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6"/>
  </p:notesMasterIdLst>
  <p:sldIdLst>
    <p:sldId id="256" r:id="rId4"/>
    <p:sldId id="544" r:id="rId5"/>
    <p:sldId id="429" r:id="rId6"/>
    <p:sldId id="426" r:id="rId7"/>
    <p:sldId id="550" r:id="rId8"/>
    <p:sldId id="507" r:id="rId9"/>
    <p:sldId id="508" r:id="rId10"/>
    <p:sldId id="440" r:id="rId11"/>
    <p:sldId id="524" r:id="rId12"/>
    <p:sldId id="462" r:id="rId13"/>
    <p:sldId id="451" r:id="rId14"/>
    <p:sldId id="461" r:id="rId15"/>
    <p:sldId id="439" r:id="rId16"/>
    <p:sldId id="456" r:id="rId17"/>
    <p:sldId id="457" r:id="rId18"/>
    <p:sldId id="455" r:id="rId19"/>
    <p:sldId id="509" r:id="rId20"/>
    <p:sldId id="510" r:id="rId21"/>
    <p:sldId id="448" r:id="rId22"/>
    <p:sldId id="525" r:id="rId23"/>
    <p:sldId id="450" r:id="rId24"/>
    <p:sldId id="466" r:id="rId25"/>
    <p:sldId id="436" r:id="rId26"/>
    <p:sldId id="443" r:id="rId27"/>
    <p:sldId id="446" r:id="rId28"/>
    <p:sldId id="437" r:id="rId29"/>
    <p:sldId id="511" r:id="rId30"/>
    <p:sldId id="512" r:id="rId31"/>
    <p:sldId id="449" r:id="rId32"/>
    <p:sldId id="526" r:id="rId33"/>
    <p:sldId id="445" r:id="rId34"/>
    <p:sldId id="444" r:id="rId35"/>
    <p:sldId id="467" r:id="rId36"/>
    <p:sldId id="502" r:id="rId37"/>
    <p:sldId id="483" r:id="rId38"/>
    <p:sldId id="535" r:id="rId39"/>
    <p:sldId id="484" r:id="rId40"/>
    <p:sldId id="485" r:id="rId41"/>
    <p:sldId id="479" r:id="rId42"/>
    <p:sldId id="514" r:id="rId43"/>
    <p:sldId id="500" r:id="rId44"/>
    <p:sldId id="501" r:id="rId45"/>
    <p:sldId id="533" r:id="rId46"/>
    <p:sldId id="530" r:id="rId47"/>
    <p:sldId id="531" r:id="rId48"/>
    <p:sldId id="532" r:id="rId49"/>
    <p:sldId id="529" r:id="rId50"/>
    <p:sldId id="549" r:id="rId51"/>
    <p:sldId id="548" r:id="rId52"/>
    <p:sldId id="486" r:id="rId53"/>
    <p:sldId id="463" r:id="rId54"/>
    <p:sldId id="427" r:id="rId55"/>
    <p:sldId id="497" r:id="rId56"/>
    <p:sldId id="498" r:id="rId57"/>
    <p:sldId id="499" r:id="rId58"/>
    <p:sldId id="493" r:id="rId59"/>
    <p:sldId id="574" r:id="rId60"/>
    <p:sldId id="518" r:id="rId61"/>
    <p:sldId id="506" r:id="rId62"/>
    <p:sldId id="528" r:id="rId63"/>
    <p:sldId id="573" r:id="rId64"/>
    <p:sldId id="534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C000"/>
    <a:srgbClr val="009999"/>
    <a:srgbClr val="33CC33"/>
    <a:srgbClr val="3333FF"/>
    <a:srgbClr val="FF66FF"/>
    <a:srgbClr val="CC0099"/>
    <a:srgbClr val="9966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946" autoAdjust="0"/>
  </p:normalViewPr>
  <p:slideViewPr>
    <p:cSldViewPr>
      <p:cViewPr>
        <p:scale>
          <a:sx n="70" d="100"/>
          <a:sy n="70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6DCA-9C70-4E0C-98D4-DBB3E4E0D882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9052-36BE-48A8-9C56-398F312E63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767B-4170-42F2-89D1-4515FCBC06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A9ED-96CC-4EC6-9451-DC26F03EB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43F5-CD5F-416E-974B-2704E0F684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36FD-B629-40FC-81CF-17E330FB98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F292-E97A-4002-84AB-6D4DF4AEA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F32F-1553-4C61-A28D-FE0C672325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6711-3347-4572-AB05-3C5FA9E185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BD0E-6C19-4632-80E9-C760B0CE1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A810-FE10-4356-8890-7239764816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DD4B-5085-409F-A6CA-F916F4121F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BE67-6067-4580-9104-844724E570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7B3630CF-B4FE-4082-B293-00BE5B6CD52D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ED308FFF-3106-44B3-B17F-FB94BD8A7F06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B79C17CD-18EB-4BE2-AB82-6DAABC090D1A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6939E1E2-33AE-4A0D-BFE2-C54A9E596EFE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C9A5BA19-2841-478B-984B-AD399B4C993B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A1C34FF3-5502-4EBE-A781-CB1FD50978E8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D4D75DC2-0A8A-4C39-97C6-470A4DA21A5E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1EF5130A-D0F0-4549-8570-83EDC003225F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2878D9D6-A5CB-47E8-84EA-12BED67955D9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7084CA3B-BAF2-4D57-9AE6-D7F1801CB3F9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AF3C573B-9750-494A-950C-4B3ED8884A73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0004805-75E9-44C2-A216-0C8090BA2970}" type="slidenum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‹N°›</a:t>
            </a:fld>
            <a:endParaRPr lang="fr-F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5FA8-B4DD-4692-92E3-EAF2F27B039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BD32-DC36-4E15-BAAA-D51503929F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C5B30-8980-4287-86F3-14E92A5E73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50A18A27-1C5B-4C09-82A4-ACFF46D57ECF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382"/>
            <a:ext cx="9169400" cy="688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193080" y="1552976"/>
            <a:ext cx="8605804" cy="5195152"/>
            <a:chOff x="500034" y="0"/>
            <a:chExt cx="8605804" cy="4953471"/>
          </a:xfrm>
        </p:grpSpPr>
        <p:sp>
          <p:nvSpPr>
            <p:cNvPr id="5" name="Rectangle 4"/>
            <p:cNvSpPr/>
            <p:nvPr/>
          </p:nvSpPr>
          <p:spPr>
            <a:xfrm>
              <a:off x="571472" y="10633"/>
              <a:ext cx="8532000" cy="4942838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1372997" y="1458000"/>
              <a:ext cx="2916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4222970" y="1457206"/>
              <a:ext cx="2916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>
              <a:off x="4942279" y="2480599"/>
              <a:ext cx="4942838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10800000">
              <a:off x="562658" y="391989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813393" y="34571"/>
              <a:ext cx="85311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err="1" smtClean="0"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4763" y="34571"/>
              <a:ext cx="73449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80581" y="34571"/>
              <a:ext cx="142218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6091" y="34383"/>
              <a:ext cx="82266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7572396" y="559559"/>
              <a:ext cx="142876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ضخ البذور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7452066" y="1225079"/>
              <a:ext cx="1571636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تقديم الأكياس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7380628" y="2029533"/>
              <a:ext cx="1688386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 الأكياس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857488" y="1082203"/>
              <a:ext cx="2665575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KM2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655633" y="1074965"/>
              <a:ext cx="1688166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M2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5683305" y="446158"/>
              <a:ext cx="1701446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5464881" y="1804562"/>
              <a:ext cx="192882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V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500034" y="1928802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V0,V1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 rot="10800000">
              <a:off x="568769" y="1044632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10800000">
              <a:off x="573838" y="1690550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488819" y="2090314"/>
              <a:ext cx="192882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G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2714612" y="1714488"/>
              <a:ext cx="3000396" cy="5575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V+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V-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2714612" y="2262242"/>
              <a:ext cx="3000396" cy="5575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G+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G-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2928926" y="494572"/>
              <a:ext cx="2571591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1714480" y="1364314"/>
              <a:ext cx="1071570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الملتقط </a:t>
              </a: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Cp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500034" y="2285992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G0,G1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>
            <a:xfrm rot="10800000">
              <a:off x="564258" y="2916288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357618" y="1071546"/>
            <a:ext cx="55721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</a:t>
            </a:r>
            <a:r>
              <a:rPr kumimoji="0" lang="ar-DZ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917643" y="4932445"/>
            <a:ext cx="1928794" cy="353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عناصر الأمن </a:t>
            </a:r>
            <a:r>
              <a:rPr lang="ar-DZ" sz="1700" b="1" dirty="0" err="1" smtClean="0">
                <a:solidFill>
                  <a:srgbClr val="FF0000"/>
                </a:solidFill>
                <a:cs typeface="Arabic Transparent" pitchFamily="2" charset="-78"/>
              </a:rPr>
              <a:t>و</a:t>
            </a:r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 القيادة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60721" y="6407386"/>
            <a:ext cx="300033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زر إعادة التسليح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428728" y="142852"/>
            <a:ext cx="614366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4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57224" y="2124481"/>
            <a:ext cx="147899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الملتقط 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Cap</a:t>
            </a:r>
            <a:endParaRPr lang="fr-FR" sz="14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407526" y="2684696"/>
            <a:ext cx="1071570" cy="33855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الملتقط 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K</a:t>
            </a:r>
            <a:endParaRPr lang="fr-FR" sz="14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01111" y="4680517"/>
            <a:ext cx="414334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مبدلة تشغيل آلي/ تشغيل يدوي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 /Auto 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8952" y="4981330"/>
            <a:ext cx="264314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زر التشغيل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84423" y="5267082"/>
            <a:ext cx="185732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زر الإيقاف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37998" y="5581793"/>
            <a:ext cx="229145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زر التهيئة :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27167" y="5863300"/>
            <a:ext cx="27145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زر التوقف ألاستعجالي :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48034" y="6133991"/>
            <a:ext cx="550066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ar-D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تماسات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المرحلات الحرارية لحماية المحركات :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RT1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،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RT2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357158" y="5143512"/>
            <a:ext cx="2065448" cy="513914"/>
            <a:chOff x="0" y="3714752"/>
            <a:chExt cx="2065448" cy="513914"/>
          </a:xfrm>
        </p:grpSpPr>
        <p:sp>
          <p:nvSpPr>
            <p:cNvPr id="44" name="Rectangle 43"/>
            <p:cNvSpPr/>
            <p:nvPr/>
          </p:nvSpPr>
          <p:spPr>
            <a:xfrm>
              <a:off x="13448" y="3728600"/>
              <a:ext cx="2052000" cy="500066"/>
            </a:xfrm>
            <a:prstGeom prst="rect">
              <a:avLst/>
            </a:prstGeom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Légende encadrée 2 44"/>
            <p:cNvSpPr/>
            <p:nvPr/>
          </p:nvSpPr>
          <p:spPr>
            <a:xfrm flipH="1">
              <a:off x="0" y="3714752"/>
              <a:ext cx="2052000" cy="504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2966"/>
                <a:gd name="adj6" fmla="val -43932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لوح التحكم </a:t>
              </a:r>
              <a:endParaRPr lang="fr-FR" sz="1400" b="1" dirty="0" smtClean="0">
                <a:solidFill>
                  <a:schemeClr val="tx1"/>
                </a:solidFill>
                <a:cs typeface="Arabic Transparent" pitchFamily="2" charset="-78"/>
              </a:endParaRPr>
            </a:p>
            <a:p>
              <a:pPr algn="ctr" rtl="1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Pupitre de commande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2" grpId="0"/>
      <p:bldP spid="83" grpId="0"/>
      <p:bldP spid="8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/>
          <p:cNvSpPr/>
          <p:nvPr/>
        </p:nvSpPr>
        <p:spPr>
          <a:xfrm>
            <a:off x="5441319" y="1809864"/>
            <a:ext cx="2571768" cy="1928826"/>
          </a:xfrm>
          <a:prstGeom prst="roundRect">
            <a:avLst/>
          </a:prstGeom>
          <a:solidFill>
            <a:srgbClr val="FFECA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Rectangle 3"/>
          <p:cNvSpPr>
            <a:spLocks noChangeArrowheads="1"/>
          </p:cNvSpPr>
          <p:nvPr/>
        </p:nvSpPr>
        <p:spPr bwMode="auto">
          <a:xfrm>
            <a:off x="1643042" y="71414"/>
            <a:ext cx="514353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0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0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0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0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0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0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4" name="Image 403"/>
          <p:cNvPicPr/>
          <p:nvPr/>
        </p:nvPicPr>
        <p:blipFill>
          <a:blip r:embed="rId2"/>
          <a:srcRect l="3364"/>
          <a:stretch>
            <a:fillRect/>
          </a:stretch>
        </p:blipFill>
        <p:spPr bwMode="auto">
          <a:xfrm>
            <a:off x="-32" y="2767354"/>
            <a:ext cx="6156641" cy="4090670"/>
          </a:xfrm>
          <a:prstGeom prst="rect">
            <a:avLst/>
          </a:prstGeom>
          <a:noFill/>
        </p:spPr>
      </p:pic>
      <p:pic>
        <p:nvPicPr>
          <p:cNvPr id="406" name="Image 40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21" y="1714488"/>
            <a:ext cx="1407693" cy="972000"/>
          </a:xfrm>
          <a:prstGeom prst="rect">
            <a:avLst/>
          </a:prstGeom>
          <a:noFill/>
        </p:spPr>
      </p:pic>
      <p:grpSp>
        <p:nvGrpSpPr>
          <p:cNvPr id="11" name="Groupe 10"/>
          <p:cNvGrpSpPr/>
          <p:nvPr/>
        </p:nvGrpSpPr>
        <p:grpSpPr>
          <a:xfrm flipH="1">
            <a:off x="3240352" y="2428871"/>
            <a:ext cx="1214446" cy="654816"/>
            <a:chOff x="4357686" y="2693982"/>
            <a:chExt cx="2139851" cy="375851"/>
          </a:xfrm>
        </p:grpSpPr>
        <p:cxnSp>
          <p:nvCxnSpPr>
            <p:cNvPr id="7" name="Connecteur droit avec flèche 6"/>
            <p:cNvCxnSpPr/>
            <p:nvPr/>
          </p:nvCxnSpPr>
          <p:spPr>
            <a:xfrm rot="10800000" flipV="1">
              <a:off x="4357686" y="2697894"/>
              <a:ext cx="571504" cy="371939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2954599" y="2143116"/>
            <a:ext cx="128588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CC00FF"/>
                </a:solidFill>
              </a:rPr>
              <a:t>ملتقطات إضافية</a:t>
            </a:r>
            <a:endParaRPr lang="fr-FR" sz="1600" b="1" dirty="0">
              <a:solidFill>
                <a:srgbClr val="CC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43702" y="571480"/>
            <a:ext cx="205200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1600" b="1" dirty="0" smtClean="0">
                <a:solidFill>
                  <a:srgbClr val="FF0000"/>
                </a:solidFill>
              </a:rPr>
              <a:t>لوح تحكم</a:t>
            </a:r>
            <a:endParaRPr lang="ar-DZ" sz="1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fr-FR" sz="1400" b="1" dirty="0" smtClean="0">
                <a:solidFill>
                  <a:srgbClr val="FF0000"/>
                </a:solidFill>
              </a:rPr>
              <a:t>Pupitre de commande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4269" y="1375934"/>
            <a:ext cx="164307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CC00FF"/>
                </a:solidFill>
              </a:rPr>
              <a:t>أنماط تشغيل أخرى</a:t>
            </a:r>
            <a:endParaRPr lang="fr-FR" sz="1600" b="1" dirty="0">
              <a:solidFill>
                <a:srgbClr val="CC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0958" y="3978479"/>
            <a:ext cx="1197764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التشغيل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ar-DZ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1293" y="3143248"/>
            <a:ext cx="104708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الإيقاف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14678" y="692331"/>
            <a:ext cx="1885453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التوقف </a:t>
            </a:r>
            <a:r>
              <a:rPr lang="ar-DZ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الاستعجالي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2753" y="3917191"/>
            <a:ext cx="165301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إعادة التسليح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" y="6440377"/>
            <a:ext cx="28440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تماسات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المرحلات الحرارية 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RT1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،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RT2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259" y="785794"/>
            <a:ext cx="3646384" cy="2916000"/>
          </a:xfrm>
          <a:prstGeom prst="rect">
            <a:avLst/>
          </a:prstGeom>
          <a:noFill/>
        </p:spPr>
      </p:pic>
      <p:grpSp>
        <p:nvGrpSpPr>
          <p:cNvPr id="27" name="Groupe 26"/>
          <p:cNvGrpSpPr/>
          <p:nvPr/>
        </p:nvGrpSpPr>
        <p:grpSpPr>
          <a:xfrm flipH="1">
            <a:off x="3460655" y="1000110"/>
            <a:ext cx="2397229" cy="1071570"/>
            <a:chOff x="2847203" y="2693982"/>
            <a:chExt cx="4223911" cy="615059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>
              <a:off x="2847203" y="2697894"/>
              <a:ext cx="2081987" cy="611147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914429" y="2693982"/>
              <a:ext cx="2156685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 flipV="1">
            <a:off x="7286644" y="2214554"/>
            <a:ext cx="1643074" cy="1214446"/>
            <a:chOff x="3421501" y="2693982"/>
            <a:chExt cx="3076036" cy="1064911"/>
          </a:xfrm>
        </p:grpSpPr>
        <p:cxnSp>
          <p:nvCxnSpPr>
            <p:cNvPr id="32" name="Connecteur droit avec flèche 31"/>
            <p:cNvCxnSpPr/>
            <p:nvPr/>
          </p:nvCxnSpPr>
          <p:spPr>
            <a:xfrm rot="5400000">
              <a:off x="3644847" y="2474547"/>
              <a:ext cx="1061000" cy="1507691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 flipV="1">
            <a:off x="7120019" y="2857497"/>
            <a:ext cx="1342896" cy="1428759"/>
            <a:chOff x="2825942" y="2693981"/>
            <a:chExt cx="8402127" cy="1064910"/>
          </a:xfrm>
        </p:grpSpPr>
        <p:cxnSp>
          <p:nvCxnSpPr>
            <p:cNvPr id="36" name="Connecteur droit avec flèche 35"/>
            <p:cNvCxnSpPr/>
            <p:nvPr/>
          </p:nvCxnSpPr>
          <p:spPr>
            <a:xfrm rot="5400000">
              <a:off x="3634387" y="1885536"/>
              <a:ext cx="1064910" cy="2681800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5597019" y="2693981"/>
              <a:ext cx="5631050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 flipV="1">
            <a:off x="5760952" y="2857494"/>
            <a:ext cx="1437841" cy="1369198"/>
            <a:chOff x="3894309" y="2786972"/>
            <a:chExt cx="8353586" cy="971921"/>
          </a:xfrm>
        </p:grpSpPr>
        <p:cxnSp>
          <p:nvCxnSpPr>
            <p:cNvPr id="39" name="Connecteur droit avec flèche 38"/>
            <p:cNvCxnSpPr/>
            <p:nvPr/>
          </p:nvCxnSpPr>
          <p:spPr>
            <a:xfrm rot="10800000" flipV="1">
              <a:off x="3894309" y="2787585"/>
              <a:ext cx="563157" cy="971308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4509225" y="2786972"/>
              <a:ext cx="7738670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e 73"/>
          <p:cNvGrpSpPr/>
          <p:nvPr/>
        </p:nvGrpSpPr>
        <p:grpSpPr>
          <a:xfrm>
            <a:off x="-58336" y="4740284"/>
            <a:ext cx="569403" cy="396000"/>
            <a:chOff x="-58336" y="4740284"/>
            <a:chExt cx="569403" cy="396000"/>
          </a:xfrm>
        </p:grpSpPr>
        <p:grpSp>
          <p:nvGrpSpPr>
            <p:cNvPr id="60" name="Groupe 59"/>
            <p:cNvGrpSpPr>
              <a:grpSpLocks noChangeAspect="1"/>
            </p:cNvGrpSpPr>
            <p:nvPr/>
          </p:nvGrpSpPr>
          <p:grpSpPr>
            <a:xfrm>
              <a:off x="298420" y="4740284"/>
              <a:ext cx="212647" cy="396000"/>
              <a:chOff x="6635076" y="5286389"/>
              <a:chExt cx="474940" cy="884447"/>
            </a:xfrm>
          </p:grpSpPr>
          <p:cxnSp>
            <p:nvCxnSpPr>
              <p:cNvPr id="48" name="Connecteur droit 47"/>
              <p:cNvCxnSpPr/>
              <p:nvPr/>
            </p:nvCxnSpPr>
            <p:spPr>
              <a:xfrm rot="16200000" flipH="1">
                <a:off x="6696016" y="5448389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16200000" flipH="1">
                <a:off x="6696016" y="6008836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6858016" y="5617700"/>
                <a:ext cx="252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6849390" y="5634952"/>
                <a:ext cx="231566" cy="2143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6635076" y="5715016"/>
                <a:ext cx="360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16200000" flipH="1">
                <a:off x="6589702" y="5769016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16200000" flipH="1">
                <a:off x="6732578" y="5769017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-58336" y="4786322"/>
              <a:ext cx="3930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 rtl="1"/>
              <a:r>
                <a:rPr lang="fr-FR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ar-DZ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1491596" y="4915578"/>
            <a:ext cx="588700" cy="396000"/>
            <a:chOff x="1491596" y="4915578"/>
            <a:chExt cx="588700" cy="396000"/>
          </a:xfrm>
        </p:grpSpPr>
        <p:sp>
          <p:nvSpPr>
            <p:cNvPr id="59" name="Rectangle 58"/>
            <p:cNvSpPr/>
            <p:nvPr/>
          </p:nvSpPr>
          <p:spPr>
            <a:xfrm>
              <a:off x="1491596" y="4990186"/>
              <a:ext cx="3930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 rtl="1"/>
              <a:r>
                <a:rPr lang="fr-FR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F2</a:t>
              </a:r>
              <a:endParaRPr lang="ar-DZ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e 60"/>
            <p:cNvGrpSpPr>
              <a:grpSpLocks noChangeAspect="1"/>
            </p:cNvGrpSpPr>
            <p:nvPr/>
          </p:nvGrpSpPr>
          <p:grpSpPr>
            <a:xfrm>
              <a:off x="1867649" y="4915578"/>
              <a:ext cx="212647" cy="396000"/>
              <a:chOff x="6635076" y="5286389"/>
              <a:chExt cx="474940" cy="884447"/>
            </a:xfrm>
          </p:grpSpPr>
          <p:cxnSp>
            <p:nvCxnSpPr>
              <p:cNvPr id="62" name="Connecteur droit 61"/>
              <p:cNvCxnSpPr/>
              <p:nvPr/>
            </p:nvCxnSpPr>
            <p:spPr>
              <a:xfrm rot="16200000" flipH="1">
                <a:off x="6696016" y="5448389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16200000" flipH="1">
                <a:off x="6696016" y="6008836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6858016" y="5617700"/>
                <a:ext cx="252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6849390" y="5634952"/>
                <a:ext cx="231566" cy="2143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6635076" y="5715016"/>
                <a:ext cx="360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16200000" flipH="1">
                <a:off x="6589702" y="5769016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16200000" flipH="1">
                <a:off x="6732578" y="5769017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e 72"/>
          <p:cNvGrpSpPr/>
          <p:nvPr/>
        </p:nvGrpSpPr>
        <p:grpSpPr>
          <a:xfrm>
            <a:off x="214280" y="5000636"/>
            <a:ext cx="1428763" cy="1428763"/>
            <a:chOff x="214280" y="5000636"/>
            <a:chExt cx="1428763" cy="1428763"/>
          </a:xfrm>
        </p:grpSpPr>
        <p:grpSp>
          <p:nvGrpSpPr>
            <p:cNvPr id="12" name="Groupe 11"/>
            <p:cNvGrpSpPr/>
            <p:nvPr/>
          </p:nvGrpSpPr>
          <p:grpSpPr>
            <a:xfrm flipH="1" flipV="1">
              <a:off x="214280" y="5286391"/>
              <a:ext cx="1428763" cy="1143008"/>
              <a:chOff x="4357685" y="2601561"/>
              <a:chExt cx="1154649" cy="449610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 rot="5400000">
                <a:off x="4392676" y="2566570"/>
                <a:ext cx="449610" cy="519592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4869392" y="2601562"/>
                <a:ext cx="642942" cy="0"/>
              </a:xfrm>
              <a:prstGeom prst="line">
                <a:avLst/>
              </a:prstGeom>
              <a:ln w="12700">
                <a:solidFill>
                  <a:srgbClr val="3333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Connecteur droit avec flèche 68"/>
            <p:cNvCxnSpPr/>
            <p:nvPr/>
          </p:nvCxnSpPr>
          <p:spPr>
            <a:xfrm rot="16200000" flipV="1">
              <a:off x="-107189" y="5322109"/>
              <a:ext cx="1428762" cy="785816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 flipV="1">
            <a:off x="3369911" y="6037839"/>
            <a:ext cx="3357586" cy="500066"/>
            <a:chOff x="4357686" y="2693982"/>
            <a:chExt cx="2139851" cy="375851"/>
          </a:xfrm>
        </p:grpSpPr>
        <p:cxnSp>
          <p:nvCxnSpPr>
            <p:cNvPr id="54" name="Connecteur droit avec flèche 53"/>
            <p:cNvCxnSpPr/>
            <p:nvPr/>
          </p:nvCxnSpPr>
          <p:spPr>
            <a:xfrm rot="10800000" flipV="1">
              <a:off x="4357686" y="2697894"/>
              <a:ext cx="571504" cy="371939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ZoneTexte 71"/>
          <p:cNvSpPr txBox="1"/>
          <p:nvPr/>
        </p:nvSpPr>
        <p:spPr>
          <a:xfrm>
            <a:off x="6215074" y="6215082"/>
            <a:ext cx="128588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CC00FF"/>
                </a:solidFill>
              </a:rPr>
              <a:t>ملتقطات إضافية</a:t>
            </a:r>
            <a:endParaRPr lang="fr-FR" sz="16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97" grpId="0"/>
      <p:bldP spid="10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5919" y="71414"/>
            <a:ext cx="223811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استخراج </a:t>
            </a:r>
            <a:r>
              <a:rPr lang="ar-DZ" b="1" u="sng" dirty="0" err="1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b="1" u="sng" dirty="0">
              <a:solidFill>
                <a:srgbClr val="CC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3129" y="511838"/>
            <a:ext cx="53094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</a:t>
            </a:r>
            <a:r>
              <a:rPr lang="ar-DZ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تم شرح طريقة الاستخراج من قبل-.</a:t>
            </a:r>
            <a:endParaRPr lang="fr-FR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571736" y="2143116"/>
            <a:ext cx="307183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</a:rPr>
              <a:t>متمن القيادة والتهيئة </a:t>
            </a:r>
            <a:r>
              <a:rPr lang="fr-FR" sz="1600" b="1" u="sng" dirty="0" smtClean="0">
                <a:solidFill>
                  <a:srgbClr val="FF0000"/>
                </a:solidFill>
              </a:rPr>
              <a:t>(GMM) </a:t>
            </a:r>
            <a:r>
              <a:rPr lang="fr-FR" b="1" u="sng" dirty="0" smtClean="0">
                <a:solidFill>
                  <a:srgbClr val="FF0000"/>
                </a:solidFill>
              </a:rPr>
              <a:t>= </a:t>
            </a:r>
            <a:r>
              <a:rPr lang="fr-FR" sz="1600" b="1" u="sng" dirty="0" smtClean="0">
                <a:solidFill>
                  <a:srgbClr val="FF0000"/>
                </a:solidFill>
              </a:rPr>
              <a:t>(GCI)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grpSp>
        <p:nvGrpSpPr>
          <p:cNvPr id="124" name="Groupe 123"/>
          <p:cNvGrpSpPr/>
          <p:nvPr/>
        </p:nvGrpSpPr>
        <p:grpSpPr>
          <a:xfrm>
            <a:off x="285720" y="2139974"/>
            <a:ext cx="4565999" cy="4690676"/>
            <a:chOff x="428596" y="2044786"/>
            <a:chExt cx="4565999" cy="4690676"/>
          </a:xfrm>
        </p:grpSpPr>
        <p:sp>
          <p:nvSpPr>
            <p:cNvPr id="6" name="Parenthèse ouvrante 5"/>
            <p:cNvSpPr/>
            <p:nvPr/>
          </p:nvSpPr>
          <p:spPr>
            <a:xfrm rot="5400000">
              <a:off x="1136709" y="4476834"/>
              <a:ext cx="2196000" cy="2196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342299" y="4890351"/>
              <a:ext cx="1271990" cy="307777"/>
              <a:chOff x="1112728" y="6160702"/>
              <a:chExt cx="1271990" cy="307777"/>
            </a:xfrm>
          </p:grpSpPr>
          <p:sp>
            <p:nvSpPr>
              <p:cNvPr id="9" name="Text Box 30"/>
              <p:cNvSpPr txBox="1">
                <a:spLocks noChangeArrowheads="1"/>
              </p:cNvSpPr>
              <p:nvPr/>
            </p:nvSpPr>
            <p:spPr bwMode="auto">
              <a:xfrm>
                <a:off x="1224549" y="6162114"/>
                <a:ext cx="1160169" cy="28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31"/>
              <p:cNvSpPr>
                <a:spLocks noChangeAspect="1" noChangeShapeType="1"/>
              </p:cNvSpPr>
              <p:nvPr/>
            </p:nvSpPr>
            <p:spPr bwMode="auto">
              <a:xfrm>
                <a:off x="1112728" y="6297338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41710" y="6160702"/>
                <a:ext cx="110936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400" b="1" dirty="0" smtClean="0">
                    <a:latin typeface="Arial" pitchFamily="34" charset="0"/>
                    <a:cs typeface="Arial" pitchFamily="34" charset="0"/>
                  </a:rPr>
                  <a:t>تشغيل التحضير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Line 32"/>
            <p:cNvSpPr>
              <a:spLocks noChangeAspect="1" noChangeShapeType="1"/>
            </p:cNvSpPr>
            <p:nvPr/>
          </p:nvSpPr>
          <p:spPr bwMode="auto">
            <a:xfrm>
              <a:off x="2176496" y="2597444"/>
              <a:ext cx="2808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2"/>
            <p:cNvSpPr>
              <a:spLocks noChangeAspect="1" noChangeShapeType="1"/>
            </p:cNvSpPr>
            <p:nvPr/>
          </p:nvSpPr>
          <p:spPr bwMode="auto">
            <a:xfrm>
              <a:off x="3333358" y="6665083"/>
              <a:ext cx="1656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7"/>
            <p:cNvSpPr>
              <a:spLocks noChangeAspect="1" noChangeShapeType="1"/>
            </p:cNvSpPr>
            <p:nvPr/>
          </p:nvSpPr>
          <p:spPr bwMode="auto">
            <a:xfrm>
              <a:off x="4994595" y="2589876"/>
              <a:ext cx="0" cy="4068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941301" y="5475491"/>
              <a:ext cx="396000" cy="287419"/>
            </a:xfrm>
            <a:prstGeom prst="rect">
              <a:avLst/>
            </a:prstGeom>
            <a:solidFill>
              <a:srgbClr val="FFCC0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1471929" y="5496039"/>
              <a:ext cx="1123503" cy="2880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31"/>
            <p:cNvSpPr>
              <a:spLocks noChangeAspect="1" noChangeShapeType="1"/>
            </p:cNvSpPr>
            <p:nvPr/>
          </p:nvSpPr>
          <p:spPr bwMode="auto">
            <a:xfrm>
              <a:off x="1339448" y="5631262"/>
              <a:ext cx="13907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3861" y="5494626"/>
              <a:ext cx="1000133" cy="2923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300" b="1" dirty="0" smtClean="0">
                  <a:latin typeface="Arial" pitchFamily="34" charset="0"/>
                  <a:cs typeface="Arial" pitchFamily="34" charset="0"/>
                </a:rPr>
                <a:t>التشغيل الآلي </a:t>
              </a:r>
              <a:endParaRPr lang="fr-F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3294" y="5492860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105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 rot="5400000">
              <a:off x="1148397" y="5621819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846228" y="5617266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Line 10"/>
            <p:cNvSpPr>
              <a:spLocks noChangeAspect="1" noChangeShapeType="1"/>
            </p:cNvSpPr>
            <p:nvPr/>
          </p:nvSpPr>
          <p:spPr bwMode="auto">
            <a:xfrm>
              <a:off x="2176496" y="2096554"/>
              <a:ext cx="0" cy="2376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02800" y="2711382"/>
              <a:ext cx="21737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200" b="1" dirty="0" smtClean="0">
                  <a:latin typeface="Arial" pitchFamily="34" charset="0"/>
                  <a:cs typeface="Arabic Transparent" pitchFamily="2" charset="-78"/>
                </a:rPr>
                <a:t>وضع الج</a:t>
              </a:r>
              <a:r>
                <a:rPr lang="ar-DZ" sz="1200" b="1" dirty="0" smtClean="0">
                  <a:latin typeface="Arial"/>
                  <a:cs typeface="Arabic Transparent" pitchFamily="2" charset="-78"/>
                </a:rPr>
                <a:t>زء المنفذ في الحالة الابتدائية</a:t>
              </a:r>
              <a:endParaRPr lang="fr-FR" sz="1200" b="1" dirty="0">
                <a:latin typeface="Arial" pitchFamily="34" charset="0"/>
                <a:cs typeface="Arabic Transparent" pitchFamily="2" charset="-78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983306" y="2696442"/>
              <a:ext cx="396000" cy="2864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481650" y="2696442"/>
              <a:ext cx="2141737" cy="3081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5"/>
            <p:cNvSpPr>
              <a:spLocks noChangeAspect="1" noChangeShapeType="1"/>
            </p:cNvSpPr>
            <p:nvPr/>
          </p:nvSpPr>
          <p:spPr bwMode="auto">
            <a:xfrm>
              <a:off x="2376216" y="2850988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6"/>
            <p:cNvSpPr>
              <a:spLocks noChangeAspect="1" noChangeShapeType="1"/>
            </p:cNvSpPr>
            <p:nvPr/>
          </p:nvSpPr>
          <p:spPr bwMode="auto">
            <a:xfrm>
              <a:off x="2093929" y="2469134"/>
              <a:ext cx="15454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7"/>
            <p:cNvSpPr>
              <a:spLocks noChangeAspect="1" noChangeShapeType="1"/>
            </p:cNvSpPr>
            <p:nvPr/>
          </p:nvSpPr>
          <p:spPr bwMode="auto">
            <a:xfrm>
              <a:off x="2100263" y="3155692"/>
              <a:ext cx="1533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8"/>
            <p:cNvSpPr txBox="1">
              <a:spLocks noChangeAspect="1" noChangeArrowheads="1"/>
            </p:cNvSpPr>
            <p:nvPr/>
          </p:nvSpPr>
          <p:spPr bwMode="auto">
            <a:xfrm>
              <a:off x="2207582" y="2325264"/>
              <a:ext cx="571989" cy="30418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Init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  <a:p>
              <a:pPr algn="l"/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19"/>
            <p:cNvSpPr txBox="1">
              <a:spLocks noChangeAspect="1" noChangeArrowheads="1"/>
            </p:cNvSpPr>
            <p:nvPr/>
          </p:nvSpPr>
          <p:spPr bwMode="auto">
            <a:xfrm>
              <a:off x="2227115" y="3019286"/>
              <a:ext cx="489609" cy="3029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CI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  <a:p>
              <a:pPr algn="l"/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991765" y="4029374"/>
              <a:ext cx="396000" cy="2864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2512078" y="4025243"/>
              <a:ext cx="2141737" cy="30418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24"/>
            <p:cNvSpPr>
              <a:spLocks noChangeAspect="1" noChangeShapeType="1"/>
            </p:cNvSpPr>
            <p:nvPr/>
          </p:nvSpPr>
          <p:spPr bwMode="auto">
            <a:xfrm>
              <a:off x="2396746" y="4181015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1990344" y="2059368"/>
              <a:ext cx="396000" cy="286492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cs typeface="Arabic Transparent" pitchFamily="2" charset="-78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044313" y="2107878"/>
              <a:ext cx="288000" cy="199522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0009" y="4032829"/>
              <a:ext cx="193424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400" b="1" dirty="0" smtClean="0">
                  <a:latin typeface="Arial" pitchFamily="34" charset="0"/>
                  <a:cs typeface="Arial" pitchFamily="34" charset="0"/>
                </a:rPr>
                <a:t>تحقق الشروط الابتدائية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67232" y="2703163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01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61509" y="4039516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103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65153" y="2068835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DZ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2352" y="2044786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A5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45984" y="2669508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A6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80160" y="3989957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A1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 rot="5400000">
              <a:off x="2186968" y="2839072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1895717" y="2838650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Groupe 50"/>
            <p:cNvGrpSpPr/>
            <p:nvPr/>
          </p:nvGrpSpPr>
          <p:grpSpPr>
            <a:xfrm>
              <a:off x="3101643" y="4931171"/>
              <a:ext cx="1567539" cy="310047"/>
              <a:chOff x="3756941" y="5530346"/>
              <a:chExt cx="1567539" cy="310047"/>
            </a:xfrm>
          </p:grpSpPr>
          <p:sp>
            <p:nvSpPr>
              <p:cNvPr id="52" name="Text Box 28"/>
              <p:cNvSpPr txBox="1">
                <a:spLocks noChangeArrowheads="1"/>
              </p:cNvSpPr>
              <p:nvPr/>
            </p:nvSpPr>
            <p:spPr bwMode="auto">
              <a:xfrm>
                <a:off x="3780071" y="5543757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>
                <a:off x="4329365" y="5543757"/>
                <a:ext cx="995115" cy="28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31"/>
              <p:cNvSpPr>
                <a:spLocks noChangeAspect="1" noChangeShapeType="1"/>
              </p:cNvSpPr>
              <p:nvPr/>
            </p:nvSpPr>
            <p:spPr bwMode="auto">
              <a:xfrm>
                <a:off x="4178980" y="5699529"/>
                <a:ext cx="15332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353280" y="5530346"/>
                <a:ext cx="930104" cy="28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400" b="1" dirty="0" smtClean="0">
                    <a:latin typeface="Arial" pitchFamily="34" charset="0"/>
                    <a:cs typeface="Arial" pitchFamily="34" charset="0"/>
                  </a:rPr>
                  <a:t>تشغيل يدوي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56941" y="5563394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107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 rot="5400000">
                <a:off x="3997044" y="5688428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5400000">
                <a:off x="3685909" y="5683875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428596" y="3928754"/>
              <a:ext cx="1753138" cy="2740704"/>
              <a:chOff x="214282" y="4615192"/>
              <a:chExt cx="1753138" cy="1741619"/>
            </a:xfrm>
          </p:grpSpPr>
          <p:sp>
            <p:nvSpPr>
              <p:cNvPr id="60" name="Line 32"/>
              <p:cNvSpPr>
                <a:spLocks noChangeAspect="1" noChangeShapeType="1"/>
              </p:cNvSpPr>
              <p:nvPr/>
            </p:nvSpPr>
            <p:spPr bwMode="auto">
              <a:xfrm>
                <a:off x="214282" y="6356656"/>
                <a:ext cx="69536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37"/>
              <p:cNvSpPr>
                <a:spLocks noChangeAspect="1" noChangeShapeType="1"/>
              </p:cNvSpPr>
              <p:nvPr/>
            </p:nvSpPr>
            <p:spPr bwMode="auto">
              <a:xfrm>
                <a:off x="223602" y="4618181"/>
                <a:ext cx="0" cy="173863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2" name="Line 32"/>
              <p:cNvSpPr>
                <a:spLocks noChangeAspect="1" noChangeShapeType="1"/>
              </p:cNvSpPr>
              <p:nvPr/>
            </p:nvSpPr>
            <p:spPr bwMode="auto">
              <a:xfrm>
                <a:off x="215090" y="4615192"/>
                <a:ext cx="175233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223457" y="5562685"/>
                <a:ext cx="0" cy="185209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</p:grpSp>
        <p:sp>
          <p:nvSpPr>
            <p:cNvPr id="69" name="Line 10"/>
            <p:cNvSpPr>
              <a:spLocks noChangeAspect="1" noChangeShapeType="1"/>
            </p:cNvSpPr>
            <p:nvPr/>
          </p:nvSpPr>
          <p:spPr bwMode="auto">
            <a:xfrm>
              <a:off x="1039967" y="4683558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0" name="Text Box 11"/>
            <p:cNvSpPr txBox="1">
              <a:spLocks noChangeAspect="1" noChangeArrowheads="1"/>
            </p:cNvSpPr>
            <p:nvPr/>
          </p:nvSpPr>
          <p:spPr bwMode="auto">
            <a:xfrm>
              <a:off x="1202750" y="4533288"/>
              <a:ext cx="825498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Auto</a:t>
              </a:r>
            </a:p>
          </p:txBody>
        </p:sp>
        <p:sp>
          <p:nvSpPr>
            <p:cNvPr id="71" name="Line 12"/>
            <p:cNvSpPr>
              <a:spLocks noChangeAspect="1" noChangeShapeType="1"/>
            </p:cNvSpPr>
            <p:nvPr/>
          </p:nvSpPr>
          <p:spPr bwMode="auto">
            <a:xfrm>
              <a:off x="3236266" y="4735744"/>
              <a:ext cx="1920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Text Box 13"/>
            <p:cNvSpPr txBox="1">
              <a:spLocks noChangeAspect="1" noChangeArrowheads="1"/>
            </p:cNvSpPr>
            <p:nvPr/>
          </p:nvSpPr>
          <p:spPr bwMode="auto">
            <a:xfrm>
              <a:off x="3404120" y="4581631"/>
              <a:ext cx="901711" cy="37782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Manu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Line 10"/>
            <p:cNvSpPr>
              <a:spLocks noChangeAspect="1" noChangeShapeType="1"/>
            </p:cNvSpPr>
            <p:nvPr/>
          </p:nvSpPr>
          <p:spPr bwMode="auto">
            <a:xfrm>
              <a:off x="1036821" y="5314360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Text Box 11"/>
            <p:cNvSpPr txBox="1">
              <a:spLocks noChangeAspect="1" noChangeArrowheads="1"/>
            </p:cNvSpPr>
            <p:nvPr/>
          </p:nvSpPr>
          <p:spPr bwMode="auto">
            <a:xfrm>
              <a:off x="1208786" y="5160296"/>
              <a:ext cx="825498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Line 10"/>
            <p:cNvSpPr>
              <a:spLocks noChangeAspect="1" noChangeShapeType="1"/>
            </p:cNvSpPr>
            <p:nvPr/>
          </p:nvSpPr>
          <p:spPr bwMode="auto">
            <a:xfrm>
              <a:off x="2077072" y="3786594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Text Box 11"/>
            <p:cNvSpPr txBox="1">
              <a:spLocks noChangeAspect="1" noChangeArrowheads="1"/>
            </p:cNvSpPr>
            <p:nvPr/>
          </p:nvSpPr>
          <p:spPr bwMode="auto">
            <a:xfrm>
              <a:off x="2265115" y="3621854"/>
              <a:ext cx="825498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X…..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12"/>
            <p:cNvSpPr>
              <a:spLocks noChangeAspect="1" noChangeShapeType="1"/>
            </p:cNvSpPr>
            <p:nvPr/>
          </p:nvSpPr>
          <p:spPr bwMode="auto">
            <a:xfrm>
              <a:off x="3238240" y="5473810"/>
              <a:ext cx="1920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Text Box 13"/>
            <p:cNvSpPr txBox="1">
              <a:spLocks noChangeAspect="1" noChangeArrowheads="1"/>
            </p:cNvSpPr>
            <p:nvPr/>
          </p:nvSpPr>
          <p:spPr bwMode="auto">
            <a:xfrm>
              <a:off x="3418718" y="5315857"/>
              <a:ext cx="901711" cy="37782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Manu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Line 12"/>
            <p:cNvSpPr>
              <a:spLocks noChangeAspect="1" noChangeShapeType="1"/>
            </p:cNvSpPr>
            <p:nvPr/>
          </p:nvSpPr>
          <p:spPr bwMode="auto">
            <a:xfrm>
              <a:off x="3517184" y="5360572"/>
              <a:ext cx="43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913401" y="6086941"/>
              <a:ext cx="1684192" cy="336438"/>
              <a:chOff x="700526" y="6141566"/>
              <a:chExt cx="1684192" cy="336438"/>
            </a:xfrm>
          </p:grpSpPr>
          <p:sp>
            <p:nvSpPr>
              <p:cNvPr id="81" name="Text Box 28"/>
              <p:cNvSpPr txBox="1">
                <a:spLocks noChangeArrowheads="1"/>
              </p:cNvSpPr>
              <p:nvPr/>
            </p:nvSpPr>
            <p:spPr bwMode="auto">
              <a:xfrm>
                <a:off x="730077" y="6141566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Text Box 30"/>
              <p:cNvSpPr txBox="1">
                <a:spLocks noChangeArrowheads="1"/>
              </p:cNvSpPr>
              <p:nvPr/>
            </p:nvSpPr>
            <p:spPr bwMode="auto">
              <a:xfrm>
                <a:off x="1224549" y="6162114"/>
                <a:ext cx="1160169" cy="28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Line 31"/>
              <p:cNvSpPr>
                <a:spLocks noChangeAspect="1" noChangeShapeType="1"/>
              </p:cNvSpPr>
              <p:nvPr/>
            </p:nvSpPr>
            <p:spPr bwMode="auto">
              <a:xfrm>
                <a:off x="1112728" y="6297338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41710" y="6170227"/>
                <a:ext cx="110936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400" b="1" dirty="0" smtClean="0">
                    <a:latin typeface="Arial" pitchFamily="34" charset="0"/>
                    <a:cs typeface="Arial" pitchFamily="34" charset="0"/>
                  </a:rPr>
                  <a:t>مواصلة التشغيل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0526" y="6143441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106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Line 10"/>
            <p:cNvSpPr>
              <a:spLocks noChangeAspect="1" noChangeShapeType="1"/>
            </p:cNvSpPr>
            <p:nvPr/>
          </p:nvSpPr>
          <p:spPr bwMode="auto">
            <a:xfrm>
              <a:off x="1037785" y="5919630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7" name="Text Box 11"/>
            <p:cNvSpPr txBox="1">
              <a:spLocks noChangeAspect="1" noChangeArrowheads="1"/>
            </p:cNvSpPr>
            <p:nvPr/>
          </p:nvSpPr>
          <p:spPr bwMode="auto">
            <a:xfrm>
              <a:off x="1188453" y="5788396"/>
              <a:ext cx="1097531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 + cap 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10"/>
            <p:cNvSpPr>
              <a:spLocks noChangeAspect="1" noChangeShapeType="1"/>
            </p:cNvSpPr>
            <p:nvPr/>
          </p:nvSpPr>
          <p:spPr bwMode="auto">
            <a:xfrm>
              <a:off x="1027511" y="6525158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9" name="Text Box 11"/>
            <p:cNvSpPr txBox="1">
              <a:spLocks noChangeAspect="1" noChangeArrowheads="1"/>
            </p:cNvSpPr>
            <p:nvPr/>
          </p:nvSpPr>
          <p:spPr bwMode="auto">
            <a:xfrm>
              <a:off x="1198726" y="6386534"/>
              <a:ext cx="504000" cy="34892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Fcy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" name="Groupe 105"/>
            <p:cNvGrpSpPr/>
            <p:nvPr/>
          </p:nvGrpSpPr>
          <p:grpSpPr>
            <a:xfrm>
              <a:off x="1963511" y="3311453"/>
              <a:ext cx="1712018" cy="317388"/>
              <a:chOff x="701275" y="6141566"/>
              <a:chExt cx="1712018" cy="317388"/>
            </a:xfrm>
          </p:grpSpPr>
          <p:sp>
            <p:nvSpPr>
              <p:cNvPr id="107" name="Text Box 28"/>
              <p:cNvSpPr txBox="1">
                <a:spLocks noChangeArrowheads="1"/>
              </p:cNvSpPr>
              <p:nvPr/>
            </p:nvSpPr>
            <p:spPr bwMode="auto">
              <a:xfrm>
                <a:off x="730077" y="6141566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30"/>
              <p:cNvSpPr txBox="1">
                <a:spLocks noChangeArrowheads="1"/>
              </p:cNvSpPr>
              <p:nvPr/>
            </p:nvSpPr>
            <p:spPr bwMode="auto">
              <a:xfrm>
                <a:off x="1253124" y="6162114"/>
                <a:ext cx="1160169" cy="28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Line 31"/>
              <p:cNvSpPr>
                <a:spLocks noChangeAspect="1" noChangeShapeType="1"/>
              </p:cNvSpPr>
              <p:nvPr/>
            </p:nvSpPr>
            <p:spPr bwMode="auto">
              <a:xfrm>
                <a:off x="1141303" y="6297338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289335" y="6151177"/>
                <a:ext cx="110936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I/GPN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…..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01275" y="6151126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102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3" name="Text Box 28"/>
            <p:cNvSpPr txBox="1">
              <a:spLocks noChangeArrowheads="1"/>
            </p:cNvSpPr>
            <p:nvPr/>
          </p:nvSpPr>
          <p:spPr bwMode="auto">
            <a:xfrm>
              <a:off x="939910" y="4881488"/>
              <a:ext cx="396000" cy="287419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22819" y="4902306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104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5" name="Connecteur droit 114"/>
            <p:cNvCxnSpPr/>
            <p:nvPr/>
          </p:nvCxnSpPr>
          <p:spPr>
            <a:xfrm rot="5400000">
              <a:off x="1150460" y="5035843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5400000">
              <a:off x="844837" y="5023263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542456" y="4844516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F2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564098" y="3280631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A6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40"/>
            <p:cNvSpPr>
              <a:spLocks noChangeAspect="1" noChangeShapeType="1"/>
            </p:cNvSpPr>
            <p:nvPr/>
          </p:nvSpPr>
          <p:spPr bwMode="auto">
            <a:xfrm flipV="1">
              <a:off x="4994450" y="4473678"/>
              <a:ext cx="0" cy="185209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1218" y="5458883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25567" y="6035789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A2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10"/>
            <p:cNvSpPr>
              <a:spLocks noChangeAspect="1" noChangeShapeType="1"/>
            </p:cNvSpPr>
            <p:nvPr/>
          </p:nvSpPr>
          <p:spPr bwMode="auto">
            <a:xfrm>
              <a:off x="1714480" y="5856574"/>
              <a:ext cx="25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726675" y="4893573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F4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3" name="Image 1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153950" cy="2088000"/>
          </a:xfrm>
          <a:prstGeom prst="rect">
            <a:avLst/>
          </a:prstGeom>
          <a:noFill/>
        </p:spPr>
      </p:pic>
      <p:sp>
        <p:nvSpPr>
          <p:cNvPr id="154" name="Rectangle 153"/>
          <p:cNvSpPr/>
          <p:nvPr/>
        </p:nvSpPr>
        <p:spPr>
          <a:xfrm>
            <a:off x="4335676" y="928670"/>
            <a:ext cx="468305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</a:t>
            </a:r>
            <a:r>
              <a:rPr lang="ar-DZ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تم شرح طريقة الاستخراج من قبل-.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34168" y="2643182"/>
            <a:ext cx="166744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56" name="Flèche vers le bas 155"/>
          <p:cNvSpPr/>
          <p:nvPr/>
        </p:nvSpPr>
        <p:spPr>
          <a:xfrm>
            <a:off x="3643306" y="1285860"/>
            <a:ext cx="214314" cy="571504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lèche vers le bas 156"/>
          <p:cNvSpPr/>
          <p:nvPr/>
        </p:nvSpPr>
        <p:spPr>
          <a:xfrm rot="-3840000">
            <a:off x="5354540" y="471672"/>
            <a:ext cx="214314" cy="2988000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7" name="Groupe 126"/>
          <p:cNvGrpSpPr/>
          <p:nvPr/>
        </p:nvGrpSpPr>
        <p:grpSpPr>
          <a:xfrm>
            <a:off x="5877845" y="3214686"/>
            <a:ext cx="2908997" cy="2268000"/>
            <a:chOff x="5877845" y="3214686"/>
            <a:chExt cx="2908997" cy="2268000"/>
          </a:xfrm>
        </p:grpSpPr>
        <p:grpSp>
          <p:nvGrpSpPr>
            <p:cNvPr id="152" name="Groupe 151"/>
            <p:cNvGrpSpPr>
              <a:grpSpLocks noChangeAspect="1"/>
            </p:cNvGrpSpPr>
            <p:nvPr/>
          </p:nvGrpSpPr>
          <p:grpSpPr>
            <a:xfrm>
              <a:off x="5877845" y="3214686"/>
              <a:ext cx="2908997" cy="2268000"/>
              <a:chOff x="5572132" y="3214686"/>
              <a:chExt cx="3047521" cy="23768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89177" y="3438878"/>
                <a:ext cx="1547218" cy="323165"/>
              </a:xfrm>
              <a:prstGeom prst="rect">
                <a:avLst/>
              </a:prstGeom>
              <a:noFill/>
              <a:ln w="22225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 rtl="1"/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- متمن الأمن (</a:t>
                </a:r>
                <a:r>
                  <a:rPr lang="fr-FR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GS</a:t>
                </a:r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).</a:t>
                </a:r>
                <a:endParaRPr lang="fr-FR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479671" y="5191922"/>
                <a:ext cx="1812027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+ RT1 + RT2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6348222" y="3214686"/>
                <a:ext cx="0" cy="237600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6075044" y="3486704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Line 29"/>
              <p:cNvSpPr>
                <a:spLocks noChangeAspect="1" noChangeShapeType="1"/>
              </p:cNvSpPr>
              <p:nvPr/>
            </p:nvSpPr>
            <p:spPr bwMode="auto">
              <a:xfrm>
                <a:off x="6622663" y="3753008"/>
                <a:ext cx="15817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5" name="Text Box 30"/>
              <p:cNvSpPr txBox="1">
                <a:spLocks noChangeArrowheads="1"/>
              </p:cNvSpPr>
              <p:nvPr/>
            </p:nvSpPr>
            <p:spPr bwMode="auto">
              <a:xfrm>
                <a:off x="6788508" y="3486704"/>
                <a:ext cx="1808705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500" b="1">
                  <a:solidFill>
                    <a:schemeClr val="tx1"/>
                  </a:solidFill>
                  <a:cs typeface="Arabic Transparent" pitchFamily="2" charset="-78"/>
                </a:endParaRPr>
              </a:p>
            </p:txBody>
          </p:sp>
          <p:sp>
            <p:nvSpPr>
              <p:cNvPr id="136" name="Rectangle 25"/>
              <p:cNvSpPr>
                <a:spLocks noChangeArrowheads="1"/>
              </p:cNvSpPr>
              <p:nvPr/>
            </p:nvSpPr>
            <p:spPr bwMode="auto">
              <a:xfrm>
                <a:off x="6137940" y="3558321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72670" y="3585866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200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6825408" y="3456723"/>
                <a:ext cx="1199366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>
                  <a:tabLst>
                    <a:tab pos="2743200" algn="l"/>
                  </a:tabLst>
                </a:pPr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F/GCI (100)</a:t>
                </a:r>
                <a:endParaRPr lang="ar-DZ" sz="15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6825572" y="3697857"/>
                <a:ext cx="1794081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F/GPN (….,….,….)</a:t>
                </a:r>
                <a:endParaRPr lang="fr-FR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6070824" y="4572008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25"/>
              <p:cNvSpPr>
                <a:spLocks noChangeArrowheads="1"/>
              </p:cNvSpPr>
              <p:nvPr/>
            </p:nvSpPr>
            <p:spPr bwMode="auto">
              <a:xfrm>
                <a:off x="6133720" y="4643625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68450" y="4672249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Line 26"/>
              <p:cNvSpPr>
                <a:spLocks noChangeAspect="1" noChangeShapeType="1"/>
              </p:cNvSpPr>
              <p:nvPr/>
            </p:nvSpPr>
            <p:spPr bwMode="auto">
              <a:xfrm>
                <a:off x="6235804" y="4321442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4" name="Line 26"/>
              <p:cNvSpPr>
                <a:spLocks noChangeAspect="1" noChangeShapeType="1"/>
              </p:cNvSpPr>
              <p:nvPr/>
            </p:nvSpPr>
            <p:spPr bwMode="auto">
              <a:xfrm>
                <a:off x="6234020" y="5357826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5" name="Parenthèse ouvrante 144"/>
              <p:cNvSpPr/>
              <p:nvPr/>
            </p:nvSpPr>
            <p:spPr>
              <a:xfrm>
                <a:off x="5572132" y="3215502"/>
                <a:ext cx="784675" cy="2376000"/>
              </a:xfrm>
              <a:prstGeom prst="leftBracket">
                <a:avLst>
                  <a:gd name="adj" fmla="val 0"/>
                </a:avLst>
              </a:prstGeom>
              <a:ln w="222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500"/>
              </a:p>
            </p:txBody>
          </p:sp>
          <p:sp>
            <p:nvSpPr>
              <p:cNvPr id="146" name="Line 25"/>
              <p:cNvSpPr>
                <a:spLocks noChangeAspect="1" noChangeShapeType="1"/>
              </p:cNvSpPr>
              <p:nvPr/>
            </p:nvSpPr>
            <p:spPr bwMode="auto">
              <a:xfrm>
                <a:off x="6654563" y="4198638"/>
                <a:ext cx="22105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491861" y="4189739"/>
                <a:ext cx="1692000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. RT2 . REA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48" name="Line 25"/>
              <p:cNvSpPr>
                <a:spLocks noChangeAspect="1" noChangeShapeType="1"/>
              </p:cNvSpPr>
              <p:nvPr/>
            </p:nvSpPr>
            <p:spPr bwMode="auto">
              <a:xfrm>
                <a:off x="7064302" y="4198638"/>
                <a:ext cx="33942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9" name="Line 25"/>
              <p:cNvSpPr>
                <a:spLocks noChangeAspect="1" noChangeShapeType="1"/>
              </p:cNvSpPr>
              <p:nvPr/>
            </p:nvSpPr>
            <p:spPr bwMode="auto">
              <a:xfrm>
                <a:off x="7609327" y="4198491"/>
                <a:ext cx="377143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5929322" y="457200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17447" y="354812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487677" y="881946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A5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00034" y="273371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A6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70394" y="276075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000232" y="571480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F2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071670" y="1142984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F1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64295" y="881946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85786" y="1714488"/>
            <a:ext cx="47961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D1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689898" y="285728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F4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4" grpId="0"/>
      <p:bldP spid="154" grpId="0"/>
      <p:bldP spid="155" grpId="0"/>
      <p:bldP spid="156" grpId="0" animBg="1"/>
      <p:bldP spid="157" grpId="0" animBg="1"/>
      <p:bldP spid="128" grpId="0"/>
      <p:bldP spid="129" grpId="0"/>
      <p:bldP spid="131" grpId="0"/>
      <p:bldP spid="150" grpId="0"/>
      <p:bldP spid="153" grpId="0"/>
      <p:bldP spid="160" grpId="0"/>
      <p:bldP spid="162" grpId="0"/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71434" y="785794"/>
            <a:ext cx="8858284" cy="392222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المركز يسمح بطبع علامة المنتج على علبة </a:t>
            </a:r>
            <a:r>
              <a:rPr kumimoji="0" lang="ar-DZ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المنتوج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* المادة الأولية:علب </a:t>
            </a:r>
            <a:r>
              <a:rPr kumimoji="0" lang="ar-DZ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المنتوج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، ملصقات علامة المنتج.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*وصف التشغيل :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لا يعطى أمر التشغيل (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Dcy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) إلا بتوفر الشروط الأولية (الرافعات في وضعية الراحة).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يتم تزويد المركز بالعلب عبر قناة عمودية يدويا. 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1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تتم عملية الدفع إلى مركز الإلصاق بواسطة الرافعة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V 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(تحكم كهر وهوائي بموزع 4/2 ) 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تتم بعد ذلك عملية الإلصاق لمدة 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بواسطة الرافعة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</a:t>
            </a:r>
            <a:r>
              <a:rPr kumimoji="0" lang="fr-FR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(تحكم كهر وهوائي بموزع 4/2).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3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تتم عملية التصريف بدفع الحامل بواسطة الرافعة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L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(تحكم كهر وهوائي بموزع 4/2).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4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تتم عملية التحويل بواسطة البساط المتحرك (محرك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M1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).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*</a:t>
            </a:r>
            <a:r>
              <a:rPr kumimoji="0" lang="ar-DZ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الاستغلال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: يستوجب تشغيل النظام إلى شخصين :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- الأول مختص في عمليات القيادة </a:t>
            </a:r>
            <a:r>
              <a:rPr kumimoji="0" lang="ar-DZ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المراقبة </a:t>
            </a:r>
            <a:r>
              <a:rPr kumimoji="0" lang="ar-DZ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الصيانة الدورية 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  - الثاني بدون اختصاص مكلف بوضع العلب الفارغة عبر القناة.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* </a:t>
            </a:r>
            <a:r>
              <a:rPr kumimoji="0" lang="ar-DZ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الأمن</a:t>
            </a:r>
            <a:r>
              <a:rPr kumimoji="0" lang="ar-DZ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: حسب الاتفاقيات الدولية المعمول بها .</a:t>
            </a:r>
            <a:endParaRPr kumimoji="0" lang="ar-DZ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680" y="95164"/>
            <a:ext cx="3943708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جزء من نظام ألي لصناعة وتعليب </a:t>
            </a:r>
            <a:r>
              <a:rPr kumimoji="0" lang="ar-DZ" sz="1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منتوج</a:t>
            </a:r>
            <a:r>
              <a:rPr kumimoji="0" lang="ar-DZ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غذائي.</a:t>
            </a:r>
            <a:endParaRPr kumimoji="0" lang="fr-FR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08522" y="428604"/>
            <a:ext cx="1321196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sz="1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دفتر المعطيات :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6429388" y="4857760"/>
            <a:ext cx="2571704" cy="197746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التحليل الوظيفي :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الوظيفة العامة </a:t>
            </a: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A- 0</a:t>
            </a:r>
            <a:r>
              <a:rPr kumimoji="0" lang="fr-FR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altLang="zh-TW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 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طاقة كهربائية.</a:t>
            </a:r>
            <a:endParaRPr kumimoji="0" lang="fr-FR" altLang="zh-TW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altLang="zh-TW" b="0" i="0" u="none" strike="noStrike" kern="0" cap="none" spc="0" normalizeH="0" baseline="-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altLang="zh-TW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طاقة هوائية.</a:t>
            </a:r>
            <a:endParaRPr kumimoji="0" lang="fr-FR" altLang="zh-TW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C  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الالتزامات.	</a:t>
            </a:r>
            <a:endParaRPr kumimoji="0" lang="fr-FR" altLang="zh-TW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altLang="zh-TW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TW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تعليمات الاستغلال.</a:t>
            </a:r>
            <a:endParaRPr kumimoji="0" lang="fr-FR" altLang="zh-TW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fr-FR" altLang="zh-TW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TW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تعديلات</a:t>
            </a:r>
            <a:endParaRPr kumimoji="0" lang="fr-FR" altLang="zh-TW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34897" y="4793637"/>
            <a:ext cx="3965665" cy="1588123"/>
            <a:chOff x="534897" y="4793637"/>
            <a:chExt cx="3965665" cy="1588123"/>
          </a:xfrm>
        </p:grpSpPr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1717653" y="5413385"/>
              <a:ext cx="1155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1750990" y="6108710"/>
              <a:ext cx="114141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نظام التعليب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1525565" y="5324485"/>
              <a:ext cx="1490663" cy="635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1162111" y="5500702"/>
              <a:ext cx="360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24165" y="5506806"/>
              <a:ext cx="3778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677965" y="510541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086015" y="509906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481303" y="5094298"/>
              <a:ext cx="0" cy="22066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2884465" y="510541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2278040" y="5956310"/>
              <a:ext cx="0" cy="22066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1231878" y="5811848"/>
              <a:ext cx="28098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3027340" y="5815714"/>
              <a:ext cx="2889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619521" y="5721991"/>
              <a:ext cx="571500" cy="3429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Arial" pitchFamily="34" charset="0"/>
                  <a:cs typeface="Arial" pitchFamily="34" charset="0"/>
                </a:rPr>
                <a:t>A-0</a:t>
              </a:r>
              <a:endParaRPr kumimoji="0" lang="fr-FR" sz="12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571472" y="5306621"/>
              <a:ext cx="78422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علب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Text Box 3"/>
            <p:cNvSpPr txBox="1">
              <a:spLocks noChangeArrowheads="1"/>
            </p:cNvSpPr>
            <p:nvPr/>
          </p:nvSpPr>
          <p:spPr bwMode="auto">
            <a:xfrm>
              <a:off x="534897" y="5621633"/>
              <a:ext cx="78422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ملصقات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1357290" y="4799240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W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1787630" y="4793637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E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2178957" y="4799240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C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Text Box 3"/>
            <p:cNvSpPr txBox="1">
              <a:spLocks noChangeArrowheads="1"/>
            </p:cNvSpPr>
            <p:nvPr/>
          </p:nvSpPr>
          <p:spPr bwMode="auto">
            <a:xfrm>
              <a:off x="2588048" y="4806555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R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3"/>
            <p:cNvSpPr txBox="1">
              <a:spLocks noChangeArrowheads="1"/>
            </p:cNvSpPr>
            <p:nvPr/>
          </p:nvSpPr>
          <p:spPr bwMode="auto">
            <a:xfrm>
              <a:off x="3214678" y="5334169"/>
              <a:ext cx="1285884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 علب مطبوعة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3143240" y="5643578"/>
              <a:ext cx="78422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تقارير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29110" y="5436579"/>
              <a:ext cx="1026243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abic Transparent" pitchFamily="2" charset="-78"/>
                </a:rPr>
                <a:t>اطبع المنتج 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903625" cy="54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43834" y="59272"/>
            <a:ext cx="14654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b="1" u="sng" dirty="0" smtClean="0"/>
              <a:t>المناولة الهيكلية: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500430" y="90050"/>
            <a:ext cx="5572100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e 32"/>
          <p:cNvGrpSpPr/>
          <p:nvPr/>
        </p:nvGrpSpPr>
        <p:grpSpPr>
          <a:xfrm>
            <a:off x="357158" y="571479"/>
            <a:ext cx="8606981" cy="3085106"/>
            <a:chOff x="357158" y="571479"/>
            <a:chExt cx="8606981" cy="3085106"/>
          </a:xfrm>
        </p:grpSpPr>
        <p:sp>
          <p:nvSpPr>
            <p:cNvPr id="34" name="Rectangle 33"/>
            <p:cNvSpPr/>
            <p:nvPr/>
          </p:nvSpPr>
          <p:spPr>
            <a:xfrm>
              <a:off x="428596" y="582632"/>
              <a:ext cx="8523668" cy="3060682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>
              <a:off x="1158987" y="2100653"/>
              <a:ext cx="3058269" cy="15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Connecteur droit 35"/>
            <p:cNvCxnSpPr/>
            <p:nvPr/>
          </p:nvCxnSpPr>
          <p:spPr>
            <a:xfrm rot="5400000">
              <a:off x="4008960" y="2099820"/>
              <a:ext cx="3058269" cy="15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Connecteur droit 36"/>
            <p:cNvCxnSpPr/>
            <p:nvPr/>
          </p:nvCxnSpPr>
          <p:spPr>
            <a:xfrm rot="5400000">
              <a:off x="5741691" y="2110284"/>
              <a:ext cx="3058269" cy="15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Connecteur droit 37"/>
            <p:cNvCxnSpPr/>
            <p:nvPr/>
          </p:nvCxnSpPr>
          <p:spPr>
            <a:xfrm rot="10800000">
              <a:off x="432139" y="982594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7670517" y="607738"/>
              <a:ext cx="853118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21887" y="607738"/>
              <a:ext cx="73449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37705" y="607738"/>
              <a:ext cx="1414169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73215" y="607541"/>
              <a:ext cx="822661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3" name="Rectangle 2"/>
            <p:cNvSpPr>
              <a:spLocks noChangeArrowheads="1"/>
            </p:cNvSpPr>
            <p:nvPr/>
          </p:nvSpPr>
          <p:spPr bwMode="auto">
            <a:xfrm>
              <a:off x="7429520" y="1158339"/>
              <a:ext cx="142876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الدفع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7572396" y="1856329"/>
              <a:ext cx="130843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الإلصاق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7237752" y="2463593"/>
              <a:ext cx="168838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التصريف 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5500694" y="3071810"/>
              <a:ext cx="170144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1"/>
            <p:cNvSpPr>
              <a:spLocks noChangeArrowheads="1"/>
            </p:cNvSpPr>
            <p:nvPr/>
          </p:nvSpPr>
          <p:spPr bwMode="auto">
            <a:xfrm>
              <a:off x="5357818" y="2500306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8" name="Rectangle 1"/>
            <p:cNvSpPr>
              <a:spLocks noChangeArrowheads="1"/>
            </p:cNvSpPr>
            <p:nvPr/>
          </p:nvSpPr>
          <p:spPr bwMode="auto">
            <a:xfrm>
              <a:off x="357158" y="1036821"/>
              <a:ext cx="2357454" cy="3550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V0,V1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 rot="10800000">
              <a:off x="425893" y="1667079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Connecteur droit 49"/>
            <p:cNvCxnSpPr/>
            <p:nvPr/>
          </p:nvCxnSpPr>
          <p:spPr>
            <a:xfrm rot="10800000">
              <a:off x="417899" y="2344511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Rectangle 1"/>
            <p:cNvSpPr>
              <a:spLocks noChangeArrowheads="1"/>
            </p:cNvSpPr>
            <p:nvPr/>
          </p:nvSpPr>
          <p:spPr bwMode="auto">
            <a:xfrm>
              <a:off x="5357551" y="1106271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2" name="Rectangle 1"/>
            <p:cNvSpPr>
              <a:spLocks noChangeArrowheads="1"/>
            </p:cNvSpPr>
            <p:nvPr/>
          </p:nvSpPr>
          <p:spPr bwMode="auto">
            <a:xfrm>
              <a:off x="2571736" y="2369616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2857488" y="3171823"/>
              <a:ext cx="2571591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1643042" y="1285860"/>
              <a:ext cx="107157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الملتقط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f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357158" y="1682401"/>
              <a:ext cx="2357454" cy="3550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G0,G1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7215206" y="3143248"/>
              <a:ext cx="168838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التحويل  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5357818" y="1785926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8" name="Rectangle 1"/>
            <p:cNvSpPr>
              <a:spLocks noChangeArrowheads="1"/>
            </p:cNvSpPr>
            <p:nvPr/>
          </p:nvSpPr>
          <p:spPr bwMode="auto">
            <a:xfrm>
              <a:off x="2554484" y="1000108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Rectangle 1"/>
            <p:cNvSpPr>
              <a:spLocks noChangeArrowheads="1"/>
            </p:cNvSpPr>
            <p:nvPr/>
          </p:nvSpPr>
          <p:spPr bwMode="auto">
            <a:xfrm>
              <a:off x="2571736" y="1703653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 rot="10800000">
              <a:off x="428596" y="3071810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357158" y="2428868"/>
              <a:ext cx="2357454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L0,L1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7" y="285728"/>
            <a:ext cx="8929719" cy="31957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357438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ليكن بيان أنماط التشغيل والتوقف ( 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GEMMA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) :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7438" algn="l"/>
              </a:tabLst>
            </a:pP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أنماط التشغيل والتوقف :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9138" indent="-719138" algn="r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ـ بعد اختيار نمط التشغيل الآلي 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Auto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بواسطة المبدلة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Auto/Manu 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والتي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تسمح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باختيار نمط التشغيل  وفق الاحتياج يضغط العامل على </a:t>
            </a:r>
            <a:r>
              <a:rPr lang="ar-DZ" dirty="0" smtClean="0">
                <a:solidFill>
                  <a:schemeClr val="tx1"/>
                </a:solidFill>
                <a:ea typeface="Times New Roman" pitchFamily="18" charset="0"/>
              </a:rPr>
              <a:t>زر التشغيل </a:t>
            </a: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MA</a:t>
            </a:r>
            <a:r>
              <a:rPr lang="ar-DZ" dirty="0" smtClean="0">
                <a:solidFill>
                  <a:schemeClr val="tx1"/>
                </a:solidFill>
                <a:ea typeface="Times New Roman" pitchFamily="18" charset="0"/>
              </a:rPr>
              <a:t> حيث تنطلق دورة تشغيل الإنتاج العادي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</a:p>
          <a:p>
            <a:pPr marL="900113" indent="-900113" algn="r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ـ في حالة نفاذ العلب(يتم الكشف عنها بواسطة الملتقط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Cap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أو الملصقات ( يتم الكشف عنها بواسطة الملتقط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Dec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يضغط المتعامل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على الزر الإيقاف 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Arrêt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حيث يكمل النظام دورته ثم  يتوقف.</a:t>
            </a:r>
          </a:p>
          <a:p>
            <a:pPr marL="900113" indent="-627063" algn="r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ـ من حين إلى أخر يتفقد المتعامل عملية 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الإلصاق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وذلك باستعمال 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مبدلة 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Auto/Manu </a:t>
            </a:r>
            <a:r>
              <a:rPr lang="ar-DZ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</a:t>
            </a:r>
            <a:r>
              <a:rPr lang="ar-DZ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وذلك بوضع المبدل في وضعية “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Manu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“ ويتحقق من وضعية رافعة الإلصاق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</a:t>
            </a:r>
            <a:r>
              <a:rPr lang="ar-DZ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4000504"/>
            <a:ext cx="723787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1- أكمل ملء دليل أساليب التشغيل والتوقف 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32689" y="4333756"/>
            <a:ext cx="221246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2- استخرج </a:t>
            </a:r>
            <a:r>
              <a:rPr lang="ar-DZ" dirty="0" err="1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84729" y="4714884"/>
            <a:ext cx="254589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60294" y="5048136"/>
            <a:ext cx="182934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e 125"/>
          <p:cNvGrpSpPr/>
          <p:nvPr/>
        </p:nvGrpSpPr>
        <p:grpSpPr>
          <a:xfrm>
            <a:off x="5740461" y="3483700"/>
            <a:ext cx="2577990" cy="2088440"/>
            <a:chOff x="5740461" y="3483700"/>
            <a:chExt cx="2577990" cy="2088440"/>
          </a:xfrm>
        </p:grpSpPr>
        <p:grpSp>
          <p:nvGrpSpPr>
            <p:cNvPr id="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49223" y="3882342"/>
                <a:ext cx="1844392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 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&lt;Production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normale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&gt;    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Ellipse 118"/>
            <p:cNvSpPr/>
            <p:nvPr/>
          </p:nvSpPr>
          <p:spPr>
            <a:xfrm>
              <a:off x="5945296" y="352951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76"/>
          <p:cNvGrpSpPr/>
          <p:nvPr/>
        </p:nvGrpSpPr>
        <p:grpSpPr>
          <a:xfrm>
            <a:off x="4309884" y="3807456"/>
            <a:ext cx="1548000" cy="214314"/>
            <a:chOff x="2933124" y="4195768"/>
            <a:chExt cx="1618364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933124" y="4302910"/>
              <a:ext cx="16183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3031846" y="1294356"/>
            <a:ext cx="1763685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6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6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69521" y="3424597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6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6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01" name="Text Box 50"/>
          <p:cNvSpPr txBox="1">
            <a:spLocks noChangeAspect="1" noChangeArrowheads="1"/>
          </p:cNvSpPr>
          <p:nvPr/>
        </p:nvSpPr>
        <p:spPr bwMode="auto">
          <a:xfrm>
            <a:off x="5531188" y="685693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" name="Groupe 101"/>
          <p:cNvGrpSpPr/>
          <p:nvPr/>
        </p:nvGrpSpPr>
        <p:grpSpPr>
          <a:xfrm>
            <a:off x="3774380" y="241586"/>
            <a:ext cx="1512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6" y="1964427"/>
              <a:ext cx="445672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e 104"/>
          <p:cNvGrpSpPr/>
          <p:nvPr/>
        </p:nvGrpSpPr>
        <p:grpSpPr>
          <a:xfrm>
            <a:off x="4863965" y="1014720"/>
            <a:ext cx="2124000" cy="180000"/>
            <a:chOff x="5680194" y="2655851"/>
            <a:chExt cx="1620000" cy="180000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5680194" y="2731649"/>
              <a:ext cx="16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Connecteur droit avec flèche 10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Connecteur droit 107"/>
            <p:cNvCxnSpPr/>
            <p:nvPr/>
          </p:nvCxnSpPr>
          <p:spPr>
            <a:xfrm rot="5400000">
              <a:off x="6344129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" name="Groupe 108"/>
          <p:cNvGrpSpPr/>
          <p:nvPr/>
        </p:nvGrpSpPr>
        <p:grpSpPr>
          <a:xfrm>
            <a:off x="1431926" y="537214"/>
            <a:ext cx="5513262" cy="383188"/>
            <a:chOff x="1711947" y="2262242"/>
            <a:chExt cx="5513262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321947" y="-252570"/>
              <a:ext cx="288000" cy="5508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153209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5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622605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72919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45" name="Groupe 144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7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e 145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" name="Groupe 146"/>
          <p:cNvGrpSpPr/>
          <p:nvPr/>
        </p:nvGrpSpPr>
        <p:grpSpPr>
          <a:xfrm>
            <a:off x="527404" y="4151074"/>
            <a:ext cx="216000" cy="1548000"/>
            <a:chOff x="527404" y="4151074"/>
            <a:chExt cx="216000" cy="1548000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98837" y="221989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e 70"/>
          <p:cNvGrpSpPr/>
          <p:nvPr/>
        </p:nvGrpSpPr>
        <p:grpSpPr>
          <a:xfrm>
            <a:off x="714348" y="4744418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500034" y="3533489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77133" y="2214554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2" name="Text Box 85"/>
          <p:cNvSpPr txBox="1">
            <a:spLocks noChangeAspect="1" noChangeArrowheads="1"/>
          </p:cNvSpPr>
          <p:nvPr/>
        </p:nvSpPr>
        <p:spPr bwMode="auto">
          <a:xfrm>
            <a:off x="4357686" y="6254773"/>
            <a:ext cx="192882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 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+ RT1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84"/>
          <p:cNvSpPr txBox="1">
            <a:spLocks noChangeAspect="1" noChangeArrowheads="1"/>
          </p:cNvSpPr>
          <p:nvPr/>
        </p:nvSpPr>
        <p:spPr bwMode="auto">
          <a:xfrm>
            <a:off x="5157801" y="1827204"/>
            <a:ext cx="12715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97" name="Groupe 73"/>
          <p:cNvGrpSpPr/>
          <p:nvPr/>
        </p:nvGrpSpPr>
        <p:grpSpPr>
          <a:xfrm>
            <a:off x="4885104" y="1393636"/>
            <a:ext cx="1417648" cy="2052000"/>
            <a:chOff x="3532182" y="1789079"/>
            <a:chExt cx="2080718" cy="2052000"/>
          </a:xfrm>
        </p:grpSpPr>
        <p:cxnSp>
          <p:nvCxnSpPr>
            <p:cNvPr id="98" name="Connecteur en angle 97"/>
            <p:cNvCxnSpPr/>
            <p:nvPr/>
          </p:nvCxnSpPr>
          <p:spPr>
            <a:xfrm>
              <a:off x="3532182" y="1789079"/>
              <a:ext cx="1973318" cy="2052000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5396899" y="2429720"/>
              <a:ext cx="2160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 Box 109"/>
          <p:cNvSpPr txBox="1">
            <a:spLocks noChangeArrowheads="1"/>
          </p:cNvSpPr>
          <p:nvPr/>
        </p:nvSpPr>
        <p:spPr bwMode="auto">
          <a:xfrm>
            <a:off x="6215074" y="4086059"/>
            <a:ext cx="187200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ألي لصناعة وتعليب </a:t>
            </a:r>
            <a:r>
              <a:rPr lang="ar-DZ" sz="2400" b="1" kern="0" dirty="0" err="1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منتوج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غذائي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02" name="Text Box 126"/>
          <p:cNvSpPr txBox="1">
            <a:spLocks noChangeArrowheads="1"/>
          </p:cNvSpPr>
          <p:nvPr/>
        </p:nvSpPr>
        <p:spPr bwMode="auto">
          <a:xfrm>
            <a:off x="7215206" y="1214422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G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grpSp>
        <p:nvGrpSpPr>
          <p:cNvPr id="105" name="Groupe 104"/>
          <p:cNvGrpSpPr/>
          <p:nvPr/>
        </p:nvGrpSpPr>
        <p:grpSpPr>
          <a:xfrm>
            <a:off x="4036309" y="4131505"/>
            <a:ext cx="1678699" cy="388937"/>
            <a:chOff x="3679118" y="3886234"/>
            <a:chExt cx="1678699" cy="388937"/>
          </a:xfrm>
        </p:grpSpPr>
        <p:sp>
          <p:nvSpPr>
            <p:cNvPr id="109" name="Text Box 85"/>
            <p:cNvSpPr txBox="1">
              <a:spLocks noChangeAspect="1" noChangeArrowheads="1"/>
            </p:cNvSpPr>
            <p:nvPr/>
          </p:nvSpPr>
          <p:spPr bwMode="auto">
            <a:xfrm>
              <a:off x="3679118" y="3886234"/>
              <a:ext cx="1678699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 + </a:t>
              </a:r>
              <a:r>
                <a:rPr lang="fr-FR" sz="1400" b="1" dirty="0" err="1" smtClean="0">
                  <a:solidFill>
                    <a:schemeClr val="tx1"/>
                  </a:solidFill>
                  <a:cs typeface="Arabic Transparent" pitchFamily="2" charset="-78"/>
                </a:rPr>
                <a:t>Dec</a:t>
              </a:r>
              <a:endParaRPr lang="fr-FR" sz="14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13" name="Connecteur droit 112"/>
            <p:cNvCxnSpPr/>
            <p:nvPr/>
          </p:nvCxnSpPr>
          <p:spPr>
            <a:xfrm>
              <a:off x="4933748" y="3905200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4405374" y="3901835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6990128" y="489522"/>
            <a:ext cx="1307120" cy="1350996"/>
            <a:chOff x="6990128" y="489522"/>
            <a:chExt cx="1307120" cy="1350996"/>
          </a:xfrm>
        </p:grpSpPr>
        <p:grpSp>
          <p:nvGrpSpPr>
            <p:cNvPr id="9" name="Groupe 90"/>
            <p:cNvGrpSpPr/>
            <p:nvPr/>
          </p:nvGrpSpPr>
          <p:grpSpPr>
            <a:xfrm>
              <a:off x="6990128" y="489522"/>
              <a:ext cx="1307120" cy="1350996"/>
              <a:chOff x="7270149" y="2209526"/>
              <a:chExt cx="1307120" cy="1350996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70149" y="2215475"/>
                <a:ext cx="1307120" cy="70788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lvl="0">
                  <a:defRPr/>
                </a:pPr>
                <a:r>
                  <a:rPr lang="fr-FR" sz="16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  </a:t>
                </a:r>
                <a:r>
                  <a:rPr lang="fr-FR" sz="14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Marche de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vérification dans 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le désordre&gt;</a:t>
                </a:r>
                <a:endParaRPr lang="fr-FR" sz="12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209526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84" name="Ellipse 83"/>
            <p:cNvSpPr/>
            <p:nvPr/>
          </p:nvSpPr>
          <p:spPr>
            <a:xfrm>
              <a:off x="7050976" y="522578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3051552" y="971533"/>
            <a:ext cx="1929837" cy="701623"/>
            <a:chOff x="3051552" y="971533"/>
            <a:chExt cx="1929837" cy="701623"/>
          </a:xfrm>
        </p:grpSpPr>
        <p:grpSp>
          <p:nvGrpSpPr>
            <p:cNvPr id="2" name="Groupe 54"/>
            <p:cNvGrpSpPr/>
            <p:nvPr/>
          </p:nvGrpSpPr>
          <p:grpSpPr>
            <a:xfrm>
              <a:off x="3051552" y="971533"/>
              <a:ext cx="1929837" cy="701623"/>
              <a:chOff x="1698629" y="1357298"/>
              <a:chExt cx="1929837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14881" y="1387571"/>
                <a:ext cx="1827744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dans l'état initial&gt;</a:t>
                </a: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>
                <a:off x="3540763" y="1770715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Ellipse 85"/>
            <p:cNvSpPr/>
            <p:nvPr/>
          </p:nvSpPr>
          <p:spPr>
            <a:xfrm>
              <a:off x="3156688" y="1045771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2961590" y="2818340"/>
            <a:ext cx="1410964" cy="1187962"/>
            <a:chOff x="2961590" y="2818340"/>
            <a:chExt cx="1410964" cy="1187962"/>
          </a:xfrm>
        </p:grpSpPr>
        <p:grpSp>
          <p:nvGrpSpPr>
            <p:cNvPr id="5" name="Groupe 67"/>
            <p:cNvGrpSpPr/>
            <p:nvPr/>
          </p:nvGrpSpPr>
          <p:grpSpPr>
            <a:xfrm>
              <a:off x="2961590" y="2818340"/>
              <a:ext cx="1410964" cy="1187962"/>
              <a:chOff x="1608667" y="3204105"/>
              <a:chExt cx="1410964" cy="118796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96000" cy="105243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608667" y="3349471"/>
                <a:ext cx="1410964" cy="49244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A2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demandé </a:t>
                </a:r>
                <a:endParaRPr lang="fr-FR" sz="1000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fin de cycle&gt;</a:t>
                </a: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Ellipse 87"/>
            <p:cNvSpPr/>
            <p:nvPr/>
          </p:nvSpPr>
          <p:spPr>
            <a:xfrm>
              <a:off x="3004398" y="2980366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343603" y="933340"/>
            <a:ext cx="2236510" cy="800211"/>
            <a:chOff x="343603" y="933340"/>
            <a:chExt cx="2236510" cy="800211"/>
          </a:xfrm>
        </p:grpSpPr>
        <p:grpSp>
          <p:nvGrpSpPr>
            <p:cNvPr id="135" name="Groupe 134"/>
            <p:cNvGrpSpPr/>
            <p:nvPr/>
          </p:nvGrpSpPr>
          <p:grpSpPr>
            <a:xfrm>
              <a:off x="343603" y="933340"/>
              <a:ext cx="2236510" cy="800211"/>
              <a:chOff x="343603" y="933340"/>
              <a:chExt cx="2236510" cy="800211"/>
            </a:xfrm>
          </p:grpSpPr>
          <p:grpSp>
            <p:nvGrpSpPr>
              <p:cNvPr id="10" name="Groupe 93"/>
              <p:cNvGrpSpPr/>
              <p:nvPr/>
            </p:nvGrpSpPr>
            <p:grpSpPr>
              <a:xfrm>
                <a:off x="343603" y="933340"/>
                <a:ext cx="2236510" cy="800211"/>
                <a:chOff x="756160" y="2641673"/>
                <a:chExt cx="2236510" cy="800211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784442" y="2662463"/>
                  <a:ext cx="2078458" cy="779421"/>
                </a:xfrm>
                <a:prstGeom prst="rect">
                  <a:avLst/>
                </a:prstGeom>
                <a:noFill/>
                <a:ln w="158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" name="Rectangle 42"/>
                <p:cNvSpPr>
                  <a:spLocks noChangeArrowheads="1"/>
                </p:cNvSpPr>
                <p:nvPr/>
              </p:nvSpPr>
              <p:spPr bwMode="auto">
                <a:xfrm>
                  <a:off x="756160" y="2641673"/>
                  <a:ext cx="2236510" cy="3385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A6  </a:t>
                  </a:r>
                  <a:r>
                    <a:rPr kumimoji="0" lang="fr-F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&lt;Mise </a:t>
                  </a:r>
                  <a:r>
                    <a:rPr kumimoji="0" lang="fr-F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PO dans état initial&gt;</a:t>
                  </a:r>
                </a:p>
              </p:txBody>
            </p:sp>
          </p:grpSp>
          <p:sp>
            <p:nvSpPr>
              <p:cNvPr id="15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42910" y="1258564"/>
                <a:ext cx="1511300" cy="28575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r" rtl="1"/>
                <a:r>
                  <a:rPr lang="ar-DZ" sz="1400" b="1" dirty="0">
                    <a:solidFill>
                      <a:srgbClr val="3333FF"/>
                    </a:solidFill>
                    <a:latin typeface="Times New Roman" pitchFamily="18" charset="0"/>
                    <a:cs typeface="Arabic Transparent" pitchFamily="2" charset="-78"/>
                  </a:rPr>
                  <a:t>وضع  </a:t>
                </a:r>
                <a:r>
                  <a:rPr lang="fr-FR" sz="1400" b="1" dirty="0">
                    <a:solidFill>
                      <a:srgbClr val="3333FF"/>
                    </a:solidFill>
                    <a:cs typeface="Arabic Transparent" pitchFamily="2" charset="-78"/>
                  </a:rPr>
                  <a:t>PO</a:t>
                </a:r>
                <a:r>
                  <a:rPr lang="ar-DZ" sz="1400" b="1" dirty="0">
                    <a:solidFill>
                      <a:srgbClr val="3333FF"/>
                    </a:solidFill>
                    <a:latin typeface="Times New Roman" pitchFamily="18" charset="0"/>
                    <a:cs typeface="Arabic Transparent" pitchFamily="2" charset="-78"/>
                  </a:rPr>
                  <a:t>  </a:t>
                </a:r>
                <a:r>
                  <a:rPr lang="ar-DZ" sz="1400" b="1" dirty="0" smtClean="0">
                    <a:solidFill>
                      <a:srgbClr val="3333FF"/>
                    </a:solidFill>
                    <a:latin typeface="Times New Roman" pitchFamily="18" charset="0"/>
                    <a:cs typeface="Arabic Transparent" pitchFamily="2" charset="-78"/>
                  </a:rPr>
                  <a:t>في</a:t>
                </a:r>
                <a:r>
                  <a:rPr lang="fr-FR" sz="1400" b="1" dirty="0" smtClean="0">
                    <a:solidFill>
                      <a:srgbClr val="3333FF"/>
                    </a:solidFill>
                    <a:latin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sz="1400" b="1" dirty="0" smtClean="0">
                    <a:solidFill>
                      <a:srgbClr val="3333FF"/>
                    </a:solidFill>
                    <a:latin typeface="Times New Roman" pitchFamily="18" charset="0"/>
                    <a:cs typeface="Arabic Transparent" pitchFamily="2" charset="-78"/>
                  </a:rPr>
                  <a:t>حالة  الابتدائية</a:t>
                </a:r>
                <a:endParaRPr lang="ar-DZ" sz="1400" b="1" dirty="0">
                  <a:solidFill>
                    <a:srgbClr val="3333FF"/>
                  </a:solidFill>
                  <a:latin typeface="Times New Roman" pitchFamily="18" charset="0"/>
                  <a:cs typeface="Arabic Transparent" pitchFamily="2" charset="-78"/>
                </a:endParaRPr>
              </a:p>
            </p:txBody>
          </p:sp>
        </p:grpSp>
        <p:sp>
          <p:nvSpPr>
            <p:cNvPr id="89" name="Ellipse 88"/>
            <p:cNvSpPr/>
            <p:nvPr/>
          </p:nvSpPr>
          <p:spPr>
            <a:xfrm>
              <a:off x="412966" y="97981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454694" y="5640311"/>
            <a:ext cx="3973372" cy="781777"/>
            <a:chOff x="454694" y="5640311"/>
            <a:chExt cx="3973372" cy="78177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54694" y="5767907"/>
              <a:ext cx="154241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  </a:t>
              </a:r>
              <a:r>
                <a:rPr kumimoji="0" lang="fr-F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&lt;Arrêt d’urgence&gt;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0" name="Ellipse 89"/>
            <p:cNvSpPr/>
            <p:nvPr/>
          </p:nvSpPr>
          <p:spPr>
            <a:xfrm>
              <a:off x="510792" y="5806670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427305" y="2973076"/>
            <a:ext cx="1890261" cy="1169142"/>
            <a:chOff x="427305" y="2973076"/>
            <a:chExt cx="1890261" cy="1169142"/>
          </a:xfrm>
        </p:grpSpPr>
        <p:grpSp>
          <p:nvGrpSpPr>
            <p:cNvPr id="16" name="Groupe 125"/>
            <p:cNvGrpSpPr/>
            <p:nvPr/>
          </p:nvGrpSpPr>
          <p:grpSpPr>
            <a:xfrm>
              <a:off x="427305" y="2973076"/>
              <a:ext cx="1890261" cy="1169142"/>
              <a:chOff x="376436" y="1623363"/>
              <a:chExt cx="1890261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764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76436" y="1740797"/>
                <a:ext cx="1890261" cy="53091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A5</a:t>
                </a: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&lt;Préparation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pour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remise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route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après défaillance&gt;</a:t>
                </a: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1" name="Ellipse 90"/>
            <p:cNvSpPr/>
            <p:nvPr/>
          </p:nvSpPr>
          <p:spPr>
            <a:xfrm>
              <a:off x="503307" y="315400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  <p:bldP spid="101" grpId="0"/>
      <p:bldP spid="118" grpId="0"/>
      <p:bldP spid="133" grpId="0"/>
      <p:bldP spid="134" grpId="0"/>
      <p:bldP spid="139" grpId="0"/>
      <p:bldP spid="152" grpId="0"/>
      <p:bldP spid="157" grpId="0"/>
      <p:bldP spid="161" grpId="0"/>
      <p:bldP spid="162" grpId="0"/>
      <p:bldP spid="94" grpId="0"/>
      <p:bldP spid="100" grpId="0"/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84"/>
          <p:cNvSpPr txBox="1">
            <a:spLocks noChangeAspect="1" noChangeArrowheads="1"/>
          </p:cNvSpPr>
          <p:nvPr/>
        </p:nvSpPr>
        <p:spPr bwMode="auto">
          <a:xfrm>
            <a:off x="5157801" y="1827204"/>
            <a:ext cx="12715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6" name="Groupe 73"/>
          <p:cNvGrpSpPr/>
          <p:nvPr/>
        </p:nvGrpSpPr>
        <p:grpSpPr>
          <a:xfrm>
            <a:off x="4885105" y="1393636"/>
            <a:ext cx="1404000" cy="2052000"/>
            <a:chOff x="3532182" y="1789079"/>
            <a:chExt cx="2060686" cy="2052000"/>
          </a:xfrm>
        </p:grpSpPr>
        <p:cxnSp>
          <p:nvCxnSpPr>
            <p:cNvPr id="75" name="Connecteur en angle 74"/>
            <p:cNvCxnSpPr/>
            <p:nvPr/>
          </p:nvCxnSpPr>
          <p:spPr>
            <a:xfrm>
              <a:off x="3532182" y="1789079"/>
              <a:ext cx="1973318" cy="2052000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376867" y="2429720"/>
              <a:ext cx="216001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e 76"/>
          <p:cNvGrpSpPr/>
          <p:nvPr/>
        </p:nvGrpSpPr>
        <p:grpSpPr>
          <a:xfrm>
            <a:off x="4186643" y="3807456"/>
            <a:ext cx="1656000" cy="214314"/>
            <a:chOff x="2833720" y="4195768"/>
            <a:chExt cx="1656000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833720" y="4302910"/>
              <a:ext cx="165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3286116" y="1339838"/>
            <a:ext cx="1459987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42862" y="3500438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4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4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01" name="Text Box 50"/>
          <p:cNvSpPr txBox="1">
            <a:spLocks noChangeAspect="1" noChangeArrowheads="1"/>
          </p:cNvSpPr>
          <p:nvPr/>
        </p:nvSpPr>
        <p:spPr bwMode="auto">
          <a:xfrm>
            <a:off x="5531188" y="685693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" name="Groupe 101"/>
          <p:cNvGrpSpPr/>
          <p:nvPr/>
        </p:nvGrpSpPr>
        <p:grpSpPr>
          <a:xfrm>
            <a:off x="3774380" y="241586"/>
            <a:ext cx="1512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6" y="1964427"/>
              <a:ext cx="445672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e 104"/>
          <p:cNvGrpSpPr/>
          <p:nvPr/>
        </p:nvGrpSpPr>
        <p:grpSpPr>
          <a:xfrm>
            <a:off x="4863965" y="1014720"/>
            <a:ext cx="2124000" cy="180000"/>
            <a:chOff x="5680194" y="2655851"/>
            <a:chExt cx="1620000" cy="180000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5680194" y="2731649"/>
              <a:ext cx="16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Connecteur droit avec flèche 10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Connecteur droit 107"/>
            <p:cNvCxnSpPr/>
            <p:nvPr/>
          </p:nvCxnSpPr>
          <p:spPr>
            <a:xfrm rot="5400000">
              <a:off x="6344129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" name="Groupe 108"/>
          <p:cNvGrpSpPr/>
          <p:nvPr/>
        </p:nvGrpSpPr>
        <p:grpSpPr>
          <a:xfrm>
            <a:off x="1431926" y="537214"/>
            <a:ext cx="5513262" cy="383188"/>
            <a:chOff x="1711947" y="2262242"/>
            <a:chExt cx="5513262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321947" y="-252570"/>
              <a:ext cx="288000" cy="5508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153209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5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023660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973974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35" name="Groupe 134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7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23" name="Groupe 122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e 125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e 129"/>
          <p:cNvGrpSpPr/>
          <p:nvPr/>
        </p:nvGrpSpPr>
        <p:grpSpPr>
          <a:xfrm>
            <a:off x="527404" y="4151074"/>
            <a:ext cx="216000" cy="1548000"/>
            <a:chOff x="527404" y="4151074"/>
            <a:chExt cx="216000" cy="1548000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63212" y="221989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e 70"/>
          <p:cNvGrpSpPr/>
          <p:nvPr/>
        </p:nvGrpSpPr>
        <p:grpSpPr>
          <a:xfrm>
            <a:off x="749973" y="4791918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6" name="Text Box 8"/>
          <p:cNvSpPr txBox="1">
            <a:spLocks noChangeAspect="1" noChangeArrowheads="1"/>
          </p:cNvSpPr>
          <p:nvPr/>
        </p:nvSpPr>
        <p:spPr bwMode="auto">
          <a:xfrm>
            <a:off x="306892" y="1428736"/>
            <a:ext cx="212196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4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4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378674" y="3643314"/>
            <a:ext cx="1906291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الخلل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من </a:t>
            </a:r>
            <a:endParaRPr lang="ar-DZ" sz="12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اجل إرجاع النظام 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77133" y="2190804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7006623" y="489522"/>
            <a:ext cx="1319885" cy="1350996"/>
            <a:chOff x="7006623" y="489522"/>
            <a:chExt cx="1319885" cy="1350996"/>
          </a:xfrm>
        </p:grpSpPr>
        <p:grpSp>
          <p:nvGrpSpPr>
            <p:cNvPr id="9" name="Groupe 90"/>
            <p:cNvGrpSpPr/>
            <p:nvPr/>
          </p:nvGrpSpPr>
          <p:grpSpPr>
            <a:xfrm>
              <a:off x="7006623" y="489522"/>
              <a:ext cx="1319885" cy="1350996"/>
              <a:chOff x="7286644" y="2209526"/>
              <a:chExt cx="1319885" cy="1350996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99409" y="2217252"/>
                <a:ext cx="1307120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fr-FR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</a:t>
                </a:r>
                <a:r>
                  <a:rPr lang="fr-FR" sz="20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سير التحقق </a:t>
                </a:r>
                <a:r>
                  <a:rPr lang="fr-FR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بدون الترتيب      </a:t>
                </a:r>
                <a:endParaRPr lang="fr-FR" sz="14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209526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7" name="Ellipse 146"/>
            <p:cNvSpPr/>
            <p:nvPr/>
          </p:nvSpPr>
          <p:spPr>
            <a:xfrm>
              <a:off x="7057700" y="52930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3051552" y="971533"/>
            <a:ext cx="1942571" cy="701623"/>
            <a:chOff x="3051552" y="971533"/>
            <a:chExt cx="1942571" cy="701623"/>
          </a:xfrm>
        </p:grpSpPr>
        <p:grpSp>
          <p:nvGrpSpPr>
            <p:cNvPr id="2" name="Groupe 54"/>
            <p:cNvGrpSpPr/>
            <p:nvPr/>
          </p:nvGrpSpPr>
          <p:grpSpPr>
            <a:xfrm>
              <a:off x="3051552" y="971533"/>
              <a:ext cx="1942571" cy="701623"/>
              <a:chOff x="1698629" y="1357298"/>
              <a:chExt cx="1942571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18879" y="1402201"/>
                <a:ext cx="1922321" cy="3693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</a:t>
                </a:r>
                <a:r>
                  <a:rPr lang="ar-DZ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في الحالة الابتدائية</a:t>
                </a:r>
                <a:r>
                  <a:rPr lang="fr-FR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  </a:t>
                </a:r>
                <a:endParaRPr lang="fr-FR" sz="10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>
                <a:off x="3540763" y="1770715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8" name="Ellipse 157"/>
            <p:cNvSpPr/>
            <p:nvPr/>
          </p:nvSpPr>
          <p:spPr>
            <a:xfrm>
              <a:off x="3143240" y="1065943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5740461" y="3483700"/>
            <a:ext cx="2577990" cy="2088440"/>
            <a:chOff x="5740461" y="3483700"/>
            <a:chExt cx="2577990" cy="2088440"/>
          </a:xfrm>
        </p:grpSpPr>
        <p:grpSp>
          <p:nvGrpSpPr>
            <p:cNvPr id="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91525" y="3922176"/>
                <a:ext cx="1760222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     </a:t>
                </a:r>
                <a:r>
                  <a:rPr lang="ar-DZ" sz="16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الإنتاج العادي</a:t>
                </a:r>
                <a:endParaRPr lang="en-US" sz="1000" kern="0" dirty="0" smtClean="0">
                  <a:solidFill>
                    <a:srgbClr val="000000"/>
                  </a:solidFill>
                </a:endParaRPr>
              </a:p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" name="Ellipse 162"/>
            <p:cNvSpPr/>
            <p:nvPr/>
          </p:nvSpPr>
          <p:spPr>
            <a:xfrm>
              <a:off x="5950838" y="355036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2939684" y="2818340"/>
            <a:ext cx="1433406" cy="1187962"/>
            <a:chOff x="2939684" y="2818340"/>
            <a:chExt cx="1433406" cy="1187962"/>
          </a:xfrm>
        </p:grpSpPr>
        <p:grpSp>
          <p:nvGrpSpPr>
            <p:cNvPr id="5" name="Groupe 67"/>
            <p:cNvGrpSpPr/>
            <p:nvPr/>
          </p:nvGrpSpPr>
          <p:grpSpPr>
            <a:xfrm>
              <a:off x="2939684" y="2818340"/>
              <a:ext cx="1433406" cy="1187962"/>
              <a:chOff x="1586761" y="3204105"/>
              <a:chExt cx="1433406" cy="118796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24000" cy="105243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586761" y="3307696"/>
                <a:ext cx="1433406" cy="67710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A2</a:t>
                </a: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ar-DZ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مطلوب</a:t>
                </a:r>
              </a:p>
              <a:p>
                <a:pPr marL="1825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عند نهاية الدورة</a:t>
                </a:r>
                <a:endParaRPr lang="fr-FR" sz="14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Ellipse 163"/>
            <p:cNvSpPr/>
            <p:nvPr/>
          </p:nvSpPr>
          <p:spPr>
            <a:xfrm>
              <a:off x="3011122" y="300726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371885" y="919384"/>
            <a:ext cx="2078458" cy="830997"/>
            <a:chOff x="371885" y="919384"/>
            <a:chExt cx="2078458" cy="830997"/>
          </a:xfrm>
        </p:grpSpPr>
        <p:grpSp>
          <p:nvGrpSpPr>
            <p:cNvPr id="10" name="Groupe 93"/>
            <p:cNvGrpSpPr/>
            <p:nvPr/>
          </p:nvGrpSpPr>
          <p:grpSpPr>
            <a:xfrm>
              <a:off x="371885" y="919384"/>
              <a:ext cx="2078458" cy="830997"/>
              <a:chOff x="784442" y="2627717"/>
              <a:chExt cx="2078458" cy="83099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84442" y="2662463"/>
                <a:ext cx="2078458" cy="779421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785121" y="2627717"/>
                <a:ext cx="1882567" cy="83099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A6  </a:t>
                </a:r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وضع الجزء التشغيل</a:t>
                </a:r>
                <a:endParaRPr lang="ar-DZ" sz="12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marL="5381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في الحالة الابتدائية</a:t>
                </a:r>
                <a:endParaRPr lang="en-US" sz="1400" kern="0" dirty="0" smtClean="0">
                  <a:solidFill>
                    <a:srgbClr val="0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5" name="Ellipse 164"/>
            <p:cNvSpPr/>
            <p:nvPr/>
          </p:nvSpPr>
          <p:spPr>
            <a:xfrm>
              <a:off x="428596" y="98654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466018" y="5640311"/>
            <a:ext cx="3962048" cy="781777"/>
            <a:chOff x="466018" y="5640311"/>
            <a:chExt cx="3962048" cy="78177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81513" y="5807741"/>
              <a:ext cx="1640193" cy="5309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r>
                <a: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rPr>
                <a:t>توقف الاستعجال    </a:t>
              </a:r>
              <a:endParaRPr lang="en-US" sz="1050" kern="0" dirty="0" smtClean="0">
                <a:solidFill>
                  <a:srgbClr val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Ellipse 165"/>
            <p:cNvSpPr/>
            <p:nvPr/>
          </p:nvSpPr>
          <p:spPr>
            <a:xfrm>
              <a:off x="510792" y="583356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450112" y="2973076"/>
            <a:ext cx="1813317" cy="1169142"/>
            <a:chOff x="450112" y="2973076"/>
            <a:chExt cx="1813317" cy="1169142"/>
          </a:xfrm>
        </p:grpSpPr>
        <p:grpSp>
          <p:nvGrpSpPr>
            <p:cNvPr id="16" name="Groupe 125"/>
            <p:cNvGrpSpPr/>
            <p:nvPr/>
          </p:nvGrpSpPr>
          <p:grpSpPr>
            <a:xfrm>
              <a:off x="450112" y="2973076"/>
              <a:ext cx="1813317" cy="1169142"/>
              <a:chOff x="399243" y="1623363"/>
              <a:chExt cx="1813317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728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99243" y="1783829"/>
                <a:ext cx="1813317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A5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تحضير من أجل إعادة</a:t>
                </a:r>
                <a:r>
                  <a:rPr lang="ar-DZ" sz="20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endPara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lvl="0" indent="538163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التشغيل بعد العطب</a:t>
                </a:r>
                <a:endParaRPr lang="fr-FR" sz="1050" kern="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7" name="Ellipse 166"/>
            <p:cNvSpPr/>
            <p:nvPr/>
          </p:nvSpPr>
          <p:spPr>
            <a:xfrm>
              <a:off x="500034" y="315400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2" name="Text Box 109"/>
          <p:cNvSpPr txBox="1">
            <a:spLocks noChangeArrowheads="1"/>
          </p:cNvSpPr>
          <p:nvPr/>
        </p:nvSpPr>
        <p:spPr bwMode="auto">
          <a:xfrm>
            <a:off x="6215074" y="4086059"/>
            <a:ext cx="187200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ألي لصناعة وتعليب </a:t>
            </a:r>
            <a:r>
              <a:rPr lang="ar-DZ" sz="2400" b="1" kern="0" dirty="0" err="1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منتوج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غذائي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05" name="Text Box 126"/>
          <p:cNvSpPr txBox="1">
            <a:spLocks noChangeArrowheads="1"/>
          </p:cNvSpPr>
          <p:nvPr/>
        </p:nvSpPr>
        <p:spPr bwMode="auto">
          <a:xfrm>
            <a:off x="7215206" y="1214422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G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grpSp>
        <p:nvGrpSpPr>
          <p:cNvPr id="109" name="Groupe 108"/>
          <p:cNvGrpSpPr/>
          <p:nvPr/>
        </p:nvGrpSpPr>
        <p:grpSpPr>
          <a:xfrm>
            <a:off x="4036309" y="4131505"/>
            <a:ext cx="1678699" cy="388937"/>
            <a:chOff x="3679118" y="3886234"/>
            <a:chExt cx="1678699" cy="388937"/>
          </a:xfrm>
        </p:grpSpPr>
        <p:sp>
          <p:nvSpPr>
            <p:cNvPr id="113" name="Text Box 85"/>
            <p:cNvSpPr txBox="1">
              <a:spLocks noChangeAspect="1" noChangeArrowheads="1"/>
            </p:cNvSpPr>
            <p:nvPr/>
          </p:nvSpPr>
          <p:spPr bwMode="auto">
            <a:xfrm>
              <a:off x="3679118" y="3886234"/>
              <a:ext cx="1678699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 + </a:t>
              </a:r>
              <a:r>
                <a:rPr lang="fr-FR" sz="1400" b="1" dirty="0" err="1" smtClean="0">
                  <a:solidFill>
                    <a:schemeClr val="tx1"/>
                  </a:solidFill>
                  <a:cs typeface="Arabic Transparent" pitchFamily="2" charset="-78"/>
                </a:rPr>
                <a:t>Dec</a:t>
              </a:r>
              <a:endParaRPr lang="fr-FR" sz="14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14" name="Connecteur droit 113"/>
            <p:cNvCxnSpPr/>
            <p:nvPr/>
          </p:nvCxnSpPr>
          <p:spPr>
            <a:xfrm>
              <a:off x="4933748" y="3905200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>
              <a:off x="4405374" y="3901835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 Box 85"/>
          <p:cNvSpPr txBox="1">
            <a:spLocks noChangeAspect="1" noChangeArrowheads="1"/>
          </p:cNvSpPr>
          <p:nvPr/>
        </p:nvSpPr>
        <p:spPr bwMode="auto">
          <a:xfrm>
            <a:off x="4572000" y="6212884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87" grpId="0"/>
      <p:bldP spid="101" grpId="0"/>
      <p:bldP spid="118" grpId="0"/>
      <p:bldP spid="133" grpId="0"/>
      <p:bldP spid="134" grpId="0"/>
      <p:bldP spid="139" grpId="0"/>
      <p:bldP spid="152" grpId="0"/>
      <p:bldP spid="156" grpId="0"/>
      <p:bldP spid="157" grpId="0"/>
      <p:bldP spid="161" grpId="0"/>
      <p:bldP spid="102" grpId="0"/>
      <p:bldP spid="105" grpId="0"/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14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40" y="571480"/>
            <a:ext cx="9199880" cy="6084000"/>
          </a:xfrm>
          <a:prstGeom prst="rect">
            <a:avLst/>
          </a:prstGeom>
          <a:noFill/>
        </p:spPr>
      </p:pic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618170" y="3958615"/>
            <a:ext cx="187200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ألي لصناعة وتعليب </a:t>
            </a:r>
            <a:r>
              <a:rPr lang="ar-DZ" sz="2400" b="1" kern="0" dirty="0" err="1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منتوج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غذائي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203389" y="1892031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2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2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212936" y="1800919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2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2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86050" y="1958351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grpSp>
        <p:nvGrpSpPr>
          <p:cNvPr id="6" name="Groupe 65"/>
          <p:cNvGrpSpPr/>
          <p:nvPr/>
        </p:nvGrpSpPr>
        <p:grpSpPr>
          <a:xfrm>
            <a:off x="2818678" y="1853901"/>
            <a:ext cx="396000" cy="142876"/>
            <a:chOff x="2818678" y="1616762"/>
            <a:chExt cx="396000" cy="14287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Connecteur droit avec flèche 97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e 62"/>
          <p:cNvGrpSpPr/>
          <p:nvPr/>
        </p:nvGrpSpPr>
        <p:grpSpPr>
          <a:xfrm>
            <a:off x="1948710" y="2632530"/>
            <a:ext cx="6754502" cy="3571366"/>
            <a:chOff x="1948710" y="2388667"/>
            <a:chExt cx="6754502" cy="3571366"/>
          </a:xfrm>
        </p:grpSpPr>
        <p:grpSp>
          <p:nvGrpSpPr>
            <p:cNvPr id="9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30"/>
            <p:cNvGrpSpPr>
              <a:grpSpLocks noChangeAspect="1"/>
            </p:cNvGrpSpPr>
            <p:nvPr/>
          </p:nvGrpSpPr>
          <p:grpSpPr bwMode="auto">
            <a:xfrm>
              <a:off x="8157620" y="5153583"/>
              <a:ext cx="531813" cy="806450"/>
              <a:chOff x="567" y="13902"/>
              <a:chExt cx="1260" cy="1905"/>
            </a:xfrm>
          </p:grpSpPr>
          <p:sp>
            <p:nvSpPr>
              <p:cNvPr id="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3"/>
            <p:cNvGrpSpPr>
              <a:grpSpLocks noChangeAspect="1"/>
            </p:cNvGrpSpPr>
            <p:nvPr/>
          </p:nvGrpSpPr>
          <p:grpSpPr bwMode="auto">
            <a:xfrm rot="5400000">
              <a:off x="2930403" y="3812412"/>
              <a:ext cx="379737" cy="2169703"/>
              <a:chOff x="567" y="13943"/>
              <a:chExt cx="1370" cy="7866"/>
            </a:xfrm>
          </p:grpSpPr>
          <p:sp>
            <p:nvSpPr>
              <p:cNvPr id="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43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5"/>
              <p:cNvSpPr>
                <a:spLocks noChangeAspect="1" noChangeShapeType="1"/>
              </p:cNvSpPr>
              <p:nvPr/>
            </p:nvSpPr>
            <p:spPr bwMode="auto">
              <a:xfrm>
                <a:off x="567" y="13943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287" y="20827"/>
                <a:ext cx="649" cy="982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Line 35"/>
              <p:cNvSpPr>
                <a:spLocks noChangeAspect="1" noChangeShapeType="1"/>
              </p:cNvSpPr>
              <p:nvPr/>
            </p:nvSpPr>
            <p:spPr bwMode="auto">
              <a:xfrm>
                <a:off x="1288" y="20826"/>
                <a:ext cx="649" cy="982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7"/>
            <p:cNvGrpSpPr>
              <a:grpSpLocks noChangeAspect="1"/>
            </p:cNvGrpSpPr>
            <p:nvPr/>
          </p:nvGrpSpPr>
          <p:grpSpPr bwMode="auto">
            <a:xfrm rot="5400000">
              <a:off x="4605202" y="3368715"/>
              <a:ext cx="216000" cy="326663"/>
              <a:chOff x="849" y="13451"/>
              <a:chExt cx="1080" cy="1633"/>
            </a:xfrm>
          </p:grpSpPr>
          <p:sp>
            <p:nvSpPr>
              <p:cNvPr id="37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849" y="13451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9"/>
              <p:cNvSpPr>
                <a:spLocks noChangeAspect="1" noChangeShapeType="1"/>
              </p:cNvSpPr>
              <p:nvPr/>
            </p:nvSpPr>
            <p:spPr bwMode="auto">
              <a:xfrm>
                <a:off x="849" y="13451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40"/>
            <p:cNvGrpSpPr>
              <a:grpSpLocks noChangeAspect="1"/>
            </p:cNvGrpSpPr>
            <p:nvPr/>
          </p:nvGrpSpPr>
          <p:grpSpPr bwMode="auto">
            <a:xfrm rot="5400000">
              <a:off x="3968528" y="2323026"/>
              <a:ext cx="252000" cy="383282"/>
              <a:chOff x="567" y="13295"/>
              <a:chExt cx="1260" cy="1905"/>
            </a:xfrm>
          </p:grpSpPr>
          <p:sp>
            <p:nvSpPr>
              <p:cNvPr id="4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29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2"/>
              <p:cNvSpPr>
                <a:spLocks noChangeAspect="1" noChangeShapeType="1"/>
              </p:cNvSpPr>
              <p:nvPr/>
            </p:nvSpPr>
            <p:spPr bwMode="auto">
              <a:xfrm>
                <a:off x="567" y="1329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49"/>
            <p:cNvGrpSpPr>
              <a:grpSpLocks noChangeAspect="1"/>
            </p:cNvGrpSpPr>
            <p:nvPr/>
          </p:nvGrpSpPr>
          <p:grpSpPr bwMode="auto">
            <a:xfrm>
              <a:off x="6255455" y="2481313"/>
              <a:ext cx="1062600" cy="400779"/>
              <a:chOff x="-3486" y="13902"/>
              <a:chExt cx="5313" cy="2000"/>
            </a:xfrm>
          </p:grpSpPr>
          <p:sp>
            <p:nvSpPr>
              <p:cNvPr id="46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51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-3486" y="13997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Line 51"/>
              <p:cNvSpPr>
                <a:spLocks noChangeAspect="1" noChangeShapeType="1"/>
              </p:cNvSpPr>
              <p:nvPr/>
            </p:nvSpPr>
            <p:spPr bwMode="auto">
              <a:xfrm>
                <a:off x="-3486" y="13997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64"/>
            <p:cNvGrpSpPr>
              <a:grpSpLocks noChangeAspect="1"/>
            </p:cNvGrpSpPr>
            <p:nvPr/>
          </p:nvGrpSpPr>
          <p:grpSpPr bwMode="auto">
            <a:xfrm rot="5400000">
              <a:off x="1991302" y="2445522"/>
              <a:ext cx="166816" cy="252000"/>
              <a:chOff x="567" y="13902"/>
              <a:chExt cx="1260" cy="1905"/>
            </a:xfrm>
          </p:grpSpPr>
          <p:sp>
            <p:nvSpPr>
              <p:cNvPr id="6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66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1" name="Groupe 119"/>
          <p:cNvGrpSpPr/>
          <p:nvPr/>
        </p:nvGrpSpPr>
        <p:grpSpPr>
          <a:xfrm>
            <a:off x="4043544" y="3982000"/>
            <a:ext cx="1440000" cy="180000"/>
            <a:chOff x="4043544" y="3759469"/>
            <a:chExt cx="1440000" cy="180000"/>
          </a:xfrm>
        </p:grpSpPr>
        <p:cxnSp>
          <p:nvCxnSpPr>
            <p:cNvPr id="121" name="Connecteur droit 120"/>
            <p:cNvCxnSpPr/>
            <p:nvPr/>
          </p:nvCxnSpPr>
          <p:spPr>
            <a:xfrm rot="10800000">
              <a:off x="4043544" y="3824824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Connecteur droit 121"/>
            <p:cNvCxnSpPr/>
            <p:nvPr/>
          </p:nvCxnSpPr>
          <p:spPr>
            <a:xfrm rot="5400000">
              <a:off x="4696314" y="3849469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Text Box 85"/>
          <p:cNvSpPr txBox="1">
            <a:spLocks noChangeAspect="1" noChangeArrowheads="1"/>
          </p:cNvSpPr>
          <p:nvPr/>
        </p:nvSpPr>
        <p:spPr bwMode="auto">
          <a:xfrm>
            <a:off x="2816544" y="3576895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3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3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3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6" name="Groupe 128"/>
          <p:cNvGrpSpPr/>
          <p:nvPr/>
        </p:nvGrpSpPr>
        <p:grpSpPr>
          <a:xfrm>
            <a:off x="3263139" y="2200735"/>
            <a:ext cx="3660" cy="1044000"/>
            <a:chOff x="3263139" y="1956872"/>
            <a:chExt cx="3660" cy="1044000"/>
          </a:xfrm>
        </p:grpSpPr>
        <p:cxnSp>
          <p:nvCxnSpPr>
            <p:cNvPr id="130" name="Connecteur droit 129"/>
            <p:cNvCxnSpPr/>
            <p:nvPr/>
          </p:nvCxnSpPr>
          <p:spPr>
            <a:xfrm rot="5400000" flipH="1" flipV="1">
              <a:off x="2741139" y="2478872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Connecteur droit avec flèche 130"/>
            <p:cNvCxnSpPr/>
            <p:nvPr/>
          </p:nvCxnSpPr>
          <p:spPr>
            <a:xfrm rot="16200000">
              <a:off x="3226588" y="291119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7" name="Text Box 84"/>
          <p:cNvSpPr txBox="1">
            <a:spLocks noChangeAspect="1" noChangeArrowheads="1"/>
          </p:cNvSpPr>
          <p:nvPr/>
        </p:nvSpPr>
        <p:spPr bwMode="auto">
          <a:xfrm>
            <a:off x="4851314" y="2213943"/>
            <a:ext cx="1143008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4747071" y="2144531"/>
            <a:ext cx="1201817" cy="1404000"/>
            <a:chOff x="4747071" y="1900027"/>
            <a:chExt cx="1201817" cy="1440000"/>
          </a:xfrm>
        </p:grpSpPr>
        <p:grpSp>
          <p:nvGrpSpPr>
            <p:cNvPr id="103" name="Groupe 67"/>
            <p:cNvGrpSpPr/>
            <p:nvPr/>
          </p:nvGrpSpPr>
          <p:grpSpPr>
            <a:xfrm>
              <a:off x="4747071" y="1900027"/>
              <a:ext cx="1109208" cy="1440000"/>
              <a:chOff x="4747071" y="1900027"/>
              <a:chExt cx="1109208" cy="1440000"/>
            </a:xfrm>
          </p:grpSpPr>
          <p:cxnSp>
            <p:nvCxnSpPr>
              <p:cNvPr id="108" name="Connecteur en angle 107"/>
              <p:cNvCxnSpPr/>
              <p:nvPr/>
            </p:nvCxnSpPr>
            <p:spPr>
              <a:xfrm>
                <a:off x="4776279" y="1900027"/>
                <a:ext cx="1080000" cy="1440000"/>
              </a:xfrm>
              <a:prstGeom prst="bentConnector3">
                <a:avLst>
                  <a:gd name="adj1" fmla="val 100117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4747071" y="1900603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6" name="Connecteur droit 105"/>
            <p:cNvCxnSpPr/>
            <p:nvPr/>
          </p:nvCxnSpPr>
          <p:spPr>
            <a:xfrm>
              <a:off x="5768888" y="2141528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 Box 126"/>
          <p:cNvSpPr txBox="1">
            <a:spLocks noChangeArrowheads="1"/>
          </p:cNvSpPr>
          <p:nvPr/>
        </p:nvSpPr>
        <p:spPr bwMode="auto">
          <a:xfrm>
            <a:off x="7929586" y="1923373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G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sp>
        <p:nvSpPr>
          <p:cNvPr id="112" name="Text Box 50"/>
          <p:cNvSpPr txBox="1">
            <a:spLocks noChangeAspect="1" noChangeArrowheads="1"/>
          </p:cNvSpPr>
          <p:nvPr/>
        </p:nvSpPr>
        <p:spPr bwMode="auto">
          <a:xfrm>
            <a:off x="7157416" y="1738277"/>
            <a:ext cx="700732" cy="29151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3" name="Groupe 112"/>
          <p:cNvGrpSpPr/>
          <p:nvPr/>
        </p:nvGrpSpPr>
        <p:grpSpPr>
          <a:xfrm>
            <a:off x="6060323" y="1143021"/>
            <a:ext cx="1439862" cy="288925"/>
            <a:chOff x="3790923" y="2219582"/>
            <a:chExt cx="1439862" cy="288925"/>
          </a:xfrm>
        </p:grpSpPr>
        <p:sp>
          <p:nvSpPr>
            <p:cNvPr id="114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3890242" y="2255207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2156756" y="1435621"/>
            <a:ext cx="5782846" cy="216452"/>
            <a:chOff x="2143108" y="1558928"/>
            <a:chExt cx="5782846" cy="216452"/>
          </a:xfrm>
        </p:grpSpPr>
        <p:cxnSp>
          <p:nvCxnSpPr>
            <p:cNvPr id="117" name="Connecteur en angle 116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en angle 118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6342946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6" name="Groupe 125"/>
          <p:cNvGrpSpPr/>
          <p:nvPr/>
        </p:nvGrpSpPr>
        <p:grpSpPr>
          <a:xfrm>
            <a:off x="4706366" y="1628029"/>
            <a:ext cx="3251397" cy="144000"/>
            <a:chOff x="4692718" y="1761184"/>
            <a:chExt cx="3251397" cy="144000"/>
          </a:xfrm>
        </p:grpSpPr>
        <p:cxnSp>
          <p:nvCxnSpPr>
            <p:cNvPr id="128" name="Connecteur droit 127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7343078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0" name="Groupe 169"/>
          <p:cNvGrpSpPr/>
          <p:nvPr/>
        </p:nvGrpSpPr>
        <p:grpSpPr>
          <a:xfrm>
            <a:off x="592411" y="3622365"/>
            <a:ext cx="756000" cy="144000"/>
            <a:chOff x="585760" y="1678675"/>
            <a:chExt cx="756000" cy="144000"/>
          </a:xfrm>
        </p:grpSpPr>
        <p:sp>
          <p:nvSpPr>
            <p:cNvPr id="141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7560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Line 23"/>
            <p:cNvSpPr>
              <a:spLocks noChangeAspect="1" noChangeShapeType="1"/>
            </p:cNvSpPr>
            <p:nvPr/>
          </p:nvSpPr>
          <p:spPr bwMode="auto">
            <a:xfrm>
              <a:off x="945761" y="1678675"/>
              <a:ext cx="0" cy="14400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39" name="Text Box 27"/>
          <p:cNvSpPr txBox="1">
            <a:spLocks noChangeAspect="1" noChangeArrowheads="1"/>
          </p:cNvSpPr>
          <p:nvPr/>
        </p:nvSpPr>
        <p:spPr bwMode="auto">
          <a:xfrm>
            <a:off x="532402" y="3744301"/>
            <a:ext cx="89632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100" b="1" dirty="0">
                <a:solidFill>
                  <a:srgbClr val="FF0000"/>
                </a:solidFill>
              </a:rPr>
              <a:t>Mise  en 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r>
              <a:rPr lang="fr-FR" sz="1100" b="1" dirty="0" smtClean="0">
                <a:solidFill>
                  <a:srgbClr val="FF0000"/>
                </a:solidFill>
              </a:rPr>
              <a:t>énergie de </a:t>
            </a:r>
            <a:r>
              <a:rPr lang="fr-FR" sz="1100" b="1" dirty="0">
                <a:solidFill>
                  <a:srgbClr val="FF0000"/>
                </a:solidFill>
              </a:rPr>
              <a:t>la PC</a:t>
            </a:r>
          </a:p>
        </p:txBody>
      </p:sp>
      <p:grpSp>
        <p:nvGrpSpPr>
          <p:cNvPr id="83" name="Groupe 82"/>
          <p:cNvGrpSpPr/>
          <p:nvPr/>
        </p:nvGrpSpPr>
        <p:grpSpPr>
          <a:xfrm>
            <a:off x="3679118" y="4203994"/>
            <a:ext cx="1678699" cy="388937"/>
            <a:chOff x="3679118" y="3886234"/>
            <a:chExt cx="1678699" cy="388937"/>
          </a:xfrm>
        </p:grpSpPr>
        <p:sp>
          <p:nvSpPr>
            <p:cNvPr id="125" name="Text Box 85"/>
            <p:cNvSpPr txBox="1">
              <a:spLocks noChangeAspect="1" noChangeArrowheads="1"/>
            </p:cNvSpPr>
            <p:nvPr/>
          </p:nvSpPr>
          <p:spPr bwMode="auto">
            <a:xfrm>
              <a:off x="3679118" y="3886234"/>
              <a:ext cx="1678699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 + </a:t>
              </a:r>
              <a:r>
                <a:rPr lang="fr-FR" sz="1400" b="1" dirty="0" err="1" smtClean="0">
                  <a:solidFill>
                    <a:schemeClr val="tx1"/>
                  </a:solidFill>
                  <a:cs typeface="Arabic Transparent" pitchFamily="2" charset="-78"/>
                </a:rPr>
                <a:t>Dec</a:t>
              </a:r>
              <a:endParaRPr lang="fr-FR" sz="14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4933748" y="3920440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4405374" y="3932315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 Box 85"/>
          <p:cNvSpPr txBox="1">
            <a:spLocks noChangeAspect="1" noChangeArrowheads="1"/>
          </p:cNvSpPr>
          <p:nvPr/>
        </p:nvSpPr>
        <p:spPr bwMode="auto">
          <a:xfrm>
            <a:off x="5143504" y="6162084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e 64"/>
          <p:cNvGrpSpPr/>
          <p:nvPr/>
        </p:nvGrpSpPr>
        <p:grpSpPr>
          <a:xfrm>
            <a:off x="1382131" y="2189840"/>
            <a:ext cx="180000" cy="1044000"/>
            <a:chOff x="1378979" y="1934740"/>
            <a:chExt cx="180000" cy="1044000"/>
          </a:xfrm>
        </p:grpSpPr>
        <p:cxnSp>
          <p:nvCxnSpPr>
            <p:cNvPr id="89" name="Connecteur droit 88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Connecteur droit avec flèche 90"/>
            <p:cNvCxnSpPr/>
            <p:nvPr/>
          </p:nvCxnSpPr>
          <p:spPr>
            <a:xfrm rot="16200000">
              <a:off x="1426719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2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93" name="Text Box 49"/>
          <p:cNvSpPr txBox="1">
            <a:spLocks noChangeAspect="1" noChangeArrowheads="1"/>
          </p:cNvSpPr>
          <p:nvPr/>
        </p:nvSpPr>
        <p:spPr bwMode="auto">
          <a:xfrm>
            <a:off x="935399" y="256904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94" name="Groupe 63"/>
          <p:cNvGrpSpPr/>
          <p:nvPr/>
        </p:nvGrpSpPr>
        <p:grpSpPr>
          <a:xfrm>
            <a:off x="1380852" y="4110954"/>
            <a:ext cx="180000" cy="1692000"/>
            <a:chOff x="1380852" y="3881380"/>
            <a:chExt cx="180000" cy="1692000"/>
          </a:xfrm>
        </p:grpSpPr>
        <p:cxnSp>
          <p:nvCxnSpPr>
            <p:cNvPr id="95" name="Connecteur droit 94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Connecteur droit avec flèche 99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1" name="Line 16"/>
            <p:cNvSpPr>
              <a:spLocks noChangeAspect="1" noChangeShapeType="1"/>
            </p:cNvSpPr>
            <p:nvPr/>
          </p:nvSpPr>
          <p:spPr bwMode="auto">
            <a:xfrm flipH="1">
              <a:off x="1380852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04" name="Groupe 70"/>
          <p:cNvGrpSpPr/>
          <p:nvPr/>
        </p:nvGrpSpPr>
        <p:grpSpPr>
          <a:xfrm>
            <a:off x="1571604" y="5488347"/>
            <a:ext cx="1357322" cy="541970"/>
            <a:chOff x="1571604" y="5244484"/>
            <a:chExt cx="1357322" cy="541970"/>
          </a:xfrm>
        </p:grpSpPr>
        <p:sp>
          <p:nvSpPr>
            <p:cNvPr id="105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86388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09" name="Groupe 69"/>
          <p:cNvGrpSpPr/>
          <p:nvPr/>
        </p:nvGrpSpPr>
        <p:grpSpPr>
          <a:xfrm>
            <a:off x="4678019" y="5290161"/>
            <a:ext cx="1659244" cy="940752"/>
            <a:chOff x="4673256" y="5072074"/>
            <a:chExt cx="1659244" cy="940752"/>
          </a:xfrm>
        </p:grpSpPr>
        <p:cxnSp>
          <p:nvCxnSpPr>
            <p:cNvPr id="135" name="Connecteur en angle 134"/>
            <p:cNvCxnSpPr/>
            <p:nvPr/>
          </p:nvCxnSpPr>
          <p:spPr>
            <a:xfrm rot="5400000">
              <a:off x="5087256" y="4658074"/>
              <a:ext cx="828000" cy="1656000"/>
            </a:xfrm>
            <a:prstGeom prst="bentConnector3">
              <a:avLst>
                <a:gd name="adj1" fmla="val 9987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Connecteur droit 135"/>
            <p:cNvCxnSpPr/>
            <p:nvPr/>
          </p:nvCxnSpPr>
          <p:spPr>
            <a:xfrm rot="5400000">
              <a:off x="5679289" y="5905669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rot="5400000">
              <a:off x="6292289" y="5158165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8" name="Rectangle 137"/>
          <p:cNvSpPr/>
          <p:nvPr/>
        </p:nvSpPr>
        <p:spPr>
          <a:xfrm>
            <a:off x="3347766" y="5825753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302889" y="6072832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45" name="Groupe 91"/>
          <p:cNvGrpSpPr/>
          <p:nvPr/>
        </p:nvGrpSpPr>
        <p:grpSpPr>
          <a:xfrm>
            <a:off x="6310327" y="6112351"/>
            <a:ext cx="472082" cy="7490"/>
            <a:chOff x="6286512" y="5870420"/>
            <a:chExt cx="472082" cy="7490"/>
          </a:xfrm>
        </p:grpSpPr>
        <p:cxnSp>
          <p:nvCxnSpPr>
            <p:cNvPr id="146" name="Connecteur droit avec flèche 145"/>
            <p:cNvCxnSpPr/>
            <p:nvPr/>
          </p:nvCxnSpPr>
          <p:spPr>
            <a:xfrm rot="10800000">
              <a:off x="6658098" y="5870420"/>
              <a:ext cx="629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Connecteur droit 146"/>
            <p:cNvCxnSpPr/>
            <p:nvPr/>
          </p:nvCxnSpPr>
          <p:spPr>
            <a:xfrm rot="10800000">
              <a:off x="6286512" y="5876522"/>
              <a:ext cx="472082" cy="1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2500298" y="71414"/>
            <a:ext cx="65902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ملء دليل أساليب التشغيل والتوقف </a:t>
            </a:r>
            <a:r>
              <a:rPr lang="fr-FR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152" name="Text Box 19"/>
          <p:cNvSpPr txBox="1">
            <a:spLocks noChangeArrowheads="1"/>
          </p:cNvSpPr>
          <p:nvPr/>
        </p:nvSpPr>
        <p:spPr bwMode="auto">
          <a:xfrm>
            <a:off x="6786578" y="5857916"/>
            <a:ext cx="1143008" cy="85723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</a:t>
            </a:r>
          </a:p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88" grpId="0"/>
      <p:bldP spid="90" grpId="0"/>
      <p:bldP spid="124" grpId="0"/>
      <p:bldP spid="97" grpId="0"/>
      <p:bldP spid="111" grpId="0"/>
      <p:bldP spid="112" grpId="0"/>
      <p:bldP spid="139" grpId="0"/>
      <p:bldP spid="84" grpId="0"/>
      <p:bldP spid="93" grpId="0"/>
      <p:bldP spid="138" grpId="0"/>
      <p:bldP spid="144" grpId="0"/>
      <p:bldP spid="149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4414" y="1071546"/>
            <a:ext cx="6526146" cy="31547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99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تمارين:</a:t>
            </a:r>
            <a:endParaRPr lang="ar-DZ" sz="19900" b="1" u="sng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1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72" y="634724"/>
            <a:ext cx="9211945" cy="6120765"/>
          </a:xfrm>
          <a:prstGeom prst="rect">
            <a:avLst/>
          </a:prstGeom>
          <a:noFill/>
        </p:spPr>
      </p:pic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618170" y="3958615"/>
            <a:ext cx="187200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ألي لصناعة وتعليب </a:t>
            </a:r>
            <a:r>
              <a:rPr lang="ar-DZ" sz="2400" b="1" kern="0" dirty="0" err="1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منتوج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غذائي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195826" y="2001632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2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2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252861" y="2028518"/>
            <a:ext cx="157163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05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05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05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</a:t>
            </a:r>
            <a:r>
              <a:rPr lang="fr-FR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الابتدائية</a:t>
            </a:r>
            <a:endParaRPr lang="ar-DZ" sz="105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86050" y="2031794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grpSp>
        <p:nvGrpSpPr>
          <p:cNvPr id="2" name="Groupe 65"/>
          <p:cNvGrpSpPr/>
          <p:nvPr/>
        </p:nvGrpSpPr>
        <p:grpSpPr>
          <a:xfrm>
            <a:off x="2818678" y="1933515"/>
            <a:ext cx="396000" cy="142876"/>
            <a:chOff x="2818678" y="1616762"/>
            <a:chExt cx="396000" cy="14287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Connecteur droit avec flèche 97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62"/>
          <p:cNvGrpSpPr/>
          <p:nvPr/>
        </p:nvGrpSpPr>
        <p:grpSpPr>
          <a:xfrm>
            <a:off x="2091974" y="2743731"/>
            <a:ext cx="6611238" cy="3542715"/>
            <a:chOff x="2091974" y="2499868"/>
            <a:chExt cx="6611238" cy="3542715"/>
          </a:xfrm>
        </p:grpSpPr>
        <p:grpSp>
          <p:nvGrpSpPr>
            <p:cNvPr id="4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30"/>
            <p:cNvGrpSpPr>
              <a:grpSpLocks noChangeAspect="1"/>
            </p:cNvGrpSpPr>
            <p:nvPr/>
          </p:nvGrpSpPr>
          <p:grpSpPr bwMode="auto">
            <a:xfrm>
              <a:off x="8157620" y="5236133"/>
              <a:ext cx="531813" cy="806450"/>
              <a:chOff x="567" y="14097"/>
              <a:chExt cx="1260" cy="1905"/>
            </a:xfrm>
          </p:grpSpPr>
          <p:sp>
            <p:nvSpPr>
              <p:cNvPr id="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4097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4097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33"/>
            <p:cNvGrpSpPr>
              <a:grpSpLocks noChangeAspect="1"/>
            </p:cNvGrpSpPr>
            <p:nvPr/>
          </p:nvGrpSpPr>
          <p:grpSpPr bwMode="auto">
            <a:xfrm rot="5400000">
              <a:off x="2997396" y="3955961"/>
              <a:ext cx="337331" cy="2100746"/>
              <a:chOff x="1037" y="13902"/>
              <a:chExt cx="1217" cy="7616"/>
            </a:xfrm>
          </p:grpSpPr>
          <p:sp>
            <p:nvSpPr>
              <p:cNvPr id="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037" y="13902"/>
                <a:ext cx="1039" cy="157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5"/>
              <p:cNvSpPr>
                <a:spLocks noChangeAspect="1" noChangeShapeType="1"/>
              </p:cNvSpPr>
              <p:nvPr/>
            </p:nvSpPr>
            <p:spPr bwMode="auto">
              <a:xfrm>
                <a:off x="1037" y="13902"/>
                <a:ext cx="1039" cy="157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475" y="20340"/>
                <a:ext cx="779" cy="1178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35"/>
              <p:cNvSpPr>
                <a:spLocks noChangeAspect="1" noChangeShapeType="1"/>
              </p:cNvSpPr>
              <p:nvPr/>
            </p:nvSpPr>
            <p:spPr bwMode="auto">
              <a:xfrm>
                <a:off x="1475" y="20340"/>
                <a:ext cx="779" cy="1178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37"/>
            <p:cNvGrpSpPr>
              <a:grpSpLocks noChangeAspect="1"/>
            </p:cNvGrpSpPr>
            <p:nvPr/>
          </p:nvGrpSpPr>
          <p:grpSpPr bwMode="auto">
            <a:xfrm rot="5400000">
              <a:off x="4586400" y="3427915"/>
              <a:ext cx="216000" cy="326663"/>
              <a:chOff x="1145" y="13545"/>
              <a:chExt cx="1080" cy="1633"/>
            </a:xfrm>
          </p:grpSpPr>
          <p:sp>
            <p:nvSpPr>
              <p:cNvPr id="37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1145" y="13545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9"/>
              <p:cNvSpPr>
                <a:spLocks noChangeAspect="1" noChangeShapeType="1"/>
              </p:cNvSpPr>
              <p:nvPr/>
            </p:nvSpPr>
            <p:spPr bwMode="auto">
              <a:xfrm>
                <a:off x="1145" y="13545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40"/>
            <p:cNvGrpSpPr>
              <a:grpSpLocks noChangeAspect="1"/>
            </p:cNvGrpSpPr>
            <p:nvPr/>
          </p:nvGrpSpPr>
          <p:grpSpPr bwMode="auto">
            <a:xfrm rot="5400000">
              <a:off x="4085317" y="2443590"/>
              <a:ext cx="216000" cy="328556"/>
              <a:chOff x="1123" y="12940"/>
              <a:chExt cx="1080" cy="1633"/>
            </a:xfrm>
          </p:grpSpPr>
          <p:sp>
            <p:nvSpPr>
              <p:cNvPr id="4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1123" y="12940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2"/>
              <p:cNvSpPr>
                <a:spLocks noChangeAspect="1" noChangeShapeType="1"/>
              </p:cNvSpPr>
              <p:nvPr/>
            </p:nvSpPr>
            <p:spPr bwMode="auto">
              <a:xfrm>
                <a:off x="1123" y="12940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49"/>
            <p:cNvGrpSpPr>
              <a:grpSpLocks noChangeAspect="1"/>
            </p:cNvGrpSpPr>
            <p:nvPr/>
          </p:nvGrpSpPr>
          <p:grpSpPr bwMode="auto">
            <a:xfrm>
              <a:off x="6320255" y="2589122"/>
              <a:ext cx="1104600" cy="381742"/>
              <a:chOff x="-3162" y="14440"/>
              <a:chExt cx="5523" cy="1905"/>
            </a:xfrm>
          </p:grpSpPr>
          <p:sp>
            <p:nvSpPr>
              <p:cNvPr id="46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1101" y="14440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51"/>
              <p:cNvSpPr>
                <a:spLocks noChangeAspect="1" noChangeShapeType="1"/>
              </p:cNvSpPr>
              <p:nvPr/>
            </p:nvSpPr>
            <p:spPr bwMode="auto">
              <a:xfrm>
                <a:off x="1101" y="14440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-3162" y="14440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Line 51"/>
              <p:cNvSpPr>
                <a:spLocks noChangeAspect="1" noChangeShapeType="1"/>
              </p:cNvSpPr>
              <p:nvPr/>
            </p:nvSpPr>
            <p:spPr bwMode="auto">
              <a:xfrm>
                <a:off x="-3162" y="14440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64"/>
            <p:cNvGrpSpPr>
              <a:grpSpLocks noChangeAspect="1"/>
            </p:cNvGrpSpPr>
            <p:nvPr/>
          </p:nvGrpSpPr>
          <p:grpSpPr bwMode="auto">
            <a:xfrm rot="5400000">
              <a:off x="2110332" y="2647429"/>
              <a:ext cx="72022" cy="108737"/>
              <a:chOff x="1909" y="13902"/>
              <a:chExt cx="544" cy="822"/>
            </a:xfrm>
          </p:grpSpPr>
          <p:sp>
            <p:nvSpPr>
              <p:cNvPr id="6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1909" y="13902"/>
                <a:ext cx="544" cy="822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66"/>
              <p:cNvSpPr>
                <a:spLocks noChangeAspect="1" noChangeShapeType="1"/>
              </p:cNvSpPr>
              <p:nvPr/>
            </p:nvSpPr>
            <p:spPr bwMode="auto">
              <a:xfrm>
                <a:off x="1909" y="13902"/>
                <a:ext cx="544" cy="822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" name="Groupe 119"/>
          <p:cNvGrpSpPr/>
          <p:nvPr/>
        </p:nvGrpSpPr>
        <p:grpSpPr>
          <a:xfrm>
            <a:off x="4071822" y="4077235"/>
            <a:ext cx="1404000" cy="180000"/>
            <a:chOff x="4043544" y="3759469"/>
            <a:chExt cx="1440000" cy="180000"/>
          </a:xfrm>
        </p:grpSpPr>
        <p:cxnSp>
          <p:nvCxnSpPr>
            <p:cNvPr id="121" name="Connecteur droit 120"/>
            <p:cNvCxnSpPr/>
            <p:nvPr/>
          </p:nvCxnSpPr>
          <p:spPr>
            <a:xfrm rot="10800000">
              <a:off x="4043544" y="3824824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Connecteur droit 121"/>
            <p:cNvCxnSpPr/>
            <p:nvPr/>
          </p:nvCxnSpPr>
          <p:spPr>
            <a:xfrm rot="5400000">
              <a:off x="4696314" y="3849469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Text Box 85"/>
          <p:cNvSpPr txBox="1">
            <a:spLocks noChangeAspect="1" noChangeArrowheads="1"/>
          </p:cNvSpPr>
          <p:nvPr/>
        </p:nvSpPr>
        <p:spPr bwMode="auto">
          <a:xfrm>
            <a:off x="3043524" y="3713685"/>
            <a:ext cx="1030638" cy="57257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2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12" name="Groupe 128"/>
          <p:cNvGrpSpPr/>
          <p:nvPr/>
        </p:nvGrpSpPr>
        <p:grpSpPr>
          <a:xfrm>
            <a:off x="3263139" y="2289997"/>
            <a:ext cx="3660" cy="1044000"/>
            <a:chOff x="3263139" y="1956872"/>
            <a:chExt cx="3660" cy="1044000"/>
          </a:xfrm>
        </p:grpSpPr>
        <p:cxnSp>
          <p:nvCxnSpPr>
            <p:cNvPr id="130" name="Connecteur droit 129"/>
            <p:cNvCxnSpPr/>
            <p:nvPr/>
          </p:nvCxnSpPr>
          <p:spPr>
            <a:xfrm rot="5400000" flipH="1" flipV="1">
              <a:off x="2741139" y="2478872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Connecteur droit avec flèche 130"/>
            <p:cNvCxnSpPr/>
            <p:nvPr/>
          </p:nvCxnSpPr>
          <p:spPr>
            <a:xfrm rot="16200000">
              <a:off x="3226588" y="291119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7" name="Text Box 84"/>
          <p:cNvSpPr txBox="1">
            <a:spLocks noChangeAspect="1" noChangeArrowheads="1"/>
          </p:cNvSpPr>
          <p:nvPr/>
        </p:nvSpPr>
        <p:spPr bwMode="auto">
          <a:xfrm>
            <a:off x="4851314" y="2213943"/>
            <a:ext cx="1143008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3" name="Groupe 101"/>
          <p:cNvGrpSpPr/>
          <p:nvPr/>
        </p:nvGrpSpPr>
        <p:grpSpPr>
          <a:xfrm>
            <a:off x="4756497" y="2226879"/>
            <a:ext cx="1201817" cy="1440000"/>
            <a:chOff x="4747071" y="1900027"/>
            <a:chExt cx="1201817" cy="1440000"/>
          </a:xfrm>
        </p:grpSpPr>
        <p:grpSp>
          <p:nvGrpSpPr>
            <p:cNvPr id="14" name="Groupe 67"/>
            <p:cNvGrpSpPr/>
            <p:nvPr/>
          </p:nvGrpSpPr>
          <p:grpSpPr>
            <a:xfrm>
              <a:off x="4747071" y="1900027"/>
              <a:ext cx="1109208" cy="1440000"/>
              <a:chOff x="4747071" y="1900027"/>
              <a:chExt cx="1109208" cy="1440000"/>
            </a:xfrm>
          </p:grpSpPr>
          <p:cxnSp>
            <p:nvCxnSpPr>
              <p:cNvPr id="108" name="Connecteur en angle 107"/>
              <p:cNvCxnSpPr/>
              <p:nvPr/>
            </p:nvCxnSpPr>
            <p:spPr>
              <a:xfrm>
                <a:off x="4776279" y="1900027"/>
                <a:ext cx="1080000" cy="1440000"/>
              </a:xfrm>
              <a:prstGeom prst="bentConnector3">
                <a:avLst>
                  <a:gd name="adj1" fmla="val 100117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4747071" y="1900603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6" name="Connecteur droit 105"/>
            <p:cNvCxnSpPr/>
            <p:nvPr/>
          </p:nvCxnSpPr>
          <p:spPr>
            <a:xfrm>
              <a:off x="5768888" y="2141528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 Box 126"/>
          <p:cNvSpPr txBox="1">
            <a:spLocks noChangeArrowheads="1"/>
          </p:cNvSpPr>
          <p:nvPr/>
        </p:nvSpPr>
        <p:spPr bwMode="auto">
          <a:xfrm>
            <a:off x="7929586" y="1923373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G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sp>
        <p:nvSpPr>
          <p:cNvPr id="112" name="Text Box 50"/>
          <p:cNvSpPr txBox="1">
            <a:spLocks noChangeAspect="1" noChangeArrowheads="1"/>
          </p:cNvSpPr>
          <p:nvPr/>
        </p:nvSpPr>
        <p:spPr bwMode="auto">
          <a:xfrm>
            <a:off x="7157416" y="1738277"/>
            <a:ext cx="700732" cy="29151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5" name="Groupe 112"/>
          <p:cNvGrpSpPr/>
          <p:nvPr/>
        </p:nvGrpSpPr>
        <p:grpSpPr>
          <a:xfrm>
            <a:off x="6060323" y="1143021"/>
            <a:ext cx="1439862" cy="288925"/>
            <a:chOff x="3790923" y="2219582"/>
            <a:chExt cx="1439862" cy="288925"/>
          </a:xfrm>
        </p:grpSpPr>
        <p:sp>
          <p:nvSpPr>
            <p:cNvPr id="114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3890242" y="2255207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6" name="Groupe 115"/>
          <p:cNvGrpSpPr/>
          <p:nvPr/>
        </p:nvGrpSpPr>
        <p:grpSpPr>
          <a:xfrm>
            <a:off x="2156756" y="1493814"/>
            <a:ext cx="5782846" cy="216452"/>
            <a:chOff x="2143108" y="1558928"/>
            <a:chExt cx="5782846" cy="216452"/>
          </a:xfrm>
        </p:grpSpPr>
        <p:cxnSp>
          <p:nvCxnSpPr>
            <p:cNvPr id="117" name="Connecteur en angle 116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en angle 118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6342946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7" name="Groupe 125"/>
          <p:cNvGrpSpPr/>
          <p:nvPr/>
        </p:nvGrpSpPr>
        <p:grpSpPr>
          <a:xfrm>
            <a:off x="4711079" y="1698724"/>
            <a:ext cx="3251397" cy="144000"/>
            <a:chOff x="4692718" y="1761184"/>
            <a:chExt cx="3251397" cy="144000"/>
          </a:xfrm>
        </p:grpSpPr>
        <p:cxnSp>
          <p:nvCxnSpPr>
            <p:cNvPr id="128" name="Connecteur droit 127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7343078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" name="Groupe 169"/>
          <p:cNvGrpSpPr/>
          <p:nvPr/>
        </p:nvGrpSpPr>
        <p:grpSpPr>
          <a:xfrm>
            <a:off x="592411" y="3622365"/>
            <a:ext cx="756000" cy="144000"/>
            <a:chOff x="585760" y="1678675"/>
            <a:chExt cx="756000" cy="144000"/>
          </a:xfrm>
        </p:grpSpPr>
        <p:sp>
          <p:nvSpPr>
            <p:cNvPr id="141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7560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Line 23"/>
            <p:cNvSpPr>
              <a:spLocks noChangeAspect="1" noChangeShapeType="1"/>
            </p:cNvSpPr>
            <p:nvPr/>
          </p:nvSpPr>
          <p:spPr bwMode="auto">
            <a:xfrm>
              <a:off x="945761" y="1678675"/>
              <a:ext cx="0" cy="14400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39" name="Text Box 27"/>
          <p:cNvSpPr txBox="1">
            <a:spLocks noChangeAspect="1" noChangeArrowheads="1"/>
          </p:cNvSpPr>
          <p:nvPr/>
        </p:nvSpPr>
        <p:spPr bwMode="auto">
          <a:xfrm>
            <a:off x="532402" y="3744301"/>
            <a:ext cx="89632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100" b="1" dirty="0">
                <a:solidFill>
                  <a:srgbClr val="FF0000"/>
                </a:solidFill>
              </a:rPr>
              <a:t>Mise  en 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r>
              <a:rPr lang="fr-FR" sz="1100" b="1" dirty="0" smtClean="0">
                <a:solidFill>
                  <a:srgbClr val="FF0000"/>
                </a:solidFill>
              </a:rPr>
              <a:t>énergie de </a:t>
            </a:r>
            <a:r>
              <a:rPr lang="fr-FR" sz="1100" b="1" dirty="0">
                <a:solidFill>
                  <a:srgbClr val="FF0000"/>
                </a:solidFill>
              </a:rPr>
              <a:t>la PC</a:t>
            </a:r>
          </a:p>
        </p:txBody>
      </p:sp>
      <p:grpSp>
        <p:nvGrpSpPr>
          <p:cNvPr id="19" name="Groupe 82"/>
          <p:cNvGrpSpPr/>
          <p:nvPr/>
        </p:nvGrpSpPr>
        <p:grpSpPr>
          <a:xfrm>
            <a:off x="3679118" y="4203994"/>
            <a:ext cx="1678699" cy="388937"/>
            <a:chOff x="3679118" y="3886234"/>
            <a:chExt cx="1678699" cy="388937"/>
          </a:xfrm>
        </p:grpSpPr>
        <p:sp>
          <p:nvSpPr>
            <p:cNvPr id="125" name="Text Box 85"/>
            <p:cNvSpPr txBox="1">
              <a:spLocks noChangeAspect="1" noChangeArrowheads="1"/>
            </p:cNvSpPr>
            <p:nvPr/>
          </p:nvSpPr>
          <p:spPr bwMode="auto">
            <a:xfrm>
              <a:off x="3679118" y="3886234"/>
              <a:ext cx="1678699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 + </a:t>
              </a:r>
              <a:r>
                <a:rPr lang="fr-FR" sz="1400" b="1" dirty="0" err="1" smtClean="0">
                  <a:solidFill>
                    <a:schemeClr val="tx1"/>
                  </a:solidFill>
                  <a:cs typeface="Arabic Transparent" pitchFamily="2" charset="-78"/>
                </a:rPr>
                <a:t>Dec</a:t>
              </a:r>
              <a:endParaRPr lang="fr-FR" sz="14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4933748" y="3920440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4405374" y="3932315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 Box 85"/>
          <p:cNvSpPr txBox="1">
            <a:spLocks noChangeAspect="1" noChangeArrowheads="1"/>
          </p:cNvSpPr>
          <p:nvPr/>
        </p:nvSpPr>
        <p:spPr bwMode="auto">
          <a:xfrm>
            <a:off x="5061304" y="6264727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RT1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64"/>
          <p:cNvGrpSpPr/>
          <p:nvPr/>
        </p:nvGrpSpPr>
        <p:grpSpPr>
          <a:xfrm>
            <a:off x="1391657" y="2275858"/>
            <a:ext cx="180000" cy="1044000"/>
            <a:chOff x="1378979" y="1934740"/>
            <a:chExt cx="180000" cy="1044000"/>
          </a:xfrm>
        </p:grpSpPr>
        <p:cxnSp>
          <p:nvCxnSpPr>
            <p:cNvPr id="89" name="Connecteur droit 88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Connecteur droit avec flèche 90"/>
            <p:cNvCxnSpPr/>
            <p:nvPr/>
          </p:nvCxnSpPr>
          <p:spPr>
            <a:xfrm rot="16200000">
              <a:off x="1426719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2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93" name="Text Box 49"/>
          <p:cNvSpPr txBox="1">
            <a:spLocks noChangeAspect="1" noChangeArrowheads="1"/>
          </p:cNvSpPr>
          <p:nvPr/>
        </p:nvSpPr>
        <p:spPr bwMode="auto">
          <a:xfrm>
            <a:off x="935399" y="2652165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21" name="Groupe 63"/>
          <p:cNvGrpSpPr/>
          <p:nvPr/>
        </p:nvGrpSpPr>
        <p:grpSpPr>
          <a:xfrm>
            <a:off x="1380852" y="4209052"/>
            <a:ext cx="180000" cy="1692000"/>
            <a:chOff x="1380852" y="3881380"/>
            <a:chExt cx="180000" cy="1692000"/>
          </a:xfrm>
        </p:grpSpPr>
        <p:cxnSp>
          <p:nvCxnSpPr>
            <p:cNvPr id="95" name="Connecteur droit 94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Connecteur droit avec flèche 99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1" name="Line 16"/>
            <p:cNvSpPr>
              <a:spLocks noChangeAspect="1" noChangeShapeType="1"/>
            </p:cNvSpPr>
            <p:nvPr/>
          </p:nvSpPr>
          <p:spPr bwMode="auto">
            <a:xfrm flipH="1">
              <a:off x="1380852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e 70"/>
          <p:cNvGrpSpPr/>
          <p:nvPr/>
        </p:nvGrpSpPr>
        <p:grpSpPr>
          <a:xfrm>
            <a:off x="1571604" y="5549088"/>
            <a:ext cx="1357322" cy="541970"/>
            <a:chOff x="1571604" y="5244484"/>
            <a:chExt cx="1357322" cy="541970"/>
          </a:xfrm>
        </p:grpSpPr>
        <p:sp>
          <p:nvSpPr>
            <p:cNvPr id="105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Rearm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86388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4" name="Groupe 69"/>
          <p:cNvGrpSpPr/>
          <p:nvPr/>
        </p:nvGrpSpPr>
        <p:grpSpPr>
          <a:xfrm>
            <a:off x="4682682" y="5383472"/>
            <a:ext cx="1659244" cy="940752"/>
            <a:chOff x="4673256" y="5072074"/>
            <a:chExt cx="1659244" cy="940752"/>
          </a:xfrm>
        </p:grpSpPr>
        <p:cxnSp>
          <p:nvCxnSpPr>
            <p:cNvPr id="135" name="Connecteur en angle 134"/>
            <p:cNvCxnSpPr/>
            <p:nvPr/>
          </p:nvCxnSpPr>
          <p:spPr>
            <a:xfrm rot="5400000">
              <a:off x="5087256" y="4658074"/>
              <a:ext cx="828000" cy="1656000"/>
            </a:xfrm>
            <a:prstGeom prst="bentConnector3">
              <a:avLst>
                <a:gd name="adj1" fmla="val 9987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Connecteur droit 135"/>
            <p:cNvCxnSpPr/>
            <p:nvPr/>
          </p:nvCxnSpPr>
          <p:spPr>
            <a:xfrm rot="5400000">
              <a:off x="5679289" y="5905669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rot="5400000">
              <a:off x="6292289" y="5158165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8" name="Rectangle 137"/>
          <p:cNvSpPr/>
          <p:nvPr/>
        </p:nvSpPr>
        <p:spPr>
          <a:xfrm>
            <a:off x="3347766" y="5927930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302889" y="6189298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26" name="Groupe 91"/>
          <p:cNvGrpSpPr/>
          <p:nvPr/>
        </p:nvGrpSpPr>
        <p:grpSpPr>
          <a:xfrm>
            <a:off x="6328635" y="6207592"/>
            <a:ext cx="472082" cy="7490"/>
            <a:chOff x="6286512" y="5870420"/>
            <a:chExt cx="472082" cy="7490"/>
          </a:xfrm>
        </p:grpSpPr>
        <p:cxnSp>
          <p:nvCxnSpPr>
            <p:cNvPr id="146" name="Connecteur droit avec flèche 145"/>
            <p:cNvCxnSpPr/>
            <p:nvPr/>
          </p:nvCxnSpPr>
          <p:spPr>
            <a:xfrm rot="10800000">
              <a:off x="6658098" y="5870420"/>
              <a:ext cx="629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Connecteur droit 146"/>
            <p:cNvCxnSpPr/>
            <p:nvPr/>
          </p:nvCxnSpPr>
          <p:spPr>
            <a:xfrm rot="10800000">
              <a:off x="6286512" y="5876522"/>
              <a:ext cx="472082" cy="1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2500298" y="71414"/>
            <a:ext cx="65902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ملء دليل أساليب التشغيل والتوقف </a:t>
            </a:r>
            <a:r>
              <a:rPr lang="fr-FR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152" name="Text Box 19"/>
          <p:cNvSpPr txBox="1">
            <a:spLocks noChangeArrowheads="1"/>
          </p:cNvSpPr>
          <p:nvPr/>
        </p:nvSpPr>
        <p:spPr bwMode="auto">
          <a:xfrm>
            <a:off x="6786578" y="5857916"/>
            <a:ext cx="1143008" cy="85723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</a:t>
            </a:r>
          </a:p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88" grpId="0"/>
      <p:bldP spid="90" grpId="0"/>
      <p:bldP spid="124" grpId="0"/>
      <p:bldP spid="97" grpId="0"/>
      <p:bldP spid="111" grpId="0"/>
      <p:bldP spid="112" grpId="0"/>
      <p:bldP spid="139" grpId="0"/>
      <p:bldP spid="84" grpId="0"/>
      <p:bldP spid="93" grpId="0"/>
      <p:bldP spid="138" grpId="0"/>
      <p:bldP spid="144" grpId="0"/>
      <p:bldP spid="149" grpId="0"/>
      <p:bldP spid="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57554" y="928670"/>
            <a:ext cx="5572100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643042" y="142852"/>
            <a:ext cx="614366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4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4282" y="1619300"/>
            <a:ext cx="8606981" cy="5125752"/>
            <a:chOff x="357158" y="568880"/>
            <a:chExt cx="8606981" cy="5125752"/>
          </a:xfrm>
        </p:grpSpPr>
        <p:sp>
          <p:nvSpPr>
            <p:cNvPr id="5" name="Rectangle 4"/>
            <p:cNvSpPr/>
            <p:nvPr/>
          </p:nvSpPr>
          <p:spPr>
            <a:xfrm>
              <a:off x="428596" y="582632"/>
              <a:ext cx="8532000" cy="511200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1158987" y="2100653"/>
              <a:ext cx="3058269" cy="15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" name="Connecteur droit 6"/>
            <p:cNvCxnSpPr/>
            <p:nvPr/>
          </p:nvCxnSpPr>
          <p:spPr>
            <a:xfrm rot="5400000">
              <a:off x="4008960" y="2099820"/>
              <a:ext cx="3058269" cy="15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" name="Connecteur droit 7"/>
            <p:cNvCxnSpPr/>
            <p:nvPr/>
          </p:nvCxnSpPr>
          <p:spPr>
            <a:xfrm rot="5400000">
              <a:off x="4715619" y="3124880"/>
              <a:ext cx="511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Connecteur droit 8"/>
            <p:cNvCxnSpPr/>
            <p:nvPr/>
          </p:nvCxnSpPr>
          <p:spPr>
            <a:xfrm rot="10800000">
              <a:off x="432139" y="982594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Rectangle 9"/>
            <p:cNvSpPr/>
            <p:nvPr/>
          </p:nvSpPr>
          <p:spPr>
            <a:xfrm>
              <a:off x="7670517" y="607738"/>
              <a:ext cx="853118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21887" y="607738"/>
              <a:ext cx="73449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37705" y="607738"/>
              <a:ext cx="1414169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73215" y="607541"/>
              <a:ext cx="822661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7429520" y="1158339"/>
              <a:ext cx="142876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الدفع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7572396" y="1856329"/>
              <a:ext cx="130843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ar-DZ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الالصاق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7237752" y="2463593"/>
              <a:ext cx="168838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التصريف 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5500694" y="3071810"/>
              <a:ext cx="170144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357818" y="2500306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357158" y="1036821"/>
              <a:ext cx="2357454" cy="3550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V0,V1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 rot="10800000">
              <a:off x="425893" y="1667079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Connecteur droit 20"/>
            <p:cNvCxnSpPr/>
            <p:nvPr/>
          </p:nvCxnSpPr>
          <p:spPr>
            <a:xfrm rot="10800000">
              <a:off x="417899" y="2344511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5357551" y="1106271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2571736" y="2369616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2857488" y="3171823"/>
              <a:ext cx="2571591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1643042" y="1325049"/>
              <a:ext cx="107157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الملتقط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f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357158" y="1682401"/>
              <a:ext cx="2357454" cy="3550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G0,G1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7215206" y="3143248"/>
              <a:ext cx="168838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التحويل  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5357818" y="1785926"/>
              <a:ext cx="1928826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2554484" y="1000108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V-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2571736" y="1703653"/>
              <a:ext cx="3000396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G+  24 v~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G-</a:t>
              </a: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rot="10800000">
              <a:off x="428596" y="3071810"/>
              <a:ext cx="8532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357158" y="2428868"/>
              <a:ext cx="2357454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L0,L1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1071538" y="2000240"/>
              <a:ext cx="1357322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الملتقط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Dec</a:t>
              </a: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abic Transparent" pitchFamily="2" charset="-78"/>
              </a:endParaRPr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574984" y="1298923"/>
              <a:ext cx="1357322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rtl="1"/>
              <a:r>
                <a:rPr lang="ar-DZ" sz="1600" b="1" kern="0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abic Transparent" pitchFamily="2" charset="-78"/>
                </a:rPr>
                <a:t>الملتقط</a:t>
              </a:r>
              <a:r>
                <a:rPr lang="fr-FR" sz="1600" b="1" kern="0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r>
                <a:rPr lang="ar-DZ" sz="1600" b="1" kern="0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r>
                <a:rPr lang="fr-FR" sz="1600" b="1" kern="0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abic Transparent" pitchFamily="2" charset="-78"/>
                </a:rPr>
                <a:t>Cap</a:t>
              </a: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abic Transparent" pitchFamily="2" charset="-78"/>
                </a:rPr>
                <a:t> 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abic Transparent" pitchFamily="2" charset="-78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215206" y="5286388"/>
            <a:ext cx="1500198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عناصر الأمن </a:t>
            </a:r>
          </a:p>
          <a:p>
            <a:pPr algn="r" rtl="1"/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و القيادة</a:t>
            </a:r>
          </a:p>
        </p:txBody>
      </p:sp>
      <p:cxnSp>
        <p:nvCxnSpPr>
          <p:cNvPr id="39" name="Connecteur droit 38"/>
          <p:cNvCxnSpPr/>
          <p:nvPr/>
        </p:nvCxnSpPr>
        <p:spPr>
          <a:xfrm rot="10800000">
            <a:off x="279565" y="4695697"/>
            <a:ext cx="8532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Rectangle 39"/>
          <p:cNvSpPr/>
          <p:nvPr/>
        </p:nvSpPr>
        <p:spPr>
          <a:xfrm>
            <a:off x="1156039" y="4750697"/>
            <a:ext cx="5844853" cy="19774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2100"/>
              </a:lnSpc>
              <a:buFontTx/>
              <a:buChar char="-"/>
            </a:pP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مبدلة تشغيل آلي/ تشغيل يدوي 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 /Auto </a:t>
            </a:r>
            <a:endParaRPr lang="ar-DZ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ts val="2100"/>
              </a:lnSpc>
              <a:buFontTx/>
              <a:buChar char="-"/>
            </a:pP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زر التشغيل : 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ar-DZ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ts val="2100"/>
              </a:lnSpc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زر الإيقاف : 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</a:p>
          <a:p>
            <a:pPr algn="r" rtl="1">
              <a:lnSpc>
                <a:spcPts val="2100"/>
              </a:lnSpc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زر التهيئة : </a:t>
            </a:r>
            <a:r>
              <a:rPr lang="fr-F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</a:t>
            </a:r>
            <a:endParaRPr lang="fr-F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ts val="2100"/>
              </a:lnSpc>
              <a:buFontTx/>
              <a:buChar char="-"/>
            </a:pPr>
            <a:r>
              <a:rPr lang="ar-DZ" sz="1600" b="1" dirty="0" smtClean="0">
                <a:solidFill>
                  <a:srgbClr val="FF0000"/>
                </a:solidFill>
              </a:rPr>
              <a:t> ملمس المرحل الحراري :</a:t>
            </a:r>
            <a:r>
              <a:rPr lang="fr-FR" sz="1600" b="1" dirty="0" smtClean="0">
                <a:solidFill>
                  <a:srgbClr val="FF0000"/>
                </a:solidFill>
              </a:rPr>
              <a:t>F1</a:t>
            </a:r>
          </a:p>
          <a:p>
            <a:pPr lvl="0" algn="r" rtl="1">
              <a:lnSpc>
                <a:spcPts val="2100"/>
              </a:lnSpc>
              <a:buFontTx/>
              <a:buChar char="-"/>
            </a:pP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الملتقط</a:t>
            </a:r>
            <a:r>
              <a:rPr lang="fr-FR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14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Cap</a:t>
            </a: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( الكشف عن </a:t>
            </a: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نفاذ العلب)</a:t>
            </a:r>
            <a:endParaRPr lang="fr-FR" sz="1400" b="1" kern="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 rtl="1">
              <a:lnSpc>
                <a:spcPts val="2100"/>
              </a:lnSpc>
              <a:buFontTx/>
              <a:buChar char="-"/>
            </a:pP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الملتقط</a:t>
            </a:r>
            <a:r>
              <a:rPr lang="fr-FR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1400" b="1" kern="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Dec</a:t>
            </a:r>
            <a:r>
              <a:rPr lang="ar-DZ" sz="14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r-DZ" sz="1600" b="1" kern="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( الكشف عن </a:t>
            </a:r>
            <a:r>
              <a:rPr lang="ar-DZ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نفاذ الملصقات)</a:t>
            </a:r>
            <a:endParaRPr lang="ar-DZ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428596" y="5214950"/>
            <a:ext cx="2065448" cy="513914"/>
            <a:chOff x="0" y="3714752"/>
            <a:chExt cx="2065448" cy="513914"/>
          </a:xfrm>
        </p:grpSpPr>
        <p:sp>
          <p:nvSpPr>
            <p:cNvPr id="42" name="Rectangle 41"/>
            <p:cNvSpPr/>
            <p:nvPr/>
          </p:nvSpPr>
          <p:spPr>
            <a:xfrm>
              <a:off x="13448" y="3728600"/>
              <a:ext cx="2052000" cy="500066"/>
            </a:xfrm>
            <a:prstGeom prst="rect">
              <a:avLst/>
            </a:prstGeom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Légende encadrée 2 43"/>
            <p:cNvSpPr/>
            <p:nvPr/>
          </p:nvSpPr>
          <p:spPr>
            <a:xfrm flipH="1">
              <a:off x="0" y="3714752"/>
              <a:ext cx="2052000" cy="504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5645"/>
                <a:gd name="adj6" fmla="val -54454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لوح التحكم </a:t>
              </a:r>
              <a:endParaRPr lang="fr-FR" sz="1400" b="1" dirty="0" smtClean="0">
                <a:solidFill>
                  <a:schemeClr val="tx1"/>
                </a:solidFill>
                <a:cs typeface="Arabic Transparent" pitchFamily="2" charset="-78"/>
              </a:endParaRPr>
            </a:p>
            <a:p>
              <a:pPr algn="ctr" rtl="1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Pupitre de commande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5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3043" y="130710"/>
            <a:ext cx="223811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استخراج </a:t>
            </a:r>
            <a:r>
              <a:rPr lang="ar-DZ" b="1" u="sng" dirty="0" err="1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b="1" u="sng" dirty="0">
              <a:solidFill>
                <a:srgbClr val="CC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5699" y="511838"/>
            <a:ext cx="267092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571736" y="2416726"/>
            <a:ext cx="314327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</a:rPr>
              <a:t>متمن القيادة والتهيئة </a:t>
            </a:r>
            <a:r>
              <a:rPr lang="fr-FR" sz="1600" b="1" u="sng" dirty="0" smtClean="0">
                <a:solidFill>
                  <a:srgbClr val="FF0000"/>
                </a:solidFill>
              </a:rPr>
              <a:t>(GMM) </a:t>
            </a:r>
            <a:r>
              <a:rPr lang="fr-FR" b="1" u="sng" dirty="0" smtClean="0">
                <a:solidFill>
                  <a:srgbClr val="FF0000"/>
                </a:solidFill>
              </a:rPr>
              <a:t>= </a:t>
            </a:r>
            <a:r>
              <a:rPr lang="fr-FR" sz="1600" b="1" u="sng" dirty="0" smtClean="0">
                <a:solidFill>
                  <a:srgbClr val="FF0000"/>
                </a:solidFill>
              </a:rPr>
              <a:t>(GCI)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45969" y="928670"/>
            <a:ext cx="185339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34168" y="2643182"/>
            <a:ext cx="166744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56" name="Flèche vers le bas 155"/>
          <p:cNvSpPr/>
          <p:nvPr/>
        </p:nvSpPr>
        <p:spPr>
          <a:xfrm>
            <a:off x="3643306" y="1285860"/>
            <a:ext cx="214314" cy="571504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lèche vers le bas 156"/>
          <p:cNvSpPr/>
          <p:nvPr/>
        </p:nvSpPr>
        <p:spPr>
          <a:xfrm rot="-3840000">
            <a:off x="5354540" y="471672"/>
            <a:ext cx="214314" cy="2988000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/>
          <p:cNvGrpSpPr/>
          <p:nvPr/>
        </p:nvGrpSpPr>
        <p:grpSpPr>
          <a:xfrm>
            <a:off x="285720" y="2497164"/>
            <a:ext cx="4565999" cy="4241215"/>
            <a:chOff x="285720" y="2497164"/>
            <a:chExt cx="4565999" cy="4241215"/>
          </a:xfrm>
        </p:grpSpPr>
        <p:grpSp>
          <p:nvGrpSpPr>
            <p:cNvPr id="129" name="Groupe 128"/>
            <p:cNvGrpSpPr/>
            <p:nvPr/>
          </p:nvGrpSpPr>
          <p:grpSpPr>
            <a:xfrm>
              <a:off x="285720" y="2497164"/>
              <a:ext cx="4565999" cy="4241215"/>
              <a:chOff x="285720" y="2473414"/>
              <a:chExt cx="4565999" cy="4241215"/>
            </a:xfrm>
          </p:grpSpPr>
          <p:sp>
            <p:nvSpPr>
              <p:cNvPr id="6" name="Parenthèse ouvrante 5"/>
              <p:cNvSpPr/>
              <p:nvPr/>
            </p:nvSpPr>
            <p:spPr>
              <a:xfrm rot="5400000">
                <a:off x="1191833" y="4707462"/>
                <a:ext cx="1800000" cy="2196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grpSp>
            <p:nvGrpSpPr>
              <p:cNvPr id="128" name="Groupe 127"/>
              <p:cNvGrpSpPr/>
              <p:nvPr/>
            </p:nvGrpSpPr>
            <p:grpSpPr>
              <a:xfrm>
                <a:off x="2033620" y="3006629"/>
                <a:ext cx="2818099" cy="3708000"/>
                <a:chOff x="2033620" y="3018504"/>
                <a:chExt cx="2818099" cy="4075207"/>
              </a:xfrm>
            </p:grpSpPr>
            <p:sp>
              <p:nvSpPr>
                <p:cNvPr id="14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2033620" y="3026072"/>
                  <a:ext cx="28080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3190482" y="7093711"/>
                  <a:ext cx="16560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4851719" y="3018504"/>
                  <a:ext cx="0" cy="40680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/>
                </a:p>
              </p:txBody>
            </p:sp>
          </p:grp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798425" y="5345763"/>
                <a:ext cx="396000" cy="287419"/>
              </a:xfrm>
              <a:prstGeom prst="rect">
                <a:avLst/>
              </a:prstGeom>
              <a:solidFill>
                <a:srgbClr val="FFCC00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1329053" y="5366311"/>
                <a:ext cx="1123503" cy="288000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31"/>
              <p:cNvSpPr>
                <a:spLocks noChangeAspect="1" noChangeShapeType="1"/>
              </p:cNvSpPr>
              <p:nvPr/>
            </p:nvSpPr>
            <p:spPr bwMode="auto">
              <a:xfrm>
                <a:off x="1196572" y="5501534"/>
                <a:ext cx="1390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80985" y="5364898"/>
                <a:ext cx="1000133" cy="2923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300" b="1" dirty="0" smtClean="0">
                    <a:latin typeface="Arial" pitchFamily="34" charset="0"/>
                    <a:cs typeface="Arial" pitchFamily="34" charset="0"/>
                  </a:rPr>
                  <a:t>التشغيل الآلي </a:t>
                </a:r>
                <a:endParaRPr lang="fr-FR" sz="13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0418" y="5363132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104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 rot="5400000">
                <a:off x="1005521" y="5492091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rot="5400000">
                <a:off x="703352" y="5487538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Line 10"/>
              <p:cNvSpPr>
                <a:spLocks noChangeAspect="1" noChangeShapeType="1"/>
              </p:cNvSpPr>
              <p:nvPr/>
            </p:nvSpPr>
            <p:spPr bwMode="auto">
              <a:xfrm>
                <a:off x="2033620" y="2525182"/>
                <a:ext cx="0" cy="2376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59924" y="3140010"/>
                <a:ext cx="21737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200" b="1" dirty="0" smtClean="0">
                    <a:latin typeface="Arial" pitchFamily="34" charset="0"/>
                    <a:cs typeface="Arabic Transparent" pitchFamily="2" charset="-78"/>
                  </a:rPr>
                  <a:t>وضع الج</a:t>
                </a:r>
                <a:r>
                  <a:rPr lang="ar-DZ" sz="1200" b="1" dirty="0" smtClean="0">
                    <a:latin typeface="Arial"/>
                    <a:cs typeface="Arabic Transparent" pitchFamily="2" charset="-78"/>
                  </a:rPr>
                  <a:t>زء المنفذ في الحالة الابتدائية</a:t>
                </a:r>
                <a:endParaRPr lang="fr-FR" sz="1200" b="1" dirty="0">
                  <a:latin typeface="Arial" pitchFamily="34" charset="0"/>
                  <a:cs typeface="Arabic Transparent" pitchFamily="2" charset="-78"/>
                </a:endParaRPr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1840430" y="3125070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2338774" y="3125070"/>
                <a:ext cx="2141737" cy="30816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15"/>
              <p:cNvSpPr>
                <a:spLocks noChangeAspect="1" noChangeShapeType="1"/>
              </p:cNvSpPr>
              <p:nvPr/>
            </p:nvSpPr>
            <p:spPr bwMode="auto">
              <a:xfrm>
                <a:off x="2233340" y="3279616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Line 16"/>
              <p:cNvSpPr>
                <a:spLocks noChangeAspect="1" noChangeShapeType="1"/>
              </p:cNvSpPr>
              <p:nvPr/>
            </p:nvSpPr>
            <p:spPr bwMode="auto">
              <a:xfrm>
                <a:off x="1951053" y="2897762"/>
                <a:ext cx="15454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Line 17"/>
              <p:cNvSpPr>
                <a:spLocks noChangeAspect="1" noChangeShapeType="1"/>
              </p:cNvSpPr>
              <p:nvPr/>
            </p:nvSpPr>
            <p:spPr bwMode="auto">
              <a:xfrm>
                <a:off x="1957186" y="3572445"/>
                <a:ext cx="15332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064706" y="2726596"/>
                <a:ext cx="571989" cy="30418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r>
                  <a:rPr lang="fr-FR" sz="1400" b="1" dirty="0" err="1" smtClean="0">
                    <a:latin typeface="Arial" pitchFamily="34" charset="0"/>
                    <a:cs typeface="Arial" pitchFamily="34" charset="0"/>
                  </a:rPr>
                  <a:t>Init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084239" y="3435637"/>
                <a:ext cx="489609" cy="30295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CI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1848889" y="4458002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2369202" y="4453871"/>
                <a:ext cx="2141737" cy="30418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24"/>
              <p:cNvSpPr>
                <a:spLocks noChangeAspect="1" noChangeShapeType="1"/>
              </p:cNvSpPr>
              <p:nvPr/>
            </p:nvSpPr>
            <p:spPr bwMode="auto">
              <a:xfrm>
                <a:off x="2253870" y="4609643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1847468" y="2487996"/>
                <a:ext cx="396000" cy="286492"/>
              </a:xfrm>
              <a:prstGeom prst="rect">
                <a:avLst/>
              </a:prstGeom>
              <a:ln w="28575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cs typeface="Arabic Transparent" pitchFamily="2" charset="-78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901437" y="2536506"/>
                <a:ext cx="288000" cy="199522"/>
              </a:xfrm>
              <a:prstGeom prst="rect">
                <a:avLst/>
              </a:prstGeom>
              <a:ln w="28575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77133" y="4461457"/>
                <a:ext cx="193424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400" b="1" dirty="0" smtClean="0">
                    <a:latin typeface="Arial" pitchFamily="34" charset="0"/>
                    <a:cs typeface="Arial" pitchFamily="34" charset="0"/>
                  </a:rPr>
                  <a:t>تحقق الشروط الابتدائية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824356" y="3131791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fr-FR" sz="1200" b="1" dirty="0" smtClean="0">
                    <a:latin typeface="Arial" pitchFamily="34" charset="0"/>
                    <a:cs typeface="Arial" pitchFamily="34" charset="0"/>
                  </a:rPr>
                  <a:t>01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18633" y="4468144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103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22277" y="2496172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ar-DZ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fr-F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49476" y="2473414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A5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403108" y="3098136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A6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37284" y="4418585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A1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 rot="5400000">
                <a:off x="2044092" y="3267700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1752841" y="3267278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Groupe 50"/>
              <p:cNvGrpSpPr/>
              <p:nvPr/>
            </p:nvGrpSpPr>
            <p:grpSpPr>
              <a:xfrm>
                <a:off x="2958767" y="5359799"/>
                <a:ext cx="1567539" cy="310047"/>
                <a:chOff x="3756941" y="5530346"/>
                <a:chExt cx="1567539" cy="310047"/>
              </a:xfrm>
            </p:grpSpPr>
            <p:sp>
              <p:nvSpPr>
                <p:cNvPr id="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80071" y="5543757"/>
                  <a:ext cx="396000" cy="2864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l"/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29365" y="5543757"/>
                  <a:ext cx="995115" cy="2880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rtl="1"/>
                  <a:endParaRPr lang="fr-FR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4178980" y="5699529"/>
                  <a:ext cx="15332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353280" y="5530346"/>
                  <a:ext cx="930104" cy="28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DZ" sz="1400" b="1" dirty="0" smtClean="0">
                      <a:latin typeface="Arial" pitchFamily="34" charset="0"/>
                      <a:cs typeface="Arial" pitchFamily="34" charset="0"/>
                    </a:rPr>
                    <a:t>تشغيل يدوي</a:t>
                  </a:r>
                  <a:endParaRPr lang="fr-FR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756941" y="5563394"/>
                  <a:ext cx="43954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106</a:t>
                  </a:r>
                  <a:endParaRPr lang="fr-FR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7" name="Connecteur droit 56"/>
                <p:cNvCxnSpPr/>
                <p:nvPr/>
              </p:nvCxnSpPr>
              <p:spPr>
                <a:xfrm rot="5400000">
                  <a:off x="3997044" y="5688428"/>
                  <a:ext cx="27814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rot="5400000">
                  <a:off x="3685909" y="5683875"/>
                  <a:ext cx="27814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58"/>
              <p:cNvGrpSpPr/>
              <p:nvPr/>
            </p:nvGrpSpPr>
            <p:grpSpPr>
              <a:xfrm>
                <a:off x="285720" y="4357382"/>
                <a:ext cx="1753138" cy="2340000"/>
                <a:chOff x="214282" y="4615192"/>
                <a:chExt cx="1753138" cy="1741619"/>
              </a:xfrm>
            </p:grpSpPr>
            <p:sp>
              <p:nvSpPr>
                <p:cNvPr id="60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214282" y="6356656"/>
                  <a:ext cx="695369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23602" y="4618181"/>
                  <a:ext cx="0" cy="173863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/>
                </a:p>
              </p:txBody>
            </p:sp>
            <p:sp>
              <p:nvSpPr>
                <p:cNvPr id="62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215090" y="4615192"/>
                  <a:ext cx="175233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457" y="5562685"/>
                  <a:ext cx="0" cy="185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 type="triangle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/>
                </a:p>
              </p:txBody>
            </p:sp>
          </p:grpSp>
          <p:sp>
            <p:nvSpPr>
              <p:cNvPr id="69" name="Line 10"/>
              <p:cNvSpPr>
                <a:spLocks noChangeAspect="1" noChangeShapeType="1"/>
              </p:cNvSpPr>
              <p:nvPr/>
            </p:nvSpPr>
            <p:spPr bwMode="auto">
              <a:xfrm>
                <a:off x="897091" y="5147811"/>
                <a:ext cx="1905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59874" y="4985666"/>
                <a:ext cx="825498" cy="32861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fr-FR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Auto</a:t>
                </a:r>
              </a:p>
            </p:txBody>
          </p:sp>
          <p:sp>
            <p:nvSpPr>
              <p:cNvPr id="71" name="Line 12"/>
              <p:cNvSpPr>
                <a:spLocks noChangeAspect="1" noChangeShapeType="1"/>
              </p:cNvSpPr>
              <p:nvPr/>
            </p:nvSpPr>
            <p:spPr bwMode="auto">
              <a:xfrm>
                <a:off x="3093390" y="5164372"/>
                <a:ext cx="19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261244" y="5010259"/>
                <a:ext cx="901711" cy="3778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fr-FR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</a:t>
                </a:r>
                <a:endPara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Line 10"/>
              <p:cNvSpPr>
                <a:spLocks noChangeAspect="1" noChangeShapeType="1"/>
              </p:cNvSpPr>
              <p:nvPr/>
            </p:nvSpPr>
            <p:spPr bwMode="auto">
              <a:xfrm>
                <a:off x="1934196" y="4187926"/>
                <a:ext cx="1905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2149133" y="4023588"/>
                <a:ext cx="825498" cy="32861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fr-FR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X…..</a:t>
                </a:r>
                <a:endParaRPr lang="fr-F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Line 12"/>
              <p:cNvSpPr>
                <a:spLocks noChangeAspect="1" noChangeShapeType="1"/>
              </p:cNvSpPr>
              <p:nvPr/>
            </p:nvSpPr>
            <p:spPr bwMode="auto">
              <a:xfrm>
                <a:off x="3083489" y="5902438"/>
                <a:ext cx="192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275842" y="5744485"/>
                <a:ext cx="901711" cy="3778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fr-FR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Manu</a:t>
                </a:r>
                <a:endParaRPr lang="fr-F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Line 12"/>
              <p:cNvSpPr>
                <a:spLocks noChangeAspect="1" noChangeShapeType="1"/>
              </p:cNvSpPr>
              <p:nvPr/>
            </p:nvSpPr>
            <p:spPr bwMode="auto">
              <a:xfrm>
                <a:off x="3374308" y="5789200"/>
                <a:ext cx="396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" name="Groupe 79"/>
              <p:cNvGrpSpPr/>
              <p:nvPr/>
            </p:nvGrpSpPr>
            <p:grpSpPr>
              <a:xfrm>
                <a:off x="770525" y="6052213"/>
                <a:ext cx="1684192" cy="336438"/>
                <a:chOff x="700526" y="6141566"/>
                <a:chExt cx="1684192" cy="336438"/>
              </a:xfrm>
            </p:grpSpPr>
            <p:sp>
              <p:nvSpPr>
                <p:cNvPr id="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30077" y="6141566"/>
                  <a:ext cx="396000" cy="2864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l"/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24549" y="6162114"/>
                  <a:ext cx="1160169" cy="288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rtl="1"/>
                  <a:endParaRPr lang="fr-FR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112728" y="6297338"/>
                  <a:ext cx="111259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241710" y="6170227"/>
                  <a:ext cx="110936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DZ" sz="1400" b="1" dirty="0" smtClean="0">
                      <a:latin typeface="Arial" pitchFamily="34" charset="0"/>
                      <a:cs typeface="Arial" pitchFamily="34" charset="0"/>
                    </a:rPr>
                    <a:t>مواصلة التشغيل</a:t>
                  </a:r>
                  <a:endParaRPr lang="fr-FR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00526" y="6155316"/>
                  <a:ext cx="43954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105</a:t>
                  </a:r>
                  <a:endParaRPr lang="fr-FR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6" name="Line 10"/>
              <p:cNvSpPr>
                <a:spLocks noChangeAspect="1" noChangeShapeType="1"/>
              </p:cNvSpPr>
              <p:nvPr/>
            </p:nvSpPr>
            <p:spPr bwMode="auto">
              <a:xfrm>
                <a:off x="894909" y="5837402"/>
                <a:ext cx="1905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Line 10"/>
              <p:cNvSpPr>
                <a:spLocks noChangeAspect="1" noChangeShapeType="1"/>
              </p:cNvSpPr>
              <p:nvPr/>
            </p:nvSpPr>
            <p:spPr bwMode="auto">
              <a:xfrm>
                <a:off x="884635" y="6490430"/>
                <a:ext cx="1905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055850" y="6351806"/>
                <a:ext cx="504000" cy="34892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fr-FR" sz="14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Fcy</a:t>
                </a:r>
                <a:endParaRPr lang="fr-F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" name="Groupe 105"/>
              <p:cNvGrpSpPr/>
              <p:nvPr/>
            </p:nvGrpSpPr>
            <p:grpSpPr>
              <a:xfrm>
                <a:off x="1820635" y="3740081"/>
                <a:ext cx="1712018" cy="317388"/>
                <a:chOff x="701275" y="6141566"/>
                <a:chExt cx="1712018" cy="317388"/>
              </a:xfrm>
            </p:grpSpPr>
            <p:sp>
              <p:nvSpPr>
                <p:cNvPr id="10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30077" y="6141566"/>
                  <a:ext cx="396000" cy="2864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l"/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53124" y="6162114"/>
                  <a:ext cx="1160169" cy="288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rtl="1"/>
                  <a:endParaRPr lang="fr-FR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141303" y="6297338"/>
                  <a:ext cx="111259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289335" y="6151177"/>
                  <a:ext cx="110936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l"/>
                  <a:r>
                    <a:rPr lang="fr-FR" sz="1400" b="1" dirty="0" smtClean="0">
                      <a:latin typeface="Arial" pitchFamily="34" charset="0"/>
                      <a:cs typeface="Arial" pitchFamily="34" charset="0"/>
                    </a:rPr>
                    <a:t>I/GPN</a:t>
                  </a:r>
                  <a:r>
                    <a:rPr lang="fr-FR" sz="14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…..</a:t>
                  </a:r>
                  <a:endParaRPr lang="fr-FR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01275" y="6151126"/>
                  <a:ext cx="43954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102</a:t>
                  </a:r>
                  <a:endParaRPr lang="fr-FR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8" name="Rectangle 117"/>
              <p:cNvSpPr/>
              <p:nvPr/>
            </p:nvSpPr>
            <p:spPr>
              <a:xfrm>
                <a:off x="1421222" y="3709259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A6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4851574" y="4902306"/>
                <a:ext cx="0" cy="185209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18342" y="5299434"/>
                <a:ext cx="423514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F1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82691" y="5971340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A2</a:t>
                </a:r>
                <a:endPara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4" name="Groupe 123"/>
              <p:cNvGrpSpPr/>
              <p:nvPr/>
            </p:nvGrpSpPr>
            <p:grpSpPr>
              <a:xfrm>
                <a:off x="1011975" y="5726515"/>
                <a:ext cx="1678699" cy="388937"/>
                <a:chOff x="3679118" y="3886234"/>
                <a:chExt cx="1678699" cy="388937"/>
              </a:xfrm>
            </p:grpSpPr>
            <p:sp>
              <p:nvSpPr>
                <p:cNvPr id="125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79118" y="3886234"/>
                  <a:ext cx="1678699" cy="3889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l"/>
                  <a:r>
                    <a:rPr lang="fr-FR" sz="1400" b="1" dirty="0" smtClean="0">
                      <a:solidFill>
                        <a:schemeClr val="tx1"/>
                      </a:solidFill>
                      <a:cs typeface="Arabic Transparent" pitchFamily="2" charset="-78"/>
                    </a:rPr>
                    <a:t>Arrêt + Cap + </a:t>
                  </a:r>
                  <a:r>
                    <a:rPr lang="fr-FR" sz="1400" b="1" dirty="0" err="1" smtClean="0">
                      <a:solidFill>
                        <a:schemeClr val="tx1"/>
                      </a:solidFill>
                      <a:cs typeface="Arabic Transparent" pitchFamily="2" charset="-78"/>
                    </a:rPr>
                    <a:t>Dec</a:t>
                  </a:r>
                  <a:endParaRPr lang="fr-FR" sz="1400" b="1" dirty="0">
                    <a:solidFill>
                      <a:schemeClr val="tx1"/>
                    </a:solidFill>
                    <a:cs typeface="Arabic Transparent" pitchFamily="2" charset="-78"/>
                  </a:endParaRPr>
                </a:p>
              </p:txBody>
            </p:sp>
            <p:cxnSp>
              <p:nvCxnSpPr>
                <p:cNvPr id="126" name="Connecteur droit 125"/>
                <p:cNvCxnSpPr/>
                <p:nvPr/>
              </p:nvCxnSpPr>
              <p:spPr>
                <a:xfrm>
                  <a:off x="4933748" y="3920440"/>
                  <a:ext cx="288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/>
                <p:cNvCxnSpPr/>
                <p:nvPr/>
              </p:nvCxnSpPr>
              <p:spPr>
                <a:xfrm>
                  <a:off x="4405374" y="3932315"/>
                  <a:ext cx="2880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1" name="Rectangle 130"/>
            <p:cNvSpPr/>
            <p:nvPr/>
          </p:nvSpPr>
          <p:spPr>
            <a:xfrm>
              <a:off x="2600788" y="5357826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F4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0" name="Image 1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54" y="11851"/>
            <a:ext cx="3534591" cy="2340000"/>
          </a:xfrm>
          <a:prstGeom prst="rect">
            <a:avLst/>
          </a:prstGeom>
          <a:noFill/>
        </p:spPr>
      </p:pic>
      <p:grpSp>
        <p:nvGrpSpPr>
          <p:cNvPr id="115" name="Groupe 114"/>
          <p:cNvGrpSpPr/>
          <p:nvPr/>
        </p:nvGrpSpPr>
        <p:grpSpPr>
          <a:xfrm>
            <a:off x="5877845" y="3214686"/>
            <a:ext cx="2908997" cy="2268000"/>
            <a:chOff x="5877845" y="3214686"/>
            <a:chExt cx="2908997" cy="2268000"/>
          </a:xfrm>
        </p:grpSpPr>
        <p:grpSp>
          <p:nvGrpSpPr>
            <p:cNvPr id="26" name="Groupe 151"/>
            <p:cNvGrpSpPr>
              <a:grpSpLocks noChangeAspect="1"/>
            </p:cNvGrpSpPr>
            <p:nvPr/>
          </p:nvGrpSpPr>
          <p:grpSpPr>
            <a:xfrm>
              <a:off x="5877845" y="3214686"/>
              <a:ext cx="2908997" cy="2268000"/>
              <a:chOff x="5572132" y="3214686"/>
              <a:chExt cx="3047521" cy="23768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89177" y="3438878"/>
                <a:ext cx="1547218" cy="323165"/>
              </a:xfrm>
              <a:prstGeom prst="rect">
                <a:avLst/>
              </a:prstGeom>
              <a:noFill/>
              <a:ln w="22225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 rtl="1"/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- متمن الأمن (</a:t>
                </a:r>
                <a:r>
                  <a:rPr lang="fr-FR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GS</a:t>
                </a:r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).</a:t>
                </a:r>
                <a:endParaRPr lang="fr-FR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508267" y="5177620"/>
                <a:ext cx="1109403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+ RT1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6348222" y="3214686"/>
                <a:ext cx="0" cy="237600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6075044" y="3486704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Line 29"/>
              <p:cNvSpPr>
                <a:spLocks noChangeAspect="1" noChangeShapeType="1"/>
              </p:cNvSpPr>
              <p:nvPr/>
            </p:nvSpPr>
            <p:spPr bwMode="auto">
              <a:xfrm>
                <a:off x="6622663" y="3753008"/>
                <a:ext cx="15817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5" name="Text Box 30"/>
              <p:cNvSpPr txBox="1">
                <a:spLocks noChangeArrowheads="1"/>
              </p:cNvSpPr>
              <p:nvPr/>
            </p:nvSpPr>
            <p:spPr bwMode="auto">
              <a:xfrm>
                <a:off x="6788508" y="3486704"/>
                <a:ext cx="1808705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500" b="1">
                  <a:solidFill>
                    <a:schemeClr val="tx1"/>
                  </a:solidFill>
                  <a:cs typeface="Arabic Transparent" pitchFamily="2" charset="-78"/>
                </a:endParaRPr>
              </a:p>
            </p:txBody>
          </p:sp>
          <p:sp>
            <p:nvSpPr>
              <p:cNvPr id="136" name="Rectangle 25"/>
              <p:cNvSpPr>
                <a:spLocks noChangeArrowheads="1"/>
              </p:cNvSpPr>
              <p:nvPr/>
            </p:nvSpPr>
            <p:spPr bwMode="auto">
              <a:xfrm>
                <a:off x="6137940" y="3558321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72670" y="3585866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200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6825408" y="3456723"/>
                <a:ext cx="1199366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>
                  <a:tabLst>
                    <a:tab pos="2743200" algn="l"/>
                  </a:tabLst>
                </a:pPr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F/GCI (100)</a:t>
                </a:r>
                <a:endParaRPr lang="ar-DZ" sz="15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6825572" y="3697857"/>
                <a:ext cx="1794081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F/GPN (….,….,….)</a:t>
                </a:r>
                <a:endParaRPr lang="fr-FR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6070824" y="4572008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25"/>
              <p:cNvSpPr>
                <a:spLocks noChangeArrowheads="1"/>
              </p:cNvSpPr>
              <p:nvPr/>
            </p:nvSpPr>
            <p:spPr bwMode="auto">
              <a:xfrm>
                <a:off x="6133720" y="4643625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68450" y="4672249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Line 26"/>
              <p:cNvSpPr>
                <a:spLocks noChangeAspect="1" noChangeShapeType="1"/>
              </p:cNvSpPr>
              <p:nvPr/>
            </p:nvSpPr>
            <p:spPr bwMode="auto">
              <a:xfrm>
                <a:off x="6235804" y="4321442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4" name="Line 26"/>
              <p:cNvSpPr>
                <a:spLocks noChangeAspect="1" noChangeShapeType="1"/>
              </p:cNvSpPr>
              <p:nvPr/>
            </p:nvSpPr>
            <p:spPr bwMode="auto">
              <a:xfrm>
                <a:off x="6234020" y="5357826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5" name="Parenthèse ouvrante 144"/>
              <p:cNvSpPr/>
              <p:nvPr/>
            </p:nvSpPr>
            <p:spPr>
              <a:xfrm>
                <a:off x="5572132" y="3215502"/>
                <a:ext cx="784675" cy="2376000"/>
              </a:xfrm>
              <a:prstGeom prst="leftBracket">
                <a:avLst>
                  <a:gd name="adj" fmla="val 0"/>
                </a:avLst>
              </a:prstGeom>
              <a:ln w="222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500"/>
              </a:p>
            </p:txBody>
          </p:sp>
          <p:sp>
            <p:nvSpPr>
              <p:cNvPr id="146" name="Line 25"/>
              <p:cNvSpPr>
                <a:spLocks noChangeAspect="1" noChangeShapeType="1"/>
              </p:cNvSpPr>
              <p:nvPr/>
            </p:nvSpPr>
            <p:spPr bwMode="auto">
              <a:xfrm>
                <a:off x="6654563" y="4198638"/>
                <a:ext cx="22105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520457" y="4189739"/>
                <a:ext cx="1692000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. RT1 . REA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48" name="Line 25"/>
              <p:cNvSpPr>
                <a:spLocks noChangeAspect="1" noChangeShapeType="1"/>
              </p:cNvSpPr>
              <p:nvPr/>
            </p:nvSpPr>
            <p:spPr bwMode="auto">
              <a:xfrm>
                <a:off x="7064302" y="4198638"/>
                <a:ext cx="33942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9" name="Line 25"/>
              <p:cNvSpPr>
                <a:spLocks noChangeAspect="1" noChangeShapeType="1"/>
              </p:cNvSpPr>
              <p:nvPr/>
            </p:nvSpPr>
            <p:spPr bwMode="auto">
              <a:xfrm>
                <a:off x="7609327" y="4198491"/>
                <a:ext cx="377143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5929322" y="457200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17447" y="354812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4" grpId="0"/>
      <p:bldP spid="154" grpId="0"/>
      <p:bldP spid="155" grpId="0"/>
      <p:bldP spid="156" grpId="0" animBg="1"/>
      <p:bldP spid="1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00958" y="857232"/>
            <a:ext cx="152958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المناولة الهيكلية :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90000"/>
            <a:ext cx="7393229" cy="586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76" y="142852"/>
            <a:ext cx="6215106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4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71434" y="714356"/>
            <a:ext cx="8858284" cy="422166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المركز يسمح بقطع وثني الصفائح حديدية.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* المادة الأولية: الصفائح حديدية.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*وصف التشغيل :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لا يعطى أمر التشغيل (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Dcy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) إلا بتوفر الشروط الأولية (الرافعات في وضعية الراحة).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ـ عند إعطاء أمر انطلاق الدورة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Dcy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يتم تقديم الصفيحة الحديدية بواسطة المحرك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إلى مركز الثني.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ـ بعد ذلك تتم عملية تثبيت للصفيحة الحديدية بواسطة الرافعة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3 </a:t>
            </a:r>
            <a:r>
              <a:rPr kumimoji="0" lang="ar-D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ـ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تخرج ساق الرافعة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لتقوم بعملية الثني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 Pliage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للصفيحة الحديدية.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4 </a:t>
            </a:r>
            <a:r>
              <a:rPr kumimoji="0" lang="ar-D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ـ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بعد رجوع ساق الرافعة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تقوم الرافعة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بعملية القطع للصفيحة الحديدية (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 Découpage 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DZ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ـ عند انتهاء عملية القطع تعود الرافعة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ـ تزال الصفائح الحديدية يدويا.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*</a:t>
            </a: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الاستغلال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يستوجب تشغيل النظام إلى شخصين :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- الأول مختص في عمليات القيادة </a:t>
            </a:r>
            <a:r>
              <a:rPr kumimoji="0" lang="ar-D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المراقبة </a:t>
            </a:r>
            <a:r>
              <a:rPr kumimoji="0" lang="ar-D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الصيانة الدورية 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- الثاني بدون اختصاص.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75" algn="l"/>
              </a:tabLst>
              <a:defRPr/>
            </a:pP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   * </a:t>
            </a: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الأمن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حسب الاتفاقيات الدولية المعمول بها .</a:t>
            </a:r>
            <a:endParaRPr kumimoji="0" lang="ar-DZ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4678" y="59539"/>
            <a:ext cx="4144083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نظام ألي للتشكيل لقطع وثني الصفائح الحديدية.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608522" y="428604"/>
            <a:ext cx="1321196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sz="1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دفتر المعطيات :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-3741" y="4793637"/>
            <a:ext cx="4504303" cy="1612507"/>
            <a:chOff x="-3741" y="4793637"/>
            <a:chExt cx="4504303" cy="1612507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1717653" y="5413385"/>
              <a:ext cx="1155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3"/>
            <p:cNvSpPr txBox="1">
              <a:spLocks noChangeArrowheads="1"/>
            </p:cNvSpPr>
            <p:nvPr/>
          </p:nvSpPr>
          <p:spPr bwMode="auto">
            <a:xfrm>
              <a:off x="1763182" y="6133094"/>
              <a:ext cx="114141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نظام التشكيل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1525565" y="5324485"/>
              <a:ext cx="1490663" cy="635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1162111" y="5642402"/>
              <a:ext cx="360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3024165" y="5506806"/>
              <a:ext cx="3778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Line 7"/>
            <p:cNvSpPr>
              <a:spLocks noChangeShapeType="1"/>
            </p:cNvSpPr>
            <p:nvPr/>
          </p:nvSpPr>
          <p:spPr bwMode="auto">
            <a:xfrm>
              <a:off x="1677965" y="510541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2086015" y="509906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2481303" y="5094298"/>
              <a:ext cx="0" cy="22066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2884465" y="5105410"/>
              <a:ext cx="0" cy="2190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 flipV="1">
              <a:off x="2278040" y="5956310"/>
              <a:ext cx="0" cy="22066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3027340" y="5815714"/>
              <a:ext cx="28892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2619521" y="5721991"/>
              <a:ext cx="571500" cy="3429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Arial" pitchFamily="34" charset="0"/>
                  <a:cs typeface="Arial" pitchFamily="34" charset="0"/>
                </a:rPr>
                <a:t>A-0</a:t>
              </a:r>
              <a:endParaRPr kumimoji="0" lang="fr-FR" sz="12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" name="Text Box 3"/>
            <p:cNvSpPr txBox="1">
              <a:spLocks noChangeArrowheads="1"/>
            </p:cNvSpPr>
            <p:nvPr/>
          </p:nvSpPr>
          <p:spPr bwMode="auto">
            <a:xfrm>
              <a:off x="-3741" y="5462315"/>
              <a:ext cx="1355695" cy="2857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 صفائح حديدية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Text Box 3"/>
            <p:cNvSpPr txBox="1">
              <a:spLocks noChangeArrowheads="1"/>
            </p:cNvSpPr>
            <p:nvPr/>
          </p:nvSpPr>
          <p:spPr bwMode="auto">
            <a:xfrm>
              <a:off x="1357290" y="4799240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W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Text Box 3"/>
            <p:cNvSpPr txBox="1">
              <a:spLocks noChangeArrowheads="1"/>
            </p:cNvSpPr>
            <p:nvPr/>
          </p:nvSpPr>
          <p:spPr bwMode="auto">
            <a:xfrm>
              <a:off x="1787630" y="4793637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E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" name="Text Box 3"/>
            <p:cNvSpPr txBox="1">
              <a:spLocks noChangeArrowheads="1"/>
            </p:cNvSpPr>
            <p:nvPr/>
          </p:nvSpPr>
          <p:spPr bwMode="auto">
            <a:xfrm>
              <a:off x="2166765" y="4799240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C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Text Box 3"/>
            <p:cNvSpPr txBox="1">
              <a:spLocks noChangeArrowheads="1"/>
            </p:cNvSpPr>
            <p:nvPr/>
          </p:nvSpPr>
          <p:spPr bwMode="auto">
            <a:xfrm>
              <a:off x="2588048" y="4806555"/>
              <a:ext cx="612000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R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Text Box 3"/>
            <p:cNvSpPr txBox="1">
              <a:spLocks noChangeArrowheads="1"/>
            </p:cNvSpPr>
            <p:nvPr/>
          </p:nvSpPr>
          <p:spPr bwMode="auto">
            <a:xfrm>
              <a:off x="3214678" y="5334169"/>
              <a:ext cx="1285884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 صفائح مشكلة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Text Box 3"/>
            <p:cNvSpPr txBox="1">
              <a:spLocks noChangeArrowheads="1"/>
            </p:cNvSpPr>
            <p:nvPr/>
          </p:nvSpPr>
          <p:spPr bwMode="auto">
            <a:xfrm>
              <a:off x="3143240" y="5643578"/>
              <a:ext cx="784223" cy="273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تقارير</a:t>
              </a:r>
              <a:endPara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729110" y="5436579"/>
              <a:ext cx="96853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abic Transparent" pitchFamily="2" charset="-78"/>
                </a:rPr>
                <a:t>شكل القطعة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6286512" y="4880536"/>
            <a:ext cx="2571704" cy="197746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ar-DZ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التحليل الوظيفي :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</a:tabLst>
              <a:defRPr/>
            </a:pPr>
            <a:r>
              <a:rPr kumimoji="0" lang="ar-DZ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الوظيفة العامة </a:t>
            </a:r>
            <a:r>
              <a:rPr kumimoji="0" lang="fr-FR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A- 0</a:t>
            </a:r>
            <a:r>
              <a:rPr kumimoji="0" lang="fr-FR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altLang="zh-TW" sz="14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 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طاقة كهربائية.</a:t>
            </a:r>
            <a:endParaRPr kumimoji="0" lang="fr-FR" altLang="zh-TW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altLang="zh-TW" sz="1600" b="0" i="0" u="none" strike="noStrike" kern="0" cap="none" spc="0" normalizeH="0" baseline="-3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altLang="zh-TW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 طاقة هوائية.</a:t>
            </a:r>
            <a:endParaRPr kumimoji="0" lang="fr-FR" altLang="zh-TW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C  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الالتزامات.	</a:t>
            </a:r>
            <a:endParaRPr kumimoji="0" lang="fr-FR" altLang="zh-TW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TW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تعليمات الاستغلال.</a:t>
            </a:r>
            <a:endParaRPr kumimoji="0" lang="fr-FR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  <a:defRPr/>
            </a:pPr>
            <a:r>
              <a:rPr kumimoji="0" lang="fr-FR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fr-FR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TW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DZ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: تعديلات</a:t>
            </a:r>
            <a:endParaRPr kumimoji="0" lang="fr-FR" altLang="zh-TW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新細明體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-24"/>
            <a:ext cx="6734580" cy="4320000"/>
          </a:xfrm>
          <a:prstGeom prst="rect">
            <a:avLst/>
          </a:prstGeom>
          <a:noFill/>
        </p:spPr>
      </p:pic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071934" y="3947702"/>
            <a:ext cx="4929158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85720" y="4357694"/>
            <a:ext cx="8603470" cy="2434751"/>
            <a:chOff x="428596" y="4357694"/>
            <a:chExt cx="8603470" cy="2434751"/>
          </a:xfrm>
        </p:grpSpPr>
        <p:sp>
          <p:nvSpPr>
            <p:cNvPr id="57" name="Rectangle 56"/>
            <p:cNvSpPr/>
            <p:nvPr/>
          </p:nvSpPr>
          <p:spPr>
            <a:xfrm>
              <a:off x="500066" y="4357694"/>
              <a:ext cx="8532000" cy="2420339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>
            <a:xfrm rot="5400000">
              <a:off x="1553590" y="5568236"/>
              <a:ext cx="241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4359495" y="5568236"/>
              <a:ext cx="241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5400000">
              <a:off x="6136294" y="5568236"/>
              <a:ext cx="241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10800000">
              <a:off x="490909" y="5045180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741987" y="4363228"/>
              <a:ext cx="853119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err="1" smtClean="0"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93357" y="4363228"/>
              <a:ext cx="734496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09175" y="4363228"/>
              <a:ext cx="1422184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44685" y="4363030"/>
              <a:ext cx="822661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7500990" y="5181899"/>
              <a:ext cx="1428760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التثبيت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7380660" y="5711707"/>
              <a:ext cx="157163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الثني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7620084" y="6333557"/>
              <a:ext cx="1353774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القطع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5643570" y="5699834"/>
              <a:ext cx="1714512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B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70" name="Rectangle 1"/>
            <p:cNvSpPr>
              <a:spLocks noChangeArrowheads="1"/>
            </p:cNvSpPr>
            <p:nvPr/>
          </p:nvSpPr>
          <p:spPr bwMode="auto">
            <a:xfrm>
              <a:off x="464409" y="5587471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B0,B1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>
            <a:xfrm rot="10800000">
              <a:off x="497363" y="5619984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10800000">
              <a:off x="489369" y="6207300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5572132" y="6357307"/>
              <a:ext cx="1774107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C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74" name="Rectangle 1"/>
            <p:cNvSpPr>
              <a:spLocks noChangeArrowheads="1"/>
            </p:cNvSpPr>
            <p:nvPr/>
          </p:nvSpPr>
          <p:spPr bwMode="auto">
            <a:xfrm>
              <a:off x="2571736" y="5050957"/>
              <a:ext cx="3000396" cy="5847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A+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A-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2571736" y="5609760"/>
              <a:ext cx="3000396" cy="58477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B+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B-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1"/>
            <p:cNvSpPr>
              <a:spLocks noChangeArrowheads="1"/>
            </p:cNvSpPr>
            <p:nvPr/>
          </p:nvSpPr>
          <p:spPr bwMode="auto">
            <a:xfrm>
              <a:off x="571472" y="5162145"/>
              <a:ext cx="2214578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A0,A1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77" name="Rectangle 1"/>
            <p:cNvSpPr>
              <a:spLocks noChangeArrowheads="1"/>
            </p:cNvSpPr>
            <p:nvPr/>
          </p:nvSpPr>
          <p:spPr bwMode="auto">
            <a:xfrm>
              <a:off x="5572132" y="5197958"/>
              <a:ext cx="1774107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A 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78" name="Rectangle 1"/>
            <p:cNvSpPr>
              <a:spLocks noChangeArrowheads="1"/>
            </p:cNvSpPr>
            <p:nvPr/>
          </p:nvSpPr>
          <p:spPr bwMode="auto">
            <a:xfrm>
              <a:off x="2583611" y="6207672"/>
              <a:ext cx="3000396" cy="5847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C+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1"/>
            <p:cNvSpPr>
              <a:spLocks noChangeArrowheads="1"/>
            </p:cNvSpPr>
            <p:nvPr/>
          </p:nvSpPr>
          <p:spPr bwMode="auto">
            <a:xfrm>
              <a:off x="428596" y="6197076"/>
              <a:ext cx="2357454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C0,C1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428596" y="5847825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Cp </a:t>
              </a:r>
              <a:r>
                <a:rPr lang="ar-DZ" sz="14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ملتقط حضور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7500958" y="4714884"/>
              <a:ext cx="1428760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التقديم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1"/>
            <p:cNvSpPr>
              <a:spLocks noChangeArrowheads="1"/>
            </p:cNvSpPr>
            <p:nvPr/>
          </p:nvSpPr>
          <p:spPr bwMode="auto">
            <a:xfrm>
              <a:off x="5495012" y="4593697"/>
              <a:ext cx="1908000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2857488" y="4714884"/>
              <a:ext cx="2571591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>
            <a:xfrm rot="10800000">
              <a:off x="500034" y="4703866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607128" y="59272"/>
            <a:ext cx="14654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b="1" u="sng" dirty="0" smtClean="0"/>
              <a:t>المناولة الهيكلية: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7" y="214290"/>
            <a:ext cx="8929719" cy="44627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357438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ليكن بيان أنماط التشغيل والتوقف ( 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GEMMA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) :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7438" algn="l"/>
              </a:tabLst>
            </a:pP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2357438" algn="l"/>
              </a:tabLst>
            </a:pP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أنماط التشغيل والتوقف :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9625" lvl="0" indent="-809625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ـ بعد اختيار نمط التشغيل الآلي 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Auto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بواسطة المبدلة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Auto/Manu 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والتي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تسمح</a:t>
            </a:r>
            <a:r>
              <a:rPr lang="ar-DZ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باختيار نمط التشغيل 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وفق الاحتياج يضغط العامل على </a:t>
            </a:r>
            <a:r>
              <a:rPr lang="ar-DZ" dirty="0" smtClean="0">
                <a:solidFill>
                  <a:schemeClr val="tx1"/>
                </a:solidFill>
                <a:ea typeface="Times New Roman" pitchFamily="18" charset="0"/>
              </a:rPr>
              <a:t>زر التشغيل </a:t>
            </a: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MA</a:t>
            </a:r>
            <a:r>
              <a:rPr lang="ar-DZ" dirty="0" smtClean="0">
                <a:solidFill>
                  <a:schemeClr val="tx1"/>
                </a:solidFill>
                <a:ea typeface="Times New Roman" pitchFamily="18" charset="0"/>
              </a:rPr>
              <a:t> حيث تنطلق دورة تشغيل الإنتاج العادي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  <a:endParaRPr lang="fr-FR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ـ في حالة نفاذ الصفائح الحديدية يضغط المتعامل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على الزر الإيقاف 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Arrêt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حيث يكمل النظام دورته ثم يتوقف.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endParaRPr lang="ar-DZ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  <a:p>
            <a:pPr marL="265113" lvl="0" indent="180975" algn="r" rt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التوقف ألاستعجالي: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1700" lvl="0" indent="-9017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ـ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في حالة تعطل الرافعة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وعدم رجوعها مما يسبب خلل ما فوق الحمولة للمحرك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M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, يتدخل</a:t>
            </a:r>
            <a:r>
              <a:rPr lang="ar-DZ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abic Transparent" pitchFamily="2" charset="-78"/>
              </a:rPr>
              <a:t> المرحل   الحراري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abic Transparent" pitchFamily="2" charset="-78"/>
              </a:rPr>
              <a:t>RT</a:t>
            </a:r>
            <a:r>
              <a:rPr lang="ar-DZ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abic Transparent" pitchFamily="2" charset="-78"/>
              </a:rPr>
              <a:t> من اجل قطع التغذية عن</a:t>
            </a:r>
            <a:r>
              <a:rPr lang="ar-DZ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المحرك </a:t>
            </a:r>
            <a:r>
              <a:rPr lang="fr-FR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M</a:t>
            </a:r>
            <a:r>
              <a:rPr lang="ar-DZ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abic Transparent" pitchFamily="2" charset="-78"/>
              </a:rPr>
              <a:t> وإيقافه.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        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إذا رأى المتعامل أي خطر على النظام الآلي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يتم الضغط على الزر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مما يؤدي إلى الإيقاف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ألاستعجالي للنظام بكامله.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7438" algn="l"/>
              </a:tabLst>
            </a:pP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ـ بعد رفع الضغط على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زر الإيقاف ألاستعجالي تتم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عملية التصليح ، وتسليح المرحل الحراري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RT</a:t>
            </a:r>
            <a:r>
              <a:rPr kumimoji="0" lang="ar-D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, ا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لضغط على الزر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Init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يضع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جزء المنفذ في الحالة الابتدائية.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7438" algn="l"/>
              </a:tabLst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abic Transparent" pitchFamily="2" charset="-78"/>
            </a:endParaRPr>
          </a:p>
          <a:p>
            <a:pPr marL="274638" algn="r" rt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2357438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abic Transparent" pitchFamily="2" charset="-78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abic Transparent" pitchFamily="2" charset="-78"/>
              </a:rPr>
              <a:t> في نهاية العمل لا يتم 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تزويد المركز التثبيت بقطع حديدية  </a:t>
            </a:r>
            <a:r>
              <a:rPr lang="ar-D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D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abic Transparent" pitchFamily="2" charset="-78"/>
              </a:rPr>
              <a:t>يتم إزالة</a:t>
            </a:r>
            <a:r>
              <a:rPr kumimoji="0" lang="ar-D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بقايا الحديد على مستوى مركز التثبيت.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978" y="5072074"/>
            <a:ext cx="723787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1-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أكمل ملء دليل أساليب التشغيل والتوقف 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431501" y="5405326"/>
            <a:ext cx="221246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2-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استخرج </a:t>
            </a:r>
            <a:r>
              <a:rPr lang="ar-DZ" dirty="0" err="1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283541" y="5786454"/>
            <a:ext cx="254589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59106" y="6119706"/>
            <a:ext cx="182934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e 129"/>
          <p:cNvGrpSpPr/>
          <p:nvPr/>
        </p:nvGrpSpPr>
        <p:grpSpPr>
          <a:xfrm>
            <a:off x="5740461" y="3339523"/>
            <a:ext cx="2577990" cy="2232617"/>
            <a:chOff x="5740461" y="3339523"/>
            <a:chExt cx="2577990" cy="2232617"/>
          </a:xfrm>
        </p:grpSpPr>
        <p:grpSp>
          <p:nvGrpSpPr>
            <p:cNvPr id="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43321" y="3871276"/>
                <a:ext cx="2058706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&lt;Production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normale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&gt;    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Connecteur droit avec flèche 164"/>
            <p:cNvCxnSpPr/>
            <p:nvPr/>
          </p:nvCxnSpPr>
          <p:spPr>
            <a:xfrm rot="16200000">
              <a:off x="6792563" y="3383375"/>
              <a:ext cx="877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Ellipse 106"/>
            <p:cNvSpPr/>
            <p:nvPr/>
          </p:nvSpPr>
          <p:spPr>
            <a:xfrm>
              <a:off x="5945296" y="3554230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76"/>
          <p:cNvGrpSpPr/>
          <p:nvPr/>
        </p:nvGrpSpPr>
        <p:grpSpPr>
          <a:xfrm>
            <a:off x="4297634" y="3807456"/>
            <a:ext cx="1548000" cy="214314"/>
            <a:chOff x="2833720" y="4195768"/>
            <a:chExt cx="1656000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833720" y="4302910"/>
              <a:ext cx="165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2982418" y="1306713"/>
            <a:ext cx="1763685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6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6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97231" y="3424597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6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6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11" name="Groupe 101"/>
          <p:cNvGrpSpPr/>
          <p:nvPr/>
        </p:nvGrpSpPr>
        <p:grpSpPr>
          <a:xfrm>
            <a:off x="3988694" y="241586"/>
            <a:ext cx="1512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6" y="1964427"/>
              <a:ext cx="445672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3" name="Groupe 108"/>
          <p:cNvGrpSpPr/>
          <p:nvPr/>
        </p:nvGrpSpPr>
        <p:grpSpPr>
          <a:xfrm>
            <a:off x="1431926" y="537214"/>
            <a:ext cx="5940000" cy="383188"/>
            <a:chOff x="1711947" y="2262242"/>
            <a:chExt cx="5513262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321947" y="-252570"/>
              <a:ext cx="288000" cy="5508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153209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5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023660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973974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63" name="Groupe 162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7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Groupe 157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e 161"/>
          <p:cNvGrpSpPr/>
          <p:nvPr/>
        </p:nvGrpSpPr>
        <p:grpSpPr>
          <a:xfrm>
            <a:off x="527404" y="4151074"/>
            <a:ext cx="216000" cy="1548000"/>
            <a:chOff x="527404" y="4151074"/>
            <a:chExt cx="216000" cy="1548000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98837" y="221989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e 70"/>
          <p:cNvGrpSpPr/>
          <p:nvPr/>
        </p:nvGrpSpPr>
        <p:grpSpPr>
          <a:xfrm>
            <a:off x="714348" y="4744418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6" name="Text Box 8"/>
          <p:cNvSpPr txBox="1">
            <a:spLocks noChangeAspect="1" noChangeArrowheads="1"/>
          </p:cNvSpPr>
          <p:nvPr/>
        </p:nvSpPr>
        <p:spPr bwMode="auto">
          <a:xfrm>
            <a:off x="642910" y="1258564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4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4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500034" y="3533489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0" name="Groupe 157"/>
          <p:cNvGrpSpPr/>
          <p:nvPr/>
        </p:nvGrpSpPr>
        <p:grpSpPr>
          <a:xfrm>
            <a:off x="4114436" y="4040195"/>
            <a:ext cx="1457696" cy="388937"/>
            <a:chOff x="4143372" y="3886234"/>
            <a:chExt cx="1285884" cy="388937"/>
          </a:xfrm>
        </p:grpSpPr>
        <p:sp>
          <p:nvSpPr>
            <p:cNvPr id="159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60" name="Connecteur droit 159"/>
            <p:cNvCxnSpPr/>
            <p:nvPr/>
          </p:nvCxnSpPr>
          <p:spPr>
            <a:xfrm>
              <a:off x="5001477" y="3912787"/>
              <a:ext cx="31756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77133" y="2214554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21" name="Groupe 80"/>
          <p:cNvGrpSpPr/>
          <p:nvPr/>
        </p:nvGrpSpPr>
        <p:grpSpPr>
          <a:xfrm rot="10800000">
            <a:off x="6715516" y="2915286"/>
            <a:ext cx="216000" cy="540000"/>
            <a:chOff x="5509865" y="3316645"/>
            <a:chExt cx="216000" cy="540000"/>
          </a:xfrm>
        </p:grpSpPr>
        <p:cxnSp>
          <p:nvCxnSpPr>
            <p:cNvPr id="123" name="Connecteur droit 122"/>
            <p:cNvCxnSpPr/>
            <p:nvPr/>
          </p:nvCxnSpPr>
          <p:spPr>
            <a:xfrm rot="5400000">
              <a:off x="5333242" y="3586645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5509865" y="3571876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1" name="Text Box 50"/>
          <p:cNvSpPr txBox="1">
            <a:spLocks noChangeAspect="1" noChangeArrowheads="1"/>
          </p:cNvSpPr>
          <p:nvPr/>
        </p:nvSpPr>
        <p:spPr bwMode="auto">
          <a:xfrm>
            <a:off x="6005501" y="685693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45" name="Groupe 104"/>
          <p:cNvGrpSpPr/>
          <p:nvPr/>
        </p:nvGrpSpPr>
        <p:grpSpPr>
          <a:xfrm>
            <a:off x="4873895" y="1014720"/>
            <a:ext cx="2520000" cy="180000"/>
            <a:chOff x="5680205" y="2655851"/>
            <a:chExt cx="1922038" cy="180000"/>
          </a:xfrm>
        </p:grpSpPr>
        <p:cxnSp>
          <p:nvCxnSpPr>
            <p:cNvPr id="146" name="Connecteur droit 145"/>
            <p:cNvCxnSpPr/>
            <p:nvPr/>
          </p:nvCxnSpPr>
          <p:spPr>
            <a:xfrm>
              <a:off x="5680205" y="2731649"/>
              <a:ext cx="1922038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Connecteur droit avec flèche 14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3" name="Connecteur droit 152"/>
            <p:cNvCxnSpPr/>
            <p:nvPr/>
          </p:nvCxnSpPr>
          <p:spPr>
            <a:xfrm rot="5400000">
              <a:off x="6775807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6" name="Groupe 165"/>
          <p:cNvGrpSpPr/>
          <p:nvPr/>
        </p:nvGrpSpPr>
        <p:grpSpPr>
          <a:xfrm>
            <a:off x="6917767" y="3028002"/>
            <a:ext cx="614187" cy="387350"/>
            <a:chOff x="7072330" y="3071810"/>
            <a:chExt cx="614187" cy="387350"/>
          </a:xfrm>
        </p:grpSpPr>
        <p:sp>
          <p:nvSpPr>
            <p:cNvPr id="167" name="Text Box 84"/>
            <p:cNvSpPr txBox="1">
              <a:spLocks noChangeAspect="1" noChangeArrowheads="1"/>
            </p:cNvSpPr>
            <p:nvPr/>
          </p:nvSpPr>
          <p:spPr bwMode="auto">
            <a:xfrm>
              <a:off x="7072330" y="3071810"/>
              <a:ext cx="614187" cy="3873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P3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8" name="Connecteur droit 167"/>
            <p:cNvCxnSpPr/>
            <p:nvPr/>
          </p:nvCxnSpPr>
          <p:spPr>
            <a:xfrm rot="10800000">
              <a:off x="7167706" y="3107623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3" name="Text Box 84"/>
          <p:cNvSpPr txBox="1">
            <a:spLocks noChangeAspect="1" noChangeArrowheads="1"/>
          </p:cNvSpPr>
          <p:nvPr/>
        </p:nvSpPr>
        <p:spPr bwMode="auto">
          <a:xfrm>
            <a:off x="4990987" y="1952740"/>
            <a:ext cx="1057273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74" name="Text Box 84"/>
          <p:cNvSpPr txBox="1">
            <a:spLocks noChangeAspect="1" noChangeArrowheads="1"/>
          </p:cNvSpPr>
          <p:nvPr/>
        </p:nvSpPr>
        <p:spPr bwMode="auto">
          <a:xfrm>
            <a:off x="6131761" y="1357298"/>
            <a:ext cx="85725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Arrêt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64" name="Groupe 163"/>
          <p:cNvGrpSpPr/>
          <p:nvPr/>
        </p:nvGrpSpPr>
        <p:grpSpPr>
          <a:xfrm>
            <a:off x="4862095" y="1264999"/>
            <a:ext cx="2019671" cy="612823"/>
            <a:chOff x="4862095" y="1264999"/>
            <a:chExt cx="2019671" cy="612823"/>
          </a:xfrm>
        </p:grpSpPr>
        <p:cxnSp>
          <p:nvCxnSpPr>
            <p:cNvPr id="119" name="Connecteur en angle 118"/>
            <p:cNvCxnSpPr/>
            <p:nvPr/>
          </p:nvCxnSpPr>
          <p:spPr>
            <a:xfrm rot="16200000" flipV="1">
              <a:off x="5520230" y="606864"/>
              <a:ext cx="612823" cy="1929094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/>
            <p:cNvCxnSpPr/>
            <p:nvPr/>
          </p:nvCxnSpPr>
          <p:spPr>
            <a:xfrm rot="16200000">
              <a:off x="6749892" y="1794337"/>
              <a:ext cx="877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>
              <a:off x="6701766" y="1498697"/>
              <a:ext cx="180000" cy="14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e 178"/>
          <p:cNvGrpSpPr/>
          <p:nvPr/>
        </p:nvGrpSpPr>
        <p:grpSpPr>
          <a:xfrm>
            <a:off x="4861355" y="1555501"/>
            <a:ext cx="1296051" cy="1908000"/>
            <a:chOff x="4861355" y="1555501"/>
            <a:chExt cx="1296051" cy="1908000"/>
          </a:xfrm>
        </p:grpSpPr>
        <p:grpSp>
          <p:nvGrpSpPr>
            <p:cNvPr id="170" name="Groupe 73"/>
            <p:cNvGrpSpPr/>
            <p:nvPr/>
          </p:nvGrpSpPr>
          <p:grpSpPr>
            <a:xfrm>
              <a:off x="4861355" y="1555501"/>
              <a:ext cx="1296051" cy="1908000"/>
              <a:chOff x="3532182" y="1789079"/>
              <a:chExt cx="2119647" cy="2052000"/>
            </a:xfrm>
          </p:grpSpPr>
          <p:cxnSp>
            <p:nvCxnSpPr>
              <p:cNvPr id="171" name="Connecteur en angle 170"/>
              <p:cNvCxnSpPr/>
              <p:nvPr/>
            </p:nvCxnSpPr>
            <p:spPr>
              <a:xfrm>
                <a:off x="3532182" y="1789079"/>
                <a:ext cx="1973318" cy="2052000"/>
              </a:xfrm>
              <a:prstGeom prst="bentConnector3">
                <a:avLst>
                  <a:gd name="adj1" fmla="val 99708"/>
                </a:avLst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>
                <a:off x="5357445" y="2429720"/>
                <a:ext cx="29438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Connecteur droit avec flèche 175"/>
            <p:cNvCxnSpPr/>
            <p:nvPr/>
          </p:nvCxnSpPr>
          <p:spPr>
            <a:xfrm>
              <a:off x="4881690" y="1559737"/>
              <a:ext cx="944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77" name="Text Box 82"/>
          <p:cNvSpPr txBox="1">
            <a:spLocks noChangeArrowheads="1"/>
          </p:cNvSpPr>
          <p:nvPr/>
        </p:nvSpPr>
        <p:spPr bwMode="auto">
          <a:xfrm>
            <a:off x="6167574" y="2442001"/>
            <a:ext cx="1143008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عدم تزويد المركز بقطع حديدية</a:t>
            </a:r>
            <a:endParaRPr lang="fr-FR" sz="1300" b="1" dirty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126"/>
          <p:cNvSpPr txBox="1">
            <a:spLocks noChangeArrowheads="1"/>
          </p:cNvSpPr>
          <p:nvPr/>
        </p:nvSpPr>
        <p:spPr bwMode="auto">
          <a:xfrm>
            <a:off x="7572396" y="1356586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A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sp>
        <p:nvSpPr>
          <p:cNvPr id="181" name="Text Box 85"/>
          <p:cNvSpPr txBox="1">
            <a:spLocks noChangeAspect="1" noChangeArrowheads="1"/>
          </p:cNvSpPr>
          <p:nvPr/>
        </p:nvSpPr>
        <p:spPr bwMode="auto">
          <a:xfrm>
            <a:off x="4572000" y="6254773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 Box 109"/>
          <p:cNvSpPr txBox="1">
            <a:spLocks noChangeArrowheads="1"/>
          </p:cNvSpPr>
          <p:nvPr/>
        </p:nvSpPr>
        <p:spPr bwMode="auto">
          <a:xfrm>
            <a:off x="6286512" y="3931042"/>
            <a:ext cx="1714512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للتشكيل لقطع وثني الصفائح الحديدية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grpSp>
        <p:nvGrpSpPr>
          <p:cNvPr id="108" name="Groupe 107"/>
          <p:cNvGrpSpPr/>
          <p:nvPr/>
        </p:nvGrpSpPr>
        <p:grpSpPr>
          <a:xfrm>
            <a:off x="7393707" y="484146"/>
            <a:ext cx="1307120" cy="1350996"/>
            <a:chOff x="7393707" y="484146"/>
            <a:chExt cx="1307120" cy="1350996"/>
          </a:xfrm>
        </p:grpSpPr>
        <p:grpSp>
          <p:nvGrpSpPr>
            <p:cNvPr id="9" name="Groupe 90"/>
            <p:cNvGrpSpPr/>
            <p:nvPr/>
          </p:nvGrpSpPr>
          <p:grpSpPr>
            <a:xfrm>
              <a:off x="7393707" y="484146"/>
              <a:ext cx="1307120" cy="1350996"/>
              <a:chOff x="7270149" y="2150151"/>
              <a:chExt cx="1307120" cy="1350996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70149" y="2166047"/>
                <a:ext cx="1307120" cy="7386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lvl="0">
                  <a:defRPr/>
                </a:pPr>
                <a:r>
                  <a:rPr lang="fr-FR" sz="16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</a:t>
                </a:r>
                <a:r>
                  <a:rPr lang="fr-FR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14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Marche de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vérification dans 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le désordre&gt;</a:t>
                </a:r>
                <a:endParaRPr lang="fr-FR" sz="12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150151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8" name="Ellipse 97"/>
            <p:cNvSpPr/>
            <p:nvPr/>
          </p:nvSpPr>
          <p:spPr>
            <a:xfrm>
              <a:off x="7466591" y="54676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0" name="Groupe 179"/>
          <p:cNvGrpSpPr/>
          <p:nvPr/>
        </p:nvGrpSpPr>
        <p:grpSpPr>
          <a:xfrm>
            <a:off x="6215073" y="1890359"/>
            <a:ext cx="1260000" cy="1021643"/>
            <a:chOff x="6215073" y="1890359"/>
            <a:chExt cx="1260000" cy="1021643"/>
          </a:xfrm>
        </p:grpSpPr>
        <p:grpSp>
          <p:nvGrpSpPr>
            <p:cNvPr id="109" name="Groupe 59"/>
            <p:cNvGrpSpPr/>
            <p:nvPr/>
          </p:nvGrpSpPr>
          <p:grpSpPr>
            <a:xfrm>
              <a:off x="6215073" y="1890359"/>
              <a:ext cx="1260000" cy="1021643"/>
              <a:chOff x="5020687" y="2276124"/>
              <a:chExt cx="1260000" cy="1021643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062160" y="2276124"/>
                <a:ext cx="1044000" cy="102164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14" name="Text Box 19"/>
              <p:cNvSpPr txBox="1">
                <a:spLocks noChangeArrowheads="1"/>
              </p:cNvSpPr>
              <p:nvPr/>
            </p:nvSpPr>
            <p:spPr bwMode="auto">
              <a:xfrm>
                <a:off x="5020687" y="2302925"/>
                <a:ext cx="1260000" cy="4629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0">
                  <a:defRPr/>
                </a:pP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F3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1200" kern="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&lt;Marche 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de clôture&gt;</a:t>
                </a:r>
              </a:p>
              <a:p>
                <a:pPr marL="273050" lvl="0" indent="-273050"/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9" name="Ellipse 98"/>
            <p:cNvSpPr/>
            <p:nvPr/>
          </p:nvSpPr>
          <p:spPr>
            <a:xfrm>
              <a:off x="6261798" y="195351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3051552" y="971533"/>
            <a:ext cx="1856353" cy="701623"/>
            <a:chOff x="3051552" y="971533"/>
            <a:chExt cx="1856353" cy="701623"/>
          </a:xfrm>
        </p:grpSpPr>
        <p:grpSp>
          <p:nvGrpSpPr>
            <p:cNvPr id="2" name="Groupe 54"/>
            <p:cNvGrpSpPr/>
            <p:nvPr/>
          </p:nvGrpSpPr>
          <p:grpSpPr>
            <a:xfrm>
              <a:off x="3051552" y="971533"/>
              <a:ext cx="1856353" cy="701623"/>
              <a:chOff x="1698629" y="1357298"/>
              <a:chExt cx="1856353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27238" y="1387571"/>
                <a:ext cx="1827744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dans l'état initial&gt;</a:t>
                </a:r>
              </a:p>
            </p:txBody>
          </p:sp>
        </p:grpSp>
        <p:sp>
          <p:nvSpPr>
            <p:cNvPr id="100" name="Ellipse 99"/>
            <p:cNvSpPr/>
            <p:nvPr/>
          </p:nvSpPr>
          <p:spPr>
            <a:xfrm>
              <a:off x="3156688" y="1045771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2948751" y="2818340"/>
            <a:ext cx="1410964" cy="1179528"/>
            <a:chOff x="2948751" y="2818340"/>
            <a:chExt cx="1410964" cy="1179528"/>
          </a:xfrm>
        </p:grpSpPr>
        <p:grpSp>
          <p:nvGrpSpPr>
            <p:cNvPr id="5" name="Groupe 67"/>
            <p:cNvGrpSpPr/>
            <p:nvPr/>
          </p:nvGrpSpPr>
          <p:grpSpPr>
            <a:xfrm>
              <a:off x="2948751" y="2818340"/>
              <a:ext cx="1410964" cy="1179528"/>
              <a:chOff x="1595828" y="3204105"/>
              <a:chExt cx="1410964" cy="117952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96000" cy="1044000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595828" y="3338449"/>
                <a:ext cx="1410964" cy="57124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A2 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demandé </a:t>
                </a:r>
                <a:endParaRPr lang="fr-FR" sz="1000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fin de cycle&gt;</a:t>
                </a: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Ellipse 100"/>
            <p:cNvSpPr/>
            <p:nvPr/>
          </p:nvSpPr>
          <p:spPr>
            <a:xfrm>
              <a:off x="3004398" y="2980366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320180" y="935922"/>
            <a:ext cx="2281394" cy="797629"/>
            <a:chOff x="320180" y="935922"/>
            <a:chExt cx="2281394" cy="797629"/>
          </a:xfrm>
        </p:grpSpPr>
        <p:grpSp>
          <p:nvGrpSpPr>
            <p:cNvPr id="10" name="Groupe 93"/>
            <p:cNvGrpSpPr/>
            <p:nvPr/>
          </p:nvGrpSpPr>
          <p:grpSpPr>
            <a:xfrm>
              <a:off x="320180" y="935922"/>
              <a:ext cx="2281394" cy="797629"/>
              <a:chOff x="732737" y="2644255"/>
              <a:chExt cx="2281394" cy="797629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84442" y="2662463"/>
                <a:ext cx="2078458" cy="779421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732737" y="2644255"/>
                <a:ext cx="2281394" cy="3693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A6 </a:t>
                </a: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&lt;Mise </a:t>
                </a: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PO dans état initial&gt;</a:t>
                </a:r>
              </a:p>
            </p:txBody>
          </p:sp>
        </p:grpSp>
        <p:sp>
          <p:nvSpPr>
            <p:cNvPr id="102" name="Ellipse 101"/>
            <p:cNvSpPr/>
            <p:nvPr/>
          </p:nvSpPr>
          <p:spPr>
            <a:xfrm>
              <a:off x="400609" y="992173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442337" y="5640311"/>
            <a:ext cx="3985729" cy="781777"/>
            <a:chOff x="442337" y="5640311"/>
            <a:chExt cx="3985729" cy="78177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42337" y="5767907"/>
              <a:ext cx="154241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  </a:t>
              </a:r>
              <a:r>
                <a:rPr kumimoji="0" lang="fr-F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&lt;Arrêt d’urgence&gt;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5" name="Ellipse 104"/>
            <p:cNvSpPr/>
            <p:nvPr/>
          </p:nvSpPr>
          <p:spPr>
            <a:xfrm>
              <a:off x="510792" y="5806670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8" name="Groupe 147"/>
          <p:cNvGrpSpPr/>
          <p:nvPr/>
        </p:nvGrpSpPr>
        <p:grpSpPr>
          <a:xfrm>
            <a:off x="414948" y="2973076"/>
            <a:ext cx="1851789" cy="1169142"/>
            <a:chOff x="414948" y="2973076"/>
            <a:chExt cx="1851789" cy="1169142"/>
          </a:xfrm>
        </p:grpSpPr>
        <p:grpSp>
          <p:nvGrpSpPr>
            <p:cNvPr id="16" name="Groupe 125"/>
            <p:cNvGrpSpPr/>
            <p:nvPr/>
          </p:nvGrpSpPr>
          <p:grpSpPr>
            <a:xfrm>
              <a:off x="414948" y="2973076"/>
              <a:ext cx="1851789" cy="1169142"/>
              <a:chOff x="364079" y="1623363"/>
              <a:chExt cx="1851789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764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64079" y="1740797"/>
                <a:ext cx="1851789" cy="5001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A5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&lt;Préparation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pour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remise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route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après défaillance&gt;</a:t>
                </a: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6" name="Ellipse 105"/>
            <p:cNvSpPr/>
            <p:nvPr/>
          </p:nvSpPr>
          <p:spPr>
            <a:xfrm>
              <a:off x="490950" y="3141649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  <p:bldP spid="118" grpId="0"/>
      <p:bldP spid="133" grpId="0"/>
      <p:bldP spid="134" grpId="0"/>
      <p:bldP spid="139" grpId="0"/>
      <p:bldP spid="152" grpId="0"/>
      <p:bldP spid="156" grpId="0"/>
      <p:bldP spid="157" grpId="0"/>
      <p:bldP spid="161" grpId="0"/>
      <p:bldP spid="141" grpId="0"/>
      <p:bldP spid="173" grpId="0"/>
      <p:bldP spid="174" grpId="0"/>
      <p:bldP spid="177" grpId="0"/>
      <p:bldP spid="178" grpId="0"/>
      <p:bldP spid="181" grpId="0"/>
      <p:bldP spid="1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76"/>
          <p:cNvGrpSpPr/>
          <p:nvPr/>
        </p:nvGrpSpPr>
        <p:grpSpPr>
          <a:xfrm>
            <a:off x="4198518" y="3807456"/>
            <a:ext cx="1656000" cy="214314"/>
            <a:chOff x="2845595" y="4195768"/>
            <a:chExt cx="1656000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845595" y="4302910"/>
              <a:ext cx="165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3286116" y="1339838"/>
            <a:ext cx="1459987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8" name="Groupe 80"/>
          <p:cNvGrpSpPr/>
          <p:nvPr/>
        </p:nvGrpSpPr>
        <p:grpSpPr>
          <a:xfrm rot="10800000">
            <a:off x="6715516" y="2928934"/>
            <a:ext cx="216000" cy="540000"/>
            <a:chOff x="5509865" y="3316645"/>
            <a:chExt cx="216000" cy="540000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5337955" y="3586645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5509865" y="3571876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42862" y="3500438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4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4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01" name="Text Box 50"/>
          <p:cNvSpPr txBox="1">
            <a:spLocks noChangeAspect="1" noChangeArrowheads="1"/>
          </p:cNvSpPr>
          <p:nvPr/>
        </p:nvSpPr>
        <p:spPr bwMode="auto">
          <a:xfrm>
            <a:off x="6005501" y="685693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" name="Groupe 101"/>
          <p:cNvGrpSpPr/>
          <p:nvPr/>
        </p:nvGrpSpPr>
        <p:grpSpPr>
          <a:xfrm>
            <a:off x="3774380" y="241586"/>
            <a:ext cx="1512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6" y="1964427"/>
              <a:ext cx="445672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e 104"/>
          <p:cNvGrpSpPr/>
          <p:nvPr/>
        </p:nvGrpSpPr>
        <p:grpSpPr>
          <a:xfrm>
            <a:off x="4873895" y="1014720"/>
            <a:ext cx="2520000" cy="180000"/>
            <a:chOff x="5680205" y="2655851"/>
            <a:chExt cx="1922038" cy="180000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5680205" y="2731649"/>
              <a:ext cx="1922038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Connecteur droit avec flèche 10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Connecteur droit 107"/>
            <p:cNvCxnSpPr/>
            <p:nvPr/>
          </p:nvCxnSpPr>
          <p:spPr>
            <a:xfrm rot="5400000">
              <a:off x="6775807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" name="Groupe 108"/>
          <p:cNvGrpSpPr/>
          <p:nvPr/>
        </p:nvGrpSpPr>
        <p:grpSpPr>
          <a:xfrm>
            <a:off x="1429582" y="537214"/>
            <a:ext cx="5976000" cy="383188"/>
            <a:chOff x="1709603" y="2262242"/>
            <a:chExt cx="5976000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553603" y="-486570"/>
              <a:ext cx="288000" cy="5976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542353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5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023660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973974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75" name="Groupe 174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7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74" name="Groupe 173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e 171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3" name="Groupe 172"/>
          <p:cNvGrpSpPr/>
          <p:nvPr/>
        </p:nvGrpSpPr>
        <p:grpSpPr>
          <a:xfrm>
            <a:off x="527404" y="4151074"/>
            <a:ext cx="216000" cy="1548000"/>
            <a:chOff x="527404" y="4151074"/>
            <a:chExt cx="216000" cy="1548000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98837" y="221989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e 70"/>
          <p:cNvGrpSpPr/>
          <p:nvPr/>
        </p:nvGrpSpPr>
        <p:grpSpPr>
          <a:xfrm>
            <a:off x="714348" y="4744418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6" name="Text Box 8"/>
          <p:cNvSpPr txBox="1">
            <a:spLocks noChangeAspect="1" noChangeArrowheads="1"/>
          </p:cNvSpPr>
          <p:nvPr/>
        </p:nvSpPr>
        <p:spPr bwMode="auto">
          <a:xfrm>
            <a:off x="306892" y="1428736"/>
            <a:ext cx="212196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4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4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378674" y="3643314"/>
            <a:ext cx="1906291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الخلل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من </a:t>
            </a:r>
            <a:endParaRPr lang="ar-DZ" sz="12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اجل إرجاع النظام 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36189" y="2214554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Fcy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35" name="Groupe 134"/>
          <p:cNvGrpSpPr/>
          <p:nvPr/>
        </p:nvGrpSpPr>
        <p:grpSpPr>
          <a:xfrm>
            <a:off x="7395519" y="489522"/>
            <a:ext cx="1319885" cy="1350996"/>
            <a:chOff x="7395519" y="489522"/>
            <a:chExt cx="1319885" cy="1350996"/>
          </a:xfrm>
        </p:grpSpPr>
        <p:grpSp>
          <p:nvGrpSpPr>
            <p:cNvPr id="9" name="Groupe 90"/>
            <p:cNvGrpSpPr/>
            <p:nvPr/>
          </p:nvGrpSpPr>
          <p:grpSpPr>
            <a:xfrm>
              <a:off x="7395519" y="489522"/>
              <a:ext cx="1319885" cy="1350996"/>
              <a:chOff x="7286644" y="2209526"/>
              <a:chExt cx="1319885" cy="1350996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99409" y="2217252"/>
                <a:ext cx="1307120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fr-FR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</a:t>
                </a:r>
                <a:r>
                  <a:rPr lang="fr-FR" sz="20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سير التحقق </a:t>
                </a:r>
                <a:r>
                  <a:rPr lang="fr-FR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بدون الترتيب      </a:t>
                </a:r>
                <a:endParaRPr lang="fr-FR" sz="14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209526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7" name="Ellipse 146"/>
            <p:cNvSpPr/>
            <p:nvPr/>
          </p:nvSpPr>
          <p:spPr>
            <a:xfrm>
              <a:off x="7446596" y="52930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2939684" y="2818340"/>
            <a:ext cx="1433406" cy="1187962"/>
            <a:chOff x="2939684" y="2818340"/>
            <a:chExt cx="1433406" cy="1187962"/>
          </a:xfrm>
        </p:grpSpPr>
        <p:grpSp>
          <p:nvGrpSpPr>
            <p:cNvPr id="5" name="Groupe 67"/>
            <p:cNvGrpSpPr/>
            <p:nvPr/>
          </p:nvGrpSpPr>
          <p:grpSpPr>
            <a:xfrm>
              <a:off x="2939684" y="2818340"/>
              <a:ext cx="1433406" cy="1187962"/>
              <a:chOff x="1586761" y="3204105"/>
              <a:chExt cx="1433406" cy="118796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24000" cy="105243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586761" y="3307696"/>
                <a:ext cx="1433406" cy="67710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A2</a:t>
                </a: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ar-DZ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مطلوب</a:t>
                </a:r>
              </a:p>
              <a:p>
                <a:pPr marL="1825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عند نهاية الدورة</a:t>
                </a:r>
                <a:endParaRPr lang="fr-FR" sz="14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Ellipse 163"/>
            <p:cNvSpPr/>
            <p:nvPr/>
          </p:nvSpPr>
          <p:spPr>
            <a:xfrm>
              <a:off x="3011122" y="300726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371885" y="919384"/>
            <a:ext cx="2078458" cy="830997"/>
            <a:chOff x="371885" y="919384"/>
            <a:chExt cx="2078458" cy="830997"/>
          </a:xfrm>
        </p:grpSpPr>
        <p:grpSp>
          <p:nvGrpSpPr>
            <p:cNvPr id="10" name="Groupe 93"/>
            <p:cNvGrpSpPr/>
            <p:nvPr/>
          </p:nvGrpSpPr>
          <p:grpSpPr>
            <a:xfrm>
              <a:off x="371885" y="919384"/>
              <a:ext cx="2078458" cy="830997"/>
              <a:chOff x="784442" y="2627717"/>
              <a:chExt cx="2078458" cy="83099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84442" y="2662463"/>
                <a:ext cx="2078458" cy="779421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785121" y="2627717"/>
                <a:ext cx="1882567" cy="83099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A6  </a:t>
                </a:r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وضع الجزء التشغيل</a:t>
                </a:r>
                <a:endParaRPr lang="ar-DZ" sz="12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marL="5381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في الحالة الابتدائية</a:t>
                </a:r>
                <a:endParaRPr lang="en-US" sz="1400" kern="0" dirty="0" smtClean="0">
                  <a:solidFill>
                    <a:srgbClr val="0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5" name="Ellipse 164"/>
            <p:cNvSpPr/>
            <p:nvPr/>
          </p:nvSpPr>
          <p:spPr>
            <a:xfrm>
              <a:off x="428596" y="98654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466018" y="5640311"/>
            <a:ext cx="3962048" cy="781777"/>
            <a:chOff x="466018" y="5640311"/>
            <a:chExt cx="3962048" cy="78177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81513" y="5807741"/>
              <a:ext cx="1640193" cy="5309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r>
                <a: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rPr>
                <a:t>توقف الاستعجال    </a:t>
              </a:r>
              <a:endParaRPr lang="en-US" sz="1050" kern="0" dirty="0" smtClean="0">
                <a:solidFill>
                  <a:srgbClr val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Ellipse 165"/>
            <p:cNvSpPr/>
            <p:nvPr/>
          </p:nvSpPr>
          <p:spPr>
            <a:xfrm>
              <a:off x="510792" y="583356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450112" y="2973076"/>
            <a:ext cx="1813317" cy="1169142"/>
            <a:chOff x="450112" y="2973076"/>
            <a:chExt cx="1813317" cy="1169142"/>
          </a:xfrm>
        </p:grpSpPr>
        <p:grpSp>
          <p:nvGrpSpPr>
            <p:cNvPr id="16" name="Groupe 125"/>
            <p:cNvGrpSpPr/>
            <p:nvPr/>
          </p:nvGrpSpPr>
          <p:grpSpPr>
            <a:xfrm>
              <a:off x="450112" y="2973076"/>
              <a:ext cx="1813317" cy="1169142"/>
              <a:chOff x="399243" y="1623363"/>
              <a:chExt cx="1813317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728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99243" y="1783829"/>
                <a:ext cx="1813317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A5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تحضير من أجل إعادة</a:t>
                </a:r>
                <a:r>
                  <a:rPr lang="ar-DZ" sz="20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endPara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lvl="0" indent="538163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التشغيل بعد العطب</a:t>
                </a:r>
                <a:endParaRPr lang="fr-FR" sz="1050" kern="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7" name="Ellipse 166"/>
            <p:cNvSpPr/>
            <p:nvPr/>
          </p:nvSpPr>
          <p:spPr>
            <a:xfrm>
              <a:off x="500034" y="315400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5740461" y="3339032"/>
            <a:ext cx="2577990" cy="2233108"/>
            <a:chOff x="5740461" y="3339032"/>
            <a:chExt cx="2577990" cy="2233108"/>
          </a:xfrm>
        </p:grpSpPr>
        <p:grpSp>
          <p:nvGrpSpPr>
            <p:cNvPr id="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91525" y="3922176"/>
                <a:ext cx="1760222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     </a:t>
                </a:r>
                <a:r>
                  <a:rPr lang="ar-DZ" sz="16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الإنتاج العادي</a:t>
                </a:r>
                <a:endParaRPr lang="en-US" sz="1000" kern="0" dirty="0" smtClean="0">
                  <a:solidFill>
                    <a:srgbClr val="000000"/>
                  </a:solidFill>
                </a:endParaRPr>
              </a:p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" name="Ellipse 162"/>
            <p:cNvSpPr/>
            <p:nvPr/>
          </p:nvSpPr>
          <p:spPr>
            <a:xfrm>
              <a:off x="5950838" y="355036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2" name="Connecteur droit avec flèche 101"/>
            <p:cNvCxnSpPr/>
            <p:nvPr/>
          </p:nvCxnSpPr>
          <p:spPr>
            <a:xfrm rot="16200000">
              <a:off x="6783628" y="3382884"/>
              <a:ext cx="877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e 108"/>
          <p:cNvGrpSpPr/>
          <p:nvPr/>
        </p:nvGrpSpPr>
        <p:grpSpPr>
          <a:xfrm>
            <a:off x="6917767" y="3041650"/>
            <a:ext cx="614187" cy="387350"/>
            <a:chOff x="7072330" y="3071810"/>
            <a:chExt cx="614187" cy="387350"/>
          </a:xfrm>
        </p:grpSpPr>
        <p:sp>
          <p:nvSpPr>
            <p:cNvPr id="148" name="Text Box 84"/>
            <p:cNvSpPr txBox="1">
              <a:spLocks noChangeAspect="1" noChangeArrowheads="1"/>
            </p:cNvSpPr>
            <p:nvPr/>
          </p:nvSpPr>
          <p:spPr bwMode="auto">
            <a:xfrm>
              <a:off x="7072330" y="3071810"/>
              <a:ext cx="614187" cy="3873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P3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Connecteur droit 104"/>
            <p:cNvCxnSpPr/>
            <p:nvPr/>
          </p:nvCxnSpPr>
          <p:spPr>
            <a:xfrm rot="10800000">
              <a:off x="7167706" y="3107623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e 161"/>
          <p:cNvGrpSpPr/>
          <p:nvPr/>
        </p:nvGrpSpPr>
        <p:grpSpPr>
          <a:xfrm>
            <a:off x="6210361" y="1750485"/>
            <a:ext cx="1103733" cy="1161517"/>
            <a:chOff x="6210361" y="1750485"/>
            <a:chExt cx="1103733" cy="1161517"/>
          </a:xfrm>
        </p:grpSpPr>
        <p:grpSp>
          <p:nvGrpSpPr>
            <p:cNvPr id="3" name="Groupe 59"/>
            <p:cNvGrpSpPr/>
            <p:nvPr/>
          </p:nvGrpSpPr>
          <p:grpSpPr>
            <a:xfrm>
              <a:off x="6210361" y="1890359"/>
              <a:ext cx="1103733" cy="1021643"/>
              <a:chOff x="5015975" y="2276124"/>
              <a:chExt cx="1103733" cy="102164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062160" y="2276124"/>
                <a:ext cx="1044000" cy="102164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5015975" y="2300428"/>
                <a:ext cx="1103733" cy="4629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73050" lvl="0" indent="-273050"/>
                <a:r>
                  <a:rPr lang="ar-DZ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F3</a:t>
                </a:r>
                <a:r>
                  <a:rPr lang="ar-DZ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سير       الغلق    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Ellipse 152"/>
            <p:cNvSpPr/>
            <p:nvPr/>
          </p:nvSpPr>
          <p:spPr>
            <a:xfrm>
              <a:off x="6304046" y="192599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rot="16200000">
              <a:off x="6749892" y="1794337"/>
              <a:ext cx="877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e 73"/>
          <p:cNvGrpSpPr/>
          <p:nvPr/>
        </p:nvGrpSpPr>
        <p:grpSpPr>
          <a:xfrm>
            <a:off x="4861355" y="1555501"/>
            <a:ext cx="1296051" cy="1908000"/>
            <a:chOff x="3532182" y="1789079"/>
            <a:chExt cx="2119647" cy="2052000"/>
          </a:xfrm>
        </p:grpSpPr>
        <p:cxnSp>
          <p:nvCxnSpPr>
            <p:cNvPr id="119" name="Connecteur en angle 118"/>
            <p:cNvCxnSpPr/>
            <p:nvPr/>
          </p:nvCxnSpPr>
          <p:spPr>
            <a:xfrm>
              <a:off x="3532182" y="1789079"/>
              <a:ext cx="1973318" cy="2052000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>
              <a:off x="5357445" y="2429720"/>
              <a:ext cx="29438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3" name="Text Box 84"/>
          <p:cNvSpPr txBox="1">
            <a:spLocks noChangeAspect="1" noChangeArrowheads="1"/>
          </p:cNvSpPr>
          <p:nvPr/>
        </p:nvSpPr>
        <p:spPr bwMode="auto">
          <a:xfrm>
            <a:off x="4990987" y="1952740"/>
            <a:ext cx="1057273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26" name="Text Box 84"/>
          <p:cNvSpPr txBox="1">
            <a:spLocks noChangeAspect="1" noChangeArrowheads="1"/>
          </p:cNvSpPr>
          <p:nvPr/>
        </p:nvSpPr>
        <p:spPr bwMode="auto">
          <a:xfrm>
            <a:off x="6131761" y="1357298"/>
            <a:ext cx="85725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Arrêt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76" name="Groupe 175"/>
          <p:cNvGrpSpPr/>
          <p:nvPr/>
        </p:nvGrpSpPr>
        <p:grpSpPr>
          <a:xfrm>
            <a:off x="4862095" y="1264999"/>
            <a:ext cx="2019671" cy="612823"/>
            <a:chOff x="4862095" y="1264999"/>
            <a:chExt cx="2019671" cy="612823"/>
          </a:xfrm>
        </p:grpSpPr>
        <p:cxnSp>
          <p:nvCxnSpPr>
            <p:cNvPr id="75" name="Connecteur en angle 74"/>
            <p:cNvCxnSpPr/>
            <p:nvPr/>
          </p:nvCxnSpPr>
          <p:spPr>
            <a:xfrm rot="16200000" flipV="1">
              <a:off x="5520230" y="606864"/>
              <a:ext cx="612823" cy="1929094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>
              <a:off x="6701766" y="1498697"/>
              <a:ext cx="180000" cy="14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9" name="Groupe 148"/>
          <p:cNvGrpSpPr/>
          <p:nvPr/>
        </p:nvGrpSpPr>
        <p:grpSpPr>
          <a:xfrm>
            <a:off x="3051552" y="971533"/>
            <a:ext cx="1942571" cy="701623"/>
            <a:chOff x="3051552" y="971533"/>
            <a:chExt cx="1942571" cy="701623"/>
          </a:xfrm>
        </p:grpSpPr>
        <p:grpSp>
          <p:nvGrpSpPr>
            <p:cNvPr id="2" name="Groupe 54"/>
            <p:cNvGrpSpPr/>
            <p:nvPr/>
          </p:nvGrpSpPr>
          <p:grpSpPr>
            <a:xfrm>
              <a:off x="3051552" y="971533"/>
              <a:ext cx="1942571" cy="701623"/>
              <a:chOff x="1698629" y="1357298"/>
              <a:chExt cx="1942571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18879" y="1402201"/>
                <a:ext cx="1922321" cy="3693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</a:t>
                </a:r>
                <a:r>
                  <a:rPr lang="ar-DZ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في الحالة الابتدائية</a:t>
                </a:r>
                <a:r>
                  <a:rPr lang="fr-FR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  </a:t>
                </a:r>
                <a:endParaRPr lang="fr-FR" sz="1000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8" name="Ellipse 157"/>
            <p:cNvSpPr/>
            <p:nvPr/>
          </p:nvSpPr>
          <p:spPr>
            <a:xfrm>
              <a:off x="3143240" y="1065943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6" name="Connecteur droit avec flèche 135"/>
            <p:cNvCxnSpPr/>
            <p:nvPr/>
          </p:nvCxnSpPr>
          <p:spPr>
            <a:xfrm>
              <a:off x="4881690" y="1559737"/>
              <a:ext cx="944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1" name="Text Box 109"/>
          <p:cNvSpPr txBox="1">
            <a:spLocks noChangeArrowheads="1"/>
          </p:cNvSpPr>
          <p:nvPr/>
        </p:nvSpPr>
        <p:spPr bwMode="auto">
          <a:xfrm>
            <a:off x="6286512" y="3931042"/>
            <a:ext cx="1714512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للتشكيل لقطع وثني الصفائح الحديدية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45" name="Text Box 82"/>
          <p:cNvSpPr txBox="1">
            <a:spLocks noChangeArrowheads="1"/>
          </p:cNvSpPr>
          <p:nvPr/>
        </p:nvSpPr>
        <p:spPr bwMode="auto">
          <a:xfrm>
            <a:off x="6167574" y="2404930"/>
            <a:ext cx="1143008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عدم تزويد المركز بقطع حديدية</a:t>
            </a:r>
            <a:endParaRPr lang="fr-FR" sz="1300" b="1" dirty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6" name="Groupe 127"/>
          <p:cNvGrpSpPr/>
          <p:nvPr/>
        </p:nvGrpSpPr>
        <p:grpSpPr>
          <a:xfrm>
            <a:off x="4143372" y="4040195"/>
            <a:ext cx="1285884" cy="388937"/>
            <a:chOff x="4143372" y="3886234"/>
            <a:chExt cx="1285884" cy="388937"/>
          </a:xfrm>
        </p:grpSpPr>
        <p:sp>
          <p:nvSpPr>
            <p:cNvPr id="168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69" name="Connecteur droit 168"/>
            <p:cNvCxnSpPr/>
            <p:nvPr/>
          </p:nvCxnSpPr>
          <p:spPr>
            <a:xfrm>
              <a:off x="5000628" y="3929066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0" name="Text Box 126"/>
          <p:cNvSpPr txBox="1">
            <a:spLocks noChangeArrowheads="1"/>
          </p:cNvSpPr>
          <p:nvPr/>
        </p:nvSpPr>
        <p:spPr bwMode="auto">
          <a:xfrm>
            <a:off x="7572396" y="1214422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A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  <p:sp>
        <p:nvSpPr>
          <p:cNvPr id="171" name="Text Box 85"/>
          <p:cNvSpPr txBox="1">
            <a:spLocks noChangeAspect="1" noChangeArrowheads="1"/>
          </p:cNvSpPr>
          <p:nvPr/>
        </p:nvSpPr>
        <p:spPr bwMode="auto">
          <a:xfrm>
            <a:off x="4500562" y="6215082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  <p:bldP spid="101" grpId="0"/>
      <p:bldP spid="118" grpId="0"/>
      <p:bldP spid="133" grpId="0"/>
      <p:bldP spid="134" grpId="0"/>
      <p:bldP spid="139" grpId="0"/>
      <p:bldP spid="152" grpId="0"/>
      <p:bldP spid="156" grpId="0"/>
      <p:bldP spid="157" grpId="0"/>
      <p:bldP spid="161" grpId="0"/>
      <p:bldP spid="123" grpId="0"/>
      <p:bldP spid="126" grpId="0"/>
      <p:bldP spid="141" grpId="0"/>
      <p:bldP spid="145" grpId="0"/>
      <p:bldP spid="170" grpId="0"/>
      <p:bldP spid="1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1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40" y="316825"/>
            <a:ext cx="9199880" cy="6084000"/>
          </a:xfrm>
          <a:prstGeom prst="rect">
            <a:avLst/>
          </a:prstGeom>
          <a:noFill/>
        </p:spPr>
      </p:pic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618170" y="3699221"/>
            <a:ext cx="1714512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0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0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0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للتشكيل لقطع وثني الصفائح الحديدية</a:t>
            </a:r>
            <a:endParaRPr lang="fr-FR" sz="20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214678" y="1649342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67" name="Text Box 85"/>
          <p:cNvSpPr txBox="1">
            <a:spLocks noChangeAspect="1" noChangeArrowheads="1"/>
          </p:cNvSpPr>
          <p:nvPr/>
        </p:nvSpPr>
        <p:spPr bwMode="auto">
          <a:xfrm>
            <a:off x="5000628" y="5933393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1378979" y="1934740"/>
            <a:ext cx="180000" cy="1044000"/>
            <a:chOff x="1378979" y="1934740"/>
            <a:chExt cx="180000" cy="1044000"/>
          </a:xfrm>
        </p:grpSpPr>
        <p:cxnSp>
          <p:nvCxnSpPr>
            <p:cNvPr id="74" name="Connecteur droit 73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onnecteur droit avec flèche 74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0" name="Text Box 49"/>
          <p:cNvSpPr txBox="1">
            <a:spLocks noChangeAspect="1" noChangeArrowheads="1"/>
          </p:cNvSpPr>
          <p:nvPr/>
        </p:nvSpPr>
        <p:spPr bwMode="auto">
          <a:xfrm>
            <a:off x="911282" y="2321805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3" name="Groupe 63"/>
          <p:cNvGrpSpPr/>
          <p:nvPr/>
        </p:nvGrpSpPr>
        <p:grpSpPr>
          <a:xfrm>
            <a:off x="1380852" y="3881380"/>
            <a:ext cx="180000" cy="1692000"/>
            <a:chOff x="1380852" y="3881380"/>
            <a:chExt cx="180000" cy="1692000"/>
          </a:xfrm>
        </p:grpSpPr>
        <p:cxnSp>
          <p:nvCxnSpPr>
            <p:cNvPr id="76" name="Connecteur droit 75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Connecteur droit avec flèche 76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1" name="Line 16"/>
            <p:cNvSpPr>
              <a:spLocks noChangeAspect="1" noChangeShapeType="1"/>
            </p:cNvSpPr>
            <p:nvPr/>
          </p:nvSpPr>
          <p:spPr bwMode="auto">
            <a:xfrm flipH="1">
              <a:off x="1380852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70"/>
          <p:cNvGrpSpPr/>
          <p:nvPr/>
        </p:nvGrpSpPr>
        <p:grpSpPr>
          <a:xfrm>
            <a:off x="1571604" y="5256360"/>
            <a:ext cx="1357322" cy="541970"/>
            <a:chOff x="1571604" y="5244484"/>
            <a:chExt cx="1357322" cy="541970"/>
          </a:xfrm>
        </p:grpSpPr>
        <p:sp>
          <p:nvSpPr>
            <p:cNvPr id="82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Rearm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60262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274750" y="1547860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2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2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86050" y="1714488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sp>
        <p:nvSpPr>
          <p:cNvPr id="94" name="Rectangle 134"/>
          <p:cNvSpPr>
            <a:spLocks noChangeArrowheads="1"/>
          </p:cNvSpPr>
          <p:nvPr/>
        </p:nvSpPr>
        <p:spPr bwMode="auto">
          <a:xfrm>
            <a:off x="1238537" y="3250496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6" name="Groupe 65"/>
          <p:cNvGrpSpPr/>
          <p:nvPr/>
        </p:nvGrpSpPr>
        <p:grpSpPr>
          <a:xfrm>
            <a:off x="2818678" y="1610038"/>
            <a:ext cx="396000" cy="142876"/>
            <a:chOff x="2818678" y="1616762"/>
            <a:chExt cx="396000" cy="14287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Connecteur droit avec flèche 97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e 62"/>
          <p:cNvGrpSpPr/>
          <p:nvPr/>
        </p:nvGrpSpPr>
        <p:grpSpPr>
          <a:xfrm>
            <a:off x="2030170" y="2414067"/>
            <a:ext cx="6673042" cy="3545966"/>
            <a:chOff x="2030170" y="2414067"/>
            <a:chExt cx="6673042" cy="3545966"/>
          </a:xfrm>
        </p:grpSpPr>
        <p:grpSp>
          <p:nvGrpSpPr>
            <p:cNvPr id="9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30"/>
            <p:cNvGrpSpPr>
              <a:grpSpLocks noChangeAspect="1"/>
            </p:cNvGrpSpPr>
            <p:nvPr/>
          </p:nvGrpSpPr>
          <p:grpSpPr bwMode="auto">
            <a:xfrm>
              <a:off x="8157620" y="5153583"/>
              <a:ext cx="531813" cy="806450"/>
              <a:chOff x="567" y="13902"/>
              <a:chExt cx="1260" cy="1905"/>
            </a:xfrm>
          </p:grpSpPr>
          <p:sp>
            <p:nvSpPr>
              <p:cNvPr id="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3"/>
            <p:cNvGrpSpPr>
              <a:grpSpLocks noChangeAspect="1"/>
            </p:cNvGrpSpPr>
            <p:nvPr/>
          </p:nvGrpSpPr>
          <p:grpSpPr bwMode="auto">
            <a:xfrm rot="5400000">
              <a:off x="3779073" y="4619286"/>
              <a:ext cx="349250" cy="525462"/>
              <a:chOff x="567" y="13902"/>
              <a:chExt cx="1260" cy="1905"/>
            </a:xfrm>
          </p:grpSpPr>
          <p:sp>
            <p:nvSpPr>
              <p:cNvPr id="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5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7"/>
            <p:cNvGrpSpPr>
              <a:grpSpLocks noChangeAspect="1"/>
            </p:cNvGrpSpPr>
            <p:nvPr/>
          </p:nvGrpSpPr>
          <p:grpSpPr bwMode="auto">
            <a:xfrm rot="5400000">
              <a:off x="4610996" y="3397720"/>
              <a:ext cx="180000" cy="272253"/>
              <a:chOff x="948" y="13648"/>
              <a:chExt cx="900" cy="1361"/>
            </a:xfrm>
          </p:grpSpPr>
          <p:sp>
            <p:nvSpPr>
              <p:cNvPr id="37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948" y="13648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9"/>
              <p:cNvSpPr>
                <a:spLocks noChangeAspect="1" noChangeShapeType="1"/>
              </p:cNvSpPr>
              <p:nvPr/>
            </p:nvSpPr>
            <p:spPr bwMode="auto">
              <a:xfrm>
                <a:off x="948" y="13648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40"/>
            <p:cNvGrpSpPr>
              <a:grpSpLocks noChangeAspect="1"/>
            </p:cNvGrpSpPr>
            <p:nvPr/>
          </p:nvGrpSpPr>
          <p:grpSpPr bwMode="auto">
            <a:xfrm rot="5400000">
              <a:off x="4059257" y="2367152"/>
              <a:ext cx="180000" cy="273830"/>
              <a:chOff x="694" y="13295"/>
              <a:chExt cx="900" cy="1361"/>
            </a:xfrm>
          </p:grpSpPr>
          <p:sp>
            <p:nvSpPr>
              <p:cNvPr id="4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694" y="13295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2"/>
              <p:cNvSpPr>
                <a:spLocks noChangeAspect="1" noChangeShapeType="1"/>
              </p:cNvSpPr>
              <p:nvPr/>
            </p:nvSpPr>
            <p:spPr bwMode="auto">
              <a:xfrm>
                <a:off x="694" y="13295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46"/>
            <p:cNvGrpSpPr>
              <a:grpSpLocks noChangeAspect="1"/>
            </p:cNvGrpSpPr>
            <p:nvPr/>
          </p:nvGrpSpPr>
          <p:grpSpPr bwMode="auto">
            <a:xfrm>
              <a:off x="6291354" y="2475016"/>
              <a:ext cx="273050" cy="409575"/>
              <a:chOff x="-8619" y="17582"/>
              <a:chExt cx="1260" cy="1905"/>
            </a:xfrm>
          </p:grpSpPr>
          <p:sp>
            <p:nvSpPr>
              <p:cNvPr id="113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-8619" y="1758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48"/>
              <p:cNvSpPr>
                <a:spLocks noChangeAspect="1" noChangeShapeType="1"/>
              </p:cNvSpPr>
              <p:nvPr/>
            </p:nvSpPr>
            <p:spPr bwMode="auto">
              <a:xfrm>
                <a:off x="-8619" y="1758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58"/>
            <p:cNvGrpSpPr>
              <a:grpSpLocks noChangeAspect="1"/>
            </p:cNvGrpSpPr>
            <p:nvPr/>
          </p:nvGrpSpPr>
          <p:grpSpPr bwMode="auto">
            <a:xfrm rot="5400000">
              <a:off x="2085056" y="4818737"/>
              <a:ext cx="215937" cy="325710"/>
              <a:chOff x="914" y="13902"/>
              <a:chExt cx="870" cy="1316"/>
            </a:xfrm>
          </p:grpSpPr>
          <p:sp>
            <p:nvSpPr>
              <p:cNvPr id="55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14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60"/>
              <p:cNvSpPr>
                <a:spLocks noChangeAspect="1" noChangeShapeType="1"/>
              </p:cNvSpPr>
              <p:nvPr/>
            </p:nvSpPr>
            <p:spPr bwMode="auto">
              <a:xfrm>
                <a:off x="914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64"/>
            <p:cNvGrpSpPr>
              <a:grpSpLocks noChangeAspect="1"/>
            </p:cNvGrpSpPr>
            <p:nvPr/>
          </p:nvGrpSpPr>
          <p:grpSpPr bwMode="auto">
            <a:xfrm rot="5400000">
              <a:off x="2102022" y="2432818"/>
              <a:ext cx="166816" cy="252000"/>
              <a:chOff x="471" y="13065"/>
              <a:chExt cx="1260" cy="1905"/>
            </a:xfrm>
          </p:grpSpPr>
          <p:sp>
            <p:nvSpPr>
              <p:cNvPr id="6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471" y="1306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66"/>
              <p:cNvSpPr>
                <a:spLocks noChangeAspect="1" noChangeShapeType="1"/>
              </p:cNvSpPr>
              <p:nvPr/>
            </p:nvSpPr>
            <p:spPr bwMode="auto">
              <a:xfrm>
                <a:off x="471" y="1306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3347766" y="5571252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2889" y="5832620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37" name="Groupe 136"/>
          <p:cNvGrpSpPr/>
          <p:nvPr/>
        </p:nvGrpSpPr>
        <p:grpSpPr>
          <a:xfrm>
            <a:off x="4673256" y="5035660"/>
            <a:ext cx="2085338" cy="940752"/>
            <a:chOff x="4673256" y="5035660"/>
            <a:chExt cx="2085338" cy="940752"/>
          </a:xfrm>
        </p:grpSpPr>
        <p:grpSp>
          <p:nvGrpSpPr>
            <p:cNvPr id="7" name="Groupe 69"/>
            <p:cNvGrpSpPr/>
            <p:nvPr/>
          </p:nvGrpSpPr>
          <p:grpSpPr>
            <a:xfrm>
              <a:off x="4673256" y="5035660"/>
              <a:ext cx="1659244" cy="940752"/>
              <a:chOff x="4673256" y="5072074"/>
              <a:chExt cx="1659244" cy="940752"/>
            </a:xfrm>
          </p:grpSpPr>
          <p:cxnSp>
            <p:nvCxnSpPr>
              <p:cNvPr id="68" name="Connecteur en angle 67"/>
              <p:cNvCxnSpPr/>
              <p:nvPr/>
            </p:nvCxnSpPr>
            <p:spPr>
              <a:xfrm rot="5400000">
                <a:off x="5087256" y="4658074"/>
                <a:ext cx="828000" cy="1656000"/>
              </a:xfrm>
              <a:prstGeom prst="bentConnector3">
                <a:avLst>
                  <a:gd name="adj1" fmla="val 99870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" name="Connecteur droit 23"/>
              <p:cNvCxnSpPr/>
              <p:nvPr/>
            </p:nvCxnSpPr>
            <p:spPr>
              <a:xfrm rot="5400000">
                <a:off x="5679289" y="5905669"/>
                <a:ext cx="21431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/>
              <p:cNvCxnSpPr/>
              <p:nvPr/>
            </p:nvCxnSpPr>
            <p:spPr>
              <a:xfrm rot="5400000">
                <a:off x="6292289" y="5158165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8" name="Groupe 91"/>
            <p:cNvGrpSpPr/>
            <p:nvPr/>
          </p:nvGrpSpPr>
          <p:grpSpPr>
            <a:xfrm>
              <a:off x="6286512" y="5858544"/>
              <a:ext cx="472082" cy="7490"/>
              <a:chOff x="6286512" y="5870420"/>
              <a:chExt cx="472082" cy="7490"/>
            </a:xfrm>
          </p:grpSpPr>
          <p:cxnSp>
            <p:nvCxnSpPr>
              <p:cNvPr id="87" name="Connecteur droit avec flèche 86"/>
              <p:cNvCxnSpPr/>
              <p:nvPr/>
            </p:nvCxnSpPr>
            <p:spPr>
              <a:xfrm rot="10800000">
                <a:off x="6658098" y="5870420"/>
                <a:ext cx="6294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Connecteur droit 88"/>
              <p:cNvCxnSpPr/>
              <p:nvPr/>
            </p:nvCxnSpPr>
            <p:spPr>
              <a:xfrm rot="10800000">
                <a:off x="6286512" y="5876522"/>
                <a:ext cx="472082" cy="13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 Box 84"/>
          <p:cNvSpPr txBox="1">
            <a:spLocks noChangeAspect="1" noChangeArrowheads="1"/>
          </p:cNvSpPr>
          <p:nvPr/>
        </p:nvSpPr>
        <p:spPr bwMode="auto">
          <a:xfrm>
            <a:off x="6449560" y="1643050"/>
            <a:ext cx="85725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Arrêt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39" name="Groupe 138"/>
          <p:cNvGrpSpPr/>
          <p:nvPr/>
        </p:nvGrpSpPr>
        <p:grpSpPr>
          <a:xfrm>
            <a:off x="4675596" y="1574402"/>
            <a:ext cx="2564380" cy="504000"/>
            <a:chOff x="4675596" y="1574402"/>
            <a:chExt cx="2564380" cy="504000"/>
          </a:xfrm>
        </p:grpSpPr>
        <p:cxnSp>
          <p:nvCxnSpPr>
            <p:cNvPr id="93" name="Connecteur droit avec flèche 92"/>
            <p:cNvCxnSpPr/>
            <p:nvPr/>
          </p:nvCxnSpPr>
          <p:spPr>
            <a:xfrm rot="-5400000">
              <a:off x="7096833" y="2028941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38" name="Groupe 137"/>
            <p:cNvGrpSpPr/>
            <p:nvPr/>
          </p:nvGrpSpPr>
          <p:grpSpPr>
            <a:xfrm>
              <a:off x="4675596" y="1574402"/>
              <a:ext cx="2564380" cy="504000"/>
              <a:chOff x="4675596" y="1574402"/>
              <a:chExt cx="2564380" cy="504000"/>
            </a:xfrm>
          </p:grpSpPr>
          <p:cxnSp>
            <p:nvCxnSpPr>
              <p:cNvPr id="92" name="Connecteur en angle 91"/>
              <p:cNvCxnSpPr/>
              <p:nvPr/>
            </p:nvCxnSpPr>
            <p:spPr>
              <a:xfrm rot="10800000">
                <a:off x="4675596" y="1574402"/>
                <a:ext cx="2448000" cy="504000"/>
              </a:xfrm>
              <a:prstGeom prst="bentConnector3">
                <a:avLst>
                  <a:gd name="adj1" fmla="val -668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7059976" y="1785926"/>
                <a:ext cx="18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e 96"/>
          <p:cNvGrpSpPr/>
          <p:nvPr/>
        </p:nvGrpSpPr>
        <p:grpSpPr>
          <a:xfrm rot="10800000">
            <a:off x="7098841" y="2955622"/>
            <a:ext cx="180000" cy="324000"/>
            <a:chOff x="6225237" y="2969905"/>
            <a:chExt cx="180000" cy="360000"/>
          </a:xfrm>
        </p:grpSpPr>
        <p:cxnSp>
          <p:nvCxnSpPr>
            <p:cNvPr id="101" name="Connecteur droit 100"/>
            <p:cNvCxnSpPr/>
            <p:nvPr/>
          </p:nvCxnSpPr>
          <p:spPr>
            <a:xfrm rot="5400000">
              <a:off x="6144161" y="3149905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5400000">
              <a:off x="6285566" y="3055785"/>
              <a:ext cx="877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6225237" y="3129320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 Box 82"/>
          <p:cNvSpPr txBox="1">
            <a:spLocks noChangeArrowheads="1"/>
          </p:cNvSpPr>
          <p:nvPr/>
        </p:nvSpPr>
        <p:spPr bwMode="auto">
          <a:xfrm>
            <a:off x="6641775" y="2357430"/>
            <a:ext cx="1000132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عدم تزويد المركز بقطع حديدية</a:t>
            </a:r>
            <a:endParaRPr lang="fr-FR" sz="1300" b="1" dirty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119"/>
          <p:cNvGrpSpPr/>
          <p:nvPr/>
        </p:nvGrpSpPr>
        <p:grpSpPr>
          <a:xfrm>
            <a:off x="4043544" y="3714509"/>
            <a:ext cx="1440000" cy="214314"/>
            <a:chOff x="4043544" y="3734069"/>
            <a:chExt cx="1440000" cy="214314"/>
          </a:xfrm>
        </p:grpSpPr>
        <p:cxnSp>
          <p:nvCxnSpPr>
            <p:cNvPr id="121" name="Connecteur droit 120"/>
            <p:cNvCxnSpPr/>
            <p:nvPr/>
          </p:nvCxnSpPr>
          <p:spPr>
            <a:xfrm rot="10800000">
              <a:off x="4043544" y="3824824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Connecteur droit 121"/>
            <p:cNvCxnSpPr/>
            <p:nvPr/>
          </p:nvCxnSpPr>
          <p:spPr>
            <a:xfrm rot="5400000">
              <a:off x="4822033" y="3841226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Text Box 85"/>
          <p:cNvSpPr txBox="1">
            <a:spLocks noChangeAspect="1" noChangeArrowheads="1"/>
          </p:cNvSpPr>
          <p:nvPr/>
        </p:nvSpPr>
        <p:spPr bwMode="auto">
          <a:xfrm>
            <a:off x="2816544" y="3333032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3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3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3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3" name="Groupe 127"/>
          <p:cNvGrpSpPr/>
          <p:nvPr/>
        </p:nvGrpSpPr>
        <p:grpSpPr>
          <a:xfrm>
            <a:off x="4143372" y="3886234"/>
            <a:ext cx="1285884" cy="388937"/>
            <a:chOff x="4143372" y="3886234"/>
            <a:chExt cx="1285884" cy="388937"/>
          </a:xfrm>
        </p:grpSpPr>
        <p:sp>
          <p:nvSpPr>
            <p:cNvPr id="125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5000628" y="3929066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128"/>
          <p:cNvGrpSpPr/>
          <p:nvPr/>
        </p:nvGrpSpPr>
        <p:grpSpPr>
          <a:xfrm>
            <a:off x="3263139" y="1956872"/>
            <a:ext cx="3660" cy="1044000"/>
            <a:chOff x="3263139" y="1956872"/>
            <a:chExt cx="3660" cy="1044000"/>
          </a:xfrm>
        </p:grpSpPr>
        <p:cxnSp>
          <p:nvCxnSpPr>
            <p:cNvPr id="130" name="Connecteur droit 129"/>
            <p:cNvCxnSpPr/>
            <p:nvPr/>
          </p:nvCxnSpPr>
          <p:spPr>
            <a:xfrm rot="5400000" flipH="1" flipV="1">
              <a:off x="2741139" y="2478872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Connecteur droit avec flèche 130"/>
            <p:cNvCxnSpPr/>
            <p:nvPr/>
          </p:nvCxnSpPr>
          <p:spPr>
            <a:xfrm rot="16200000">
              <a:off x="3226588" y="291119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0" name="Groupe 139"/>
          <p:cNvGrpSpPr/>
          <p:nvPr/>
        </p:nvGrpSpPr>
        <p:grpSpPr>
          <a:xfrm>
            <a:off x="7286644" y="3040716"/>
            <a:ext cx="614187" cy="387350"/>
            <a:chOff x="7286644" y="3040716"/>
            <a:chExt cx="614187" cy="387350"/>
          </a:xfrm>
        </p:grpSpPr>
        <p:sp>
          <p:nvSpPr>
            <p:cNvPr id="107" name="Text Box 84"/>
            <p:cNvSpPr txBox="1">
              <a:spLocks noChangeAspect="1" noChangeArrowheads="1"/>
            </p:cNvSpPr>
            <p:nvPr/>
          </p:nvSpPr>
          <p:spPr bwMode="auto">
            <a:xfrm>
              <a:off x="7286644" y="3040716"/>
              <a:ext cx="614187" cy="3873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P3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7358082" y="3065086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 Box 84"/>
          <p:cNvSpPr txBox="1">
            <a:spLocks noChangeAspect="1" noChangeArrowheads="1"/>
          </p:cNvSpPr>
          <p:nvPr/>
        </p:nvSpPr>
        <p:spPr bwMode="auto">
          <a:xfrm>
            <a:off x="4851314" y="1983143"/>
            <a:ext cx="1143008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4747071" y="1891788"/>
            <a:ext cx="1201817" cy="1404000"/>
            <a:chOff x="4747071" y="1900027"/>
            <a:chExt cx="1201817" cy="1440000"/>
          </a:xfrm>
        </p:grpSpPr>
        <p:grpSp>
          <p:nvGrpSpPr>
            <p:cNvPr id="108" name="Groupe 67"/>
            <p:cNvGrpSpPr/>
            <p:nvPr/>
          </p:nvGrpSpPr>
          <p:grpSpPr>
            <a:xfrm>
              <a:off x="4747071" y="1900027"/>
              <a:ext cx="1109208" cy="1440000"/>
              <a:chOff x="4747071" y="1900027"/>
              <a:chExt cx="1109208" cy="1440000"/>
            </a:xfrm>
          </p:grpSpPr>
          <p:cxnSp>
            <p:nvCxnSpPr>
              <p:cNvPr id="111" name="Connecteur en angle 110"/>
              <p:cNvCxnSpPr/>
              <p:nvPr/>
            </p:nvCxnSpPr>
            <p:spPr>
              <a:xfrm>
                <a:off x="4776279" y="1900027"/>
                <a:ext cx="1080000" cy="1440000"/>
              </a:xfrm>
              <a:prstGeom prst="bentConnector3">
                <a:avLst>
                  <a:gd name="adj1" fmla="val 100117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Connecteur droit avec flèche 111"/>
              <p:cNvCxnSpPr/>
              <p:nvPr/>
            </p:nvCxnSpPr>
            <p:spPr>
              <a:xfrm>
                <a:off x="4747071" y="1900603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0" name="Connecteur droit 109"/>
            <p:cNvCxnSpPr/>
            <p:nvPr/>
          </p:nvCxnSpPr>
          <p:spPr>
            <a:xfrm>
              <a:off x="5768888" y="2141528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e 96"/>
          <p:cNvGrpSpPr/>
          <p:nvPr/>
        </p:nvGrpSpPr>
        <p:grpSpPr>
          <a:xfrm>
            <a:off x="6060323" y="887283"/>
            <a:ext cx="1439862" cy="288925"/>
            <a:chOff x="3790923" y="2219582"/>
            <a:chExt cx="1439862" cy="288925"/>
          </a:xfrm>
        </p:grpSpPr>
        <p:sp>
          <p:nvSpPr>
            <p:cNvPr id="102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3890242" y="2255207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2156756" y="1170357"/>
            <a:ext cx="5782846" cy="216452"/>
            <a:chOff x="2143108" y="1558928"/>
            <a:chExt cx="5782846" cy="216452"/>
          </a:xfrm>
        </p:grpSpPr>
        <p:cxnSp>
          <p:nvCxnSpPr>
            <p:cNvPr id="117" name="Connecteur en angle 116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en angle 118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5400000">
              <a:off x="6342946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6" name="Groupe 125"/>
          <p:cNvGrpSpPr/>
          <p:nvPr/>
        </p:nvGrpSpPr>
        <p:grpSpPr>
          <a:xfrm>
            <a:off x="4706366" y="1372291"/>
            <a:ext cx="3251397" cy="144000"/>
            <a:chOff x="4692718" y="1761184"/>
            <a:chExt cx="3251397" cy="144000"/>
          </a:xfrm>
        </p:grpSpPr>
        <p:cxnSp>
          <p:nvCxnSpPr>
            <p:cNvPr id="128" name="Connecteur droit 127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7343078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3" name="Text Box 50"/>
          <p:cNvSpPr txBox="1">
            <a:spLocks noChangeAspect="1" noChangeArrowheads="1"/>
          </p:cNvSpPr>
          <p:nvPr/>
        </p:nvSpPr>
        <p:spPr bwMode="auto">
          <a:xfrm>
            <a:off x="7157416" y="1458789"/>
            <a:ext cx="700732" cy="29151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6786578" y="5715040"/>
            <a:ext cx="1143008" cy="85723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</a:t>
            </a:r>
          </a:p>
          <a:p>
            <a:pPr marL="88900" marR="0" lvl="1" indent="-6350" algn="r" defTabSz="914400" rtl="1" eaLnBrk="1" fontAlgn="auto" latinLnBrk="0" hangingPunct="1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35" name="Text Box 126"/>
          <p:cNvSpPr txBox="1">
            <a:spLocks noChangeArrowheads="1"/>
          </p:cNvSpPr>
          <p:nvPr/>
        </p:nvSpPr>
        <p:spPr bwMode="auto">
          <a:xfrm>
            <a:off x="7865046" y="1642338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A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67" grpId="0"/>
      <p:bldP spid="80" grpId="0"/>
      <p:bldP spid="88" grpId="0"/>
      <p:bldP spid="90" grpId="0"/>
      <p:bldP spid="94" grpId="0"/>
      <p:bldP spid="72" grpId="0"/>
      <p:bldP spid="73" grpId="0"/>
      <p:bldP spid="78" grpId="0"/>
      <p:bldP spid="109" grpId="0"/>
      <p:bldP spid="124" grpId="0"/>
      <p:bldP spid="103" grpId="0"/>
      <p:bldP spid="133" grpId="0"/>
      <p:bldP spid="134" grpId="0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6050" y="54592"/>
            <a:ext cx="300036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نظام آلي </a:t>
            </a:r>
            <a:r>
              <a:rPr kumimoji="0" lang="ar-D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لتوظيب</a:t>
            </a: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بذور زراعية </a:t>
            </a:r>
            <a:endParaRPr kumimoji="0" lang="fr-F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86708" y="416462"/>
            <a:ext cx="164301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دفتر الشروط: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6" y="785794"/>
            <a:ext cx="8928000" cy="22467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عند الضغط على زر انطلاق الدورة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تبدأ عملية ضخ البذور بواسطة المحرك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M1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الخزان وبعد ذلك يتم تقديم الأكياس الفارغة إلى مركز الملء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بواسطة المحرك 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M2</a:t>
            </a:r>
          </a:p>
          <a:p>
            <a:pPr marL="82550" lvl="0" indent="-82550" algn="r" rtl="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يتوقف البساط وتبدأ عملية الملء حيث ترجع ساق الرافعة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لمدة زمنية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10s</a:t>
            </a:r>
            <a:r>
              <a:rPr kumimoji="0" lang="ar-DZ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ثم تعود لغلق الخزان 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 بعد ذلك 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ترجع ساق    الرافعة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 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حيث تملا الأكياس 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بكمية محددة تضمنها الرافعتين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r" rtl="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تعود الرافعة</a:t>
            </a:r>
            <a:r>
              <a:rPr lang="fr-FR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 </a:t>
            </a:r>
            <a:r>
              <a:rPr lang="ar-DZ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لغلق الخزان</a:t>
            </a:r>
            <a:r>
              <a:rPr kumimoji="0" lang="ar-D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ثم تتكرر العملية</a:t>
            </a:r>
            <a:r>
              <a:rPr kumimoji="0" lang="ar-DZ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مع باق الأكياس حيث يتم التشغيل بنمطين إما دورة  بدورة</a:t>
            </a:r>
            <a:r>
              <a:rPr kumimoji="0" lang="fr-FR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C/C</a:t>
            </a:r>
            <a:r>
              <a:rPr kumimoji="0" lang="ar-D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DZ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أو تشغيل ألي </a:t>
            </a:r>
            <a:r>
              <a:rPr kumimoji="0" lang="ar-D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</a:t>
            </a:r>
            <a:r>
              <a:rPr kumimoji="0" lang="ar-D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DZ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1734" y="3030482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 l="3129"/>
          <a:stretch>
            <a:fillRect/>
          </a:stretch>
        </p:blipFill>
        <p:spPr bwMode="auto">
          <a:xfrm>
            <a:off x="-32" y="2857496"/>
            <a:ext cx="5857916" cy="396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72198" y="4786322"/>
            <a:ext cx="14654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b="1" u="sng" dirty="0" smtClean="0"/>
              <a:t>المناولة الهيكلية:</a:t>
            </a:r>
            <a:endParaRPr lang="fr-FR" u="sng" dirty="0"/>
          </a:p>
        </p:txBody>
      </p:sp>
      <p:sp>
        <p:nvSpPr>
          <p:cNvPr id="9" name="Rectangle 8"/>
          <p:cNvSpPr/>
          <p:nvPr/>
        </p:nvSpPr>
        <p:spPr>
          <a:xfrm>
            <a:off x="5786478" y="3714752"/>
            <a:ext cx="328611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r-FR" sz="1600" b="1" u="sng" dirty="0" smtClean="0">
                <a:cs typeface="Arabic Transparent" pitchFamily="2" charset="-78"/>
              </a:rPr>
              <a:t>-</a:t>
            </a:r>
            <a:r>
              <a:rPr lang="ar-DZ" sz="1600" b="1" u="sng" dirty="0" smtClean="0">
                <a:cs typeface="Arabic Transparent" pitchFamily="2" charset="-78"/>
              </a:rPr>
              <a:t>الأمن:</a:t>
            </a:r>
            <a:r>
              <a:rPr lang="ar-DZ" sz="1600" b="1" dirty="0" smtClean="0">
                <a:cs typeface="Arabic Transparent" pitchFamily="2" charset="-78"/>
              </a:rPr>
              <a:t> </a:t>
            </a:r>
            <a:r>
              <a:rPr lang="ar-DZ" sz="1600" dirty="0" smtClean="0">
                <a:cs typeface="Arabic Transparent" pitchFamily="2" charset="-78"/>
              </a:rPr>
              <a:t>حسب المقاييس الدولية المعمول </a:t>
            </a:r>
            <a:r>
              <a:rPr lang="ar-DZ" sz="1600" dirty="0" err="1" smtClean="0">
                <a:cs typeface="Arabic Transparent" pitchFamily="2" charset="-78"/>
              </a:rPr>
              <a:t>بها</a:t>
            </a:r>
            <a:r>
              <a:rPr lang="ar-DZ" sz="1600" dirty="0" smtClean="0">
                <a:cs typeface="Arabic Transparent" pitchFamily="2" charset="-78"/>
              </a:rPr>
              <a:t> في</a:t>
            </a:r>
            <a:endParaRPr lang="fr-FR" sz="1600" dirty="0" smtClean="0">
              <a:cs typeface="Arabic Transparent" pitchFamily="2" charset="-78"/>
            </a:endParaRPr>
          </a:p>
          <a:p>
            <a:pPr algn="r" rtl="1"/>
            <a:r>
              <a:rPr lang="ar-DZ" sz="1600" dirty="0" smtClean="0">
                <a:cs typeface="Arabic Transparent" pitchFamily="2" charset="-78"/>
              </a:rPr>
              <a:t> الأمن الصناعي.</a:t>
            </a:r>
            <a:endParaRPr lang="fr-FR" sz="1600" dirty="0">
              <a:cs typeface="Arabic Transparen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884" y="3071810"/>
            <a:ext cx="328611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r-FR" sz="1600" dirty="0" smtClean="0">
                <a:cs typeface="Arabic Transparent" pitchFamily="2" charset="-78"/>
              </a:rPr>
              <a:t>-</a:t>
            </a:r>
            <a:r>
              <a:rPr lang="ar-DZ" sz="1600" dirty="0" smtClean="0">
                <a:cs typeface="Arabic Transparent" pitchFamily="2" charset="-78"/>
              </a:rPr>
              <a:t> </a:t>
            </a:r>
            <a:r>
              <a:rPr lang="ar-DZ" sz="1600" b="1" u="sng" dirty="0" smtClean="0">
                <a:cs typeface="Arabic Transparent" pitchFamily="2" charset="-78"/>
              </a:rPr>
              <a:t>الاستغلال</a:t>
            </a:r>
            <a:r>
              <a:rPr lang="ar-DZ" sz="1600" dirty="0" smtClean="0">
                <a:cs typeface="Arabic Transparent" pitchFamily="2" charset="-78"/>
              </a:rPr>
              <a:t>: عامل متخصص لعمليات القيادة </a:t>
            </a:r>
            <a:endParaRPr lang="fr-FR" sz="1600" dirty="0" smtClean="0">
              <a:cs typeface="Arabic Transparent" pitchFamily="2" charset="-78"/>
            </a:endParaRPr>
          </a:p>
          <a:p>
            <a:pPr algn="r" rtl="1"/>
            <a:r>
              <a:rPr lang="ar-DZ" sz="1600" dirty="0" smtClean="0">
                <a:cs typeface="Arabic Transparent" pitchFamily="2" charset="-78"/>
              </a:rPr>
              <a:t>والصيانة الدورية وآخر غير متخصص</a:t>
            </a:r>
            <a:r>
              <a:rPr lang="fr-FR" sz="1600" dirty="0" smtClean="0">
                <a:cs typeface="Arabic Transparent" pitchFamily="2" charset="-78"/>
              </a:rPr>
              <a:t>.</a:t>
            </a:r>
            <a:endParaRPr lang="fr-FR" sz="16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10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72" y="299175"/>
            <a:ext cx="9211945" cy="6120765"/>
          </a:xfrm>
          <a:prstGeom prst="rect">
            <a:avLst/>
          </a:prstGeom>
          <a:noFill/>
        </p:spPr>
      </p:pic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5618170" y="3711578"/>
            <a:ext cx="1714512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0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0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000" b="1" kern="0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للتشكيل لقطع وثني الصفائح الحديدية</a:t>
            </a:r>
            <a:endParaRPr lang="fr-FR" sz="20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16" name="Text Box 82"/>
          <p:cNvSpPr txBox="1">
            <a:spLocks noChangeArrowheads="1"/>
          </p:cNvSpPr>
          <p:nvPr/>
        </p:nvSpPr>
        <p:spPr bwMode="auto">
          <a:xfrm>
            <a:off x="3214678" y="1661699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26" name="Text Box 85"/>
          <p:cNvSpPr txBox="1">
            <a:spLocks noChangeAspect="1" noChangeArrowheads="1"/>
          </p:cNvSpPr>
          <p:nvPr/>
        </p:nvSpPr>
        <p:spPr bwMode="auto">
          <a:xfrm>
            <a:off x="5000628" y="5945750"/>
            <a:ext cx="121444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6" name="Groupe 64"/>
          <p:cNvGrpSpPr/>
          <p:nvPr/>
        </p:nvGrpSpPr>
        <p:grpSpPr>
          <a:xfrm>
            <a:off x="1383843" y="1937369"/>
            <a:ext cx="180000" cy="1044000"/>
            <a:chOff x="1378979" y="1934740"/>
            <a:chExt cx="180000" cy="1044000"/>
          </a:xfrm>
        </p:grpSpPr>
        <p:cxnSp>
          <p:nvCxnSpPr>
            <p:cNvPr id="137" name="Connecteur droit 136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Connecteur droit avec flèche 137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9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40" name="Text Box 49"/>
          <p:cNvSpPr txBox="1">
            <a:spLocks noChangeAspect="1" noChangeArrowheads="1"/>
          </p:cNvSpPr>
          <p:nvPr/>
        </p:nvSpPr>
        <p:spPr bwMode="auto">
          <a:xfrm>
            <a:off x="911282" y="2334162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41" name="Groupe 63"/>
          <p:cNvGrpSpPr/>
          <p:nvPr/>
        </p:nvGrpSpPr>
        <p:grpSpPr>
          <a:xfrm>
            <a:off x="1380852" y="3869417"/>
            <a:ext cx="180000" cy="1692000"/>
            <a:chOff x="1380852" y="3881380"/>
            <a:chExt cx="180000" cy="1692000"/>
          </a:xfrm>
        </p:grpSpPr>
        <p:cxnSp>
          <p:nvCxnSpPr>
            <p:cNvPr id="142" name="Connecteur droit 141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avec flèche 142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4" name="Line 16"/>
            <p:cNvSpPr>
              <a:spLocks noChangeAspect="1" noChangeShapeType="1"/>
            </p:cNvSpPr>
            <p:nvPr/>
          </p:nvSpPr>
          <p:spPr bwMode="auto">
            <a:xfrm flipH="1">
              <a:off x="1380852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45" name="Groupe 70"/>
          <p:cNvGrpSpPr/>
          <p:nvPr/>
        </p:nvGrpSpPr>
        <p:grpSpPr>
          <a:xfrm>
            <a:off x="1571604" y="5268717"/>
            <a:ext cx="1357322" cy="541970"/>
            <a:chOff x="1571604" y="5244484"/>
            <a:chExt cx="1357322" cy="541970"/>
          </a:xfrm>
        </p:grpSpPr>
        <p:sp>
          <p:nvSpPr>
            <p:cNvPr id="146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Rearm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60262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sp>
        <p:nvSpPr>
          <p:cNvPr id="148" name="Text Box 8"/>
          <p:cNvSpPr txBox="1">
            <a:spLocks noChangeAspect="1" noChangeArrowheads="1"/>
          </p:cNvSpPr>
          <p:nvPr/>
        </p:nvSpPr>
        <p:spPr bwMode="auto">
          <a:xfrm>
            <a:off x="1274750" y="1583967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2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2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49" name="Text Box 68"/>
          <p:cNvSpPr txBox="1">
            <a:spLocks noChangeAspect="1" noChangeArrowheads="1"/>
          </p:cNvSpPr>
          <p:nvPr/>
        </p:nvSpPr>
        <p:spPr bwMode="auto">
          <a:xfrm>
            <a:off x="2786050" y="1726845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sp>
        <p:nvSpPr>
          <p:cNvPr id="150" name="Rectangle 134"/>
          <p:cNvSpPr>
            <a:spLocks noChangeArrowheads="1"/>
          </p:cNvSpPr>
          <p:nvPr/>
        </p:nvSpPr>
        <p:spPr bwMode="auto">
          <a:xfrm>
            <a:off x="1238537" y="3262853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151" name="Groupe 65"/>
          <p:cNvGrpSpPr/>
          <p:nvPr/>
        </p:nvGrpSpPr>
        <p:grpSpPr>
          <a:xfrm>
            <a:off x="2818678" y="1602939"/>
            <a:ext cx="396000" cy="142876"/>
            <a:chOff x="2818678" y="1616762"/>
            <a:chExt cx="396000" cy="142876"/>
          </a:xfrm>
        </p:grpSpPr>
        <p:cxnSp>
          <p:nvCxnSpPr>
            <p:cNvPr id="152" name="Connecteur droit 151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3" name="Connecteur droit avec flèche 152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4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55" name="Groupe 62"/>
          <p:cNvGrpSpPr/>
          <p:nvPr/>
        </p:nvGrpSpPr>
        <p:grpSpPr>
          <a:xfrm>
            <a:off x="2030170" y="2426424"/>
            <a:ext cx="6673042" cy="3545966"/>
            <a:chOff x="2030170" y="2414067"/>
            <a:chExt cx="6673042" cy="3545966"/>
          </a:xfrm>
        </p:grpSpPr>
        <p:grpSp>
          <p:nvGrpSpPr>
            <p:cNvPr id="156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17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7" name="Group 30"/>
            <p:cNvGrpSpPr>
              <a:grpSpLocks noChangeAspect="1"/>
            </p:cNvGrpSpPr>
            <p:nvPr/>
          </p:nvGrpSpPr>
          <p:grpSpPr bwMode="auto">
            <a:xfrm>
              <a:off x="8157620" y="5153583"/>
              <a:ext cx="531813" cy="806450"/>
              <a:chOff x="567" y="13902"/>
              <a:chExt cx="1260" cy="1905"/>
            </a:xfrm>
          </p:grpSpPr>
          <p:sp>
            <p:nvSpPr>
              <p:cNvPr id="176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8" name="Group 33"/>
            <p:cNvGrpSpPr>
              <a:grpSpLocks noChangeAspect="1"/>
            </p:cNvGrpSpPr>
            <p:nvPr/>
          </p:nvGrpSpPr>
          <p:grpSpPr bwMode="auto">
            <a:xfrm rot="5400000">
              <a:off x="3779073" y="4619286"/>
              <a:ext cx="349250" cy="525462"/>
              <a:chOff x="567" y="13902"/>
              <a:chExt cx="1260" cy="1905"/>
            </a:xfrm>
          </p:grpSpPr>
          <p:sp>
            <p:nvSpPr>
              <p:cNvPr id="17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Line 35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9" name="Group 37"/>
            <p:cNvGrpSpPr>
              <a:grpSpLocks noChangeAspect="1"/>
            </p:cNvGrpSpPr>
            <p:nvPr/>
          </p:nvGrpSpPr>
          <p:grpSpPr bwMode="auto">
            <a:xfrm rot="5400000">
              <a:off x="4610996" y="3397720"/>
              <a:ext cx="180000" cy="272253"/>
              <a:chOff x="948" y="13648"/>
              <a:chExt cx="900" cy="1361"/>
            </a:xfrm>
          </p:grpSpPr>
          <p:sp>
            <p:nvSpPr>
              <p:cNvPr id="17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948" y="13648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Line 39"/>
              <p:cNvSpPr>
                <a:spLocks noChangeAspect="1" noChangeShapeType="1"/>
              </p:cNvSpPr>
              <p:nvPr/>
            </p:nvSpPr>
            <p:spPr bwMode="auto">
              <a:xfrm>
                <a:off x="948" y="13648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0" name="Group 40"/>
            <p:cNvGrpSpPr>
              <a:grpSpLocks noChangeAspect="1"/>
            </p:cNvGrpSpPr>
            <p:nvPr/>
          </p:nvGrpSpPr>
          <p:grpSpPr bwMode="auto">
            <a:xfrm rot="5400000">
              <a:off x="4059257" y="2367152"/>
              <a:ext cx="180000" cy="273830"/>
              <a:chOff x="694" y="13295"/>
              <a:chExt cx="900" cy="1361"/>
            </a:xfrm>
          </p:grpSpPr>
          <p:sp>
            <p:nvSpPr>
              <p:cNvPr id="17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694" y="13295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Line 42"/>
              <p:cNvSpPr>
                <a:spLocks noChangeAspect="1" noChangeShapeType="1"/>
              </p:cNvSpPr>
              <p:nvPr/>
            </p:nvSpPr>
            <p:spPr bwMode="auto">
              <a:xfrm>
                <a:off x="694" y="13295"/>
                <a:ext cx="900" cy="136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1" name="Group 46"/>
            <p:cNvGrpSpPr>
              <a:grpSpLocks noChangeAspect="1"/>
            </p:cNvGrpSpPr>
            <p:nvPr/>
          </p:nvGrpSpPr>
          <p:grpSpPr bwMode="auto">
            <a:xfrm>
              <a:off x="6291354" y="2475016"/>
              <a:ext cx="273050" cy="409575"/>
              <a:chOff x="-8619" y="17582"/>
              <a:chExt cx="1260" cy="1905"/>
            </a:xfrm>
          </p:grpSpPr>
          <p:sp>
            <p:nvSpPr>
              <p:cNvPr id="168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-8619" y="1758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Line 48"/>
              <p:cNvSpPr>
                <a:spLocks noChangeAspect="1" noChangeShapeType="1"/>
              </p:cNvSpPr>
              <p:nvPr/>
            </p:nvSpPr>
            <p:spPr bwMode="auto">
              <a:xfrm>
                <a:off x="-8619" y="1758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2" name="Group 58"/>
            <p:cNvGrpSpPr>
              <a:grpSpLocks noChangeAspect="1"/>
            </p:cNvGrpSpPr>
            <p:nvPr/>
          </p:nvGrpSpPr>
          <p:grpSpPr bwMode="auto">
            <a:xfrm rot="5400000">
              <a:off x="2085056" y="4818737"/>
              <a:ext cx="215937" cy="325710"/>
              <a:chOff x="914" y="13902"/>
              <a:chExt cx="870" cy="1316"/>
            </a:xfrm>
          </p:grpSpPr>
          <p:sp>
            <p:nvSpPr>
              <p:cNvPr id="166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14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Line 60"/>
              <p:cNvSpPr>
                <a:spLocks noChangeAspect="1" noChangeShapeType="1"/>
              </p:cNvSpPr>
              <p:nvPr/>
            </p:nvSpPr>
            <p:spPr bwMode="auto">
              <a:xfrm>
                <a:off x="914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3" name="Group 64"/>
            <p:cNvGrpSpPr>
              <a:grpSpLocks noChangeAspect="1"/>
            </p:cNvGrpSpPr>
            <p:nvPr/>
          </p:nvGrpSpPr>
          <p:grpSpPr bwMode="auto">
            <a:xfrm rot="5400000">
              <a:off x="2102022" y="2432818"/>
              <a:ext cx="166816" cy="252000"/>
              <a:chOff x="471" y="13065"/>
              <a:chExt cx="1260" cy="1905"/>
            </a:xfrm>
          </p:grpSpPr>
          <p:sp>
            <p:nvSpPr>
              <p:cNvPr id="164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471" y="1306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Line 66"/>
              <p:cNvSpPr>
                <a:spLocks noChangeAspect="1" noChangeShapeType="1"/>
              </p:cNvSpPr>
              <p:nvPr/>
            </p:nvSpPr>
            <p:spPr bwMode="auto">
              <a:xfrm>
                <a:off x="471" y="13065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3347766" y="5583609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302889" y="5844977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82" name="Groupe 181"/>
          <p:cNvGrpSpPr/>
          <p:nvPr/>
        </p:nvGrpSpPr>
        <p:grpSpPr>
          <a:xfrm>
            <a:off x="4673256" y="5048017"/>
            <a:ext cx="2085338" cy="940752"/>
            <a:chOff x="4673256" y="5035660"/>
            <a:chExt cx="2085338" cy="940752"/>
          </a:xfrm>
        </p:grpSpPr>
        <p:grpSp>
          <p:nvGrpSpPr>
            <p:cNvPr id="183" name="Groupe 69"/>
            <p:cNvGrpSpPr/>
            <p:nvPr/>
          </p:nvGrpSpPr>
          <p:grpSpPr>
            <a:xfrm>
              <a:off x="4673256" y="5035660"/>
              <a:ext cx="1659244" cy="940752"/>
              <a:chOff x="4673256" y="5072074"/>
              <a:chExt cx="1659244" cy="940752"/>
            </a:xfrm>
          </p:grpSpPr>
          <p:cxnSp>
            <p:nvCxnSpPr>
              <p:cNvPr id="187" name="Connecteur en angle 186"/>
              <p:cNvCxnSpPr/>
              <p:nvPr/>
            </p:nvCxnSpPr>
            <p:spPr>
              <a:xfrm rot="5400000">
                <a:off x="5087256" y="4658074"/>
                <a:ext cx="828000" cy="1656000"/>
              </a:xfrm>
              <a:prstGeom prst="bentConnector3">
                <a:avLst>
                  <a:gd name="adj1" fmla="val 99870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Connecteur droit 187"/>
              <p:cNvCxnSpPr/>
              <p:nvPr/>
            </p:nvCxnSpPr>
            <p:spPr>
              <a:xfrm rot="5400000">
                <a:off x="5679289" y="5905669"/>
                <a:ext cx="21431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avec flèche 188"/>
              <p:cNvCxnSpPr/>
              <p:nvPr/>
            </p:nvCxnSpPr>
            <p:spPr>
              <a:xfrm rot="5400000">
                <a:off x="6292289" y="5158165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84" name="Groupe 91"/>
            <p:cNvGrpSpPr/>
            <p:nvPr/>
          </p:nvGrpSpPr>
          <p:grpSpPr>
            <a:xfrm>
              <a:off x="6286512" y="5858544"/>
              <a:ext cx="472082" cy="7490"/>
              <a:chOff x="6286512" y="5870420"/>
              <a:chExt cx="472082" cy="7490"/>
            </a:xfrm>
          </p:grpSpPr>
          <p:cxnSp>
            <p:nvCxnSpPr>
              <p:cNvPr id="185" name="Connecteur droit avec flèche 184"/>
              <p:cNvCxnSpPr/>
              <p:nvPr/>
            </p:nvCxnSpPr>
            <p:spPr>
              <a:xfrm rot="10800000">
                <a:off x="6658098" y="5870420"/>
                <a:ext cx="6294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6" name="Connecteur droit 185"/>
              <p:cNvCxnSpPr/>
              <p:nvPr/>
            </p:nvCxnSpPr>
            <p:spPr>
              <a:xfrm rot="10800000">
                <a:off x="6286512" y="5876522"/>
                <a:ext cx="472082" cy="13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Text Box 84"/>
          <p:cNvSpPr txBox="1">
            <a:spLocks noChangeAspect="1" noChangeArrowheads="1"/>
          </p:cNvSpPr>
          <p:nvPr/>
        </p:nvSpPr>
        <p:spPr bwMode="auto">
          <a:xfrm>
            <a:off x="6449560" y="1655407"/>
            <a:ext cx="85725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Arrêt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91" name="Groupe 190"/>
          <p:cNvGrpSpPr/>
          <p:nvPr/>
        </p:nvGrpSpPr>
        <p:grpSpPr>
          <a:xfrm>
            <a:off x="4675596" y="1572167"/>
            <a:ext cx="2564380" cy="504000"/>
            <a:chOff x="4675596" y="1574402"/>
            <a:chExt cx="2564380" cy="504000"/>
          </a:xfrm>
        </p:grpSpPr>
        <p:cxnSp>
          <p:nvCxnSpPr>
            <p:cNvPr id="192" name="Connecteur droit avec flèche 191"/>
            <p:cNvCxnSpPr/>
            <p:nvPr/>
          </p:nvCxnSpPr>
          <p:spPr>
            <a:xfrm rot="-5400000">
              <a:off x="7096833" y="2028941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93" name="Groupe 137"/>
            <p:cNvGrpSpPr/>
            <p:nvPr/>
          </p:nvGrpSpPr>
          <p:grpSpPr>
            <a:xfrm>
              <a:off x="4675596" y="1574402"/>
              <a:ext cx="2564380" cy="504000"/>
              <a:chOff x="4675596" y="1574402"/>
              <a:chExt cx="2564380" cy="504000"/>
            </a:xfrm>
          </p:grpSpPr>
          <p:cxnSp>
            <p:nvCxnSpPr>
              <p:cNvPr id="194" name="Connecteur en angle 193"/>
              <p:cNvCxnSpPr/>
              <p:nvPr/>
            </p:nvCxnSpPr>
            <p:spPr>
              <a:xfrm rot="10800000">
                <a:off x="4675596" y="1574402"/>
                <a:ext cx="2448000" cy="504000"/>
              </a:xfrm>
              <a:prstGeom prst="bentConnector3">
                <a:avLst>
                  <a:gd name="adj1" fmla="val -668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5" name="Connecteur droit 194"/>
              <p:cNvCxnSpPr/>
              <p:nvPr/>
            </p:nvCxnSpPr>
            <p:spPr>
              <a:xfrm>
                <a:off x="7059976" y="1785926"/>
                <a:ext cx="18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e 96"/>
          <p:cNvGrpSpPr/>
          <p:nvPr/>
        </p:nvGrpSpPr>
        <p:grpSpPr>
          <a:xfrm rot="10800000">
            <a:off x="7098841" y="2967979"/>
            <a:ext cx="180000" cy="324000"/>
            <a:chOff x="6225237" y="2969905"/>
            <a:chExt cx="180000" cy="360000"/>
          </a:xfrm>
        </p:grpSpPr>
        <p:cxnSp>
          <p:nvCxnSpPr>
            <p:cNvPr id="197" name="Connecteur droit 196"/>
            <p:cNvCxnSpPr/>
            <p:nvPr/>
          </p:nvCxnSpPr>
          <p:spPr>
            <a:xfrm rot="5400000">
              <a:off x="6144161" y="3149905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Connecteur droit avec flèche 197"/>
            <p:cNvCxnSpPr/>
            <p:nvPr/>
          </p:nvCxnSpPr>
          <p:spPr>
            <a:xfrm rot="5400000">
              <a:off x="6285566" y="3055785"/>
              <a:ext cx="877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>
              <a:off x="6225237" y="3129320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0" name="Text Box 82"/>
          <p:cNvSpPr txBox="1">
            <a:spLocks noChangeArrowheads="1"/>
          </p:cNvSpPr>
          <p:nvPr/>
        </p:nvSpPr>
        <p:spPr bwMode="auto">
          <a:xfrm>
            <a:off x="6641775" y="2357912"/>
            <a:ext cx="1000132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عدم تزويد المركز بقطع حديدية</a:t>
            </a:r>
            <a:endParaRPr lang="fr-FR" sz="1200" b="1" dirty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1" name="Groupe 119"/>
          <p:cNvGrpSpPr/>
          <p:nvPr/>
        </p:nvGrpSpPr>
        <p:grpSpPr>
          <a:xfrm>
            <a:off x="4067864" y="3726866"/>
            <a:ext cx="1440000" cy="214314"/>
            <a:chOff x="4067864" y="3734069"/>
            <a:chExt cx="1440000" cy="214314"/>
          </a:xfrm>
        </p:grpSpPr>
        <p:cxnSp>
          <p:nvCxnSpPr>
            <p:cNvPr id="202" name="Connecteur droit 201"/>
            <p:cNvCxnSpPr/>
            <p:nvPr/>
          </p:nvCxnSpPr>
          <p:spPr>
            <a:xfrm rot="10800000">
              <a:off x="4067864" y="3819960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3" name="Connecteur droit 202"/>
            <p:cNvCxnSpPr/>
            <p:nvPr/>
          </p:nvCxnSpPr>
          <p:spPr>
            <a:xfrm rot="5400000">
              <a:off x="4822033" y="3841226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Connecteur droit avec flèche 203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05" name="Text Box 85"/>
          <p:cNvSpPr txBox="1">
            <a:spLocks noChangeAspect="1" noChangeArrowheads="1"/>
          </p:cNvSpPr>
          <p:nvPr/>
        </p:nvSpPr>
        <p:spPr bwMode="auto">
          <a:xfrm>
            <a:off x="2816544" y="3345389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3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3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3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06" name="Groupe 127"/>
          <p:cNvGrpSpPr/>
          <p:nvPr/>
        </p:nvGrpSpPr>
        <p:grpSpPr>
          <a:xfrm>
            <a:off x="4143372" y="3898591"/>
            <a:ext cx="1285884" cy="388937"/>
            <a:chOff x="4143372" y="3886234"/>
            <a:chExt cx="1285884" cy="388937"/>
          </a:xfrm>
        </p:grpSpPr>
        <p:sp>
          <p:nvSpPr>
            <p:cNvPr id="207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208" name="Connecteur droit 207"/>
            <p:cNvCxnSpPr/>
            <p:nvPr/>
          </p:nvCxnSpPr>
          <p:spPr>
            <a:xfrm>
              <a:off x="5000628" y="3929066"/>
              <a:ext cx="28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e 128"/>
          <p:cNvGrpSpPr/>
          <p:nvPr/>
        </p:nvGrpSpPr>
        <p:grpSpPr>
          <a:xfrm>
            <a:off x="3263139" y="1949773"/>
            <a:ext cx="3660" cy="1044000"/>
            <a:chOff x="3263139" y="1956872"/>
            <a:chExt cx="3660" cy="1044000"/>
          </a:xfrm>
        </p:grpSpPr>
        <p:cxnSp>
          <p:nvCxnSpPr>
            <p:cNvPr id="210" name="Connecteur droit 209"/>
            <p:cNvCxnSpPr/>
            <p:nvPr/>
          </p:nvCxnSpPr>
          <p:spPr>
            <a:xfrm rot="5400000" flipH="1" flipV="1">
              <a:off x="2741139" y="2478872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1" name="Connecteur droit avec flèche 210"/>
            <p:cNvCxnSpPr/>
            <p:nvPr/>
          </p:nvCxnSpPr>
          <p:spPr>
            <a:xfrm rot="16200000">
              <a:off x="3226588" y="291119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12" name="Groupe 211"/>
          <p:cNvGrpSpPr/>
          <p:nvPr/>
        </p:nvGrpSpPr>
        <p:grpSpPr>
          <a:xfrm>
            <a:off x="7286644" y="3053073"/>
            <a:ext cx="614187" cy="387350"/>
            <a:chOff x="7286644" y="3040716"/>
            <a:chExt cx="614187" cy="387350"/>
          </a:xfrm>
        </p:grpSpPr>
        <p:sp>
          <p:nvSpPr>
            <p:cNvPr id="213" name="Text Box 84"/>
            <p:cNvSpPr txBox="1">
              <a:spLocks noChangeAspect="1" noChangeArrowheads="1"/>
            </p:cNvSpPr>
            <p:nvPr/>
          </p:nvSpPr>
          <p:spPr bwMode="auto">
            <a:xfrm>
              <a:off x="7286644" y="3040716"/>
              <a:ext cx="614187" cy="3873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P3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4" name="Connecteur droit 213"/>
            <p:cNvCxnSpPr/>
            <p:nvPr/>
          </p:nvCxnSpPr>
          <p:spPr>
            <a:xfrm>
              <a:off x="7358082" y="3065086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" name="Text Box 84"/>
          <p:cNvSpPr txBox="1">
            <a:spLocks noChangeAspect="1" noChangeArrowheads="1"/>
          </p:cNvSpPr>
          <p:nvPr/>
        </p:nvSpPr>
        <p:spPr bwMode="auto">
          <a:xfrm>
            <a:off x="4851314" y="1995500"/>
            <a:ext cx="1143008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216" name="Groupe 215"/>
          <p:cNvGrpSpPr/>
          <p:nvPr/>
        </p:nvGrpSpPr>
        <p:grpSpPr>
          <a:xfrm>
            <a:off x="4751935" y="1894417"/>
            <a:ext cx="1201817" cy="1440000"/>
            <a:chOff x="4747071" y="1895038"/>
            <a:chExt cx="1201817" cy="1476923"/>
          </a:xfrm>
        </p:grpSpPr>
        <p:grpSp>
          <p:nvGrpSpPr>
            <p:cNvPr id="217" name="Groupe 67"/>
            <p:cNvGrpSpPr/>
            <p:nvPr/>
          </p:nvGrpSpPr>
          <p:grpSpPr>
            <a:xfrm>
              <a:off x="4747071" y="1895038"/>
              <a:ext cx="1109208" cy="1476923"/>
              <a:chOff x="4747071" y="1895038"/>
              <a:chExt cx="1109208" cy="1476923"/>
            </a:xfrm>
          </p:grpSpPr>
          <p:cxnSp>
            <p:nvCxnSpPr>
              <p:cNvPr id="219" name="Connecteur en angle 218"/>
              <p:cNvCxnSpPr/>
              <p:nvPr/>
            </p:nvCxnSpPr>
            <p:spPr>
              <a:xfrm>
                <a:off x="4776279" y="1895038"/>
                <a:ext cx="1080000" cy="1476923"/>
              </a:xfrm>
              <a:prstGeom prst="bentConnector3">
                <a:avLst>
                  <a:gd name="adj1" fmla="val 100117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0" name="Connecteur droit avec flèche 219"/>
              <p:cNvCxnSpPr/>
              <p:nvPr/>
            </p:nvCxnSpPr>
            <p:spPr>
              <a:xfrm>
                <a:off x="4747071" y="1900603"/>
                <a:ext cx="8042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218" name="Connecteur droit 217"/>
            <p:cNvCxnSpPr/>
            <p:nvPr/>
          </p:nvCxnSpPr>
          <p:spPr>
            <a:xfrm>
              <a:off x="5768888" y="2141528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e 220"/>
          <p:cNvGrpSpPr/>
          <p:nvPr/>
        </p:nvGrpSpPr>
        <p:grpSpPr>
          <a:xfrm>
            <a:off x="6060323" y="899640"/>
            <a:ext cx="1439862" cy="288925"/>
            <a:chOff x="3790923" y="2219582"/>
            <a:chExt cx="1439862" cy="288925"/>
          </a:xfrm>
        </p:grpSpPr>
        <p:sp>
          <p:nvSpPr>
            <p:cNvPr id="222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223" name="Line 52"/>
            <p:cNvSpPr>
              <a:spLocks noChangeShapeType="1"/>
            </p:cNvSpPr>
            <p:nvPr/>
          </p:nvSpPr>
          <p:spPr bwMode="auto">
            <a:xfrm>
              <a:off x="3890242" y="2255207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24" name="Groupe 223"/>
          <p:cNvGrpSpPr/>
          <p:nvPr/>
        </p:nvGrpSpPr>
        <p:grpSpPr>
          <a:xfrm>
            <a:off x="2156756" y="1168122"/>
            <a:ext cx="5782846" cy="216452"/>
            <a:chOff x="2143108" y="1558928"/>
            <a:chExt cx="5782846" cy="216452"/>
          </a:xfrm>
        </p:grpSpPr>
        <p:cxnSp>
          <p:nvCxnSpPr>
            <p:cNvPr id="225" name="Connecteur en angle 224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Connecteur droit avec flèche 225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Connecteur en angle 226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Connecteur droit 227"/>
            <p:cNvCxnSpPr/>
            <p:nvPr/>
          </p:nvCxnSpPr>
          <p:spPr>
            <a:xfrm rot="5400000">
              <a:off x="6342946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29" name="Groupe 228"/>
          <p:cNvGrpSpPr/>
          <p:nvPr/>
        </p:nvGrpSpPr>
        <p:grpSpPr>
          <a:xfrm>
            <a:off x="4706366" y="1370056"/>
            <a:ext cx="3251397" cy="144000"/>
            <a:chOff x="4692718" y="1761184"/>
            <a:chExt cx="3251397" cy="144000"/>
          </a:xfrm>
        </p:grpSpPr>
        <p:cxnSp>
          <p:nvCxnSpPr>
            <p:cNvPr id="230" name="Connecteur droit 229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onnecteur droit avec flèche 230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onnecteur droit 231"/>
            <p:cNvCxnSpPr/>
            <p:nvPr/>
          </p:nvCxnSpPr>
          <p:spPr>
            <a:xfrm rot="5400000">
              <a:off x="7343078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33" name="Text Box 50"/>
          <p:cNvSpPr txBox="1">
            <a:spLocks noChangeAspect="1" noChangeArrowheads="1"/>
          </p:cNvSpPr>
          <p:nvPr/>
        </p:nvSpPr>
        <p:spPr bwMode="auto">
          <a:xfrm>
            <a:off x="7157416" y="1471146"/>
            <a:ext cx="700732" cy="291512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234" name="Text Box 126"/>
          <p:cNvSpPr txBox="1">
            <a:spLocks noChangeArrowheads="1"/>
          </p:cNvSpPr>
          <p:nvPr/>
        </p:nvSpPr>
        <p:spPr bwMode="auto">
          <a:xfrm>
            <a:off x="7865046" y="1654695"/>
            <a:ext cx="921796" cy="5007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فحص</a:t>
            </a:r>
            <a:endParaRPr lang="fr-FR" sz="1400" b="1" dirty="0" smtClean="0">
              <a:solidFill>
                <a:srgbClr val="339933"/>
              </a:solidFill>
              <a:cs typeface="Arabic Transparent" pitchFamily="2" charset="-78"/>
            </a:endParaRPr>
          </a:p>
          <a:p>
            <a:pPr algn="r" rtl="1">
              <a:lnSpc>
                <a:spcPts val="1100"/>
              </a:lnSpc>
              <a:spcBef>
                <a:spcPct val="50000"/>
              </a:spcBef>
            </a:pP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الرافعة 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A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endParaRPr lang="fr-FR" sz="1400" b="1" dirty="0">
              <a:solidFill>
                <a:srgbClr val="339933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26" grpId="0"/>
      <p:bldP spid="140" grpId="0"/>
      <p:bldP spid="148" grpId="0"/>
      <p:bldP spid="149" grpId="0"/>
      <p:bldP spid="150" grpId="0"/>
      <p:bldP spid="180" grpId="0"/>
      <p:bldP spid="181" grpId="0"/>
      <p:bldP spid="190" grpId="0"/>
      <p:bldP spid="200" grpId="0"/>
      <p:bldP spid="205" grpId="0"/>
      <p:bldP spid="215" grpId="0"/>
      <p:bldP spid="233" grpId="0"/>
      <p:bldP spid="2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0298" y="142852"/>
            <a:ext cx="600079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4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357554" y="1000108"/>
            <a:ext cx="5572100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</a:t>
            </a:r>
            <a:r>
              <a:rPr kumimoji="0" lang="ar-D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: 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26248" y="1636511"/>
            <a:ext cx="8603470" cy="4938539"/>
            <a:chOff x="428596" y="4351155"/>
            <a:chExt cx="8603470" cy="4938539"/>
          </a:xfrm>
        </p:grpSpPr>
        <p:sp>
          <p:nvSpPr>
            <p:cNvPr id="30" name="Rectangle 29"/>
            <p:cNvSpPr/>
            <p:nvPr/>
          </p:nvSpPr>
          <p:spPr>
            <a:xfrm>
              <a:off x="500066" y="4357694"/>
              <a:ext cx="8532000" cy="49320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1553590" y="5568236"/>
              <a:ext cx="241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4359495" y="5568236"/>
              <a:ext cx="241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4876294" y="6816361"/>
              <a:ext cx="4932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10800000">
              <a:off x="490909" y="5045180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741987" y="4363228"/>
              <a:ext cx="853119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err="1" smtClean="0"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3357" y="4363228"/>
              <a:ext cx="734496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9175" y="4363228"/>
              <a:ext cx="1422184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44685" y="4363030"/>
              <a:ext cx="822661" cy="355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7500990" y="5181899"/>
              <a:ext cx="1428760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التثبيت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7380660" y="5711707"/>
              <a:ext cx="157163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الثني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7620084" y="6333557"/>
              <a:ext cx="1353774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القطع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"/>
            <p:cNvSpPr>
              <a:spLocks noChangeArrowheads="1"/>
            </p:cNvSpPr>
            <p:nvPr/>
          </p:nvSpPr>
          <p:spPr bwMode="auto">
            <a:xfrm>
              <a:off x="5643570" y="5699834"/>
              <a:ext cx="1714512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B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464409" y="5587471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B0,B1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 rot="10800000">
              <a:off x="497363" y="5619984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0800000">
              <a:off x="489369" y="6207300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5572132" y="6357307"/>
              <a:ext cx="1774107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C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47" name="Rectangle 1"/>
            <p:cNvSpPr>
              <a:spLocks noChangeArrowheads="1"/>
            </p:cNvSpPr>
            <p:nvPr/>
          </p:nvSpPr>
          <p:spPr bwMode="auto">
            <a:xfrm>
              <a:off x="2571736" y="5050957"/>
              <a:ext cx="3000396" cy="5847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A+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A-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"/>
            <p:cNvSpPr>
              <a:spLocks noChangeArrowheads="1"/>
            </p:cNvSpPr>
            <p:nvPr/>
          </p:nvSpPr>
          <p:spPr bwMode="auto">
            <a:xfrm>
              <a:off x="2571736" y="5609760"/>
              <a:ext cx="3000396" cy="58477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B+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B-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1472" y="5162145"/>
              <a:ext cx="2214578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A0,A1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5572132" y="5197958"/>
              <a:ext cx="1774107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A 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1" name="Rectangle 1"/>
            <p:cNvSpPr>
              <a:spLocks noChangeArrowheads="1"/>
            </p:cNvSpPr>
            <p:nvPr/>
          </p:nvSpPr>
          <p:spPr bwMode="auto">
            <a:xfrm>
              <a:off x="2583611" y="6207672"/>
              <a:ext cx="3000396" cy="5847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C+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"/>
            <p:cNvSpPr>
              <a:spLocks noChangeArrowheads="1"/>
            </p:cNvSpPr>
            <p:nvPr/>
          </p:nvSpPr>
          <p:spPr bwMode="auto">
            <a:xfrm>
              <a:off x="428596" y="6197076"/>
              <a:ext cx="2357454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C0,C1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428596" y="5847825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CP </a:t>
              </a:r>
              <a:r>
                <a:rPr lang="ar-DZ" sz="14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ملتقط حضور</a:t>
              </a:r>
              <a:endParaRPr lang="fr-FR" sz="14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7500958" y="4714884"/>
              <a:ext cx="1428760" cy="338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التقديم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495012" y="4593697"/>
              <a:ext cx="1908000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"/>
            <p:cNvSpPr>
              <a:spLocks noChangeArrowheads="1"/>
            </p:cNvSpPr>
            <p:nvPr/>
          </p:nvSpPr>
          <p:spPr bwMode="auto">
            <a:xfrm>
              <a:off x="2857488" y="4714884"/>
              <a:ext cx="2571591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 rot="10800000">
              <a:off x="500034" y="4703866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10800000">
              <a:off x="499421" y="6786586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602382" y="4714884"/>
              <a:ext cx="221457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4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ملتقط  </a:t>
              </a:r>
              <a:r>
                <a:rPr lang="fr-FR" sz="14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Cap</a:t>
              </a:r>
              <a:endParaRPr lang="fr-FR" sz="1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358082" y="4432379"/>
            <a:ext cx="1357322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عناصر الأمن </a:t>
            </a:r>
          </a:p>
          <a:p>
            <a:pPr algn="r" rtl="1"/>
            <a:r>
              <a:rPr lang="ar-DZ" sz="1700" b="1" dirty="0" smtClean="0">
                <a:solidFill>
                  <a:srgbClr val="FF0000"/>
                </a:solidFill>
                <a:cs typeface="Arabic Transparent" pitchFamily="2" charset="-78"/>
              </a:rPr>
              <a:t>و القيادة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6002" y="4208695"/>
            <a:ext cx="6786546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مبدلة تشغيل آلي/ تشغيل يدوي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 /Auto 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زر التشغيل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زر الإيقاف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</a:p>
          <a:p>
            <a:pPr algn="r" rtl="1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زر التهيئة :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</a:t>
            </a: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زر التوقف ألاستعجالي :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</a:t>
            </a:r>
          </a:p>
          <a:p>
            <a:pPr algn="r" rtl="1"/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تماس المرحل الحراري لحماية المحرك :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RT</a:t>
            </a:r>
          </a:p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زر إعادة التسليح :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</a:t>
            </a:r>
          </a:p>
          <a:p>
            <a:pPr algn="r" rtl="1">
              <a:buFontTx/>
              <a:buChar char="-"/>
            </a:pPr>
            <a:r>
              <a:rPr lang="ar-DZ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ملتقط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Cap</a:t>
            </a:r>
          </a:p>
          <a:p>
            <a:pPr algn="r" rtl="1">
              <a:buFontTx/>
              <a:buChar char="-"/>
            </a:pP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500034" y="4714884"/>
            <a:ext cx="2065448" cy="513914"/>
            <a:chOff x="0" y="3714752"/>
            <a:chExt cx="2065448" cy="513914"/>
          </a:xfrm>
        </p:grpSpPr>
        <p:sp>
          <p:nvSpPr>
            <p:cNvPr id="64" name="Rectangle 63"/>
            <p:cNvSpPr/>
            <p:nvPr/>
          </p:nvSpPr>
          <p:spPr>
            <a:xfrm>
              <a:off x="13448" y="3728600"/>
              <a:ext cx="2052000" cy="500066"/>
            </a:xfrm>
            <a:prstGeom prst="rect">
              <a:avLst/>
            </a:prstGeom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5" name="Légende encadrée 2 64"/>
            <p:cNvSpPr/>
            <p:nvPr/>
          </p:nvSpPr>
          <p:spPr>
            <a:xfrm flipH="1">
              <a:off x="0" y="3714752"/>
              <a:ext cx="2052000" cy="504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5645"/>
                <a:gd name="adj6" fmla="val -54454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لوح التحكم </a:t>
              </a:r>
              <a:endParaRPr lang="fr-FR" sz="1400" b="1" dirty="0" smtClean="0">
                <a:solidFill>
                  <a:schemeClr val="tx1"/>
                </a:solidFill>
                <a:cs typeface="Arabic Transparent" pitchFamily="2" charset="-78"/>
              </a:endParaRPr>
            </a:p>
            <a:p>
              <a:pPr algn="ctr" rtl="1"/>
              <a:r>
                <a:rPr lang="fr-FR" sz="1400" b="1" dirty="0" smtClean="0">
                  <a:solidFill>
                    <a:schemeClr val="tx1"/>
                  </a:solidFill>
                  <a:cs typeface="Arabic Transparent" pitchFamily="2" charset="-78"/>
                </a:rPr>
                <a:t>Pupitre de commande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58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4414" y="63500"/>
            <a:ext cx="6572296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إضافات 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GEMMA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 على متمن الإنتاج العادي (</a:t>
            </a:r>
            <a:r>
              <a:rPr lang="fr-FR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GPN</a:t>
            </a:r>
            <a:r>
              <a:rPr lang="ar-DZ" sz="2400" b="1" u="sng" dirty="0" smtClean="0">
                <a:solidFill>
                  <a:srgbClr val="339933"/>
                </a:solidFill>
                <a:latin typeface="Arial" pitchFamily="34" charset="0"/>
                <a:cs typeface="Arabic Transparent" pitchFamily="2" charset="-78"/>
              </a:rPr>
              <a:t>):</a:t>
            </a:r>
            <a:endParaRPr kumimoji="0" lang="ar-SA" sz="2400" b="1" i="0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538586"/>
            <a:ext cx="6622337" cy="4248000"/>
          </a:xfrm>
          <a:prstGeom prst="rect">
            <a:avLst/>
          </a:prstGeom>
          <a:noFill/>
        </p:spPr>
      </p:pic>
      <p:sp>
        <p:nvSpPr>
          <p:cNvPr id="4" name="Rectangle à coins arrondis 3"/>
          <p:cNvSpPr/>
          <p:nvPr/>
        </p:nvSpPr>
        <p:spPr>
          <a:xfrm>
            <a:off x="6009335" y="1878002"/>
            <a:ext cx="2264741" cy="1690574"/>
          </a:xfrm>
          <a:prstGeom prst="roundRect">
            <a:avLst/>
          </a:prstGeom>
          <a:solidFill>
            <a:srgbClr val="FFDB6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 flipV="1">
            <a:off x="357158" y="5572140"/>
            <a:ext cx="857256" cy="488168"/>
            <a:chOff x="4357686" y="2693982"/>
            <a:chExt cx="2139851" cy="375851"/>
          </a:xfrm>
        </p:grpSpPr>
        <p:cxnSp>
          <p:nvCxnSpPr>
            <p:cNvPr id="6" name="Connecteur droit avec flèche 5"/>
            <p:cNvCxnSpPr/>
            <p:nvPr/>
          </p:nvCxnSpPr>
          <p:spPr>
            <a:xfrm rot="10800000" flipV="1">
              <a:off x="4357686" y="2697894"/>
              <a:ext cx="571504" cy="371939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6877718" y="785794"/>
            <a:ext cx="205200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1600" b="1" dirty="0" smtClean="0">
                <a:solidFill>
                  <a:srgbClr val="FF0000"/>
                </a:solidFill>
              </a:rPr>
              <a:t>لوح تحكم</a:t>
            </a:r>
            <a:endParaRPr lang="ar-DZ" sz="1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fr-FR" sz="1400" b="1" dirty="0" smtClean="0">
                <a:solidFill>
                  <a:srgbClr val="FF0000"/>
                </a:solidFill>
              </a:rPr>
              <a:t>Pupitre de commande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0958" y="4264231"/>
            <a:ext cx="1197764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التشغيل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ar-DZ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24" y="3549851"/>
            <a:ext cx="104708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الإيقاف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3306" y="714356"/>
            <a:ext cx="1885453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التوقف ألاستعجالي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2330" y="4835735"/>
            <a:ext cx="165301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زر إعادة التسليح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43644"/>
            <a:ext cx="205818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تماس المرحل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الحراري   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4494" y="1000108"/>
            <a:ext cx="3196214" cy="2556000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 flipH="1">
            <a:off x="4214810" y="1022135"/>
            <a:ext cx="2071702" cy="1071570"/>
            <a:chOff x="2847203" y="2693982"/>
            <a:chExt cx="3650334" cy="615059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2847203" y="2697894"/>
              <a:ext cx="2081987" cy="611147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>
            <a:grpSpLocks/>
          </p:cNvGrpSpPr>
          <p:nvPr/>
        </p:nvGrpSpPr>
        <p:grpSpPr>
          <a:xfrm flipV="1">
            <a:off x="7572395" y="2214554"/>
            <a:ext cx="1224000" cy="1728000"/>
            <a:chOff x="4090208" y="2693982"/>
            <a:chExt cx="2407329" cy="1064911"/>
          </a:xfrm>
        </p:grpSpPr>
        <p:cxnSp>
          <p:nvCxnSpPr>
            <p:cNvPr id="19" name="Connecteur droit avec flèche 18"/>
            <p:cNvCxnSpPr/>
            <p:nvPr/>
          </p:nvCxnSpPr>
          <p:spPr>
            <a:xfrm rot="5400000">
              <a:off x="3979202" y="2808898"/>
              <a:ext cx="1061001" cy="838989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931160" y="2693982"/>
              <a:ext cx="1566377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 flipV="1">
            <a:off x="7358083" y="2786058"/>
            <a:ext cx="1092132" cy="1800000"/>
            <a:chOff x="4315443" y="2693980"/>
            <a:chExt cx="6833165" cy="1064911"/>
          </a:xfrm>
        </p:grpSpPr>
        <p:cxnSp>
          <p:nvCxnSpPr>
            <p:cNvPr id="22" name="Connecteur droit avec flèche 21"/>
            <p:cNvCxnSpPr/>
            <p:nvPr/>
          </p:nvCxnSpPr>
          <p:spPr>
            <a:xfrm rot="5400000">
              <a:off x="4379143" y="2630280"/>
              <a:ext cx="1064911" cy="1192312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5517559" y="2693981"/>
              <a:ext cx="5631049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 flipV="1">
            <a:off x="6286512" y="2857497"/>
            <a:ext cx="1928826" cy="2339438"/>
            <a:chOff x="-219733" y="2786972"/>
            <a:chExt cx="12539420" cy="1002535"/>
          </a:xfrm>
        </p:grpSpPr>
        <p:cxnSp>
          <p:nvCxnSpPr>
            <p:cNvPr id="25" name="Connecteur droit avec flèche 24"/>
            <p:cNvCxnSpPr/>
            <p:nvPr/>
          </p:nvCxnSpPr>
          <p:spPr>
            <a:xfrm rot="5400000">
              <a:off x="1617908" y="949944"/>
              <a:ext cx="1001922" cy="4677203"/>
            </a:xfrm>
            <a:prstGeom prst="straightConnector1">
              <a:avLst/>
            </a:prstGeom>
            <a:ln w="12700">
              <a:solidFill>
                <a:srgbClr val="3333FF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581017" y="2786972"/>
              <a:ext cx="7738670" cy="0"/>
            </a:xfrm>
            <a:prstGeom prst="line">
              <a:avLst/>
            </a:prstGeom>
            <a:ln w="12700"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54471" y="5104702"/>
            <a:ext cx="499694" cy="396000"/>
            <a:chOff x="54471" y="5104702"/>
            <a:chExt cx="499694" cy="396000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341518" y="5104702"/>
              <a:ext cx="212647" cy="396000"/>
              <a:chOff x="6635076" y="5286389"/>
              <a:chExt cx="474940" cy="884447"/>
            </a:xfrm>
          </p:grpSpPr>
          <p:cxnSp>
            <p:nvCxnSpPr>
              <p:cNvPr id="28" name="Connecteur droit 27"/>
              <p:cNvCxnSpPr/>
              <p:nvPr/>
            </p:nvCxnSpPr>
            <p:spPr>
              <a:xfrm rot="16200000" flipH="1">
                <a:off x="6696016" y="5448389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16200000" flipH="1">
                <a:off x="6696016" y="6008836"/>
                <a:ext cx="32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6858016" y="5617700"/>
                <a:ext cx="252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>
                <a:off x="6849390" y="5634952"/>
                <a:ext cx="231566" cy="2143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6635076" y="5715016"/>
                <a:ext cx="36000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16200000" flipH="1">
                <a:off x="6589702" y="5769016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rot="16200000" flipH="1">
                <a:off x="6732578" y="5769017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4471" y="5150740"/>
              <a:ext cx="3097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 rtl="1"/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ar-D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28596" y="3571876"/>
            <a:ext cx="1214446" cy="583379"/>
            <a:chOff x="428596" y="3571876"/>
            <a:chExt cx="1214446" cy="583379"/>
          </a:xfrm>
        </p:grpSpPr>
        <p:sp>
          <p:nvSpPr>
            <p:cNvPr id="36" name="Rectangle 1"/>
            <p:cNvSpPr>
              <a:spLocks noChangeArrowheads="1"/>
            </p:cNvSpPr>
            <p:nvPr/>
          </p:nvSpPr>
          <p:spPr bwMode="auto">
            <a:xfrm>
              <a:off x="428596" y="3571876"/>
              <a:ext cx="114300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4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ملتقط  </a:t>
              </a:r>
              <a:r>
                <a:rPr lang="fr-FR" sz="14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Cap</a:t>
              </a:r>
              <a:endParaRPr lang="fr-FR" sz="1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7" name="Cylindre 36"/>
            <p:cNvSpPr/>
            <p:nvPr/>
          </p:nvSpPr>
          <p:spPr>
            <a:xfrm rot="10800000">
              <a:off x="1499042" y="3867255"/>
              <a:ext cx="144000" cy="2880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3043" y="89766"/>
            <a:ext cx="2238113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استخراج </a:t>
            </a:r>
            <a:r>
              <a:rPr lang="ar-DZ" b="1" u="sng" dirty="0" err="1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b="1" u="sng" dirty="0" smtClean="0">
                <a:solidFill>
                  <a:srgbClr val="CC00FF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b="1" u="sng" dirty="0">
              <a:solidFill>
                <a:srgbClr val="CC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5698" y="511838"/>
            <a:ext cx="267092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214678" y="2143116"/>
            <a:ext cx="314327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</a:rPr>
              <a:t>متمن القيادة والتهيئة </a:t>
            </a:r>
            <a:r>
              <a:rPr lang="fr-FR" sz="1600" b="1" u="sng" dirty="0" smtClean="0">
                <a:solidFill>
                  <a:srgbClr val="FF0000"/>
                </a:solidFill>
              </a:rPr>
              <a:t>(GMM) </a:t>
            </a:r>
            <a:r>
              <a:rPr lang="fr-FR" b="1" u="sng" dirty="0" smtClean="0">
                <a:solidFill>
                  <a:srgbClr val="FF0000"/>
                </a:solidFill>
              </a:rPr>
              <a:t>= </a:t>
            </a:r>
            <a:r>
              <a:rPr lang="fr-FR" sz="1600" b="1" u="sng" dirty="0" smtClean="0">
                <a:solidFill>
                  <a:srgbClr val="FF0000"/>
                </a:solidFill>
              </a:rPr>
              <a:t>(GCI)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45968" y="928670"/>
            <a:ext cx="185339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928521" y="2643182"/>
            <a:ext cx="166744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sz="1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56" name="Flèche vers le bas 155"/>
          <p:cNvSpPr/>
          <p:nvPr/>
        </p:nvSpPr>
        <p:spPr>
          <a:xfrm>
            <a:off x="3643306" y="1500174"/>
            <a:ext cx="214314" cy="571504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lèche vers le bas 156"/>
          <p:cNvSpPr/>
          <p:nvPr/>
        </p:nvSpPr>
        <p:spPr>
          <a:xfrm rot="-4140000">
            <a:off x="5577256" y="145850"/>
            <a:ext cx="214314" cy="3420000"/>
          </a:xfrm>
          <a:prstGeom prst="downArrow">
            <a:avLst/>
          </a:prstGeom>
          <a:solidFill>
            <a:schemeClr val="accent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1" name="Groupe 130"/>
          <p:cNvGrpSpPr/>
          <p:nvPr/>
        </p:nvGrpSpPr>
        <p:grpSpPr>
          <a:xfrm>
            <a:off x="6085645" y="3214686"/>
            <a:ext cx="2908997" cy="2268000"/>
            <a:chOff x="6085645" y="3214686"/>
            <a:chExt cx="2908997" cy="2268000"/>
          </a:xfrm>
        </p:grpSpPr>
        <p:grpSp>
          <p:nvGrpSpPr>
            <p:cNvPr id="5" name="Groupe 151"/>
            <p:cNvGrpSpPr>
              <a:grpSpLocks noChangeAspect="1"/>
            </p:cNvGrpSpPr>
            <p:nvPr/>
          </p:nvGrpSpPr>
          <p:grpSpPr>
            <a:xfrm>
              <a:off x="6085645" y="3214686"/>
              <a:ext cx="2908997" cy="2268000"/>
              <a:chOff x="5572132" y="3214686"/>
              <a:chExt cx="3047521" cy="23768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89177" y="3438878"/>
                <a:ext cx="1547218" cy="323165"/>
              </a:xfrm>
              <a:prstGeom prst="rect">
                <a:avLst/>
              </a:prstGeom>
              <a:noFill/>
              <a:ln w="22225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 rtl="1"/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- متمن الأمن (</a:t>
                </a:r>
                <a:r>
                  <a:rPr lang="fr-FR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GS</a:t>
                </a:r>
                <a:r>
                  <a:rPr lang="ar-DZ" sz="15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abic Transparent" pitchFamily="2" charset="-78"/>
                  </a:rPr>
                  <a:t>).</a:t>
                </a:r>
                <a:endParaRPr lang="fr-FR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508267" y="5177620"/>
                <a:ext cx="1109403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+ RT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6348222" y="3214686"/>
                <a:ext cx="0" cy="237600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6075044" y="3486704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Line 29"/>
              <p:cNvSpPr>
                <a:spLocks noChangeAspect="1" noChangeShapeType="1"/>
              </p:cNvSpPr>
              <p:nvPr/>
            </p:nvSpPr>
            <p:spPr bwMode="auto">
              <a:xfrm>
                <a:off x="6622663" y="3753008"/>
                <a:ext cx="15817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5" name="Text Box 30"/>
              <p:cNvSpPr txBox="1">
                <a:spLocks noChangeArrowheads="1"/>
              </p:cNvSpPr>
              <p:nvPr/>
            </p:nvSpPr>
            <p:spPr bwMode="auto">
              <a:xfrm>
                <a:off x="6788508" y="3486704"/>
                <a:ext cx="1808705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500" b="1">
                  <a:solidFill>
                    <a:schemeClr val="tx1"/>
                  </a:solidFill>
                  <a:cs typeface="Arabic Transparent" pitchFamily="2" charset="-78"/>
                </a:endParaRPr>
              </a:p>
            </p:txBody>
          </p:sp>
          <p:sp>
            <p:nvSpPr>
              <p:cNvPr id="136" name="Rectangle 25"/>
              <p:cNvSpPr>
                <a:spLocks noChangeArrowheads="1"/>
              </p:cNvSpPr>
              <p:nvPr/>
            </p:nvSpPr>
            <p:spPr bwMode="auto">
              <a:xfrm>
                <a:off x="6137940" y="3558321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72670" y="3585866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200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6825408" y="3456723"/>
                <a:ext cx="1199366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>
                  <a:tabLst>
                    <a:tab pos="2743200" algn="l"/>
                  </a:tabLst>
                </a:pPr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F/GCI (100)</a:t>
                </a:r>
                <a:endParaRPr lang="ar-DZ" sz="15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6825572" y="3697857"/>
                <a:ext cx="1794081" cy="323165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algn="r" rtl="1" eaLnBrk="0" hangingPunct="0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F/GPN (….,….,….)</a:t>
                </a:r>
                <a:endParaRPr lang="fr-FR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6070824" y="4572008"/>
                <a:ext cx="551937" cy="546670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25"/>
              <p:cNvSpPr>
                <a:spLocks noChangeArrowheads="1"/>
              </p:cNvSpPr>
              <p:nvPr/>
            </p:nvSpPr>
            <p:spPr bwMode="auto">
              <a:xfrm>
                <a:off x="6133720" y="4643625"/>
                <a:ext cx="423669" cy="410003"/>
              </a:xfrm>
              <a:prstGeom prst="rect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068450" y="4672249"/>
                <a:ext cx="565714" cy="328350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</a:t>
                </a:r>
                <a:endParaRPr lang="fr-F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Line 26"/>
              <p:cNvSpPr>
                <a:spLocks noChangeAspect="1" noChangeShapeType="1"/>
              </p:cNvSpPr>
              <p:nvPr/>
            </p:nvSpPr>
            <p:spPr bwMode="auto">
              <a:xfrm>
                <a:off x="6235804" y="4321442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4" name="Line 26"/>
              <p:cNvSpPr>
                <a:spLocks noChangeAspect="1" noChangeShapeType="1"/>
              </p:cNvSpPr>
              <p:nvPr/>
            </p:nvSpPr>
            <p:spPr bwMode="auto">
              <a:xfrm>
                <a:off x="6234020" y="5357826"/>
                <a:ext cx="225957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5" name="Parenthèse ouvrante 144"/>
              <p:cNvSpPr/>
              <p:nvPr/>
            </p:nvSpPr>
            <p:spPr>
              <a:xfrm>
                <a:off x="5572132" y="3215502"/>
                <a:ext cx="784675" cy="2376000"/>
              </a:xfrm>
              <a:prstGeom prst="leftBracket">
                <a:avLst>
                  <a:gd name="adj" fmla="val 0"/>
                </a:avLst>
              </a:prstGeom>
              <a:ln w="2222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500"/>
              </a:p>
            </p:txBody>
          </p:sp>
          <p:sp>
            <p:nvSpPr>
              <p:cNvPr id="146" name="Line 25"/>
              <p:cNvSpPr>
                <a:spLocks noChangeAspect="1" noChangeShapeType="1"/>
              </p:cNvSpPr>
              <p:nvPr/>
            </p:nvSpPr>
            <p:spPr bwMode="auto">
              <a:xfrm>
                <a:off x="6654563" y="4198638"/>
                <a:ext cx="22105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6520457" y="4189739"/>
                <a:ext cx="1692000" cy="358707"/>
              </a:xfrm>
              <a:prstGeom prst="rect">
                <a:avLst/>
              </a:prstGeom>
              <a:noFill/>
              <a:ln w="22225"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 eaLnBrk="0" hangingPunct="0"/>
                <a:r>
                  <a:rPr lang="fr-FR" sz="1500" b="1" dirty="0" smtClean="0">
                    <a:solidFill>
                      <a:schemeClr val="tx1"/>
                    </a:solidFill>
                    <a:ea typeface="Times New Roman" pitchFamily="18" charset="0"/>
                    <a:cs typeface="Arabic Transparent" pitchFamily="2" charset="-78"/>
                  </a:rPr>
                  <a:t>AU . RT . REA</a:t>
                </a:r>
                <a:endParaRPr lang="ar-DZ" sz="1500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endParaRPr>
              </a:p>
            </p:txBody>
          </p:sp>
          <p:sp>
            <p:nvSpPr>
              <p:cNvPr id="148" name="Line 25"/>
              <p:cNvSpPr>
                <a:spLocks noChangeAspect="1" noChangeShapeType="1"/>
              </p:cNvSpPr>
              <p:nvPr/>
            </p:nvSpPr>
            <p:spPr bwMode="auto">
              <a:xfrm>
                <a:off x="7064302" y="4198638"/>
                <a:ext cx="339429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  <p:sp>
            <p:nvSpPr>
              <p:cNvPr id="149" name="Line 25"/>
              <p:cNvSpPr>
                <a:spLocks noChangeAspect="1" noChangeShapeType="1"/>
              </p:cNvSpPr>
              <p:nvPr/>
            </p:nvSpPr>
            <p:spPr bwMode="auto">
              <a:xfrm>
                <a:off x="7479196" y="4198491"/>
                <a:ext cx="377143" cy="0"/>
              </a:xfrm>
              <a:prstGeom prst="line">
                <a:avLst/>
              </a:prstGeom>
              <a:ln w="22225"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r" rtl="1"/>
                <a:endParaRPr lang="fr-FR" sz="1500"/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6123675" y="457200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111800" y="354812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D1</a:t>
              </a:r>
              <a:endPara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5" name="Image 1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" y="-16884"/>
            <a:ext cx="3153945" cy="2088000"/>
          </a:xfrm>
          <a:prstGeom prst="rect">
            <a:avLst/>
          </a:prstGeom>
          <a:noFill/>
        </p:spPr>
      </p:pic>
      <p:grpSp>
        <p:nvGrpSpPr>
          <p:cNvPr id="253" name="Groupe 252"/>
          <p:cNvGrpSpPr/>
          <p:nvPr/>
        </p:nvGrpSpPr>
        <p:grpSpPr>
          <a:xfrm>
            <a:off x="121693" y="2130597"/>
            <a:ext cx="5722744" cy="4624892"/>
            <a:chOff x="-695221" y="1571612"/>
            <a:chExt cx="5722744" cy="4624892"/>
          </a:xfrm>
        </p:grpSpPr>
        <p:sp>
          <p:nvSpPr>
            <p:cNvPr id="242" name="Line 10"/>
            <p:cNvSpPr>
              <a:spLocks noChangeAspect="1" noChangeShapeType="1"/>
            </p:cNvSpPr>
            <p:nvPr/>
          </p:nvSpPr>
          <p:spPr bwMode="auto">
            <a:xfrm>
              <a:off x="3554296" y="4000504"/>
              <a:ext cx="0" cy="2196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241" name="Line 10"/>
            <p:cNvSpPr>
              <a:spLocks noChangeAspect="1" noChangeShapeType="1"/>
            </p:cNvSpPr>
            <p:nvPr/>
          </p:nvSpPr>
          <p:spPr bwMode="auto">
            <a:xfrm>
              <a:off x="976350" y="4000504"/>
              <a:ext cx="0" cy="900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236" name="Text Box 30"/>
            <p:cNvSpPr txBox="1">
              <a:spLocks noChangeArrowheads="1"/>
            </p:cNvSpPr>
            <p:nvPr/>
          </p:nvSpPr>
          <p:spPr bwMode="auto">
            <a:xfrm>
              <a:off x="2286884" y="5305730"/>
              <a:ext cx="864000" cy="2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Line 31"/>
            <p:cNvSpPr>
              <a:spLocks noChangeAspect="1" noChangeShapeType="1"/>
            </p:cNvSpPr>
            <p:nvPr/>
          </p:nvSpPr>
          <p:spPr bwMode="auto">
            <a:xfrm>
              <a:off x="2164612" y="5440954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214546" y="5304318"/>
              <a:ext cx="92856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400" b="1" dirty="0" smtClean="0">
                  <a:latin typeface="Arial" pitchFamily="34" charset="0"/>
                  <a:cs typeface="Arial" pitchFamily="34" charset="0"/>
                </a:rPr>
                <a:t>تشغيل الغلق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Line 32"/>
            <p:cNvSpPr>
              <a:spLocks noChangeAspect="1" noChangeShapeType="1"/>
            </p:cNvSpPr>
            <p:nvPr/>
          </p:nvSpPr>
          <p:spPr bwMode="auto">
            <a:xfrm>
              <a:off x="2033620" y="2124270"/>
              <a:ext cx="2988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32"/>
            <p:cNvSpPr>
              <a:spLocks noChangeAspect="1" noChangeShapeType="1"/>
            </p:cNvSpPr>
            <p:nvPr/>
          </p:nvSpPr>
          <p:spPr bwMode="auto">
            <a:xfrm>
              <a:off x="3549977" y="6182944"/>
              <a:ext cx="1476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37"/>
            <p:cNvSpPr>
              <a:spLocks noChangeAspect="1" noChangeShapeType="1"/>
            </p:cNvSpPr>
            <p:nvPr/>
          </p:nvSpPr>
          <p:spPr bwMode="auto">
            <a:xfrm>
              <a:off x="5027523" y="2116702"/>
              <a:ext cx="0" cy="4068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798425" y="4409927"/>
              <a:ext cx="396000" cy="287419"/>
            </a:xfrm>
            <a:prstGeom prst="rect">
              <a:avLst/>
            </a:prstGeom>
            <a:solidFill>
              <a:srgbClr val="FFCC0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Text Box 30"/>
            <p:cNvSpPr txBox="1">
              <a:spLocks noChangeArrowheads="1"/>
            </p:cNvSpPr>
            <p:nvPr/>
          </p:nvSpPr>
          <p:spPr bwMode="auto">
            <a:xfrm>
              <a:off x="1329053" y="4430475"/>
              <a:ext cx="1123503" cy="2880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380985" y="4429062"/>
              <a:ext cx="1000133" cy="2923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300" b="1" dirty="0" smtClean="0">
                  <a:latin typeface="Arial" pitchFamily="34" charset="0"/>
                  <a:cs typeface="Arial" pitchFamily="34" charset="0"/>
                </a:rPr>
                <a:t>التشغيل الآلي </a:t>
              </a:r>
              <a:endParaRPr lang="fr-F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70418" y="4427296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104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0" name="Connecteur droit 159"/>
            <p:cNvCxnSpPr/>
            <p:nvPr/>
          </p:nvCxnSpPr>
          <p:spPr>
            <a:xfrm rot="5400000">
              <a:off x="1005521" y="4556255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5400000">
              <a:off x="703352" y="4551702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Line 10"/>
            <p:cNvSpPr>
              <a:spLocks noChangeAspect="1" noChangeShapeType="1"/>
            </p:cNvSpPr>
            <p:nvPr/>
          </p:nvSpPr>
          <p:spPr bwMode="auto">
            <a:xfrm>
              <a:off x="2033620" y="1623380"/>
              <a:ext cx="0" cy="2376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259924" y="2238208"/>
              <a:ext cx="21737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200" b="1" dirty="0" smtClean="0">
                  <a:latin typeface="Arial" pitchFamily="34" charset="0"/>
                  <a:cs typeface="Arabic Transparent" pitchFamily="2" charset="-78"/>
                </a:rPr>
                <a:t>وضع الج</a:t>
              </a:r>
              <a:r>
                <a:rPr lang="ar-DZ" sz="1200" b="1" dirty="0" smtClean="0">
                  <a:latin typeface="Arial"/>
                  <a:cs typeface="Arabic Transparent" pitchFamily="2" charset="-78"/>
                </a:rPr>
                <a:t>زء المنفذ في الحالة الابتدائية</a:t>
              </a:r>
              <a:endParaRPr lang="fr-FR" sz="1200" b="1" dirty="0">
                <a:latin typeface="Arial" pitchFamily="34" charset="0"/>
                <a:cs typeface="Arabic Transparent" pitchFamily="2" charset="-78"/>
              </a:endParaRPr>
            </a:p>
          </p:txBody>
        </p:sp>
        <p:sp>
          <p:nvSpPr>
            <p:cNvPr id="164" name="Text Box 12"/>
            <p:cNvSpPr txBox="1">
              <a:spLocks noChangeArrowheads="1"/>
            </p:cNvSpPr>
            <p:nvPr/>
          </p:nvSpPr>
          <p:spPr bwMode="auto">
            <a:xfrm>
              <a:off x="1840430" y="2223268"/>
              <a:ext cx="396000" cy="2864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14"/>
            <p:cNvSpPr txBox="1">
              <a:spLocks noChangeArrowheads="1"/>
            </p:cNvSpPr>
            <p:nvPr/>
          </p:nvSpPr>
          <p:spPr bwMode="auto">
            <a:xfrm>
              <a:off x="2338774" y="2223268"/>
              <a:ext cx="2141737" cy="3081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5"/>
            <p:cNvSpPr>
              <a:spLocks noChangeAspect="1" noChangeShapeType="1"/>
            </p:cNvSpPr>
            <p:nvPr/>
          </p:nvSpPr>
          <p:spPr bwMode="auto">
            <a:xfrm>
              <a:off x="2233340" y="2377814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16"/>
            <p:cNvSpPr>
              <a:spLocks noChangeAspect="1" noChangeShapeType="1"/>
            </p:cNvSpPr>
            <p:nvPr/>
          </p:nvSpPr>
          <p:spPr bwMode="auto">
            <a:xfrm>
              <a:off x="1951053" y="1995960"/>
              <a:ext cx="15454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Line 17"/>
            <p:cNvSpPr>
              <a:spLocks noChangeAspect="1" noChangeShapeType="1"/>
            </p:cNvSpPr>
            <p:nvPr/>
          </p:nvSpPr>
          <p:spPr bwMode="auto">
            <a:xfrm>
              <a:off x="1945311" y="2682518"/>
              <a:ext cx="1533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Text Box 18"/>
            <p:cNvSpPr txBox="1">
              <a:spLocks noChangeAspect="1" noChangeArrowheads="1"/>
            </p:cNvSpPr>
            <p:nvPr/>
          </p:nvSpPr>
          <p:spPr bwMode="auto">
            <a:xfrm>
              <a:off x="2064706" y="1852090"/>
              <a:ext cx="571989" cy="30418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Init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  <a:p>
              <a:pPr algn="l"/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Text Box 19"/>
            <p:cNvSpPr txBox="1">
              <a:spLocks noChangeAspect="1" noChangeArrowheads="1"/>
            </p:cNvSpPr>
            <p:nvPr/>
          </p:nvSpPr>
          <p:spPr bwMode="auto">
            <a:xfrm>
              <a:off x="2084239" y="2573006"/>
              <a:ext cx="489609" cy="3029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CI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  <a:p>
              <a:pPr algn="l"/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21"/>
            <p:cNvSpPr txBox="1">
              <a:spLocks noChangeArrowheads="1"/>
            </p:cNvSpPr>
            <p:nvPr/>
          </p:nvSpPr>
          <p:spPr bwMode="auto">
            <a:xfrm>
              <a:off x="1848889" y="3556200"/>
              <a:ext cx="396000" cy="2864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 Box 23"/>
            <p:cNvSpPr txBox="1">
              <a:spLocks noChangeArrowheads="1"/>
            </p:cNvSpPr>
            <p:nvPr/>
          </p:nvSpPr>
          <p:spPr bwMode="auto">
            <a:xfrm>
              <a:off x="2369202" y="3552069"/>
              <a:ext cx="2141737" cy="30418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Line 24"/>
            <p:cNvSpPr>
              <a:spLocks noChangeAspect="1" noChangeShapeType="1"/>
            </p:cNvSpPr>
            <p:nvPr/>
          </p:nvSpPr>
          <p:spPr bwMode="auto">
            <a:xfrm>
              <a:off x="2253870" y="3707841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 Box 34"/>
            <p:cNvSpPr txBox="1">
              <a:spLocks noChangeArrowheads="1"/>
            </p:cNvSpPr>
            <p:nvPr/>
          </p:nvSpPr>
          <p:spPr bwMode="auto">
            <a:xfrm>
              <a:off x="1847468" y="1586194"/>
              <a:ext cx="396000" cy="286492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cs typeface="Arabic Transparent" pitchFamily="2" charset="-78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1901437" y="1634704"/>
              <a:ext cx="288000" cy="199522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277133" y="3559655"/>
              <a:ext cx="193424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400" b="1" dirty="0" smtClean="0">
                  <a:latin typeface="Arial" pitchFamily="34" charset="0"/>
                  <a:cs typeface="Arial" pitchFamily="34" charset="0"/>
                </a:rPr>
                <a:t>تحقق الشروط الابتدائية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824356" y="2229989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01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818633" y="3566342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103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822277" y="1594571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DZ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49476" y="1571612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A5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403108" y="2196334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A6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437284" y="3516783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A1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3" name="Connecteur droit 182"/>
            <p:cNvCxnSpPr/>
            <p:nvPr/>
          </p:nvCxnSpPr>
          <p:spPr>
            <a:xfrm rot="5400000">
              <a:off x="2044092" y="2365898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 rot="5400000">
              <a:off x="1752841" y="2365476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85" name="Groupe 184"/>
            <p:cNvGrpSpPr/>
            <p:nvPr/>
          </p:nvGrpSpPr>
          <p:grpSpPr>
            <a:xfrm>
              <a:off x="3322135" y="4457997"/>
              <a:ext cx="1567539" cy="310047"/>
              <a:chOff x="3756941" y="5530346"/>
              <a:chExt cx="1567539" cy="310047"/>
            </a:xfrm>
          </p:grpSpPr>
          <p:sp>
            <p:nvSpPr>
              <p:cNvPr id="229" name="Text Box 28"/>
              <p:cNvSpPr txBox="1">
                <a:spLocks noChangeArrowheads="1"/>
              </p:cNvSpPr>
              <p:nvPr/>
            </p:nvSpPr>
            <p:spPr bwMode="auto">
              <a:xfrm>
                <a:off x="3780071" y="5543757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Text Box 30"/>
              <p:cNvSpPr txBox="1">
                <a:spLocks noChangeArrowheads="1"/>
              </p:cNvSpPr>
              <p:nvPr/>
            </p:nvSpPr>
            <p:spPr bwMode="auto">
              <a:xfrm>
                <a:off x="4329365" y="5543757"/>
                <a:ext cx="995115" cy="28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Line 31"/>
              <p:cNvSpPr>
                <a:spLocks noChangeAspect="1" noChangeShapeType="1"/>
              </p:cNvSpPr>
              <p:nvPr/>
            </p:nvSpPr>
            <p:spPr bwMode="auto">
              <a:xfrm>
                <a:off x="4178980" y="5699529"/>
                <a:ext cx="15332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4353280" y="5530346"/>
                <a:ext cx="930104" cy="28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rtl="1"/>
                <a:r>
                  <a:rPr lang="ar-DZ" sz="1400" b="1" dirty="0" smtClean="0">
                    <a:latin typeface="Arial" pitchFamily="34" charset="0"/>
                    <a:cs typeface="Arial" pitchFamily="34" charset="0"/>
                  </a:rPr>
                  <a:t>تشغيل يدوي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55"/>
              <p:cNvSpPr/>
              <p:nvPr/>
            </p:nvSpPr>
            <p:spPr>
              <a:xfrm>
                <a:off x="3756941" y="5563394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107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4" name="Connecteur droit 233"/>
              <p:cNvCxnSpPr/>
              <p:nvPr/>
            </p:nvCxnSpPr>
            <p:spPr>
              <a:xfrm rot="5400000">
                <a:off x="3997044" y="5688428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/>
              <p:cNvCxnSpPr/>
              <p:nvPr/>
            </p:nvCxnSpPr>
            <p:spPr>
              <a:xfrm rot="5400000">
                <a:off x="3685909" y="5683875"/>
                <a:ext cx="2781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e 58"/>
            <p:cNvGrpSpPr/>
            <p:nvPr/>
          </p:nvGrpSpPr>
          <p:grpSpPr>
            <a:xfrm>
              <a:off x="-695221" y="3384642"/>
              <a:ext cx="2734739" cy="2808000"/>
              <a:chOff x="215090" y="7191773"/>
              <a:chExt cx="1752330" cy="2821552"/>
            </a:xfrm>
          </p:grpSpPr>
          <p:sp>
            <p:nvSpPr>
              <p:cNvPr id="225" name="Line 32"/>
              <p:cNvSpPr>
                <a:spLocks noChangeAspect="1" noChangeShapeType="1"/>
              </p:cNvSpPr>
              <p:nvPr/>
            </p:nvSpPr>
            <p:spPr bwMode="auto">
              <a:xfrm>
                <a:off x="222898" y="10013325"/>
                <a:ext cx="106111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Line 37"/>
              <p:cNvSpPr>
                <a:spLocks noChangeAspect="1" noChangeShapeType="1"/>
              </p:cNvSpPr>
              <p:nvPr/>
            </p:nvSpPr>
            <p:spPr bwMode="auto">
              <a:xfrm>
                <a:off x="223602" y="7204917"/>
                <a:ext cx="0" cy="2808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227" name="Line 32"/>
              <p:cNvSpPr>
                <a:spLocks noChangeAspect="1" noChangeShapeType="1"/>
              </p:cNvSpPr>
              <p:nvPr/>
            </p:nvSpPr>
            <p:spPr bwMode="auto">
              <a:xfrm>
                <a:off x="215090" y="7191773"/>
                <a:ext cx="175233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223457" y="9219354"/>
                <a:ext cx="0" cy="185209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/>
              </a:p>
            </p:txBody>
          </p:sp>
        </p:grpSp>
        <p:sp>
          <p:nvSpPr>
            <p:cNvPr id="187" name="Line 10"/>
            <p:cNvSpPr>
              <a:spLocks noChangeAspect="1" noChangeShapeType="1"/>
            </p:cNvSpPr>
            <p:nvPr/>
          </p:nvSpPr>
          <p:spPr bwMode="auto">
            <a:xfrm>
              <a:off x="869795" y="4210384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Text Box 11"/>
            <p:cNvSpPr txBox="1">
              <a:spLocks noChangeAspect="1" noChangeArrowheads="1"/>
            </p:cNvSpPr>
            <p:nvPr/>
          </p:nvSpPr>
          <p:spPr bwMode="auto">
            <a:xfrm>
              <a:off x="1059874" y="4060114"/>
              <a:ext cx="825498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Auto</a:t>
              </a:r>
            </a:p>
          </p:txBody>
        </p:sp>
        <p:sp>
          <p:nvSpPr>
            <p:cNvPr id="189" name="Line 12"/>
            <p:cNvSpPr>
              <a:spLocks noChangeAspect="1" noChangeShapeType="1"/>
            </p:cNvSpPr>
            <p:nvPr/>
          </p:nvSpPr>
          <p:spPr bwMode="auto">
            <a:xfrm>
              <a:off x="3456758" y="4262570"/>
              <a:ext cx="1920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Text Box 13"/>
            <p:cNvSpPr txBox="1">
              <a:spLocks noChangeAspect="1" noChangeArrowheads="1"/>
            </p:cNvSpPr>
            <p:nvPr/>
          </p:nvSpPr>
          <p:spPr bwMode="auto">
            <a:xfrm>
              <a:off x="3624612" y="4108457"/>
              <a:ext cx="901711" cy="37782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Manu</a:t>
              </a:r>
              <a:endPara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Line 10"/>
            <p:cNvSpPr>
              <a:spLocks noChangeAspect="1" noChangeShapeType="1"/>
            </p:cNvSpPr>
            <p:nvPr/>
          </p:nvSpPr>
          <p:spPr bwMode="auto">
            <a:xfrm>
              <a:off x="1947844" y="3286124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Text Box 11"/>
            <p:cNvSpPr txBox="1">
              <a:spLocks noChangeAspect="1" noChangeArrowheads="1"/>
            </p:cNvSpPr>
            <p:nvPr/>
          </p:nvSpPr>
          <p:spPr bwMode="auto">
            <a:xfrm>
              <a:off x="2149133" y="3121786"/>
              <a:ext cx="825498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X…..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Line 12"/>
            <p:cNvSpPr>
              <a:spLocks noChangeAspect="1" noChangeShapeType="1"/>
            </p:cNvSpPr>
            <p:nvPr/>
          </p:nvSpPr>
          <p:spPr bwMode="auto">
            <a:xfrm>
              <a:off x="3458732" y="5000636"/>
              <a:ext cx="1920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Text Box 13"/>
            <p:cNvSpPr txBox="1">
              <a:spLocks noChangeAspect="1" noChangeArrowheads="1"/>
            </p:cNvSpPr>
            <p:nvPr/>
          </p:nvSpPr>
          <p:spPr bwMode="auto">
            <a:xfrm>
              <a:off x="3639210" y="4842683"/>
              <a:ext cx="901711" cy="37782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Manu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12"/>
            <p:cNvSpPr>
              <a:spLocks noChangeAspect="1" noChangeShapeType="1"/>
            </p:cNvSpPr>
            <p:nvPr/>
          </p:nvSpPr>
          <p:spPr bwMode="auto">
            <a:xfrm>
              <a:off x="3737676" y="4887398"/>
              <a:ext cx="43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Text Box 28"/>
            <p:cNvSpPr txBox="1">
              <a:spLocks noChangeArrowheads="1"/>
            </p:cNvSpPr>
            <p:nvPr/>
          </p:nvSpPr>
          <p:spPr bwMode="auto">
            <a:xfrm>
              <a:off x="-200148" y="5286388"/>
              <a:ext cx="396000" cy="2864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Text Box 30"/>
            <p:cNvSpPr txBox="1">
              <a:spLocks noChangeArrowheads="1"/>
            </p:cNvSpPr>
            <p:nvPr/>
          </p:nvSpPr>
          <p:spPr bwMode="auto">
            <a:xfrm>
              <a:off x="321219" y="5306936"/>
              <a:ext cx="1008000" cy="2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rtl="1"/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Line 31"/>
            <p:cNvSpPr>
              <a:spLocks noChangeAspect="1" noChangeShapeType="1"/>
            </p:cNvSpPr>
            <p:nvPr/>
          </p:nvSpPr>
          <p:spPr bwMode="auto">
            <a:xfrm>
              <a:off x="209398" y="5442160"/>
              <a:ext cx="1112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66586" y="5315049"/>
              <a:ext cx="110936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/>
              <a:r>
                <a:rPr lang="ar-DZ" sz="1400" b="1" dirty="0" smtClean="0">
                  <a:latin typeface="Arial" pitchFamily="34" charset="0"/>
                  <a:cs typeface="Arial" pitchFamily="34" charset="0"/>
                </a:rPr>
                <a:t>مواصلة التشغيل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-229699" y="5288263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105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Line 10"/>
            <p:cNvSpPr>
              <a:spLocks noChangeAspect="1" noChangeShapeType="1"/>
            </p:cNvSpPr>
            <p:nvPr/>
          </p:nvSpPr>
          <p:spPr bwMode="auto">
            <a:xfrm>
              <a:off x="-123245" y="5119077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Text Box 11"/>
            <p:cNvSpPr txBox="1">
              <a:spLocks noChangeAspect="1" noChangeArrowheads="1"/>
            </p:cNvSpPr>
            <p:nvPr/>
          </p:nvSpPr>
          <p:spPr bwMode="auto">
            <a:xfrm>
              <a:off x="45353" y="4987843"/>
              <a:ext cx="1097531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 + cap 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Line 10"/>
            <p:cNvSpPr>
              <a:spLocks noChangeAspect="1" noChangeShapeType="1"/>
            </p:cNvSpPr>
            <p:nvPr/>
          </p:nvSpPr>
          <p:spPr bwMode="auto">
            <a:xfrm>
              <a:off x="1882483" y="5107652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03" name="Groupe 105"/>
            <p:cNvGrpSpPr/>
            <p:nvPr/>
          </p:nvGrpSpPr>
          <p:grpSpPr>
            <a:xfrm>
              <a:off x="1820635" y="2838279"/>
              <a:ext cx="1712018" cy="317388"/>
              <a:chOff x="701275" y="6141566"/>
              <a:chExt cx="1712018" cy="317388"/>
            </a:xfrm>
          </p:grpSpPr>
          <p:sp>
            <p:nvSpPr>
              <p:cNvPr id="215" name="Text Box 28"/>
              <p:cNvSpPr txBox="1">
                <a:spLocks noChangeArrowheads="1"/>
              </p:cNvSpPr>
              <p:nvPr/>
            </p:nvSpPr>
            <p:spPr bwMode="auto">
              <a:xfrm>
                <a:off x="730077" y="6141566"/>
                <a:ext cx="396000" cy="2864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Text Box 30"/>
              <p:cNvSpPr txBox="1">
                <a:spLocks noChangeArrowheads="1"/>
              </p:cNvSpPr>
              <p:nvPr/>
            </p:nvSpPr>
            <p:spPr bwMode="auto">
              <a:xfrm>
                <a:off x="1253124" y="6162114"/>
                <a:ext cx="1160169" cy="28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rtl="1"/>
                <a:endParaRPr lang="fr-FR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Line 31"/>
              <p:cNvSpPr>
                <a:spLocks noChangeAspect="1" noChangeShapeType="1"/>
              </p:cNvSpPr>
              <p:nvPr/>
            </p:nvSpPr>
            <p:spPr bwMode="auto">
              <a:xfrm>
                <a:off x="1141303" y="6297338"/>
                <a:ext cx="11125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289335" y="6151177"/>
                <a:ext cx="110936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fr-FR" sz="1400" b="1" dirty="0" smtClean="0">
                    <a:latin typeface="Arial" pitchFamily="34" charset="0"/>
                    <a:cs typeface="Arial" pitchFamily="34" charset="0"/>
                  </a:rPr>
                  <a:t>I/GPN</a:t>
                </a:r>
                <a:r>
                  <a:rPr lang="fr-FR" sz="14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…..</a:t>
                </a:r>
                <a:endParaRPr lang="fr-FR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01275" y="6151126"/>
                <a:ext cx="439544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102</a:t>
                </a:r>
                <a:endParaRPr lang="fr-FR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4" name="Text Box 28"/>
            <p:cNvSpPr txBox="1">
              <a:spLocks noChangeArrowheads="1"/>
            </p:cNvSpPr>
            <p:nvPr/>
          </p:nvSpPr>
          <p:spPr bwMode="auto">
            <a:xfrm>
              <a:off x="1762223" y="5295455"/>
              <a:ext cx="396000" cy="287419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745132" y="5316273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106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" name="Connecteur droit 205"/>
            <p:cNvCxnSpPr/>
            <p:nvPr/>
          </p:nvCxnSpPr>
          <p:spPr>
            <a:xfrm rot="5400000">
              <a:off x="1972773" y="5449810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Connecteur droit 206"/>
            <p:cNvCxnSpPr/>
            <p:nvPr/>
          </p:nvCxnSpPr>
          <p:spPr>
            <a:xfrm rot="5400000">
              <a:off x="1667150" y="5437230"/>
              <a:ext cx="2781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Rectangle 207"/>
            <p:cNvSpPr/>
            <p:nvPr/>
          </p:nvSpPr>
          <p:spPr>
            <a:xfrm>
              <a:off x="1364769" y="5258483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F3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421222" y="2807457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A6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Line 40"/>
            <p:cNvSpPr>
              <a:spLocks noChangeAspect="1" noChangeShapeType="1"/>
            </p:cNvSpPr>
            <p:nvPr/>
          </p:nvSpPr>
          <p:spPr bwMode="auto">
            <a:xfrm flipV="1">
              <a:off x="5027241" y="4000504"/>
              <a:ext cx="0" cy="185209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8342" y="4393319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F1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-617533" y="5235236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A2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Line 10"/>
            <p:cNvSpPr>
              <a:spLocks noChangeAspect="1" noChangeShapeType="1"/>
            </p:cNvSpPr>
            <p:nvPr/>
          </p:nvSpPr>
          <p:spPr bwMode="auto">
            <a:xfrm>
              <a:off x="571380" y="5056021"/>
              <a:ext cx="252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47167" y="4420399"/>
              <a:ext cx="42351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F4</a:t>
              </a:r>
              <a:endPara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Parenthèse ouvrante 238"/>
            <p:cNvSpPr/>
            <p:nvPr/>
          </p:nvSpPr>
          <p:spPr>
            <a:xfrm rot="5400000">
              <a:off x="801851" y="4110233"/>
              <a:ext cx="360000" cy="19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40" name="Line 10"/>
            <p:cNvSpPr>
              <a:spLocks noChangeAspect="1" noChangeShapeType="1"/>
            </p:cNvSpPr>
            <p:nvPr/>
          </p:nvSpPr>
          <p:spPr bwMode="auto">
            <a:xfrm>
              <a:off x="988225" y="4003226"/>
              <a:ext cx="2556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3" name="Parenthèse ouvrante 242"/>
            <p:cNvSpPr/>
            <p:nvPr/>
          </p:nvSpPr>
          <p:spPr>
            <a:xfrm rot="5400000" flipH="1">
              <a:off x="763587" y="4780140"/>
              <a:ext cx="396000" cy="19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45" name="Line 10"/>
            <p:cNvSpPr>
              <a:spLocks noChangeAspect="1" noChangeShapeType="1"/>
            </p:cNvSpPr>
            <p:nvPr/>
          </p:nvSpPr>
          <p:spPr bwMode="auto">
            <a:xfrm>
              <a:off x="-140893" y="5762019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6" name="Text Box 11"/>
            <p:cNvSpPr txBox="1">
              <a:spLocks noChangeAspect="1" noChangeArrowheads="1"/>
            </p:cNvSpPr>
            <p:nvPr/>
          </p:nvSpPr>
          <p:spPr bwMode="auto">
            <a:xfrm>
              <a:off x="54600" y="5630785"/>
              <a:ext cx="524351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Fcy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Line 10"/>
            <p:cNvSpPr>
              <a:spLocks noChangeAspect="1" noChangeShapeType="1"/>
            </p:cNvSpPr>
            <p:nvPr/>
          </p:nvSpPr>
          <p:spPr bwMode="auto">
            <a:xfrm>
              <a:off x="1864835" y="5786454"/>
              <a:ext cx="1905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8" name="Text Box 11"/>
            <p:cNvSpPr txBox="1">
              <a:spLocks noChangeAspect="1" noChangeArrowheads="1"/>
            </p:cNvSpPr>
            <p:nvPr/>
          </p:nvSpPr>
          <p:spPr bwMode="auto">
            <a:xfrm>
              <a:off x="2007711" y="5634613"/>
              <a:ext cx="474657" cy="3286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l"/>
              <a:r>
                <a:rPr lang="fr-F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Ar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Text Box 84"/>
            <p:cNvSpPr txBox="1">
              <a:spLocks noChangeAspect="1" noChangeArrowheads="1"/>
            </p:cNvSpPr>
            <p:nvPr/>
          </p:nvSpPr>
          <p:spPr bwMode="auto">
            <a:xfrm>
              <a:off x="2054022" y="5000636"/>
              <a:ext cx="614187" cy="3873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>
                  <a:solidFill>
                    <a:schemeClr val="tx1"/>
                  </a:solidFill>
                </a:rPr>
                <a:t>P3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1" name="Connecteur droit 250"/>
            <p:cNvCxnSpPr/>
            <p:nvPr/>
          </p:nvCxnSpPr>
          <p:spPr>
            <a:xfrm>
              <a:off x="2123974" y="5007076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Line 10"/>
            <p:cNvSpPr>
              <a:spLocks noChangeShapeType="1"/>
            </p:cNvSpPr>
            <p:nvPr/>
          </p:nvSpPr>
          <p:spPr bwMode="auto">
            <a:xfrm flipH="1">
              <a:off x="969004" y="5971907"/>
              <a:ext cx="0" cy="216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4" grpId="0"/>
      <p:bldP spid="154" grpId="0"/>
      <p:bldP spid="155" grpId="0"/>
      <p:bldP spid="156" grpId="0" animBg="1"/>
      <p:bldP spid="1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071538" y="214290"/>
            <a:ext cx="6774610" cy="517064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كيفية التعامل مع</a:t>
            </a:r>
            <a:endParaRPr lang="fr-FR" sz="8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ransparent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DZ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 أزرار</a:t>
            </a:r>
            <a:r>
              <a:rPr lang="ar-DZ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لوح التحكم</a:t>
            </a:r>
            <a:endParaRPr lang="en-US" sz="11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78665"/>
            <a:ext cx="813043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C00000"/>
                </a:solidFill>
              </a:rPr>
              <a:t>Intitulé</a:t>
            </a:r>
            <a:endParaRPr lang="fr-FR" sz="15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178665"/>
            <a:ext cx="994183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C00000"/>
                </a:solidFill>
              </a:rPr>
              <a:t>Fonction</a:t>
            </a:r>
            <a:endParaRPr lang="fr-FR" sz="15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6" y="178665"/>
            <a:ext cx="1112805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C00000"/>
                </a:solidFill>
              </a:rPr>
              <a:t>Utilisation</a:t>
            </a:r>
            <a:endParaRPr lang="fr-FR" sz="15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571480"/>
            <a:ext cx="2214578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Arrêt</a:t>
            </a:r>
          </a:p>
          <a:p>
            <a:r>
              <a:rPr lang="fr-FR" sz="1500" b="1" dirty="0" smtClean="0">
                <a:solidFill>
                  <a:schemeClr val="tx1"/>
                </a:solidFill>
              </a:rPr>
              <a:t>D'urgence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coup de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poing à accrochage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ROUGE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546" y="571480"/>
            <a:ext cx="285752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Arrêt instantané de la machine.</a:t>
            </a:r>
          </a:p>
          <a:p>
            <a:r>
              <a:rPr lang="fr-FR" sz="1500" dirty="0" smtClean="0"/>
              <a:t>Coupure des systèmes</a:t>
            </a:r>
          </a:p>
          <a:p>
            <a:r>
              <a:rPr lang="fr-FR" sz="1500" dirty="0" smtClean="0"/>
              <a:t>d'alimentation en énergie</a:t>
            </a:r>
          </a:p>
          <a:p>
            <a:r>
              <a:rPr lang="fr-FR" sz="1500" dirty="0" smtClean="0"/>
              <a:t>pneumatique et électrique</a:t>
            </a:r>
            <a:endParaRPr lang="fr-FR" sz="1500" dirty="0"/>
          </a:p>
        </p:txBody>
      </p:sp>
      <p:sp>
        <p:nvSpPr>
          <p:cNvPr id="10" name="Rectangle 9"/>
          <p:cNvSpPr/>
          <p:nvPr/>
        </p:nvSpPr>
        <p:spPr>
          <a:xfrm>
            <a:off x="5143504" y="559605"/>
            <a:ext cx="3857620" cy="12464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En cas de problème dans la machine ou après l'arrêt complet du cycle machine, appuyer sur ce bouton.</a:t>
            </a:r>
          </a:p>
          <a:p>
            <a:r>
              <a:rPr lang="fr-FR" sz="1500" dirty="0" smtClean="0"/>
              <a:t>Déverrouiller le bouton pour réarmer la machine.</a:t>
            </a:r>
            <a:endParaRPr lang="fr-FR" sz="1500" dirty="0"/>
          </a:p>
        </p:txBody>
      </p:sp>
      <p:sp>
        <p:nvSpPr>
          <p:cNvPr id="11" name="Rectangle 10"/>
          <p:cNvSpPr/>
          <p:nvPr/>
        </p:nvSpPr>
        <p:spPr>
          <a:xfrm>
            <a:off x="154735" y="2143116"/>
            <a:ext cx="2214562" cy="10618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Acquittement</a:t>
            </a:r>
          </a:p>
          <a:p>
            <a:r>
              <a:rPr lang="fr-FR" sz="1500" b="1" dirty="0" smtClean="0">
                <a:solidFill>
                  <a:schemeClr val="tx1"/>
                </a:solidFill>
              </a:rPr>
              <a:t>Défaut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b="1" u="sng" dirty="0" smtClean="0">
                <a:solidFill>
                  <a:srgbClr val="FFFF00"/>
                </a:solidFill>
              </a:rPr>
              <a:t>JAUNE</a:t>
            </a:r>
            <a:endParaRPr lang="fr-FR" b="1" u="sng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4546" y="2142928"/>
            <a:ext cx="285752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Annulation d'un défaut après</a:t>
            </a:r>
          </a:p>
          <a:p>
            <a:r>
              <a:rPr lang="fr-FR" sz="1500" dirty="0" smtClean="0"/>
              <a:t>correction.</a:t>
            </a:r>
            <a:endParaRPr lang="fr-FR" sz="1500" dirty="0"/>
          </a:p>
        </p:txBody>
      </p:sp>
      <p:sp>
        <p:nvSpPr>
          <p:cNvPr id="13" name="Rectangle 12"/>
          <p:cNvSpPr/>
          <p:nvPr/>
        </p:nvSpPr>
        <p:spPr>
          <a:xfrm>
            <a:off x="5179317" y="2142740"/>
            <a:ext cx="3750401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Après un défaut bloquant demandant une intervention manuelle, appuyer sur ce bouton pour annuler le  défaut.</a:t>
            </a:r>
            <a:endParaRPr lang="fr-FR" sz="1500" dirty="0"/>
          </a:p>
        </p:txBody>
      </p:sp>
      <p:sp>
        <p:nvSpPr>
          <p:cNvPr id="20" name="Rectangle 19"/>
          <p:cNvSpPr/>
          <p:nvPr/>
        </p:nvSpPr>
        <p:spPr>
          <a:xfrm>
            <a:off x="154703" y="3298187"/>
            <a:ext cx="221456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Mise en marche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b="1" u="sng" dirty="0" smtClean="0">
                <a:solidFill>
                  <a:srgbClr val="669900"/>
                </a:solidFill>
              </a:rPr>
              <a:t>VERT</a:t>
            </a:r>
            <a:endParaRPr lang="fr-FR" b="1" u="sng" dirty="0">
              <a:solidFill>
                <a:srgbClr val="6699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4514" y="3312383"/>
            <a:ext cx="2857520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Action en cas de situation sûre ou pour préparer les conditions normales</a:t>
            </a:r>
            <a:endParaRPr lang="fr-FR" sz="1500" dirty="0"/>
          </a:p>
        </p:txBody>
      </p:sp>
      <p:sp>
        <p:nvSpPr>
          <p:cNvPr id="22" name="Rectangle 21"/>
          <p:cNvSpPr/>
          <p:nvPr/>
        </p:nvSpPr>
        <p:spPr>
          <a:xfrm>
            <a:off x="5286348" y="3321561"/>
            <a:ext cx="3571932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Départ de cycle</a:t>
            </a:r>
          </a:p>
          <a:p>
            <a:r>
              <a:rPr lang="fr-FR" sz="1500" dirty="0" smtClean="0"/>
              <a:t>une mise en marche ou une mise sous tension</a:t>
            </a:r>
            <a:endParaRPr lang="fr-FR" sz="1500" dirty="0"/>
          </a:p>
        </p:txBody>
      </p:sp>
      <p:sp>
        <p:nvSpPr>
          <p:cNvPr id="25" name="Rectangle 24"/>
          <p:cNvSpPr/>
          <p:nvPr/>
        </p:nvSpPr>
        <p:spPr>
          <a:xfrm>
            <a:off x="154783" y="4274381"/>
            <a:ext cx="221456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Réarmement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b="1" u="sng" dirty="0" smtClean="0">
                <a:solidFill>
                  <a:srgbClr val="3333FF"/>
                </a:solidFill>
              </a:rPr>
              <a:t>BLEU</a:t>
            </a:r>
            <a:endParaRPr lang="fr-FR" b="1" u="sng" dirty="0">
              <a:solidFill>
                <a:srgbClr val="3333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5984" y="4286256"/>
            <a:ext cx="228600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Mise en marche de</a:t>
            </a:r>
          </a:p>
          <a:p>
            <a:r>
              <a:rPr lang="fr-FR" sz="1500" dirty="0" smtClean="0"/>
              <a:t>la machine</a:t>
            </a:r>
            <a:endParaRPr lang="fr-FR" sz="1500" dirty="0"/>
          </a:p>
        </p:txBody>
      </p:sp>
      <p:sp>
        <p:nvSpPr>
          <p:cNvPr id="27" name="Rectangle 26"/>
          <p:cNvSpPr/>
          <p:nvPr/>
        </p:nvSpPr>
        <p:spPr>
          <a:xfrm>
            <a:off x="5214942" y="4274381"/>
            <a:ext cx="3888000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Après un arrêt d'urgence machine, appuyer sur ce bouton, et réarmer le circuit électrique.</a:t>
            </a:r>
            <a:endParaRPr lang="fr-FR" sz="1500" dirty="0"/>
          </a:p>
        </p:txBody>
      </p:sp>
      <p:sp>
        <p:nvSpPr>
          <p:cNvPr id="28" name="Rectangle 27"/>
          <p:cNvSpPr/>
          <p:nvPr/>
        </p:nvSpPr>
        <p:spPr>
          <a:xfrm>
            <a:off x="157285" y="5155387"/>
            <a:ext cx="192879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MARCHE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b="1" u="sng" dirty="0" smtClean="0">
                <a:solidFill>
                  <a:schemeClr val="accent1"/>
                </a:solidFill>
              </a:rPr>
              <a:t>BLANC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7422" y="5214950"/>
            <a:ext cx="1879041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500" dirty="0" smtClean="0"/>
              <a:t>Pas de signification</a:t>
            </a:r>
          </a:p>
          <a:p>
            <a:r>
              <a:rPr lang="fr-FR" sz="1500" dirty="0" smtClean="0"/>
              <a:t>spécifique assignée</a:t>
            </a:r>
            <a:endParaRPr lang="fr-FR" sz="1500" dirty="0"/>
          </a:p>
        </p:txBody>
      </p:sp>
      <p:sp>
        <p:nvSpPr>
          <p:cNvPr id="30" name="Rectangle 29"/>
          <p:cNvSpPr/>
          <p:nvPr/>
        </p:nvSpPr>
        <p:spPr>
          <a:xfrm>
            <a:off x="5165315" y="5131637"/>
            <a:ext cx="3716715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marche/mise sous tension</a:t>
            </a:r>
          </a:p>
          <a:p>
            <a:r>
              <a:rPr lang="fr-FR" sz="1500" dirty="0" smtClean="0"/>
              <a:t>arrêt/mise hors tension (préférentielle)</a:t>
            </a:r>
            <a:endParaRPr lang="fr-FR" sz="1500" dirty="0"/>
          </a:p>
        </p:txBody>
      </p:sp>
      <p:sp>
        <p:nvSpPr>
          <p:cNvPr id="32" name="Rectangle 31"/>
          <p:cNvSpPr/>
          <p:nvPr/>
        </p:nvSpPr>
        <p:spPr>
          <a:xfrm>
            <a:off x="131033" y="6000768"/>
            <a:ext cx="21431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/>
              <a:t>ARRET</a:t>
            </a:r>
          </a:p>
          <a:p>
            <a:r>
              <a:rPr lang="fr-FR" sz="1500" dirty="0" smtClean="0"/>
              <a:t>Bouton impulsion</a:t>
            </a:r>
          </a:p>
          <a:p>
            <a:r>
              <a:rPr lang="fr-FR" b="1" u="sng" dirty="0" smtClean="0"/>
              <a:t>NOIR</a:t>
            </a:r>
            <a:endParaRPr lang="fr-FR" b="1" u="sng" dirty="0"/>
          </a:p>
        </p:txBody>
      </p:sp>
      <p:sp>
        <p:nvSpPr>
          <p:cNvPr id="33" name="Rectangle 32"/>
          <p:cNvSpPr/>
          <p:nvPr/>
        </p:nvSpPr>
        <p:spPr>
          <a:xfrm>
            <a:off x="2369281" y="6072206"/>
            <a:ext cx="2202719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Pas de signification</a:t>
            </a:r>
          </a:p>
          <a:p>
            <a:r>
              <a:rPr lang="fr-FR" sz="1500" dirty="0" smtClean="0"/>
              <a:t>spécifique assignée</a:t>
            </a:r>
            <a:endParaRPr lang="fr-FR" sz="1500" dirty="0"/>
          </a:p>
        </p:txBody>
      </p:sp>
      <p:sp>
        <p:nvSpPr>
          <p:cNvPr id="36" name="Rectangle 35"/>
          <p:cNvSpPr/>
          <p:nvPr/>
        </p:nvSpPr>
        <p:spPr>
          <a:xfrm>
            <a:off x="5155379" y="6000768"/>
            <a:ext cx="3716715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dirty="0" smtClean="0"/>
              <a:t>marche/mise sous tension</a:t>
            </a:r>
          </a:p>
          <a:p>
            <a:r>
              <a:rPr lang="fr-FR" sz="1500" dirty="0" smtClean="0"/>
              <a:t>arrêt/mise hors tension (préférentielle)</a:t>
            </a:r>
            <a:endParaRPr lang="fr-FR" sz="1500" dirty="0"/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5886000" y="3258000"/>
            <a:ext cx="6516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142688" y="151460"/>
            <a:ext cx="8941937" cy="6627267"/>
            <a:chOff x="142688" y="151460"/>
            <a:chExt cx="8941937" cy="6627267"/>
          </a:xfrm>
        </p:grpSpPr>
        <p:cxnSp>
          <p:nvCxnSpPr>
            <p:cNvPr id="15" name="Connecteur droit 14"/>
            <p:cNvCxnSpPr/>
            <p:nvPr/>
          </p:nvCxnSpPr>
          <p:spPr>
            <a:xfrm rot="5400000">
              <a:off x="-3169156" y="3466727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-1133267" y="3466727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831504" y="3466727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42876" y="2059239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42844" y="3214310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42844" y="4214818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154907" y="5095824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54907" y="5965143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42688" y="154915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5760594" y="3463460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154375" y="511917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>
            <a:off x="143032" y="6774875"/>
            <a:ext cx="8929718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357166"/>
            <a:ext cx="4143404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Arrêt D'urgence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coup de poing à accrochage</a:t>
            </a:r>
          </a:p>
          <a:p>
            <a:r>
              <a:rPr lang="fr-FR" sz="1500" b="1" u="sng" dirty="0" smtClean="0">
                <a:solidFill>
                  <a:srgbClr val="FF0000"/>
                </a:solidFill>
              </a:rPr>
              <a:t>ROUGE</a:t>
            </a:r>
            <a:endParaRPr lang="fr-FR" sz="15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34" y="1428736"/>
            <a:ext cx="3274257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Acquittement Défaut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sz="1500" b="1" u="sng" dirty="0" smtClean="0">
                <a:solidFill>
                  <a:srgbClr val="FFFF00"/>
                </a:solidFill>
              </a:rPr>
              <a:t>JAUNE</a:t>
            </a:r>
            <a:endParaRPr lang="fr-FR" sz="1500" b="1" u="sng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03" y="2500306"/>
            <a:ext cx="2214562" cy="8002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Mise en marche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sz="1500" b="1" u="sng" dirty="0" smtClean="0">
                <a:solidFill>
                  <a:srgbClr val="669900"/>
                </a:solidFill>
              </a:rPr>
              <a:t>VERT</a:t>
            </a:r>
            <a:endParaRPr lang="fr-FR" sz="1500" b="1" u="sng" dirty="0">
              <a:solidFill>
                <a:srgbClr val="6699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783" y="3571876"/>
            <a:ext cx="2214562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Réarmement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sz="1500" b="1" u="sng" dirty="0" smtClean="0">
                <a:solidFill>
                  <a:srgbClr val="3333FF"/>
                </a:solidFill>
              </a:rPr>
              <a:t>BLEU</a:t>
            </a:r>
            <a:endParaRPr lang="fr-FR" sz="1500" b="1" u="sng" dirty="0">
              <a:solidFill>
                <a:srgbClr val="3333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7285" y="4714884"/>
            <a:ext cx="1928794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tx1"/>
                </a:solidFill>
              </a:rPr>
              <a:t>MARCHE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Bouton impulsion</a:t>
            </a:r>
          </a:p>
          <a:p>
            <a:r>
              <a:rPr lang="fr-FR" sz="1500" b="1" u="sng" dirty="0" smtClean="0">
                <a:solidFill>
                  <a:schemeClr val="accent1"/>
                </a:solidFill>
              </a:rPr>
              <a:t>BLANC</a:t>
            </a:r>
            <a:endParaRPr lang="fr-FR" sz="1500" b="1" u="sng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033" y="5786454"/>
            <a:ext cx="2143124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500" b="1" dirty="0" smtClean="0"/>
              <a:t>ARRET</a:t>
            </a:r>
          </a:p>
          <a:p>
            <a:r>
              <a:rPr lang="fr-FR" sz="1500" dirty="0" smtClean="0"/>
              <a:t>Bouton impulsion</a:t>
            </a:r>
          </a:p>
          <a:p>
            <a:r>
              <a:rPr lang="fr-FR" sz="1500" b="1" u="sng" dirty="0" smtClean="0"/>
              <a:t>NOIR</a:t>
            </a:r>
            <a:endParaRPr lang="fr-FR" sz="1500" b="1" u="sng" dirty="0"/>
          </a:p>
        </p:txBody>
      </p:sp>
      <p:grpSp>
        <p:nvGrpSpPr>
          <p:cNvPr id="2" name="Groupe 42"/>
          <p:cNvGrpSpPr/>
          <p:nvPr/>
        </p:nvGrpSpPr>
        <p:grpSpPr>
          <a:xfrm>
            <a:off x="142688" y="151460"/>
            <a:ext cx="8941937" cy="6627267"/>
            <a:chOff x="142688" y="151460"/>
            <a:chExt cx="8941937" cy="6627267"/>
          </a:xfrm>
        </p:grpSpPr>
        <p:cxnSp>
          <p:nvCxnSpPr>
            <p:cNvPr id="15" name="Connecteur droit 14"/>
            <p:cNvCxnSpPr/>
            <p:nvPr/>
          </p:nvCxnSpPr>
          <p:spPr>
            <a:xfrm rot="5400000">
              <a:off x="-3169156" y="3466727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42876" y="1258564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42844" y="2357430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42844" y="3429000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154907" y="4517416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54907" y="5633128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42688" y="154915"/>
              <a:ext cx="8929718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5760594" y="3463460"/>
              <a:ext cx="66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>
            <a:off x="143032" y="6774875"/>
            <a:ext cx="8929718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2" descr="G:\Protégé _ Chaîne d’action électrique. → Code couleur des voyants et boutons poussoirs - BAC PRO MSPC_files\bp15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9334" y="4572008"/>
            <a:ext cx="1584000" cy="1008000"/>
          </a:xfrm>
          <a:prstGeom prst="rect">
            <a:avLst/>
          </a:prstGeom>
          <a:noFill/>
        </p:spPr>
      </p:pic>
      <p:pic>
        <p:nvPicPr>
          <p:cNvPr id="39" name="Picture 3" descr="G:\Protégé _ Chaîne d’action électrique. → Code couleur des voyants et boutons poussoirs - BAC PRO MSPC_files\bp10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6" y="185716"/>
            <a:ext cx="1584000" cy="1008000"/>
          </a:xfrm>
          <a:prstGeom prst="rect">
            <a:avLst/>
          </a:prstGeom>
          <a:noFill/>
        </p:spPr>
      </p:pic>
      <p:pic>
        <p:nvPicPr>
          <p:cNvPr id="45" name="Picture 4" descr="G:\Protégé _ Chaîne d’action électrique. → Code couleur des voyants et boutons poussoirs - BAC PRO MSPC_files\bp1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784" y="3481168"/>
            <a:ext cx="1584000" cy="1008000"/>
          </a:xfrm>
          <a:prstGeom prst="rect">
            <a:avLst/>
          </a:prstGeom>
          <a:noFill/>
        </p:spPr>
      </p:pic>
      <p:pic>
        <p:nvPicPr>
          <p:cNvPr id="46" name="Picture 5" descr="G:\Protégé _ Chaîne d’action électrique. → Code couleur des voyants et boutons poussoirs - BAC PRO MSPC_files\bp1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4736" y="1295385"/>
            <a:ext cx="1584000" cy="1008000"/>
          </a:xfrm>
          <a:prstGeom prst="rect">
            <a:avLst/>
          </a:prstGeom>
          <a:noFill/>
        </p:spPr>
      </p:pic>
      <p:pic>
        <p:nvPicPr>
          <p:cNvPr id="47" name="Picture 6" descr="G:\Protégé _ Chaîne d’action électrique. → Code couleur des voyants et boutons poussoirs - BAC PRO MSPC_files\bp13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8611" y="5686880"/>
            <a:ext cx="1584000" cy="1008000"/>
          </a:xfrm>
          <a:prstGeom prst="rect">
            <a:avLst/>
          </a:prstGeom>
          <a:noFill/>
        </p:spPr>
      </p:pic>
      <p:pic>
        <p:nvPicPr>
          <p:cNvPr id="48" name="Picture 7" descr="G:\Protégé _ Chaîne d’action électrique. → Code couleur des voyants et boutons poussoirs - BAC PRO MSPC_files\bp14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851" y="2390768"/>
            <a:ext cx="1584000" cy="1008000"/>
          </a:xfrm>
          <a:prstGeom prst="rect">
            <a:avLst/>
          </a:prstGeom>
          <a:noFill/>
        </p:spPr>
      </p:pic>
      <p:cxnSp>
        <p:nvCxnSpPr>
          <p:cNvPr id="50" name="Connecteur droit 49"/>
          <p:cNvCxnSpPr/>
          <p:nvPr/>
        </p:nvCxnSpPr>
        <p:spPr>
          <a:xfrm rot="16200000" flipH="1">
            <a:off x="2597161" y="34290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0" grpId="0"/>
      <p:bldP spid="25" grpId="0"/>
      <p:bldP spid="28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642918"/>
            <a:ext cx="771661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32" y="-18732"/>
            <a:ext cx="9181465" cy="689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4733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égende encadrée 2 7"/>
          <p:cNvSpPr/>
          <p:nvPr/>
        </p:nvSpPr>
        <p:spPr>
          <a:xfrm>
            <a:off x="8072462" y="3571876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810"/>
              <a:gd name="adj6" fmla="val -318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égende encadrée 2 8"/>
          <p:cNvSpPr/>
          <p:nvPr/>
        </p:nvSpPr>
        <p:spPr>
          <a:xfrm>
            <a:off x="6500826" y="3643314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576"/>
              <a:gd name="adj6" fmla="val -249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égende encadrée 2 9"/>
          <p:cNvSpPr/>
          <p:nvPr/>
        </p:nvSpPr>
        <p:spPr>
          <a:xfrm>
            <a:off x="4857752" y="3786190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0745"/>
              <a:gd name="adj6" fmla="val -165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2 10"/>
          <p:cNvSpPr/>
          <p:nvPr/>
        </p:nvSpPr>
        <p:spPr>
          <a:xfrm flipH="1">
            <a:off x="1500166" y="3929066"/>
            <a:ext cx="1071570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134"/>
              <a:gd name="adj6" fmla="val 7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2 11"/>
          <p:cNvSpPr/>
          <p:nvPr/>
        </p:nvSpPr>
        <p:spPr>
          <a:xfrm flipH="1">
            <a:off x="71406" y="3929066"/>
            <a:ext cx="928694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2823"/>
              <a:gd name="adj6" fmla="val -70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6" descr="MINIDOSACOMPLET1"/>
          <p:cNvPicPr>
            <a:picLocks noChangeAspect="1" noChangeArrowheads="1"/>
          </p:cNvPicPr>
          <p:nvPr/>
        </p:nvPicPr>
        <p:blipFill>
          <a:blip r:embed="rId3"/>
          <a:srcRect l="70743" t="74220" r="9608" b="1729"/>
          <a:stretch>
            <a:fillRect/>
          </a:stretch>
        </p:blipFill>
        <p:spPr bwMode="auto">
          <a:xfrm>
            <a:off x="3357554" y="4770000"/>
            <a:ext cx="2275279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égende encadrée 2 13"/>
          <p:cNvSpPr/>
          <p:nvPr/>
        </p:nvSpPr>
        <p:spPr>
          <a:xfrm>
            <a:off x="7286644" y="4643446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8214"/>
              <a:gd name="adj6" fmla="val -23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égende encadrée 2 16"/>
          <p:cNvSpPr/>
          <p:nvPr/>
        </p:nvSpPr>
        <p:spPr>
          <a:xfrm>
            <a:off x="7429520" y="5357826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007"/>
              <a:gd name="adj6" fmla="val -292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égende encadrée 2 17"/>
          <p:cNvSpPr/>
          <p:nvPr/>
        </p:nvSpPr>
        <p:spPr>
          <a:xfrm flipH="1">
            <a:off x="1357290" y="4572008"/>
            <a:ext cx="1071570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603"/>
              <a:gd name="adj6" fmla="val -144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égende encadrée 2 18"/>
          <p:cNvSpPr/>
          <p:nvPr/>
        </p:nvSpPr>
        <p:spPr>
          <a:xfrm flipH="1">
            <a:off x="1357290" y="5357826"/>
            <a:ext cx="1071570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045"/>
              <a:gd name="adj6" fmla="val -15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égende encadrée 2 19"/>
          <p:cNvSpPr/>
          <p:nvPr/>
        </p:nvSpPr>
        <p:spPr>
          <a:xfrm>
            <a:off x="7358082" y="6262746"/>
            <a:ext cx="1000132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798"/>
              <a:gd name="adj6" fmla="val -274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6357950" y="357166"/>
            <a:ext cx="2571704" cy="19774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ar-DZ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التحليل الوظيفي :</a:t>
            </a: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</a:tabLst>
            </a:pPr>
            <a:r>
              <a:rPr kumimoji="0" lang="ar-D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الوظيفة العامة </a:t>
            </a:r>
            <a:r>
              <a:rPr kumimoji="0" lang="fr-FR" altLang="zh-TW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A- 0</a:t>
            </a:r>
            <a:r>
              <a:rPr kumimoji="0" lang="fr-FR" altLang="zh-TW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ar-DZ" altLang="zh-TW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r" rtl="1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</a:pPr>
            <a:r>
              <a:rPr lang="fr-FR" altLang="zh-TW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fr-FR" altLang="zh-TW" sz="1400" baseline="-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 </a:t>
            </a:r>
            <a:r>
              <a:rPr lang="ar-DZ" altLang="zh-TW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طاقة كهربائية.</a:t>
            </a:r>
            <a:endParaRPr lang="fr-FR" altLang="zh-TW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</a:pPr>
            <a:r>
              <a:rPr lang="fr-FR" altLang="zh-TW" sz="1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fr-FR" altLang="zh-TW" sz="1600" baseline="-30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altLang="zh-TW" sz="1600" baseline="-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ar-DZ" altLang="zh-TW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طاقة هوائية.</a:t>
            </a:r>
            <a:endParaRPr kumimoji="0" lang="fr-FR" altLang="zh-TW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fr-FR" altLang="zh-TW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 </a:t>
            </a:r>
            <a:r>
              <a:rPr kumimoji="0" lang="ar-DZ" altLang="zh-TW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الالتزامات.	</a:t>
            </a:r>
            <a:endParaRPr kumimoji="0" lang="fr-FR" altLang="zh-TW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fr-FR" altLang="zh-TW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altLang="zh-TW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zh-TW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altLang="zh-TW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تعليمات الاستغلال.</a:t>
            </a:r>
            <a:endParaRPr kumimoji="0" lang="fr-FR" altLang="zh-TW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rtl="1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</a:pPr>
            <a:r>
              <a:rPr lang="fr-FR" altLang="zh-TW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lang="fr-FR" altLang="zh-TW" sz="1600" baseline="-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altLang="zh-TW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: تعديلات</a:t>
            </a:r>
            <a:endParaRPr kumimoji="0" lang="fr-FR" altLang="zh-TW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534897" y="214290"/>
            <a:ext cx="3965665" cy="1588123"/>
            <a:chOff x="534897" y="4793637"/>
            <a:chExt cx="3965665" cy="1588123"/>
          </a:xfrm>
        </p:grpSpPr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1717653" y="5413385"/>
              <a:ext cx="1155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...................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3"/>
            <p:cNvSpPr txBox="1">
              <a:spLocks noChangeArrowheads="1"/>
            </p:cNvSpPr>
            <p:nvPr/>
          </p:nvSpPr>
          <p:spPr bwMode="auto">
            <a:xfrm>
              <a:off x="1750990" y="6108710"/>
              <a:ext cx="1141413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نظام </a:t>
              </a:r>
              <a:r>
                <a:rPr kumimoji="0" lang="ar-DZ" sz="16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التوضيب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1525565" y="5324485"/>
              <a:ext cx="1490663" cy="635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1162111" y="5500702"/>
              <a:ext cx="360000" cy="0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3024165" y="5478231"/>
              <a:ext cx="377825" cy="0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1677965" y="5105410"/>
              <a:ext cx="0" cy="219075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2086015" y="5099060"/>
              <a:ext cx="0" cy="219075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2481303" y="5094298"/>
              <a:ext cx="0" cy="220662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884465" y="5105410"/>
              <a:ext cx="0" cy="219075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V="1">
              <a:off x="2278040" y="5969757"/>
              <a:ext cx="0" cy="220663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231878" y="5811848"/>
              <a:ext cx="280987" cy="0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3027340" y="5863339"/>
              <a:ext cx="288925" cy="0"/>
            </a:xfrm>
            <a:prstGeom prst="line">
              <a:avLst/>
            </a:prstGeom>
            <a:ln w="19050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2619521" y="5721991"/>
              <a:ext cx="571500" cy="3429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A-0</a:t>
              </a:r>
              <a:endParaRPr kumimoji="0" lang="fr-FR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571472" y="5306621"/>
              <a:ext cx="784223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أكياس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3"/>
            <p:cNvSpPr txBox="1">
              <a:spLocks noChangeArrowheads="1"/>
            </p:cNvSpPr>
            <p:nvPr/>
          </p:nvSpPr>
          <p:spPr bwMode="auto">
            <a:xfrm>
              <a:off x="534897" y="5621633"/>
              <a:ext cx="784223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بذور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3"/>
            <p:cNvSpPr txBox="1">
              <a:spLocks noChangeArrowheads="1"/>
            </p:cNvSpPr>
            <p:nvPr/>
          </p:nvSpPr>
          <p:spPr bwMode="auto">
            <a:xfrm>
              <a:off x="1357290" y="4799240"/>
              <a:ext cx="612000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W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787630" y="4793637"/>
              <a:ext cx="612000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E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2166765" y="4799240"/>
              <a:ext cx="612000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C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3"/>
            <p:cNvSpPr txBox="1">
              <a:spLocks noChangeArrowheads="1"/>
            </p:cNvSpPr>
            <p:nvPr/>
          </p:nvSpPr>
          <p:spPr bwMode="auto">
            <a:xfrm>
              <a:off x="2588048" y="4806555"/>
              <a:ext cx="612000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R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3"/>
            <p:cNvSpPr txBox="1">
              <a:spLocks noChangeArrowheads="1"/>
            </p:cNvSpPr>
            <p:nvPr/>
          </p:nvSpPr>
          <p:spPr bwMode="auto">
            <a:xfrm>
              <a:off x="3214678" y="5234967"/>
              <a:ext cx="1285884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rgbClr val="0000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بذور </a:t>
              </a:r>
              <a:r>
                <a:rPr lang="ar-DZ" sz="1600" dirty="0" err="1" smtClean="0">
                  <a:solidFill>
                    <a:srgbClr val="0000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موضبة</a:t>
              </a:r>
              <a:r>
                <a:rPr lang="ar-DZ" sz="1600" dirty="0" smtClean="0">
                  <a:solidFill>
                    <a:srgbClr val="0000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داخل أكياس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3"/>
            <p:cNvSpPr txBox="1">
              <a:spLocks noChangeArrowheads="1"/>
            </p:cNvSpPr>
            <p:nvPr/>
          </p:nvSpPr>
          <p:spPr bwMode="auto">
            <a:xfrm>
              <a:off x="3214678" y="5722331"/>
              <a:ext cx="784223" cy="273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تقارير</a:t>
              </a:r>
              <a:endPara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729110" y="5436579"/>
              <a:ext cx="103586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DZ" sz="1600" b="1" dirty="0" smtClean="0">
                  <a:latin typeface="Arial" pitchFamily="34" charset="0"/>
                  <a:ea typeface="Times New Roman" pitchFamily="18" charset="0"/>
                  <a:cs typeface="Arabic Transparent" pitchFamily="2" charset="-78"/>
                </a:rPr>
                <a:t>وضب البذور</a:t>
              </a:r>
              <a:endParaRPr lang="fr-FR" sz="1600" b="1" dirty="0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357158" y="3143248"/>
            <a:ext cx="8600735" cy="3071834"/>
            <a:chOff x="500034" y="0"/>
            <a:chExt cx="8600735" cy="2928934"/>
          </a:xfrm>
        </p:grpSpPr>
        <p:sp>
          <p:nvSpPr>
            <p:cNvPr id="81" name="Rectangle 80"/>
            <p:cNvSpPr/>
            <p:nvPr/>
          </p:nvSpPr>
          <p:spPr>
            <a:xfrm>
              <a:off x="571472" y="10633"/>
              <a:ext cx="8523668" cy="2918301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 rot="5400000">
              <a:off x="1372997" y="1458000"/>
              <a:ext cx="2916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4222970" y="1457206"/>
              <a:ext cx="2916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5955701" y="1467183"/>
              <a:ext cx="2916000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10800000">
              <a:off x="562658" y="391989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813393" y="34571"/>
              <a:ext cx="85311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err="1" smtClean="0">
                  <a:latin typeface="Arial" pitchFamily="34" charset="0"/>
                  <a:ea typeface="Times New Roman"/>
                  <a:cs typeface="Arial" pitchFamily="34" charset="0"/>
                </a:rPr>
                <a:t>الأشغولات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64763" y="34571"/>
              <a:ext cx="73449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80581" y="34571"/>
              <a:ext cx="142218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المنفذات المتصدرة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916091" y="34383"/>
              <a:ext cx="82266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b="1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الملتقطات</a:t>
              </a:r>
              <a:endParaRPr lang="fr-FR" sz="12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90" name="Rectangle 2"/>
            <p:cNvSpPr>
              <a:spLocks noChangeArrowheads="1"/>
            </p:cNvSpPr>
            <p:nvPr/>
          </p:nvSpPr>
          <p:spPr bwMode="auto">
            <a:xfrm>
              <a:off x="7572396" y="559559"/>
              <a:ext cx="142876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ar-DZ" sz="16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ضخ البذور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7452066" y="1225079"/>
              <a:ext cx="1571636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تقديم الأكياس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2"/>
            <p:cNvSpPr>
              <a:spLocks noChangeArrowheads="1"/>
            </p:cNvSpPr>
            <p:nvPr/>
          </p:nvSpPr>
          <p:spPr bwMode="auto">
            <a:xfrm>
              <a:off x="7380628" y="2029533"/>
              <a:ext cx="1688386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أشغولة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 الأكياس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1"/>
            <p:cNvSpPr>
              <a:spLocks noChangeArrowheads="1"/>
            </p:cNvSpPr>
            <p:nvPr/>
          </p:nvSpPr>
          <p:spPr bwMode="auto">
            <a:xfrm>
              <a:off x="2857488" y="1082203"/>
              <a:ext cx="2665575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KM2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5655633" y="1074965"/>
              <a:ext cx="1688166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M2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"/>
            <p:cNvSpPr>
              <a:spLocks noChangeArrowheads="1"/>
            </p:cNvSpPr>
            <p:nvPr/>
          </p:nvSpPr>
          <p:spPr bwMode="auto">
            <a:xfrm>
              <a:off x="5683305" y="446158"/>
              <a:ext cx="1701446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محرك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M1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لا تزامني 3~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"/>
            <p:cNvSpPr>
              <a:spLocks noChangeArrowheads="1"/>
            </p:cNvSpPr>
            <p:nvPr/>
          </p:nvSpPr>
          <p:spPr bwMode="auto">
            <a:xfrm>
              <a:off x="5464881" y="1804562"/>
              <a:ext cx="192882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V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97" name="Rectangle 1"/>
            <p:cNvSpPr>
              <a:spLocks noChangeArrowheads="1"/>
            </p:cNvSpPr>
            <p:nvPr/>
          </p:nvSpPr>
          <p:spPr bwMode="auto">
            <a:xfrm>
              <a:off x="500034" y="1928802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V0,V1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98" name="Connecteur droit 97"/>
            <p:cNvCxnSpPr/>
            <p:nvPr/>
          </p:nvCxnSpPr>
          <p:spPr>
            <a:xfrm rot="10800000">
              <a:off x="568769" y="1044632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10800000">
              <a:off x="560775" y="1690551"/>
              <a:ext cx="85320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5488819" y="2090314"/>
              <a:ext cx="192882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رافعة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G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ثنائية المفعول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01" name="Rectangle 1"/>
            <p:cNvSpPr>
              <a:spLocks noChangeArrowheads="1"/>
            </p:cNvSpPr>
            <p:nvPr/>
          </p:nvSpPr>
          <p:spPr bwMode="auto">
            <a:xfrm>
              <a:off x="2714612" y="1714488"/>
              <a:ext cx="3000396" cy="5575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V+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V-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"/>
            <p:cNvSpPr>
              <a:spLocks noChangeArrowheads="1"/>
            </p:cNvSpPr>
            <p:nvPr/>
          </p:nvSpPr>
          <p:spPr bwMode="auto">
            <a:xfrm>
              <a:off x="2714612" y="2262242"/>
              <a:ext cx="3000396" cy="5575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موزع 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4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/2 ثنائي الاستقرار كهر وهوائي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d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G+  24 v~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و</a:t>
              </a:r>
              <a:r>
                <a:rPr lang="fr-FR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d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G-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"/>
            <p:cNvSpPr>
              <a:spLocks noChangeArrowheads="1"/>
            </p:cNvSpPr>
            <p:nvPr/>
          </p:nvSpPr>
          <p:spPr bwMode="auto">
            <a:xfrm>
              <a:off x="2928926" y="494572"/>
              <a:ext cx="2571591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ملامس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KM1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 للتغذية</a:t>
              </a: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ar-DZ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إقلاع مباشر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"/>
            <p:cNvSpPr>
              <a:spLocks noChangeArrowheads="1"/>
            </p:cNvSpPr>
            <p:nvPr/>
          </p:nvSpPr>
          <p:spPr bwMode="auto">
            <a:xfrm>
              <a:off x="1714480" y="1364314"/>
              <a:ext cx="107157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Cp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05" name="Rectangle 1"/>
            <p:cNvSpPr>
              <a:spLocks noChangeArrowheads="1"/>
            </p:cNvSpPr>
            <p:nvPr/>
          </p:nvSpPr>
          <p:spPr bwMode="auto">
            <a:xfrm>
              <a:off x="500034" y="2285992"/>
              <a:ext cx="235745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rtl="1"/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G0,G1</a:t>
              </a:r>
              <a:r>
                <a:rPr lang="en-US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 ملتقطات نهاية الشوط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1714480" y="1079072"/>
              <a:ext cx="1071570" cy="3228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DZ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الملتقط </a:t>
              </a:r>
              <a:r>
                <a:rPr lang="fr-FR" sz="1600" dirty="0" smtClean="0">
                  <a:latin typeface="Arial" pitchFamily="34" charset="0"/>
                  <a:ea typeface="Times New Roman"/>
                  <a:cs typeface="Arial" pitchFamily="34" charset="0"/>
                </a:rPr>
                <a:t>K</a:t>
              </a:r>
              <a:endParaRPr lang="fr-FR" sz="1400" dirty="0"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4143372" y="2661818"/>
            <a:ext cx="4929158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الاختيارات التكنولوجية: </a:t>
            </a:r>
            <a:r>
              <a:rPr kumimoji="0" lang="ar-SA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المنفذات </a:t>
            </a:r>
            <a:r>
              <a:rPr kumimoji="0" lang="ar-SA" sz="16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المنفذات المتصدرة </a:t>
            </a:r>
            <a:r>
              <a:rPr kumimoji="0" lang="ar-SA" sz="16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و</a:t>
            </a:r>
            <a:r>
              <a:rPr kumimoji="0" lang="ar-SA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الملتقطات :</a:t>
            </a:r>
            <a:endParaRPr kumimoji="0" lang="ar-SA" sz="2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7072330" y="6448032"/>
            <a:ext cx="175982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D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التغذية: 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3x380V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7" grpId="0"/>
      <p:bldP spid="1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inidosa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40"/>
            <a:ext cx="53564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8570"/>
          <a:stretch>
            <a:fillRect/>
          </a:stretch>
        </p:blipFill>
        <p:spPr bwMode="auto">
          <a:xfrm>
            <a:off x="5643570" y="214290"/>
            <a:ext cx="3192942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r="73295" b="61741"/>
          <a:stretch>
            <a:fillRect/>
          </a:stretch>
        </p:blipFill>
        <p:spPr bwMode="auto">
          <a:xfrm>
            <a:off x="5715008" y="3214686"/>
            <a:ext cx="3133618" cy="2916000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4775458" y="1225302"/>
            <a:ext cx="2143116" cy="154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05120" y="258432"/>
            <a:ext cx="2071702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عبارة عن قاطع عا</a:t>
            </a:r>
            <a:r>
              <a:rPr kumimoji="0" lang="ar-DZ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Arabic Transparent" pitchFamily="2" charset="-78"/>
              </a:rPr>
              <a:t>زل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FFFF00"/>
                </a:solidFill>
                <a:latin typeface="Arial"/>
                <a:cs typeface="Arabic Transparent" pitchFamily="2" charset="-78"/>
              </a:rPr>
              <a:t>Sectionneur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abic Transparent" pitchFamily="2" charset="-78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072066" y="3143248"/>
            <a:ext cx="1785950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357950" y="4286256"/>
            <a:ext cx="1000132" cy="1071570"/>
          </a:xfrm>
          <a:prstGeom prst="ellipse">
            <a:avLst/>
          </a:prstGeom>
          <a:solidFill>
            <a:srgbClr val="3333FF">
              <a:alpha val="21176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15074" y="5429264"/>
            <a:ext cx="17859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b="1" kern="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غلق </a:t>
            </a:r>
            <a:r>
              <a:rPr lang="ar-DZ" b="1" kern="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</a:t>
            </a:r>
            <a:r>
              <a:rPr kumimoji="0" lang="ar-DZ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قاطع العا</a:t>
            </a:r>
            <a:r>
              <a:rPr kumimoji="0" lang="ar-DZ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Arabic Transparent" pitchFamily="2" charset="-78"/>
              </a:rPr>
              <a:t>زل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Sectionneur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3143240" y="116008"/>
            <a:ext cx="440857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معالجة الخلل بطريقة حديثة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ransparent" pitchFamily="2" charset="-78"/>
            </a:endParaRP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285720" y="1142984"/>
            <a:ext cx="871543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- نظرا لتعقد الأنظمة الإلية الحديثة ونظرا لصعوبة تحديد الخلل فيها فأصبح لا </a:t>
            </a:r>
            <a:r>
              <a:rPr lang="ar-DZ" b="1" dirty="0" smtClean="0">
                <a:solidFill>
                  <a:schemeClr val="tx1"/>
                </a:solidFill>
                <a:latin typeface="Arial"/>
                <a:cs typeface="Arial"/>
              </a:rPr>
              <a:t>زاما استعمال التكنولوجيا الحديثة</a:t>
            </a:r>
          </a:p>
          <a:p>
            <a:pPr algn="r" rtl="1"/>
            <a:r>
              <a:rPr lang="ar-DZ" b="1" dirty="0" smtClean="0">
                <a:solidFill>
                  <a:schemeClr val="tx1"/>
                </a:solidFill>
                <a:latin typeface="Arial"/>
                <a:cs typeface="Arial"/>
              </a:rPr>
              <a:t> في تحديد الخلل ومنها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:</a:t>
            </a:r>
            <a:endParaRPr lang="en-US" sz="24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4786314" y="1857364"/>
            <a:ext cx="428624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1- استعمال العجالة المشفرة (</a:t>
            </a:r>
            <a:r>
              <a:rPr lang="fr-FR" b="1" dirty="0" smtClean="0">
                <a:solidFill>
                  <a:srgbClr val="FF0000"/>
                </a:solidFill>
                <a:cs typeface="Arabic Transparent" pitchFamily="2" charset="-78"/>
              </a:rPr>
              <a:t>Roue codeuse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):</a:t>
            </a:r>
            <a:endParaRPr lang="en-US" sz="2400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pic>
        <p:nvPicPr>
          <p:cNvPr id="7" name="Picture 5" descr="H:\#03 Incremental type and absolute type _ Basic Knowledge of Encoder _ TUTORIALS _ Asahi Kasei Microdevices (AKM)_files\1612829136095.png"/>
          <p:cNvPicPr>
            <a:picLocks noChangeAspect="1" noChangeArrowheads="1"/>
          </p:cNvPicPr>
          <p:nvPr/>
        </p:nvPicPr>
        <p:blipFill>
          <a:blip r:embed="rId2"/>
          <a:srcRect r="48412"/>
          <a:stretch>
            <a:fillRect/>
          </a:stretch>
        </p:blipFill>
        <p:spPr bwMode="auto">
          <a:xfrm>
            <a:off x="428596" y="3286124"/>
            <a:ext cx="278608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714744" y="3500438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0000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4051862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0001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000660" y="3513138"/>
            <a:ext cx="192879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1- نقص الضغط الهوائي</a:t>
            </a:r>
            <a:endParaRPr lang="en-US" sz="2000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4714908" y="4084642"/>
            <a:ext cx="221454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2- نقص التوتر الكهربائي</a:t>
            </a:r>
            <a:endParaRPr lang="en-US" sz="2000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4702208" y="4635508"/>
            <a:ext cx="221454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3- الغطاء </a:t>
            </a:r>
            <a:r>
              <a:rPr lang="ar-DZ" sz="1600" b="1" dirty="0" err="1" smtClean="0">
                <a:solidFill>
                  <a:srgbClr val="FF0000"/>
                </a:solidFill>
                <a:cs typeface="Arabic Transparent" pitchFamily="2" charset="-78"/>
              </a:rPr>
              <a:t>مقتوح</a:t>
            </a:r>
            <a:endParaRPr lang="en-US" sz="2000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4799046" y="6082904"/>
            <a:ext cx="221454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fr-FR" sz="1600" b="1" dirty="0" smtClean="0">
                <a:solidFill>
                  <a:srgbClr val="FF0000"/>
                </a:solidFill>
                <a:cs typeface="Arabic Transparent" pitchFamily="2" charset="-78"/>
              </a:rPr>
              <a:t>15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- عدم وجود قارورات</a:t>
            </a:r>
            <a:endParaRPr lang="en-US" sz="2000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27444" y="4669404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0011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27444" y="5014452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…….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60782" y="5669536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…….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86182" y="6098164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33FF"/>
                </a:solidFill>
              </a:rPr>
              <a:t>1111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1643042" y="2428868"/>
            <a:ext cx="70009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-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نرفق لكل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توفيقة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خلل معين يحدده المتعامل سابقا بحيث تشير كل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توفيقة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إلى خلل معين.</a:t>
            </a:r>
            <a:endParaRPr lang="en-US" sz="24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403724" y="3643314"/>
            <a:ext cx="576000" cy="14287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4403724" y="4214818"/>
            <a:ext cx="576000" cy="14287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4424362" y="4799022"/>
            <a:ext cx="576000" cy="14287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4483100" y="6248420"/>
            <a:ext cx="576000" cy="14287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7056" y="0"/>
            <a:ext cx="3575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t="52083"/>
          <a:stretch>
            <a:fillRect/>
          </a:stretch>
        </p:blipFill>
        <p:spPr bwMode="auto">
          <a:xfrm>
            <a:off x="-29282" y="1214422"/>
            <a:ext cx="5601414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0" y="1214422"/>
            <a:ext cx="4000464" cy="7386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3333FF"/>
                </a:solidFill>
                <a:cs typeface="Arabic Transparent" pitchFamily="2" charset="-78"/>
              </a:rPr>
              <a:t>استعمال العجالة المشفرة (</a:t>
            </a:r>
            <a:r>
              <a:rPr lang="fr-FR" b="1" dirty="0" smtClean="0">
                <a:solidFill>
                  <a:srgbClr val="3333FF"/>
                </a:solidFill>
                <a:cs typeface="Arabic Transparent" pitchFamily="2" charset="-78"/>
              </a:rPr>
              <a:t>Roue codeuse</a:t>
            </a:r>
            <a:r>
              <a:rPr lang="ar-DZ" b="1" dirty="0" smtClean="0">
                <a:solidFill>
                  <a:srgbClr val="3333FF"/>
                </a:solidFill>
                <a:cs typeface="Arabic Transparent" pitchFamily="2" charset="-78"/>
              </a:rPr>
              <a:t>)</a:t>
            </a:r>
          </a:p>
          <a:p>
            <a:pPr algn="r" rtl="1"/>
            <a:r>
              <a:rPr lang="ar-DZ" sz="2400" b="1" dirty="0" smtClean="0">
                <a:solidFill>
                  <a:srgbClr val="3333FF"/>
                </a:solidFill>
                <a:cs typeface="Arabic Transparent" pitchFamily="2" charset="-78"/>
              </a:rPr>
              <a:t>+ مفكك الترمي</a:t>
            </a:r>
            <a:r>
              <a:rPr lang="ar-DZ" sz="2400" b="1" dirty="0" smtClean="0">
                <a:solidFill>
                  <a:srgbClr val="3333FF"/>
                </a:solidFill>
                <a:latin typeface="Arial"/>
                <a:cs typeface="Arabic Transparent" pitchFamily="2" charset="-78"/>
              </a:rPr>
              <a:t>ز + مرقن </a:t>
            </a:r>
            <a:endParaRPr lang="en-US" sz="2400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71472" y="3000372"/>
            <a:ext cx="3857652" cy="1571636"/>
          </a:xfrm>
          <a:prstGeom prst="roundRect">
            <a:avLst/>
          </a:prstGeom>
          <a:solidFill>
            <a:srgbClr val="33C0A2">
              <a:alpha val="18039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3648" y="1037018"/>
            <a:ext cx="8964000" cy="36778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5400" b="1" dirty="0" smtClean="0"/>
              <a:t>في التكنولوجيا الحديثة  كل شيء أصبح يبرمج بالمبرمج الآلي </a:t>
            </a:r>
            <a:r>
              <a:rPr lang="fr-FR" sz="5400" b="1" dirty="0" smtClean="0">
                <a:solidFill>
                  <a:srgbClr val="FF0000"/>
                </a:solidFill>
              </a:rPr>
              <a:t>Automate Programmable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3" y="-24"/>
            <a:ext cx="9072000" cy="56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u="sng" dirty="0" smtClean="0">
                <a:solidFill>
                  <a:srgbClr val="3333FF"/>
                </a:solidFill>
              </a:rPr>
              <a:t>مثلا: برمجة الخلل </a:t>
            </a:r>
            <a:endParaRPr lang="fr-FR" sz="3200" b="1" u="sng" dirty="0" smtClean="0">
              <a:solidFill>
                <a:srgbClr val="3333FF"/>
              </a:solidFill>
            </a:endParaRPr>
          </a:p>
          <a:p>
            <a:pPr algn="r" rtl="1"/>
            <a:r>
              <a:rPr lang="ar-DZ" sz="3200" b="1" dirty="0" smtClean="0"/>
              <a:t>بالمبرمج الآلي </a:t>
            </a:r>
            <a:r>
              <a:rPr lang="fr-FR" sz="3200" b="1" dirty="0" smtClean="0">
                <a:solidFill>
                  <a:srgbClr val="FF0000"/>
                </a:solidFill>
              </a:rPr>
              <a:t>Automate Programmable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42910" y="3320491"/>
            <a:ext cx="3429024" cy="1571636"/>
          </a:xfrm>
          <a:prstGeom prst="roundRect">
            <a:avLst/>
          </a:prstGeom>
          <a:solidFill>
            <a:schemeClr val="bg1">
              <a:lumMod val="50000"/>
              <a:alpha val="3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71472" y="2000240"/>
            <a:ext cx="3500462" cy="1214446"/>
          </a:xfrm>
          <a:prstGeom prst="roundRect">
            <a:avLst/>
          </a:prstGeom>
          <a:solidFill>
            <a:schemeClr val="bg2">
              <a:lumMod val="60000"/>
              <a:lumOff val="40000"/>
              <a:alpha val="3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3929058" y="3500438"/>
            <a:ext cx="135732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2000" b="1" u="sng" dirty="0" smtClean="0">
                <a:solidFill>
                  <a:srgbClr val="FF0000"/>
                </a:solidFill>
              </a:rPr>
              <a:t>برمجة الخلل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3714744" y="2000240"/>
            <a:ext cx="2786082" cy="235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786050" y="2428868"/>
            <a:ext cx="2214578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إقلاع مباشر لمحرك </a:t>
            </a:r>
            <a:r>
              <a:rPr lang="ar-DZ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اللاتزامني</a:t>
            </a:r>
            <a:r>
              <a:rPr lang="ar-DZ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ثلاثي الأطوار</a:t>
            </a:r>
            <a:endParaRPr lang="en-US" sz="2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7" y="0"/>
            <a:ext cx="9072000" cy="56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u="sng" dirty="0" smtClean="0">
                <a:solidFill>
                  <a:srgbClr val="3333FF"/>
                </a:solidFill>
              </a:rPr>
              <a:t>مثلا: برمجة الخلل </a:t>
            </a:r>
            <a:endParaRPr lang="fr-FR" sz="3200" b="1" u="sng" dirty="0" smtClean="0">
              <a:solidFill>
                <a:srgbClr val="3333FF"/>
              </a:solidFill>
            </a:endParaRPr>
          </a:p>
          <a:p>
            <a:pPr algn="r" rtl="1"/>
            <a:r>
              <a:rPr lang="ar-DZ" sz="3200" b="1" dirty="0" smtClean="0"/>
              <a:t>بالمبرمج الآلي </a:t>
            </a:r>
            <a:r>
              <a:rPr lang="fr-FR" sz="3200" b="1" dirty="0" smtClean="0">
                <a:solidFill>
                  <a:srgbClr val="FF0000"/>
                </a:solidFill>
              </a:rPr>
              <a:t>Automate Programmable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3929058" y="1785926"/>
            <a:ext cx="2357454" cy="1857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5429256" y="3143248"/>
            <a:ext cx="3643306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FFFF00"/>
                </a:solidFill>
                <a:latin typeface="Arial" pitchFamily="34" charset="0"/>
                <a:cs typeface="Arabic Transparent" pitchFamily="2" charset="-78"/>
              </a:rPr>
              <a:t>هنا نسيان غلق القاطع العا</a:t>
            </a:r>
            <a:r>
              <a:rPr lang="ar-DZ" sz="2800" b="1" dirty="0" smtClean="0">
                <a:solidFill>
                  <a:srgbClr val="FFFF00"/>
                </a:solidFill>
                <a:latin typeface="Arial"/>
                <a:cs typeface="Arabic Transparent" pitchFamily="2" charset="-78"/>
              </a:rPr>
              <a:t>زل</a:t>
            </a:r>
            <a:endParaRPr lang="fr-FR" sz="2800" b="1" dirty="0" smtClean="0">
              <a:solidFill>
                <a:srgbClr val="FFFF00"/>
              </a:solidFill>
              <a:latin typeface="Arial"/>
              <a:cs typeface="Arabic Transparent" pitchFamily="2" charset="-78"/>
            </a:endParaRPr>
          </a:p>
          <a:p>
            <a:pPr algn="r" rtl="1"/>
            <a:r>
              <a:rPr lang="fr-FR" sz="2800" b="1" dirty="0" smtClean="0">
                <a:solidFill>
                  <a:srgbClr val="FFFF00"/>
                </a:solidFill>
                <a:latin typeface="Arial"/>
                <a:cs typeface="Arabic Transparent" pitchFamily="2" charset="-78"/>
              </a:rPr>
              <a:t>Sectionneur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1" y="-2484"/>
            <a:ext cx="9072000" cy="56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u="sng" dirty="0" smtClean="0">
                <a:solidFill>
                  <a:srgbClr val="3333FF"/>
                </a:solidFill>
              </a:rPr>
              <a:t>مثلا: برمجة الخلل </a:t>
            </a:r>
            <a:endParaRPr lang="fr-FR" sz="3200" b="1" u="sng" dirty="0" smtClean="0">
              <a:solidFill>
                <a:srgbClr val="3333FF"/>
              </a:solidFill>
            </a:endParaRPr>
          </a:p>
          <a:p>
            <a:pPr algn="r" rtl="1"/>
            <a:r>
              <a:rPr lang="ar-DZ" sz="3200" b="1" dirty="0" smtClean="0"/>
              <a:t>بالمبرمج الآلي </a:t>
            </a:r>
            <a:r>
              <a:rPr lang="fr-FR" sz="3200" b="1" dirty="0" smtClean="0">
                <a:solidFill>
                  <a:srgbClr val="FF0000"/>
                </a:solidFill>
              </a:rPr>
              <a:t>Automate Programmable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4000496" y="1928802"/>
            <a:ext cx="2214578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500694" y="3143248"/>
            <a:ext cx="350046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2400" b="1" dirty="0" smtClean="0">
                <a:solidFill>
                  <a:srgbClr val="FFFF00"/>
                </a:solidFill>
                <a:latin typeface="Arial" pitchFamily="34" charset="0"/>
                <a:cs typeface="Arabic Transparent" pitchFamily="2" charset="-78"/>
              </a:rPr>
              <a:t>هنا خلل ما فوق الحمولة للمحرك وتدخل المرحل الحراري </a:t>
            </a:r>
            <a:r>
              <a:rPr lang="fr-FR" sz="2000" b="1" dirty="0" smtClean="0">
                <a:solidFill>
                  <a:srgbClr val="FFFF00"/>
                </a:solidFill>
                <a:latin typeface="Arial" pitchFamily="34" charset="0"/>
                <a:cs typeface="Arabic Transparent" pitchFamily="2" charset="-78"/>
              </a:rPr>
              <a:t>Relais thermique  </a:t>
            </a:r>
            <a:r>
              <a:rPr lang="ar-DZ" sz="2000" b="1" dirty="0" smtClean="0">
                <a:solidFill>
                  <a:srgbClr val="FFFF00"/>
                </a:solidFill>
                <a:latin typeface="Arial" pitchFamily="34" charset="0"/>
                <a:cs typeface="Arabic Transparent" pitchFamily="2" charset="-78"/>
              </a:rPr>
              <a:t> </a:t>
            </a:r>
            <a:r>
              <a:rPr lang="ar-DZ" sz="2400" b="1" dirty="0" smtClean="0">
                <a:solidFill>
                  <a:srgbClr val="FFFF00"/>
                </a:solidFill>
                <a:latin typeface="Arial" pitchFamily="34" charset="0"/>
                <a:cs typeface="Arabic Transparent" pitchFamily="2" charset="-78"/>
              </a:rPr>
              <a:t>لحماية المحرك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:\Camera API\IMG_20211110_11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48" y="4103240"/>
            <a:ext cx="2077243" cy="2769657"/>
          </a:xfrm>
          <a:prstGeom prst="rect">
            <a:avLst/>
          </a:prstGeom>
          <a:noFill/>
        </p:spPr>
      </p:pic>
      <p:pic>
        <p:nvPicPr>
          <p:cNvPr id="73731" name="Picture 3" descr="I:\Camera API\IMG_20211110_11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03239"/>
            <a:ext cx="2054762" cy="2739683"/>
          </a:xfrm>
          <a:prstGeom prst="rect">
            <a:avLst/>
          </a:prstGeom>
          <a:noFill/>
        </p:spPr>
      </p:pic>
      <p:pic>
        <p:nvPicPr>
          <p:cNvPr id="73732" name="Picture 4" descr="I:\Camera API\IMG_20211110_113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103241"/>
            <a:ext cx="2066069" cy="275475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7224" y="0"/>
            <a:ext cx="5184576" cy="38863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1000100" y="2928934"/>
            <a:ext cx="22145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إقلاع مباشر لمحرك </a:t>
            </a:r>
            <a:r>
              <a:rPr lang="ar-DZ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اللاتزامني</a:t>
            </a:r>
            <a:r>
              <a:rPr lang="ar-D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ثلاثي الأطوار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Administrateur\Bureau\UAL\1.png"/>
          <p:cNvPicPr>
            <a:picLocks noChangeAspect="1" noChangeArrowheads="1"/>
          </p:cNvPicPr>
          <p:nvPr/>
        </p:nvPicPr>
        <p:blipFill>
          <a:blip r:embed="rId2"/>
          <a:srcRect l="40104" t="16667" r="36979" b="19166"/>
          <a:stretch>
            <a:fillRect/>
          </a:stretch>
        </p:blipFill>
        <p:spPr bwMode="auto">
          <a:xfrm>
            <a:off x="0" y="0"/>
            <a:ext cx="2628000" cy="4598976"/>
          </a:xfrm>
          <a:prstGeom prst="rect">
            <a:avLst/>
          </a:prstGeom>
          <a:noFill/>
        </p:spPr>
      </p:pic>
      <p:pic>
        <p:nvPicPr>
          <p:cNvPr id="86020" name="Picture 4" descr="C:\Documents and Settings\Administrateur\Bureau\UAL\4.png"/>
          <p:cNvPicPr>
            <a:picLocks noChangeAspect="1" noChangeArrowheads="1"/>
          </p:cNvPicPr>
          <p:nvPr/>
        </p:nvPicPr>
        <p:blipFill>
          <a:blip r:embed="rId3"/>
          <a:srcRect l="38542" t="18333" r="38541" b="22500"/>
          <a:stretch>
            <a:fillRect/>
          </a:stretch>
        </p:blipFill>
        <p:spPr bwMode="auto">
          <a:xfrm>
            <a:off x="6192000" y="3"/>
            <a:ext cx="2772000" cy="4472999"/>
          </a:xfrm>
          <a:prstGeom prst="rect">
            <a:avLst/>
          </a:prstGeom>
          <a:noFill/>
        </p:spPr>
      </p:pic>
      <p:pic>
        <p:nvPicPr>
          <p:cNvPr id="86021" name="Picture 5" descr="C:\Documents and Settings\Administrateur\Bureau\UAL\3.png"/>
          <p:cNvPicPr>
            <a:picLocks noChangeAspect="1" noChangeArrowheads="1"/>
          </p:cNvPicPr>
          <p:nvPr/>
        </p:nvPicPr>
        <p:blipFill>
          <a:blip r:embed="rId4"/>
          <a:srcRect l="38542" t="20000" r="38542" b="18333"/>
          <a:stretch>
            <a:fillRect/>
          </a:stretch>
        </p:blipFill>
        <p:spPr bwMode="auto">
          <a:xfrm>
            <a:off x="3071802" y="1"/>
            <a:ext cx="2700000" cy="4540913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eur\Bureau\UAL\6.png"/>
          <p:cNvPicPr>
            <a:picLocks noChangeAspect="1" noChangeArrowheads="1"/>
          </p:cNvPicPr>
          <p:nvPr/>
        </p:nvPicPr>
        <p:blipFill>
          <a:blip r:embed="rId5"/>
          <a:srcRect l="38542" t="34167" r="38541" b="34166"/>
          <a:stretch>
            <a:fillRect/>
          </a:stretch>
        </p:blipFill>
        <p:spPr bwMode="auto">
          <a:xfrm>
            <a:off x="3214678" y="4626000"/>
            <a:ext cx="2584424" cy="2232000"/>
          </a:xfrm>
          <a:prstGeom prst="rect">
            <a:avLst/>
          </a:prstGeom>
          <a:noFill/>
        </p:spPr>
      </p:pic>
      <p:sp>
        <p:nvSpPr>
          <p:cNvPr id="9" name="Légende encadrée 2 8"/>
          <p:cNvSpPr/>
          <p:nvPr/>
        </p:nvSpPr>
        <p:spPr>
          <a:xfrm>
            <a:off x="1785918" y="785794"/>
            <a:ext cx="2500330" cy="39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931"/>
              <a:gd name="adj6" fmla="val -17540"/>
            </a:avLst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b="1" dirty="0" smtClean="0">
                <a:solidFill>
                  <a:srgbClr val="00FFFF"/>
                </a:solidFill>
              </a:rPr>
              <a:t>القاطع العازل (</a:t>
            </a:r>
            <a:r>
              <a:rPr lang="fr-FR" b="1" dirty="0" smtClean="0">
                <a:solidFill>
                  <a:srgbClr val="00FFFF"/>
                </a:solidFill>
              </a:rPr>
              <a:t>Sectionneur</a:t>
            </a:r>
            <a:r>
              <a:rPr lang="ar-DZ" b="1" dirty="0" smtClean="0">
                <a:solidFill>
                  <a:srgbClr val="00FFFF"/>
                </a:solidFill>
              </a:rPr>
              <a:t>)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10" name="Légende encadrée 2 9"/>
          <p:cNvSpPr/>
          <p:nvPr/>
        </p:nvSpPr>
        <p:spPr>
          <a:xfrm>
            <a:off x="357158" y="3571876"/>
            <a:ext cx="1500198" cy="39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3300"/>
              <a:gd name="adj6" fmla="val 29219"/>
            </a:avLst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b="1" dirty="0" smtClean="0">
                <a:solidFill>
                  <a:srgbClr val="00FFFF"/>
                </a:solidFill>
              </a:rPr>
              <a:t>المرحل(</a:t>
            </a:r>
            <a:r>
              <a:rPr lang="fr-FR" b="1" dirty="0" smtClean="0">
                <a:solidFill>
                  <a:srgbClr val="00FFFF"/>
                </a:solidFill>
              </a:rPr>
              <a:t>Relais</a:t>
            </a:r>
            <a:r>
              <a:rPr lang="ar-DZ" b="1" dirty="0" smtClean="0">
                <a:solidFill>
                  <a:srgbClr val="00FFFF"/>
                </a:solidFill>
              </a:rPr>
              <a:t>)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2071670" y="1571612"/>
            <a:ext cx="2143140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082"/>
              <a:gd name="adj6" fmla="val -17540"/>
            </a:avLst>
          </a:prstGeom>
          <a:solidFill>
            <a:schemeClr val="tx1"/>
          </a:solidFill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b="1" dirty="0" smtClean="0">
                <a:solidFill>
                  <a:schemeClr val="bg1"/>
                </a:solidFill>
              </a:rPr>
              <a:t>لا توجد دارة التحكم فهي موجودة في المبرمج الآلي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2643174" y="2928934"/>
            <a:ext cx="2160000" cy="39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0893"/>
              <a:gd name="adj6" fmla="val -79302"/>
            </a:avLst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b="1" dirty="0" smtClean="0">
                <a:solidFill>
                  <a:srgbClr val="00FFFF"/>
                </a:solidFill>
              </a:rPr>
              <a:t>الملامس (</a:t>
            </a:r>
            <a:r>
              <a:rPr lang="fr-FR" b="1" dirty="0" smtClean="0">
                <a:solidFill>
                  <a:srgbClr val="00FFFF"/>
                </a:solidFill>
              </a:rPr>
              <a:t>Contacteur</a:t>
            </a:r>
            <a:r>
              <a:rPr lang="ar-DZ" b="1" dirty="0" smtClean="0">
                <a:solidFill>
                  <a:srgbClr val="00FFFF"/>
                </a:solidFill>
              </a:rPr>
              <a:t>)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5720" y="0"/>
            <a:ext cx="221457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إقلاع مباشر لمحرك </a:t>
            </a:r>
            <a:r>
              <a:rPr lang="ar-DZ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اللاتزامني</a:t>
            </a:r>
            <a:r>
              <a:rPr lang="ar-D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ثلاثي الأطوار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23975"/>
            <a:ext cx="7429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857488" y="357166"/>
            <a:ext cx="4572032" cy="46166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Télécharger vidéo « </a:t>
            </a:r>
            <a:r>
              <a:rPr lang="fr-FR" sz="2400" dirty="0" err="1" smtClean="0">
                <a:solidFill>
                  <a:srgbClr val="FF0000"/>
                </a:solidFill>
              </a:rPr>
              <a:t>Paletticc</a:t>
            </a:r>
            <a:r>
              <a:rPr lang="fr-FR" sz="2400" dirty="0" smtClean="0">
                <a:solidFill>
                  <a:srgbClr val="FF0000"/>
                </a:solidFill>
              </a:rPr>
              <a:t> »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247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357438" algn="l"/>
              </a:tabLst>
            </a:pP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ليكن بيان أنماط التشغيل والتوقف (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: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abic Transparent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u="sng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أنماط التشغيل والتوقف :</a:t>
            </a:r>
            <a:endParaRPr lang="fr-FR" sz="1400" u="sng" dirty="0" smtClean="0">
              <a:solidFill>
                <a:srgbClr val="669900"/>
              </a:solidFill>
              <a:latin typeface="Arial" pitchFamily="34" charset="0"/>
              <a:cs typeface="Arabic Transparent" pitchFamily="2" charset="-78"/>
            </a:endParaRPr>
          </a:p>
          <a:p>
            <a:pPr marL="900113" lvl="0" indent="-900113" algn="r" rtl="1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ـ كعمل تحضيري يتم ملا بساط الأكياس بالأكياس تدريجيا إلى غاية مركز الملا حيث يتم الكشف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عنها بواسطة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ملتقط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K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</a:p>
          <a:p>
            <a:pPr marL="901700" indent="-901700" algn="r" rtl="1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ـ بعد اختيار نمط التشغيل الآلي </a:t>
            </a:r>
            <a:r>
              <a:rPr lang="ar-DZ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Auto</a:t>
            </a:r>
            <a:r>
              <a:rPr lang="ar-DZ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بواسطة المبدلة “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Auto/Manu </a:t>
            </a:r>
            <a:r>
              <a:rPr lang="ar-DZ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” والتي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تسمح</a:t>
            </a:r>
            <a:r>
              <a:rPr lang="ar-DZ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باختيار نمط التشغيل وفق الاحتياج يضغط العامل على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زر التشغيل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MA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حيث تنطلق دورة تشغيل الإنتاج العادي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.</a:t>
            </a:r>
          </a:p>
          <a:p>
            <a:pPr algn="r" rtl="1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ـ في حالة نفاذ كمية البذور (يتم الكشف عنها بواسطة الملتقط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Cap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 يضغط المتعامل على الزر الإيقاف 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Arrêt                  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حيث يكمل النظام دورته ثم يتوقف.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endParaRPr lang="ar-DZ" dirty="0" smtClean="0"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  <a:p>
            <a:pPr marL="265113" lvl="0" indent="180975" algn="r" rt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2357438" algn="l"/>
              </a:tabLst>
            </a:pPr>
            <a:r>
              <a:rPr lang="ar-DZ" u="sng" dirty="0" smtClean="0"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التوقف ألاستعجالي:</a:t>
            </a:r>
            <a:endParaRPr lang="fr-FR" u="sng" dirty="0" smtClean="0">
              <a:solidFill>
                <a:srgbClr val="669900"/>
              </a:solidFill>
              <a:latin typeface="Arial" pitchFamily="34" charset="0"/>
              <a:cs typeface="Arabic Transparent" pitchFamily="2" charset="-78"/>
            </a:endParaRPr>
          </a:p>
          <a:p>
            <a:pPr lvl="0" algn="r" rt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ـ عند وجود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زيادة ضغط وزن الأكياس على البساط مما يسبب خلل ما فوق الحمولة للمحرك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M2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, يتدخل </a:t>
            </a:r>
          </a:p>
          <a:p>
            <a:pPr lvl="0" algn="r" rt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            المرحل الحراري </a:t>
            </a:r>
            <a:r>
              <a:rPr lang="fr-FR" sz="1600" dirty="0" smtClean="0">
                <a:ea typeface="Times New Roman" pitchFamily="18" charset="0"/>
                <a:cs typeface="Arabic Transparent" pitchFamily="2" charset="-78"/>
              </a:rPr>
              <a:t>RT2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من اجل قطع التغذية عن المحرك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M2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وإيقافه.</a:t>
            </a:r>
          </a:p>
          <a:p>
            <a:pPr lvl="0" algn="r" rt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       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ـ إذا رأى المتعامل أي خطر على النظام الآلي يتم الضغط على الزر"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AU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"مما يؤدي إلى الإيقاف </a:t>
            </a:r>
          </a:p>
          <a:p>
            <a:pPr lvl="0" algn="r" rt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   ألاستعجالي للنظام بكامله.</a:t>
            </a:r>
            <a:endParaRPr lang="fr-FR" sz="1400" dirty="0" smtClean="0">
              <a:latin typeface="Arial" pitchFamily="34" charset="0"/>
              <a:cs typeface="Arabic Transparent" pitchFamily="2" charset="-78"/>
            </a:endParaRPr>
          </a:p>
          <a:p>
            <a:pPr marL="808038" lvl="0" indent="-808038" algn="r" rt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808038" algn="l"/>
                <a:tab pos="2357438" algn="l"/>
              </a:tabLst>
            </a:pP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       ـ بعد رفع الضغط على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زر الإيقاف ألاستعجالي تتم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عملية التصليح ، وتسليح المرحل الحراري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RT2</a:t>
            </a:r>
            <a:r>
              <a:rPr lang="ar-DZ" sz="16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,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الضغط</a:t>
            </a:r>
            <a:r>
              <a:rPr lang="ar-DZ" sz="2000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على الزر "</a:t>
            </a:r>
            <a:r>
              <a:rPr lang="fr-FR" dirty="0" err="1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Init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" يضع جزء المنفذ في الحالة الابتدائية.</a:t>
            </a:r>
            <a:endParaRPr lang="fr-FR" sz="2400" dirty="0" smtClean="0"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8978" y="5357826"/>
            <a:ext cx="723787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1- أكمل ملء دليل أساليب التشغيل والتوقف 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1501" y="5691078"/>
            <a:ext cx="221246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2- استخرج </a:t>
            </a:r>
            <a:r>
              <a:rPr lang="ar-DZ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المتامن</a:t>
            </a:r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التالية: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83541" y="6072206"/>
            <a:ext cx="254589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القيادة والتهيئة (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GCI</a:t>
            </a:r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59106" y="6405458"/>
            <a:ext cx="182934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- متمن الأمن (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GS</a:t>
            </a:r>
            <a:r>
              <a:rPr lang="ar-DZ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).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3289"/>
            <a:ext cx="2928926" cy="27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graf\control-panel-electrical-equipment-main-switch-electric-breaker-cabinet-113813785.jpg"/>
          <p:cNvPicPr>
            <a:picLocks noChangeAspect="1" noChangeArrowheads="1"/>
          </p:cNvPicPr>
          <p:nvPr/>
        </p:nvPicPr>
        <p:blipFill>
          <a:blip r:embed="rId3"/>
          <a:srcRect l="9014" t="7377" r="24278" b="11475"/>
          <a:stretch>
            <a:fillRect/>
          </a:stretch>
        </p:blipFill>
        <p:spPr bwMode="auto">
          <a:xfrm>
            <a:off x="5643570" y="3736003"/>
            <a:ext cx="3500430" cy="3121997"/>
          </a:xfrm>
          <a:prstGeom prst="rect">
            <a:avLst/>
          </a:prstGeom>
          <a:noFill/>
        </p:spPr>
      </p:pic>
      <p:pic>
        <p:nvPicPr>
          <p:cNvPr id="8194" name="Picture 2" descr="E:\GEMMA\4mli7k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29256" cy="4075661"/>
          </a:xfrm>
          <a:prstGeom prst="rect">
            <a:avLst/>
          </a:prstGeom>
          <a:noFill/>
        </p:spPr>
      </p:pic>
      <p:pic>
        <p:nvPicPr>
          <p:cNvPr id="8195" name="Picture 3" descr="E:\GEMMA\4mli7k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3643306" cy="2732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1456094" cy="1044000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8225181" y="2214371"/>
            <a:ext cx="378924" cy="586638"/>
            <a:chOff x="2159060" y="358582"/>
            <a:chExt cx="378924" cy="586638"/>
          </a:xfrm>
        </p:grpSpPr>
        <p:grpSp>
          <p:nvGrpSpPr>
            <p:cNvPr id="6" name="Groupe 118"/>
            <p:cNvGrpSpPr>
              <a:grpSpLocks noChangeAspect="1"/>
            </p:cNvGrpSpPr>
            <p:nvPr/>
          </p:nvGrpSpPr>
          <p:grpSpPr>
            <a:xfrm>
              <a:off x="2285779" y="358582"/>
              <a:ext cx="251977" cy="586637"/>
              <a:chOff x="2886208" y="117543"/>
              <a:chExt cx="324000" cy="754249"/>
            </a:xfrm>
          </p:grpSpPr>
          <p:cxnSp>
            <p:nvCxnSpPr>
              <p:cNvPr id="11" name="Connecteur droit 10"/>
              <p:cNvCxnSpPr/>
              <p:nvPr/>
            </p:nvCxnSpPr>
            <p:spPr>
              <a:xfrm rot="5400000" flipH="1" flipV="1">
                <a:off x="2689904" y="325035"/>
                <a:ext cx="416572" cy="1588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rot="5880000" flipH="1" flipV="1">
                <a:off x="2818359" y="583792"/>
                <a:ext cx="396000" cy="18000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886208" y="533704"/>
                <a:ext cx="324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necteur droit 6"/>
            <p:cNvCxnSpPr/>
            <p:nvPr/>
          </p:nvCxnSpPr>
          <p:spPr>
            <a:xfrm>
              <a:off x="2168986" y="785794"/>
              <a:ext cx="21600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 flipH="1" flipV="1">
              <a:off x="2079604" y="786487"/>
              <a:ext cx="180000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159060" y="705730"/>
              <a:ext cx="7200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162790" y="879112"/>
              <a:ext cx="72000" cy="0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6522162" y="2236385"/>
            <a:ext cx="477553" cy="566040"/>
            <a:chOff x="1969083" y="593494"/>
            <a:chExt cx="477553" cy="566040"/>
          </a:xfrm>
        </p:grpSpPr>
        <p:grpSp>
          <p:nvGrpSpPr>
            <p:cNvPr id="15" name="Groupe 182"/>
            <p:cNvGrpSpPr/>
            <p:nvPr/>
          </p:nvGrpSpPr>
          <p:grpSpPr>
            <a:xfrm>
              <a:off x="2077866" y="593494"/>
              <a:ext cx="368770" cy="566040"/>
              <a:chOff x="2168986" y="379180"/>
              <a:chExt cx="368770" cy="566040"/>
            </a:xfrm>
          </p:grpSpPr>
          <p:grpSp>
            <p:nvGrpSpPr>
              <p:cNvPr id="17" name="Groupe 183"/>
              <p:cNvGrpSpPr>
                <a:grpSpLocks noChangeAspect="1"/>
              </p:cNvGrpSpPr>
              <p:nvPr/>
            </p:nvGrpSpPr>
            <p:grpSpPr>
              <a:xfrm>
                <a:off x="2285779" y="379180"/>
                <a:ext cx="251977" cy="566040"/>
                <a:chOff x="2886208" y="144028"/>
                <a:chExt cx="324000" cy="727764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 rot="5400000" flipH="1" flipV="1">
                  <a:off x="2713047" y="328377"/>
                  <a:ext cx="370285" cy="1588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 rot="5880000" flipH="1" flipV="1">
                  <a:off x="2818359" y="583792"/>
                  <a:ext cx="396000" cy="18000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2886208" y="524299"/>
                  <a:ext cx="324000" cy="0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Connecteur droit 17"/>
              <p:cNvCxnSpPr/>
              <p:nvPr/>
            </p:nvCxnSpPr>
            <p:spPr>
              <a:xfrm>
                <a:off x="2168986" y="785794"/>
                <a:ext cx="216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Corde 15"/>
            <p:cNvSpPr/>
            <p:nvPr/>
          </p:nvSpPr>
          <p:spPr>
            <a:xfrm rot="2825895">
              <a:off x="1969083" y="902104"/>
              <a:ext cx="216000" cy="216000"/>
            </a:xfrm>
            <a:prstGeom prst="chord">
              <a:avLst>
                <a:gd name="adj1" fmla="val 2700000"/>
                <a:gd name="adj2" fmla="val 13391931"/>
              </a:avLst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 rot="-5400000">
            <a:off x="8825403" y="1390172"/>
            <a:ext cx="179985" cy="1828739"/>
            <a:chOff x="2285796" y="-307403"/>
            <a:chExt cx="224774" cy="2387737"/>
          </a:xfrm>
        </p:grpSpPr>
        <p:grpSp>
          <p:nvGrpSpPr>
            <p:cNvPr id="23" name="Groupe 221"/>
            <p:cNvGrpSpPr>
              <a:grpSpLocks noChangeAspect="1"/>
            </p:cNvGrpSpPr>
            <p:nvPr/>
          </p:nvGrpSpPr>
          <p:grpSpPr>
            <a:xfrm>
              <a:off x="2285796" y="-307403"/>
              <a:ext cx="224774" cy="1970005"/>
              <a:chOff x="2610657" y="-830567"/>
              <a:chExt cx="289021" cy="2532866"/>
            </a:xfrm>
          </p:grpSpPr>
          <p:cxnSp>
            <p:nvCxnSpPr>
              <p:cNvPr id="26" name="Connecteur droit 25"/>
              <p:cNvCxnSpPr/>
              <p:nvPr/>
            </p:nvCxnSpPr>
            <p:spPr>
              <a:xfrm rot="5400000" flipH="1" flipV="1">
                <a:off x="2293868" y="-227020"/>
                <a:ext cx="1208682" cy="1588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16200000" flipV="1">
                <a:off x="2568058" y="525719"/>
                <a:ext cx="374222" cy="289019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6200000" flipV="1">
                <a:off x="2568056" y="1370678"/>
                <a:ext cx="374222" cy="289019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23"/>
            <p:cNvCxnSpPr/>
            <p:nvPr/>
          </p:nvCxnSpPr>
          <p:spPr>
            <a:xfrm rot="5400000" flipH="1" flipV="1">
              <a:off x="2359905" y="1140502"/>
              <a:ext cx="282025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 flipH="1" flipV="1">
              <a:off x="2289398" y="1868197"/>
              <a:ext cx="423038" cy="1235"/>
            </a:xfrm>
            <a:prstGeom prst="line">
              <a:avLst/>
            </a:prstGeom>
            <a:ln w="25400">
              <a:headEnd type="triangle" w="lg" len="lg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>
            <a:grpSpLocks noChangeAspect="1"/>
          </p:cNvGrpSpPr>
          <p:nvPr/>
        </p:nvGrpSpPr>
        <p:grpSpPr>
          <a:xfrm>
            <a:off x="6632922" y="1690990"/>
            <a:ext cx="247712" cy="540000"/>
            <a:chOff x="1873856" y="428604"/>
            <a:chExt cx="306376" cy="667886"/>
          </a:xfrm>
        </p:grpSpPr>
        <p:sp>
          <p:nvSpPr>
            <p:cNvPr id="30" name="Parenthèse fermante 29"/>
            <p:cNvSpPr/>
            <p:nvPr/>
          </p:nvSpPr>
          <p:spPr>
            <a:xfrm>
              <a:off x="2000232" y="428604"/>
              <a:ext cx="180000" cy="216000"/>
            </a:xfrm>
            <a:prstGeom prst="rightBracket">
              <a:avLst>
                <a:gd name="adj" fmla="val 0"/>
              </a:avLst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Arc 30"/>
            <p:cNvSpPr>
              <a:spLocks noChangeAspect="1"/>
            </p:cNvSpPr>
            <p:nvPr/>
          </p:nvSpPr>
          <p:spPr>
            <a:xfrm>
              <a:off x="1873856" y="808490"/>
              <a:ext cx="288000" cy="288000"/>
            </a:xfrm>
            <a:prstGeom prst="arc">
              <a:avLst>
                <a:gd name="adj1" fmla="val 16200000"/>
                <a:gd name="adj2" fmla="val 5400000"/>
              </a:avLst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 rot="5400000" flipH="1" flipV="1">
              <a:off x="1921905" y="732300"/>
              <a:ext cx="180000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>
            <a:grpSpLocks noChangeAspect="1"/>
          </p:cNvGrpSpPr>
          <p:nvPr/>
        </p:nvGrpSpPr>
        <p:grpSpPr>
          <a:xfrm>
            <a:off x="6272062" y="1699926"/>
            <a:ext cx="247712" cy="540000"/>
            <a:chOff x="1873856" y="428604"/>
            <a:chExt cx="306376" cy="667886"/>
          </a:xfrm>
        </p:grpSpPr>
        <p:sp>
          <p:nvSpPr>
            <p:cNvPr id="34" name="Parenthèse fermante 33"/>
            <p:cNvSpPr/>
            <p:nvPr/>
          </p:nvSpPr>
          <p:spPr>
            <a:xfrm>
              <a:off x="2000232" y="428604"/>
              <a:ext cx="180000" cy="216000"/>
            </a:xfrm>
            <a:prstGeom prst="rightBracket">
              <a:avLst>
                <a:gd name="adj" fmla="val 0"/>
              </a:avLst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/>
            <p:cNvSpPr>
              <a:spLocks noChangeAspect="1"/>
            </p:cNvSpPr>
            <p:nvPr/>
          </p:nvSpPr>
          <p:spPr>
            <a:xfrm>
              <a:off x="1873856" y="808490"/>
              <a:ext cx="288000" cy="288000"/>
            </a:xfrm>
            <a:prstGeom prst="arc">
              <a:avLst>
                <a:gd name="adj1" fmla="val 16200000"/>
                <a:gd name="adj2" fmla="val 5400000"/>
              </a:avLst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rot="5400000" flipH="1" flipV="1">
              <a:off x="1921905" y="732300"/>
              <a:ext cx="180000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6573494" y="995730"/>
            <a:ext cx="235498" cy="684000"/>
            <a:chOff x="1889986" y="357166"/>
            <a:chExt cx="235498" cy="684000"/>
          </a:xfrm>
        </p:grpSpPr>
        <p:grpSp>
          <p:nvGrpSpPr>
            <p:cNvPr id="38" name="Groupe 253"/>
            <p:cNvGrpSpPr/>
            <p:nvPr/>
          </p:nvGrpSpPr>
          <p:grpSpPr>
            <a:xfrm>
              <a:off x="1889912" y="357166"/>
              <a:ext cx="180948" cy="684000"/>
              <a:chOff x="2321706" y="500042"/>
              <a:chExt cx="188321" cy="752066"/>
            </a:xfrm>
          </p:grpSpPr>
          <p:grpSp>
            <p:nvGrpSpPr>
              <p:cNvPr id="42" name="Groupe 257"/>
              <p:cNvGrpSpPr>
                <a:grpSpLocks noChangeAspect="1"/>
              </p:cNvGrpSpPr>
              <p:nvPr/>
            </p:nvGrpSpPr>
            <p:grpSpPr>
              <a:xfrm>
                <a:off x="2321706" y="500042"/>
                <a:ext cx="188321" cy="524344"/>
                <a:chOff x="2656835" y="207572"/>
                <a:chExt cx="242149" cy="674156"/>
              </a:xfrm>
            </p:grpSpPr>
            <p:cxnSp>
              <p:nvCxnSpPr>
                <p:cNvPr id="44" name="Connecteur droit 43"/>
                <p:cNvCxnSpPr/>
                <p:nvPr/>
              </p:nvCxnSpPr>
              <p:spPr>
                <a:xfrm rot="5400000" flipH="1" flipV="1">
                  <a:off x="2736190" y="368778"/>
                  <a:ext cx="324000" cy="1588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 rot="16200000" flipV="1">
                  <a:off x="2599150" y="583171"/>
                  <a:ext cx="356242" cy="240872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Connecteur droit 42"/>
              <p:cNvCxnSpPr/>
              <p:nvPr/>
            </p:nvCxnSpPr>
            <p:spPr>
              <a:xfrm rot="5400000" flipH="1" flipV="1">
                <a:off x="2374916" y="1125490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e 254"/>
            <p:cNvGrpSpPr>
              <a:grpSpLocks noChangeAspect="1"/>
            </p:cNvGrpSpPr>
            <p:nvPr/>
          </p:nvGrpSpPr>
          <p:grpSpPr>
            <a:xfrm>
              <a:off x="2017484" y="528268"/>
              <a:ext cx="108000" cy="107942"/>
              <a:chOff x="2659207" y="357166"/>
              <a:chExt cx="252000" cy="252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 rot="-2700000" flipH="1" flipV="1">
                <a:off x="2659207" y="483015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2700000" flipH="1" flipV="1">
                <a:off x="2660668" y="482548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e 45"/>
          <p:cNvGrpSpPr/>
          <p:nvPr/>
        </p:nvGrpSpPr>
        <p:grpSpPr>
          <a:xfrm>
            <a:off x="6206802" y="1017628"/>
            <a:ext cx="235498" cy="684000"/>
            <a:chOff x="1889986" y="357166"/>
            <a:chExt cx="235498" cy="684000"/>
          </a:xfrm>
        </p:grpSpPr>
        <p:grpSp>
          <p:nvGrpSpPr>
            <p:cNvPr id="47" name="Groupe 262"/>
            <p:cNvGrpSpPr/>
            <p:nvPr/>
          </p:nvGrpSpPr>
          <p:grpSpPr>
            <a:xfrm>
              <a:off x="1889912" y="357166"/>
              <a:ext cx="180948" cy="684000"/>
              <a:chOff x="2321706" y="500042"/>
              <a:chExt cx="188321" cy="752066"/>
            </a:xfrm>
          </p:grpSpPr>
          <p:grpSp>
            <p:nvGrpSpPr>
              <p:cNvPr id="51" name="Groupe 266"/>
              <p:cNvGrpSpPr>
                <a:grpSpLocks noChangeAspect="1"/>
              </p:cNvGrpSpPr>
              <p:nvPr/>
            </p:nvGrpSpPr>
            <p:grpSpPr>
              <a:xfrm>
                <a:off x="2321706" y="500042"/>
                <a:ext cx="188321" cy="524344"/>
                <a:chOff x="2656835" y="207572"/>
                <a:chExt cx="242149" cy="674156"/>
              </a:xfrm>
            </p:grpSpPr>
            <p:cxnSp>
              <p:nvCxnSpPr>
                <p:cNvPr id="53" name="Connecteur droit 52"/>
                <p:cNvCxnSpPr/>
                <p:nvPr/>
              </p:nvCxnSpPr>
              <p:spPr>
                <a:xfrm rot="5400000" flipH="1" flipV="1">
                  <a:off x="2736190" y="368778"/>
                  <a:ext cx="324000" cy="1588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 rot="16200000" flipV="1">
                  <a:off x="2599150" y="583171"/>
                  <a:ext cx="356242" cy="240872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Connecteur droit 51"/>
              <p:cNvCxnSpPr/>
              <p:nvPr/>
            </p:nvCxnSpPr>
            <p:spPr>
              <a:xfrm rot="5400000" flipH="1" flipV="1">
                <a:off x="2374916" y="1125490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263"/>
            <p:cNvGrpSpPr>
              <a:grpSpLocks noChangeAspect="1"/>
            </p:cNvGrpSpPr>
            <p:nvPr/>
          </p:nvGrpSpPr>
          <p:grpSpPr>
            <a:xfrm>
              <a:off x="2017484" y="528268"/>
              <a:ext cx="108000" cy="107942"/>
              <a:chOff x="2659207" y="357166"/>
              <a:chExt cx="252000" cy="252000"/>
            </a:xfrm>
          </p:grpSpPr>
          <p:cxnSp>
            <p:nvCxnSpPr>
              <p:cNvPr id="49" name="Connecteur droit 48"/>
              <p:cNvCxnSpPr/>
              <p:nvPr/>
            </p:nvCxnSpPr>
            <p:spPr>
              <a:xfrm rot="-2700000" flipH="1" flipV="1">
                <a:off x="2659207" y="483015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700000" flipH="1" flipV="1">
                <a:off x="2660668" y="482548"/>
                <a:ext cx="252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necteur en angle 54"/>
          <p:cNvCxnSpPr/>
          <p:nvPr/>
        </p:nvCxnSpPr>
        <p:spPr>
          <a:xfrm rot="5400000">
            <a:off x="5013084" y="3191425"/>
            <a:ext cx="2196000" cy="540000"/>
          </a:xfrm>
          <a:prstGeom prst="bentConnector3">
            <a:avLst>
              <a:gd name="adj1" fmla="val -31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/>
          <p:nvPr/>
        </p:nvCxnSpPr>
        <p:spPr>
          <a:xfrm rot="10800000" flipV="1">
            <a:off x="6750004" y="2213246"/>
            <a:ext cx="1260000" cy="144000"/>
          </a:xfrm>
          <a:prstGeom prst="bentConnector3">
            <a:avLst>
              <a:gd name="adj1" fmla="val -93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5400000" flipH="1" flipV="1">
            <a:off x="6331175" y="2298134"/>
            <a:ext cx="144000" cy="1187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oupe 57"/>
          <p:cNvGrpSpPr>
            <a:grpSpLocks/>
          </p:cNvGrpSpPr>
          <p:nvPr/>
        </p:nvGrpSpPr>
        <p:grpSpPr>
          <a:xfrm>
            <a:off x="8116138" y="2785875"/>
            <a:ext cx="251383" cy="763257"/>
            <a:chOff x="1563722" y="251455"/>
            <a:chExt cx="303370" cy="753961"/>
          </a:xfrm>
        </p:grpSpPr>
        <p:grpSp>
          <p:nvGrpSpPr>
            <p:cNvPr id="59" name="Groupe 377"/>
            <p:cNvGrpSpPr>
              <a:grpSpLocks noChangeAspect="1"/>
            </p:cNvGrpSpPr>
            <p:nvPr/>
          </p:nvGrpSpPr>
          <p:grpSpPr>
            <a:xfrm>
              <a:off x="1688461" y="251455"/>
              <a:ext cx="178226" cy="753961"/>
              <a:chOff x="2669773" y="-112038"/>
              <a:chExt cx="229209" cy="969377"/>
            </a:xfrm>
          </p:grpSpPr>
          <p:cxnSp>
            <p:nvCxnSpPr>
              <p:cNvPr id="65" name="Connecteur droit 64"/>
              <p:cNvCxnSpPr/>
              <p:nvPr/>
            </p:nvCxnSpPr>
            <p:spPr>
              <a:xfrm rot="5400000" flipH="1" flipV="1">
                <a:off x="2578135" y="207222"/>
                <a:ext cx="640107" cy="1587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16200000" flipV="1">
                <a:off x="2621462" y="585596"/>
                <a:ext cx="320054" cy="223431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e 378"/>
            <p:cNvGrpSpPr/>
            <p:nvPr/>
          </p:nvGrpSpPr>
          <p:grpSpPr>
            <a:xfrm>
              <a:off x="1563722" y="820108"/>
              <a:ext cx="222196" cy="180000"/>
              <a:chOff x="785786" y="625667"/>
              <a:chExt cx="222196" cy="180000"/>
            </a:xfrm>
          </p:grpSpPr>
          <p:cxnSp>
            <p:nvCxnSpPr>
              <p:cNvPr id="61" name="Connecteur droit 60"/>
              <p:cNvCxnSpPr/>
              <p:nvPr/>
            </p:nvCxnSpPr>
            <p:spPr>
              <a:xfrm>
                <a:off x="791982" y="714356"/>
                <a:ext cx="216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5400000" flipH="1" flipV="1">
                <a:off x="702600" y="715049"/>
                <a:ext cx="180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794412" y="634292"/>
                <a:ext cx="72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785786" y="801513"/>
                <a:ext cx="72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e 66"/>
          <p:cNvGrpSpPr/>
          <p:nvPr/>
        </p:nvGrpSpPr>
        <p:grpSpPr>
          <a:xfrm>
            <a:off x="8696817" y="3071626"/>
            <a:ext cx="108000" cy="576000"/>
            <a:chOff x="2377171" y="500042"/>
            <a:chExt cx="134877" cy="752066"/>
          </a:xfrm>
        </p:grpSpPr>
        <p:grpSp>
          <p:nvGrpSpPr>
            <p:cNvPr id="68" name="Groupe 386"/>
            <p:cNvGrpSpPr>
              <a:grpSpLocks noChangeAspect="1"/>
            </p:cNvGrpSpPr>
            <p:nvPr/>
          </p:nvGrpSpPr>
          <p:grpSpPr>
            <a:xfrm>
              <a:off x="2377202" y="500042"/>
              <a:ext cx="134879" cy="505374"/>
              <a:chOff x="2728183" y="207572"/>
              <a:chExt cx="173431" cy="649766"/>
            </a:xfrm>
          </p:grpSpPr>
          <p:cxnSp>
            <p:nvCxnSpPr>
              <p:cNvPr id="70" name="Connecteur droit 69"/>
              <p:cNvCxnSpPr/>
              <p:nvPr/>
            </p:nvCxnSpPr>
            <p:spPr>
              <a:xfrm rot="5400000" flipH="1" flipV="1">
                <a:off x="2736190" y="368778"/>
                <a:ext cx="324000" cy="1588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16200000" flipV="1">
                <a:off x="2663814" y="619538"/>
                <a:ext cx="302169" cy="173431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Connecteur droit 68"/>
            <p:cNvCxnSpPr/>
            <p:nvPr/>
          </p:nvCxnSpPr>
          <p:spPr>
            <a:xfrm rot="5400000" flipH="1" flipV="1">
              <a:off x="2374916" y="1125490"/>
              <a:ext cx="252000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8378670" y="3069944"/>
            <a:ext cx="432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8373774" y="3653804"/>
            <a:ext cx="432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8110899" y="3553738"/>
            <a:ext cx="603136" cy="1008000"/>
            <a:chOff x="5612779" y="3658359"/>
            <a:chExt cx="603136" cy="1008000"/>
          </a:xfrm>
        </p:grpSpPr>
        <p:cxnSp>
          <p:nvCxnSpPr>
            <p:cNvPr id="75" name="Connecteur droit 74"/>
            <p:cNvCxnSpPr/>
            <p:nvPr/>
          </p:nvCxnSpPr>
          <p:spPr>
            <a:xfrm rot="5400000" flipH="1" flipV="1">
              <a:off x="5353090" y="4161565"/>
              <a:ext cx="1008000" cy="1588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612779" y="4141742"/>
              <a:ext cx="500066" cy="35719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5639915" y="4165029"/>
              <a:ext cx="57600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KA</a:t>
              </a:r>
              <a:endParaRPr lang="fr-FR" sz="1400" b="1" dirty="0"/>
            </a:p>
          </p:txBody>
        </p:sp>
      </p:grpSp>
      <p:grpSp>
        <p:nvGrpSpPr>
          <p:cNvPr id="78" name="Groupe 77"/>
          <p:cNvGrpSpPr>
            <a:grpSpLocks/>
          </p:cNvGrpSpPr>
          <p:nvPr/>
        </p:nvGrpSpPr>
        <p:grpSpPr>
          <a:xfrm>
            <a:off x="6497295" y="2785876"/>
            <a:ext cx="251383" cy="763257"/>
            <a:chOff x="1563722" y="251455"/>
            <a:chExt cx="303370" cy="753961"/>
          </a:xfrm>
        </p:grpSpPr>
        <p:grpSp>
          <p:nvGrpSpPr>
            <p:cNvPr id="79" name="Groupe 397"/>
            <p:cNvGrpSpPr>
              <a:grpSpLocks noChangeAspect="1"/>
            </p:cNvGrpSpPr>
            <p:nvPr/>
          </p:nvGrpSpPr>
          <p:grpSpPr>
            <a:xfrm>
              <a:off x="1688461" y="251455"/>
              <a:ext cx="178226" cy="753961"/>
              <a:chOff x="2669773" y="-112038"/>
              <a:chExt cx="229209" cy="969377"/>
            </a:xfrm>
          </p:grpSpPr>
          <p:cxnSp>
            <p:nvCxnSpPr>
              <p:cNvPr id="85" name="Connecteur droit 84"/>
              <p:cNvCxnSpPr/>
              <p:nvPr/>
            </p:nvCxnSpPr>
            <p:spPr>
              <a:xfrm rot="5400000" flipH="1" flipV="1">
                <a:off x="2578135" y="207222"/>
                <a:ext cx="640107" cy="1587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rot="16200000" flipV="1">
                <a:off x="2621462" y="585596"/>
                <a:ext cx="320054" cy="223431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e 398"/>
            <p:cNvGrpSpPr/>
            <p:nvPr/>
          </p:nvGrpSpPr>
          <p:grpSpPr>
            <a:xfrm>
              <a:off x="1563722" y="820108"/>
              <a:ext cx="222196" cy="180000"/>
              <a:chOff x="785786" y="625667"/>
              <a:chExt cx="222196" cy="180000"/>
            </a:xfrm>
          </p:grpSpPr>
          <p:cxnSp>
            <p:nvCxnSpPr>
              <p:cNvPr id="81" name="Connecteur droit 80"/>
              <p:cNvCxnSpPr/>
              <p:nvPr/>
            </p:nvCxnSpPr>
            <p:spPr>
              <a:xfrm>
                <a:off x="791982" y="714356"/>
                <a:ext cx="216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5400000" flipH="1" flipV="1">
                <a:off x="702600" y="715049"/>
                <a:ext cx="180000" cy="1235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794412" y="634292"/>
                <a:ext cx="72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785786" y="801513"/>
                <a:ext cx="72000" cy="0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e 86"/>
          <p:cNvGrpSpPr/>
          <p:nvPr/>
        </p:nvGrpSpPr>
        <p:grpSpPr>
          <a:xfrm>
            <a:off x="7041396" y="3071627"/>
            <a:ext cx="144000" cy="576000"/>
            <a:chOff x="2331477" y="500042"/>
            <a:chExt cx="179835" cy="752066"/>
          </a:xfrm>
        </p:grpSpPr>
        <p:grpSp>
          <p:nvGrpSpPr>
            <p:cNvPr id="88" name="Groupe 406"/>
            <p:cNvGrpSpPr>
              <a:grpSpLocks noChangeAspect="1"/>
            </p:cNvGrpSpPr>
            <p:nvPr/>
          </p:nvGrpSpPr>
          <p:grpSpPr>
            <a:xfrm>
              <a:off x="2331489" y="500042"/>
              <a:ext cx="179836" cy="505375"/>
              <a:chOff x="2669416" y="207572"/>
              <a:chExt cx="231239" cy="649768"/>
            </a:xfrm>
          </p:grpSpPr>
          <p:cxnSp>
            <p:nvCxnSpPr>
              <p:cNvPr id="90" name="Connecteur droit 89"/>
              <p:cNvCxnSpPr/>
              <p:nvPr/>
            </p:nvCxnSpPr>
            <p:spPr>
              <a:xfrm rot="5400000" flipH="1" flipV="1">
                <a:off x="2736190" y="368778"/>
                <a:ext cx="324000" cy="1588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16200000" flipV="1">
                <a:off x="2664168" y="620852"/>
                <a:ext cx="241736" cy="231239"/>
              </a:xfrm>
              <a:prstGeom prst="line">
                <a:avLst/>
              </a:prstGeom>
              <a:ln w="254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eur droit 88"/>
            <p:cNvCxnSpPr/>
            <p:nvPr/>
          </p:nvCxnSpPr>
          <p:spPr>
            <a:xfrm rot="5400000" flipH="1" flipV="1">
              <a:off x="2374916" y="1125490"/>
              <a:ext cx="252000" cy="1235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2" name="Connecteur droit 91"/>
          <p:cNvCxnSpPr/>
          <p:nvPr/>
        </p:nvCxnSpPr>
        <p:spPr>
          <a:xfrm>
            <a:off x="6759827" y="3069945"/>
            <a:ext cx="432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6754931" y="3653805"/>
            <a:ext cx="432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4" name="Groupe 93"/>
          <p:cNvGrpSpPr/>
          <p:nvPr/>
        </p:nvGrpSpPr>
        <p:grpSpPr>
          <a:xfrm>
            <a:off x="6462042" y="3553739"/>
            <a:ext cx="576000" cy="1008000"/>
            <a:chOff x="5582765" y="3658359"/>
            <a:chExt cx="576000" cy="1008000"/>
          </a:xfrm>
        </p:grpSpPr>
        <p:cxnSp>
          <p:nvCxnSpPr>
            <p:cNvPr id="95" name="Connecteur droit 94"/>
            <p:cNvCxnSpPr/>
            <p:nvPr/>
          </p:nvCxnSpPr>
          <p:spPr>
            <a:xfrm rot="5400000" flipH="1" flipV="1">
              <a:off x="5353090" y="4161565"/>
              <a:ext cx="1008000" cy="1588"/>
            </a:xfrm>
            <a:prstGeom prst="line">
              <a:avLst/>
            </a:prstGeom>
            <a:ln w="254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603254" y="4141742"/>
              <a:ext cx="500066" cy="357190"/>
            </a:xfrm>
            <a:prstGeom prst="rect">
              <a:avLst/>
            </a:prstGeom>
            <a:solidFill>
              <a:schemeClr val="accent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5582765" y="4165029"/>
              <a:ext cx="57600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KAS</a:t>
              </a:r>
              <a:endParaRPr lang="fr-FR" sz="1400" b="1" dirty="0"/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5884366" y="1785743"/>
            <a:ext cx="5760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DJ</a:t>
            </a:r>
            <a:endParaRPr lang="fr-FR" sz="1400" b="1" dirty="0"/>
          </a:p>
        </p:txBody>
      </p:sp>
      <p:sp>
        <p:nvSpPr>
          <p:cNvPr id="99" name="ZoneTexte 98"/>
          <p:cNvSpPr txBox="1"/>
          <p:nvPr/>
        </p:nvSpPr>
        <p:spPr>
          <a:xfrm>
            <a:off x="6079140" y="2484883"/>
            <a:ext cx="57600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AU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5841280" y="3276416"/>
            <a:ext cx="718876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CC00FF"/>
                </a:solidFill>
              </a:rPr>
              <a:t>Ream</a:t>
            </a:r>
            <a:endParaRPr lang="fr-FR" sz="1400" b="1" dirty="0">
              <a:solidFill>
                <a:srgbClr val="CC00FF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566269" y="2454403"/>
            <a:ext cx="7903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9900"/>
                </a:solidFill>
              </a:rPr>
              <a:t>Arrêt</a:t>
            </a:r>
            <a:endParaRPr lang="fr-FR" sz="1600" b="1" dirty="0">
              <a:solidFill>
                <a:srgbClr val="009900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7281737" y="3240221"/>
            <a:ext cx="900119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</a:rPr>
              <a:t>Marche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8576612" y="1894939"/>
            <a:ext cx="5760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kas</a:t>
            </a:r>
            <a:endParaRPr lang="fr-FR" sz="1400" b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9139536" y="1899542"/>
            <a:ext cx="5760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ka</a:t>
            </a:r>
            <a:endParaRPr lang="fr-FR" sz="14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673090" y="3236448"/>
            <a:ext cx="5760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kas</a:t>
            </a:r>
            <a:endParaRPr lang="fr-FR" sz="1200" b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8405160" y="3207188"/>
            <a:ext cx="5760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/>
              <a:t>ka</a:t>
            </a:r>
            <a:endParaRPr lang="fr-FR" sz="1200" b="1" dirty="0"/>
          </a:p>
        </p:txBody>
      </p:sp>
      <p:cxnSp>
        <p:nvCxnSpPr>
          <p:cNvPr id="107" name="Connecteur droit 106"/>
          <p:cNvCxnSpPr/>
          <p:nvPr/>
        </p:nvCxnSpPr>
        <p:spPr>
          <a:xfrm>
            <a:off x="5832484" y="4559308"/>
            <a:ext cx="2520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 Box 65"/>
          <p:cNvSpPr txBox="1">
            <a:spLocks noChangeAspect="1" noChangeArrowheads="1"/>
          </p:cNvSpPr>
          <p:nvPr/>
        </p:nvSpPr>
        <p:spPr bwMode="auto">
          <a:xfrm>
            <a:off x="8643966" y="2461714"/>
            <a:ext cx="1643074" cy="395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latin typeface="Arial" pitchFamily="34" charset="0"/>
                <a:cs typeface="Arabic Transparent" pitchFamily="2" charset="-78"/>
              </a:rPr>
              <a:t>نحو النظام الآلي</a:t>
            </a:r>
            <a:endParaRPr lang="fr-FR" b="1" dirty="0">
              <a:solidFill>
                <a:srgbClr val="0000FF"/>
              </a:solidFill>
              <a:latin typeface="Arial" pitchFamily="34" charset="0"/>
              <a:cs typeface="Arabic Transparent" pitchFamily="2" charset="-78"/>
            </a:endParaRPr>
          </a:p>
        </p:txBody>
      </p:sp>
      <p:grpSp>
        <p:nvGrpSpPr>
          <p:cNvPr id="109" name="Groupe 242"/>
          <p:cNvGrpSpPr/>
          <p:nvPr/>
        </p:nvGrpSpPr>
        <p:grpSpPr>
          <a:xfrm>
            <a:off x="1276499" y="3128950"/>
            <a:ext cx="863015" cy="268616"/>
            <a:chOff x="3118413" y="1789092"/>
            <a:chExt cx="924613" cy="287789"/>
          </a:xfrm>
        </p:grpSpPr>
        <p:sp>
          <p:nvSpPr>
            <p:cNvPr id="110" name="Rectangle 103"/>
            <p:cNvSpPr>
              <a:spLocks noChangeAspect="1" noChangeArrowheads="1"/>
            </p:cNvSpPr>
            <p:nvPr/>
          </p:nvSpPr>
          <p:spPr bwMode="auto">
            <a:xfrm>
              <a:off x="3118413" y="1789092"/>
              <a:ext cx="815509" cy="28778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04"/>
            <p:cNvSpPr>
              <a:spLocks noChangeAspect="1" noChangeShapeType="1"/>
            </p:cNvSpPr>
            <p:nvPr/>
          </p:nvSpPr>
          <p:spPr bwMode="auto">
            <a:xfrm>
              <a:off x="3934093" y="1907405"/>
              <a:ext cx="959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05"/>
            <p:cNvSpPr>
              <a:spLocks noChangeAspect="1" noChangeShapeType="1"/>
            </p:cNvSpPr>
            <p:nvPr/>
          </p:nvSpPr>
          <p:spPr bwMode="auto">
            <a:xfrm>
              <a:off x="3934093" y="1971358"/>
              <a:ext cx="959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104"/>
            <p:cNvSpPr>
              <a:spLocks noChangeAspect="1" noChangeShapeType="1"/>
            </p:cNvSpPr>
            <p:nvPr/>
          </p:nvSpPr>
          <p:spPr bwMode="auto">
            <a:xfrm>
              <a:off x="3943650" y="1980784"/>
              <a:ext cx="9594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104"/>
            <p:cNvSpPr>
              <a:spLocks noChangeAspect="1" noChangeShapeType="1"/>
            </p:cNvSpPr>
            <p:nvPr/>
          </p:nvSpPr>
          <p:spPr bwMode="auto">
            <a:xfrm>
              <a:off x="3947084" y="1903518"/>
              <a:ext cx="9594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AutoShape 1"/>
          <p:cNvSpPr>
            <a:spLocks noChangeArrowheads="1"/>
          </p:cNvSpPr>
          <p:nvPr/>
        </p:nvSpPr>
        <p:spPr bwMode="auto">
          <a:xfrm>
            <a:off x="2800112" y="1992455"/>
            <a:ext cx="74087" cy="320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AutoShape 2"/>
          <p:cNvSpPr>
            <a:spLocks noChangeArrowheads="1"/>
          </p:cNvSpPr>
          <p:nvPr/>
        </p:nvSpPr>
        <p:spPr bwMode="auto">
          <a:xfrm>
            <a:off x="515268" y="2062096"/>
            <a:ext cx="74087" cy="13869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Line 4"/>
          <p:cNvSpPr>
            <a:spLocks noChangeAspect="1" noChangeShapeType="1"/>
          </p:cNvSpPr>
          <p:nvPr/>
        </p:nvSpPr>
        <p:spPr bwMode="auto">
          <a:xfrm>
            <a:off x="1361461" y="4950169"/>
            <a:ext cx="28775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5"/>
          <p:cNvSpPr>
            <a:spLocks noChangeAspect="1" noChangeArrowheads="1"/>
          </p:cNvSpPr>
          <p:nvPr/>
        </p:nvSpPr>
        <p:spPr bwMode="auto">
          <a:xfrm>
            <a:off x="1390413" y="4615136"/>
            <a:ext cx="312045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6"/>
          <p:cNvSpPr>
            <a:spLocks noChangeAspect="1" noChangeArrowheads="1"/>
          </p:cNvSpPr>
          <p:nvPr/>
        </p:nvSpPr>
        <p:spPr bwMode="auto">
          <a:xfrm>
            <a:off x="1361461" y="4898708"/>
            <a:ext cx="193017" cy="36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Line 7"/>
          <p:cNvSpPr>
            <a:spLocks noChangeAspect="1" noChangeShapeType="1"/>
          </p:cNvSpPr>
          <p:nvPr/>
        </p:nvSpPr>
        <p:spPr bwMode="auto">
          <a:xfrm>
            <a:off x="1361461" y="5208547"/>
            <a:ext cx="28775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Line 8"/>
          <p:cNvSpPr>
            <a:spLocks noChangeAspect="1" noChangeShapeType="1"/>
          </p:cNvSpPr>
          <p:nvPr/>
        </p:nvSpPr>
        <p:spPr bwMode="auto">
          <a:xfrm>
            <a:off x="1361461" y="5234278"/>
            <a:ext cx="28775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9"/>
          <p:cNvSpPr>
            <a:spLocks noChangeAspect="1"/>
          </p:cNvSpPr>
          <p:nvPr/>
        </p:nvSpPr>
        <p:spPr bwMode="auto">
          <a:xfrm>
            <a:off x="1168980" y="4924439"/>
            <a:ext cx="372631" cy="309839"/>
          </a:xfrm>
          <a:custGeom>
            <a:avLst/>
            <a:gdLst/>
            <a:ahLst/>
            <a:cxnLst>
              <a:cxn ang="0">
                <a:pos x="28" y="252"/>
              </a:cxn>
              <a:cxn ang="0">
                <a:pos x="0" y="280"/>
              </a:cxn>
              <a:cxn ang="0">
                <a:pos x="0" y="364"/>
              </a:cxn>
              <a:cxn ang="0">
                <a:pos x="28" y="448"/>
              </a:cxn>
              <a:cxn ang="0">
                <a:pos x="56" y="504"/>
              </a:cxn>
              <a:cxn ang="0">
                <a:pos x="112" y="560"/>
              </a:cxn>
              <a:cxn ang="0">
                <a:pos x="196" y="588"/>
              </a:cxn>
              <a:cxn ang="0">
                <a:pos x="224" y="616"/>
              </a:cxn>
              <a:cxn ang="0">
                <a:pos x="336" y="644"/>
              </a:cxn>
              <a:cxn ang="0">
                <a:pos x="420" y="672"/>
              </a:cxn>
              <a:cxn ang="0">
                <a:pos x="504" y="672"/>
              </a:cxn>
              <a:cxn ang="0">
                <a:pos x="588" y="672"/>
              </a:cxn>
              <a:cxn ang="0">
                <a:pos x="672" y="672"/>
              </a:cxn>
              <a:cxn ang="0">
                <a:pos x="756" y="644"/>
              </a:cxn>
              <a:cxn ang="0">
                <a:pos x="812" y="616"/>
              </a:cxn>
              <a:cxn ang="0">
                <a:pos x="868" y="588"/>
              </a:cxn>
              <a:cxn ang="0">
                <a:pos x="896" y="560"/>
              </a:cxn>
              <a:cxn ang="0">
                <a:pos x="952" y="532"/>
              </a:cxn>
              <a:cxn ang="0">
                <a:pos x="980" y="504"/>
              </a:cxn>
              <a:cxn ang="0">
                <a:pos x="1008" y="448"/>
              </a:cxn>
              <a:cxn ang="0">
                <a:pos x="1036" y="392"/>
              </a:cxn>
              <a:cxn ang="0">
                <a:pos x="1036" y="336"/>
              </a:cxn>
              <a:cxn ang="0">
                <a:pos x="1036" y="252"/>
              </a:cxn>
              <a:cxn ang="0">
                <a:pos x="1008" y="196"/>
              </a:cxn>
              <a:cxn ang="0">
                <a:pos x="980" y="168"/>
              </a:cxn>
              <a:cxn ang="0">
                <a:pos x="896" y="112"/>
              </a:cxn>
              <a:cxn ang="0">
                <a:pos x="812" y="56"/>
              </a:cxn>
              <a:cxn ang="0">
                <a:pos x="728" y="28"/>
              </a:cxn>
              <a:cxn ang="0">
                <a:pos x="672" y="0"/>
              </a:cxn>
              <a:cxn ang="0">
                <a:pos x="28" y="224"/>
              </a:cxn>
            </a:cxnLst>
            <a:rect l="0" t="0" r="r" b="b"/>
            <a:pathLst>
              <a:path w="1036" h="672">
                <a:moveTo>
                  <a:pt x="28" y="252"/>
                </a:moveTo>
                <a:lnTo>
                  <a:pt x="0" y="280"/>
                </a:lnTo>
                <a:lnTo>
                  <a:pt x="0" y="364"/>
                </a:lnTo>
                <a:lnTo>
                  <a:pt x="28" y="448"/>
                </a:lnTo>
                <a:lnTo>
                  <a:pt x="56" y="504"/>
                </a:lnTo>
                <a:lnTo>
                  <a:pt x="112" y="560"/>
                </a:lnTo>
                <a:lnTo>
                  <a:pt x="196" y="588"/>
                </a:lnTo>
                <a:lnTo>
                  <a:pt x="224" y="616"/>
                </a:lnTo>
                <a:lnTo>
                  <a:pt x="336" y="644"/>
                </a:lnTo>
                <a:lnTo>
                  <a:pt x="420" y="672"/>
                </a:lnTo>
                <a:lnTo>
                  <a:pt x="504" y="672"/>
                </a:lnTo>
                <a:lnTo>
                  <a:pt x="588" y="672"/>
                </a:lnTo>
                <a:lnTo>
                  <a:pt x="672" y="672"/>
                </a:lnTo>
                <a:lnTo>
                  <a:pt x="756" y="644"/>
                </a:lnTo>
                <a:lnTo>
                  <a:pt x="812" y="616"/>
                </a:lnTo>
                <a:lnTo>
                  <a:pt x="868" y="588"/>
                </a:lnTo>
                <a:lnTo>
                  <a:pt x="896" y="560"/>
                </a:lnTo>
                <a:lnTo>
                  <a:pt x="952" y="532"/>
                </a:lnTo>
                <a:lnTo>
                  <a:pt x="980" y="504"/>
                </a:lnTo>
                <a:lnTo>
                  <a:pt x="1008" y="448"/>
                </a:lnTo>
                <a:lnTo>
                  <a:pt x="1036" y="392"/>
                </a:lnTo>
                <a:lnTo>
                  <a:pt x="1036" y="336"/>
                </a:lnTo>
                <a:lnTo>
                  <a:pt x="1036" y="252"/>
                </a:lnTo>
                <a:lnTo>
                  <a:pt x="1008" y="196"/>
                </a:lnTo>
                <a:lnTo>
                  <a:pt x="980" y="168"/>
                </a:lnTo>
                <a:lnTo>
                  <a:pt x="896" y="112"/>
                </a:lnTo>
                <a:lnTo>
                  <a:pt x="812" y="56"/>
                </a:lnTo>
                <a:lnTo>
                  <a:pt x="728" y="28"/>
                </a:lnTo>
                <a:lnTo>
                  <a:pt x="672" y="0"/>
                </a:lnTo>
                <a:lnTo>
                  <a:pt x="28" y="2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Oval 10"/>
          <p:cNvSpPr>
            <a:spLocks noChangeAspect="1" noChangeArrowheads="1"/>
          </p:cNvSpPr>
          <p:nvPr/>
        </p:nvSpPr>
        <p:spPr bwMode="auto">
          <a:xfrm>
            <a:off x="4149489" y="5350601"/>
            <a:ext cx="70237" cy="115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Oval 11"/>
          <p:cNvSpPr>
            <a:spLocks noChangeAspect="1" noChangeArrowheads="1"/>
          </p:cNvSpPr>
          <p:nvPr/>
        </p:nvSpPr>
        <p:spPr bwMode="auto">
          <a:xfrm>
            <a:off x="2609103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Oval 12"/>
          <p:cNvSpPr>
            <a:spLocks noChangeAspect="1" noChangeArrowheads="1"/>
          </p:cNvSpPr>
          <p:nvPr/>
        </p:nvSpPr>
        <p:spPr bwMode="auto">
          <a:xfrm>
            <a:off x="2346921" y="5273410"/>
            <a:ext cx="232157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Oval 13"/>
          <p:cNvSpPr>
            <a:spLocks noChangeAspect="1" noChangeArrowheads="1"/>
          </p:cNvSpPr>
          <p:nvPr/>
        </p:nvSpPr>
        <p:spPr bwMode="auto">
          <a:xfrm>
            <a:off x="2085276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Oval 14"/>
          <p:cNvSpPr>
            <a:spLocks noChangeAspect="1" noChangeArrowheads="1"/>
          </p:cNvSpPr>
          <p:nvPr/>
        </p:nvSpPr>
        <p:spPr bwMode="auto">
          <a:xfrm>
            <a:off x="1823630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Oval 15"/>
          <p:cNvSpPr>
            <a:spLocks noChangeAspect="1" noChangeArrowheads="1"/>
          </p:cNvSpPr>
          <p:nvPr/>
        </p:nvSpPr>
        <p:spPr bwMode="auto">
          <a:xfrm>
            <a:off x="1561449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Line 16"/>
          <p:cNvSpPr>
            <a:spLocks noChangeAspect="1" noChangeShapeType="1"/>
          </p:cNvSpPr>
          <p:nvPr/>
        </p:nvSpPr>
        <p:spPr bwMode="auto">
          <a:xfrm flipV="1">
            <a:off x="3857282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Line 17"/>
          <p:cNvSpPr>
            <a:spLocks noChangeAspect="1" noChangeShapeType="1"/>
          </p:cNvSpPr>
          <p:nvPr/>
        </p:nvSpPr>
        <p:spPr bwMode="auto">
          <a:xfrm flipV="1">
            <a:off x="3595636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Line 18"/>
          <p:cNvSpPr>
            <a:spLocks noChangeAspect="1" noChangeShapeType="1"/>
          </p:cNvSpPr>
          <p:nvPr/>
        </p:nvSpPr>
        <p:spPr bwMode="auto">
          <a:xfrm flipV="1">
            <a:off x="3333991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Line 19"/>
          <p:cNvSpPr>
            <a:spLocks noChangeAspect="1" noChangeShapeType="1"/>
          </p:cNvSpPr>
          <p:nvPr/>
        </p:nvSpPr>
        <p:spPr bwMode="auto">
          <a:xfrm flipV="1">
            <a:off x="3071809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Line 20"/>
          <p:cNvSpPr>
            <a:spLocks noChangeAspect="1" noChangeShapeType="1"/>
          </p:cNvSpPr>
          <p:nvPr/>
        </p:nvSpPr>
        <p:spPr bwMode="auto">
          <a:xfrm flipV="1">
            <a:off x="2810163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Line 21"/>
          <p:cNvSpPr>
            <a:spLocks noChangeAspect="1" noChangeShapeType="1"/>
          </p:cNvSpPr>
          <p:nvPr/>
        </p:nvSpPr>
        <p:spPr bwMode="auto">
          <a:xfrm flipV="1">
            <a:off x="2548517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Line 22"/>
          <p:cNvSpPr>
            <a:spLocks noChangeAspect="1" noChangeShapeType="1"/>
          </p:cNvSpPr>
          <p:nvPr/>
        </p:nvSpPr>
        <p:spPr bwMode="auto">
          <a:xfrm flipV="1">
            <a:off x="2286871" y="5389198"/>
            <a:ext cx="60050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Line 23"/>
          <p:cNvSpPr>
            <a:spLocks noChangeAspect="1" noChangeShapeType="1"/>
          </p:cNvSpPr>
          <p:nvPr/>
        </p:nvSpPr>
        <p:spPr bwMode="auto">
          <a:xfrm flipV="1">
            <a:off x="2025226" y="5389198"/>
            <a:ext cx="60050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Line 24"/>
          <p:cNvSpPr>
            <a:spLocks noChangeAspect="1" noChangeShapeType="1"/>
          </p:cNvSpPr>
          <p:nvPr/>
        </p:nvSpPr>
        <p:spPr bwMode="auto">
          <a:xfrm flipV="1">
            <a:off x="1763045" y="5389198"/>
            <a:ext cx="60586" cy="102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Line 25"/>
          <p:cNvSpPr>
            <a:spLocks noChangeAspect="1" noChangeShapeType="1"/>
          </p:cNvSpPr>
          <p:nvPr/>
        </p:nvSpPr>
        <p:spPr bwMode="auto">
          <a:xfrm flipV="1">
            <a:off x="1511050" y="5402062"/>
            <a:ext cx="50399" cy="900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Line 26"/>
          <p:cNvSpPr>
            <a:spLocks noChangeAspect="1" noChangeShapeType="1"/>
          </p:cNvSpPr>
          <p:nvPr/>
        </p:nvSpPr>
        <p:spPr bwMode="auto">
          <a:xfrm flipV="1">
            <a:off x="1259591" y="5402062"/>
            <a:ext cx="50399" cy="900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Freeform 27"/>
          <p:cNvSpPr>
            <a:spLocks noChangeAspect="1"/>
          </p:cNvSpPr>
          <p:nvPr/>
        </p:nvSpPr>
        <p:spPr bwMode="auto">
          <a:xfrm>
            <a:off x="1370039" y="4705193"/>
            <a:ext cx="343142" cy="284108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28" y="28"/>
              </a:cxn>
              <a:cxn ang="0">
                <a:pos x="0" y="84"/>
              </a:cxn>
              <a:cxn ang="0">
                <a:pos x="0" y="168"/>
              </a:cxn>
              <a:cxn ang="0">
                <a:pos x="56" y="168"/>
              </a:cxn>
              <a:cxn ang="0">
                <a:pos x="140" y="140"/>
              </a:cxn>
              <a:cxn ang="0">
                <a:pos x="448" y="168"/>
              </a:cxn>
              <a:cxn ang="0">
                <a:pos x="644" y="280"/>
              </a:cxn>
              <a:cxn ang="0">
                <a:pos x="616" y="364"/>
              </a:cxn>
              <a:cxn ang="0">
                <a:pos x="672" y="364"/>
              </a:cxn>
              <a:cxn ang="0">
                <a:pos x="756" y="308"/>
              </a:cxn>
              <a:cxn ang="0">
                <a:pos x="784" y="280"/>
              </a:cxn>
              <a:cxn ang="0">
                <a:pos x="560" y="84"/>
              </a:cxn>
              <a:cxn ang="0">
                <a:pos x="56" y="0"/>
              </a:cxn>
            </a:cxnLst>
            <a:rect l="0" t="0" r="r" b="b"/>
            <a:pathLst>
              <a:path w="784" h="364">
                <a:moveTo>
                  <a:pt x="56" y="0"/>
                </a:moveTo>
                <a:lnTo>
                  <a:pt x="28" y="28"/>
                </a:lnTo>
                <a:lnTo>
                  <a:pt x="0" y="84"/>
                </a:lnTo>
                <a:lnTo>
                  <a:pt x="0" y="168"/>
                </a:lnTo>
                <a:lnTo>
                  <a:pt x="56" y="168"/>
                </a:lnTo>
                <a:lnTo>
                  <a:pt x="140" y="140"/>
                </a:lnTo>
                <a:lnTo>
                  <a:pt x="448" y="168"/>
                </a:lnTo>
                <a:lnTo>
                  <a:pt x="644" y="280"/>
                </a:lnTo>
                <a:lnTo>
                  <a:pt x="616" y="364"/>
                </a:lnTo>
                <a:lnTo>
                  <a:pt x="672" y="364"/>
                </a:lnTo>
                <a:lnTo>
                  <a:pt x="756" y="308"/>
                </a:lnTo>
                <a:lnTo>
                  <a:pt x="784" y="280"/>
                </a:lnTo>
                <a:lnTo>
                  <a:pt x="560" y="84"/>
                </a:lnTo>
                <a:lnTo>
                  <a:pt x="5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Line 28"/>
          <p:cNvSpPr>
            <a:spLocks noChangeAspect="1" noChangeShapeType="1"/>
          </p:cNvSpPr>
          <p:nvPr/>
        </p:nvSpPr>
        <p:spPr bwMode="auto">
          <a:xfrm flipV="1">
            <a:off x="1309989" y="4692328"/>
            <a:ext cx="90611" cy="1677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Line 29"/>
          <p:cNvSpPr>
            <a:spLocks noChangeAspect="1" noChangeShapeType="1"/>
          </p:cNvSpPr>
          <p:nvPr/>
        </p:nvSpPr>
        <p:spPr bwMode="auto">
          <a:xfrm flipV="1">
            <a:off x="1370039" y="4679463"/>
            <a:ext cx="61122" cy="1034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Line 30"/>
          <p:cNvSpPr>
            <a:spLocks noChangeAspect="1" noChangeShapeType="1"/>
          </p:cNvSpPr>
          <p:nvPr/>
        </p:nvSpPr>
        <p:spPr bwMode="auto">
          <a:xfrm flipV="1">
            <a:off x="1410788" y="4653732"/>
            <a:ext cx="60586" cy="1034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Line 31"/>
          <p:cNvSpPr>
            <a:spLocks noChangeAspect="1" noChangeShapeType="1"/>
          </p:cNvSpPr>
          <p:nvPr/>
        </p:nvSpPr>
        <p:spPr bwMode="auto">
          <a:xfrm flipV="1">
            <a:off x="1570331" y="4657785"/>
            <a:ext cx="97516" cy="1680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Line 32"/>
          <p:cNvSpPr>
            <a:spLocks noChangeAspect="1" noChangeShapeType="1"/>
          </p:cNvSpPr>
          <p:nvPr/>
        </p:nvSpPr>
        <p:spPr bwMode="auto">
          <a:xfrm flipV="1">
            <a:off x="1595590" y="4688252"/>
            <a:ext cx="98387" cy="16800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Line 33"/>
          <p:cNvSpPr>
            <a:spLocks noChangeAspect="1" noChangeShapeType="1"/>
          </p:cNvSpPr>
          <p:nvPr/>
        </p:nvSpPr>
        <p:spPr bwMode="auto">
          <a:xfrm flipV="1">
            <a:off x="1613906" y="4743642"/>
            <a:ext cx="79120" cy="1344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Oval 34"/>
          <p:cNvSpPr>
            <a:spLocks noChangeAspect="1" noChangeArrowheads="1"/>
          </p:cNvSpPr>
          <p:nvPr/>
        </p:nvSpPr>
        <p:spPr bwMode="auto">
          <a:xfrm>
            <a:off x="1299802" y="4782921"/>
            <a:ext cx="312045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Rectangle 35"/>
          <p:cNvSpPr>
            <a:spLocks noChangeAspect="1" noChangeArrowheads="1"/>
          </p:cNvSpPr>
          <p:nvPr/>
        </p:nvSpPr>
        <p:spPr bwMode="auto">
          <a:xfrm>
            <a:off x="1199005" y="4950169"/>
            <a:ext cx="3222317" cy="323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Rectangle 36"/>
          <p:cNvSpPr>
            <a:spLocks noChangeAspect="1" noChangeArrowheads="1"/>
          </p:cNvSpPr>
          <p:nvPr/>
        </p:nvSpPr>
        <p:spPr bwMode="auto">
          <a:xfrm>
            <a:off x="1572171" y="4911574"/>
            <a:ext cx="70237" cy="514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0" name="Group 37"/>
          <p:cNvGrpSpPr>
            <a:grpSpLocks noChangeAspect="1"/>
          </p:cNvGrpSpPr>
          <p:nvPr/>
        </p:nvGrpSpPr>
        <p:grpSpPr bwMode="auto">
          <a:xfrm>
            <a:off x="4043868" y="4893899"/>
            <a:ext cx="387643" cy="335570"/>
            <a:chOff x="8712" y="3140"/>
            <a:chExt cx="1077" cy="700"/>
          </a:xfrm>
        </p:grpSpPr>
        <p:sp>
          <p:nvSpPr>
            <p:cNvPr id="151" name="Oval 38"/>
            <p:cNvSpPr>
              <a:spLocks noChangeAspect="1" noChangeArrowheads="1"/>
            </p:cNvSpPr>
            <p:nvPr/>
          </p:nvSpPr>
          <p:spPr bwMode="auto">
            <a:xfrm>
              <a:off x="8769" y="3224"/>
              <a:ext cx="958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val 39"/>
            <p:cNvSpPr>
              <a:spLocks noChangeAspect="1" noChangeArrowheads="1"/>
            </p:cNvSpPr>
            <p:nvPr/>
          </p:nvSpPr>
          <p:spPr bwMode="auto">
            <a:xfrm>
              <a:off x="8747" y="3140"/>
              <a:ext cx="1042" cy="67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Aspect="1" noChangeShapeType="1"/>
            </p:cNvSpPr>
            <p:nvPr/>
          </p:nvSpPr>
          <p:spPr bwMode="auto">
            <a:xfrm>
              <a:off x="9111" y="3168"/>
              <a:ext cx="0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Aspect="1" noChangeShapeType="1"/>
            </p:cNvSpPr>
            <p:nvPr/>
          </p:nvSpPr>
          <p:spPr bwMode="auto">
            <a:xfrm>
              <a:off x="9699" y="3616"/>
              <a:ext cx="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42"/>
            <p:cNvSpPr>
              <a:spLocks noChangeAspect="1"/>
            </p:cNvSpPr>
            <p:nvPr/>
          </p:nvSpPr>
          <p:spPr bwMode="auto">
            <a:xfrm>
              <a:off x="8712" y="3168"/>
              <a:ext cx="1036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2" y="0"/>
                </a:cxn>
                <a:cxn ang="0">
                  <a:pos x="392" y="448"/>
                </a:cxn>
                <a:cxn ang="0">
                  <a:pos x="1036" y="448"/>
                </a:cxn>
                <a:cxn ang="0">
                  <a:pos x="1036" y="67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1036" h="672">
                  <a:moveTo>
                    <a:pt x="0" y="0"/>
                  </a:moveTo>
                  <a:lnTo>
                    <a:pt x="392" y="0"/>
                  </a:lnTo>
                  <a:lnTo>
                    <a:pt x="392" y="448"/>
                  </a:lnTo>
                  <a:lnTo>
                    <a:pt x="1036" y="448"/>
                  </a:lnTo>
                  <a:lnTo>
                    <a:pt x="1036" y="67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Line 43"/>
          <p:cNvSpPr>
            <a:spLocks noChangeAspect="1" noChangeShapeType="1"/>
          </p:cNvSpPr>
          <p:nvPr/>
        </p:nvSpPr>
        <p:spPr bwMode="auto">
          <a:xfrm rot="21480000" flipV="1">
            <a:off x="4232594" y="5119026"/>
            <a:ext cx="191409" cy="32216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Oval 45"/>
          <p:cNvSpPr>
            <a:spLocks noChangeAspect="1" noChangeArrowheads="1"/>
          </p:cNvSpPr>
          <p:nvPr/>
        </p:nvSpPr>
        <p:spPr bwMode="auto">
          <a:xfrm>
            <a:off x="3865214" y="5247235"/>
            <a:ext cx="374887" cy="3096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Oval 46"/>
          <p:cNvSpPr>
            <a:spLocks noChangeAspect="1" noChangeArrowheads="1"/>
          </p:cNvSpPr>
          <p:nvPr/>
        </p:nvSpPr>
        <p:spPr bwMode="auto">
          <a:xfrm>
            <a:off x="977572" y="5247235"/>
            <a:ext cx="374887" cy="3096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Oval 47"/>
          <p:cNvSpPr>
            <a:spLocks noChangeAspect="1" noChangeArrowheads="1"/>
          </p:cNvSpPr>
          <p:nvPr/>
        </p:nvSpPr>
        <p:spPr bwMode="auto">
          <a:xfrm>
            <a:off x="3870356" y="5273042"/>
            <a:ext cx="344491" cy="2580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Oval 48"/>
          <p:cNvSpPr>
            <a:spLocks noChangeAspect="1" noChangeArrowheads="1"/>
          </p:cNvSpPr>
          <p:nvPr/>
        </p:nvSpPr>
        <p:spPr bwMode="auto">
          <a:xfrm>
            <a:off x="997836" y="5273042"/>
            <a:ext cx="344491" cy="25807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Rectangle 49"/>
          <p:cNvSpPr>
            <a:spLocks noChangeAspect="1" noChangeArrowheads="1"/>
          </p:cNvSpPr>
          <p:nvPr/>
        </p:nvSpPr>
        <p:spPr bwMode="auto">
          <a:xfrm>
            <a:off x="3844951" y="5247235"/>
            <a:ext cx="202641" cy="309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Rectangle 50"/>
          <p:cNvSpPr>
            <a:spLocks noChangeAspect="1" noChangeArrowheads="1"/>
          </p:cNvSpPr>
          <p:nvPr/>
        </p:nvSpPr>
        <p:spPr bwMode="auto">
          <a:xfrm>
            <a:off x="1170081" y="5221428"/>
            <a:ext cx="192510" cy="361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Line 51"/>
          <p:cNvSpPr>
            <a:spLocks noChangeAspect="1" noChangeShapeType="1"/>
          </p:cNvSpPr>
          <p:nvPr/>
        </p:nvSpPr>
        <p:spPr bwMode="auto">
          <a:xfrm>
            <a:off x="1170081" y="5531115"/>
            <a:ext cx="287751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Line 52"/>
          <p:cNvSpPr>
            <a:spLocks noChangeAspect="1" noChangeShapeType="1"/>
          </p:cNvSpPr>
          <p:nvPr/>
        </p:nvSpPr>
        <p:spPr bwMode="auto">
          <a:xfrm>
            <a:off x="1170081" y="5273042"/>
            <a:ext cx="287751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Line 53"/>
          <p:cNvSpPr>
            <a:spLocks noChangeAspect="1" noChangeShapeType="1"/>
          </p:cNvSpPr>
          <p:nvPr/>
        </p:nvSpPr>
        <p:spPr bwMode="auto">
          <a:xfrm>
            <a:off x="1170081" y="5247235"/>
            <a:ext cx="287751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Line 54"/>
          <p:cNvSpPr>
            <a:spLocks noChangeAspect="1" noChangeShapeType="1"/>
          </p:cNvSpPr>
          <p:nvPr/>
        </p:nvSpPr>
        <p:spPr bwMode="auto">
          <a:xfrm>
            <a:off x="1170081" y="5556922"/>
            <a:ext cx="287751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7" name="Group 55"/>
          <p:cNvGrpSpPr>
            <a:grpSpLocks noChangeAspect="1"/>
          </p:cNvGrpSpPr>
          <p:nvPr/>
        </p:nvGrpSpPr>
        <p:grpSpPr bwMode="auto">
          <a:xfrm>
            <a:off x="2870750" y="5273428"/>
            <a:ext cx="1278740" cy="257842"/>
            <a:chOff x="5548" y="2356"/>
            <a:chExt cx="3556" cy="560"/>
          </a:xfrm>
        </p:grpSpPr>
        <p:sp>
          <p:nvSpPr>
            <p:cNvPr id="168" name="Oval 56"/>
            <p:cNvSpPr>
              <a:spLocks noChangeAspect="1" noChangeArrowheads="1"/>
            </p:cNvSpPr>
            <p:nvPr/>
          </p:nvSpPr>
          <p:spPr bwMode="auto">
            <a:xfrm>
              <a:off x="8460" y="2356"/>
              <a:ext cx="644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Oval 57"/>
            <p:cNvSpPr>
              <a:spLocks noChangeAspect="1" noChangeArrowheads="1"/>
            </p:cNvSpPr>
            <p:nvPr/>
          </p:nvSpPr>
          <p:spPr bwMode="auto">
            <a:xfrm>
              <a:off x="7732" y="2356"/>
              <a:ext cx="644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val 58"/>
            <p:cNvSpPr>
              <a:spLocks noChangeAspect="1" noChangeArrowheads="1"/>
            </p:cNvSpPr>
            <p:nvPr/>
          </p:nvSpPr>
          <p:spPr bwMode="auto">
            <a:xfrm>
              <a:off x="7004" y="2356"/>
              <a:ext cx="644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val 59"/>
            <p:cNvSpPr>
              <a:spLocks noChangeAspect="1" noChangeArrowheads="1"/>
            </p:cNvSpPr>
            <p:nvPr/>
          </p:nvSpPr>
          <p:spPr bwMode="auto">
            <a:xfrm>
              <a:off x="6276" y="2356"/>
              <a:ext cx="644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val 60"/>
            <p:cNvSpPr>
              <a:spLocks noChangeAspect="1" noChangeArrowheads="1"/>
            </p:cNvSpPr>
            <p:nvPr/>
          </p:nvSpPr>
          <p:spPr bwMode="auto">
            <a:xfrm>
              <a:off x="5548" y="2356"/>
              <a:ext cx="644" cy="5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3" name="Oval 61"/>
          <p:cNvSpPr>
            <a:spLocks noChangeAspect="1" noChangeArrowheads="1"/>
          </p:cNvSpPr>
          <p:nvPr/>
        </p:nvSpPr>
        <p:spPr bwMode="auto">
          <a:xfrm>
            <a:off x="1309989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Oval 62"/>
          <p:cNvSpPr>
            <a:spLocks noChangeAspect="1" noChangeArrowheads="1"/>
          </p:cNvSpPr>
          <p:nvPr/>
        </p:nvSpPr>
        <p:spPr bwMode="auto">
          <a:xfrm>
            <a:off x="1057995" y="5273410"/>
            <a:ext cx="231621" cy="25784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63"/>
          <p:cNvSpPr>
            <a:spLocks noChangeAspect="1" noChangeArrowheads="1"/>
          </p:cNvSpPr>
          <p:nvPr/>
        </p:nvSpPr>
        <p:spPr bwMode="auto">
          <a:xfrm>
            <a:off x="997945" y="5350601"/>
            <a:ext cx="60050" cy="10292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6" name="Group 64"/>
          <p:cNvGrpSpPr>
            <a:grpSpLocks noChangeAspect="1"/>
          </p:cNvGrpSpPr>
          <p:nvPr/>
        </p:nvGrpSpPr>
        <p:grpSpPr bwMode="auto">
          <a:xfrm>
            <a:off x="1192035" y="4893904"/>
            <a:ext cx="392469" cy="322705"/>
            <a:chOff x="704" y="3168"/>
            <a:chExt cx="1092" cy="700"/>
          </a:xfrm>
        </p:grpSpPr>
        <p:grpSp>
          <p:nvGrpSpPr>
            <p:cNvPr id="177" name="Group 65"/>
            <p:cNvGrpSpPr>
              <a:grpSpLocks noChangeAspect="1"/>
            </p:cNvGrpSpPr>
            <p:nvPr/>
          </p:nvGrpSpPr>
          <p:grpSpPr bwMode="auto">
            <a:xfrm>
              <a:off x="732" y="3168"/>
              <a:ext cx="1042" cy="672"/>
              <a:chOff x="844" y="1572"/>
              <a:chExt cx="1042" cy="672"/>
            </a:xfrm>
          </p:grpSpPr>
          <p:sp>
            <p:nvSpPr>
              <p:cNvPr id="179" name="Oval 66"/>
              <p:cNvSpPr>
                <a:spLocks noChangeAspect="1" noChangeArrowheads="1"/>
              </p:cNvSpPr>
              <p:nvPr/>
            </p:nvSpPr>
            <p:spPr bwMode="auto">
              <a:xfrm>
                <a:off x="872" y="1656"/>
                <a:ext cx="958" cy="5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Oval 67"/>
              <p:cNvSpPr>
                <a:spLocks noChangeAspect="1" noChangeArrowheads="1"/>
              </p:cNvSpPr>
              <p:nvPr/>
            </p:nvSpPr>
            <p:spPr bwMode="auto">
              <a:xfrm>
                <a:off x="844" y="1572"/>
                <a:ext cx="1042" cy="6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Line 68"/>
              <p:cNvSpPr>
                <a:spLocks noChangeAspect="1" noChangeShapeType="1"/>
              </p:cNvSpPr>
              <p:nvPr/>
            </p:nvSpPr>
            <p:spPr bwMode="auto">
              <a:xfrm>
                <a:off x="928" y="1740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Line 69"/>
              <p:cNvSpPr>
                <a:spLocks noChangeAspect="1" noChangeShapeType="1"/>
              </p:cNvSpPr>
              <p:nvPr/>
            </p:nvSpPr>
            <p:spPr bwMode="auto">
              <a:xfrm>
                <a:off x="1348" y="1572"/>
                <a:ext cx="0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8" name="Freeform 70"/>
            <p:cNvSpPr>
              <a:spLocks noChangeAspect="1"/>
            </p:cNvSpPr>
            <p:nvPr/>
          </p:nvSpPr>
          <p:spPr bwMode="auto">
            <a:xfrm>
              <a:off x="704" y="3168"/>
              <a:ext cx="1092" cy="700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532" y="168"/>
                </a:cxn>
                <a:cxn ang="0">
                  <a:pos x="532" y="0"/>
                </a:cxn>
                <a:cxn ang="0">
                  <a:pos x="1092" y="0"/>
                </a:cxn>
                <a:cxn ang="0">
                  <a:pos x="1092" y="672"/>
                </a:cxn>
                <a:cxn ang="0">
                  <a:pos x="1092" y="700"/>
                </a:cxn>
                <a:cxn ang="0">
                  <a:pos x="0" y="700"/>
                </a:cxn>
                <a:cxn ang="0">
                  <a:pos x="0" y="168"/>
                </a:cxn>
              </a:cxnLst>
              <a:rect l="0" t="0" r="r" b="b"/>
              <a:pathLst>
                <a:path w="1092" h="700">
                  <a:moveTo>
                    <a:pt x="0" y="168"/>
                  </a:moveTo>
                  <a:lnTo>
                    <a:pt x="532" y="168"/>
                  </a:lnTo>
                  <a:lnTo>
                    <a:pt x="532" y="0"/>
                  </a:lnTo>
                  <a:lnTo>
                    <a:pt x="1092" y="0"/>
                  </a:lnTo>
                  <a:lnTo>
                    <a:pt x="1092" y="672"/>
                  </a:lnTo>
                  <a:lnTo>
                    <a:pt x="1092" y="700"/>
                  </a:lnTo>
                  <a:lnTo>
                    <a:pt x="0" y="70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3" name="Line 71"/>
          <p:cNvSpPr>
            <a:spLocks noChangeAspect="1" noChangeShapeType="1"/>
          </p:cNvSpPr>
          <p:nvPr/>
        </p:nvSpPr>
        <p:spPr bwMode="auto">
          <a:xfrm flipV="1">
            <a:off x="1012418" y="4958213"/>
            <a:ext cx="221970" cy="34897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Rectangle 72"/>
          <p:cNvSpPr>
            <a:spLocks noChangeAspect="1" noChangeArrowheads="1"/>
          </p:cNvSpPr>
          <p:nvPr/>
        </p:nvSpPr>
        <p:spPr bwMode="auto">
          <a:xfrm>
            <a:off x="4149489" y="4847247"/>
            <a:ext cx="90611" cy="128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5" name="Rectangle 73"/>
          <p:cNvSpPr>
            <a:spLocks noChangeAspect="1" noChangeArrowheads="1"/>
          </p:cNvSpPr>
          <p:nvPr/>
        </p:nvSpPr>
        <p:spPr bwMode="auto">
          <a:xfrm>
            <a:off x="1581822" y="4898708"/>
            <a:ext cx="70237" cy="514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Rectangle 74"/>
          <p:cNvSpPr>
            <a:spLocks noChangeAspect="1" noChangeArrowheads="1"/>
          </p:cNvSpPr>
          <p:nvPr/>
        </p:nvSpPr>
        <p:spPr bwMode="auto">
          <a:xfrm>
            <a:off x="1692808" y="4924439"/>
            <a:ext cx="2366071" cy="385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Line 75"/>
          <p:cNvSpPr>
            <a:spLocks noChangeAspect="1" noChangeShapeType="1"/>
          </p:cNvSpPr>
          <p:nvPr/>
        </p:nvSpPr>
        <p:spPr bwMode="auto">
          <a:xfrm flipV="1">
            <a:off x="1269778" y="5402062"/>
            <a:ext cx="40212" cy="77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Line 76"/>
          <p:cNvSpPr>
            <a:spLocks noChangeAspect="1" noChangeShapeType="1"/>
          </p:cNvSpPr>
          <p:nvPr/>
        </p:nvSpPr>
        <p:spPr bwMode="auto">
          <a:xfrm flipV="1">
            <a:off x="1048343" y="5427793"/>
            <a:ext cx="9651" cy="128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Line 77"/>
          <p:cNvSpPr>
            <a:spLocks noChangeAspect="1" noChangeShapeType="1"/>
          </p:cNvSpPr>
          <p:nvPr/>
        </p:nvSpPr>
        <p:spPr bwMode="auto">
          <a:xfrm flipV="1">
            <a:off x="1018319" y="5324871"/>
            <a:ext cx="19838" cy="25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Line 79"/>
          <p:cNvSpPr>
            <a:spLocks noChangeAspect="1" noChangeShapeType="1"/>
          </p:cNvSpPr>
          <p:nvPr/>
        </p:nvSpPr>
        <p:spPr bwMode="auto">
          <a:xfrm flipV="1">
            <a:off x="1632221" y="4821517"/>
            <a:ext cx="40212" cy="771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1" name="Oval 80"/>
          <p:cNvSpPr>
            <a:spLocks noChangeAspect="1" noChangeArrowheads="1"/>
          </p:cNvSpPr>
          <p:nvPr/>
        </p:nvSpPr>
        <p:spPr bwMode="auto">
          <a:xfrm>
            <a:off x="1410788" y="4860113"/>
            <a:ext cx="80424" cy="77191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Rectangle 81"/>
          <p:cNvSpPr>
            <a:spLocks noChangeAspect="1" noChangeArrowheads="1"/>
          </p:cNvSpPr>
          <p:nvPr/>
        </p:nvSpPr>
        <p:spPr bwMode="auto">
          <a:xfrm>
            <a:off x="1400600" y="4898708"/>
            <a:ext cx="100798" cy="643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Line 82"/>
          <p:cNvSpPr>
            <a:spLocks noChangeAspect="1" noChangeShapeType="1"/>
          </p:cNvSpPr>
          <p:nvPr/>
        </p:nvSpPr>
        <p:spPr bwMode="auto">
          <a:xfrm flipV="1">
            <a:off x="1370039" y="4898708"/>
            <a:ext cx="29102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83"/>
          <p:cNvSpPr>
            <a:spLocks noChangeAspect="1" noChangeShapeType="1"/>
          </p:cNvSpPr>
          <p:nvPr/>
        </p:nvSpPr>
        <p:spPr bwMode="auto">
          <a:xfrm flipV="1">
            <a:off x="1450463" y="4720203"/>
            <a:ext cx="0" cy="262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84"/>
          <p:cNvSpPr>
            <a:spLocks noChangeAspect="1" noChangeShapeType="1"/>
          </p:cNvSpPr>
          <p:nvPr/>
        </p:nvSpPr>
        <p:spPr bwMode="auto">
          <a:xfrm>
            <a:off x="1450463" y="4720203"/>
            <a:ext cx="7881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85"/>
          <p:cNvSpPr>
            <a:spLocks noChangeAspect="1" noChangeShapeType="1"/>
          </p:cNvSpPr>
          <p:nvPr/>
        </p:nvSpPr>
        <p:spPr bwMode="auto">
          <a:xfrm>
            <a:off x="1529279" y="4720203"/>
            <a:ext cx="0" cy="262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86"/>
          <p:cNvSpPr>
            <a:spLocks noChangeAspect="1" noChangeShapeType="1"/>
          </p:cNvSpPr>
          <p:nvPr/>
        </p:nvSpPr>
        <p:spPr bwMode="auto">
          <a:xfrm flipV="1">
            <a:off x="1450463" y="4641402"/>
            <a:ext cx="52544" cy="7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87"/>
          <p:cNvSpPr>
            <a:spLocks noChangeAspect="1" noChangeShapeType="1"/>
          </p:cNvSpPr>
          <p:nvPr/>
        </p:nvSpPr>
        <p:spPr bwMode="auto">
          <a:xfrm>
            <a:off x="1503007" y="4641402"/>
            <a:ext cx="793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88"/>
          <p:cNvSpPr>
            <a:spLocks noChangeAspect="1" noChangeShapeType="1"/>
          </p:cNvSpPr>
          <p:nvPr/>
        </p:nvSpPr>
        <p:spPr bwMode="auto">
          <a:xfrm flipV="1">
            <a:off x="1529279" y="4641402"/>
            <a:ext cx="53079" cy="7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89"/>
          <p:cNvSpPr>
            <a:spLocks noChangeAspect="1" noChangeShapeType="1"/>
          </p:cNvSpPr>
          <p:nvPr/>
        </p:nvSpPr>
        <p:spPr bwMode="auto">
          <a:xfrm>
            <a:off x="1582358" y="4641402"/>
            <a:ext cx="0" cy="262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Rectangle 90"/>
          <p:cNvSpPr>
            <a:spLocks noChangeAspect="1" noChangeArrowheads="1"/>
          </p:cNvSpPr>
          <p:nvPr/>
        </p:nvSpPr>
        <p:spPr bwMode="auto">
          <a:xfrm>
            <a:off x="1790388" y="4846175"/>
            <a:ext cx="2374114" cy="52533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Line 91"/>
          <p:cNvSpPr>
            <a:spLocks noChangeAspect="1" noChangeShapeType="1"/>
          </p:cNvSpPr>
          <p:nvPr/>
        </p:nvSpPr>
        <p:spPr bwMode="auto">
          <a:xfrm flipV="1">
            <a:off x="3867469" y="5376868"/>
            <a:ext cx="52544" cy="104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Oval 92"/>
          <p:cNvSpPr>
            <a:spLocks noChangeAspect="1" noChangeArrowheads="1"/>
          </p:cNvSpPr>
          <p:nvPr/>
        </p:nvSpPr>
        <p:spPr bwMode="auto">
          <a:xfrm>
            <a:off x="4150562" y="5350601"/>
            <a:ext cx="69164" cy="10453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Rectangle 93"/>
          <p:cNvSpPr>
            <a:spLocks noChangeAspect="1" noChangeArrowheads="1"/>
          </p:cNvSpPr>
          <p:nvPr/>
        </p:nvSpPr>
        <p:spPr bwMode="auto">
          <a:xfrm>
            <a:off x="1663319" y="5194073"/>
            <a:ext cx="2374114" cy="5253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AutoShape 97"/>
          <p:cNvSpPr>
            <a:spLocks noChangeArrowheads="1"/>
          </p:cNvSpPr>
          <p:nvPr/>
        </p:nvSpPr>
        <p:spPr bwMode="auto">
          <a:xfrm>
            <a:off x="2921615" y="3625333"/>
            <a:ext cx="219298" cy="32005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98"/>
          <p:cNvSpPr>
            <a:spLocks noChangeArrowheads="1"/>
          </p:cNvSpPr>
          <p:nvPr/>
        </p:nvSpPr>
        <p:spPr bwMode="auto">
          <a:xfrm>
            <a:off x="2937914" y="2702208"/>
            <a:ext cx="213371" cy="53342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AutoShape 99" descr="blanc)"/>
          <p:cNvSpPr>
            <a:spLocks noChangeArrowheads="1"/>
          </p:cNvSpPr>
          <p:nvPr/>
        </p:nvSpPr>
        <p:spPr bwMode="auto">
          <a:xfrm>
            <a:off x="2404488" y="2168782"/>
            <a:ext cx="1280224" cy="6401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100"/>
          <p:cNvSpPr>
            <a:spLocks noChangeArrowheads="1"/>
          </p:cNvSpPr>
          <p:nvPr/>
        </p:nvSpPr>
        <p:spPr bwMode="auto">
          <a:xfrm>
            <a:off x="2930505" y="3318613"/>
            <a:ext cx="213371" cy="23707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106"/>
          <p:cNvSpPr>
            <a:spLocks noChangeAspect="1" noChangeArrowheads="1"/>
          </p:cNvSpPr>
          <p:nvPr/>
        </p:nvSpPr>
        <p:spPr bwMode="auto">
          <a:xfrm>
            <a:off x="1856629" y="3250509"/>
            <a:ext cx="984566" cy="42101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107"/>
          <p:cNvSpPr>
            <a:spLocks noChangeAspect="1" noChangeArrowheads="1"/>
          </p:cNvSpPr>
          <p:nvPr/>
        </p:nvSpPr>
        <p:spPr bwMode="auto">
          <a:xfrm>
            <a:off x="1811606" y="3128950"/>
            <a:ext cx="67534" cy="268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108"/>
          <p:cNvSpPr>
            <a:spLocks noChangeAspect="1" noChangeArrowheads="1"/>
          </p:cNvSpPr>
          <p:nvPr/>
        </p:nvSpPr>
        <p:spPr bwMode="auto">
          <a:xfrm>
            <a:off x="2610752" y="3295575"/>
            <a:ext cx="24288" cy="226515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2" name="Rectangle 109"/>
          <p:cNvSpPr>
            <a:spLocks noChangeAspect="1" noChangeArrowheads="1"/>
          </p:cNvSpPr>
          <p:nvPr/>
        </p:nvSpPr>
        <p:spPr bwMode="auto">
          <a:xfrm>
            <a:off x="2069300" y="3500743"/>
            <a:ext cx="564556" cy="25498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Oval 110"/>
          <p:cNvSpPr>
            <a:spLocks noChangeAspect="1" noChangeArrowheads="1"/>
          </p:cNvSpPr>
          <p:nvPr/>
        </p:nvSpPr>
        <p:spPr bwMode="auto">
          <a:xfrm>
            <a:off x="2042050" y="3524462"/>
            <a:ext cx="86490" cy="62262"/>
          </a:xfrm>
          <a:prstGeom prst="ellipse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4" name="Groupe 219"/>
          <p:cNvGrpSpPr>
            <a:grpSpLocks noChangeAspect="1"/>
          </p:cNvGrpSpPr>
          <p:nvPr/>
        </p:nvGrpSpPr>
        <p:grpSpPr>
          <a:xfrm>
            <a:off x="1444320" y="3564969"/>
            <a:ext cx="175369" cy="235212"/>
            <a:chOff x="2830488" y="2256233"/>
            <a:chExt cx="161844" cy="217071"/>
          </a:xfrm>
        </p:grpSpPr>
        <p:sp>
          <p:nvSpPr>
            <p:cNvPr id="215" name="Rectangle 118"/>
            <p:cNvSpPr>
              <a:spLocks noChangeAspect="1" noChangeArrowheads="1"/>
            </p:cNvSpPr>
            <p:nvPr/>
          </p:nvSpPr>
          <p:spPr bwMode="auto">
            <a:xfrm rot="16200000">
              <a:off x="2854195" y="2335168"/>
              <a:ext cx="114429" cy="161844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6" name="Group 119"/>
            <p:cNvGrpSpPr>
              <a:grpSpLocks noChangeAspect="1"/>
            </p:cNvGrpSpPr>
            <p:nvPr/>
          </p:nvGrpSpPr>
          <p:grpSpPr bwMode="auto">
            <a:xfrm rot="16200000">
              <a:off x="2840510" y="2268375"/>
              <a:ext cx="139537" cy="115271"/>
              <a:chOff x="3239" y="7587"/>
              <a:chExt cx="407" cy="238"/>
            </a:xfrm>
          </p:grpSpPr>
          <p:sp>
            <p:nvSpPr>
              <p:cNvPr id="217" name="Oval 120"/>
              <p:cNvSpPr>
                <a:spLocks noChangeAspect="1" noChangeArrowheads="1"/>
              </p:cNvSpPr>
              <p:nvPr/>
            </p:nvSpPr>
            <p:spPr bwMode="auto">
              <a:xfrm>
                <a:off x="3519" y="7645"/>
                <a:ext cx="127" cy="127"/>
              </a:xfrm>
              <a:prstGeom prst="ellipse">
                <a:avLst/>
              </a:prstGeom>
              <a:solidFill>
                <a:srgbClr val="DDDDD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Line 121"/>
              <p:cNvSpPr>
                <a:spLocks noChangeAspect="1" noChangeShapeType="1"/>
              </p:cNvSpPr>
              <p:nvPr/>
            </p:nvSpPr>
            <p:spPr bwMode="auto">
              <a:xfrm>
                <a:off x="3254" y="7709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Line 122"/>
              <p:cNvSpPr>
                <a:spLocks noChangeAspect="1" noChangeShapeType="1"/>
              </p:cNvSpPr>
              <p:nvPr/>
            </p:nvSpPr>
            <p:spPr bwMode="auto">
              <a:xfrm>
                <a:off x="3239" y="7587"/>
                <a:ext cx="0" cy="2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20" name="Rectangle 123" descr="blanc)"/>
          <p:cNvSpPr>
            <a:spLocks noChangeArrowheads="1"/>
          </p:cNvSpPr>
          <p:nvPr/>
        </p:nvSpPr>
        <p:spPr bwMode="auto">
          <a:xfrm>
            <a:off x="2785509" y="3235684"/>
            <a:ext cx="426527" cy="7412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1" name="Groupe 243"/>
          <p:cNvGrpSpPr/>
          <p:nvPr/>
        </p:nvGrpSpPr>
        <p:grpSpPr>
          <a:xfrm>
            <a:off x="3932703" y="3449006"/>
            <a:ext cx="841612" cy="268616"/>
            <a:chOff x="5000694" y="2131992"/>
            <a:chExt cx="901682" cy="287789"/>
          </a:xfrm>
        </p:grpSpPr>
        <p:sp>
          <p:nvSpPr>
            <p:cNvPr id="222" name="Rectangle 126"/>
            <p:cNvSpPr>
              <a:spLocks noChangeAspect="1" noChangeArrowheads="1"/>
            </p:cNvSpPr>
            <p:nvPr/>
          </p:nvSpPr>
          <p:spPr bwMode="auto">
            <a:xfrm flipH="1">
              <a:off x="5093703" y="2131992"/>
              <a:ext cx="808673" cy="28778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127"/>
            <p:cNvSpPr>
              <a:spLocks noChangeAspect="1" noChangeShapeType="1"/>
            </p:cNvSpPr>
            <p:nvPr/>
          </p:nvSpPr>
          <p:spPr bwMode="auto">
            <a:xfrm flipH="1">
              <a:off x="5000694" y="2237663"/>
              <a:ext cx="95138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128"/>
            <p:cNvSpPr>
              <a:spLocks noChangeAspect="1" noChangeShapeType="1"/>
            </p:cNvSpPr>
            <p:nvPr/>
          </p:nvSpPr>
          <p:spPr bwMode="auto">
            <a:xfrm flipH="1">
              <a:off x="5004908" y="2331114"/>
              <a:ext cx="95138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5" name="Rectangle 129"/>
          <p:cNvSpPr>
            <a:spLocks noChangeAspect="1" noChangeArrowheads="1"/>
          </p:cNvSpPr>
          <p:nvPr/>
        </p:nvSpPr>
        <p:spPr bwMode="auto">
          <a:xfrm flipH="1">
            <a:off x="3198962" y="3570565"/>
            <a:ext cx="976313" cy="42101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130"/>
          <p:cNvSpPr>
            <a:spLocks noChangeAspect="1" noChangeArrowheads="1"/>
          </p:cNvSpPr>
          <p:nvPr/>
        </p:nvSpPr>
        <p:spPr bwMode="auto">
          <a:xfrm flipH="1">
            <a:off x="4152952" y="3449006"/>
            <a:ext cx="66967" cy="268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131"/>
          <p:cNvSpPr>
            <a:spLocks noChangeAspect="1" noChangeArrowheads="1"/>
          </p:cNvSpPr>
          <p:nvPr/>
        </p:nvSpPr>
        <p:spPr bwMode="auto">
          <a:xfrm flipH="1">
            <a:off x="3403388" y="3615631"/>
            <a:ext cx="24085" cy="226515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Rectangle 132"/>
          <p:cNvSpPr>
            <a:spLocks noChangeAspect="1" noChangeArrowheads="1"/>
          </p:cNvSpPr>
          <p:nvPr/>
        </p:nvSpPr>
        <p:spPr bwMode="auto">
          <a:xfrm flipH="1">
            <a:off x="3404563" y="3820799"/>
            <a:ext cx="559824" cy="25498"/>
          </a:xfrm>
          <a:prstGeom prst="rect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9" name="Oval 133"/>
          <p:cNvSpPr>
            <a:spLocks noChangeAspect="1" noChangeArrowheads="1"/>
          </p:cNvSpPr>
          <p:nvPr/>
        </p:nvSpPr>
        <p:spPr bwMode="auto">
          <a:xfrm flipH="1">
            <a:off x="3905644" y="3844518"/>
            <a:ext cx="85765" cy="62262"/>
          </a:xfrm>
          <a:prstGeom prst="ellipse">
            <a:avLst/>
          </a:prstGeom>
          <a:gradFill rotWithShape="1">
            <a:gsLst>
              <a:gs pos="0">
                <a:srgbClr val="808080">
                  <a:gamma/>
                  <a:shade val="22353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2353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Rectangle 146" descr="blanc)"/>
          <p:cNvSpPr>
            <a:spLocks noChangeArrowheads="1"/>
          </p:cNvSpPr>
          <p:nvPr/>
        </p:nvSpPr>
        <p:spPr bwMode="auto">
          <a:xfrm flipH="1">
            <a:off x="2831229" y="3555740"/>
            <a:ext cx="422952" cy="7412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Freeform 148"/>
          <p:cNvSpPr>
            <a:spLocks/>
          </p:cNvSpPr>
          <p:nvPr/>
        </p:nvSpPr>
        <p:spPr bwMode="auto">
          <a:xfrm>
            <a:off x="1724368" y="4324715"/>
            <a:ext cx="671229" cy="786804"/>
          </a:xfrm>
          <a:custGeom>
            <a:avLst/>
            <a:gdLst/>
            <a:ahLst/>
            <a:cxnLst>
              <a:cxn ang="0">
                <a:pos x="510" y="150"/>
              </a:cxn>
              <a:cxn ang="0">
                <a:pos x="330" y="510"/>
              </a:cxn>
              <a:cxn ang="0">
                <a:pos x="510" y="1410"/>
              </a:cxn>
              <a:cxn ang="0">
                <a:pos x="150" y="2670"/>
              </a:cxn>
              <a:cxn ang="0">
                <a:pos x="1410" y="2670"/>
              </a:cxn>
              <a:cxn ang="0">
                <a:pos x="1230" y="1230"/>
              </a:cxn>
              <a:cxn ang="0">
                <a:pos x="1590" y="150"/>
              </a:cxn>
              <a:cxn ang="0">
                <a:pos x="690" y="330"/>
              </a:cxn>
              <a:cxn ang="0">
                <a:pos x="510" y="150"/>
              </a:cxn>
            </a:cxnLst>
            <a:rect l="0" t="0" r="r" b="b"/>
            <a:pathLst>
              <a:path w="1680" h="2910">
                <a:moveTo>
                  <a:pt x="510" y="150"/>
                </a:moveTo>
                <a:cubicBezTo>
                  <a:pt x="450" y="180"/>
                  <a:pt x="330" y="300"/>
                  <a:pt x="330" y="510"/>
                </a:cubicBezTo>
                <a:cubicBezTo>
                  <a:pt x="330" y="720"/>
                  <a:pt x="540" y="1050"/>
                  <a:pt x="510" y="1410"/>
                </a:cubicBezTo>
                <a:cubicBezTo>
                  <a:pt x="480" y="1770"/>
                  <a:pt x="0" y="2460"/>
                  <a:pt x="150" y="2670"/>
                </a:cubicBezTo>
                <a:cubicBezTo>
                  <a:pt x="300" y="2880"/>
                  <a:pt x="1230" y="2910"/>
                  <a:pt x="1410" y="2670"/>
                </a:cubicBezTo>
                <a:cubicBezTo>
                  <a:pt x="1590" y="2430"/>
                  <a:pt x="1200" y="1650"/>
                  <a:pt x="1230" y="1230"/>
                </a:cubicBezTo>
                <a:cubicBezTo>
                  <a:pt x="1260" y="810"/>
                  <a:pt x="1680" y="300"/>
                  <a:pt x="1590" y="150"/>
                </a:cubicBezTo>
                <a:cubicBezTo>
                  <a:pt x="1500" y="0"/>
                  <a:pt x="870" y="330"/>
                  <a:pt x="690" y="330"/>
                </a:cubicBezTo>
                <a:cubicBezTo>
                  <a:pt x="510" y="330"/>
                  <a:pt x="570" y="120"/>
                  <a:pt x="510" y="150"/>
                </a:cubicBezTo>
                <a:close/>
              </a:path>
            </a:pathLst>
          </a:custGeom>
          <a:solidFill>
            <a:srgbClr val="969696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Freeform 149"/>
          <p:cNvSpPr>
            <a:spLocks/>
          </p:cNvSpPr>
          <p:nvPr/>
        </p:nvSpPr>
        <p:spPr bwMode="auto">
          <a:xfrm>
            <a:off x="1932928" y="4347427"/>
            <a:ext cx="400340" cy="1406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81" y="0"/>
              </a:cxn>
              <a:cxn ang="0">
                <a:pos x="887" y="13"/>
              </a:cxn>
              <a:cxn ang="0">
                <a:pos x="1002" y="39"/>
              </a:cxn>
            </a:cxnLst>
            <a:rect l="0" t="0" r="r" b="b"/>
            <a:pathLst>
              <a:path w="1002" h="52">
                <a:moveTo>
                  <a:pt x="0" y="52"/>
                </a:moveTo>
                <a:cubicBezTo>
                  <a:pt x="290" y="10"/>
                  <a:pt x="293" y="11"/>
                  <a:pt x="681" y="0"/>
                </a:cubicBezTo>
                <a:cubicBezTo>
                  <a:pt x="750" y="4"/>
                  <a:pt x="819" y="6"/>
                  <a:pt x="887" y="13"/>
                </a:cubicBezTo>
                <a:cubicBezTo>
                  <a:pt x="926" y="17"/>
                  <a:pt x="960" y="39"/>
                  <a:pt x="1002" y="39"/>
                </a:cubicBezTo>
              </a:path>
            </a:pathLst>
          </a:custGeom>
          <a:solidFill>
            <a:srgbClr val="96969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3" name="Rectangle 153"/>
          <p:cNvSpPr>
            <a:spLocks noChangeArrowheads="1"/>
          </p:cNvSpPr>
          <p:nvPr/>
        </p:nvSpPr>
        <p:spPr bwMode="auto">
          <a:xfrm>
            <a:off x="149278" y="3945389"/>
            <a:ext cx="872745" cy="7467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AutoShape 156"/>
          <p:cNvSpPr>
            <a:spLocks noChangeArrowheads="1"/>
          </p:cNvSpPr>
          <p:nvPr/>
        </p:nvSpPr>
        <p:spPr bwMode="auto">
          <a:xfrm>
            <a:off x="110782" y="3587230"/>
            <a:ext cx="457828" cy="66881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ectangle 157"/>
          <p:cNvSpPr>
            <a:spLocks noChangeArrowheads="1"/>
          </p:cNvSpPr>
          <p:nvPr/>
        </p:nvSpPr>
        <p:spPr bwMode="auto">
          <a:xfrm>
            <a:off x="-213784" y="3465305"/>
            <a:ext cx="457828" cy="3196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AutoShape 158"/>
          <p:cNvSpPr>
            <a:spLocks noChangeArrowheads="1"/>
          </p:cNvSpPr>
          <p:nvPr/>
        </p:nvSpPr>
        <p:spPr bwMode="auto">
          <a:xfrm rot="5400000">
            <a:off x="-364136" y="3593723"/>
            <a:ext cx="251544" cy="5152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AutoShape 159"/>
          <p:cNvSpPr>
            <a:spLocks noChangeArrowheads="1"/>
          </p:cNvSpPr>
          <p:nvPr/>
        </p:nvSpPr>
        <p:spPr bwMode="auto">
          <a:xfrm>
            <a:off x="248189" y="3465305"/>
            <a:ext cx="56859" cy="31191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AutoShape 160"/>
          <p:cNvSpPr>
            <a:spLocks noChangeArrowheads="1"/>
          </p:cNvSpPr>
          <p:nvPr/>
        </p:nvSpPr>
        <p:spPr bwMode="auto">
          <a:xfrm rot="10800000">
            <a:off x="-203716" y="3781955"/>
            <a:ext cx="467897" cy="107128"/>
          </a:xfrm>
          <a:custGeom>
            <a:avLst/>
            <a:gdLst>
              <a:gd name="G0" fmla="+- 2708 0 0"/>
              <a:gd name="G1" fmla="+- 21600 0 2708"/>
              <a:gd name="G2" fmla="*/ 2708 1 2"/>
              <a:gd name="G3" fmla="+- 21600 0 G2"/>
              <a:gd name="G4" fmla="+/ 2708 21600 2"/>
              <a:gd name="G5" fmla="+/ G1 0 2"/>
              <a:gd name="G6" fmla="*/ 21600 21600 2708"/>
              <a:gd name="G7" fmla="*/ G6 1 2"/>
              <a:gd name="G8" fmla="+- 21600 0 G7"/>
              <a:gd name="G9" fmla="*/ 21600 1 2"/>
              <a:gd name="G10" fmla="+- 2708 0 G9"/>
              <a:gd name="G11" fmla="?: G10 G8 0"/>
              <a:gd name="G12" fmla="?: G10 G7 21600"/>
              <a:gd name="T0" fmla="*/ 20246 w 21600"/>
              <a:gd name="T1" fmla="*/ 10800 h 21600"/>
              <a:gd name="T2" fmla="*/ 10800 w 21600"/>
              <a:gd name="T3" fmla="*/ 21600 h 21600"/>
              <a:gd name="T4" fmla="*/ 1354 w 21600"/>
              <a:gd name="T5" fmla="*/ 10800 h 21600"/>
              <a:gd name="T6" fmla="*/ 10800 w 21600"/>
              <a:gd name="T7" fmla="*/ 0 h 21600"/>
              <a:gd name="T8" fmla="*/ 3154 w 21600"/>
              <a:gd name="T9" fmla="*/ 3154 h 21600"/>
              <a:gd name="T10" fmla="*/ 18446 w 21600"/>
              <a:gd name="T11" fmla="*/ 18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08" y="21600"/>
                </a:lnTo>
                <a:lnTo>
                  <a:pt x="18892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Line 161"/>
          <p:cNvSpPr>
            <a:spLocks noChangeShapeType="1"/>
          </p:cNvSpPr>
          <p:nvPr/>
        </p:nvSpPr>
        <p:spPr bwMode="auto">
          <a:xfrm>
            <a:off x="-213784" y="3571841"/>
            <a:ext cx="45782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Line 162"/>
          <p:cNvSpPr>
            <a:spLocks noChangeShapeType="1"/>
          </p:cNvSpPr>
          <p:nvPr/>
        </p:nvSpPr>
        <p:spPr bwMode="auto">
          <a:xfrm>
            <a:off x="-213784" y="3512655"/>
            <a:ext cx="45782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Line 163"/>
          <p:cNvSpPr>
            <a:spLocks noChangeShapeType="1"/>
          </p:cNvSpPr>
          <p:nvPr/>
        </p:nvSpPr>
        <p:spPr bwMode="auto">
          <a:xfrm>
            <a:off x="-209639" y="3631029"/>
            <a:ext cx="45782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Line 164"/>
          <p:cNvSpPr>
            <a:spLocks noChangeShapeType="1"/>
          </p:cNvSpPr>
          <p:nvPr/>
        </p:nvSpPr>
        <p:spPr bwMode="auto">
          <a:xfrm>
            <a:off x="-206085" y="3687848"/>
            <a:ext cx="45782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Line 165"/>
          <p:cNvSpPr>
            <a:spLocks noChangeShapeType="1"/>
          </p:cNvSpPr>
          <p:nvPr/>
        </p:nvSpPr>
        <p:spPr bwMode="auto">
          <a:xfrm>
            <a:off x="-213784" y="3735198"/>
            <a:ext cx="45782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Rectangle 166"/>
          <p:cNvSpPr>
            <a:spLocks noChangeArrowheads="1"/>
          </p:cNvSpPr>
          <p:nvPr/>
        </p:nvSpPr>
        <p:spPr bwMode="auto">
          <a:xfrm>
            <a:off x="-74008" y="3514828"/>
            <a:ext cx="213219" cy="21307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5" name="Text Box 167"/>
          <p:cNvSpPr txBox="1">
            <a:spLocks noChangeArrowheads="1"/>
          </p:cNvSpPr>
          <p:nvPr/>
        </p:nvSpPr>
        <p:spPr bwMode="auto">
          <a:xfrm>
            <a:off x="-135310" y="3500248"/>
            <a:ext cx="409153" cy="33339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M1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" name="Rectangle 168"/>
          <p:cNvSpPr>
            <a:spLocks noChangeArrowheads="1"/>
          </p:cNvSpPr>
          <p:nvPr/>
        </p:nvSpPr>
        <p:spPr bwMode="auto">
          <a:xfrm>
            <a:off x="100380" y="3906864"/>
            <a:ext cx="1066853" cy="106685"/>
          </a:xfrm>
          <a:prstGeom prst="rect">
            <a:avLst/>
          </a:prstGeom>
          <a:solidFill>
            <a:srgbClr val="FFFFFF"/>
          </a:solidFill>
          <a:ln w="158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7" name="AutoShape 169"/>
          <p:cNvSpPr>
            <a:spLocks noChangeArrowheads="1"/>
          </p:cNvSpPr>
          <p:nvPr/>
        </p:nvSpPr>
        <p:spPr bwMode="auto">
          <a:xfrm rot="10800000">
            <a:off x="512304" y="3732019"/>
            <a:ext cx="106685" cy="706790"/>
          </a:xfrm>
          <a:prstGeom prst="can">
            <a:avLst>
              <a:gd name="adj" fmla="val 79960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8" name="Group 170"/>
          <p:cNvGrpSpPr>
            <a:grpSpLocks/>
          </p:cNvGrpSpPr>
          <p:nvPr/>
        </p:nvGrpSpPr>
        <p:grpSpPr bwMode="auto">
          <a:xfrm>
            <a:off x="453035" y="3449006"/>
            <a:ext cx="213662" cy="351173"/>
            <a:chOff x="2900" y="7290"/>
            <a:chExt cx="360" cy="592"/>
          </a:xfrm>
        </p:grpSpPr>
        <p:sp>
          <p:nvSpPr>
            <p:cNvPr id="249" name="AutoShape 171" descr="60 %"/>
            <p:cNvSpPr>
              <a:spLocks noChangeArrowheads="1"/>
            </p:cNvSpPr>
            <p:nvPr/>
          </p:nvSpPr>
          <p:spPr bwMode="auto">
            <a:xfrm>
              <a:off x="2900" y="7587"/>
              <a:ext cx="360" cy="295"/>
            </a:xfrm>
            <a:prstGeom prst="triangle">
              <a:avLst>
                <a:gd name="adj" fmla="val 50000"/>
              </a:avLst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AutoShape 172" descr="60 %"/>
            <p:cNvSpPr>
              <a:spLocks noChangeArrowheads="1"/>
            </p:cNvSpPr>
            <p:nvPr/>
          </p:nvSpPr>
          <p:spPr bwMode="auto">
            <a:xfrm rot="10659761">
              <a:off x="2900" y="7290"/>
              <a:ext cx="360" cy="295"/>
            </a:xfrm>
            <a:prstGeom prst="triangle">
              <a:avLst>
                <a:gd name="adj" fmla="val 50000"/>
              </a:avLst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1" name="Rectangle 173" descr="Grands confettis"/>
          <p:cNvSpPr>
            <a:spLocks noChangeArrowheads="1"/>
          </p:cNvSpPr>
          <p:nvPr/>
        </p:nvSpPr>
        <p:spPr bwMode="auto">
          <a:xfrm>
            <a:off x="164096" y="4253875"/>
            <a:ext cx="847556" cy="426741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158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2" name="Freeform 174" descr="Grands confettis"/>
          <p:cNvSpPr>
            <a:spLocks/>
          </p:cNvSpPr>
          <p:nvPr/>
        </p:nvSpPr>
        <p:spPr bwMode="auto">
          <a:xfrm>
            <a:off x="2937914" y="3958725"/>
            <a:ext cx="131874" cy="223743"/>
          </a:xfrm>
          <a:custGeom>
            <a:avLst/>
            <a:gdLst/>
            <a:ahLst/>
            <a:cxnLst>
              <a:cxn ang="0">
                <a:pos x="52" y="13"/>
              </a:cxn>
              <a:cxn ang="0">
                <a:pos x="0" y="270"/>
              </a:cxn>
              <a:cxn ang="0">
                <a:pos x="77" y="373"/>
              </a:cxn>
              <a:cxn ang="0">
                <a:pos x="142" y="360"/>
              </a:cxn>
              <a:cxn ang="0">
                <a:pos x="129" y="321"/>
              </a:cxn>
              <a:cxn ang="0">
                <a:pos x="167" y="309"/>
              </a:cxn>
              <a:cxn ang="0">
                <a:pos x="154" y="231"/>
              </a:cxn>
              <a:cxn ang="0">
                <a:pos x="193" y="154"/>
              </a:cxn>
              <a:cxn ang="0">
                <a:pos x="193" y="26"/>
              </a:cxn>
              <a:cxn ang="0">
                <a:pos x="116" y="0"/>
              </a:cxn>
              <a:cxn ang="0">
                <a:pos x="52" y="13"/>
              </a:cxn>
            </a:cxnLst>
            <a:rect l="0" t="0" r="r" b="b"/>
            <a:pathLst>
              <a:path w="224" h="376">
                <a:moveTo>
                  <a:pt x="52" y="13"/>
                </a:moveTo>
                <a:cubicBezTo>
                  <a:pt x="42" y="102"/>
                  <a:pt x="28" y="185"/>
                  <a:pt x="0" y="270"/>
                </a:cubicBezTo>
                <a:cubicBezTo>
                  <a:pt x="16" y="332"/>
                  <a:pt x="14" y="351"/>
                  <a:pt x="77" y="373"/>
                </a:cubicBezTo>
                <a:cubicBezTo>
                  <a:pt x="99" y="369"/>
                  <a:pt x="126" y="376"/>
                  <a:pt x="142" y="360"/>
                </a:cubicBezTo>
                <a:cubicBezTo>
                  <a:pt x="152" y="350"/>
                  <a:pt x="123" y="333"/>
                  <a:pt x="129" y="321"/>
                </a:cubicBezTo>
                <a:cubicBezTo>
                  <a:pt x="135" y="309"/>
                  <a:pt x="154" y="313"/>
                  <a:pt x="167" y="309"/>
                </a:cubicBezTo>
                <a:cubicBezTo>
                  <a:pt x="200" y="211"/>
                  <a:pt x="171" y="331"/>
                  <a:pt x="154" y="231"/>
                </a:cubicBezTo>
                <a:cubicBezTo>
                  <a:pt x="151" y="210"/>
                  <a:pt x="185" y="166"/>
                  <a:pt x="193" y="154"/>
                </a:cubicBezTo>
                <a:cubicBezTo>
                  <a:pt x="202" y="117"/>
                  <a:pt x="224" y="61"/>
                  <a:pt x="193" y="26"/>
                </a:cubicBezTo>
                <a:cubicBezTo>
                  <a:pt x="175" y="6"/>
                  <a:pt x="116" y="0"/>
                  <a:pt x="116" y="0"/>
                </a:cubicBezTo>
                <a:cubicBezTo>
                  <a:pt x="69" y="31"/>
                  <a:pt x="91" y="33"/>
                  <a:pt x="52" y="13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3" name="AutoShape 186"/>
          <p:cNvSpPr>
            <a:spLocks noChangeArrowheads="1"/>
          </p:cNvSpPr>
          <p:nvPr/>
        </p:nvSpPr>
        <p:spPr bwMode="auto">
          <a:xfrm>
            <a:off x="515970" y="1992455"/>
            <a:ext cx="2351522" cy="74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4" name="Rectangle 187"/>
          <p:cNvSpPr>
            <a:spLocks noChangeArrowheads="1"/>
          </p:cNvSpPr>
          <p:nvPr/>
        </p:nvSpPr>
        <p:spPr bwMode="auto">
          <a:xfrm>
            <a:off x="522677" y="2036907"/>
            <a:ext cx="60751" cy="66678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5" name="Rectangle 188"/>
          <p:cNvSpPr>
            <a:spLocks noChangeArrowheads="1"/>
          </p:cNvSpPr>
          <p:nvPr/>
        </p:nvSpPr>
        <p:spPr bwMode="auto">
          <a:xfrm>
            <a:off x="2776404" y="1993936"/>
            <a:ext cx="60752" cy="66679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" name="Text Box 189"/>
          <p:cNvSpPr txBox="1">
            <a:spLocks noChangeArrowheads="1"/>
          </p:cNvSpPr>
          <p:nvPr/>
        </p:nvSpPr>
        <p:spPr bwMode="auto">
          <a:xfrm>
            <a:off x="1002769" y="3114195"/>
            <a:ext cx="320056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V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7" name="Text Box 190"/>
          <p:cNvSpPr txBox="1">
            <a:spLocks noChangeArrowheads="1"/>
          </p:cNvSpPr>
          <p:nvPr/>
        </p:nvSpPr>
        <p:spPr bwMode="auto">
          <a:xfrm>
            <a:off x="4736782" y="3459389"/>
            <a:ext cx="320056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G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8" name="Text Box 191"/>
          <p:cNvSpPr txBox="1">
            <a:spLocks noChangeArrowheads="1"/>
          </p:cNvSpPr>
          <p:nvPr/>
        </p:nvSpPr>
        <p:spPr bwMode="auto">
          <a:xfrm>
            <a:off x="1171340" y="3563393"/>
            <a:ext cx="358599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v</a:t>
            </a:r>
            <a:r>
              <a:rPr kumimoji="0" lang="fr-FR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9" name="Text Box 192"/>
          <p:cNvSpPr txBox="1">
            <a:spLocks noChangeArrowheads="1"/>
          </p:cNvSpPr>
          <p:nvPr/>
        </p:nvSpPr>
        <p:spPr bwMode="auto">
          <a:xfrm>
            <a:off x="1737164" y="3563393"/>
            <a:ext cx="358599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v</a:t>
            </a:r>
            <a:r>
              <a:rPr kumimoji="0" lang="fr-FR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0" name="Text Box 193"/>
          <p:cNvSpPr txBox="1">
            <a:spLocks noChangeArrowheads="1"/>
          </p:cNvSpPr>
          <p:nvPr/>
        </p:nvSpPr>
        <p:spPr bwMode="auto">
          <a:xfrm>
            <a:off x="4136673" y="3873081"/>
            <a:ext cx="373115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G</a:t>
            </a:r>
            <a:r>
              <a:rPr kumimoji="0" lang="fr-FR" sz="12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1" name="Text Box 194"/>
          <p:cNvSpPr txBox="1">
            <a:spLocks noChangeArrowheads="1"/>
          </p:cNvSpPr>
          <p:nvPr/>
        </p:nvSpPr>
        <p:spPr bwMode="auto">
          <a:xfrm>
            <a:off x="3589048" y="3889539"/>
            <a:ext cx="386735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G</a:t>
            </a:r>
            <a:r>
              <a:rPr kumimoji="0" lang="fr-FR" sz="12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2" name="Rectangle 195"/>
          <p:cNvSpPr>
            <a:spLocks noChangeArrowheads="1"/>
          </p:cNvSpPr>
          <p:nvPr/>
        </p:nvSpPr>
        <p:spPr bwMode="auto">
          <a:xfrm>
            <a:off x="1398385" y="4584019"/>
            <a:ext cx="213371" cy="213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Text Box 196"/>
          <p:cNvSpPr txBox="1">
            <a:spLocks noChangeArrowheads="1"/>
          </p:cNvSpPr>
          <p:nvPr/>
        </p:nvSpPr>
        <p:spPr bwMode="auto">
          <a:xfrm>
            <a:off x="1326520" y="4563697"/>
            <a:ext cx="426741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M2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4" name="Text Box 197"/>
          <p:cNvSpPr txBox="1">
            <a:spLocks noChangeArrowheads="1"/>
          </p:cNvSpPr>
          <p:nvPr/>
        </p:nvSpPr>
        <p:spPr bwMode="auto">
          <a:xfrm>
            <a:off x="2736418" y="2275467"/>
            <a:ext cx="800142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Arial" pitchFamily="34" charset="0"/>
                <a:cs typeface="Arabic Transparent" pitchFamily="2" charset="-78"/>
              </a:rPr>
              <a:t>خـزان</a:t>
            </a: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5" name="Text Box 198"/>
          <p:cNvSpPr txBox="1">
            <a:spLocks noChangeArrowheads="1"/>
          </p:cNvSpPr>
          <p:nvPr/>
        </p:nvSpPr>
        <p:spPr bwMode="auto">
          <a:xfrm>
            <a:off x="620292" y="3992819"/>
            <a:ext cx="440076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Arial" pitchFamily="34" charset="0"/>
                <a:cs typeface="Arabic Transparent" pitchFamily="2" charset="-78"/>
              </a:rPr>
              <a:t>بذور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" name="Text Box 199"/>
          <p:cNvSpPr txBox="1">
            <a:spLocks noChangeArrowheads="1"/>
          </p:cNvSpPr>
          <p:nvPr/>
        </p:nvSpPr>
        <p:spPr bwMode="auto">
          <a:xfrm>
            <a:off x="1860517" y="4729230"/>
            <a:ext cx="533427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Arial" pitchFamily="34" charset="0"/>
                <a:cs typeface="Arabic Transparent" pitchFamily="2" charset="-78"/>
              </a:rPr>
              <a:t>كيس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7" name="AutoShape 208"/>
          <p:cNvSpPr>
            <a:spLocks noChangeArrowheads="1"/>
          </p:cNvSpPr>
          <p:nvPr/>
        </p:nvSpPr>
        <p:spPr bwMode="auto">
          <a:xfrm>
            <a:off x="4431509" y="5049286"/>
            <a:ext cx="1280224" cy="640112"/>
          </a:xfrm>
          <a:prstGeom prst="cube">
            <a:avLst>
              <a:gd name="adj" fmla="val 3453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Text Box 209"/>
          <p:cNvSpPr txBox="1">
            <a:spLocks noChangeArrowheads="1"/>
          </p:cNvSpPr>
          <p:nvPr/>
        </p:nvSpPr>
        <p:spPr bwMode="auto">
          <a:xfrm>
            <a:off x="4643438" y="5286388"/>
            <a:ext cx="853483" cy="32005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صندوق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9" name="AutoShape 210"/>
          <p:cNvSpPr>
            <a:spLocks noChangeArrowheads="1"/>
          </p:cNvSpPr>
          <p:nvPr/>
        </p:nvSpPr>
        <p:spPr bwMode="auto">
          <a:xfrm>
            <a:off x="1291700" y="4972235"/>
            <a:ext cx="320056" cy="106685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0" name="Freeform 148"/>
          <p:cNvSpPr>
            <a:spLocks/>
          </p:cNvSpPr>
          <p:nvPr/>
        </p:nvSpPr>
        <p:spPr bwMode="auto">
          <a:xfrm>
            <a:off x="2603060" y="4326213"/>
            <a:ext cx="671229" cy="786804"/>
          </a:xfrm>
          <a:custGeom>
            <a:avLst/>
            <a:gdLst/>
            <a:ahLst/>
            <a:cxnLst>
              <a:cxn ang="0">
                <a:pos x="510" y="150"/>
              </a:cxn>
              <a:cxn ang="0">
                <a:pos x="330" y="510"/>
              </a:cxn>
              <a:cxn ang="0">
                <a:pos x="510" y="1410"/>
              </a:cxn>
              <a:cxn ang="0">
                <a:pos x="150" y="2670"/>
              </a:cxn>
              <a:cxn ang="0">
                <a:pos x="1410" y="2670"/>
              </a:cxn>
              <a:cxn ang="0">
                <a:pos x="1230" y="1230"/>
              </a:cxn>
              <a:cxn ang="0">
                <a:pos x="1590" y="150"/>
              </a:cxn>
              <a:cxn ang="0">
                <a:pos x="690" y="330"/>
              </a:cxn>
              <a:cxn ang="0">
                <a:pos x="510" y="150"/>
              </a:cxn>
            </a:cxnLst>
            <a:rect l="0" t="0" r="r" b="b"/>
            <a:pathLst>
              <a:path w="1680" h="2910">
                <a:moveTo>
                  <a:pt x="510" y="150"/>
                </a:moveTo>
                <a:cubicBezTo>
                  <a:pt x="450" y="180"/>
                  <a:pt x="330" y="300"/>
                  <a:pt x="330" y="510"/>
                </a:cubicBezTo>
                <a:cubicBezTo>
                  <a:pt x="330" y="720"/>
                  <a:pt x="540" y="1050"/>
                  <a:pt x="510" y="1410"/>
                </a:cubicBezTo>
                <a:cubicBezTo>
                  <a:pt x="480" y="1770"/>
                  <a:pt x="0" y="2460"/>
                  <a:pt x="150" y="2670"/>
                </a:cubicBezTo>
                <a:cubicBezTo>
                  <a:pt x="300" y="2880"/>
                  <a:pt x="1230" y="2910"/>
                  <a:pt x="1410" y="2670"/>
                </a:cubicBezTo>
                <a:cubicBezTo>
                  <a:pt x="1590" y="2430"/>
                  <a:pt x="1200" y="1650"/>
                  <a:pt x="1230" y="1230"/>
                </a:cubicBezTo>
                <a:cubicBezTo>
                  <a:pt x="1260" y="810"/>
                  <a:pt x="1680" y="300"/>
                  <a:pt x="1590" y="150"/>
                </a:cubicBezTo>
                <a:cubicBezTo>
                  <a:pt x="1500" y="0"/>
                  <a:pt x="870" y="330"/>
                  <a:pt x="690" y="330"/>
                </a:cubicBezTo>
                <a:cubicBezTo>
                  <a:pt x="510" y="330"/>
                  <a:pt x="570" y="120"/>
                  <a:pt x="510" y="150"/>
                </a:cubicBezTo>
                <a:close/>
              </a:path>
            </a:pathLst>
          </a:custGeom>
          <a:solidFill>
            <a:srgbClr val="969696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1" name="Freeform 149"/>
          <p:cNvSpPr>
            <a:spLocks/>
          </p:cNvSpPr>
          <p:nvPr/>
        </p:nvSpPr>
        <p:spPr bwMode="auto">
          <a:xfrm>
            <a:off x="2811620" y="4348925"/>
            <a:ext cx="400340" cy="1406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81" y="0"/>
              </a:cxn>
              <a:cxn ang="0">
                <a:pos x="887" y="13"/>
              </a:cxn>
              <a:cxn ang="0">
                <a:pos x="1002" y="39"/>
              </a:cxn>
            </a:cxnLst>
            <a:rect l="0" t="0" r="r" b="b"/>
            <a:pathLst>
              <a:path w="1002" h="52">
                <a:moveTo>
                  <a:pt x="0" y="52"/>
                </a:moveTo>
                <a:cubicBezTo>
                  <a:pt x="290" y="10"/>
                  <a:pt x="293" y="11"/>
                  <a:pt x="681" y="0"/>
                </a:cubicBezTo>
                <a:cubicBezTo>
                  <a:pt x="750" y="4"/>
                  <a:pt x="819" y="6"/>
                  <a:pt x="887" y="13"/>
                </a:cubicBezTo>
                <a:cubicBezTo>
                  <a:pt x="926" y="17"/>
                  <a:pt x="960" y="39"/>
                  <a:pt x="1002" y="39"/>
                </a:cubicBezTo>
              </a:path>
            </a:pathLst>
          </a:custGeom>
          <a:solidFill>
            <a:srgbClr val="96969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2" name="Freeform 148"/>
          <p:cNvSpPr>
            <a:spLocks/>
          </p:cNvSpPr>
          <p:nvPr/>
        </p:nvSpPr>
        <p:spPr bwMode="auto">
          <a:xfrm>
            <a:off x="3536564" y="4326213"/>
            <a:ext cx="671229" cy="786804"/>
          </a:xfrm>
          <a:custGeom>
            <a:avLst/>
            <a:gdLst/>
            <a:ahLst/>
            <a:cxnLst>
              <a:cxn ang="0">
                <a:pos x="510" y="150"/>
              </a:cxn>
              <a:cxn ang="0">
                <a:pos x="330" y="510"/>
              </a:cxn>
              <a:cxn ang="0">
                <a:pos x="510" y="1410"/>
              </a:cxn>
              <a:cxn ang="0">
                <a:pos x="150" y="2670"/>
              </a:cxn>
              <a:cxn ang="0">
                <a:pos x="1410" y="2670"/>
              </a:cxn>
              <a:cxn ang="0">
                <a:pos x="1230" y="1230"/>
              </a:cxn>
              <a:cxn ang="0">
                <a:pos x="1590" y="150"/>
              </a:cxn>
              <a:cxn ang="0">
                <a:pos x="690" y="330"/>
              </a:cxn>
              <a:cxn ang="0">
                <a:pos x="510" y="150"/>
              </a:cxn>
            </a:cxnLst>
            <a:rect l="0" t="0" r="r" b="b"/>
            <a:pathLst>
              <a:path w="1680" h="2910">
                <a:moveTo>
                  <a:pt x="510" y="150"/>
                </a:moveTo>
                <a:cubicBezTo>
                  <a:pt x="450" y="180"/>
                  <a:pt x="330" y="300"/>
                  <a:pt x="330" y="510"/>
                </a:cubicBezTo>
                <a:cubicBezTo>
                  <a:pt x="330" y="720"/>
                  <a:pt x="540" y="1050"/>
                  <a:pt x="510" y="1410"/>
                </a:cubicBezTo>
                <a:cubicBezTo>
                  <a:pt x="480" y="1770"/>
                  <a:pt x="0" y="2460"/>
                  <a:pt x="150" y="2670"/>
                </a:cubicBezTo>
                <a:cubicBezTo>
                  <a:pt x="300" y="2880"/>
                  <a:pt x="1230" y="2910"/>
                  <a:pt x="1410" y="2670"/>
                </a:cubicBezTo>
                <a:cubicBezTo>
                  <a:pt x="1590" y="2430"/>
                  <a:pt x="1200" y="1650"/>
                  <a:pt x="1230" y="1230"/>
                </a:cubicBezTo>
                <a:cubicBezTo>
                  <a:pt x="1260" y="810"/>
                  <a:pt x="1680" y="300"/>
                  <a:pt x="1590" y="150"/>
                </a:cubicBezTo>
                <a:cubicBezTo>
                  <a:pt x="1500" y="0"/>
                  <a:pt x="870" y="330"/>
                  <a:pt x="690" y="330"/>
                </a:cubicBezTo>
                <a:cubicBezTo>
                  <a:pt x="510" y="330"/>
                  <a:pt x="570" y="120"/>
                  <a:pt x="510" y="150"/>
                </a:cubicBezTo>
                <a:close/>
              </a:path>
            </a:pathLst>
          </a:custGeom>
          <a:solidFill>
            <a:srgbClr val="969696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3" name="Freeform 149"/>
          <p:cNvSpPr>
            <a:spLocks/>
          </p:cNvSpPr>
          <p:nvPr/>
        </p:nvSpPr>
        <p:spPr bwMode="auto">
          <a:xfrm>
            <a:off x="3745124" y="4348925"/>
            <a:ext cx="400340" cy="1406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81" y="0"/>
              </a:cxn>
              <a:cxn ang="0">
                <a:pos x="887" y="13"/>
              </a:cxn>
              <a:cxn ang="0">
                <a:pos x="1002" y="39"/>
              </a:cxn>
            </a:cxnLst>
            <a:rect l="0" t="0" r="r" b="b"/>
            <a:pathLst>
              <a:path w="1002" h="52">
                <a:moveTo>
                  <a:pt x="0" y="52"/>
                </a:moveTo>
                <a:cubicBezTo>
                  <a:pt x="290" y="10"/>
                  <a:pt x="293" y="11"/>
                  <a:pt x="681" y="0"/>
                </a:cubicBezTo>
                <a:cubicBezTo>
                  <a:pt x="750" y="4"/>
                  <a:pt x="819" y="6"/>
                  <a:pt x="887" y="13"/>
                </a:cubicBezTo>
                <a:cubicBezTo>
                  <a:pt x="926" y="17"/>
                  <a:pt x="960" y="39"/>
                  <a:pt x="1002" y="39"/>
                </a:cubicBezTo>
              </a:path>
            </a:pathLst>
          </a:custGeom>
          <a:solidFill>
            <a:srgbClr val="969696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74" name="Groupe 226"/>
          <p:cNvGrpSpPr/>
          <p:nvPr/>
        </p:nvGrpSpPr>
        <p:grpSpPr>
          <a:xfrm>
            <a:off x="1998411" y="3601826"/>
            <a:ext cx="175369" cy="198883"/>
            <a:chOff x="3428992" y="2358667"/>
            <a:chExt cx="187886" cy="213078"/>
          </a:xfrm>
        </p:grpSpPr>
        <p:sp>
          <p:nvSpPr>
            <p:cNvPr id="275" name="Rectangle 118"/>
            <p:cNvSpPr>
              <a:spLocks noChangeAspect="1" noChangeArrowheads="1"/>
            </p:cNvSpPr>
            <p:nvPr/>
          </p:nvSpPr>
          <p:spPr bwMode="auto">
            <a:xfrm rot="16200000">
              <a:off x="3456514" y="2411381"/>
              <a:ext cx="132842" cy="18788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6" name="Group 119"/>
            <p:cNvGrpSpPr>
              <a:grpSpLocks noChangeAspect="1"/>
            </p:cNvGrpSpPr>
            <p:nvPr/>
          </p:nvGrpSpPr>
          <p:grpSpPr bwMode="auto">
            <a:xfrm rot="16200000">
              <a:off x="3440659" y="2372760"/>
              <a:ext cx="161989" cy="133820"/>
              <a:chOff x="3239" y="7587"/>
              <a:chExt cx="407" cy="238"/>
            </a:xfrm>
          </p:grpSpPr>
          <p:sp>
            <p:nvSpPr>
              <p:cNvPr id="277" name="Oval 120"/>
              <p:cNvSpPr>
                <a:spLocks noChangeAspect="1" noChangeArrowheads="1"/>
              </p:cNvSpPr>
              <p:nvPr/>
            </p:nvSpPr>
            <p:spPr bwMode="auto">
              <a:xfrm>
                <a:off x="3519" y="7645"/>
                <a:ext cx="127" cy="127"/>
              </a:xfrm>
              <a:prstGeom prst="ellipse">
                <a:avLst/>
              </a:prstGeom>
              <a:solidFill>
                <a:srgbClr val="DDDDD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Line 121"/>
              <p:cNvSpPr>
                <a:spLocks noChangeAspect="1" noChangeShapeType="1"/>
              </p:cNvSpPr>
              <p:nvPr/>
            </p:nvSpPr>
            <p:spPr bwMode="auto">
              <a:xfrm>
                <a:off x="3254" y="7709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Line 122"/>
              <p:cNvSpPr>
                <a:spLocks noChangeAspect="1" noChangeShapeType="1"/>
              </p:cNvSpPr>
              <p:nvPr/>
            </p:nvSpPr>
            <p:spPr bwMode="auto">
              <a:xfrm>
                <a:off x="3239" y="7587"/>
                <a:ext cx="0" cy="2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0" name="Groupe 227"/>
          <p:cNvGrpSpPr>
            <a:grpSpLocks noChangeAspect="1"/>
          </p:cNvGrpSpPr>
          <p:nvPr/>
        </p:nvGrpSpPr>
        <p:grpSpPr>
          <a:xfrm>
            <a:off x="4440326" y="3857503"/>
            <a:ext cx="175369" cy="235212"/>
            <a:chOff x="2830488" y="2256233"/>
            <a:chExt cx="161844" cy="217071"/>
          </a:xfrm>
        </p:grpSpPr>
        <p:sp>
          <p:nvSpPr>
            <p:cNvPr id="281" name="Rectangle 118"/>
            <p:cNvSpPr>
              <a:spLocks noChangeAspect="1" noChangeArrowheads="1"/>
            </p:cNvSpPr>
            <p:nvPr/>
          </p:nvSpPr>
          <p:spPr bwMode="auto">
            <a:xfrm rot="16200000">
              <a:off x="2854195" y="2335168"/>
              <a:ext cx="114429" cy="161844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2" name="Group 119"/>
            <p:cNvGrpSpPr>
              <a:grpSpLocks noChangeAspect="1"/>
            </p:cNvGrpSpPr>
            <p:nvPr/>
          </p:nvGrpSpPr>
          <p:grpSpPr bwMode="auto">
            <a:xfrm rot="16200000">
              <a:off x="2840510" y="2268375"/>
              <a:ext cx="139537" cy="115271"/>
              <a:chOff x="3239" y="7587"/>
              <a:chExt cx="407" cy="238"/>
            </a:xfrm>
          </p:grpSpPr>
          <p:sp>
            <p:nvSpPr>
              <p:cNvPr id="283" name="Oval 120"/>
              <p:cNvSpPr>
                <a:spLocks noChangeAspect="1" noChangeArrowheads="1"/>
              </p:cNvSpPr>
              <p:nvPr/>
            </p:nvSpPr>
            <p:spPr bwMode="auto">
              <a:xfrm>
                <a:off x="3519" y="7645"/>
                <a:ext cx="127" cy="127"/>
              </a:xfrm>
              <a:prstGeom prst="ellipse">
                <a:avLst/>
              </a:prstGeom>
              <a:solidFill>
                <a:srgbClr val="DDDDD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Line 121"/>
              <p:cNvSpPr>
                <a:spLocks noChangeAspect="1" noChangeShapeType="1"/>
              </p:cNvSpPr>
              <p:nvPr/>
            </p:nvSpPr>
            <p:spPr bwMode="auto">
              <a:xfrm>
                <a:off x="3254" y="7709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Line 122"/>
              <p:cNvSpPr>
                <a:spLocks noChangeAspect="1" noChangeShapeType="1"/>
              </p:cNvSpPr>
              <p:nvPr/>
            </p:nvSpPr>
            <p:spPr bwMode="auto">
              <a:xfrm>
                <a:off x="3239" y="7587"/>
                <a:ext cx="0" cy="2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6" name="Groupe 233"/>
          <p:cNvGrpSpPr/>
          <p:nvPr/>
        </p:nvGrpSpPr>
        <p:grpSpPr>
          <a:xfrm>
            <a:off x="3860878" y="3926140"/>
            <a:ext cx="175369" cy="198883"/>
            <a:chOff x="3428992" y="2358667"/>
            <a:chExt cx="187886" cy="213078"/>
          </a:xfrm>
        </p:grpSpPr>
        <p:sp>
          <p:nvSpPr>
            <p:cNvPr id="287" name="Rectangle 118"/>
            <p:cNvSpPr>
              <a:spLocks noChangeAspect="1" noChangeArrowheads="1"/>
            </p:cNvSpPr>
            <p:nvPr/>
          </p:nvSpPr>
          <p:spPr bwMode="auto">
            <a:xfrm rot="16200000">
              <a:off x="3456514" y="2411381"/>
              <a:ext cx="132842" cy="18788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8" name="Group 119"/>
            <p:cNvGrpSpPr>
              <a:grpSpLocks noChangeAspect="1"/>
            </p:cNvGrpSpPr>
            <p:nvPr/>
          </p:nvGrpSpPr>
          <p:grpSpPr bwMode="auto">
            <a:xfrm rot="16200000">
              <a:off x="3440659" y="2372760"/>
              <a:ext cx="161989" cy="133820"/>
              <a:chOff x="3239" y="7587"/>
              <a:chExt cx="407" cy="238"/>
            </a:xfrm>
          </p:grpSpPr>
          <p:sp>
            <p:nvSpPr>
              <p:cNvPr id="289" name="Oval 120"/>
              <p:cNvSpPr>
                <a:spLocks noChangeAspect="1" noChangeArrowheads="1"/>
              </p:cNvSpPr>
              <p:nvPr/>
            </p:nvSpPr>
            <p:spPr bwMode="auto">
              <a:xfrm>
                <a:off x="3519" y="7645"/>
                <a:ext cx="127" cy="127"/>
              </a:xfrm>
              <a:prstGeom prst="ellipse">
                <a:avLst/>
              </a:prstGeom>
              <a:solidFill>
                <a:srgbClr val="DDDDDD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Line 121"/>
              <p:cNvSpPr>
                <a:spLocks noChangeAspect="1" noChangeShapeType="1"/>
              </p:cNvSpPr>
              <p:nvPr/>
            </p:nvSpPr>
            <p:spPr bwMode="auto">
              <a:xfrm>
                <a:off x="3254" y="7709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Line 122"/>
              <p:cNvSpPr>
                <a:spLocks noChangeAspect="1" noChangeShapeType="1"/>
              </p:cNvSpPr>
              <p:nvPr/>
            </p:nvSpPr>
            <p:spPr bwMode="auto">
              <a:xfrm>
                <a:off x="3239" y="7587"/>
                <a:ext cx="0" cy="2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2" name="Groupe 268"/>
          <p:cNvGrpSpPr>
            <a:grpSpLocks noChangeAspect="1"/>
          </p:cNvGrpSpPr>
          <p:nvPr/>
        </p:nvGrpSpPr>
        <p:grpSpPr>
          <a:xfrm>
            <a:off x="3688929" y="3057983"/>
            <a:ext cx="1512076" cy="397993"/>
            <a:chOff x="6674168" y="2128977"/>
            <a:chExt cx="1719671" cy="452634"/>
          </a:xfrm>
        </p:grpSpPr>
        <p:grpSp>
          <p:nvGrpSpPr>
            <p:cNvPr id="293" name="Groupe 157"/>
            <p:cNvGrpSpPr>
              <a:grpSpLocks noChangeAspect="1"/>
            </p:cNvGrpSpPr>
            <p:nvPr/>
          </p:nvGrpSpPr>
          <p:grpSpPr>
            <a:xfrm>
              <a:off x="7107955" y="2137172"/>
              <a:ext cx="792000" cy="444433"/>
              <a:chOff x="2143108" y="1724536"/>
              <a:chExt cx="1123538" cy="630478"/>
            </a:xfrm>
          </p:grpSpPr>
          <p:sp>
            <p:nvSpPr>
              <p:cNvPr id="296" name="Rectangle 135"/>
              <p:cNvSpPr>
                <a:spLocks noChangeArrowheads="1"/>
              </p:cNvSpPr>
              <p:nvPr/>
            </p:nvSpPr>
            <p:spPr bwMode="auto">
              <a:xfrm>
                <a:off x="2305576" y="1796080"/>
                <a:ext cx="799011" cy="280510"/>
              </a:xfrm>
              <a:prstGeom prst="rect">
                <a:avLst/>
              </a:prstGeom>
              <a:solidFill>
                <a:srgbClr val="C0C0C0">
                  <a:alpha val="81000"/>
                </a:srgbClr>
              </a:solidFill>
              <a:ln w="158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Line 136"/>
              <p:cNvSpPr>
                <a:spLocks noChangeShapeType="1"/>
              </p:cNvSpPr>
              <p:nvPr/>
            </p:nvSpPr>
            <p:spPr bwMode="auto">
              <a:xfrm>
                <a:off x="2706668" y="1806234"/>
                <a:ext cx="0" cy="276067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Line 137"/>
              <p:cNvSpPr>
                <a:spLocks noChangeShapeType="1"/>
              </p:cNvSpPr>
              <p:nvPr/>
            </p:nvSpPr>
            <p:spPr bwMode="auto">
              <a:xfrm>
                <a:off x="3036680" y="2082302"/>
                <a:ext cx="0" cy="82503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Line 138"/>
              <p:cNvSpPr>
                <a:spLocks noChangeShapeType="1"/>
              </p:cNvSpPr>
              <p:nvPr/>
            </p:nvSpPr>
            <p:spPr bwMode="auto">
              <a:xfrm flipV="1">
                <a:off x="2808210" y="1807308"/>
                <a:ext cx="0" cy="255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Line 139"/>
              <p:cNvSpPr>
                <a:spLocks noChangeAspect="1" noChangeShapeType="1"/>
              </p:cNvSpPr>
              <p:nvPr/>
            </p:nvSpPr>
            <p:spPr bwMode="auto">
              <a:xfrm rot="19740000">
                <a:off x="2985048" y="1802018"/>
                <a:ext cx="635" cy="2627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Line 140"/>
              <p:cNvSpPr>
                <a:spLocks noChangeShapeType="1"/>
              </p:cNvSpPr>
              <p:nvPr/>
            </p:nvSpPr>
            <p:spPr bwMode="auto">
              <a:xfrm rot="-360000" flipH="1" flipV="1">
                <a:off x="2366640" y="1803920"/>
                <a:ext cx="252000" cy="252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Line 141"/>
              <p:cNvSpPr>
                <a:spLocks noChangeAspect="1" noChangeShapeType="1"/>
              </p:cNvSpPr>
              <p:nvPr/>
            </p:nvSpPr>
            <p:spPr bwMode="auto">
              <a:xfrm rot="2880000">
                <a:off x="2482109" y="1782954"/>
                <a:ext cx="783" cy="324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Line 142"/>
              <p:cNvSpPr>
                <a:spLocks noChangeShapeType="1"/>
              </p:cNvSpPr>
              <p:nvPr/>
            </p:nvSpPr>
            <p:spPr bwMode="auto">
              <a:xfrm>
                <a:off x="3036680" y="2160815"/>
                <a:ext cx="152313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Line 143"/>
              <p:cNvSpPr>
                <a:spLocks noChangeShapeType="1"/>
              </p:cNvSpPr>
              <p:nvPr/>
            </p:nvSpPr>
            <p:spPr bwMode="auto">
              <a:xfrm>
                <a:off x="3183917" y="2160815"/>
                <a:ext cx="0" cy="194199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Line 144"/>
              <p:cNvSpPr>
                <a:spLocks noChangeShapeType="1"/>
              </p:cNvSpPr>
              <p:nvPr/>
            </p:nvSpPr>
            <p:spPr bwMode="auto">
              <a:xfrm>
                <a:off x="2808210" y="2065167"/>
                <a:ext cx="0" cy="82503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Line 145"/>
              <p:cNvSpPr>
                <a:spLocks noChangeShapeType="1"/>
              </p:cNvSpPr>
              <p:nvPr/>
            </p:nvSpPr>
            <p:spPr bwMode="auto">
              <a:xfrm flipH="1">
                <a:off x="2204033" y="2148939"/>
                <a:ext cx="609254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Line 146"/>
              <p:cNvSpPr>
                <a:spLocks noChangeShapeType="1"/>
              </p:cNvSpPr>
              <p:nvPr/>
            </p:nvSpPr>
            <p:spPr bwMode="auto">
              <a:xfrm>
                <a:off x="2204033" y="2142593"/>
                <a:ext cx="0" cy="194198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ectangle 147"/>
              <p:cNvSpPr>
                <a:spLocks noChangeArrowheads="1"/>
              </p:cNvSpPr>
              <p:nvPr/>
            </p:nvSpPr>
            <p:spPr bwMode="auto">
              <a:xfrm>
                <a:off x="3108621" y="1876045"/>
                <a:ext cx="158025" cy="11423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Rectangle 149"/>
              <p:cNvSpPr>
                <a:spLocks noChangeArrowheads="1"/>
              </p:cNvSpPr>
              <p:nvPr/>
            </p:nvSpPr>
            <p:spPr bwMode="auto">
              <a:xfrm flipH="1">
                <a:off x="2143108" y="1876045"/>
                <a:ext cx="158025" cy="11169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Line 142"/>
              <p:cNvSpPr>
                <a:spLocks noChangeShapeType="1"/>
              </p:cNvSpPr>
              <p:nvPr/>
            </p:nvSpPr>
            <p:spPr bwMode="auto">
              <a:xfrm flipV="1">
                <a:off x="3162519" y="1872436"/>
                <a:ext cx="80875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Line 143"/>
              <p:cNvSpPr>
                <a:spLocks noChangeShapeType="1"/>
              </p:cNvSpPr>
              <p:nvPr/>
            </p:nvSpPr>
            <p:spPr bwMode="auto">
              <a:xfrm>
                <a:off x="3238980" y="1749634"/>
                <a:ext cx="0" cy="144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Line 143"/>
              <p:cNvSpPr>
                <a:spLocks noChangeShapeType="1"/>
              </p:cNvSpPr>
              <p:nvPr/>
            </p:nvSpPr>
            <p:spPr bwMode="auto">
              <a:xfrm>
                <a:off x="3157494" y="1995216"/>
                <a:ext cx="0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Line 142"/>
              <p:cNvSpPr>
                <a:spLocks noChangeShapeType="1"/>
              </p:cNvSpPr>
              <p:nvPr/>
            </p:nvSpPr>
            <p:spPr bwMode="auto">
              <a:xfrm flipH="1" flipV="1">
                <a:off x="2177665" y="1878562"/>
                <a:ext cx="62001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Line 143"/>
              <p:cNvSpPr>
                <a:spLocks noChangeShapeType="1"/>
              </p:cNvSpPr>
              <p:nvPr/>
            </p:nvSpPr>
            <p:spPr bwMode="auto">
              <a:xfrm>
                <a:off x="2173252" y="1724536"/>
                <a:ext cx="0" cy="144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143"/>
              <p:cNvSpPr>
                <a:spLocks noChangeShapeType="1"/>
              </p:cNvSpPr>
              <p:nvPr/>
            </p:nvSpPr>
            <p:spPr bwMode="auto">
              <a:xfrm>
                <a:off x="2241769" y="1993113"/>
                <a:ext cx="0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4" name="Text Box 5"/>
            <p:cNvSpPr txBox="1">
              <a:spLocks noChangeArrowheads="1"/>
            </p:cNvSpPr>
            <p:nvPr/>
          </p:nvSpPr>
          <p:spPr bwMode="auto">
            <a:xfrm>
              <a:off x="6674168" y="2128977"/>
              <a:ext cx="542929" cy="2774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dG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+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5" name="Text Box 5"/>
            <p:cNvSpPr txBox="1">
              <a:spLocks noChangeArrowheads="1"/>
            </p:cNvSpPr>
            <p:nvPr/>
          </p:nvSpPr>
          <p:spPr bwMode="auto">
            <a:xfrm>
              <a:off x="7850910" y="2143116"/>
              <a:ext cx="542929" cy="2774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dG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-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6" name="Groupe 269"/>
          <p:cNvGrpSpPr>
            <a:grpSpLocks noChangeAspect="1"/>
          </p:cNvGrpSpPr>
          <p:nvPr/>
        </p:nvGrpSpPr>
        <p:grpSpPr>
          <a:xfrm>
            <a:off x="949761" y="2731934"/>
            <a:ext cx="1512076" cy="397992"/>
            <a:chOff x="6674168" y="2128977"/>
            <a:chExt cx="1719671" cy="452633"/>
          </a:xfrm>
        </p:grpSpPr>
        <p:grpSp>
          <p:nvGrpSpPr>
            <p:cNvPr id="317" name="Groupe 157"/>
            <p:cNvGrpSpPr>
              <a:grpSpLocks noChangeAspect="1"/>
            </p:cNvGrpSpPr>
            <p:nvPr/>
          </p:nvGrpSpPr>
          <p:grpSpPr>
            <a:xfrm>
              <a:off x="7107955" y="2137171"/>
              <a:ext cx="792000" cy="444433"/>
              <a:chOff x="2143108" y="1724536"/>
              <a:chExt cx="1123538" cy="630478"/>
            </a:xfrm>
          </p:grpSpPr>
          <p:sp>
            <p:nvSpPr>
              <p:cNvPr id="320" name="Rectangle 135"/>
              <p:cNvSpPr>
                <a:spLocks noChangeArrowheads="1"/>
              </p:cNvSpPr>
              <p:nvPr/>
            </p:nvSpPr>
            <p:spPr bwMode="auto">
              <a:xfrm>
                <a:off x="2305576" y="1796080"/>
                <a:ext cx="799011" cy="280510"/>
              </a:xfrm>
              <a:prstGeom prst="rect">
                <a:avLst/>
              </a:prstGeom>
              <a:solidFill>
                <a:srgbClr val="C0C0C0">
                  <a:alpha val="81000"/>
                </a:srgbClr>
              </a:solidFill>
              <a:ln w="158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Line 136"/>
              <p:cNvSpPr>
                <a:spLocks noChangeShapeType="1"/>
              </p:cNvSpPr>
              <p:nvPr/>
            </p:nvSpPr>
            <p:spPr bwMode="auto">
              <a:xfrm>
                <a:off x="2706668" y="1806234"/>
                <a:ext cx="0" cy="276067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Line 137"/>
              <p:cNvSpPr>
                <a:spLocks noChangeShapeType="1"/>
              </p:cNvSpPr>
              <p:nvPr/>
            </p:nvSpPr>
            <p:spPr bwMode="auto">
              <a:xfrm>
                <a:off x="3036680" y="2082302"/>
                <a:ext cx="0" cy="82503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Line 138"/>
              <p:cNvSpPr>
                <a:spLocks noChangeShapeType="1"/>
              </p:cNvSpPr>
              <p:nvPr/>
            </p:nvSpPr>
            <p:spPr bwMode="auto">
              <a:xfrm flipV="1">
                <a:off x="2808210" y="1807308"/>
                <a:ext cx="0" cy="2553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Line 139"/>
              <p:cNvSpPr>
                <a:spLocks noChangeAspect="1" noChangeShapeType="1"/>
              </p:cNvSpPr>
              <p:nvPr/>
            </p:nvSpPr>
            <p:spPr bwMode="auto">
              <a:xfrm rot="19740000">
                <a:off x="2985048" y="1802018"/>
                <a:ext cx="635" cy="2627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Line 140"/>
              <p:cNvSpPr>
                <a:spLocks noChangeShapeType="1"/>
              </p:cNvSpPr>
              <p:nvPr/>
            </p:nvSpPr>
            <p:spPr bwMode="auto">
              <a:xfrm rot="-360000" flipH="1" flipV="1">
                <a:off x="2366640" y="1803920"/>
                <a:ext cx="252000" cy="252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Line 141"/>
              <p:cNvSpPr>
                <a:spLocks noChangeAspect="1" noChangeShapeType="1"/>
              </p:cNvSpPr>
              <p:nvPr/>
            </p:nvSpPr>
            <p:spPr bwMode="auto">
              <a:xfrm rot="2880000">
                <a:off x="2482109" y="1782954"/>
                <a:ext cx="783" cy="324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w="sm" len="sm"/>
                <a:tailEnd type="triangle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Line 142"/>
              <p:cNvSpPr>
                <a:spLocks noChangeShapeType="1"/>
              </p:cNvSpPr>
              <p:nvPr/>
            </p:nvSpPr>
            <p:spPr bwMode="auto">
              <a:xfrm>
                <a:off x="3036680" y="2160815"/>
                <a:ext cx="152313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Line 143"/>
              <p:cNvSpPr>
                <a:spLocks noChangeShapeType="1"/>
              </p:cNvSpPr>
              <p:nvPr/>
            </p:nvSpPr>
            <p:spPr bwMode="auto">
              <a:xfrm>
                <a:off x="3183917" y="2160815"/>
                <a:ext cx="0" cy="194199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Line 144"/>
              <p:cNvSpPr>
                <a:spLocks noChangeShapeType="1"/>
              </p:cNvSpPr>
              <p:nvPr/>
            </p:nvSpPr>
            <p:spPr bwMode="auto">
              <a:xfrm>
                <a:off x="2808210" y="2065167"/>
                <a:ext cx="0" cy="82503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145"/>
              <p:cNvSpPr>
                <a:spLocks noChangeShapeType="1"/>
              </p:cNvSpPr>
              <p:nvPr/>
            </p:nvSpPr>
            <p:spPr bwMode="auto">
              <a:xfrm flipH="1">
                <a:off x="2204033" y="2148939"/>
                <a:ext cx="609254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Line 146"/>
              <p:cNvSpPr>
                <a:spLocks noChangeShapeType="1"/>
              </p:cNvSpPr>
              <p:nvPr/>
            </p:nvSpPr>
            <p:spPr bwMode="auto">
              <a:xfrm>
                <a:off x="2204033" y="2142593"/>
                <a:ext cx="0" cy="194198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Rectangle 147"/>
              <p:cNvSpPr>
                <a:spLocks noChangeArrowheads="1"/>
              </p:cNvSpPr>
              <p:nvPr/>
            </p:nvSpPr>
            <p:spPr bwMode="auto">
              <a:xfrm>
                <a:off x="3108621" y="1876045"/>
                <a:ext cx="158025" cy="11423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Rectangle 149"/>
              <p:cNvSpPr>
                <a:spLocks noChangeArrowheads="1"/>
              </p:cNvSpPr>
              <p:nvPr/>
            </p:nvSpPr>
            <p:spPr bwMode="auto">
              <a:xfrm flipH="1">
                <a:off x="2143108" y="1876045"/>
                <a:ext cx="158025" cy="11169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Line 142"/>
              <p:cNvSpPr>
                <a:spLocks noChangeShapeType="1"/>
              </p:cNvSpPr>
              <p:nvPr/>
            </p:nvSpPr>
            <p:spPr bwMode="auto">
              <a:xfrm flipV="1">
                <a:off x="3162519" y="1872436"/>
                <a:ext cx="80875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Line 143"/>
              <p:cNvSpPr>
                <a:spLocks noChangeShapeType="1"/>
              </p:cNvSpPr>
              <p:nvPr/>
            </p:nvSpPr>
            <p:spPr bwMode="auto">
              <a:xfrm>
                <a:off x="3238980" y="1749634"/>
                <a:ext cx="0" cy="144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Line 143"/>
              <p:cNvSpPr>
                <a:spLocks noChangeShapeType="1"/>
              </p:cNvSpPr>
              <p:nvPr/>
            </p:nvSpPr>
            <p:spPr bwMode="auto">
              <a:xfrm>
                <a:off x="3157494" y="1995216"/>
                <a:ext cx="0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Line 142"/>
              <p:cNvSpPr>
                <a:spLocks noChangeShapeType="1"/>
              </p:cNvSpPr>
              <p:nvPr/>
            </p:nvSpPr>
            <p:spPr bwMode="auto">
              <a:xfrm flipH="1" flipV="1">
                <a:off x="2177665" y="1878562"/>
                <a:ext cx="62001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Line 143"/>
              <p:cNvSpPr>
                <a:spLocks noChangeShapeType="1"/>
              </p:cNvSpPr>
              <p:nvPr/>
            </p:nvSpPr>
            <p:spPr bwMode="auto">
              <a:xfrm>
                <a:off x="2173252" y="1724536"/>
                <a:ext cx="0" cy="144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Line 143"/>
              <p:cNvSpPr>
                <a:spLocks noChangeShapeType="1"/>
              </p:cNvSpPr>
              <p:nvPr/>
            </p:nvSpPr>
            <p:spPr bwMode="auto">
              <a:xfrm>
                <a:off x="2241769" y="1993113"/>
                <a:ext cx="0" cy="10800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8" name="Text Box 5"/>
            <p:cNvSpPr txBox="1">
              <a:spLocks noChangeArrowheads="1"/>
            </p:cNvSpPr>
            <p:nvPr/>
          </p:nvSpPr>
          <p:spPr bwMode="auto">
            <a:xfrm>
              <a:off x="6674168" y="2128977"/>
              <a:ext cx="542929" cy="2774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dV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+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9" name="Text Box 5"/>
            <p:cNvSpPr txBox="1">
              <a:spLocks noChangeArrowheads="1"/>
            </p:cNvSpPr>
            <p:nvPr/>
          </p:nvSpPr>
          <p:spPr bwMode="auto">
            <a:xfrm>
              <a:off x="7850910" y="2143116"/>
              <a:ext cx="542929" cy="2774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dV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-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40" name="Connecteur droit 339"/>
          <p:cNvCxnSpPr/>
          <p:nvPr/>
        </p:nvCxnSpPr>
        <p:spPr>
          <a:xfrm rot="5400000" flipH="1" flipV="1">
            <a:off x="2834006" y="2035867"/>
            <a:ext cx="0" cy="47042"/>
          </a:xfrm>
          <a:prstGeom prst="line">
            <a:avLst/>
          </a:prstGeom>
          <a:noFill/>
          <a:ln w="57150" cap="flat" cmpd="sng" algn="ctr">
            <a:solidFill>
              <a:srgbClr val="FBFBFB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41" name="Group 178"/>
          <p:cNvGrpSpPr>
            <a:grpSpLocks/>
          </p:cNvGrpSpPr>
          <p:nvPr/>
        </p:nvGrpSpPr>
        <p:grpSpPr bwMode="auto">
          <a:xfrm rot="17176662">
            <a:off x="3425089" y="5707227"/>
            <a:ext cx="174845" cy="315611"/>
            <a:chOff x="1484" y="10107"/>
            <a:chExt cx="295" cy="533"/>
          </a:xfrm>
        </p:grpSpPr>
        <p:sp>
          <p:nvSpPr>
            <p:cNvPr id="342" name="Line 179"/>
            <p:cNvSpPr>
              <a:spLocks noChangeShapeType="1"/>
            </p:cNvSpPr>
            <p:nvPr/>
          </p:nvSpPr>
          <p:spPr bwMode="auto">
            <a:xfrm>
              <a:off x="1644" y="10107"/>
              <a:ext cx="0" cy="53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AutoShape 180"/>
            <p:cNvSpPr>
              <a:spLocks noChangeAspect="1" noChangeArrowheads="1"/>
            </p:cNvSpPr>
            <p:nvPr/>
          </p:nvSpPr>
          <p:spPr bwMode="auto">
            <a:xfrm rot="10800000">
              <a:off x="1484" y="10283"/>
              <a:ext cx="295" cy="2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Line 181"/>
            <p:cNvSpPr>
              <a:spLocks noChangeShapeType="1"/>
            </p:cNvSpPr>
            <p:nvPr/>
          </p:nvSpPr>
          <p:spPr bwMode="auto">
            <a:xfrm>
              <a:off x="1518" y="10538"/>
              <a:ext cx="22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5" name="Line 182"/>
          <p:cNvSpPr>
            <a:spLocks noChangeShapeType="1"/>
          </p:cNvSpPr>
          <p:nvPr/>
        </p:nvSpPr>
        <p:spPr bwMode="auto">
          <a:xfrm flipV="1">
            <a:off x="3556223" y="5662034"/>
            <a:ext cx="106685" cy="10668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triangle" w="sm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Line 183"/>
          <p:cNvSpPr>
            <a:spLocks noChangeShapeType="1"/>
          </p:cNvSpPr>
          <p:nvPr/>
        </p:nvSpPr>
        <p:spPr bwMode="auto">
          <a:xfrm flipV="1">
            <a:off x="3602158" y="5706486"/>
            <a:ext cx="106685" cy="10668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triangle" w="sm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7" name="Groupe 265"/>
          <p:cNvGrpSpPr/>
          <p:nvPr/>
        </p:nvGrpSpPr>
        <p:grpSpPr>
          <a:xfrm>
            <a:off x="4612316" y="4469985"/>
            <a:ext cx="484530" cy="320056"/>
            <a:chOff x="4795839" y="3214686"/>
            <a:chExt cx="519113" cy="342900"/>
          </a:xfrm>
        </p:grpSpPr>
        <p:sp>
          <p:nvSpPr>
            <p:cNvPr id="348" name="Line 175"/>
            <p:cNvSpPr>
              <a:spLocks noChangeShapeType="1"/>
            </p:cNvSpPr>
            <p:nvPr/>
          </p:nvSpPr>
          <p:spPr bwMode="auto">
            <a:xfrm rot="19606728">
              <a:off x="4854577" y="3317874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176"/>
            <p:cNvSpPr>
              <a:spLocks noChangeShapeType="1"/>
            </p:cNvSpPr>
            <p:nvPr/>
          </p:nvSpPr>
          <p:spPr bwMode="auto">
            <a:xfrm rot="19606728" flipV="1">
              <a:off x="4795839" y="3259136"/>
              <a:ext cx="114300" cy="1143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177"/>
            <p:cNvSpPr>
              <a:spLocks noChangeShapeType="1"/>
            </p:cNvSpPr>
            <p:nvPr/>
          </p:nvSpPr>
          <p:spPr bwMode="auto">
            <a:xfrm rot="19606728">
              <a:off x="4899027" y="3422649"/>
              <a:ext cx="114300" cy="1143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Text Box 211"/>
            <p:cNvSpPr txBox="1">
              <a:spLocks noChangeArrowheads="1"/>
            </p:cNvSpPr>
            <p:nvPr/>
          </p:nvSpPr>
          <p:spPr bwMode="auto">
            <a:xfrm>
              <a:off x="4857752" y="3214686"/>
              <a:ext cx="457200" cy="3429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fr-FR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</a:rPr>
                <a:t>p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2" name="Line 184"/>
          <p:cNvSpPr>
            <a:spLocks noChangeAspect="1" noChangeShapeType="1"/>
          </p:cNvSpPr>
          <p:nvPr/>
        </p:nvSpPr>
        <p:spPr bwMode="auto">
          <a:xfrm rot="21420000" flipV="1">
            <a:off x="3667933" y="4682889"/>
            <a:ext cx="933497" cy="93497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3" name="Line 185"/>
          <p:cNvSpPr>
            <a:spLocks noChangeAspect="1" noChangeShapeType="1"/>
          </p:cNvSpPr>
          <p:nvPr/>
        </p:nvSpPr>
        <p:spPr bwMode="auto">
          <a:xfrm rot="21420000" flipV="1">
            <a:off x="3740539" y="4740678"/>
            <a:ext cx="934978" cy="93349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1551933" y="3863163"/>
            <a:ext cx="1071538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مركز الملا</a:t>
            </a:r>
            <a:endParaRPr lang="fr-FR" sz="1600" b="1" u="sng" dirty="0"/>
          </a:p>
        </p:txBody>
      </p:sp>
      <p:sp>
        <p:nvSpPr>
          <p:cNvPr id="355" name="Rectangle 354"/>
          <p:cNvSpPr/>
          <p:nvPr/>
        </p:nvSpPr>
        <p:spPr>
          <a:xfrm>
            <a:off x="-591175" y="2886514"/>
            <a:ext cx="1071538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مركز الضخ</a:t>
            </a:r>
            <a:endParaRPr lang="fr-FR" sz="1600" b="1" u="sng" dirty="0"/>
          </a:p>
        </p:txBody>
      </p:sp>
      <p:sp>
        <p:nvSpPr>
          <p:cNvPr id="356" name="Rectangle 355"/>
          <p:cNvSpPr/>
          <p:nvPr/>
        </p:nvSpPr>
        <p:spPr>
          <a:xfrm>
            <a:off x="-19703" y="4756044"/>
            <a:ext cx="12144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مركز التقديم</a:t>
            </a:r>
            <a:endParaRPr lang="fr-FR" sz="1600" b="1" u="sng" dirty="0"/>
          </a:p>
        </p:txBody>
      </p:sp>
      <p:grpSp>
        <p:nvGrpSpPr>
          <p:cNvPr id="357" name="Groupe 356"/>
          <p:cNvGrpSpPr/>
          <p:nvPr/>
        </p:nvGrpSpPr>
        <p:grpSpPr>
          <a:xfrm>
            <a:off x="3670765" y="2286960"/>
            <a:ext cx="759845" cy="307777"/>
            <a:chOff x="4934994" y="865985"/>
            <a:chExt cx="759845" cy="307777"/>
          </a:xfrm>
        </p:grpSpPr>
        <p:sp>
          <p:nvSpPr>
            <p:cNvPr id="358" name="Organigramme : Stockage à accès direct 357"/>
            <p:cNvSpPr/>
            <p:nvPr/>
          </p:nvSpPr>
          <p:spPr>
            <a:xfrm flipH="1">
              <a:off x="4934994" y="937423"/>
              <a:ext cx="252000" cy="144000"/>
            </a:xfrm>
            <a:prstGeom prst="flowChartMagneticDrum">
              <a:avLst/>
            </a:prstGeom>
            <a:blipFill>
              <a:blip r:embed="rId3"/>
              <a:tile tx="0" ty="0" sx="100000" sy="100000" flip="none" algn="tl"/>
            </a:blipFill>
            <a:ln w="158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9" name="ZoneTexte 358"/>
            <p:cNvSpPr txBox="1"/>
            <p:nvPr/>
          </p:nvSpPr>
          <p:spPr>
            <a:xfrm>
              <a:off x="5147148" y="865985"/>
              <a:ext cx="5476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Cap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0" name="Trapèze 359"/>
          <p:cNvSpPr/>
          <p:nvPr/>
        </p:nvSpPr>
        <p:spPr>
          <a:xfrm flipV="1">
            <a:off x="2380911" y="2179218"/>
            <a:ext cx="1296000" cy="648000"/>
          </a:xfrm>
          <a:prstGeom prst="trapezoid">
            <a:avLst>
              <a:gd name="adj" fmla="val 513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1" name="Trapèze 360"/>
          <p:cNvSpPr/>
          <p:nvPr/>
        </p:nvSpPr>
        <p:spPr>
          <a:xfrm flipV="1">
            <a:off x="2460015" y="2307811"/>
            <a:ext cx="1141200" cy="504000"/>
          </a:xfrm>
          <a:prstGeom prst="trapezoid">
            <a:avLst>
              <a:gd name="adj" fmla="val 5134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2" name="ZoneTexte 361"/>
          <p:cNvSpPr txBox="1"/>
          <p:nvPr/>
        </p:nvSpPr>
        <p:spPr>
          <a:xfrm>
            <a:off x="2593571" y="2315277"/>
            <a:ext cx="7920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الخزان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636811" y="3859545"/>
            <a:ext cx="360000" cy="373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4" name="Groupe 529"/>
          <p:cNvGrpSpPr/>
          <p:nvPr/>
        </p:nvGrpSpPr>
        <p:grpSpPr>
          <a:xfrm>
            <a:off x="-75549" y="3897108"/>
            <a:ext cx="1305179" cy="783121"/>
            <a:chOff x="1244526" y="2439179"/>
            <a:chExt cx="1305179" cy="783121"/>
          </a:xfrm>
        </p:grpSpPr>
        <p:sp>
          <p:nvSpPr>
            <p:cNvPr id="365" name="Trapèze 364"/>
            <p:cNvSpPr/>
            <p:nvPr/>
          </p:nvSpPr>
          <p:spPr>
            <a:xfrm flipV="1">
              <a:off x="1487487" y="2790300"/>
              <a:ext cx="842400" cy="432000"/>
            </a:xfrm>
            <a:prstGeom prst="trapezoid">
              <a:avLst>
                <a:gd name="adj" fmla="val 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2335391" y="2441607"/>
              <a:ext cx="2143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244526" y="2477813"/>
              <a:ext cx="21431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490168" y="2444035"/>
              <a:ext cx="324000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2244658" y="2477813"/>
              <a:ext cx="142876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430763" y="2439179"/>
              <a:ext cx="142876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1" name="ZoneTexte 370"/>
            <p:cNvSpPr txBox="1"/>
            <p:nvPr/>
          </p:nvSpPr>
          <p:spPr>
            <a:xfrm>
              <a:off x="1458840" y="2776265"/>
              <a:ext cx="6491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بذور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2" name="Groupe 371"/>
          <p:cNvGrpSpPr/>
          <p:nvPr/>
        </p:nvGrpSpPr>
        <p:grpSpPr>
          <a:xfrm>
            <a:off x="2417262" y="4947881"/>
            <a:ext cx="514947" cy="307777"/>
            <a:chOff x="3681491" y="3526906"/>
            <a:chExt cx="514947" cy="307777"/>
          </a:xfrm>
        </p:grpSpPr>
        <p:sp>
          <p:nvSpPr>
            <p:cNvPr id="373" name="ZoneTexte 372"/>
            <p:cNvSpPr txBox="1"/>
            <p:nvPr/>
          </p:nvSpPr>
          <p:spPr>
            <a:xfrm>
              <a:off x="3681491" y="3526906"/>
              <a:ext cx="40173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K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4" name="Cube 373"/>
            <p:cNvSpPr/>
            <p:nvPr/>
          </p:nvSpPr>
          <p:spPr>
            <a:xfrm>
              <a:off x="4016438" y="3693263"/>
              <a:ext cx="180000" cy="108000"/>
            </a:xfrm>
            <a:prstGeom prst="cub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5" name="Line 34"/>
          <p:cNvSpPr>
            <a:spLocks noChangeAspect="1" noChangeShapeType="1"/>
          </p:cNvSpPr>
          <p:nvPr/>
        </p:nvSpPr>
        <p:spPr bwMode="auto">
          <a:xfrm>
            <a:off x="718045" y="558078"/>
            <a:ext cx="49462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76" name="AutoShape 35"/>
          <p:cNvSpPr>
            <a:spLocks noChangeAspect="1" noChangeArrowheads="1"/>
          </p:cNvSpPr>
          <p:nvPr/>
        </p:nvSpPr>
        <p:spPr bwMode="auto">
          <a:xfrm rot="16200000">
            <a:off x="1094087" y="506872"/>
            <a:ext cx="84854" cy="168704"/>
          </a:xfrm>
          <a:prstGeom prst="moon">
            <a:avLst>
              <a:gd name="adj" fmla="val 875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7" name="Line 37"/>
          <p:cNvSpPr>
            <a:spLocks noChangeAspect="1" noChangeShapeType="1"/>
          </p:cNvSpPr>
          <p:nvPr/>
        </p:nvSpPr>
        <p:spPr bwMode="auto">
          <a:xfrm>
            <a:off x="722461" y="978814"/>
            <a:ext cx="49462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78" name="AutoShape 38"/>
          <p:cNvSpPr>
            <a:spLocks noChangeAspect="1" noChangeArrowheads="1"/>
          </p:cNvSpPr>
          <p:nvPr/>
        </p:nvSpPr>
        <p:spPr bwMode="auto">
          <a:xfrm rot="5256645">
            <a:off x="1101351" y="848941"/>
            <a:ext cx="84854" cy="168703"/>
          </a:xfrm>
          <a:prstGeom prst="moon">
            <a:avLst>
              <a:gd name="adj" fmla="val 87500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" name="Line 39"/>
          <p:cNvSpPr>
            <a:spLocks noChangeAspect="1" noChangeShapeType="1"/>
          </p:cNvSpPr>
          <p:nvPr/>
        </p:nvSpPr>
        <p:spPr bwMode="auto">
          <a:xfrm rot="18360000">
            <a:off x="1149864" y="738459"/>
            <a:ext cx="270473" cy="18371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80" name="Line 40"/>
          <p:cNvSpPr>
            <a:spLocks noChangeAspect="1" noChangeShapeType="1"/>
          </p:cNvSpPr>
          <p:nvPr/>
        </p:nvSpPr>
        <p:spPr bwMode="auto">
          <a:xfrm>
            <a:off x="1445855" y="824131"/>
            <a:ext cx="37097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81" name="Oval 41"/>
          <p:cNvSpPr>
            <a:spLocks noChangeAspect="1" noChangeArrowheads="1"/>
          </p:cNvSpPr>
          <p:nvPr/>
        </p:nvSpPr>
        <p:spPr bwMode="auto">
          <a:xfrm>
            <a:off x="1379610" y="772865"/>
            <a:ext cx="99809" cy="99881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2" name="Line 43"/>
          <p:cNvSpPr>
            <a:spLocks noChangeAspect="1" noChangeShapeType="1"/>
          </p:cNvSpPr>
          <p:nvPr/>
        </p:nvSpPr>
        <p:spPr bwMode="auto">
          <a:xfrm>
            <a:off x="1307182" y="831202"/>
            <a:ext cx="0" cy="42073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83" name="Group 44"/>
          <p:cNvGrpSpPr>
            <a:grpSpLocks/>
          </p:cNvGrpSpPr>
          <p:nvPr/>
        </p:nvGrpSpPr>
        <p:grpSpPr bwMode="auto">
          <a:xfrm>
            <a:off x="1196353" y="1241982"/>
            <a:ext cx="216000" cy="271"/>
            <a:chOff x="7144" y="3862"/>
            <a:chExt cx="201" cy="271"/>
          </a:xfrm>
        </p:grpSpPr>
        <p:sp>
          <p:nvSpPr>
            <p:cNvPr id="384" name="Line 45"/>
            <p:cNvSpPr>
              <a:spLocks noChangeAspect="1" noChangeShapeType="1"/>
            </p:cNvSpPr>
            <p:nvPr/>
          </p:nvSpPr>
          <p:spPr bwMode="auto">
            <a:xfrm>
              <a:off x="7144" y="3996"/>
              <a:ext cx="1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5" name="Line 46"/>
            <p:cNvSpPr>
              <a:spLocks noChangeAspect="1" noChangeShapeType="1"/>
            </p:cNvSpPr>
            <p:nvPr/>
          </p:nvSpPr>
          <p:spPr bwMode="auto">
            <a:xfrm flipV="1">
              <a:off x="7345" y="3862"/>
              <a:ext cx="0" cy="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6" name="Line 47"/>
            <p:cNvSpPr>
              <a:spLocks noChangeAspect="1" noChangeShapeType="1"/>
            </p:cNvSpPr>
            <p:nvPr/>
          </p:nvSpPr>
          <p:spPr bwMode="auto">
            <a:xfrm flipV="1">
              <a:off x="7147" y="3980"/>
              <a:ext cx="0" cy="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87" name="Text Box 48"/>
          <p:cNvSpPr txBox="1">
            <a:spLocks noChangeAspect="1" noChangeArrowheads="1"/>
          </p:cNvSpPr>
          <p:nvPr/>
        </p:nvSpPr>
        <p:spPr bwMode="auto">
          <a:xfrm>
            <a:off x="1118334" y="1243481"/>
            <a:ext cx="494628" cy="3367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88" name="Text Box 49"/>
          <p:cNvSpPr txBox="1">
            <a:spLocks noChangeAspect="1" noChangeArrowheads="1"/>
          </p:cNvSpPr>
          <p:nvPr/>
        </p:nvSpPr>
        <p:spPr bwMode="auto">
          <a:xfrm>
            <a:off x="46764" y="362736"/>
            <a:ext cx="741942" cy="336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b="1"/>
          </a:p>
        </p:txBody>
      </p:sp>
      <p:sp>
        <p:nvSpPr>
          <p:cNvPr id="389" name="Text Box 50"/>
          <p:cNvSpPr txBox="1">
            <a:spLocks noChangeAspect="1" noChangeArrowheads="1"/>
          </p:cNvSpPr>
          <p:nvPr/>
        </p:nvSpPr>
        <p:spPr bwMode="auto">
          <a:xfrm>
            <a:off x="-18093" y="799479"/>
            <a:ext cx="865599" cy="3367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Text Box 65"/>
          <p:cNvSpPr txBox="1">
            <a:spLocks noChangeAspect="1" noChangeArrowheads="1"/>
          </p:cNvSpPr>
          <p:nvPr/>
        </p:nvSpPr>
        <p:spPr bwMode="auto">
          <a:xfrm>
            <a:off x="51735" y="349381"/>
            <a:ext cx="755872" cy="395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Auto</a:t>
            </a:r>
          </a:p>
        </p:txBody>
      </p:sp>
      <p:sp>
        <p:nvSpPr>
          <p:cNvPr id="391" name="Line 45"/>
          <p:cNvSpPr>
            <a:spLocks noChangeShapeType="1"/>
          </p:cNvSpPr>
          <p:nvPr/>
        </p:nvSpPr>
        <p:spPr bwMode="auto">
          <a:xfrm flipH="1" flipV="1">
            <a:off x="1410667" y="1231176"/>
            <a:ext cx="0" cy="108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92" name="Line 45"/>
          <p:cNvSpPr>
            <a:spLocks noChangeShapeType="1"/>
          </p:cNvSpPr>
          <p:nvPr/>
        </p:nvSpPr>
        <p:spPr bwMode="auto">
          <a:xfrm flipH="1" flipV="1">
            <a:off x="1196353" y="1144788"/>
            <a:ext cx="0" cy="108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4"/>
          <p:cNvSpPr>
            <a:spLocks noChangeShapeType="1"/>
          </p:cNvSpPr>
          <p:nvPr/>
        </p:nvSpPr>
        <p:spPr bwMode="auto">
          <a:xfrm flipH="1">
            <a:off x="1015884" y="214290"/>
            <a:ext cx="0" cy="277199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772666" y="2117593"/>
            <a:ext cx="534351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5" name="Line 26"/>
          <p:cNvSpPr>
            <a:spLocks noChangeAspect="1" noChangeShapeType="1"/>
          </p:cNvSpPr>
          <p:nvPr/>
        </p:nvSpPr>
        <p:spPr bwMode="auto">
          <a:xfrm>
            <a:off x="1209441" y="2111847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6" name="Line 27"/>
          <p:cNvSpPr>
            <a:spLocks noChangeAspect="1" noChangeShapeType="1"/>
          </p:cNvSpPr>
          <p:nvPr/>
        </p:nvSpPr>
        <p:spPr bwMode="auto">
          <a:xfrm>
            <a:off x="853861" y="2114646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7" name="Text Box 28"/>
          <p:cNvSpPr txBox="1">
            <a:spLocks noChangeAspect="1" noChangeArrowheads="1"/>
          </p:cNvSpPr>
          <p:nvPr/>
        </p:nvSpPr>
        <p:spPr bwMode="auto">
          <a:xfrm>
            <a:off x="733259" y="2180428"/>
            <a:ext cx="589367" cy="2827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9"/>
          <p:cNvSpPr>
            <a:spLocks noChangeAspect="1" noChangeShapeType="1"/>
          </p:cNvSpPr>
          <p:nvPr/>
        </p:nvSpPr>
        <p:spPr bwMode="auto">
          <a:xfrm>
            <a:off x="1302164" y="2325283"/>
            <a:ext cx="1777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488570" y="2117593"/>
            <a:ext cx="1511123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sz="1600" b="1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0" name="Text Box 31"/>
          <p:cNvSpPr txBox="1">
            <a:spLocks noChangeAspect="1" noChangeArrowheads="1"/>
          </p:cNvSpPr>
          <p:nvPr/>
        </p:nvSpPr>
        <p:spPr bwMode="auto">
          <a:xfrm>
            <a:off x="1466131" y="2145723"/>
            <a:ext cx="1469875" cy="324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أشغولة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ملا الأكياس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70059" y="438279"/>
            <a:ext cx="534351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4" name="Line 26"/>
          <p:cNvSpPr>
            <a:spLocks noChangeAspect="1" noChangeShapeType="1"/>
          </p:cNvSpPr>
          <p:nvPr/>
        </p:nvSpPr>
        <p:spPr bwMode="auto">
          <a:xfrm>
            <a:off x="1206835" y="432533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15" name="Line 27"/>
          <p:cNvSpPr>
            <a:spLocks noChangeAspect="1" noChangeShapeType="1"/>
          </p:cNvSpPr>
          <p:nvPr/>
        </p:nvSpPr>
        <p:spPr bwMode="auto">
          <a:xfrm>
            <a:off x="851254" y="435333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16" name="Text Box 28"/>
          <p:cNvSpPr txBox="1">
            <a:spLocks noChangeAspect="1" noChangeArrowheads="1"/>
          </p:cNvSpPr>
          <p:nvPr/>
        </p:nvSpPr>
        <p:spPr bwMode="auto">
          <a:xfrm>
            <a:off x="730652" y="501114"/>
            <a:ext cx="589367" cy="2827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101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29"/>
          <p:cNvSpPr>
            <a:spLocks noChangeAspect="1" noChangeShapeType="1"/>
          </p:cNvSpPr>
          <p:nvPr/>
        </p:nvSpPr>
        <p:spPr bwMode="auto">
          <a:xfrm>
            <a:off x="1299557" y="645969"/>
            <a:ext cx="1777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485964" y="438279"/>
            <a:ext cx="1508026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sz="1600" b="1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9" name="Text Box 31"/>
          <p:cNvSpPr txBox="1">
            <a:spLocks noChangeAspect="1" noChangeArrowheads="1"/>
          </p:cNvSpPr>
          <p:nvPr/>
        </p:nvSpPr>
        <p:spPr bwMode="auto">
          <a:xfrm>
            <a:off x="1393866" y="466409"/>
            <a:ext cx="1511927" cy="324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أشغولة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ضخ البذور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770059" y="1280381"/>
            <a:ext cx="534351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23" name="Line 26"/>
          <p:cNvSpPr>
            <a:spLocks noChangeAspect="1" noChangeShapeType="1"/>
          </p:cNvSpPr>
          <p:nvPr/>
        </p:nvSpPr>
        <p:spPr bwMode="auto">
          <a:xfrm>
            <a:off x="1206835" y="1274635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24" name="Line 27"/>
          <p:cNvSpPr>
            <a:spLocks noChangeAspect="1" noChangeShapeType="1"/>
          </p:cNvSpPr>
          <p:nvPr/>
        </p:nvSpPr>
        <p:spPr bwMode="auto">
          <a:xfrm>
            <a:off x="851254" y="1277434"/>
            <a:ext cx="0" cy="4127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25" name="Text Box 28"/>
          <p:cNvSpPr txBox="1">
            <a:spLocks noChangeAspect="1" noChangeArrowheads="1"/>
          </p:cNvSpPr>
          <p:nvPr/>
        </p:nvSpPr>
        <p:spPr bwMode="auto">
          <a:xfrm>
            <a:off x="730652" y="1343216"/>
            <a:ext cx="589367" cy="2827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103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9"/>
          <p:cNvSpPr>
            <a:spLocks noChangeAspect="1" noChangeShapeType="1"/>
          </p:cNvSpPr>
          <p:nvPr/>
        </p:nvSpPr>
        <p:spPr bwMode="auto">
          <a:xfrm>
            <a:off x="1299557" y="1488071"/>
            <a:ext cx="1777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1485964" y="1280381"/>
            <a:ext cx="1508026" cy="412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sz="1600" b="1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8" name="Text Box 31"/>
          <p:cNvSpPr txBox="1">
            <a:spLocks noChangeAspect="1" noChangeArrowheads="1"/>
          </p:cNvSpPr>
          <p:nvPr/>
        </p:nvSpPr>
        <p:spPr bwMode="auto">
          <a:xfrm>
            <a:off x="1347525" y="1308511"/>
            <a:ext cx="1663120" cy="3572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أشغولة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تقديم الأكياس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25083" y="1051918"/>
            <a:ext cx="190478" cy="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31"/>
          <p:cNvSpPr txBox="1">
            <a:spLocks noChangeAspect="1" noChangeArrowheads="1"/>
          </p:cNvSpPr>
          <p:nvPr/>
        </p:nvSpPr>
        <p:spPr bwMode="auto">
          <a:xfrm>
            <a:off x="934351" y="888852"/>
            <a:ext cx="1070948" cy="324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نهاية الضخ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915815" y="1889416"/>
            <a:ext cx="190478" cy="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 Box 31"/>
          <p:cNvSpPr txBox="1">
            <a:spLocks noChangeAspect="1" noChangeArrowheads="1"/>
          </p:cNvSpPr>
          <p:nvPr/>
        </p:nvSpPr>
        <p:spPr bwMode="auto">
          <a:xfrm>
            <a:off x="971424" y="1726349"/>
            <a:ext cx="1070948" cy="324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نهاية التقديم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23203" y="2708377"/>
            <a:ext cx="190478" cy="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 Box 31"/>
          <p:cNvSpPr txBox="1">
            <a:spLocks noChangeAspect="1" noChangeArrowheads="1"/>
          </p:cNvSpPr>
          <p:nvPr/>
        </p:nvSpPr>
        <p:spPr bwMode="auto">
          <a:xfrm>
            <a:off x="1015884" y="2545311"/>
            <a:ext cx="1070948" cy="3247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نهاية التقديم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arenthèse ouvrante 36"/>
          <p:cNvSpPr/>
          <p:nvPr/>
        </p:nvSpPr>
        <p:spPr>
          <a:xfrm>
            <a:off x="285720" y="224361"/>
            <a:ext cx="730164" cy="2761929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39" name="Connecteur droit avec flèche 38"/>
          <p:cNvCxnSpPr>
            <a:endCxn id="37" idx="1"/>
          </p:cNvCxnSpPr>
          <p:nvPr/>
        </p:nvCxnSpPr>
        <p:spPr>
          <a:xfrm rot="5400000" flipH="1" flipV="1">
            <a:off x="225208" y="1665837"/>
            <a:ext cx="121024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2561103" y="2601010"/>
            <a:ext cx="1702633" cy="4256990"/>
            <a:chOff x="2775417" y="1618182"/>
            <a:chExt cx="1702633" cy="4256990"/>
          </a:xfrm>
        </p:grpSpPr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H="1">
              <a:off x="2786050" y="1618182"/>
              <a:ext cx="16920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Connecteur en angle 42"/>
            <p:cNvCxnSpPr/>
            <p:nvPr/>
          </p:nvCxnSpPr>
          <p:spPr>
            <a:xfrm>
              <a:off x="2775417" y="1627172"/>
              <a:ext cx="900000" cy="4248000"/>
            </a:xfrm>
            <a:prstGeom prst="bentConnector3">
              <a:avLst>
                <a:gd name="adj1" fmla="val 116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586238" y="5723226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65"/>
            <p:cNvSpPr txBox="1">
              <a:spLocks noChangeAspect="1" noChangeArrowheads="1"/>
            </p:cNvSpPr>
            <p:nvPr/>
          </p:nvSpPr>
          <p:spPr bwMode="auto">
            <a:xfrm>
              <a:off x="2775417" y="5518975"/>
              <a:ext cx="896795" cy="33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lvl="0">
                <a:defRPr/>
              </a:pPr>
              <a:r>
                <a:rPr lang="fr-FR" sz="15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Auto</a:t>
              </a:r>
              <a:r>
                <a:rPr lang="fr-FR" sz="14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.G0</a:t>
              </a:r>
              <a:endParaRPr lang="fr-F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sz="15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2775417" y="3171043"/>
              <a:ext cx="0" cy="11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3457898" y="1801498"/>
            <a:ext cx="2675104" cy="5047360"/>
            <a:chOff x="3672212" y="818670"/>
            <a:chExt cx="2675104" cy="5047360"/>
          </a:xfrm>
        </p:grpSpPr>
        <p:cxnSp>
          <p:nvCxnSpPr>
            <p:cNvPr id="48" name="Connecteur en angle 47"/>
            <p:cNvCxnSpPr/>
            <p:nvPr/>
          </p:nvCxnSpPr>
          <p:spPr>
            <a:xfrm rot="5400000">
              <a:off x="3273434" y="2924670"/>
              <a:ext cx="5040000" cy="828000"/>
            </a:xfrm>
            <a:prstGeom prst="bentConnector3">
              <a:avLst>
                <a:gd name="adj1" fmla="val 10003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5287352" y="5700273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Parenthèse fermante 49"/>
            <p:cNvSpPr/>
            <p:nvPr/>
          </p:nvSpPr>
          <p:spPr>
            <a:xfrm rot="16200000">
              <a:off x="4352288" y="4854106"/>
              <a:ext cx="331848" cy="1692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H="1">
              <a:off x="4481227" y="819711"/>
              <a:ext cx="17280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407989" y="5521968"/>
              <a:ext cx="939327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defRPr/>
              </a:pPr>
              <a:r>
                <a:rPr lang="fr-FR" sz="15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C/C</a:t>
              </a:r>
              <a:r>
                <a:rPr lang="fr-FR" sz="1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.G0</a:t>
              </a:r>
              <a:endParaRPr lang="fr-FR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fr-FR" sz="15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V="1">
              <a:off x="6193808" y="3243302"/>
              <a:ext cx="0" cy="114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4071934" y="1794298"/>
            <a:ext cx="1412207" cy="4716000"/>
            <a:chOff x="4286248" y="811470"/>
            <a:chExt cx="1412207" cy="4716000"/>
          </a:xfrm>
        </p:grpSpPr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4482289" y="811470"/>
              <a:ext cx="0" cy="4716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>
              <a:spLocks noChangeAspect="1" noChangeArrowheads="1"/>
            </p:cNvSpPr>
            <p:nvPr/>
          </p:nvSpPr>
          <p:spPr bwMode="auto">
            <a:xfrm>
              <a:off x="4306750" y="1037718"/>
              <a:ext cx="337882" cy="3036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spect="1" noChangeArrowheads="1"/>
            </p:cNvSpPr>
            <p:nvPr/>
          </p:nvSpPr>
          <p:spPr bwMode="auto">
            <a:xfrm>
              <a:off x="4349189" y="1075261"/>
              <a:ext cx="253003" cy="2285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630542" y="3194876"/>
              <a:ext cx="2317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15"/>
            <p:cNvSpPr>
              <a:spLocks noChangeAspect="1" noChangeArrowheads="1"/>
            </p:cNvSpPr>
            <p:nvPr/>
          </p:nvSpPr>
          <p:spPr bwMode="auto">
            <a:xfrm>
              <a:off x="4291145" y="3037204"/>
              <a:ext cx="337742" cy="3014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870604" y="3037204"/>
              <a:ext cx="811242" cy="2807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4625645" y="3831573"/>
              <a:ext cx="2317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2"/>
            <p:cNvSpPr>
              <a:spLocks noChangeAspect="1" noChangeArrowheads="1"/>
            </p:cNvSpPr>
            <p:nvPr/>
          </p:nvSpPr>
          <p:spPr bwMode="auto">
            <a:xfrm>
              <a:off x="4286248" y="3682990"/>
              <a:ext cx="337742" cy="3053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4865707" y="3682990"/>
              <a:ext cx="811242" cy="2837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4401422" y="1485097"/>
              <a:ext cx="1632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4397662" y="3518224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4400895" y="4158177"/>
              <a:ext cx="1632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>
              <a:off x="4638902" y="2545212"/>
              <a:ext cx="2315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34"/>
            <p:cNvSpPr>
              <a:spLocks noChangeAspect="1" noChangeArrowheads="1"/>
            </p:cNvSpPr>
            <p:nvPr/>
          </p:nvSpPr>
          <p:spPr bwMode="auto">
            <a:xfrm>
              <a:off x="4299076" y="2395065"/>
              <a:ext cx="338172" cy="3054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4878682" y="2395065"/>
              <a:ext cx="809463" cy="2839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36"/>
            <p:cNvSpPr txBox="1">
              <a:spLocks noChangeArrowheads="1"/>
            </p:cNvSpPr>
            <p:nvPr/>
          </p:nvSpPr>
          <p:spPr bwMode="auto">
            <a:xfrm>
              <a:off x="4948962" y="2378712"/>
              <a:ext cx="739183" cy="32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4294691" y="1019558"/>
              <a:ext cx="347675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4539531" y="1302905"/>
              <a:ext cx="963793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Dcy.CI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4318610" y="3019732"/>
              <a:ext cx="347675" cy="3243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900552" y="3000372"/>
              <a:ext cx="740052" cy="3236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dV</a:t>
              </a:r>
              <a:r>
                <a:rPr lang="fr-FR" sz="16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19"/>
            <p:cNvSpPr txBox="1">
              <a:spLocks noChangeArrowheads="1"/>
            </p:cNvSpPr>
            <p:nvPr/>
          </p:nvSpPr>
          <p:spPr bwMode="auto">
            <a:xfrm>
              <a:off x="4510535" y="3365846"/>
              <a:ext cx="450509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V1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4317852" y="3661731"/>
              <a:ext cx="347675" cy="32479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4903105" y="3653206"/>
              <a:ext cx="740052" cy="32404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dV</a:t>
              </a:r>
              <a:r>
                <a:rPr lang="fr-FR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4523307" y="4021606"/>
              <a:ext cx="739422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V0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4324858" y="2366412"/>
              <a:ext cx="367938" cy="28319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4982367" y="2365070"/>
              <a:ext cx="658426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KM2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>
              <a:off x="4649212" y="1918362"/>
              <a:ext cx="2315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34"/>
            <p:cNvSpPr>
              <a:spLocks noChangeAspect="1" noChangeArrowheads="1"/>
            </p:cNvSpPr>
            <p:nvPr/>
          </p:nvSpPr>
          <p:spPr bwMode="auto">
            <a:xfrm>
              <a:off x="4309386" y="1768215"/>
              <a:ext cx="338172" cy="3054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4888992" y="1768215"/>
              <a:ext cx="809463" cy="2839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4959272" y="1751862"/>
              <a:ext cx="739183" cy="32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4335168" y="1739562"/>
              <a:ext cx="367938" cy="28319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38"/>
            <p:cNvSpPr txBox="1">
              <a:spLocks noChangeArrowheads="1"/>
            </p:cNvSpPr>
            <p:nvPr/>
          </p:nvSpPr>
          <p:spPr bwMode="auto">
            <a:xfrm>
              <a:off x="4992677" y="1738220"/>
              <a:ext cx="650893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KM1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4408739" y="2215889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19"/>
            <p:cNvSpPr txBox="1">
              <a:spLocks noChangeArrowheads="1"/>
            </p:cNvSpPr>
            <p:nvPr/>
          </p:nvSpPr>
          <p:spPr bwMode="auto">
            <a:xfrm>
              <a:off x="4556098" y="2071462"/>
              <a:ext cx="730282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V0.G0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>
              <a:off x="4630991" y="4474411"/>
              <a:ext cx="2317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15"/>
            <p:cNvSpPr>
              <a:spLocks noChangeAspect="1" noChangeArrowheads="1"/>
            </p:cNvSpPr>
            <p:nvPr/>
          </p:nvSpPr>
          <p:spPr bwMode="auto">
            <a:xfrm>
              <a:off x="4291594" y="4327372"/>
              <a:ext cx="337742" cy="3014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4871053" y="4327372"/>
              <a:ext cx="811242" cy="2807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4626094" y="5121741"/>
              <a:ext cx="23178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22"/>
            <p:cNvSpPr>
              <a:spLocks noChangeAspect="1" noChangeArrowheads="1"/>
            </p:cNvSpPr>
            <p:nvPr/>
          </p:nvSpPr>
          <p:spPr bwMode="auto">
            <a:xfrm>
              <a:off x="4286697" y="4973158"/>
              <a:ext cx="337742" cy="3053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4866156" y="4973158"/>
              <a:ext cx="811242" cy="2837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>
              <a:off x="4398111" y="4808392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4319059" y="4309900"/>
              <a:ext cx="347675" cy="3243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4901001" y="4290540"/>
              <a:ext cx="740052" cy="3236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dG</a:t>
              </a:r>
              <a:r>
                <a:rPr lang="fr-FR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 Box 19"/>
            <p:cNvSpPr txBox="1">
              <a:spLocks noChangeArrowheads="1"/>
            </p:cNvSpPr>
            <p:nvPr/>
          </p:nvSpPr>
          <p:spPr bwMode="auto">
            <a:xfrm>
              <a:off x="4510984" y="4656014"/>
              <a:ext cx="450509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G1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4318301" y="4951899"/>
              <a:ext cx="347675" cy="32479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 Box 25"/>
            <p:cNvSpPr txBox="1">
              <a:spLocks noChangeArrowheads="1"/>
            </p:cNvSpPr>
            <p:nvPr/>
          </p:nvSpPr>
          <p:spPr bwMode="auto">
            <a:xfrm>
              <a:off x="4903554" y="4943374"/>
              <a:ext cx="740052" cy="32404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dG</a:t>
              </a:r>
              <a:r>
                <a:rPr lang="fr-FR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4397707" y="2845732"/>
              <a:ext cx="1648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19"/>
            <p:cNvSpPr txBox="1">
              <a:spLocks noChangeArrowheads="1"/>
            </p:cNvSpPr>
            <p:nvPr/>
          </p:nvSpPr>
          <p:spPr bwMode="auto">
            <a:xfrm>
              <a:off x="4521213" y="2725253"/>
              <a:ext cx="450509" cy="3248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Cp</a:t>
              </a:r>
              <a:endPara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Line 43"/>
          <p:cNvSpPr>
            <a:spLocks noChangeShapeType="1"/>
          </p:cNvSpPr>
          <p:nvPr/>
        </p:nvSpPr>
        <p:spPr bwMode="auto">
          <a:xfrm flipH="1">
            <a:off x="7992294" y="274744"/>
            <a:ext cx="0" cy="306085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Line 8"/>
          <p:cNvSpPr>
            <a:spLocks noChangeAspect="1" noChangeShapeType="1"/>
          </p:cNvSpPr>
          <p:nvPr/>
        </p:nvSpPr>
        <p:spPr bwMode="auto">
          <a:xfrm>
            <a:off x="6706795" y="1169935"/>
            <a:ext cx="0" cy="128695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Line 9"/>
          <p:cNvSpPr>
            <a:spLocks noChangeAspect="1" noChangeShapeType="1"/>
          </p:cNvSpPr>
          <p:nvPr/>
        </p:nvSpPr>
        <p:spPr bwMode="auto">
          <a:xfrm>
            <a:off x="7489666" y="278405"/>
            <a:ext cx="0" cy="305353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"/>
          <p:cNvSpPr>
            <a:spLocks noChangeAspect="1" noChangeArrowheads="1"/>
          </p:cNvSpPr>
          <p:nvPr/>
        </p:nvSpPr>
        <p:spPr bwMode="auto">
          <a:xfrm>
            <a:off x="7802453" y="496253"/>
            <a:ext cx="374259" cy="3405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1"/>
          <p:cNvSpPr>
            <a:spLocks noChangeAspect="1" noChangeArrowheads="1"/>
          </p:cNvSpPr>
          <p:nvPr/>
        </p:nvSpPr>
        <p:spPr bwMode="auto">
          <a:xfrm>
            <a:off x="7849461" y="538359"/>
            <a:ext cx="280242" cy="2562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 Box 12"/>
          <p:cNvSpPr txBox="1">
            <a:spLocks noChangeAspect="1" noChangeArrowheads="1"/>
          </p:cNvSpPr>
          <p:nvPr/>
        </p:nvSpPr>
        <p:spPr bwMode="auto">
          <a:xfrm>
            <a:off x="7648727" y="496253"/>
            <a:ext cx="667158" cy="42105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13"/>
          <p:cNvSpPr txBox="1">
            <a:spLocks noChangeAspect="1" noChangeArrowheads="1"/>
          </p:cNvSpPr>
          <p:nvPr/>
        </p:nvSpPr>
        <p:spPr bwMode="auto">
          <a:xfrm>
            <a:off x="7838613" y="2991438"/>
            <a:ext cx="820839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14"/>
          <p:cNvSpPr txBox="1">
            <a:spLocks noChangeAspect="1" noChangeArrowheads="1"/>
          </p:cNvSpPr>
          <p:nvPr/>
        </p:nvSpPr>
        <p:spPr bwMode="auto">
          <a:xfrm>
            <a:off x="8003142" y="845909"/>
            <a:ext cx="1083001" cy="463156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X104</a:t>
            </a:r>
          </a:p>
        </p:txBody>
      </p:sp>
      <p:sp>
        <p:nvSpPr>
          <p:cNvPr id="112" name="Line 15"/>
          <p:cNvSpPr>
            <a:spLocks noChangeAspect="1" noChangeShapeType="1"/>
          </p:cNvSpPr>
          <p:nvPr/>
        </p:nvSpPr>
        <p:spPr bwMode="auto">
          <a:xfrm>
            <a:off x="8178520" y="1376799"/>
            <a:ext cx="18803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6"/>
          <p:cNvSpPr>
            <a:spLocks noChangeAspect="1" noChangeArrowheads="1"/>
          </p:cNvSpPr>
          <p:nvPr/>
        </p:nvSpPr>
        <p:spPr bwMode="auto">
          <a:xfrm>
            <a:off x="7802453" y="1208379"/>
            <a:ext cx="374259" cy="3423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17"/>
          <p:cNvSpPr txBox="1">
            <a:spLocks noChangeAspect="1" noChangeArrowheads="1"/>
          </p:cNvSpPr>
          <p:nvPr/>
        </p:nvSpPr>
        <p:spPr bwMode="auto">
          <a:xfrm>
            <a:off x="7748168" y="1201056"/>
            <a:ext cx="473700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8"/>
          <p:cNvSpPr>
            <a:spLocks noChangeArrowheads="1"/>
          </p:cNvSpPr>
          <p:nvPr/>
        </p:nvSpPr>
        <p:spPr bwMode="auto">
          <a:xfrm>
            <a:off x="8370169" y="1208379"/>
            <a:ext cx="684000" cy="3203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 Box 19"/>
          <p:cNvSpPr txBox="1">
            <a:spLocks noChangeAspect="1" noChangeArrowheads="1"/>
          </p:cNvSpPr>
          <p:nvPr/>
        </p:nvSpPr>
        <p:spPr bwMode="auto">
          <a:xfrm>
            <a:off x="8406330" y="1195564"/>
            <a:ext cx="688854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</a:t>
            </a:r>
            <a:r>
              <a:rPr lang="fr-FR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20"/>
          <p:cNvSpPr txBox="1">
            <a:spLocks noChangeAspect="1" noChangeArrowheads="1"/>
          </p:cNvSpPr>
          <p:nvPr/>
        </p:nvSpPr>
        <p:spPr bwMode="auto">
          <a:xfrm>
            <a:off x="7838613" y="1578171"/>
            <a:ext cx="819031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Line 21"/>
          <p:cNvSpPr>
            <a:spLocks noChangeAspect="1" noChangeShapeType="1"/>
          </p:cNvSpPr>
          <p:nvPr/>
        </p:nvSpPr>
        <p:spPr bwMode="auto">
          <a:xfrm>
            <a:off x="8173096" y="2101739"/>
            <a:ext cx="18803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22"/>
          <p:cNvSpPr>
            <a:spLocks noChangeAspect="1" noChangeArrowheads="1"/>
          </p:cNvSpPr>
          <p:nvPr/>
        </p:nvSpPr>
        <p:spPr bwMode="auto">
          <a:xfrm>
            <a:off x="7797029" y="1933319"/>
            <a:ext cx="370643" cy="3405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23"/>
          <p:cNvSpPr txBox="1">
            <a:spLocks noChangeAspect="1" noChangeArrowheads="1"/>
          </p:cNvSpPr>
          <p:nvPr/>
        </p:nvSpPr>
        <p:spPr bwMode="auto">
          <a:xfrm>
            <a:off x="7731940" y="1927827"/>
            <a:ext cx="495396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24"/>
          <p:cNvSpPr>
            <a:spLocks noChangeArrowheads="1"/>
          </p:cNvSpPr>
          <p:nvPr/>
        </p:nvSpPr>
        <p:spPr bwMode="auto">
          <a:xfrm>
            <a:off x="8364745" y="1933319"/>
            <a:ext cx="684000" cy="3167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25"/>
          <p:cNvSpPr txBox="1">
            <a:spLocks noChangeAspect="1" noChangeArrowheads="1"/>
          </p:cNvSpPr>
          <p:nvPr/>
        </p:nvSpPr>
        <p:spPr bwMode="auto">
          <a:xfrm>
            <a:off x="8324969" y="1918674"/>
            <a:ext cx="819031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</a:t>
            </a:r>
            <a:r>
              <a:rPr lang="fr-FR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26"/>
          <p:cNvSpPr txBox="1">
            <a:spLocks noChangeAspect="1" noChangeArrowheads="1"/>
          </p:cNvSpPr>
          <p:nvPr/>
        </p:nvSpPr>
        <p:spPr bwMode="auto">
          <a:xfrm>
            <a:off x="7838613" y="2299450"/>
            <a:ext cx="819031" cy="36430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V0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27"/>
          <p:cNvSpPr>
            <a:spLocks noChangeAspect="1" noChangeShapeType="1"/>
          </p:cNvSpPr>
          <p:nvPr/>
        </p:nvSpPr>
        <p:spPr bwMode="auto">
          <a:xfrm flipV="1">
            <a:off x="7478818" y="1799681"/>
            <a:ext cx="0" cy="128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pPr algn="ctr"/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28"/>
          <p:cNvSpPr>
            <a:spLocks noChangeAspect="1" noChangeShapeType="1"/>
          </p:cNvSpPr>
          <p:nvPr/>
        </p:nvSpPr>
        <p:spPr bwMode="auto">
          <a:xfrm>
            <a:off x="7905510" y="1017991"/>
            <a:ext cx="18080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29"/>
          <p:cNvSpPr>
            <a:spLocks noChangeAspect="1" noChangeShapeType="1"/>
          </p:cNvSpPr>
          <p:nvPr/>
        </p:nvSpPr>
        <p:spPr bwMode="auto">
          <a:xfrm>
            <a:off x="7903702" y="1742931"/>
            <a:ext cx="18261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Line 30"/>
          <p:cNvSpPr>
            <a:spLocks noChangeAspect="1" noChangeShapeType="1"/>
          </p:cNvSpPr>
          <p:nvPr/>
        </p:nvSpPr>
        <p:spPr bwMode="auto">
          <a:xfrm>
            <a:off x="7903702" y="2473363"/>
            <a:ext cx="18080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31"/>
          <p:cNvSpPr>
            <a:spLocks noChangeAspect="1" noChangeShapeType="1"/>
          </p:cNvSpPr>
          <p:nvPr/>
        </p:nvSpPr>
        <p:spPr bwMode="auto">
          <a:xfrm>
            <a:off x="7900085" y="3161689"/>
            <a:ext cx="18261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9" name="Group 32"/>
          <p:cNvGrpSpPr>
            <a:grpSpLocks noChangeAspect="1"/>
          </p:cNvGrpSpPr>
          <p:nvPr/>
        </p:nvGrpSpPr>
        <p:grpSpPr bwMode="auto">
          <a:xfrm>
            <a:off x="7719999" y="2593725"/>
            <a:ext cx="513476" cy="372079"/>
            <a:chOff x="1200" y="5565"/>
            <a:chExt cx="559" cy="448"/>
          </a:xfrm>
        </p:grpSpPr>
        <p:sp>
          <p:nvSpPr>
            <p:cNvPr id="143" name="Rectangle 34"/>
            <p:cNvSpPr>
              <a:spLocks noChangeAspect="1" noChangeArrowheads="1"/>
            </p:cNvSpPr>
            <p:nvPr/>
          </p:nvSpPr>
          <p:spPr bwMode="auto">
            <a:xfrm>
              <a:off x="1290" y="5592"/>
              <a:ext cx="408" cy="4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 Box 37"/>
            <p:cNvSpPr txBox="1">
              <a:spLocks noChangeAspect="1" noChangeArrowheads="1"/>
            </p:cNvSpPr>
            <p:nvPr/>
          </p:nvSpPr>
          <p:spPr bwMode="auto">
            <a:xfrm>
              <a:off x="1200" y="5565"/>
              <a:ext cx="559" cy="38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" name="Line 44"/>
          <p:cNvSpPr>
            <a:spLocks noChangeAspect="1" noChangeShapeType="1"/>
          </p:cNvSpPr>
          <p:nvPr/>
        </p:nvSpPr>
        <p:spPr bwMode="auto">
          <a:xfrm flipH="1">
            <a:off x="7502322" y="3326448"/>
            <a:ext cx="48816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Line 45"/>
          <p:cNvSpPr>
            <a:spLocks noChangeAspect="1" noChangeShapeType="1"/>
          </p:cNvSpPr>
          <p:nvPr/>
        </p:nvSpPr>
        <p:spPr bwMode="auto">
          <a:xfrm flipH="1">
            <a:off x="7477010" y="285728"/>
            <a:ext cx="51347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46"/>
          <p:cNvSpPr>
            <a:spLocks noChangeAspect="1" noChangeArrowheads="1"/>
          </p:cNvSpPr>
          <p:nvPr/>
        </p:nvSpPr>
        <p:spPr bwMode="auto">
          <a:xfrm>
            <a:off x="6410281" y="1519590"/>
            <a:ext cx="573141" cy="41372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Line 47"/>
          <p:cNvSpPr>
            <a:spLocks noChangeAspect="1" noChangeShapeType="1"/>
          </p:cNvSpPr>
          <p:nvPr/>
        </p:nvSpPr>
        <p:spPr bwMode="auto">
          <a:xfrm>
            <a:off x="6493450" y="1519590"/>
            <a:ext cx="0" cy="41555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48"/>
          <p:cNvSpPr>
            <a:spLocks noChangeAspect="1" noChangeShapeType="1"/>
          </p:cNvSpPr>
          <p:nvPr/>
        </p:nvSpPr>
        <p:spPr bwMode="auto">
          <a:xfrm>
            <a:off x="6902061" y="1519590"/>
            <a:ext cx="0" cy="41555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49"/>
          <p:cNvSpPr txBox="1">
            <a:spLocks noChangeAspect="1" noChangeArrowheads="1"/>
          </p:cNvSpPr>
          <p:nvPr/>
        </p:nvSpPr>
        <p:spPr bwMode="auto">
          <a:xfrm>
            <a:off x="6446441" y="1546008"/>
            <a:ext cx="477316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50"/>
          <p:cNvSpPr>
            <a:spLocks noChangeAspect="1" noChangeShapeType="1"/>
          </p:cNvSpPr>
          <p:nvPr/>
        </p:nvSpPr>
        <p:spPr bwMode="auto">
          <a:xfrm>
            <a:off x="6591083" y="2107231"/>
            <a:ext cx="22600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51"/>
          <p:cNvSpPr txBox="1">
            <a:spLocks noChangeAspect="1" noChangeArrowheads="1"/>
          </p:cNvSpPr>
          <p:nvPr/>
        </p:nvSpPr>
        <p:spPr bwMode="auto">
          <a:xfrm>
            <a:off x="6601931" y="1944303"/>
            <a:ext cx="820839" cy="33867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X13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Line 52"/>
          <p:cNvSpPr>
            <a:spLocks noChangeAspect="1" noChangeShapeType="1"/>
          </p:cNvSpPr>
          <p:nvPr/>
        </p:nvSpPr>
        <p:spPr bwMode="auto">
          <a:xfrm rot="21300000" flipV="1">
            <a:off x="7003310" y="1065588"/>
            <a:ext cx="826263" cy="37345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53"/>
          <p:cNvSpPr>
            <a:spLocks noChangeAspect="1" noChangeShapeType="1"/>
          </p:cNvSpPr>
          <p:nvPr/>
        </p:nvSpPr>
        <p:spPr bwMode="auto">
          <a:xfrm rot="540000">
            <a:off x="7006926" y="2304942"/>
            <a:ext cx="791911" cy="452172"/>
          </a:xfrm>
          <a:prstGeom prst="line">
            <a:avLst/>
          </a:prstGeom>
          <a:ln>
            <a:headEnd type="triangle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Line 54"/>
          <p:cNvSpPr>
            <a:spLocks noChangeAspect="1" noChangeShapeType="1"/>
          </p:cNvSpPr>
          <p:nvPr/>
        </p:nvSpPr>
        <p:spPr bwMode="auto">
          <a:xfrm>
            <a:off x="8142435" y="3028428"/>
            <a:ext cx="18803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ZoneTexte 140"/>
          <p:cNvSpPr txBox="1"/>
          <p:nvPr/>
        </p:nvSpPr>
        <p:spPr bwMode="auto">
          <a:xfrm>
            <a:off x="6767440" y="2369073"/>
            <a:ext cx="898353" cy="338554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  <a:sp3d/>
        </p:spPr>
        <p:txBody>
          <a:bodyPr>
            <a:spAutoFit/>
            <a:scene3d>
              <a:camera prst="orthographicFront">
                <a:rot lat="600000" lon="0" rev="18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ar-DZ" sz="1600" b="1" dirty="0">
                <a:latin typeface="Arial" pitchFamily="34" charset="0"/>
                <a:cs typeface="Arial" pitchFamily="34" charset="0"/>
              </a:rPr>
              <a:t>جواب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ZoneTexte 141"/>
          <p:cNvSpPr txBox="1"/>
          <p:nvPr/>
        </p:nvSpPr>
        <p:spPr bwMode="auto">
          <a:xfrm>
            <a:off x="6822914" y="1040848"/>
            <a:ext cx="898353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600000" lon="0" rev="18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ar-DZ" sz="1600" b="1" dirty="0">
                <a:latin typeface="Arial" pitchFamily="34" charset="0"/>
                <a:cs typeface="Arial" pitchFamily="34" charset="0"/>
              </a:rPr>
              <a:t>نداء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3242737" y="576453"/>
            <a:ext cx="1368000" cy="468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184904" y="524163"/>
            <a:ext cx="1476000" cy="576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316742" y="2141911"/>
            <a:ext cx="1404000" cy="864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307866" y="539385"/>
            <a:ext cx="1440000" cy="540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30362" y="2151569"/>
            <a:ext cx="900000" cy="864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858016" y="1272299"/>
            <a:ext cx="684000" cy="838722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500694" y="2474389"/>
            <a:ext cx="2000264" cy="1714512"/>
          </a:xfrm>
          <a:prstGeom prst="rect">
            <a:avLst/>
          </a:prstGeom>
          <a:solidFill>
            <a:srgbClr val="FFDB69"/>
          </a:solidFill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941942" y="354969"/>
            <a:ext cx="864000" cy="936000"/>
          </a:xfrm>
          <a:prstGeom prst="rect">
            <a:avLst/>
          </a:prstGeom>
          <a:noFill/>
          <a:ln w="158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22" name="Connecteur en angle 121"/>
          <p:cNvCxnSpPr/>
          <p:nvPr/>
        </p:nvCxnSpPr>
        <p:spPr>
          <a:xfrm>
            <a:off x="4690164" y="1045113"/>
            <a:ext cx="1152000" cy="1404000"/>
          </a:xfrm>
          <a:prstGeom prst="bentConnector3">
            <a:avLst>
              <a:gd name="adj1" fmla="val 100117"/>
            </a:avLst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en angle 123"/>
          <p:cNvCxnSpPr/>
          <p:nvPr/>
        </p:nvCxnSpPr>
        <p:spPr>
          <a:xfrm rot="5400000">
            <a:off x="4969108" y="-2434983"/>
            <a:ext cx="108000" cy="5760000"/>
          </a:xfrm>
          <a:prstGeom prst="bentConnector3">
            <a:avLst>
              <a:gd name="adj1" fmla="val 825"/>
            </a:avLst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rot="10800000">
            <a:off x="4050420" y="2962031"/>
            <a:ext cx="1440000" cy="15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5400000" flipH="1" flipV="1">
            <a:off x="952282" y="1611487"/>
            <a:ext cx="1008000" cy="15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2775156" y="831315"/>
            <a:ext cx="396000" cy="15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Connecteur en angle 136"/>
          <p:cNvCxnSpPr/>
          <p:nvPr/>
        </p:nvCxnSpPr>
        <p:spPr>
          <a:xfrm>
            <a:off x="4665637" y="719435"/>
            <a:ext cx="2448000" cy="540000"/>
          </a:xfrm>
          <a:prstGeom prst="bentConnector3">
            <a:avLst>
              <a:gd name="adj1" fmla="val 100295"/>
            </a:avLst>
          </a:prstGeom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4686301" y="587319"/>
            <a:ext cx="3240000" cy="15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rot="5400000">
            <a:off x="6992894" y="2287930"/>
            <a:ext cx="324000" cy="1588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7897518" y="318247"/>
            <a:ext cx="1000131" cy="53860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11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F4</a:t>
            </a:r>
            <a:r>
              <a:rPr lang="fr-FR" sz="9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lang="fr-FR" sz="85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Marche de</a:t>
            </a:r>
          </a:p>
          <a:p>
            <a:pPr lvl="0">
              <a:defRPr/>
            </a:pPr>
            <a:r>
              <a:rPr lang="fr-FR" sz="85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vérification dans </a:t>
            </a:r>
          </a:p>
          <a:p>
            <a:pPr lvl="0">
              <a:defRPr/>
            </a:pPr>
            <a:r>
              <a:rPr lang="fr-FR" sz="85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désordre&gt;</a:t>
            </a:r>
            <a:endParaRPr lang="fr-FR" sz="850" kern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38"/>
          <p:cNvSpPr>
            <a:spLocks noChangeArrowheads="1"/>
          </p:cNvSpPr>
          <p:nvPr/>
        </p:nvSpPr>
        <p:spPr bwMode="auto">
          <a:xfrm>
            <a:off x="1268436" y="2117199"/>
            <a:ext cx="1497526" cy="384721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A5</a:t>
            </a:r>
            <a:r>
              <a:rPr kumimoji="0" lang="fr-FR" sz="8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&lt;Préparation </a:t>
            </a:r>
            <a:r>
              <a:rPr kumimoji="0" lang="fr-F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</a:t>
            </a:r>
            <a:r>
              <a:rPr kumimoji="0" lang="fr-FR" sz="8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en route </a:t>
            </a:r>
            <a:r>
              <a:rPr kumimoji="0" lang="fr-F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après défaillance&gt;</a:t>
            </a: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1262588" y="507859"/>
            <a:ext cx="1547218" cy="25391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A6</a:t>
            </a:r>
            <a:r>
              <a:rPr kumimoji="0" lang="fr-FR" sz="8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&lt;Mise </a:t>
            </a:r>
            <a:r>
              <a:rPr kumimoji="0" lang="fr-F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dans état initial&gt;</a:t>
            </a:r>
          </a:p>
        </p:txBody>
      </p:sp>
      <p:sp>
        <p:nvSpPr>
          <p:cNvPr id="159" name="Rectangle 54"/>
          <p:cNvSpPr>
            <a:spLocks noChangeArrowheads="1"/>
          </p:cNvSpPr>
          <p:nvPr/>
        </p:nvSpPr>
        <p:spPr bwMode="auto">
          <a:xfrm>
            <a:off x="3177957" y="549015"/>
            <a:ext cx="1444626" cy="25391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A1</a:t>
            </a:r>
            <a:r>
              <a:rPr kumimoji="0" lang="fr-FR" sz="8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kumimoji="0" lang="fr-FR" sz="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l'état initial&gt;</a:t>
            </a:r>
          </a:p>
        </p:txBody>
      </p:sp>
      <p:sp>
        <p:nvSpPr>
          <p:cNvPr id="160" name="Rectangle 57"/>
          <p:cNvSpPr>
            <a:spLocks noChangeArrowheads="1"/>
          </p:cNvSpPr>
          <p:nvPr/>
        </p:nvSpPr>
        <p:spPr bwMode="auto">
          <a:xfrm>
            <a:off x="3080616" y="2139354"/>
            <a:ext cx="1042273" cy="37702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A2</a:t>
            </a: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demandé </a:t>
            </a:r>
            <a:endParaRPr kumimoji="0" lang="fr-F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en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 de cycle&gt;</a:t>
            </a:r>
          </a:p>
        </p:txBody>
      </p:sp>
      <p:sp>
        <p:nvSpPr>
          <p:cNvPr id="162" name="Text Box 19"/>
          <p:cNvSpPr txBox="1">
            <a:spLocks noChangeArrowheads="1"/>
          </p:cNvSpPr>
          <p:nvPr/>
        </p:nvSpPr>
        <p:spPr bwMode="auto">
          <a:xfrm>
            <a:off x="6825584" y="1245804"/>
            <a:ext cx="709667" cy="324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F3</a:t>
            </a: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de clôture&gt;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9"/>
          <p:cNvSpPr txBox="1">
            <a:spLocks noChangeArrowheads="1"/>
          </p:cNvSpPr>
          <p:nvPr/>
        </p:nvSpPr>
        <p:spPr bwMode="auto">
          <a:xfrm>
            <a:off x="5374324" y="2477841"/>
            <a:ext cx="1445058" cy="324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F1</a:t>
            </a: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&lt;Production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normale</a:t>
            </a: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   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 rot="5400000" flipH="1" flipV="1">
            <a:off x="2734270" y="1620273"/>
            <a:ext cx="1008000" cy="15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Text Box 27"/>
          <p:cNvSpPr txBox="1">
            <a:spLocks noChangeAspect="1" noChangeArrowheads="1"/>
          </p:cNvSpPr>
          <p:nvPr/>
        </p:nvSpPr>
        <p:spPr bwMode="auto">
          <a:xfrm>
            <a:off x="433683" y="2648362"/>
            <a:ext cx="981598" cy="3524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Mise  en 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énergie de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PC</a:t>
            </a:r>
          </a:p>
        </p:txBody>
      </p:sp>
      <p:grpSp>
        <p:nvGrpSpPr>
          <p:cNvPr id="2" name="Groupe 169"/>
          <p:cNvGrpSpPr/>
          <p:nvPr/>
        </p:nvGrpSpPr>
        <p:grpSpPr>
          <a:xfrm>
            <a:off x="724197" y="2533931"/>
            <a:ext cx="576000" cy="144000"/>
            <a:chOff x="585760" y="1678675"/>
            <a:chExt cx="576000" cy="144000"/>
          </a:xfrm>
        </p:grpSpPr>
        <p:sp>
          <p:nvSpPr>
            <p:cNvPr id="229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0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cxnSp>
        <p:nvCxnSpPr>
          <p:cNvPr id="199" name="Connecteur droit avec flèche 198"/>
          <p:cNvCxnSpPr/>
          <p:nvPr/>
        </p:nvCxnSpPr>
        <p:spPr>
          <a:xfrm>
            <a:off x="2756710" y="831315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2" name="Connecteur droit avec flèche 201"/>
          <p:cNvCxnSpPr/>
          <p:nvPr/>
        </p:nvCxnSpPr>
        <p:spPr>
          <a:xfrm>
            <a:off x="4672622" y="1045629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3" name="Connecteur droit avec flèche 202"/>
          <p:cNvCxnSpPr/>
          <p:nvPr/>
        </p:nvCxnSpPr>
        <p:spPr>
          <a:xfrm>
            <a:off x="4672622" y="584475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5" name="Connecteur droit avec flèche 204"/>
          <p:cNvCxnSpPr/>
          <p:nvPr/>
        </p:nvCxnSpPr>
        <p:spPr>
          <a:xfrm rot="16200000">
            <a:off x="7084762" y="1214215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6" name="Connecteur droit avec flèche 205"/>
          <p:cNvCxnSpPr/>
          <p:nvPr/>
        </p:nvCxnSpPr>
        <p:spPr>
          <a:xfrm rot="16200000">
            <a:off x="7117496" y="2423797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8" name="Connecteur droit avec flèche 207"/>
          <p:cNvCxnSpPr/>
          <p:nvPr/>
        </p:nvCxnSpPr>
        <p:spPr>
          <a:xfrm rot="10800000">
            <a:off x="5414665" y="2954999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2" name="Connecteur droit avec flèche 221"/>
          <p:cNvCxnSpPr/>
          <p:nvPr/>
        </p:nvCxnSpPr>
        <p:spPr>
          <a:xfrm rot="16200000">
            <a:off x="3206340" y="2099695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3" name="Connecteur droit avec flèche 222"/>
          <p:cNvCxnSpPr/>
          <p:nvPr/>
        </p:nvCxnSpPr>
        <p:spPr>
          <a:xfrm rot="16200000">
            <a:off x="1423226" y="2094117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5" name="Connecteur droit avec flèche 224"/>
          <p:cNvCxnSpPr/>
          <p:nvPr/>
        </p:nvCxnSpPr>
        <p:spPr>
          <a:xfrm rot="10800000">
            <a:off x="7852606" y="390999"/>
            <a:ext cx="72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 Box 84"/>
          <p:cNvSpPr txBox="1">
            <a:spLocks noChangeAspect="1" noChangeArrowheads="1"/>
          </p:cNvSpPr>
          <p:nvPr/>
        </p:nvSpPr>
        <p:spPr bwMode="auto">
          <a:xfrm>
            <a:off x="4837581" y="1201956"/>
            <a:ext cx="114300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dirty="0" err="1">
                <a:solidFill>
                  <a:schemeClr val="tx1"/>
                </a:solidFill>
              </a:rPr>
              <a:t>Auto.Dcy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558685" y="2934114"/>
            <a:ext cx="185738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chemeClr val="tx1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chemeClr val="tx1"/>
                </a:solidFill>
                <a:cs typeface="Arabic Transparent" pitchFamily="2" charset="-78"/>
              </a:rPr>
              <a:t>ألي لإنتاج للمصابيح</a:t>
            </a:r>
            <a:r>
              <a:rPr lang="ar-DZ" sz="2400" b="1" kern="0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endParaRPr lang="fr-FR" sz="24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201231" y="773514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chemeClr val="tx1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80" name="Text Box 49"/>
          <p:cNvSpPr txBox="1">
            <a:spLocks noChangeAspect="1" noChangeArrowheads="1"/>
          </p:cNvSpPr>
          <p:nvPr/>
        </p:nvSpPr>
        <p:spPr bwMode="auto">
          <a:xfrm>
            <a:off x="897835" y="1469729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dirty="0" err="1" smtClean="0">
                <a:solidFill>
                  <a:schemeClr val="tx1"/>
                </a:solidFill>
              </a:rPr>
              <a:t>Init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109177" y="662839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300" b="1" dirty="0">
                <a:solidFill>
                  <a:schemeClr val="tx1"/>
                </a:solidFill>
                <a:cs typeface="Arabic Transparent" pitchFamily="2" charset="-78"/>
              </a:rPr>
              <a:t>PO</a:t>
            </a:r>
            <a:r>
              <a:rPr lang="ar-DZ" sz="1300" b="1" dirty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300" b="1" dirty="0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300" b="1" dirty="0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300" b="1" dirty="0" smtClean="0">
                <a:solidFill>
                  <a:schemeClr val="tx1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300" b="1" dirty="0">
              <a:solidFill>
                <a:schemeClr val="tx1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30071" y="901951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sp>
        <p:nvSpPr>
          <p:cNvPr id="239" name="Line 16"/>
          <p:cNvSpPr>
            <a:spLocks noChangeAspect="1" noChangeShapeType="1"/>
          </p:cNvSpPr>
          <p:nvPr/>
        </p:nvSpPr>
        <p:spPr bwMode="auto">
          <a:xfrm flipH="1">
            <a:off x="1367593" y="1648230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0" name="Line 16"/>
          <p:cNvSpPr>
            <a:spLocks noChangeAspect="1" noChangeShapeType="1"/>
          </p:cNvSpPr>
          <p:nvPr/>
        </p:nvSpPr>
        <p:spPr bwMode="auto">
          <a:xfrm flipH="1">
            <a:off x="5751733" y="1362478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1" name="Line 16"/>
          <p:cNvSpPr>
            <a:spLocks noChangeShapeType="1"/>
          </p:cNvSpPr>
          <p:nvPr/>
        </p:nvSpPr>
        <p:spPr bwMode="auto">
          <a:xfrm flipV="1">
            <a:off x="2955018" y="737809"/>
            <a:ext cx="0" cy="18000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2" name="Line 16"/>
          <p:cNvSpPr>
            <a:spLocks noChangeShapeType="1"/>
          </p:cNvSpPr>
          <p:nvPr/>
        </p:nvSpPr>
        <p:spPr bwMode="auto">
          <a:xfrm flipV="1">
            <a:off x="5987313" y="290908"/>
            <a:ext cx="0" cy="18000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3" name="Line 16"/>
          <p:cNvSpPr>
            <a:spLocks noChangeShapeType="1"/>
          </p:cNvSpPr>
          <p:nvPr/>
        </p:nvSpPr>
        <p:spPr bwMode="auto">
          <a:xfrm flipV="1">
            <a:off x="7344635" y="499997"/>
            <a:ext cx="0" cy="18000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4" name="Line 16"/>
          <p:cNvSpPr>
            <a:spLocks noChangeAspect="1" noChangeShapeType="1"/>
          </p:cNvSpPr>
          <p:nvPr/>
        </p:nvSpPr>
        <p:spPr bwMode="auto">
          <a:xfrm flipH="1">
            <a:off x="7058883" y="2330711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5" name="Line 16"/>
          <p:cNvSpPr>
            <a:spLocks noChangeAspect="1" noChangeShapeType="1"/>
          </p:cNvSpPr>
          <p:nvPr/>
        </p:nvSpPr>
        <p:spPr bwMode="auto">
          <a:xfrm flipH="1">
            <a:off x="7021759" y="1026554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6" name="Line 16"/>
          <p:cNvSpPr>
            <a:spLocks noChangeShapeType="1"/>
          </p:cNvSpPr>
          <p:nvPr/>
        </p:nvSpPr>
        <p:spPr bwMode="auto">
          <a:xfrm flipV="1">
            <a:off x="4772867" y="2875724"/>
            <a:ext cx="0" cy="18000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7" name="Line 16"/>
          <p:cNvSpPr>
            <a:spLocks noChangeAspect="1" noChangeShapeType="1"/>
          </p:cNvSpPr>
          <p:nvPr/>
        </p:nvSpPr>
        <p:spPr bwMode="auto">
          <a:xfrm flipH="1">
            <a:off x="3158699" y="1648230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8" name="Text Box 49"/>
          <p:cNvSpPr txBox="1">
            <a:spLocks noChangeAspect="1" noChangeArrowheads="1"/>
          </p:cNvSpPr>
          <p:nvPr/>
        </p:nvSpPr>
        <p:spPr bwMode="auto">
          <a:xfrm>
            <a:off x="5662022" y="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</a:rPr>
              <a:t>Manu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9" name="Text Box 49"/>
          <p:cNvSpPr txBox="1">
            <a:spLocks noChangeAspect="1" noChangeArrowheads="1"/>
          </p:cNvSpPr>
          <p:nvPr/>
        </p:nvSpPr>
        <p:spPr bwMode="auto">
          <a:xfrm>
            <a:off x="7130321" y="722529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</a:rPr>
              <a:t>Manu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0" name="Line 16"/>
          <p:cNvSpPr>
            <a:spLocks noChangeAspect="1" noChangeShapeType="1"/>
          </p:cNvSpPr>
          <p:nvPr/>
        </p:nvSpPr>
        <p:spPr bwMode="auto">
          <a:xfrm flipH="1">
            <a:off x="7243713" y="740802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51" name="Text Box 49"/>
          <p:cNvSpPr txBox="1">
            <a:spLocks noChangeAspect="1" noChangeArrowheads="1"/>
          </p:cNvSpPr>
          <p:nvPr/>
        </p:nvSpPr>
        <p:spPr bwMode="auto">
          <a:xfrm>
            <a:off x="7273197" y="2116397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600" dirty="0" smtClean="0">
                <a:solidFill>
                  <a:schemeClr val="tx1"/>
                </a:solidFill>
              </a:rPr>
              <a:t>الغلق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52" name="Text Box 49"/>
          <p:cNvSpPr txBox="1">
            <a:spLocks noChangeAspect="1" noChangeArrowheads="1"/>
          </p:cNvSpPr>
          <p:nvPr/>
        </p:nvSpPr>
        <p:spPr bwMode="auto">
          <a:xfrm>
            <a:off x="6466113" y="862412"/>
            <a:ext cx="577124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600" dirty="0" smtClean="0">
                <a:solidFill>
                  <a:schemeClr val="tx1"/>
                </a:solidFill>
              </a:rPr>
              <a:t>الغلق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53" name="Line 16"/>
          <p:cNvSpPr>
            <a:spLocks noChangeAspect="1" noChangeShapeType="1"/>
          </p:cNvSpPr>
          <p:nvPr/>
        </p:nvSpPr>
        <p:spPr bwMode="auto">
          <a:xfrm flipH="1">
            <a:off x="6619622" y="903835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54" name="Text Box 85"/>
          <p:cNvSpPr txBox="1">
            <a:spLocks noChangeAspect="1" noChangeArrowheads="1"/>
          </p:cNvSpPr>
          <p:nvPr/>
        </p:nvSpPr>
        <p:spPr bwMode="auto">
          <a:xfrm>
            <a:off x="2803097" y="2488640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chemeClr val="tx1"/>
                </a:solidFill>
                <a:cs typeface="Arabic Transparent" pitchFamily="2" charset="-78"/>
              </a:rPr>
              <a:t>طلب توقف عند </a:t>
            </a:r>
            <a:endParaRPr lang="fr-FR" sz="1300" b="1" dirty="0" smtClean="0">
              <a:solidFill>
                <a:schemeClr val="tx1"/>
              </a:solidFill>
              <a:cs typeface="Arabic Transparent" pitchFamily="2" charset="-78"/>
            </a:endParaRPr>
          </a:p>
          <a:p>
            <a:pPr algn="r" rtl="1"/>
            <a:r>
              <a:rPr lang="ar-DZ" sz="1300" b="1" dirty="0" smtClean="0">
                <a:solidFill>
                  <a:schemeClr val="tx1"/>
                </a:solidFill>
                <a:cs typeface="Arabic Transparent" pitchFamily="2" charset="-78"/>
              </a:rPr>
              <a:t>نهاية </a:t>
            </a:r>
            <a:r>
              <a:rPr lang="ar-DZ" sz="1300" b="1" dirty="0">
                <a:solidFill>
                  <a:schemeClr val="tx1"/>
                </a:solidFill>
                <a:cs typeface="Arabic Transparent" pitchFamily="2" charset="-78"/>
              </a:rPr>
              <a:t>الدورة</a:t>
            </a:r>
            <a:endParaRPr lang="fr-FR" sz="13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55" name="Text Box 85"/>
          <p:cNvSpPr txBox="1">
            <a:spLocks noChangeAspect="1" noChangeArrowheads="1"/>
          </p:cNvSpPr>
          <p:nvPr/>
        </p:nvSpPr>
        <p:spPr bwMode="auto">
          <a:xfrm>
            <a:off x="4222629" y="3029650"/>
            <a:ext cx="85723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dirty="0" smtClean="0">
                <a:solidFill>
                  <a:schemeClr val="tx1"/>
                </a:solidFill>
                <a:cs typeface="Arabic Transparent" pitchFamily="2" charset="-78"/>
              </a:rPr>
              <a:t>Arrêt</a:t>
            </a:r>
            <a:endParaRPr lang="fr-FR" sz="16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56" name="Text Box 68"/>
          <p:cNvSpPr txBox="1">
            <a:spLocks noChangeAspect="1" noChangeArrowheads="1"/>
          </p:cNvSpPr>
          <p:nvPr/>
        </p:nvSpPr>
        <p:spPr bwMode="auto">
          <a:xfrm>
            <a:off x="2767844" y="1462822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dirty="0" err="1" smtClean="0">
                <a:solidFill>
                  <a:schemeClr val="tx1"/>
                </a:solidFill>
                <a:cs typeface="Arabic Transparent" pitchFamily="2" charset="-78"/>
              </a:rPr>
              <a:t>Fc</a:t>
            </a:r>
            <a:endParaRPr lang="fr-FR" sz="16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257" name="Text Box 85"/>
          <p:cNvSpPr txBox="1">
            <a:spLocks noChangeAspect="1" noChangeArrowheads="1"/>
          </p:cNvSpPr>
          <p:nvPr/>
        </p:nvSpPr>
        <p:spPr bwMode="auto">
          <a:xfrm>
            <a:off x="6785194" y="1576792"/>
            <a:ext cx="757251" cy="500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 smtClean="0">
                <a:solidFill>
                  <a:schemeClr val="tx1"/>
                </a:solidFill>
                <a:cs typeface="Arabic Transparent" pitchFamily="2" charset="-78"/>
              </a:rPr>
              <a:t>إجراءات</a:t>
            </a:r>
          </a:p>
          <a:p>
            <a:pPr algn="r" rtl="1"/>
            <a:r>
              <a:rPr lang="ar-DZ" sz="1400" b="1" dirty="0" smtClean="0">
                <a:solidFill>
                  <a:schemeClr val="tx1"/>
                </a:solidFill>
                <a:cs typeface="Arabic Transparent" pitchFamily="2" charset="-78"/>
              </a:rPr>
              <a:t> الغلق</a:t>
            </a:r>
            <a:endParaRPr lang="fr-FR" sz="14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80" grpId="0"/>
      <p:bldP spid="88" grpId="0"/>
      <p:bldP spid="90" grpId="0"/>
      <p:bldP spid="248" grpId="0"/>
      <p:bldP spid="249" grpId="0"/>
      <p:bldP spid="251" grpId="0"/>
      <p:bldP spid="252" grpId="0"/>
      <p:bldP spid="254" grpId="0"/>
      <p:bldP spid="255" grpId="0"/>
      <p:bldP spid="256" grpId="0"/>
      <p:bldP spid="25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Aspect="1" noChangeShapeType="1"/>
          </p:cNvSpPr>
          <p:nvPr/>
        </p:nvSpPr>
        <p:spPr bwMode="auto">
          <a:xfrm>
            <a:off x="5306858" y="3173123"/>
            <a:ext cx="0" cy="2196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7" name="Line 10"/>
          <p:cNvSpPr>
            <a:spLocks noChangeAspect="1" noChangeShapeType="1"/>
          </p:cNvSpPr>
          <p:nvPr/>
        </p:nvSpPr>
        <p:spPr bwMode="auto">
          <a:xfrm>
            <a:off x="2734850" y="3173123"/>
            <a:ext cx="0" cy="921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75" name="Line 10"/>
          <p:cNvSpPr>
            <a:spLocks noChangeAspect="1" noChangeShapeType="1"/>
          </p:cNvSpPr>
          <p:nvPr/>
        </p:nvSpPr>
        <p:spPr bwMode="auto">
          <a:xfrm>
            <a:off x="2740787" y="3182943"/>
            <a:ext cx="2556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000496" y="714356"/>
            <a:ext cx="314327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u="sng" dirty="0" smtClean="0">
                <a:solidFill>
                  <a:srgbClr val="FF0000"/>
                </a:solidFill>
              </a:rPr>
              <a:t>متمن القيادة والتهيئة </a:t>
            </a:r>
            <a:r>
              <a:rPr lang="fr-FR" sz="1600" b="1" u="sng" dirty="0" smtClean="0">
                <a:solidFill>
                  <a:srgbClr val="FF0000"/>
                </a:solidFill>
              </a:rPr>
              <a:t>(GMM) </a:t>
            </a:r>
            <a:r>
              <a:rPr lang="fr-FR" b="1" u="sng" dirty="0" smtClean="0">
                <a:solidFill>
                  <a:srgbClr val="FF0000"/>
                </a:solidFill>
              </a:rPr>
              <a:t>= </a:t>
            </a:r>
            <a:r>
              <a:rPr lang="fr-FR" sz="1600" b="1" u="sng" dirty="0" smtClean="0">
                <a:solidFill>
                  <a:srgbClr val="FF0000"/>
                </a:solidFill>
              </a:rPr>
              <a:t>(GCI)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50987" y="3588484"/>
            <a:ext cx="396000" cy="287419"/>
          </a:xfrm>
          <a:prstGeom prst="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081615" y="3609032"/>
            <a:ext cx="1123503" cy="2880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3547" y="3607619"/>
            <a:ext cx="1000133" cy="29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300" b="1" dirty="0" smtClean="0">
                <a:latin typeface="Arial" pitchFamily="34" charset="0"/>
                <a:cs typeface="Arial" pitchFamily="34" charset="0"/>
              </a:rPr>
              <a:t>التشغيل الآلي </a:t>
            </a:r>
            <a:endParaRPr lang="fr-F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9375" y="3605853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104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2758083" y="3734812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2455914" y="3730259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Line 10"/>
          <p:cNvSpPr>
            <a:spLocks noChangeAspect="1" noChangeShapeType="1"/>
          </p:cNvSpPr>
          <p:nvPr/>
        </p:nvSpPr>
        <p:spPr bwMode="auto">
          <a:xfrm>
            <a:off x="3786182" y="1453309"/>
            <a:ext cx="0" cy="1728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21" name="Rectangle 20"/>
          <p:cNvSpPr/>
          <p:nvPr/>
        </p:nvSpPr>
        <p:spPr>
          <a:xfrm>
            <a:off x="4012486" y="1993550"/>
            <a:ext cx="21737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200" b="1" dirty="0" smtClean="0">
                <a:latin typeface="Arial" pitchFamily="34" charset="0"/>
                <a:cs typeface="Arabic Transparent" pitchFamily="2" charset="-78"/>
              </a:rPr>
              <a:t>وضع الج</a:t>
            </a:r>
            <a:r>
              <a:rPr lang="ar-DZ" sz="1200" b="1" dirty="0" smtClean="0">
                <a:latin typeface="Arial"/>
                <a:cs typeface="Arabic Transparent" pitchFamily="2" charset="-78"/>
              </a:rPr>
              <a:t>زء المنفذ في الحالة الابتدائية</a:t>
            </a:r>
            <a:endParaRPr lang="fr-FR" sz="1200" b="1" dirty="0"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592992" y="1978610"/>
            <a:ext cx="396000" cy="286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91336" y="1978610"/>
            <a:ext cx="2141737" cy="308161"/>
          </a:xfrm>
          <a:prstGeom prst="rect">
            <a:avLst/>
          </a:prstGeom>
          <a:noFill/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5"/>
          <p:cNvSpPr>
            <a:spLocks noChangeAspect="1" noChangeShapeType="1"/>
          </p:cNvSpPr>
          <p:nvPr/>
        </p:nvSpPr>
        <p:spPr bwMode="auto">
          <a:xfrm>
            <a:off x="3985902" y="2133156"/>
            <a:ext cx="11125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6"/>
          <p:cNvSpPr>
            <a:spLocks noChangeAspect="1" noChangeShapeType="1"/>
          </p:cNvSpPr>
          <p:nvPr/>
        </p:nvSpPr>
        <p:spPr bwMode="auto">
          <a:xfrm>
            <a:off x="3703615" y="1751302"/>
            <a:ext cx="15454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17"/>
          <p:cNvSpPr>
            <a:spLocks noChangeAspect="1" noChangeShapeType="1"/>
          </p:cNvSpPr>
          <p:nvPr/>
        </p:nvSpPr>
        <p:spPr bwMode="auto">
          <a:xfrm>
            <a:off x="3697873" y="2437860"/>
            <a:ext cx="1533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8"/>
          <p:cNvSpPr txBox="1">
            <a:spLocks noChangeAspect="1" noChangeArrowheads="1"/>
          </p:cNvSpPr>
          <p:nvPr/>
        </p:nvSpPr>
        <p:spPr bwMode="auto">
          <a:xfrm>
            <a:off x="3817268" y="1607432"/>
            <a:ext cx="571989" cy="30418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r-FR" sz="1200" b="1" dirty="0" err="1" smtClean="0">
                <a:latin typeface="Arial" pitchFamily="34" charset="0"/>
                <a:cs typeface="Arial" pitchFamily="34" charset="0"/>
              </a:rPr>
              <a:t>Init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9"/>
          <p:cNvSpPr txBox="1">
            <a:spLocks noChangeAspect="1" noChangeArrowheads="1"/>
          </p:cNvSpPr>
          <p:nvPr/>
        </p:nvSpPr>
        <p:spPr bwMode="auto">
          <a:xfrm>
            <a:off x="3836801" y="2328348"/>
            <a:ext cx="489609" cy="30295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r-FR" sz="1200" b="1" dirty="0" smtClean="0">
                <a:latin typeface="Arial" pitchFamily="34" charset="0"/>
                <a:cs typeface="Arial" pitchFamily="34" charset="0"/>
              </a:rPr>
              <a:t>CI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601451" y="2734757"/>
            <a:ext cx="396000" cy="286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121764" y="2730626"/>
            <a:ext cx="2141737" cy="304185"/>
          </a:xfrm>
          <a:prstGeom prst="rect">
            <a:avLst/>
          </a:prstGeom>
          <a:noFill/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24"/>
          <p:cNvSpPr>
            <a:spLocks noChangeAspect="1" noChangeShapeType="1"/>
          </p:cNvSpPr>
          <p:nvPr/>
        </p:nvSpPr>
        <p:spPr bwMode="auto">
          <a:xfrm>
            <a:off x="4006432" y="2886398"/>
            <a:ext cx="11125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600030" y="1341536"/>
            <a:ext cx="396000" cy="286492"/>
          </a:xfrm>
          <a:prstGeom prst="rect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cs typeface="Arabic Transparent" pitchFamily="2" charset="-78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653999" y="1390046"/>
            <a:ext cx="288000" cy="199522"/>
          </a:xfrm>
          <a:prstGeom prst="rect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34" name="Rectangle 33"/>
          <p:cNvSpPr/>
          <p:nvPr/>
        </p:nvSpPr>
        <p:spPr>
          <a:xfrm>
            <a:off x="4029695" y="2738212"/>
            <a:ext cx="193424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latin typeface="Arial" pitchFamily="34" charset="0"/>
                <a:cs typeface="Arial" pitchFamily="34" charset="0"/>
              </a:rPr>
              <a:t>تحقق الشروط الابتدائية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76918" y="1985331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01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195" y="2744899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103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4839" y="1349913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78986" y="1326954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A5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5670" y="1951676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A6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89846" y="2695340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3796654" y="2121240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3505403" y="2120818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5097827" y="3649965"/>
            <a:ext cx="396000" cy="286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/>
        </p:nvSpPr>
        <p:spPr bwMode="auto">
          <a:xfrm>
            <a:off x="5647121" y="3649965"/>
            <a:ext cx="995115" cy="28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31"/>
          <p:cNvSpPr>
            <a:spLocks noChangeAspect="1" noChangeShapeType="1"/>
          </p:cNvSpPr>
          <p:nvPr/>
        </p:nvSpPr>
        <p:spPr bwMode="auto">
          <a:xfrm>
            <a:off x="5496736" y="3805737"/>
            <a:ext cx="1533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671036" y="3636554"/>
            <a:ext cx="930104" cy="28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latin typeface="Arial" pitchFamily="34" charset="0"/>
                <a:cs typeface="Arial" pitchFamily="34" charset="0"/>
              </a:rPr>
              <a:t>تشغيل يدوي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55"/>
          <p:cNvSpPr/>
          <p:nvPr/>
        </p:nvSpPr>
        <p:spPr>
          <a:xfrm>
            <a:off x="5074697" y="3669602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107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" name="Connecteur droit 97"/>
          <p:cNvCxnSpPr/>
          <p:nvPr/>
        </p:nvCxnSpPr>
        <p:spPr>
          <a:xfrm rot="5400000">
            <a:off x="5314800" y="3794636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5400000">
            <a:off x="5003665" y="3790083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Line 10"/>
          <p:cNvSpPr>
            <a:spLocks noChangeAspect="1" noChangeShapeType="1"/>
          </p:cNvSpPr>
          <p:nvPr/>
        </p:nvSpPr>
        <p:spPr bwMode="auto">
          <a:xfrm>
            <a:off x="2638636" y="3388941"/>
            <a:ext cx="1905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Text Box 11"/>
          <p:cNvSpPr txBox="1">
            <a:spLocks noChangeAspect="1" noChangeArrowheads="1"/>
          </p:cNvSpPr>
          <p:nvPr/>
        </p:nvSpPr>
        <p:spPr bwMode="auto">
          <a:xfrm>
            <a:off x="2812436" y="3238671"/>
            <a:ext cx="825498" cy="328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</a:t>
            </a:r>
          </a:p>
        </p:txBody>
      </p:sp>
      <p:sp>
        <p:nvSpPr>
          <p:cNvPr id="47" name="Line 12"/>
          <p:cNvSpPr>
            <a:spLocks noChangeAspect="1" noChangeShapeType="1"/>
          </p:cNvSpPr>
          <p:nvPr/>
        </p:nvSpPr>
        <p:spPr bwMode="auto">
          <a:xfrm>
            <a:off x="5209320" y="3441127"/>
            <a:ext cx="1920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48" name="Text Box 13"/>
          <p:cNvSpPr txBox="1">
            <a:spLocks noChangeAspect="1" noChangeArrowheads="1"/>
          </p:cNvSpPr>
          <p:nvPr/>
        </p:nvSpPr>
        <p:spPr bwMode="auto">
          <a:xfrm>
            <a:off x="5377174" y="3287014"/>
            <a:ext cx="901711" cy="377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12"/>
          <p:cNvSpPr>
            <a:spLocks noChangeAspect="1" noChangeShapeType="1"/>
          </p:cNvSpPr>
          <p:nvPr/>
        </p:nvSpPr>
        <p:spPr bwMode="auto">
          <a:xfrm>
            <a:off x="5211294" y="4179193"/>
            <a:ext cx="1920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" name="Text Box 13"/>
          <p:cNvSpPr txBox="1">
            <a:spLocks noChangeAspect="1" noChangeArrowheads="1"/>
          </p:cNvSpPr>
          <p:nvPr/>
        </p:nvSpPr>
        <p:spPr bwMode="auto">
          <a:xfrm>
            <a:off x="5391772" y="4021240"/>
            <a:ext cx="901711" cy="377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12"/>
          <p:cNvSpPr>
            <a:spLocks noChangeAspect="1" noChangeShapeType="1"/>
          </p:cNvSpPr>
          <p:nvPr/>
        </p:nvSpPr>
        <p:spPr bwMode="auto">
          <a:xfrm>
            <a:off x="5490238" y="4065955"/>
            <a:ext cx="432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1552414" y="4464945"/>
            <a:ext cx="396000" cy="286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2073781" y="4485493"/>
            <a:ext cx="1008000" cy="288000"/>
          </a:xfrm>
          <a:prstGeom prst="rect">
            <a:avLst/>
          </a:prstGeom>
          <a:noFill/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Line 31"/>
          <p:cNvSpPr>
            <a:spLocks noChangeAspect="1" noChangeShapeType="1"/>
          </p:cNvSpPr>
          <p:nvPr/>
        </p:nvSpPr>
        <p:spPr bwMode="auto">
          <a:xfrm>
            <a:off x="1961960" y="4620717"/>
            <a:ext cx="11125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19148" y="4493606"/>
            <a:ext cx="110936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latin typeface="Arial" pitchFamily="34" charset="0"/>
                <a:cs typeface="Arial" pitchFamily="34" charset="0"/>
              </a:rPr>
              <a:t>مواصلة التشغيل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2863" y="4466820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105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10"/>
          <p:cNvSpPr>
            <a:spLocks noChangeAspect="1" noChangeShapeType="1"/>
          </p:cNvSpPr>
          <p:nvPr/>
        </p:nvSpPr>
        <p:spPr bwMode="auto">
          <a:xfrm>
            <a:off x="1629317" y="4297634"/>
            <a:ext cx="1905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0" name="Text Box 11"/>
          <p:cNvSpPr txBox="1">
            <a:spLocks noChangeAspect="1" noChangeArrowheads="1"/>
          </p:cNvSpPr>
          <p:nvPr/>
        </p:nvSpPr>
        <p:spPr bwMode="auto">
          <a:xfrm>
            <a:off x="1797915" y="4151032"/>
            <a:ext cx="566461" cy="328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  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4039446" y="4484287"/>
            <a:ext cx="864000" cy="288000"/>
          </a:xfrm>
          <a:prstGeom prst="rect">
            <a:avLst/>
          </a:prstGeom>
          <a:noFill/>
          <a:ln w="254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rtl="1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3917174" y="4613573"/>
            <a:ext cx="11125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7108" y="4476937"/>
            <a:ext cx="928563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1400" b="1" dirty="0" smtClean="0">
                <a:latin typeface="Arial" pitchFamily="34" charset="0"/>
                <a:cs typeface="Arial" pitchFamily="34" charset="0"/>
              </a:rPr>
              <a:t>تشغيل الغلق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3514785" y="4468074"/>
            <a:ext cx="396000" cy="28741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86677" y="4488892"/>
            <a:ext cx="43954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106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rot="5400000">
            <a:off x="3731273" y="4610553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>
            <a:off x="3419712" y="4609849"/>
            <a:ext cx="2781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117331" y="4437040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F3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3786182" y="1857364"/>
            <a:ext cx="2988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32"/>
          <p:cNvSpPr>
            <a:spLocks noChangeAspect="1" noChangeShapeType="1"/>
          </p:cNvSpPr>
          <p:nvPr/>
        </p:nvSpPr>
        <p:spPr bwMode="auto">
          <a:xfrm>
            <a:off x="5302539" y="5361501"/>
            <a:ext cx="1476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7"/>
          <p:cNvSpPr>
            <a:spLocks noChangeAspect="1" noChangeShapeType="1"/>
          </p:cNvSpPr>
          <p:nvPr/>
        </p:nvSpPr>
        <p:spPr bwMode="auto">
          <a:xfrm>
            <a:off x="6780085" y="1869427"/>
            <a:ext cx="0" cy="349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69" name="Line 40"/>
          <p:cNvSpPr>
            <a:spLocks noChangeAspect="1" noChangeShapeType="1"/>
          </p:cNvSpPr>
          <p:nvPr/>
        </p:nvSpPr>
        <p:spPr bwMode="auto">
          <a:xfrm flipV="1">
            <a:off x="6779803" y="3179061"/>
            <a:ext cx="0" cy="185209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 b="1"/>
          </a:p>
        </p:txBody>
      </p:sp>
      <p:sp>
        <p:nvSpPr>
          <p:cNvPr id="70" name="Rectangle 69"/>
          <p:cNvSpPr/>
          <p:nvPr/>
        </p:nvSpPr>
        <p:spPr>
          <a:xfrm>
            <a:off x="2170904" y="3571876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F1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35029" y="4413793"/>
            <a:ext cx="44595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99729" y="3598956"/>
            <a:ext cx="42351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F4</a:t>
            </a:r>
            <a:endParaRPr lang="fr-F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Parenthèse ouvrante 73"/>
          <p:cNvSpPr/>
          <p:nvPr/>
        </p:nvSpPr>
        <p:spPr>
          <a:xfrm rot="5400000">
            <a:off x="2554413" y="3288790"/>
            <a:ext cx="360000" cy="1980000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6" name="Parenthèse ouvrante 75"/>
          <p:cNvSpPr/>
          <p:nvPr/>
        </p:nvSpPr>
        <p:spPr>
          <a:xfrm rot="5400000" flipH="1">
            <a:off x="2516149" y="3958697"/>
            <a:ext cx="396000" cy="1980000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7" name="Line 10"/>
          <p:cNvSpPr>
            <a:spLocks noChangeAspect="1" noChangeShapeType="1"/>
          </p:cNvSpPr>
          <p:nvPr/>
        </p:nvSpPr>
        <p:spPr bwMode="auto">
          <a:xfrm>
            <a:off x="1611669" y="4940576"/>
            <a:ext cx="1905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8" name="Text Box 11"/>
          <p:cNvSpPr txBox="1">
            <a:spLocks noChangeAspect="1" noChangeArrowheads="1"/>
          </p:cNvSpPr>
          <p:nvPr/>
        </p:nvSpPr>
        <p:spPr bwMode="auto">
          <a:xfrm>
            <a:off x="1807162" y="4809342"/>
            <a:ext cx="524351" cy="328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Fc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10"/>
          <p:cNvSpPr>
            <a:spLocks noChangeAspect="1" noChangeShapeType="1"/>
          </p:cNvSpPr>
          <p:nvPr/>
        </p:nvSpPr>
        <p:spPr bwMode="auto">
          <a:xfrm>
            <a:off x="3635045" y="4286209"/>
            <a:ext cx="1905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" name="Text Box 84"/>
          <p:cNvSpPr txBox="1">
            <a:spLocks noChangeAspect="1" noChangeArrowheads="1"/>
          </p:cNvSpPr>
          <p:nvPr/>
        </p:nvSpPr>
        <p:spPr bwMode="auto">
          <a:xfrm>
            <a:off x="3806584" y="4124108"/>
            <a:ext cx="6141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 smtClean="0">
                <a:solidFill>
                  <a:schemeClr val="tx1"/>
                </a:solidFill>
              </a:rPr>
              <a:t>الغلق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9" name="Line 10"/>
          <p:cNvSpPr>
            <a:spLocks noChangeAspect="1" noChangeShapeType="1"/>
          </p:cNvSpPr>
          <p:nvPr/>
        </p:nvSpPr>
        <p:spPr bwMode="auto">
          <a:xfrm>
            <a:off x="3599583" y="4965011"/>
            <a:ext cx="1905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0" name="Text Box 11"/>
          <p:cNvSpPr txBox="1">
            <a:spLocks noChangeAspect="1" noChangeArrowheads="1"/>
          </p:cNvSpPr>
          <p:nvPr/>
        </p:nvSpPr>
        <p:spPr bwMode="auto">
          <a:xfrm>
            <a:off x="3815358" y="4835204"/>
            <a:ext cx="747243" cy="328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الغلق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3876536" y="4855186"/>
            <a:ext cx="3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0" name="Groupe 58"/>
          <p:cNvGrpSpPr/>
          <p:nvPr/>
        </p:nvGrpSpPr>
        <p:grpSpPr>
          <a:xfrm>
            <a:off x="1057341" y="2597741"/>
            <a:ext cx="2734739" cy="2821144"/>
            <a:chOff x="215090" y="7191773"/>
            <a:chExt cx="1752330" cy="2821144"/>
          </a:xfrm>
        </p:grpSpPr>
        <p:sp>
          <p:nvSpPr>
            <p:cNvPr id="89" name="Line 32"/>
            <p:cNvSpPr>
              <a:spLocks noChangeAspect="1" noChangeShapeType="1"/>
            </p:cNvSpPr>
            <p:nvPr/>
          </p:nvSpPr>
          <p:spPr bwMode="auto">
            <a:xfrm>
              <a:off x="222898" y="10007147"/>
              <a:ext cx="106111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37"/>
            <p:cNvSpPr>
              <a:spLocks noChangeAspect="1" noChangeShapeType="1"/>
            </p:cNvSpPr>
            <p:nvPr/>
          </p:nvSpPr>
          <p:spPr bwMode="auto">
            <a:xfrm>
              <a:off x="223602" y="7204917"/>
              <a:ext cx="0" cy="28080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  <p:sp>
          <p:nvSpPr>
            <p:cNvPr id="91" name="Line 32"/>
            <p:cNvSpPr>
              <a:spLocks noChangeAspect="1" noChangeShapeType="1"/>
            </p:cNvSpPr>
            <p:nvPr/>
          </p:nvSpPr>
          <p:spPr bwMode="auto">
            <a:xfrm>
              <a:off x="215090" y="7191773"/>
              <a:ext cx="175233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40"/>
            <p:cNvSpPr>
              <a:spLocks noChangeAspect="1" noChangeShapeType="1"/>
            </p:cNvSpPr>
            <p:nvPr/>
          </p:nvSpPr>
          <p:spPr bwMode="auto">
            <a:xfrm flipV="1">
              <a:off x="223457" y="9219354"/>
              <a:ext cx="0" cy="185209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 b="1"/>
            </a:p>
          </p:txBody>
        </p:sp>
      </p:grpSp>
      <p:sp>
        <p:nvSpPr>
          <p:cNvPr id="83" name="Line 10"/>
          <p:cNvSpPr>
            <a:spLocks noChangeShapeType="1"/>
          </p:cNvSpPr>
          <p:nvPr/>
        </p:nvSpPr>
        <p:spPr bwMode="auto">
          <a:xfrm flipH="1">
            <a:off x="2721566" y="5156642"/>
            <a:ext cx="0" cy="25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Flèche à angle droit 359"/>
          <p:cNvSpPr/>
          <p:nvPr/>
        </p:nvSpPr>
        <p:spPr>
          <a:xfrm rot="16200000" flipH="1">
            <a:off x="5159818" y="3119066"/>
            <a:ext cx="1008000" cy="612000"/>
          </a:xfrm>
          <a:prstGeom prst="bentUpArrow">
            <a:avLst>
              <a:gd name="adj1" fmla="val 16915"/>
              <a:gd name="adj2" fmla="val 25000"/>
              <a:gd name="adj3" fmla="val 27695"/>
            </a:avLst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907474" cy="2628000"/>
          </a:xfrm>
          <a:prstGeom prst="rect">
            <a:avLst/>
          </a:prstGeom>
          <a:noFill/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30" y="3377264"/>
            <a:ext cx="3736670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41"/>
          <p:cNvSpPr/>
          <p:nvPr/>
        </p:nvSpPr>
        <p:spPr>
          <a:xfrm>
            <a:off x="13648" y="714356"/>
            <a:ext cx="9108000" cy="6084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1590138" y="2571744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242737" y="1816816"/>
            <a:ext cx="1368000" cy="46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184904" y="1764526"/>
            <a:ext cx="1476000" cy="57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316742" y="3382274"/>
            <a:ext cx="1404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1307866" y="1779748"/>
            <a:ext cx="1440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590138" y="4857760"/>
            <a:ext cx="1143008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130362" y="3391932"/>
            <a:ext cx="900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135504" y="3398893"/>
            <a:ext cx="1008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3143240" y="4857760"/>
            <a:ext cx="1512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435170" y="2571744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6002225" y="2518840"/>
            <a:ext cx="720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858016" y="2512662"/>
            <a:ext cx="720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500694" y="3714752"/>
            <a:ext cx="2000264" cy="171451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7941942" y="1595332"/>
            <a:ext cx="864000" cy="93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935764" y="2832784"/>
            <a:ext cx="900000" cy="190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935764" y="5100266"/>
            <a:ext cx="900000" cy="14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1310564" y="5994590"/>
            <a:ext cx="3348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71406" y="1500174"/>
            <a:ext cx="504000" cy="514353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en angle 82"/>
          <p:cNvCxnSpPr/>
          <p:nvPr/>
        </p:nvCxnSpPr>
        <p:spPr>
          <a:xfrm>
            <a:off x="4643438" y="2803643"/>
            <a:ext cx="1008000" cy="900000"/>
          </a:xfrm>
          <a:prstGeom prst="bentConnector3">
            <a:avLst>
              <a:gd name="adj1" fmla="val 99731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/>
          <p:nvPr/>
        </p:nvCxnSpPr>
        <p:spPr>
          <a:xfrm>
            <a:off x="4690164" y="2285476"/>
            <a:ext cx="1152000" cy="1404000"/>
          </a:xfrm>
          <a:prstGeom prst="bentConnector3">
            <a:avLst>
              <a:gd name="adj1" fmla="val 100117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/>
          <p:nvPr/>
        </p:nvCxnSpPr>
        <p:spPr>
          <a:xfrm>
            <a:off x="4690164" y="2118999"/>
            <a:ext cx="1620000" cy="396000"/>
          </a:xfrm>
          <a:prstGeom prst="bentConnector3">
            <a:avLst>
              <a:gd name="adj1" fmla="val 99708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>
            <a:off x="4951108" y="-1176620"/>
            <a:ext cx="144000" cy="5760000"/>
          </a:xfrm>
          <a:prstGeom prst="bentConnector3">
            <a:avLst>
              <a:gd name="adj1" fmla="val 825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10800000">
            <a:off x="4050420" y="4202394"/>
            <a:ext cx="1440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10800000">
            <a:off x="4662029" y="4969746"/>
            <a:ext cx="82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10800000">
            <a:off x="2752861" y="4972444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5400000" flipH="1" flipV="1">
            <a:off x="4064922" y="4461024"/>
            <a:ext cx="75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 flipH="1" flipV="1">
            <a:off x="3015726" y="4564036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5400000" flipH="1" flipV="1">
            <a:off x="1878202" y="4564542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5400000" flipH="1" flipV="1">
            <a:off x="1963742" y="576485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 flipH="1" flipV="1">
            <a:off x="610282" y="5122542"/>
            <a:ext cx="169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5400000" flipH="1" flipV="1">
            <a:off x="2017742" y="3215016"/>
            <a:ext cx="28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 flipH="1" flipV="1">
            <a:off x="952282" y="2851850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2806257" y="2821816"/>
            <a:ext cx="61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2768978" y="2071678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/>
          <p:nvPr/>
        </p:nvCxnSpPr>
        <p:spPr>
          <a:xfrm>
            <a:off x="4665637" y="1959798"/>
            <a:ext cx="2448000" cy="540000"/>
          </a:xfrm>
          <a:prstGeom prst="bentConnector3">
            <a:avLst>
              <a:gd name="adj1" fmla="val 100295"/>
            </a:avLst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/>
          <p:nvPr/>
        </p:nvCxnSpPr>
        <p:spPr>
          <a:xfrm flipV="1">
            <a:off x="7655398" y="1826875"/>
            <a:ext cx="288000" cy="1152000"/>
          </a:xfrm>
          <a:prstGeom prst="bentConnector3">
            <a:avLst>
              <a:gd name="adj1" fmla="val -23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4686301" y="1827682"/>
            <a:ext cx="2952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7677586" y="2988728"/>
            <a:ext cx="25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5400000">
            <a:off x="6145970" y="3534266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rot="5400000">
            <a:off x="6992894" y="3528293"/>
            <a:ext cx="324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7500958" y="4468443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7500958" y="4667259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500958" y="5144398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500958" y="5343214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cteur en angle 122"/>
          <p:cNvCxnSpPr/>
          <p:nvPr/>
        </p:nvCxnSpPr>
        <p:spPr>
          <a:xfrm rot="5400000">
            <a:off x="5062474" y="5030762"/>
            <a:ext cx="828000" cy="1656000"/>
          </a:xfrm>
          <a:prstGeom prst="bentConnector3">
            <a:avLst>
              <a:gd name="adj1" fmla="val 10019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Parenthèse fermante 216"/>
          <p:cNvSpPr/>
          <p:nvPr/>
        </p:nvSpPr>
        <p:spPr>
          <a:xfrm>
            <a:off x="8832831" y="3214686"/>
            <a:ext cx="18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Parenthèse fermante 218"/>
          <p:cNvSpPr/>
          <p:nvPr/>
        </p:nvSpPr>
        <p:spPr>
          <a:xfrm flipH="1">
            <a:off x="2918682" y="3214686"/>
            <a:ext cx="36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13"/>
          <p:cNvSpPr>
            <a:spLocks noChangeArrowheads="1"/>
          </p:cNvSpPr>
          <p:nvPr/>
        </p:nvSpPr>
        <p:spPr bwMode="auto">
          <a:xfrm>
            <a:off x="8153395" y="2801556"/>
            <a:ext cx="752129" cy="48474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Marche </a:t>
            </a:r>
            <a:r>
              <a:rPr kumimoji="0" lang="fr-FR" sz="8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endParaRPr kumimoji="0" lang="fr-FR" sz="85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vérification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</a:t>
            </a:r>
            <a:r>
              <a:rPr kumimoji="0" lang="fr-FR" sz="8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l'ordre&gt;</a:t>
            </a:r>
          </a:p>
        </p:txBody>
      </p:sp>
      <p:sp>
        <p:nvSpPr>
          <p:cNvPr id="311" name="Rectangle 13"/>
          <p:cNvSpPr>
            <a:spLocks noChangeArrowheads="1"/>
          </p:cNvSpPr>
          <p:nvPr/>
        </p:nvSpPr>
        <p:spPr bwMode="auto">
          <a:xfrm>
            <a:off x="8169731" y="1571612"/>
            <a:ext cx="740209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de</a:t>
            </a:r>
          </a:p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vérification</a:t>
            </a:r>
          </a:p>
        </p:txBody>
      </p:sp>
      <p:sp>
        <p:nvSpPr>
          <p:cNvPr id="313" name="Rectangle 32"/>
          <p:cNvSpPr>
            <a:spLocks noChangeArrowheads="1"/>
          </p:cNvSpPr>
          <p:nvPr/>
        </p:nvSpPr>
        <p:spPr bwMode="auto">
          <a:xfrm>
            <a:off x="1785918" y="4842262"/>
            <a:ext cx="917239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 et/ou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traitement de 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défaillance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lang="fr-FR" sz="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4" name="Rectangle 38"/>
          <p:cNvSpPr>
            <a:spLocks noChangeArrowheads="1"/>
          </p:cNvSpPr>
          <p:nvPr/>
        </p:nvSpPr>
        <p:spPr bwMode="auto">
          <a:xfrm>
            <a:off x="3338832" y="4859268"/>
            <a:ext cx="1406154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&lt;Production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tout de même&gt;</a:t>
            </a:r>
          </a:p>
        </p:txBody>
      </p:sp>
      <p:sp>
        <p:nvSpPr>
          <p:cNvPr id="401" name="Rectangle 35"/>
          <p:cNvSpPr>
            <a:spLocks noChangeArrowheads="1"/>
          </p:cNvSpPr>
          <p:nvPr/>
        </p:nvSpPr>
        <p:spPr bwMode="auto">
          <a:xfrm>
            <a:off x="3627808" y="2550888"/>
            <a:ext cx="861133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obtenu&gt;</a:t>
            </a:r>
          </a:p>
        </p:txBody>
      </p:sp>
      <p:sp>
        <p:nvSpPr>
          <p:cNvPr id="402" name="Rectangle 38"/>
          <p:cNvSpPr>
            <a:spLocks noChangeArrowheads="1"/>
          </p:cNvSpPr>
          <p:nvPr/>
        </p:nvSpPr>
        <p:spPr bwMode="auto">
          <a:xfrm>
            <a:off x="1500166" y="3357562"/>
            <a:ext cx="128753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&lt;Préparation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remise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route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après défaillance&gt;</a:t>
            </a:r>
          </a:p>
        </p:txBody>
      </p:sp>
      <p:sp>
        <p:nvSpPr>
          <p:cNvPr id="403" name="Rectangle 42"/>
          <p:cNvSpPr>
            <a:spLocks noChangeArrowheads="1"/>
          </p:cNvSpPr>
          <p:nvPr/>
        </p:nvSpPr>
        <p:spPr bwMode="auto">
          <a:xfrm>
            <a:off x="1260022" y="1779072"/>
            <a:ext cx="357790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32"/>
          <p:cNvSpPr>
            <a:spLocks noChangeArrowheads="1"/>
          </p:cNvSpPr>
          <p:nvPr/>
        </p:nvSpPr>
        <p:spPr bwMode="auto">
          <a:xfrm>
            <a:off x="4334990" y="3392838"/>
            <a:ext cx="85151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demandé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état </a:t>
            </a:r>
            <a:endParaRPr lang="fr-FR" sz="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déterminé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05" name="Rectangle 45"/>
          <p:cNvSpPr>
            <a:spLocks noChangeArrowheads="1"/>
          </p:cNvSpPr>
          <p:nvPr/>
        </p:nvSpPr>
        <p:spPr bwMode="auto">
          <a:xfrm>
            <a:off x="1832639" y="2542723"/>
            <a:ext cx="881973" cy="3539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&lt;Mise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dans </a:t>
            </a:r>
            <a:endParaRPr lang="fr-FR" sz="85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état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déterminé&gt;</a:t>
            </a:r>
          </a:p>
        </p:txBody>
      </p:sp>
      <p:sp>
        <p:nvSpPr>
          <p:cNvPr id="406" name="Rectangle 54"/>
          <p:cNvSpPr>
            <a:spLocks noChangeArrowheads="1"/>
          </p:cNvSpPr>
          <p:nvPr/>
        </p:nvSpPr>
        <p:spPr bwMode="auto">
          <a:xfrm>
            <a:off x="3425027" y="1810042"/>
            <a:ext cx="1279517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l'état initial&gt;</a:t>
            </a:r>
          </a:p>
        </p:txBody>
      </p:sp>
      <p:sp>
        <p:nvSpPr>
          <p:cNvPr id="407" name="Rectangle 57"/>
          <p:cNvSpPr>
            <a:spLocks noChangeArrowheads="1"/>
          </p:cNvSpPr>
          <p:nvPr/>
        </p:nvSpPr>
        <p:spPr bwMode="auto">
          <a:xfrm>
            <a:off x="3317713" y="3379717"/>
            <a:ext cx="79701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demandé </a:t>
            </a:r>
            <a:endParaRPr lang="fr-FR" sz="7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 de cycle&gt;</a:t>
            </a:r>
          </a:p>
        </p:txBody>
      </p:sp>
      <p:sp>
        <p:nvSpPr>
          <p:cNvPr id="408" name="Text Box 19"/>
          <p:cNvSpPr txBox="1">
            <a:spLocks noChangeArrowheads="1"/>
          </p:cNvSpPr>
          <p:nvPr/>
        </p:nvSpPr>
        <p:spPr bwMode="auto">
          <a:xfrm>
            <a:off x="6159134" y="2520970"/>
            <a:ext cx="857256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de préparation&gt;</a:t>
            </a:r>
            <a:endParaRPr lang="fr-FR" sz="7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Text Box 19"/>
          <p:cNvSpPr txBox="1">
            <a:spLocks noChangeArrowheads="1"/>
          </p:cNvSpPr>
          <p:nvPr/>
        </p:nvSpPr>
        <p:spPr bwMode="auto">
          <a:xfrm>
            <a:off x="7021556" y="2500306"/>
            <a:ext cx="709667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</a:t>
            </a:r>
          </a:p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de clôture&gt;</a:t>
            </a:r>
            <a:endParaRPr lang="fr-FR" sz="7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Text Box 19"/>
          <p:cNvSpPr txBox="1">
            <a:spLocks noChangeArrowheads="1"/>
          </p:cNvSpPr>
          <p:nvPr/>
        </p:nvSpPr>
        <p:spPr bwMode="auto">
          <a:xfrm>
            <a:off x="5627272" y="3718204"/>
            <a:ext cx="1445058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8900" lvl="1" indent="-6350">
              <a:spcBef>
                <a:spcPts val="500"/>
              </a:spcBef>
              <a:spcAft>
                <a:spcPts val="500"/>
              </a:spcAft>
            </a:pP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&lt;Production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normale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   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19"/>
          <p:cNvSpPr>
            <a:spLocks noChangeArrowheads="1"/>
          </p:cNvSpPr>
          <p:nvPr/>
        </p:nvSpPr>
        <p:spPr bwMode="auto">
          <a:xfrm>
            <a:off x="8120595" y="5143512"/>
            <a:ext cx="819455" cy="20005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test&gt;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Rectangle 26"/>
          <p:cNvSpPr>
            <a:spLocks noChangeArrowheads="1"/>
          </p:cNvSpPr>
          <p:nvPr/>
        </p:nvSpPr>
        <p:spPr bwMode="auto">
          <a:xfrm>
            <a:off x="1552603" y="5994472"/>
            <a:ext cx="947695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d’urgence&gt;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Parenthèse fermante 413"/>
          <p:cNvSpPr/>
          <p:nvPr/>
        </p:nvSpPr>
        <p:spPr>
          <a:xfrm flipH="1">
            <a:off x="2997075" y="3286895"/>
            <a:ext cx="288000" cy="2340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5" name="Parenthèse fermante 414"/>
          <p:cNvSpPr/>
          <p:nvPr/>
        </p:nvSpPr>
        <p:spPr>
          <a:xfrm>
            <a:off x="8843106" y="3285910"/>
            <a:ext cx="108000" cy="23364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7" name="Connecteur droit 416"/>
          <p:cNvCxnSpPr/>
          <p:nvPr/>
        </p:nvCxnSpPr>
        <p:spPr>
          <a:xfrm rot="10800000">
            <a:off x="7575893" y="3227042"/>
            <a:ext cx="360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9" name="Connecteur droit 418"/>
          <p:cNvCxnSpPr/>
          <p:nvPr/>
        </p:nvCxnSpPr>
        <p:spPr>
          <a:xfrm rot="10800000">
            <a:off x="6715702" y="3227042"/>
            <a:ext cx="144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0" name="Connecteur droit 419"/>
          <p:cNvCxnSpPr/>
          <p:nvPr/>
        </p:nvCxnSpPr>
        <p:spPr>
          <a:xfrm rot="10800000">
            <a:off x="7576201" y="3293433"/>
            <a:ext cx="360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Connecteur droit 420"/>
          <p:cNvCxnSpPr/>
          <p:nvPr/>
        </p:nvCxnSpPr>
        <p:spPr>
          <a:xfrm rot="10800000">
            <a:off x="6715749" y="3293433"/>
            <a:ext cx="144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4" name="Connecteur droit 423"/>
          <p:cNvCxnSpPr/>
          <p:nvPr/>
        </p:nvCxnSpPr>
        <p:spPr>
          <a:xfrm rot="10800000">
            <a:off x="7572959" y="5627869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Connecteur droit 424"/>
          <p:cNvCxnSpPr/>
          <p:nvPr/>
        </p:nvCxnSpPr>
        <p:spPr>
          <a:xfrm rot="10800000">
            <a:off x="7579445" y="5699916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6" name="Rectangle 425"/>
          <p:cNvSpPr/>
          <p:nvPr/>
        </p:nvSpPr>
        <p:spPr>
          <a:xfrm>
            <a:off x="1142976" y="1521202"/>
            <a:ext cx="4104000" cy="2916000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7" name="Rectangle 426"/>
          <p:cNvSpPr/>
          <p:nvPr/>
        </p:nvSpPr>
        <p:spPr>
          <a:xfrm>
            <a:off x="1134469" y="4572008"/>
            <a:ext cx="4104000" cy="2071702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Rectangle 427"/>
          <p:cNvSpPr/>
          <p:nvPr/>
        </p:nvSpPr>
        <p:spPr>
          <a:xfrm>
            <a:off x="5388640" y="1520242"/>
            <a:ext cx="3708000" cy="5123468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3227034" y="3118536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 rot="5400000" flipH="1" flipV="1">
            <a:off x="2734270" y="2860636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5400000" flipH="1" flipV="1">
            <a:off x="4339356" y="3233016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rot="10800000">
            <a:off x="4259802" y="3214686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rot="10800000">
            <a:off x="4266288" y="3286733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3249048" y="5541250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39" name="Rectangle 7"/>
          <p:cNvSpPr>
            <a:spLocks noChangeArrowheads="1"/>
          </p:cNvSpPr>
          <p:nvPr/>
        </p:nvSpPr>
        <p:spPr bwMode="auto">
          <a:xfrm>
            <a:off x="6517108" y="5541250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 rot="10800000">
            <a:off x="4333778" y="5632201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rot="10800000">
            <a:off x="4340264" y="5704248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 Box 27"/>
          <p:cNvSpPr txBox="1">
            <a:spLocks noChangeAspect="1" noChangeArrowheads="1"/>
          </p:cNvSpPr>
          <p:nvPr/>
        </p:nvSpPr>
        <p:spPr bwMode="auto">
          <a:xfrm>
            <a:off x="566710" y="1857364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en </a:t>
            </a:r>
            <a:endParaRPr lang="fr-FR" sz="900" dirty="0" smtClean="0"/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sp>
        <p:nvSpPr>
          <p:cNvPr id="157" name="Text Box 27"/>
          <p:cNvSpPr txBox="1">
            <a:spLocks noChangeAspect="1" noChangeArrowheads="1"/>
          </p:cNvSpPr>
          <p:nvPr/>
        </p:nvSpPr>
        <p:spPr bwMode="auto">
          <a:xfrm>
            <a:off x="571472" y="4857762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en </a:t>
            </a:r>
            <a:endParaRPr lang="fr-FR" sz="900" dirty="0" smtClean="0"/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grpSp>
        <p:nvGrpSpPr>
          <p:cNvPr id="2" name="Groupe 161"/>
          <p:cNvGrpSpPr/>
          <p:nvPr/>
        </p:nvGrpSpPr>
        <p:grpSpPr>
          <a:xfrm>
            <a:off x="571472" y="1741939"/>
            <a:ext cx="576000" cy="144000"/>
            <a:chOff x="576235" y="1678675"/>
            <a:chExt cx="576000" cy="144000"/>
          </a:xfrm>
        </p:grpSpPr>
        <p:sp>
          <p:nvSpPr>
            <p:cNvPr id="163" name="Line 22"/>
            <p:cNvSpPr>
              <a:spLocks noChangeAspect="1" noChangeShapeType="1"/>
            </p:cNvSpPr>
            <p:nvPr/>
          </p:nvSpPr>
          <p:spPr bwMode="auto">
            <a:xfrm>
              <a:off x="576235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65"/>
          <p:cNvGrpSpPr/>
          <p:nvPr/>
        </p:nvGrpSpPr>
        <p:grpSpPr>
          <a:xfrm>
            <a:off x="566710" y="6038869"/>
            <a:ext cx="576000" cy="144000"/>
            <a:chOff x="585760" y="1678675"/>
            <a:chExt cx="576000" cy="144000"/>
          </a:xfrm>
        </p:grpSpPr>
        <p:sp>
          <p:nvSpPr>
            <p:cNvPr id="167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69" name="Text Box 27"/>
          <p:cNvSpPr txBox="1">
            <a:spLocks noChangeAspect="1" noChangeArrowheads="1"/>
          </p:cNvSpPr>
          <p:nvPr/>
        </p:nvSpPr>
        <p:spPr bwMode="auto">
          <a:xfrm>
            <a:off x="504797" y="6210320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</a:t>
            </a:r>
            <a:r>
              <a:rPr lang="fr-FR" sz="900" dirty="0" smtClean="0"/>
              <a:t>hors</a:t>
            </a:r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grpSp>
        <p:nvGrpSpPr>
          <p:cNvPr id="4" name="Groupe 169"/>
          <p:cNvGrpSpPr/>
          <p:nvPr/>
        </p:nvGrpSpPr>
        <p:grpSpPr>
          <a:xfrm rot="10800000">
            <a:off x="571471" y="3124198"/>
            <a:ext cx="576000" cy="144000"/>
            <a:chOff x="585760" y="1678675"/>
            <a:chExt cx="576000" cy="144000"/>
          </a:xfrm>
        </p:grpSpPr>
        <p:sp>
          <p:nvSpPr>
            <p:cNvPr id="171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72"/>
          <p:cNvGrpSpPr/>
          <p:nvPr/>
        </p:nvGrpSpPr>
        <p:grpSpPr>
          <a:xfrm>
            <a:off x="561947" y="4724409"/>
            <a:ext cx="576000" cy="144000"/>
            <a:chOff x="585760" y="1678675"/>
            <a:chExt cx="576000" cy="144000"/>
          </a:xfrm>
        </p:grpSpPr>
        <p:sp>
          <p:nvSpPr>
            <p:cNvPr id="174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76" name="Rectangle 7"/>
          <p:cNvSpPr>
            <a:spLocks noChangeArrowheads="1"/>
          </p:cNvSpPr>
          <p:nvPr/>
        </p:nvSpPr>
        <p:spPr bwMode="auto">
          <a:xfrm>
            <a:off x="1428728" y="978083"/>
            <a:ext cx="928694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77" name="Rectangle 7"/>
          <p:cNvSpPr>
            <a:spLocks noChangeArrowheads="1"/>
          </p:cNvSpPr>
          <p:nvPr/>
        </p:nvSpPr>
        <p:spPr bwMode="auto">
          <a:xfrm>
            <a:off x="2428860" y="1000108"/>
            <a:ext cx="2857520" cy="46166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Guide d’Etude 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Modes de Marches et d’Arrêts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 rot="5400000">
            <a:off x="8215008" y="2681612"/>
            <a:ext cx="288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Connecteur en angle 180"/>
          <p:cNvCxnSpPr/>
          <p:nvPr/>
        </p:nvCxnSpPr>
        <p:spPr>
          <a:xfrm rot="16200000" flipV="1">
            <a:off x="4047173" y="4141519"/>
            <a:ext cx="288000" cy="3096000"/>
          </a:xfrm>
          <a:prstGeom prst="bentConnector3">
            <a:avLst>
              <a:gd name="adj1" fmla="val 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rot="5400000">
            <a:off x="5543680" y="562647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>
            <a:off x="2767042" y="207167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>
            <a:off x="2795778" y="28298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/>
          <p:nvPr/>
        </p:nvCxnSpPr>
        <p:spPr>
          <a:xfrm>
            <a:off x="4681902" y="211393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Connecteur droit avec flèche 190"/>
          <p:cNvCxnSpPr/>
          <p:nvPr/>
        </p:nvCxnSpPr>
        <p:spPr>
          <a:xfrm>
            <a:off x="4677016" y="228599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/>
          <p:nvPr/>
        </p:nvCxnSpPr>
        <p:spPr>
          <a:xfrm>
            <a:off x="4677016" y="182483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necteur droit avec flèche 192"/>
          <p:cNvCxnSpPr/>
          <p:nvPr/>
        </p:nvCxnSpPr>
        <p:spPr>
          <a:xfrm>
            <a:off x="4643438" y="279578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Connecteur droit avec flèche 193"/>
          <p:cNvCxnSpPr/>
          <p:nvPr/>
        </p:nvCxnSpPr>
        <p:spPr>
          <a:xfrm rot="-5400000">
            <a:off x="7090460" y="246645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Connecteur droit avec flèche 194"/>
          <p:cNvCxnSpPr/>
          <p:nvPr/>
        </p:nvCxnSpPr>
        <p:spPr>
          <a:xfrm rot="-5400000">
            <a:off x="7117496" y="367009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Connecteur droit avec flèche 197"/>
          <p:cNvCxnSpPr/>
          <p:nvPr/>
        </p:nvCxnSpPr>
        <p:spPr>
          <a:xfrm rot="5400000">
            <a:off x="6269364" y="340738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necteur droit avec flèche 198"/>
          <p:cNvCxnSpPr/>
          <p:nvPr/>
        </p:nvCxnSpPr>
        <p:spPr>
          <a:xfrm rot="10800000">
            <a:off x="5414665" y="419536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rot="10800000">
            <a:off x="5414665" y="497145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Connecteur droit avec flèche 200"/>
          <p:cNvCxnSpPr/>
          <p:nvPr/>
        </p:nvCxnSpPr>
        <p:spPr>
          <a:xfrm>
            <a:off x="7518892" y="467080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Connecteur droit avec flèche 201"/>
          <p:cNvCxnSpPr/>
          <p:nvPr/>
        </p:nvCxnSpPr>
        <p:spPr>
          <a:xfrm>
            <a:off x="7515550" y="533837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>
          <a:xfrm rot="10800000">
            <a:off x="7843557" y="51450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Connecteur droit avec flèche 203"/>
          <p:cNvCxnSpPr/>
          <p:nvPr/>
        </p:nvCxnSpPr>
        <p:spPr>
          <a:xfrm rot="10800000">
            <a:off x="7843557" y="447138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Connecteur droit avec flèche 204"/>
          <p:cNvCxnSpPr/>
          <p:nvPr/>
        </p:nvCxnSpPr>
        <p:spPr>
          <a:xfrm rot="5400000">
            <a:off x="5703026" y="547985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 rot="5400000">
            <a:off x="6268144" y="548319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" name="Connecteur droit avec flèche 206"/>
          <p:cNvCxnSpPr/>
          <p:nvPr/>
        </p:nvCxnSpPr>
        <p:spPr>
          <a:xfrm rot="-5400000">
            <a:off x="4403758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 rot="-5400000">
            <a:off x="3264708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Connecteur droit avec flèche 208"/>
          <p:cNvCxnSpPr/>
          <p:nvPr/>
        </p:nvCxnSpPr>
        <p:spPr>
          <a:xfrm rot="-5400000">
            <a:off x="2126564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Connecteur droit avec flèche 209"/>
          <p:cNvCxnSpPr/>
          <p:nvPr/>
        </p:nvCxnSpPr>
        <p:spPr>
          <a:xfrm rot="-5400000">
            <a:off x="2127638" y="594152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Connecteur droit avec flèche 210"/>
          <p:cNvCxnSpPr/>
          <p:nvPr/>
        </p:nvCxnSpPr>
        <p:spPr>
          <a:xfrm rot="-5400000">
            <a:off x="1417048" y="594390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Connecteur droit avec flèche 211"/>
          <p:cNvCxnSpPr/>
          <p:nvPr/>
        </p:nvCxnSpPr>
        <p:spPr>
          <a:xfrm rot="-5400000">
            <a:off x="2127638" y="333322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" name="Connecteur droit avec flèche 212"/>
          <p:cNvCxnSpPr/>
          <p:nvPr/>
        </p:nvCxnSpPr>
        <p:spPr>
          <a:xfrm rot="-5400000">
            <a:off x="3206340" y="334083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Connecteur droit avec flèche 213"/>
          <p:cNvCxnSpPr/>
          <p:nvPr/>
        </p:nvCxnSpPr>
        <p:spPr>
          <a:xfrm rot="-5400000">
            <a:off x="1417048" y="33288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Connecteur droit avec flèche 214"/>
          <p:cNvCxnSpPr/>
          <p:nvPr/>
        </p:nvCxnSpPr>
        <p:spPr>
          <a:xfrm rot="-5400000">
            <a:off x="8322214" y="277494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Connecteur droit avec flèche 215"/>
          <p:cNvCxnSpPr/>
          <p:nvPr/>
        </p:nvCxnSpPr>
        <p:spPr>
          <a:xfrm rot="10800000">
            <a:off x="7864002" y="162518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Text Box 27"/>
          <p:cNvSpPr txBox="1">
            <a:spLocks noChangeAspect="1" noChangeArrowheads="1"/>
          </p:cNvSpPr>
          <p:nvPr/>
        </p:nvSpPr>
        <p:spPr bwMode="auto">
          <a:xfrm>
            <a:off x="0" y="1142984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b="1" dirty="0" smtClean="0"/>
              <a:t>PC hors</a:t>
            </a:r>
          </a:p>
          <a:p>
            <a:r>
              <a:rPr lang="fr-FR" sz="900" b="1" dirty="0" smtClean="0"/>
              <a:t>énergie</a:t>
            </a:r>
            <a:endParaRPr lang="fr-FR" sz="900" b="1" dirty="0"/>
          </a:p>
        </p:txBody>
      </p:sp>
      <p:sp>
        <p:nvSpPr>
          <p:cNvPr id="135" name="Text Box 27"/>
          <p:cNvSpPr txBox="1">
            <a:spLocks noChangeAspect="1" noChangeArrowheads="1"/>
          </p:cNvSpPr>
          <p:nvPr/>
        </p:nvSpPr>
        <p:spPr bwMode="auto">
          <a:xfrm>
            <a:off x="500034" y="3238436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</a:t>
            </a:r>
            <a:r>
              <a:rPr lang="fr-FR" sz="900" dirty="0" smtClean="0"/>
              <a:t>hors</a:t>
            </a:r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sp>
        <p:nvSpPr>
          <p:cNvPr id="142" name="Ellipse 141"/>
          <p:cNvSpPr>
            <a:spLocks noChangeAspect="1"/>
          </p:cNvSpPr>
          <p:nvPr/>
        </p:nvSpPr>
        <p:spPr>
          <a:xfrm>
            <a:off x="1331460" y="1811756"/>
            <a:ext cx="237600" cy="2376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42"/>
          <p:cNvSpPr>
            <a:spLocks noChangeArrowheads="1"/>
          </p:cNvSpPr>
          <p:nvPr/>
        </p:nvSpPr>
        <p:spPr bwMode="auto">
          <a:xfrm>
            <a:off x="1475222" y="1785926"/>
            <a:ext cx="1382110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&lt;Mise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dans état initial&gt;</a:t>
            </a:r>
          </a:p>
        </p:txBody>
      </p:sp>
      <p:grpSp>
        <p:nvGrpSpPr>
          <p:cNvPr id="146" name="Groupe 145"/>
          <p:cNvGrpSpPr/>
          <p:nvPr/>
        </p:nvGrpSpPr>
        <p:grpSpPr>
          <a:xfrm>
            <a:off x="1555506" y="2576910"/>
            <a:ext cx="357790" cy="261610"/>
            <a:chOff x="1422754" y="2391904"/>
            <a:chExt cx="357790" cy="261610"/>
          </a:xfrm>
        </p:grpSpPr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A7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1483860" y="2409090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3204346" y="1822088"/>
            <a:ext cx="357790" cy="261610"/>
            <a:chOff x="1422754" y="2391904"/>
            <a:chExt cx="357790" cy="261610"/>
          </a:xfrm>
        </p:grpSpPr>
        <p:sp>
          <p:nvSpPr>
            <p:cNvPr id="148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Ellipse 149"/>
            <p:cNvSpPr>
              <a:spLocks noChangeAspect="1"/>
            </p:cNvSpPr>
            <p:nvPr/>
          </p:nvSpPr>
          <p:spPr>
            <a:xfrm>
              <a:off x="1483860" y="2414256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3393716" y="2576910"/>
            <a:ext cx="357790" cy="261610"/>
            <a:chOff x="1417588" y="2386738"/>
            <a:chExt cx="357790" cy="261610"/>
          </a:xfrm>
        </p:grpSpPr>
        <p:sp>
          <p:nvSpPr>
            <p:cNvPr id="152" name="Rectangle 42"/>
            <p:cNvSpPr>
              <a:spLocks noChangeArrowheads="1"/>
            </p:cNvSpPr>
            <p:nvPr/>
          </p:nvSpPr>
          <p:spPr bwMode="auto">
            <a:xfrm>
              <a:off x="1417588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A4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Ellipse 15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3091580" y="3398004"/>
            <a:ext cx="357790" cy="261610"/>
            <a:chOff x="1412422" y="2381572"/>
            <a:chExt cx="357790" cy="261610"/>
          </a:xfrm>
        </p:grpSpPr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Ellipse 159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1" name="Groupe 160"/>
          <p:cNvGrpSpPr/>
          <p:nvPr/>
        </p:nvGrpSpPr>
        <p:grpSpPr>
          <a:xfrm>
            <a:off x="4101444" y="3407534"/>
            <a:ext cx="357790" cy="261610"/>
            <a:chOff x="1412422" y="2386738"/>
            <a:chExt cx="357790" cy="261610"/>
          </a:xfrm>
        </p:grpSpPr>
        <p:sp>
          <p:nvSpPr>
            <p:cNvPr id="162" name="Rectangle 42"/>
            <p:cNvSpPr>
              <a:spLocks noChangeArrowheads="1"/>
            </p:cNvSpPr>
            <p:nvPr/>
          </p:nvSpPr>
          <p:spPr bwMode="auto">
            <a:xfrm>
              <a:off x="1412422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Ellipse 164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6" name="Groupe 165"/>
          <p:cNvGrpSpPr/>
          <p:nvPr/>
        </p:nvGrpSpPr>
        <p:grpSpPr>
          <a:xfrm>
            <a:off x="3122576" y="4873258"/>
            <a:ext cx="357790" cy="261610"/>
            <a:chOff x="1422754" y="2391904"/>
            <a:chExt cx="357790" cy="261610"/>
          </a:xfrm>
        </p:grpSpPr>
        <p:sp>
          <p:nvSpPr>
            <p:cNvPr id="170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Ellipse 17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1561272" y="4868092"/>
            <a:ext cx="357790" cy="261610"/>
            <a:chOff x="1422754" y="2391904"/>
            <a:chExt cx="357790" cy="261610"/>
          </a:xfrm>
        </p:grpSpPr>
        <p:sp>
          <p:nvSpPr>
            <p:cNvPr id="180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Ellipse 181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3" name="Groupe 182"/>
          <p:cNvGrpSpPr/>
          <p:nvPr/>
        </p:nvGrpSpPr>
        <p:grpSpPr>
          <a:xfrm>
            <a:off x="1296184" y="6005934"/>
            <a:ext cx="357790" cy="261610"/>
            <a:chOff x="1427920" y="2386738"/>
            <a:chExt cx="357790" cy="261610"/>
          </a:xfrm>
        </p:grpSpPr>
        <p:sp>
          <p:nvSpPr>
            <p:cNvPr id="184" name="Rectangle 42"/>
            <p:cNvSpPr>
              <a:spLocks noChangeArrowheads="1"/>
            </p:cNvSpPr>
            <p:nvPr/>
          </p:nvSpPr>
          <p:spPr bwMode="auto">
            <a:xfrm>
              <a:off x="1427920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Ellipse 184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7" name="Groupe 186"/>
          <p:cNvGrpSpPr/>
          <p:nvPr/>
        </p:nvGrpSpPr>
        <p:grpSpPr>
          <a:xfrm>
            <a:off x="5960318" y="2515804"/>
            <a:ext cx="341760" cy="261610"/>
            <a:chOff x="1412422" y="2381572"/>
            <a:chExt cx="341760" cy="261610"/>
          </a:xfrm>
        </p:grpSpPr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Ellipse 196"/>
            <p:cNvSpPr>
              <a:spLocks noChangeAspect="1"/>
            </p:cNvSpPr>
            <p:nvPr/>
          </p:nvSpPr>
          <p:spPr>
            <a:xfrm>
              <a:off x="1483860" y="2414256"/>
              <a:ext cx="216000" cy="2160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Groupe 220"/>
          <p:cNvGrpSpPr/>
          <p:nvPr/>
        </p:nvGrpSpPr>
        <p:grpSpPr>
          <a:xfrm>
            <a:off x="6822672" y="2500306"/>
            <a:ext cx="341760" cy="261610"/>
            <a:chOff x="1422754" y="2391904"/>
            <a:chExt cx="341760" cy="261610"/>
          </a:xfrm>
        </p:grpSpPr>
        <p:sp>
          <p:nvSpPr>
            <p:cNvPr id="222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Ellipse 223"/>
            <p:cNvSpPr/>
            <p:nvPr/>
          </p:nvSpPr>
          <p:spPr>
            <a:xfrm>
              <a:off x="1483860" y="2414256"/>
              <a:ext cx="216000" cy="2160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5" name="Groupe 224"/>
          <p:cNvGrpSpPr/>
          <p:nvPr/>
        </p:nvGrpSpPr>
        <p:grpSpPr>
          <a:xfrm>
            <a:off x="5490362" y="3735416"/>
            <a:ext cx="341760" cy="261610"/>
            <a:chOff x="1438252" y="2386738"/>
            <a:chExt cx="341760" cy="261610"/>
          </a:xfrm>
        </p:grpSpPr>
        <p:sp>
          <p:nvSpPr>
            <p:cNvPr id="226" name="Rectangle 42"/>
            <p:cNvSpPr>
              <a:spLocks noChangeArrowheads="1"/>
            </p:cNvSpPr>
            <p:nvPr/>
          </p:nvSpPr>
          <p:spPr bwMode="auto">
            <a:xfrm>
              <a:off x="1438252" y="2386738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Ellipse 226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8" name="Groupe 227"/>
          <p:cNvGrpSpPr/>
          <p:nvPr/>
        </p:nvGrpSpPr>
        <p:grpSpPr>
          <a:xfrm>
            <a:off x="7914088" y="2847164"/>
            <a:ext cx="341760" cy="261610"/>
            <a:chOff x="1427920" y="2391904"/>
            <a:chExt cx="341760" cy="261610"/>
          </a:xfrm>
        </p:grpSpPr>
        <p:sp>
          <p:nvSpPr>
            <p:cNvPr id="229" name="Rectangle 42"/>
            <p:cNvSpPr>
              <a:spLocks noChangeArrowheads="1"/>
            </p:cNvSpPr>
            <p:nvPr/>
          </p:nvSpPr>
          <p:spPr bwMode="auto">
            <a:xfrm>
              <a:off x="1427920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F5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Ellipse 229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1" name="Groupe 230"/>
          <p:cNvGrpSpPr/>
          <p:nvPr/>
        </p:nvGrpSpPr>
        <p:grpSpPr>
          <a:xfrm>
            <a:off x="7919254" y="1612940"/>
            <a:ext cx="341760" cy="261610"/>
            <a:chOff x="1427920" y="2391904"/>
            <a:chExt cx="341760" cy="261610"/>
          </a:xfrm>
        </p:grpSpPr>
        <p:sp>
          <p:nvSpPr>
            <p:cNvPr id="232" name="Rectangle 42"/>
            <p:cNvSpPr>
              <a:spLocks noChangeArrowheads="1"/>
            </p:cNvSpPr>
            <p:nvPr/>
          </p:nvSpPr>
          <p:spPr bwMode="auto">
            <a:xfrm>
              <a:off x="1427920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F4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Ellipse 23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4" name="Rectangle 13"/>
          <p:cNvSpPr>
            <a:spLocks noChangeArrowheads="1"/>
          </p:cNvSpPr>
          <p:nvPr/>
        </p:nvSpPr>
        <p:spPr bwMode="auto">
          <a:xfrm>
            <a:off x="7970915" y="1831534"/>
            <a:ext cx="958803" cy="21544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le désordre&gt;</a:t>
            </a:r>
            <a:endParaRPr lang="fr-FR" sz="800" kern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" name="Groupe 234"/>
          <p:cNvGrpSpPr/>
          <p:nvPr/>
        </p:nvGrpSpPr>
        <p:grpSpPr>
          <a:xfrm>
            <a:off x="7914088" y="5113402"/>
            <a:ext cx="341760" cy="261610"/>
            <a:chOff x="1427920" y="2386738"/>
            <a:chExt cx="341760" cy="261610"/>
          </a:xfrm>
        </p:grpSpPr>
        <p:sp>
          <p:nvSpPr>
            <p:cNvPr id="236" name="Rectangle 42"/>
            <p:cNvSpPr>
              <a:spLocks noChangeArrowheads="1"/>
            </p:cNvSpPr>
            <p:nvPr/>
          </p:nvSpPr>
          <p:spPr bwMode="auto">
            <a:xfrm>
              <a:off x="1427920" y="2386738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F6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Ellipse 236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8" name="Groupe 237"/>
          <p:cNvGrpSpPr/>
          <p:nvPr/>
        </p:nvGrpSpPr>
        <p:grpSpPr>
          <a:xfrm>
            <a:off x="1270354" y="3378226"/>
            <a:ext cx="357790" cy="265118"/>
            <a:chOff x="1412422" y="2381572"/>
            <a:chExt cx="357790" cy="265118"/>
          </a:xfrm>
        </p:grpSpPr>
        <p:sp>
          <p:nvSpPr>
            <p:cNvPr id="239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A5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Ellipse 239"/>
            <p:cNvSpPr>
              <a:spLocks noChangeAspect="1"/>
            </p:cNvSpPr>
            <p:nvPr/>
          </p:nvSpPr>
          <p:spPr>
            <a:xfrm>
              <a:off x="1483860" y="2409090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 rot="-5400000">
            <a:off x="4464562" y="334872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590138" y="2571744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242737" y="1816816"/>
            <a:ext cx="1368000" cy="46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184904" y="1764526"/>
            <a:ext cx="1476000" cy="57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316742" y="3382274"/>
            <a:ext cx="1404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1307866" y="1779748"/>
            <a:ext cx="1440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590138" y="4857760"/>
            <a:ext cx="1143008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130362" y="3391932"/>
            <a:ext cx="900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135504" y="3398893"/>
            <a:ext cx="1008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3143240" y="4857760"/>
            <a:ext cx="1512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435170" y="2571744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6002225" y="2518840"/>
            <a:ext cx="720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858016" y="2512662"/>
            <a:ext cx="720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500694" y="3714752"/>
            <a:ext cx="2000264" cy="171451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7941942" y="1595332"/>
            <a:ext cx="864000" cy="93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7935764" y="2832784"/>
            <a:ext cx="900000" cy="190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935764" y="5100266"/>
            <a:ext cx="900000" cy="14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1310564" y="5994590"/>
            <a:ext cx="3348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71406" y="1500174"/>
            <a:ext cx="504000" cy="514353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en angle 82"/>
          <p:cNvCxnSpPr/>
          <p:nvPr/>
        </p:nvCxnSpPr>
        <p:spPr>
          <a:xfrm>
            <a:off x="4643438" y="2803643"/>
            <a:ext cx="1008000" cy="900000"/>
          </a:xfrm>
          <a:prstGeom prst="bentConnector3">
            <a:avLst>
              <a:gd name="adj1" fmla="val 99731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/>
          <p:nvPr/>
        </p:nvCxnSpPr>
        <p:spPr>
          <a:xfrm>
            <a:off x="4690164" y="2285476"/>
            <a:ext cx="1152000" cy="1404000"/>
          </a:xfrm>
          <a:prstGeom prst="bentConnector3">
            <a:avLst>
              <a:gd name="adj1" fmla="val 100117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/>
          <p:nvPr/>
        </p:nvCxnSpPr>
        <p:spPr>
          <a:xfrm>
            <a:off x="4690164" y="2118999"/>
            <a:ext cx="1620000" cy="396000"/>
          </a:xfrm>
          <a:prstGeom prst="bentConnector3">
            <a:avLst>
              <a:gd name="adj1" fmla="val 99708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rot="5400000">
            <a:off x="4951108" y="-1176620"/>
            <a:ext cx="144000" cy="5760000"/>
          </a:xfrm>
          <a:prstGeom prst="bentConnector3">
            <a:avLst>
              <a:gd name="adj1" fmla="val 825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10800000">
            <a:off x="4050420" y="4202394"/>
            <a:ext cx="1440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10800000">
            <a:off x="4662029" y="4969746"/>
            <a:ext cx="82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10800000">
            <a:off x="2752861" y="4972444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5400000" flipH="1" flipV="1">
            <a:off x="4064922" y="4461024"/>
            <a:ext cx="75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 flipH="1" flipV="1">
            <a:off x="3015726" y="4564036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5400000" flipH="1" flipV="1">
            <a:off x="1878202" y="4564542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5400000" flipH="1" flipV="1">
            <a:off x="1963742" y="576485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 flipH="1" flipV="1">
            <a:off x="610282" y="5122542"/>
            <a:ext cx="169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5400000" flipH="1" flipV="1">
            <a:off x="2017742" y="3215016"/>
            <a:ext cx="28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 flipH="1" flipV="1">
            <a:off x="952282" y="2851850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2806257" y="2821816"/>
            <a:ext cx="61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2768978" y="2071678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/>
          <p:nvPr/>
        </p:nvCxnSpPr>
        <p:spPr>
          <a:xfrm>
            <a:off x="4665637" y="1959798"/>
            <a:ext cx="2448000" cy="540000"/>
          </a:xfrm>
          <a:prstGeom prst="bentConnector3">
            <a:avLst>
              <a:gd name="adj1" fmla="val 100295"/>
            </a:avLst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/>
          <p:nvPr/>
        </p:nvCxnSpPr>
        <p:spPr>
          <a:xfrm flipV="1">
            <a:off x="7655398" y="1826875"/>
            <a:ext cx="288000" cy="1152000"/>
          </a:xfrm>
          <a:prstGeom prst="bentConnector3">
            <a:avLst>
              <a:gd name="adj1" fmla="val -23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4686301" y="1827682"/>
            <a:ext cx="2952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7677586" y="2988728"/>
            <a:ext cx="25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5400000">
            <a:off x="6145970" y="3534266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rot="5400000">
            <a:off x="6992894" y="3528293"/>
            <a:ext cx="324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7500958" y="4468443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7500958" y="4667259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500958" y="5144398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500958" y="5343214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cteur en angle 122"/>
          <p:cNvCxnSpPr/>
          <p:nvPr/>
        </p:nvCxnSpPr>
        <p:spPr>
          <a:xfrm rot="5400000">
            <a:off x="5062474" y="5030762"/>
            <a:ext cx="828000" cy="1656000"/>
          </a:xfrm>
          <a:prstGeom prst="bentConnector3">
            <a:avLst>
              <a:gd name="adj1" fmla="val 10019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Parenthèse fermante 216"/>
          <p:cNvSpPr/>
          <p:nvPr/>
        </p:nvSpPr>
        <p:spPr>
          <a:xfrm>
            <a:off x="8832831" y="3214686"/>
            <a:ext cx="18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Parenthèse fermante 218"/>
          <p:cNvSpPr/>
          <p:nvPr/>
        </p:nvSpPr>
        <p:spPr>
          <a:xfrm flipH="1">
            <a:off x="2918682" y="3214686"/>
            <a:ext cx="36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13"/>
          <p:cNvSpPr>
            <a:spLocks noChangeArrowheads="1"/>
          </p:cNvSpPr>
          <p:nvPr/>
        </p:nvSpPr>
        <p:spPr bwMode="auto">
          <a:xfrm>
            <a:off x="8153395" y="2801556"/>
            <a:ext cx="752129" cy="48474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Marche </a:t>
            </a:r>
            <a:r>
              <a:rPr kumimoji="0" lang="fr-FR" sz="8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endParaRPr kumimoji="0" lang="fr-FR" sz="85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vérification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</a:t>
            </a:r>
            <a:r>
              <a:rPr kumimoji="0" lang="fr-FR" sz="8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l'ordre&gt;</a:t>
            </a:r>
          </a:p>
        </p:txBody>
      </p:sp>
      <p:sp>
        <p:nvSpPr>
          <p:cNvPr id="311" name="Rectangle 13"/>
          <p:cNvSpPr>
            <a:spLocks noChangeArrowheads="1"/>
          </p:cNvSpPr>
          <p:nvPr/>
        </p:nvSpPr>
        <p:spPr bwMode="auto">
          <a:xfrm>
            <a:off x="8169731" y="1571612"/>
            <a:ext cx="740209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de</a:t>
            </a:r>
          </a:p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vérification</a:t>
            </a:r>
          </a:p>
        </p:txBody>
      </p:sp>
      <p:sp>
        <p:nvSpPr>
          <p:cNvPr id="313" name="Rectangle 32"/>
          <p:cNvSpPr>
            <a:spLocks noChangeArrowheads="1"/>
          </p:cNvSpPr>
          <p:nvPr/>
        </p:nvSpPr>
        <p:spPr bwMode="auto">
          <a:xfrm>
            <a:off x="1785918" y="4842262"/>
            <a:ext cx="917239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 et/ou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traitement de 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défaillance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lang="fr-FR" sz="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4" name="Rectangle 38"/>
          <p:cNvSpPr>
            <a:spLocks noChangeArrowheads="1"/>
          </p:cNvSpPr>
          <p:nvPr/>
        </p:nvSpPr>
        <p:spPr bwMode="auto">
          <a:xfrm>
            <a:off x="3338832" y="4859268"/>
            <a:ext cx="1406154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&lt;Production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tout de même&gt;</a:t>
            </a:r>
          </a:p>
        </p:txBody>
      </p:sp>
      <p:sp>
        <p:nvSpPr>
          <p:cNvPr id="401" name="Rectangle 35"/>
          <p:cNvSpPr>
            <a:spLocks noChangeArrowheads="1"/>
          </p:cNvSpPr>
          <p:nvPr/>
        </p:nvSpPr>
        <p:spPr bwMode="auto">
          <a:xfrm>
            <a:off x="3627808" y="2550888"/>
            <a:ext cx="861133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obtenu&gt;</a:t>
            </a:r>
          </a:p>
        </p:txBody>
      </p:sp>
      <p:sp>
        <p:nvSpPr>
          <p:cNvPr id="402" name="Rectangle 38"/>
          <p:cNvSpPr>
            <a:spLocks noChangeArrowheads="1"/>
          </p:cNvSpPr>
          <p:nvPr/>
        </p:nvSpPr>
        <p:spPr bwMode="auto">
          <a:xfrm>
            <a:off x="1500166" y="3357562"/>
            <a:ext cx="1287532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&lt;Préparation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remise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route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après défaillance&gt;</a:t>
            </a:r>
          </a:p>
        </p:txBody>
      </p:sp>
      <p:sp>
        <p:nvSpPr>
          <p:cNvPr id="403" name="Rectangle 42"/>
          <p:cNvSpPr>
            <a:spLocks noChangeArrowheads="1"/>
          </p:cNvSpPr>
          <p:nvPr/>
        </p:nvSpPr>
        <p:spPr bwMode="auto">
          <a:xfrm>
            <a:off x="1260022" y="1779072"/>
            <a:ext cx="357790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32"/>
          <p:cNvSpPr>
            <a:spLocks noChangeArrowheads="1"/>
          </p:cNvSpPr>
          <p:nvPr/>
        </p:nvSpPr>
        <p:spPr bwMode="auto">
          <a:xfrm>
            <a:off x="4334990" y="3392838"/>
            <a:ext cx="85151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demandé</a:t>
            </a: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état </a:t>
            </a:r>
            <a:endParaRPr lang="fr-FR" sz="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déterminé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05" name="Rectangle 45"/>
          <p:cNvSpPr>
            <a:spLocks noChangeArrowheads="1"/>
          </p:cNvSpPr>
          <p:nvPr/>
        </p:nvSpPr>
        <p:spPr bwMode="auto">
          <a:xfrm>
            <a:off x="1832639" y="2542723"/>
            <a:ext cx="881973" cy="3539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&lt;Mise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dans </a:t>
            </a:r>
            <a:endParaRPr lang="fr-FR" sz="85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état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déterminé&gt;</a:t>
            </a:r>
          </a:p>
        </p:txBody>
      </p:sp>
      <p:sp>
        <p:nvSpPr>
          <p:cNvPr id="406" name="Rectangle 54"/>
          <p:cNvSpPr>
            <a:spLocks noChangeArrowheads="1"/>
          </p:cNvSpPr>
          <p:nvPr/>
        </p:nvSpPr>
        <p:spPr bwMode="auto">
          <a:xfrm>
            <a:off x="3425027" y="1810042"/>
            <a:ext cx="1279517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l'état initial&gt;</a:t>
            </a:r>
          </a:p>
        </p:txBody>
      </p:sp>
      <p:sp>
        <p:nvSpPr>
          <p:cNvPr id="407" name="Rectangle 57"/>
          <p:cNvSpPr>
            <a:spLocks noChangeArrowheads="1"/>
          </p:cNvSpPr>
          <p:nvPr/>
        </p:nvSpPr>
        <p:spPr bwMode="auto">
          <a:xfrm>
            <a:off x="3317713" y="3379717"/>
            <a:ext cx="79701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demandé </a:t>
            </a:r>
            <a:endParaRPr lang="fr-FR" sz="7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 de cycle&gt;</a:t>
            </a:r>
          </a:p>
        </p:txBody>
      </p:sp>
      <p:sp>
        <p:nvSpPr>
          <p:cNvPr id="408" name="Text Box 19"/>
          <p:cNvSpPr txBox="1">
            <a:spLocks noChangeArrowheads="1"/>
          </p:cNvSpPr>
          <p:nvPr/>
        </p:nvSpPr>
        <p:spPr bwMode="auto">
          <a:xfrm>
            <a:off x="6159134" y="2520970"/>
            <a:ext cx="857256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de préparation&gt;</a:t>
            </a:r>
            <a:endParaRPr lang="fr-FR" sz="7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Text Box 19"/>
          <p:cNvSpPr txBox="1">
            <a:spLocks noChangeArrowheads="1"/>
          </p:cNvSpPr>
          <p:nvPr/>
        </p:nvSpPr>
        <p:spPr bwMode="auto">
          <a:xfrm>
            <a:off x="7021556" y="2500306"/>
            <a:ext cx="709667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</a:t>
            </a:r>
          </a:p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de clôture&gt;</a:t>
            </a:r>
            <a:endParaRPr lang="fr-FR" sz="7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Text Box 19"/>
          <p:cNvSpPr txBox="1">
            <a:spLocks noChangeArrowheads="1"/>
          </p:cNvSpPr>
          <p:nvPr/>
        </p:nvSpPr>
        <p:spPr bwMode="auto">
          <a:xfrm>
            <a:off x="5627272" y="3718204"/>
            <a:ext cx="1445058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8900" lvl="1" indent="-6350">
              <a:spcBef>
                <a:spcPts val="500"/>
              </a:spcBef>
              <a:spcAft>
                <a:spcPts val="500"/>
              </a:spcAft>
            </a:pP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&lt;Production </a:t>
            </a:r>
            <a:r>
              <a:rPr lang="fr-FR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normale</a:t>
            </a:r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   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19"/>
          <p:cNvSpPr>
            <a:spLocks noChangeArrowheads="1"/>
          </p:cNvSpPr>
          <p:nvPr/>
        </p:nvSpPr>
        <p:spPr bwMode="auto">
          <a:xfrm>
            <a:off x="8120595" y="5143512"/>
            <a:ext cx="819455" cy="20005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&lt;Marche </a:t>
            </a:r>
            <a:r>
              <a:rPr lang="fr-FR" sz="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test&gt;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Rectangle 26"/>
          <p:cNvSpPr>
            <a:spLocks noChangeArrowheads="1"/>
          </p:cNvSpPr>
          <p:nvPr/>
        </p:nvSpPr>
        <p:spPr bwMode="auto">
          <a:xfrm>
            <a:off x="1552603" y="5994472"/>
            <a:ext cx="947695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&lt;Arrêt d’urgence&gt;</a:t>
            </a:r>
            <a:endParaRPr lang="fr-FR" sz="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Parenthèse fermante 413"/>
          <p:cNvSpPr/>
          <p:nvPr/>
        </p:nvSpPr>
        <p:spPr>
          <a:xfrm flipH="1">
            <a:off x="2997075" y="3286895"/>
            <a:ext cx="288000" cy="2340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5" name="Parenthèse fermante 414"/>
          <p:cNvSpPr/>
          <p:nvPr/>
        </p:nvSpPr>
        <p:spPr>
          <a:xfrm>
            <a:off x="8843106" y="3285910"/>
            <a:ext cx="108000" cy="23364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7" name="Connecteur droit 416"/>
          <p:cNvCxnSpPr/>
          <p:nvPr/>
        </p:nvCxnSpPr>
        <p:spPr>
          <a:xfrm rot="10800000">
            <a:off x="7575893" y="3227042"/>
            <a:ext cx="360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9" name="Connecteur droit 418"/>
          <p:cNvCxnSpPr/>
          <p:nvPr/>
        </p:nvCxnSpPr>
        <p:spPr>
          <a:xfrm rot="10800000">
            <a:off x="6715702" y="3227042"/>
            <a:ext cx="144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0" name="Connecteur droit 419"/>
          <p:cNvCxnSpPr/>
          <p:nvPr/>
        </p:nvCxnSpPr>
        <p:spPr>
          <a:xfrm rot="10800000">
            <a:off x="7576201" y="3293433"/>
            <a:ext cx="360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Connecteur droit 420"/>
          <p:cNvCxnSpPr/>
          <p:nvPr/>
        </p:nvCxnSpPr>
        <p:spPr>
          <a:xfrm rot="10800000">
            <a:off x="6715749" y="3293433"/>
            <a:ext cx="144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4" name="Connecteur droit 423"/>
          <p:cNvCxnSpPr/>
          <p:nvPr/>
        </p:nvCxnSpPr>
        <p:spPr>
          <a:xfrm rot="10800000">
            <a:off x="7572959" y="5627869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Connecteur droit 424"/>
          <p:cNvCxnSpPr/>
          <p:nvPr/>
        </p:nvCxnSpPr>
        <p:spPr>
          <a:xfrm rot="10800000">
            <a:off x="7579445" y="5699916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6" name="Rectangle 425"/>
          <p:cNvSpPr/>
          <p:nvPr/>
        </p:nvSpPr>
        <p:spPr>
          <a:xfrm>
            <a:off x="1142976" y="1521202"/>
            <a:ext cx="4104000" cy="2916000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7" name="Rectangle 426"/>
          <p:cNvSpPr/>
          <p:nvPr/>
        </p:nvSpPr>
        <p:spPr>
          <a:xfrm>
            <a:off x="1134469" y="4572008"/>
            <a:ext cx="4104000" cy="2071702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Rectangle 427"/>
          <p:cNvSpPr/>
          <p:nvPr/>
        </p:nvSpPr>
        <p:spPr>
          <a:xfrm>
            <a:off x="5388640" y="1520242"/>
            <a:ext cx="3708000" cy="5123468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3227034" y="3118536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 rot="5400000" flipH="1" flipV="1">
            <a:off x="2734270" y="2860636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5400000" flipH="1" flipV="1">
            <a:off x="4339356" y="3233016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rot="10800000">
            <a:off x="4259802" y="3214686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rot="10800000">
            <a:off x="4266288" y="3286733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3249048" y="5541250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39" name="Rectangle 7"/>
          <p:cNvSpPr>
            <a:spLocks noChangeArrowheads="1"/>
          </p:cNvSpPr>
          <p:nvPr/>
        </p:nvSpPr>
        <p:spPr bwMode="auto">
          <a:xfrm>
            <a:off x="6517108" y="5541250"/>
            <a:ext cx="1080000" cy="25200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PRODUCTION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 rot="10800000">
            <a:off x="4333778" y="5632201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rot="10800000">
            <a:off x="4340264" y="5704248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 Box 27"/>
          <p:cNvSpPr txBox="1">
            <a:spLocks noChangeAspect="1" noChangeArrowheads="1"/>
          </p:cNvSpPr>
          <p:nvPr/>
        </p:nvSpPr>
        <p:spPr bwMode="auto">
          <a:xfrm>
            <a:off x="566710" y="1857364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en </a:t>
            </a:r>
            <a:endParaRPr lang="fr-FR" sz="900" dirty="0" smtClean="0"/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sp>
        <p:nvSpPr>
          <p:cNvPr id="157" name="Text Box 27"/>
          <p:cNvSpPr txBox="1">
            <a:spLocks noChangeAspect="1" noChangeArrowheads="1"/>
          </p:cNvSpPr>
          <p:nvPr/>
        </p:nvSpPr>
        <p:spPr bwMode="auto">
          <a:xfrm>
            <a:off x="571472" y="4857762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en </a:t>
            </a:r>
            <a:endParaRPr lang="fr-FR" sz="900" dirty="0" smtClean="0"/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grpSp>
        <p:nvGrpSpPr>
          <p:cNvPr id="2" name="Groupe 161"/>
          <p:cNvGrpSpPr/>
          <p:nvPr/>
        </p:nvGrpSpPr>
        <p:grpSpPr>
          <a:xfrm>
            <a:off x="571472" y="1741939"/>
            <a:ext cx="576000" cy="144000"/>
            <a:chOff x="576235" y="1678675"/>
            <a:chExt cx="576000" cy="144000"/>
          </a:xfrm>
        </p:grpSpPr>
        <p:sp>
          <p:nvSpPr>
            <p:cNvPr id="163" name="Line 22"/>
            <p:cNvSpPr>
              <a:spLocks noChangeAspect="1" noChangeShapeType="1"/>
            </p:cNvSpPr>
            <p:nvPr/>
          </p:nvSpPr>
          <p:spPr bwMode="auto">
            <a:xfrm>
              <a:off x="576235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65"/>
          <p:cNvGrpSpPr/>
          <p:nvPr/>
        </p:nvGrpSpPr>
        <p:grpSpPr>
          <a:xfrm>
            <a:off x="566710" y="6038869"/>
            <a:ext cx="576000" cy="144000"/>
            <a:chOff x="585760" y="1678675"/>
            <a:chExt cx="576000" cy="144000"/>
          </a:xfrm>
        </p:grpSpPr>
        <p:sp>
          <p:nvSpPr>
            <p:cNvPr id="167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69" name="Text Box 27"/>
          <p:cNvSpPr txBox="1">
            <a:spLocks noChangeAspect="1" noChangeArrowheads="1"/>
          </p:cNvSpPr>
          <p:nvPr/>
        </p:nvSpPr>
        <p:spPr bwMode="auto">
          <a:xfrm>
            <a:off x="504797" y="6210320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</a:t>
            </a:r>
            <a:r>
              <a:rPr lang="fr-FR" sz="900" dirty="0" smtClean="0"/>
              <a:t>hors</a:t>
            </a:r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grpSp>
        <p:nvGrpSpPr>
          <p:cNvPr id="4" name="Groupe 169"/>
          <p:cNvGrpSpPr/>
          <p:nvPr/>
        </p:nvGrpSpPr>
        <p:grpSpPr>
          <a:xfrm rot="10800000">
            <a:off x="571471" y="3124198"/>
            <a:ext cx="576000" cy="144000"/>
            <a:chOff x="585760" y="1678675"/>
            <a:chExt cx="576000" cy="144000"/>
          </a:xfrm>
        </p:grpSpPr>
        <p:sp>
          <p:nvSpPr>
            <p:cNvPr id="171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72"/>
          <p:cNvGrpSpPr/>
          <p:nvPr/>
        </p:nvGrpSpPr>
        <p:grpSpPr>
          <a:xfrm>
            <a:off x="561947" y="4724409"/>
            <a:ext cx="576000" cy="144000"/>
            <a:chOff x="585760" y="1678675"/>
            <a:chExt cx="576000" cy="144000"/>
          </a:xfrm>
        </p:grpSpPr>
        <p:sp>
          <p:nvSpPr>
            <p:cNvPr id="174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76" name="Rectangle 7"/>
          <p:cNvSpPr>
            <a:spLocks noChangeArrowheads="1"/>
          </p:cNvSpPr>
          <p:nvPr/>
        </p:nvSpPr>
        <p:spPr bwMode="auto">
          <a:xfrm>
            <a:off x="1428728" y="978083"/>
            <a:ext cx="928694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77" name="Rectangle 7"/>
          <p:cNvSpPr>
            <a:spLocks noChangeArrowheads="1"/>
          </p:cNvSpPr>
          <p:nvPr/>
        </p:nvSpPr>
        <p:spPr bwMode="auto">
          <a:xfrm>
            <a:off x="2428860" y="1000108"/>
            <a:ext cx="2857520" cy="46166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Guide d’Etude 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Modes de Marches et d’Arrêts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 rot="5400000">
            <a:off x="8215008" y="2681612"/>
            <a:ext cx="288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Connecteur en angle 180"/>
          <p:cNvCxnSpPr/>
          <p:nvPr/>
        </p:nvCxnSpPr>
        <p:spPr>
          <a:xfrm rot="16200000" flipV="1">
            <a:off x="4047173" y="4141519"/>
            <a:ext cx="288000" cy="3096000"/>
          </a:xfrm>
          <a:prstGeom prst="bentConnector3">
            <a:avLst>
              <a:gd name="adj1" fmla="val 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rot="5400000">
            <a:off x="5543680" y="562647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>
            <a:off x="2767042" y="207167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>
            <a:off x="2795778" y="28298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/>
          <p:nvPr/>
        </p:nvCxnSpPr>
        <p:spPr>
          <a:xfrm>
            <a:off x="4681902" y="211393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Connecteur droit avec flèche 190"/>
          <p:cNvCxnSpPr/>
          <p:nvPr/>
        </p:nvCxnSpPr>
        <p:spPr>
          <a:xfrm>
            <a:off x="4677016" y="228599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/>
          <p:nvPr/>
        </p:nvCxnSpPr>
        <p:spPr>
          <a:xfrm>
            <a:off x="4677016" y="182483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necteur droit avec flèche 192"/>
          <p:cNvCxnSpPr/>
          <p:nvPr/>
        </p:nvCxnSpPr>
        <p:spPr>
          <a:xfrm>
            <a:off x="4643438" y="279578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Connecteur droit avec flèche 193"/>
          <p:cNvCxnSpPr/>
          <p:nvPr/>
        </p:nvCxnSpPr>
        <p:spPr>
          <a:xfrm rot="-5400000">
            <a:off x="7090460" y="246645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Connecteur droit avec flèche 194"/>
          <p:cNvCxnSpPr/>
          <p:nvPr/>
        </p:nvCxnSpPr>
        <p:spPr>
          <a:xfrm rot="-5400000">
            <a:off x="7117496" y="367009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Connecteur droit avec flèche 197"/>
          <p:cNvCxnSpPr/>
          <p:nvPr/>
        </p:nvCxnSpPr>
        <p:spPr>
          <a:xfrm rot="5400000">
            <a:off x="6269364" y="340738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necteur droit avec flèche 198"/>
          <p:cNvCxnSpPr/>
          <p:nvPr/>
        </p:nvCxnSpPr>
        <p:spPr>
          <a:xfrm rot="10800000">
            <a:off x="5414665" y="419536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rot="10800000">
            <a:off x="5414665" y="497145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Connecteur droit avec flèche 200"/>
          <p:cNvCxnSpPr/>
          <p:nvPr/>
        </p:nvCxnSpPr>
        <p:spPr>
          <a:xfrm>
            <a:off x="7518892" y="467080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Connecteur droit avec flèche 201"/>
          <p:cNvCxnSpPr/>
          <p:nvPr/>
        </p:nvCxnSpPr>
        <p:spPr>
          <a:xfrm>
            <a:off x="7515550" y="533837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>
          <a:xfrm rot="10800000">
            <a:off x="7843557" y="51450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Connecteur droit avec flèche 203"/>
          <p:cNvCxnSpPr/>
          <p:nvPr/>
        </p:nvCxnSpPr>
        <p:spPr>
          <a:xfrm rot="10800000">
            <a:off x="7843557" y="447138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Connecteur droit avec flèche 204"/>
          <p:cNvCxnSpPr/>
          <p:nvPr/>
        </p:nvCxnSpPr>
        <p:spPr>
          <a:xfrm rot="5400000">
            <a:off x="5703026" y="547985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 rot="5400000">
            <a:off x="6268144" y="548319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" name="Connecteur droit avec flèche 206"/>
          <p:cNvCxnSpPr/>
          <p:nvPr/>
        </p:nvCxnSpPr>
        <p:spPr>
          <a:xfrm rot="-5400000">
            <a:off x="4403758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 rot="-5400000">
            <a:off x="3264708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Connecteur droit avec flèche 208"/>
          <p:cNvCxnSpPr/>
          <p:nvPr/>
        </p:nvCxnSpPr>
        <p:spPr>
          <a:xfrm rot="-5400000">
            <a:off x="2126564" y="480880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Connecteur droit avec flèche 209"/>
          <p:cNvCxnSpPr/>
          <p:nvPr/>
        </p:nvCxnSpPr>
        <p:spPr>
          <a:xfrm rot="-5400000">
            <a:off x="2127638" y="594152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Connecteur droit avec flèche 210"/>
          <p:cNvCxnSpPr/>
          <p:nvPr/>
        </p:nvCxnSpPr>
        <p:spPr>
          <a:xfrm rot="-5400000">
            <a:off x="1417048" y="594390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Connecteur droit avec flèche 211"/>
          <p:cNvCxnSpPr/>
          <p:nvPr/>
        </p:nvCxnSpPr>
        <p:spPr>
          <a:xfrm rot="-5400000">
            <a:off x="2127638" y="333322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" name="Connecteur droit avec flèche 212"/>
          <p:cNvCxnSpPr/>
          <p:nvPr/>
        </p:nvCxnSpPr>
        <p:spPr>
          <a:xfrm rot="-5400000">
            <a:off x="3206340" y="334083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Connecteur droit avec flèche 213"/>
          <p:cNvCxnSpPr/>
          <p:nvPr/>
        </p:nvCxnSpPr>
        <p:spPr>
          <a:xfrm rot="-5400000">
            <a:off x="1417048" y="33288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Connecteur droit avec flèche 214"/>
          <p:cNvCxnSpPr/>
          <p:nvPr/>
        </p:nvCxnSpPr>
        <p:spPr>
          <a:xfrm rot="-5400000">
            <a:off x="8322214" y="277494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Connecteur droit avec flèche 215"/>
          <p:cNvCxnSpPr/>
          <p:nvPr/>
        </p:nvCxnSpPr>
        <p:spPr>
          <a:xfrm rot="10800000">
            <a:off x="7864002" y="162518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Text Box 27"/>
          <p:cNvSpPr txBox="1">
            <a:spLocks noChangeAspect="1" noChangeArrowheads="1"/>
          </p:cNvSpPr>
          <p:nvPr/>
        </p:nvSpPr>
        <p:spPr bwMode="auto">
          <a:xfrm>
            <a:off x="0" y="1142984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b="1" dirty="0" smtClean="0"/>
              <a:t>PC hors</a:t>
            </a:r>
          </a:p>
          <a:p>
            <a:r>
              <a:rPr lang="fr-FR" sz="900" b="1" dirty="0" smtClean="0"/>
              <a:t>énergie</a:t>
            </a:r>
            <a:endParaRPr lang="fr-FR" sz="900" b="1" dirty="0"/>
          </a:p>
        </p:txBody>
      </p:sp>
      <p:sp>
        <p:nvSpPr>
          <p:cNvPr id="135" name="Text Box 27"/>
          <p:cNvSpPr txBox="1">
            <a:spLocks noChangeAspect="1" noChangeArrowheads="1"/>
          </p:cNvSpPr>
          <p:nvPr/>
        </p:nvSpPr>
        <p:spPr bwMode="auto">
          <a:xfrm>
            <a:off x="500034" y="3238436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900" dirty="0"/>
              <a:t>Mise  </a:t>
            </a:r>
            <a:r>
              <a:rPr lang="fr-FR" sz="900" dirty="0" smtClean="0"/>
              <a:t>hors</a:t>
            </a:r>
          </a:p>
          <a:p>
            <a:r>
              <a:rPr lang="fr-FR" sz="900" dirty="0" smtClean="0"/>
              <a:t>énergie de </a:t>
            </a:r>
            <a:r>
              <a:rPr lang="fr-FR" sz="900" dirty="0"/>
              <a:t>la PC</a:t>
            </a:r>
          </a:p>
        </p:txBody>
      </p:sp>
      <p:sp>
        <p:nvSpPr>
          <p:cNvPr id="142" name="Ellipse 141"/>
          <p:cNvSpPr>
            <a:spLocks noChangeAspect="1"/>
          </p:cNvSpPr>
          <p:nvPr/>
        </p:nvSpPr>
        <p:spPr>
          <a:xfrm>
            <a:off x="1331460" y="1811756"/>
            <a:ext cx="237600" cy="2376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42"/>
          <p:cNvSpPr>
            <a:spLocks noChangeArrowheads="1"/>
          </p:cNvSpPr>
          <p:nvPr/>
        </p:nvSpPr>
        <p:spPr bwMode="auto">
          <a:xfrm>
            <a:off x="1475222" y="1785926"/>
            <a:ext cx="1382110" cy="223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8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&lt;Mise </a:t>
            </a:r>
            <a:r>
              <a:rPr lang="fr-FR" sz="8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 dans état initial&gt;</a:t>
            </a:r>
          </a:p>
        </p:txBody>
      </p:sp>
      <p:grpSp>
        <p:nvGrpSpPr>
          <p:cNvPr id="6" name="Groupe 145"/>
          <p:cNvGrpSpPr/>
          <p:nvPr/>
        </p:nvGrpSpPr>
        <p:grpSpPr>
          <a:xfrm>
            <a:off x="1555506" y="2576910"/>
            <a:ext cx="357790" cy="261610"/>
            <a:chOff x="1422754" y="2391904"/>
            <a:chExt cx="357790" cy="261610"/>
          </a:xfrm>
        </p:grpSpPr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A7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1483860" y="2409090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146"/>
          <p:cNvGrpSpPr/>
          <p:nvPr/>
        </p:nvGrpSpPr>
        <p:grpSpPr>
          <a:xfrm>
            <a:off x="3204346" y="1822088"/>
            <a:ext cx="357790" cy="261610"/>
            <a:chOff x="1422754" y="2391904"/>
            <a:chExt cx="357790" cy="261610"/>
          </a:xfrm>
        </p:grpSpPr>
        <p:sp>
          <p:nvSpPr>
            <p:cNvPr id="148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Ellipse 149"/>
            <p:cNvSpPr>
              <a:spLocks noChangeAspect="1"/>
            </p:cNvSpPr>
            <p:nvPr/>
          </p:nvSpPr>
          <p:spPr>
            <a:xfrm>
              <a:off x="1483860" y="2414256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150"/>
          <p:cNvGrpSpPr/>
          <p:nvPr/>
        </p:nvGrpSpPr>
        <p:grpSpPr>
          <a:xfrm>
            <a:off x="3393716" y="2576910"/>
            <a:ext cx="357790" cy="261610"/>
            <a:chOff x="1417588" y="2386738"/>
            <a:chExt cx="357790" cy="261610"/>
          </a:xfrm>
        </p:grpSpPr>
        <p:sp>
          <p:nvSpPr>
            <p:cNvPr id="152" name="Rectangle 42"/>
            <p:cNvSpPr>
              <a:spLocks noChangeArrowheads="1"/>
            </p:cNvSpPr>
            <p:nvPr/>
          </p:nvSpPr>
          <p:spPr bwMode="auto">
            <a:xfrm>
              <a:off x="1417588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A4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Ellipse 15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157"/>
          <p:cNvGrpSpPr/>
          <p:nvPr/>
        </p:nvGrpSpPr>
        <p:grpSpPr>
          <a:xfrm>
            <a:off x="3091580" y="3398004"/>
            <a:ext cx="357790" cy="261610"/>
            <a:chOff x="1412422" y="2381572"/>
            <a:chExt cx="357790" cy="261610"/>
          </a:xfrm>
        </p:grpSpPr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Ellipse 159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160"/>
          <p:cNvGrpSpPr/>
          <p:nvPr/>
        </p:nvGrpSpPr>
        <p:grpSpPr>
          <a:xfrm>
            <a:off x="4101444" y="3407534"/>
            <a:ext cx="357790" cy="261610"/>
            <a:chOff x="1412422" y="2386738"/>
            <a:chExt cx="357790" cy="261610"/>
          </a:xfrm>
        </p:grpSpPr>
        <p:sp>
          <p:nvSpPr>
            <p:cNvPr id="162" name="Rectangle 42"/>
            <p:cNvSpPr>
              <a:spLocks noChangeArrowheads="1"/>
            </p:cNvSpPr>
            <p:nvPr/>
          </p:nvSpPr>
          <p:spPr bwMode="auto">
            <a:xfrm>
              <a:off x="1412422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Ellipse 164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65"/>
          <p:cNvGrpSpPr/>
          <p:nvPr/>
        </p:nvGrpSpPr>
        <p:grpSpPr>
          <a:xfrm>
            <a:off x="3122576" y="4873258"/>
            <a:ext cx="357790" cy="261610"/>
            <a:chOff x="1422754" y="2391904"/>
            <a:chExt cx="357790" cy="261610"/>
          </a:xfrm>
        </p:grpSpPr>
        <p:sp>
          <p:nvSpPr>
            <p:cNvPr id="170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Ellipse 17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78"/>
          <p:cNvGrpSpPr/>
          <p:nvPr/>
        </p:nvGrpSpPr>
        <p:grpSpPr>
          <a:xfrm>
            <a:off x="1561272" y="4868092"/>
            <a:ext cx="357790" cy="261610"/>
            <a:chOff x="1422754" y="2391904"/>
            <a:chExt cx="357790" cy="261610"/>
          </a:xfrm>
        </p:grpSpPr>
        <p:sp>
          <p:nvSpPr>
            <p:cNvPr id="180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Ellipse 181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82"/>
          <p:cNvGrpSpPr/>
          <p:nvPr/>
        </p:nvGrpSpPr>
        <p:grpSpPr>
          <a:xfrm>
            <a:off x="1296184" y="6005934"/>
            <a:ext cx="357790" cy="261610"/>
            <a:chOff x="1427920" y="2386738"/>
            <a:chExt cx="357790" cy="261610"/>
          </a:xfrm>
        </p:grpSpPr>
        <p:sp>
          <p:nvSpPr>
            <p:cNvPr id="184" name="Rectangle 42"/>
            <p:cNvSpPr>
              <a:spLocks noChangeArrowheads="1"/>
            </p:cNvSpPr>
            <p:nvPr/>
          </p:nvSpPr>
          <p:spPr bwMode="auto">
            <a:xfrm>
              <a:off x="1427920" y="2386738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Ellipse 184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86"/>
          <p:cNvGrpSpPr/>
          <p:nvPr/>
        </p:nvGrpSpPr>
        <p:grpSpPr>
          <a:xfrm>
            <a:off x="5960318" y="2515804"/>
            <a:ext cx="341760" cy="261610"/>
            <a:chOff x="1412422" y="2381572"/>
            <a:chExt cx="341760" cy="261610"/>
          </a:xfrm>
        </p:grpSpPr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F2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Ellipse 196"/>
            <p:cNvSpPr>
              <a:spLocks noChangeAspect="1"/>
            </p:cNvSpPr>
            <p:nvPr/>
          </p:nvSpPr>
          <p:spPr>
            <a:xfrm>
              <a:off x="1483860" y="2414256"/>
              <a:ext cx="216000" cy="2160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220"/>
          <p:cNvGrpSpPr/>
          <p:nvPr/>
        </p:nvGrpSpPr>
        <p:grpSpPr>
          <a:xfrm>
            <a:off x="6822672" y="2500306"/>
            <a:ext cx="341760" cy="261610"/>
            <a:chOff x="1422754" y="2391904"/>
            <a:chExt cx="341760" cy="261610"/>
          </a:xfrm>
        </p:grpSpPr>
        <p:sp>
          <p:nvSpPr>
            <p:cNvPr id="222" name="Rectangle 42"/>
            <p:cNvSpPr>
              <a:spLocks noChangeArrowheads="1"/>
            </p:cNvSpPr>
            <p:nvPr/>
          </p:nvSpPr>
          <p:spPr bwMode="auto">
            <a:xfrm>
              <a:off x="1422754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F3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Ellipse 223"/>
            <p:cNvSpPr/>
            <p:nvPr/>
          </p:nvSpPr>
          <p:spPr>
            <a:xfrm>
              <a:off x="1483860" y="2414256"/>
              <a:ext cx="216000" cy="2160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224"/>
          <p:cNvGrpSpPr/>
          <p:nvPr/>
        </p:nvGrpSpPr>
        <p:grpSpPr>
          <a:xfrm>
            <a:off x="5490362" y="3735416"/>
            <a:ext cx="341760" cy="261610"/>
            <a:chOff x="1438252" y="2386738"/>
            <a:chExt cx="341760" cy="261610"/>
          </a:xfrm>
        </p:grpSpPr>
        <p:sp>
          <p:nvSpPr>
            <p:cNvPr id="226" name="Rectangle 42"/>
            <p:cNvSpPr>
              <a:spLocks noChangeArrowheads="1"/>
            </p:cNvSpPr>
            <p:nvPr/>
          </p:nvSpPr>
          <p:spPr bwMode="auto">
            <a:xfrm>
              <a:off x="1438252" y="2386738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F1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Ellipse 226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227"/>
          <p:cNvGrpSpPr/>
          <p:nvPr/>
        </p:nvGrpSpPr>
        <p:grpSpPr>
          <a:xfrm>
            <a:off x="7914088" y="2847164"/>
            <a:ext cx="341760" cy="261610"/>
            <a:chOff x="1427920" y="2391904"/>
            <a:chExt cx="341760" cy="261610"/>
          </a:xfrm>
        </p:grpSpPr>
        <p:sp>
          <p:nvSpPr>
            <p:cNvPr id="229" name="Rectangle 42"/>
            <p:cNvSpPr>
              <a:spLocks noChangeArrowheads="1"/>
            </p:cNvSpPr>
            <p:nvPr/>
          </p:nvSpPr>
          <p:spPr bwMode="auto">
            <a:xfrm>
              <a:off x="1427920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F5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Ellipse 229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230"/>
          <p:cNvGrpSpPr/>
          <p:nvPr/>
        </p:nvGrpSpPr>
        <p:grpSpPr>
          <a:xfrm>
            <a:off x="7919254" y="1612940"/>
            <a:ext cx="341760" cy="261610"/>
            <a:chOff x="1427920" y="2391904"/>
            <a:chExt cx="341760" cy="261610"/>
          </a:xfrm>
        </p:grpSpPr>
        <p:sp>
          <p:nvSpPr>
            <p:cNvPr id="232" name="Rectangle 42"/>
            <p:cNvSpPr>
              <a:spLocks noChangeArrowheads="1"/>
            </p:cNvSpPr>
            <p:nvPr/>
          </p:nvSpPr>
          <p:spPr bwMode="auto">
            <a:xfrm>
              <a:off x="1427920" y="2391904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F4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Ellipse 232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4" name="Rectangle 13"/>
          <p:cNvSpPr>
            <a:spLocks noChangeArrowheads="1"/>
          </p:cNvSpPr>
          <p:nvPr/>
        </p:nvSpPr>
        <p:spPr bwMode="auto">
          <a:xfrm>
            <a:off x="7970915" y="1831534"/>
            <a:ext cx="958803" cy="21544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800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le désordre&gt;</a:t>
            </a:r>
            <a:endParaRPr lang="fr-FR" sz="800" kern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e 234"/>
          <p:cNvGrpSpPr/>
          <p:nvPr/>
        </p:nvGrpSpPr>
        <p:grpSpPr>
          <a:xfrm>
            <a:off x="7914088" y="5113402"/>
            <a:ext cx="341760" cy="261610"/>
            <a:chOff x="1427920" y="2386738"/>
            <a:chExt cx="341760" cy="261610"/>
          </a:xfrm>
        </p:grpSpPr>
        <p:sp>
          <p:nvSpPr>
            <p:cNvPr id="236" name="Rectangle 42"/>
            <p:cNvSpPr>
              <a:spLocks noChangeArrowheads="1"/>
            </p:cNvSpPr>
            <p:nvPr/>
          </p:nvSpPr>
          <p:spPr bwMode="auto">
            <a:xfrm>
              <a:off x="1427920" y="2386738"/>
              <a:ext cx="34176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F6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Ellipse 236"/>
            <p:cNvSpPr>
              <a:spLocks noChangeAspect="1"/>
            </p:cNvSpPr>
            <p:nvPr/>
          </p:nvSpPr>
          <p:spPr>
            <a:xfrm>
              <a:off x="1478694" y="2403924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237"/>
          <p:cNvGrpSpPr/>
          <p:nvPr/>
        </p:nvGrpSpPr>
        <p:grpSpPr>
          <a:xfrm>
            <a:off x="1270354" y="3378226"/>
            <a:ext cx="357790" cy="265118"/>
            <a:chOff x="1412422" y="2381572"/>
            <a:chExt cx="357790" cy="265118"/>
          </a:xfrm>
        </p:grpSpPr>
        <p:sp>
          <p:nvSpPr>
            <p:cNvPr id="239" name="Rectangle 42"/>
            <p:cNvSpPr>
              <a:spLocks noChangeArrowheads="1"/>
            </p:cNvSpPr>
            <p:nvPr/>
          </p:nvSpPr>
          <p:spPr bwMode="auto">
            <a:xfrm>
              <a:off x="1412422" y="2381572"/>
              <a:ext cx="35779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A5</a:t>
              </a:r>
              <a:endParaRPr lang="fr-FR" sz="1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Ellipse 239"/>
            <p:cNvSpPr>
              <a:spLocks noChangeAspect="1"/>
            </p:cNvSpPr>
            <p:nvPr/>
          </p:nvSpPr>
          <p:spPr>
            <a:xfrm>
              <a:off x="1483860" y="2409090"/>
              <a:ext cx="237600" cy="237600"/>
            </a:xfrm>
            <a:prstGeom prst="ellipse">
              <a:avLst/>
            </a:prstGeom>
            <a:noFill/>
            <a:ln w="158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1" name="Connecteur droit avec flèche 240"/>
          <p:cNvCxnSpPr/>
          <p:nvPr/>
        </p:nvCxnSpPr>
        <p:spPr>
          <a:xfrm rot="-5400000">
            <a:off x="4464562" y="334872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40" y="773454"/>
            <a:ext cx="9199880" cy="608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7253470" y="207963"/>
            <a:ext cx="1782859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  </a:t>
            </a:r>
            <a:r>
              <a:rPr lang="ar-SA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وثيقة </a:t>
            </a:r>
            <a:r>
              <a:rPr lang="fr-FR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SA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: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40" y="530225"/>
            <a:ext cx="9199880" cy="579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e 146"/>
          <p:cNvGrpSpPr/>
          <p:nvPr/>
        </p:nvGrpSpPr>
        <p:grpSpPr>
          <a:xfrm>
            <a:off x="5740461" y="3483700"/>
            <a:ext cx="2577990" cy="2088440"/>
            <a:chOff x="5740461" y="3483700"/>
            <a:chExt cx="2577990" cy="2088440"/>
          </a:xfrm>
        </p:grpSpPr>
        <p:grpSp>
          <p:nvGrpSpPr>
            <p:cNvPr id="6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59251" y="3891248"/>
                <a:ext cx="1760222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&lt;Production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normale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&gt;    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Ellipse 134"/>
            <p:cNvSpPr/>
            <p:nvPr/>
          </p:nvSpPr>
          <p:spPr>
            <a:xfrm>
              <a:off x="5945296" y="3554230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2" name="Text Box 84"/>
          <p:cNvSpPr txBox="1">
            <a:spLocks noChangeAspect="1" noChangeArrowheads="1"/>
          </p:cNvSpPr>
          <p:nvPr/>
        </p:nvSpPr>
        <p:spPr bwMode="auto">
          <a:xfrm>
            <a:off x="5167602" y="1424593"/>
            <a:ext cx="12715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4885105" y="1393636"/>
            <a:ext cx="1404000" cy="482366"/>
            <a:chOff x="3532182" y="1789079"/>
            <a:chExt cx="2060686" cy="482366"/>
          </a:xfrm>
        </p:grpSpPr>
        <p:cxnSp>
          <p:nvCxnSpPr>
            <p:cNvPr id="75" name="Connecteur en angle 74"/>
            <p:cNvCxnSpPr/>
            <p:nvPr/>
          </p:nvCxnSpPr>
          <p:spPr>
            <a:xfrm>
              <a:off x="3532182" y="1789079"/>
              <a:ext cx="1973318" cy="482366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376868" y="1981190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e 76"/>
          <p:cNvGrpSpPr/>
          <p:nvPr/>
        </p:nvGrpSpPr>
        <p:grpSpPr>
          <a:xfrm>
            <a:off x="4214803" y="3807456"/>
            <a:ext cx="1584000" cy="214314"/>
            <a:chOff x="2833720" y="4195768"/>
            <a:chExt cx="1656000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833720" y="4302910"/>
              <a:ext cx="165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2982418" y="1324525"/>
            <a:ext cx="1763685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6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6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6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6204762" y="2930880"/>
            <a:ext cx="216000" cy="540000"/>
            <a:chOff x="5509865" y="3316645"/>
            <a:chExt cx="216000" cy="540000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5337955" y="3586645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5509865" y="3571876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83583" y="3453170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6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6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6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6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01" name="Text Box 50"/>
          <p:cNvSpPr txBox="1">
            <a:spLocks noChangeAspect="1" noChangeArrowheads="1"/>
          </p:cNvSpPr>
          <p:nvPr/>
        </p:nvSpPr>
        <p:spPr bwMode="auto">
          <a:xfrm>
            <a:off x="5531188" y="712989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3774380" y="241586"/>
            <a:ext cx="1368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4" y="1964427"/>
              <a:ext cx="492584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4863965" y="1014720"/>
            <a:ext cx="2124000" cy="180000"/>
            <a:chOff x="5680194" y="2655851"/>
            <a:chExt cx="1620000" cy="180000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5680194" y="2731649"/>
              <a:ext cx="16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Connecteur droit avec flèche 10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Connecteur droit 107"/>
            <p:cNvCxnSpPr/>
            <p:nvPr/>
          </p:nvCxnSpPr>
          <p:spPr>
            <a:xfrm rot="5400000">
              <a:off x="6344129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9" name="Groupe 108"/>
          <p:cNvGrpSpPr/>
          <p:nvPr/>
        </p:nvGrpSpPr>
        <p:grpSpPr>
          <a:xfrm>
            <a:off x="1431926" y="537214"/>
            <a:ext cx="5513262" cy="383188"/>
            <a:chOff x="1711947" y="2262242"/>
            <a:chExt cx="5513262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321947" y="-252570"/>
              <a:ext cx="288000" cy="5508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153209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3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14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622605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72919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65" name="Groupe 164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30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1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64" name="Groupe 163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Groupe 167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e 166"/>
          <p:cNvGrpSpPr/>
          <p:nvPr/>
        </p:nvGrpSpPr>
        <p:grpSpPr>
          <a:xfrm>
            <a:off x="527404" y="4151074"/>
            <a:ext cx="216000" cy="1574442"/>
            <a:chOff x="527404" y="4151074"/>
            <a:chExt cx="216000" cy="1574442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8" name="Text Box 84"/>
          <p:cNvSpPr txBox="1">
            <a:spLocks noChangeAspect="1" noChangeArrowheads="1"/>
          </p:cNvSpPr>
          <p:nvPr/>
        </p:nvSpPr>
        <p:spPr bwMode="auto">
          <a:xfrm>
            <a:off x="6374303" y="3025037"/>
            <a:ext cx="6141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K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9" name="Text Box 82"/>
          <p:cNvSpPr txBox="1">
            <a:spLocks noChangeArrowheads="1"/>
          </p:cNvSpPr>
          <p:nvPr/>
        </p:nvSpPr>
        <p:spPr bwMode="auto">
          <a:xfrm>
            <a:off x="5835850" y="2319043"/>
            <a:ext cx="857256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5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ملا البساط بالأكياس</a:t>
            </a:r>
            <a:endParaRPr lang="fr-FR" sz="15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0" name="Text Box 109"/>
          <p:cNvSpPr txBox="1">
            <a:spLocks noChangeArrowheads="1"/>
          </p:cNvSpPr>
          <p:nvPr/>
        </p:nvSpPr>
        <p:spPr bwMode="auto">
          <a:xfrm>
            <a:off x="6143636" y="4000504"/>
            <a:ext cx="171451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dirty="0" err="1" smtClean="0">
                <a:solidFill>
                  <a:srgbClr val="669900"/>
                </a:solidFill>
                <a:cs typeface="Arabic Transparent" pitchFamily="2" charset="-78"/>
              </a:rPr>
              <a:t>لتوضيب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 البذور في الأكياس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1" name="Text Box 82"/>
          <p:cNvSpPr txBox="1">
            <a:spLocks noChangeArrowheads="1"/>
          </p:cNvSpPr>
          <p:nvPr/>
        </p:nvSpPr>
        <p:spPr bwMode="auto">
          <a:xfrm>
            <a:off x="7072330" y="1214422"/>
            <a:ext cx="963061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5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تحقق من سير مراحل</a:t>
            </a:r>
            <a:endParaRPr lang="fr-FR" sz="15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85189" y="2233538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53" name="Groupe 70"/>
          <p:cNvGrpSpPr/>
          <p:nvPr/>
        </p:nvGrpSpPr>
        <p:grpSpPr>
          <a:xfrm>
            <a:off x="714348" y="4798210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6" name="Text Box 8"/>
          <p:cNvSpPr txBox="1">
            <a:spLocks noChangeAspect="1" noChangeArrowheads="1"/>
          </p:cNvSpPr>
          <p:nvPr/>
        </p:nvSpPr>
        <p:spPr bwMode="auto">
          <a:xfrm>
            <a:off x="642910" y="1258564"/>
            <a:ext cx="151130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4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4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500034" y="3533489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158" name="Groupe 157"/>
          <p:cNvGrpSpPr/>
          <p:nvPr/>
        </p:nvGrpSpPr>
        <p:grpSpPr>
          <a:xfrm>
            <a:off x="4114436" y="4040195"/>
            <a:ext cx="1457696" cy="388937"/>
            <a:chOff x="4143372" y="3886234"/>
            <a:chExt cx="1285884" cy="388937"/>
          </a:xfrm>
        </p:grpSpPr>
        <p:sp>
          <p:nvSpPr>
            <p:cNvPr id="159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60" name="Connecteur droit 159"/>
            <p:cNvCxnSpPr/>
            <p:nvPr/>
          </p:nvCxnSpPr>
          <p:spPr>
            <a:xfrm>
              <a:off x="5001477" y="3912787"/>
              <a:ext cx="31756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90781" y="2228202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2" name="Text Box 85"/>
          <p:cNvSpPr txBox="1">
            <a:spLocks noChangeAspect="1" noChangeArrowheads="1"/>
          </p:cNvSpPr>
          <p:nvPr/>
        </p:nvSpPr>
        <p:spPr bwMode="auto">
          <a:xfrm>
            <a:off x="4357686" y="6254773"/>
            <a:ext cx="192882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 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+ RT1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6990128" y="472939"/>
            <a:ext cx="1307120" cy="1367579"/>
            <a:chOff x="6990128" y="472939"/>
            <a:chExt cx="1307120" cy="1367579"/>
          </a:xfrm>
        </p:grpSpPr>
        <p:grpSp>
          <p:nvGrpSpPr>
            <p:cNvPr id="91" name="Groupe 90"/>
            <p:cNvGrpSpPr/>
            <p:nvPr/>
          </p:nvGrpSpPr>
          <p:grpSpPr>
            <a:xfrm>
              <a:off x="6990128" y="472939"/>
              <a:ext cx="1307120" cy="1367579"/>
              <a:chOff x="7270149" y="2192943"/>
              <a:chExt cx="1307120" cy="1367579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70149" y="2192943"/>
                <a:ext cx="1307120" cy="7386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lvl="0">
                  <a:defRPr/>
                </a:pPr>
                <a:r>
                  <a:rPr lang="fr-FR" sz="16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 </a:t>
                </a:r>
                <a:r>
                  <a:rPr lang="fr-FR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Marche de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vérification dans </a:t>
                </a:r>
              </a:p>
              <a:p>
                <a:pPr lvl="0">
                  <a:defRPr/>
                </a:pPr>
                <a:r>
                  <a:rPr lang="fr-FR" sz="1200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le désordre&gt;</a:t>
                </a:r>
                <a:endParaRPr lang="fr-FR" sz="12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209526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7" name="Ellipse 96"/>
            <p:cNvSpPr/>
            <p:nvPr/>
          </p:nvSpPr>
          <p:spPr>
            <a:xfrm>
              <a:off x="7050976" y="522578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5730111" y="1879603"/>
            <a:ext cx="1188000" cy="1163755"/>
            <a:chOff x="5730111" y="1879603"/>
            <a:chExt cx="1188000" cy="1163755"/>
          </a:xfrm>
        </p:grpSpPr>
        <p:grpSp>
          <p:nvGrpSpPr>
            <p:cNvPr id="60" name="Groupe 59"/>
            <p:cNvGrpSpPr/>
            <p:nvPr/>
          </p:nvGrpSpPr>
          <p:grpSpPr>
            <a:xfrm>
              <a:off x="5730111" y="1879603"/>
              <a:ext cx="1188000" cy="1163755"/>
              <a:chOff x="5046010" y="2265368"/>
              <a:chExt cx="1188000" cy="116375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062160" y="2276124"/>
                <a:ext cx="1044000" cy="102164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5046010" y="2265368"/>
                <a:ext cx="1188000" cy="4629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92075" indent="-92075"/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F2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&lt;Marche de    préparation&gt;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 rot="5400000">
                <a:off x="5574384" y="3385272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Ellipse 97"/>
            <p:cNvSpPr/>
            <p:nvPr/>
          </p:nvSpPr>
          <p:spPr>
            <a:xfrm>
              <a:off x="5780313" y="1925992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3051552" y="971533"/>
            <a:ext cx="1929837" cy="701623"/>
            <a:chOff x="3051552" y="971533"/>
            <a:chExt cx="1929837" cy="701623"/>
          </a:xfrm>
        </p:grpSpPr>
        <p:grpSp>
          <p:nvGrpSpPr>
            <p:cNvPr id="55" name="Groupe 54"/>
            <p:cNvGrpSpPr/>
            <p:nvPr/>
          </p:nvGrpSpPr>
          <p:grpSpPr>
            <a:xfrm>
              <a:off x="3051552" y="971533"/>
              <a:ext cx="1929837" cy="701623"/>
              <a:chOff x="1698629" y="1357298"/>
              <a:chExt cx="1929837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30511" y="1387571"/>
                <a:ext cx="1776448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dans l'état initial&gt;</a:t>
                </a: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>
                <a:off x="3540763" y="1770715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Ellipse 98"/>
            <p:cNvSpPr/>
            <p:nvPr/>
          </p:nvSpPr>
          <p:spPr>
            <a:xfrm>
              <a:off x="3156688" y="1045771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3" name="Groupe 162"/>
          <p:cNvGrpSpPr/>
          <p:nvPr/>
        </p:nvGrpSpPr>
        <p:grpSpPr>
          <a:xfrm>
            <a:off x="2924519" y="2818340"/>
            <a:ext cx="1398140" cy="1187962"/>
            <a:chOff x="2924519" y="2818340"/>
            <a:chExt cx="1398140" cy="1187962"/>
          </a:xfrm>
        </p:grpSpPr>
        <p:grpSp>
          <p:nvGrpSpPr>
            <p:cNvPr id="68" name="Groupe 67"/>
            <p:cNvGrpSpPr/>
            <p:nvPr/>
          </p:nvGrpSpPr>
          <p:grpSpPr>
            <a:xfrm>
              <a:off x="2924519" y="2818340"/>
              <a:ext cx="1398140" cy="1187962"/>
              <a:chOff x="1571596" y="3204105"/>
              <a:chExt cx="1398140" cy="118796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24000" cy="105243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571596" y="3324757"/>
                <a:ext cx="1398140" cy="52322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A2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&lt;Arrêt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demandé </a:t>
                </a:r>
                <a:endParaRPr lang="fr-FR" sz="1000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r>
                  <a:rPr lang="fr-FR" sz="1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</a:t>
                </a:r>
                <a:r>
                  <a:rPr lang="fr-FR" sz="1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fin de cycle&gt;</a:t>
                </a: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Ellipse 99"/>
            <p:cNvSpPr/>
            <p:nvPr/>
          </p:nvSpPr>
          <p:spPr>
            <a:xfrm>
              <a:off x="3004398" y="2980366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313256" y="922074"/>
            <a:ext cx="2223686" cy="811477"/>
            <a:chOff x="313256" y="922074"/>
            <a:chExt cx="2223686" cy="811477"/>
          </a:xfrm>
        </p:grpSpPr>
        <p:grpSp>
          <p:nvGrpSpPr>
            <p:cNvPr id="94" name="Groupe 93"/>
            <p:cNvGrpSpPr/>
            <p:nvPr/>
          </p:nvGrpSpPr>
          <p:grpSpPr>
            <a:xfrm>
              <a:off x="313256" y="922074"/>
              <a:ext cx="2223686" cy="811477"/>
              <a:chOff x="725813" y="2630407"/>
              <a:chExt cx="2223686" cy="81147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84442" y="2662463"/>
                <a:ext cx="2078458" cy="779421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725813" y="2630407"/>
                <a:ext cx="2223686" cy="3693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A6 </a:t>
                </a: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&lt;Mise </a:t>
                </a: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PO dans état initial&gt;</a:t>
                </a:r>
              </a:p>
            </p:txBody>
          </p:sp>
        </p:grpSp>
        <p:sp>
          <p:nvSpPr>
            <p:cNvPr id="119" name="Ellipse 118"/>
            <p:cNvSpPr/>
            <p:nvPr/>
          </p:nvSpPr>
          <p:spPr>
            <a:xfrm>
              <a:off x="388252" y="97981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6" name="Groupe 165"/>
          <p:cNvGrpSpPr/>
          <p:nvPr/>
        </p:nvGrpSpPr>
        <p:grpSpPr>
          <a:xfrm>
            <a:off x="450152" y="5756641"/>
            <a:ext cx="3977914" cy="665447"/>
            <a:chOff x="450152" y="5756641"/>
            <a:chExt cx="3977914" cy="66544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50152" y="5756641"/>
              <a:ext cx="1529586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&lt;Arrêt d’urgence&gt;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510792" y="5806670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9" name="Groupe 168"/>
          <p:cNvGrpSpPr/>
          <p:nvPr/>
        </p:nvGrpSpPr>
        <p:grpSpPr>
          <a:xfrm>
            <a:off x="421672" y="2973076"/>
            <a:ext cx="1960793" cy="1169142"/>
            <a:chOff x="421672" y="2973076"/>
            <a:chExt cx="1960793" cy="1169142"/>
          </a:xfrm>
        </p:grpSpPr>
        <p:grpSp>
          <p:nvGrpSpPr>
            <p:cNvPr id="126" name="Groupe 125"/>
            <p:cNvGrpSpPr/>
            <p:nvPr/>
          </p:nvGrpSpPr>
          <p:grpSpPr>
            <a:xfrm>
              <a:off x="421672" y="2973076"/>
              <a:ext cx="1960793" cy="1169142"/>
              <a:chOff x="370803" y="1623363"/>
              <a:chExt cx="1960793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872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70803" y="1740797"/>
                <a:ext cx="1960793" cy="53091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A5 </a:t>
                </a: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&lt;Préparation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pour 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remise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en route 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après défaillance&gt;</a:t>
                </a: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23" name="Ellipse 122"/>
            <p:cNvSpPr/>
            <p:nvPr/>
          </p:nvSpPr>
          <p:spPr>
            <a:xfrm>
              <a:off x="540378" y="3154006"/>
              <a:ext cx="288000" cy="288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87" grpId="0"/>
      <p:bldP spid="101" grpId="0"/>
      <p:bldP spid="118" grpId="0"/>
      <p:bldP spid="133" grpId="0"/>
      <p:bldP spid="134" grpId="0"/>
      <p:bldP spid="139" grpId="0"/>
      <p:bldP spid="148" grpId="0"/>
      <p:bldP spid="149" grpId="0"/>
      <p:bldP spid="150" grpId="0"/>
      <p:bldP spid="151" grpId="0"/>
      <p:bldP spid="152" grpId="0"/>
      <p:bldP spid="156" grpId="0"/>
      <p:bldP spid="157" grpId="0"/>
      <p:bldP spid="161" grpId="0"/>
      <p:bldP spid="1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13648" y="642918"/>
            <a:ext cx="9108000" cy="6084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90138" y="2500306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42737" y="1745378"/>
            <a:ext cx="1368000" cy="46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84904" y="1693088"/>
            <a:ext cx="1476000" cy="57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16742" y="3310836"/>
            <a:ext cx="1404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07866" y="1708310"/>
            <a:ext cx="1440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590138" y="4786322"/>
            <a:ext cx="1143008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103466" y="3320494"/>
            <a:ext cx="936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135504" y="3327455"/>
            <a:ext cx="1008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43240" y="4786322"/>
            <a:ext cx="1512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35170" y="2500306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02225" y="2447402"/>
            <a:ext cx="684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858016" y="2441224"/>
            <a:ext cx="684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500694" y="3643314"/>
            <a:ext cx="2000264" cy="171451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941942" y="1523894"/>
            <a:ext cx="864000" cy="93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935764" y="2761346"/>
            <a:ext cx="900000" cy="190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935764" y="5028828"/>
            <a:ext cx="900000" cy="14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310564" y="5923152"/>
            <a:ext cx="3348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1406" y="1428736"/>
            <a:ext cx="504000" cy="514353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en angle 23"/>
          <p:cNvCxnSpPr/>
          <p:nvPr/>
        </p:nvCxnSpPr>
        <p:spPr>
          <a:xfrm>
            <a:off x="4643438" y="2732205"/>
            <a:ext cx="1008000" cy="900000"/>
          </a:xfrm>
          <a:prstGeom prst="bentConnector3">
            <a:avLst>
              <a:gd name="adj1" fmla="val 99731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4690164" y="2214038"/>
            <a:ext cx="1152000" cy="1404000"/>
          </a:xfrm>
          <a:prstGeom prst="bentConnector3">
            <a:avLst>
              <a:gd name="adj1" fmla="val 100117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/>
          <p:nvPr/>
        </p:nvCxnSpPr>
        <p:spPr>
          <a:xfrm>
            <a:off x="4690164" y="2047561"/>
            <a:ext cx="1620000" cy="396000"/>
          </a:xfrm>
          <a:prstGeom prst="bentConnector3">
            <a:avLst>
              <a:gd name="adj1" fmla="val 99708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rot="5400000">
            <a:off x="4951108" y="-1248058"/>
            <a:ext cx="144000" cy="5760000"/>
          </a:xfrm>
          <a:prstGeom prst="bentConnector3">
            <a:avLst>
              <a:gd name="adj1" fmla="val 825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>
            <a:off x="4050420" y="4130956"/>
            <a:ext cx="1440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4662029" y="4898308"/>
            <a:ext cx="82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0800000">
            <a:off x="2752861" y="4901006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4064922" y="4390588"/>
            <a:ext cx="75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 flipH="1" flipV="1">
            <a:off x="3015726" y="4492598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 flipH="1" flipV="1">
            <a:off x="1878202" y="4493104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1963742" y="5693412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 flipH="1" flipV="1">
            <a:off x="610282" y="5051104"/>
            <a:ext cx="169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 flipH="1" flipV="1">
            <a:off x="2017742" y="3143578"/>
            <a:ext cx="28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 flipH="1" flipV="1">
            <a:off x="952282" y="2780412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806257" y="2750378"/>
            <a:ext cx="61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768978" y="200024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/>
          <p:nvPr/>
        </p:nvCxnSpPr>
        <p:spPr>
          <a:xfrm>
            <a:off x="4665637" y="1888360"/>
            <a:ext cx="2448000" cy="540000"/>
          </a:xfrm>
          <a:prstGeom prst="bentConnector3">
            <a:avLst>
              <a:gd name="adj1" fmla="val 100295"/>
            </a:avLst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flipV="1">
            <a:off x="7655398" y="1755437"/>
            <a:ext cx="288000" cy="1152000"/>
          </a:xfrm>
          <a:prstGeom prst="bentConnector3">
            <a:avLst>
              <a:gd name="adj1" fmla="val -23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686301" y="1756244"/>
            <a:ext cx="2952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677586" y="2917290"/>
            <a:ext cx="25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6145970" y="3462828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6992894" y="3456855"/>
            <a:ext cx="324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500958" y="4397005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500958" y="4595821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500958" y="5072960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500958" y="5271776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/>
          <p:nvPr/>
        </p:nvCxnSpPr>
        <p:spPr>
          <a:xfrm rot="5400000">
            <a:off x="5062474" y="4959324"/>
            <a:ext cx="828000" cy="1656000"/>
          </a:xfrm>
          <a:prstGeom prst="bentConnector3">
            <a:avLst>
              <a:gd name="adj1" fmla="val 10019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Parenthèse fermante 50"/>
          <p:cNvSpPr/>
          <p:nvPr/>
        </p:nvSpPr>
        <p:spPr>
          <a:xfrm>
            <a:off x="8832831" y="3143248"/>
            <a:ext cx="18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Parenthèse fermante 51"/>
          <p:cNvSpPr/>
          <p:nvPr/>
        </p:nvSpPr>
        <p:spPr>
          <a:xfrm flipH="1">
            <a:off x="2918682" y="3143248"/>
            <a:ext cx="36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909650" y="2766522"/>
            <a:ext cx="356188" cy="27699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F5</a:t>
            </a:r>
            <a:endParaRPr kumimoji="0" lang="fr-FR" sz="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7917691" y="1540964"/>
            <a:ext cx="389258" cy="26161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11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F4</a:t>
            </a:r>
            <a:endParaRPr lang="fr-FR" sz="850" kern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573190" y="4793675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D2</a:t>
            </a:r>
            <a:endParaRPr lang="fr-FR" sz="9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3110826" y="4800399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D3</a:t>
            </a:r>
            <a:endParaRPr lang="fr-FR" sz="9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3392672" y="2492898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A4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288608" y="3313020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A5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1276036" y="1717128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4095451" y="3332946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A3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1558222" y="2491457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A7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211577" y="1751560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3067168" y="3321727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A2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5976702" y="2460987"/>
            <a:ext cx="452686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F2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6825585" y="2434901"/>
            <a:ext cx="389622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F3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434840" y="3673662"/>
            <a:ext cx="554998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8900" lvl="1" indent="-6350">
              <a:spcBef>
                <a:spcPts val="500"/>
              </a:spcBef>
              <a:spcAft>
                <a:spcPts val="50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7906942" y="5039083"/>
            <a:ext cx="35618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281139" y="5916624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Parenthèse fermante 68"/>
          <p:cNvSpPr/>
          <p:nvPr/>
        </p:nvSpPr>
        <p:spPr>
          <a:xfrm flipH="1">
            <a:off x="2997075" y="3215457"/>
            <a:ext cx="288000" cy="2340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arenthèse fermante 69"/>
          <p:cNvSpPr/>
          <p:nvPr/>
        </p:nvSpPr>
        <p:spPr>
          <a:xfrm>
            <a:off x="8843106" y="3214472"/>
            <a:ext cx="108000" cy="23364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 rot="10800000">
            <a:off x="7539893" y="3155604"/>
            <a:ext cx="396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0800000">
            <a:off x="6690502" y="3155604"/>
            <a:ext cx="1692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10800000">
            <a:off x="7540201" y="3221995"/>
            <a:ext cx="396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10800000">
            <a:off x="6690549" y="3221995"/>
            <a:ext cx="1692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0800000">
            <a:off x="7572959" y="5556431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10800000">
            <a:off x="7579445" y="5628478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42976" y="1449764"/>
            <a:ext cx="4104000" cy="2916000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134469" y="4500570"/>
            <a:ext cx="4104000" cy="2071702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388640" y="1448804"/>
            <a:ext cx="3708000" cy="5123468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283336" y="2999392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 rot="5400000" flipH="1" flipV="1">
            <a:off x="2734270" y="2789198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5400000" flipH="1" flipV="1">
            <a:off x="4339356" y="3161578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10800000">
            <a:off x="4259802" y="3143248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4266288" y="3215295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10800000">
            <a:off x="4333778" y="5560763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10800000">
            <a:off x="4340264" y="5632810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e 161"/>
          <p:cNvGrpSpPr/>
          <p:nvPr/>
        </p:nvGrpSpPr>
        <p:grpSpPr>
          <a:xfrm>
            <a:off x="571472" y="1670501"/>
            <a:ext cx="576000" cy="144000"/>
            <a:chOff x="576235" y="1678675"/>
            <a:chExt cx="576000" cy="144000"/>
          </a:xfrm>
        </p:grpSpPr>
        <p:sp>
          <p:nvSpPr>
            <p:cNvPr id="169" name="Line 22"/>
            <p:cNvSpPr>
              <a:spLocks noChangeAspect="1" noChangeShapeType="1"/>
            </p:cNvSpPr>
            <p:nvPr/>
          </p:nvSpPr>
          <p:spPr bwMode="auto">
            <a:xfrm>
              <a:off x="576235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65"/>
          <p:cNvGrpSpPr/>
          <p:nvPr/>
        </p:nvGrpSpPr>
        <p:grpSpPr>
          <a:xfrm>
            <a:off x="566710" y="5967431"/>
            <a:ext cx="576000" cy="144000"/>
            <a:chOff x="585760" y="1678675"/>
            <a:chExt cx="576000" cy="144000"/>
          </a:xfrm>
        </p:grpSpPr>
        <p:sp>
          <p:nvSpPr>
            <p:cNvPr id="167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5" name="Groupe 169"/>
          <p:cNvGrpSpPr/>
          <p:nvPr/>
        </p:nvGrpSpPr>
        <p:grpSpPr>
          <a:xfrm>
            <a:off x="571471" y="3052760"/>
            <a:ext cx="576000" cy="144000"/>
            <a:chOff x="585760" y="1678675"/>
            <a:chExt cx="576000" cy="144000"/>
          </a:xfrm>
        </p:grpSpPr>
        <p:sp>
          <p:nvSpPr>
            <p:cNvPr id="165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6" name="Groupe 172"/>
          <p:cNvGrpSpPr/>
          <p:nvPr/>
        </p:nvGrpSpPr>
        <p:grpSpPr>
          <a:xfrm>
            <a:off x="561947" y="4652971"/>
            <a:ext cx="576000" cy="144000"/>
            <a:chOff x="585760" y="1678675"/>
            <a:chExt cx="576000" cy="144000"/>
          </a:xfrm>
        </p:grpSpPr>
        <p:sp>
          <p:nvSpPr>
            <p:cNvPr id="163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428728" y="785794"/>
            <a:ext cx="928694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2786050" y="928670"/>
            <a:ext cx="2500330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دليل دراسة أنماط التشغيل</a:t>
            </a:r>
            <a:r>
              <a:rPr kumimoji="0" lang="ar-DZ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والتوقف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95" name="Connecteur droit 94"/>
          <p:cNvCxnSpPr/>
          <p:nvPr/>
        </p:nvCxnSpPr>
        <p:spPr>
          <a:xfrm rot="5400000">
            <a:off x="8215008" y="2610174"/>
            <a:ext cx="288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/>
          <p:nvPr/>
        </p:nvCxnSpPr>
        <p:spPr>
          <a:xfrm rot="16200000" flipV="1">
            <a:off x="4047173" y="4070081"/>
            <a:ext cx="288000" cy="3096000"/>
          </a:xfrm>
          <a:prstGeom prst="bentConnector3">
            <a:avLst>
              <a:gd name="adj1" fmla="val 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5543680" y="5555032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2756710" y="200024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2795778" y="275839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4675964" y="204249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4672622" y="221455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4672622" y="175340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4643438" y="272434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rot="16200000">
            <a:off x="7085023" y="2389579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rot="16200000">
            <a:off x="7117496" y="359916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rot="5400000">
            <a:off x="6273257" y="333027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rot="10800000">
            <a:off x="5414665" y="412392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rot="10800000">
            <a:off x="5414665" y="4900013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7518892" y="46045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7515550" y="526693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rot="10800000">
            <a:off x="7843557" y="507359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rot="10800000">
            <a:off x="7843557" y="439994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rot="5400000">
            <a:off x="5708192" y="540841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rot="5400000">
            <a:off x="6273310" y="541176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rot="16200000">
            <a:off x="4408432" y="473142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rot="16200000">
            <a:off x="3264708" y="473786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rot="16200000">
            <a:off x="2126564" y="473786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rot="16200000">
            <a:off x="2128139" y="587058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rot="16200000">
            <a:off x="1417048" y="586780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 rot="16200000">
            <a:off x="2128139" y="325712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rot="16200000">
            <a:off x="3206340" y="326862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rot="16200000">
            <a:off x="1417048" y="325712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 rot="16200000">
            <a:off x="8322214" y="271638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rot="10800000">
            <a:off x="7853128" y="155374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 Box 27"/>
          <p:cNvSpPr txBox="1">
            <a:spLocks noChangeAspect="1" noChangeArrowheads="1"/>
          </p:cNvSpPr>
          <p:nvPr/>
        </p:nvSpPr>
        <p:spPr bwMode="auto">
          <a:xfrm>
            <a:off x="-12356" y="1015944"/>
            <a:ext cx="78578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100" b="1" dirty="0" smtClean="0"/>
              <a:t>ج </a:t>
            </a:r>
            <a:r>
              <a:rPr lang="ar-DZ" sz="1100" b="1" dirty="0" err="1" smtClean="0"/>
              <a:t>ت</a:t>
            </a:r>
            <a:r>
              <a:rPr lang="ar-DZ" sz="1100" b="1" dirty="0" smtClean="0"/>
              <a:t> </a:t>
            </a:r>
          </a:p>
          <a:p>
            <a:pPr algn="ctr"/>
            <a:r>
              <a:rPr lang="ar-DZ" sz="1100" b="1" dirty="0" smtClean="0"/>
              <a:t>خارج الطاقة</a:t>
            </a:r>
            <a:endParaRPr lang="fr-FR" sz="1100" b="1" dirty="0"/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6187362" y="3643314"/>
            <a:ext cx="102784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إنتاج عادي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6170532" y="2411222"/>
            <a:ext cx="56938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التحضير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auto">
          <a:xfrm>
            <a:off x="7117080" y="2380927"/>
            <a:ext cx="42030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الغلق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29" name="Rectangle 5"/>
          <p:cNvSpPr>
            <a:spLocks noChangeArrowheads="1"/>
          </p:cNvSpPr>
          <p:nvPr/>
        </p:nvSpPr>
        <p:spPr bwMode="auto">
          <a:xfrm>
            <a:off x="8044572" y="1524544"/>
            <a:ext cx="833883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التحقق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بدون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الترتيب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0" name="Rectangle 11"/>
          <p:cNvSpPr>
            <a:spLocks noChangeArrowheads="1"/>
          </p:cNvSpPr>
          <p:nvPr/>
        </p:nvSpPr>
        <p:spPr bwMode="auto">
          <a:xfrm>
            <a:off x="8152570" y="2770084"/>
            <a:ext cx="72487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التحقق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بالترتيب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8293500" y="4990954"/>
            <a:ext cx="529311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SA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الاختيار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2" name="Rectangle 53"/>
          <p:cNvSpPr>
            <a:spLocks noChangeArrowheads="1"/>
          </p:cNvSpPr>
          <p:nvPr/>
        </p:nvSpPr>
        <p:spPr bwMode="auto">
          <a:xfrm>
            <a:off x="3643306" y="1714488"/>
            <a:ext cx="962122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الحالة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الابتدائية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3" name="Rectangle 56"/>
          <p:cNvSpPr>
            <a:spLocks noChangeArrowheads="1"/>
          </p:cNvSpPr>
          <p:nvPr/>
        </p:nvSpPr>
        <p:spPr bwMode="auto">
          <a:xfrm>
            <a:off x="3149964" y="3362027"/>
            <a:ext cx="957313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مطلوب </a:t>
            </a:r>
            <a:endParaRPr lang="fr-FR" sz="105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عند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نهاية </a:t>
            </a:r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الدورة</a:t>
            </a:r>
            <a:endParaRPr lang="fr-FR" sz="105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4" name="Rectangle 31"/>
          <p:cNvSpPr>
            <a:spLocks noChangeArrowheads="1"/>
          </p:cNvSpPr>
          <p:nvPr/>
        </p:nvSpPr>
        <p:spPr bwMode="auto">
          <a:xfrm>
            <a:off x="4255151" y="3330665"/>
            <a:ext cx="96051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مطلوب</a:t>
            </a:r>
            <a:endParaRPr lang="fr-FR" sz="105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عند حالة </a:t>
            </a:r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محددة</a:t>
            </a:r>
            <a:endParaRPr lang="en-US" sz="105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5" name="Rectangle 34"/>
          <p:cNvSpPr>
            <a:spLocks noChangeArrowheads="1"/>
          </p:cNvSpPr>
          <p:nvPr/>
        </p:nvSpPr>
        <p:spPr bwMode="auto">
          <a:xfrm>
            <a:off x="3607236" y="2479906"/>
            <a:ext cx="1080744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محصل عليه</a:t>
            </a:r>
            <a:r>
              <a:rPr lang="fr-FR" sz="1100" dirty="0">
                <a:solidFill>
                  <a:schemeClr val="tx1"/>
                </a:solidFill>
                <a:cs typeface="Arabic Transparent" pitchFamily="2" charset="-78"/>
              </a:rPr>
              <a:t> 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6" name="Rectangle 37"/>
          <p:cNvSpPr>
            <a:spLocks noChangeArrowheads="1"/>
          </p:cNvSpPr>
          <p:nvPr/>
        </p:nvSpPr>
        <p:spPr bwMode="auto">
          <a:xfrm>
            <a:off x="1455624" y="3286124"/>
            <a:ext cx="131798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تحضير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من أجل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إعادة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التشغيل بعد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العطب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7" name="Rectangle 41"/>
          <p:cNvSpPr>
            <a:spLocks noChangeArrowheads="1"/>
          </p:cNvSpPr>
          <p:nvPr/>
        </p:nvSpPr>
        <p:spPr bwMode="auto">
          <a:xfrm>
            <a:off x="1627070" y="1669946"/>
            <a:ext cx="1165704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وضع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الجزء التشغيل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الحالة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الابتدائية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8" name="Rectangle 44"/>
          <p:cNvSpPr>
            <a:spLocks noChangeArrowheads="1"/>
          </p:cNvSpPr>
          <p:nvPr/>
        </p:nvSpPr>
        <p:spPr bwMode="auto">
          <a:xfrm>
            <a:off x="1506890" y="2469212"/>
            <a:ext cx="1316386" cy="4937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وضع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الجزء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التشغيلي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حالة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محددة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1713113" y="5909158"/>
            <a:ext cx="930062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الاستعجال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0" name="Rectangle 30"/>
          <p:cNvSpPr>
            <a:spLocks noChangeArrowheads="1"/>
          </p:cNvSpPr>
          <p:nvPr/>
        </p:nvSpPr>
        <p:spPr bwMode="auto">
          <a:xfrm>
            <a:off x="1857356" y="4772874"/>
            <a:ext cx="865942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تشخيص </a:t>
            </a:r>
            <a:r>
              <a:rPr lang="ar-DZ" sz="1100" b="1" dirty="0" err="1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/أو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معالجة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العطب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1" name="Rectangle 36"/>
          <p:cNvSpPr>
            <a:spLocks noChangeArrowheads="1"/>
          </p:cNvSpPr>
          <p:nvPr/>
        </p:nvSpPr>
        <p:spPr bwMode="auto">
          <a:xfrm>
            <a:off x="3942606" y="4795075"/>
            <a:ext cx="700833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إنتاج مرغم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7969930" y="156069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7967404" y="279278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6878188" y="246248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6031854" y="248685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5565408" y="369051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7956482" y="5058626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3272668" y="177247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3465412" y="2523136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1339776" y="174138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1625528" y="252061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1350566" y="334004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1625528" y="481994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160886" y="482679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1337118" y="594963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3136516" y="335756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4170400" y="336022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Text Box 27"/>
          <p:cNvSpPr txBox="1">
            <a:spLocks noChangeAspect="1" noChangeArrowheads="1"/>
          </p:cNvSpPr>
          <p:nvPr/>
        </p:nvSpPr>
        <p:spPr bwMode="auto">
          <a:xfrm>
            <a:off x="500034" y="1785926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تحت الطاقة</a:t>
            </a:r>
            <a:endParaRPr lang="fr-FR" sz="1050" b="1" dirty="0"/>
          </a:p>
        </p:txBody>
      </p:sp>
      <p:sp>
        <p:nvSpPr>
          <p:cNvPr id="159" name="Text Box 27"/>
          <p:cNvSpPr txBox="1">
            <a:spLocks noChangeAspect="1" noChangeArrowheads="1"/>
          </p:cNvSpPr>
          <p:nvPr/>
        </p:nvSpPr>
        <p:spPr bwMode="auto">
          <a:xfrm>
            <a:off x="515870" y="3165262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خارج الطاقة</a:t>
            </a:r>
            <a:endParaRPr lang="fr-FR" sz="1050" b="1" dirty="0"/>
          </a:p>
        </p:txBody>
      </p:sp>
      <p:sp>
        <p:nvSpPr>
          <p:cNvPr id="160" name="Text Box 27"/>
          <p:cNvSpPr txBox="1">
            <a:spLocks noChangeAspect="1" noChangeArrowheads="1"/>
          </p:cNvSpPr>
          <p:nvPr/>
        </p:nvSpPr>
        <p:spPr bwMode="auto">
          <a:xfrm>
            <a:off x="493856" y="4762895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تحت الطاقة</a:t>
            </a:r>
            <a:endParaRPr lang="fr-FR" sz="1050" b="1" dirty="0"/>
          </a:p>
        </p:txBody>
      </p:sp>
      <p:sp>
        <p:nvSpPr>
          <p:cNvPr id="161" name="Text Box 27"/>
          <p:cNvSpPr txBox="1">
            <a:spLocks noChangeAspect="1" noChangeArrowheads="1"/>
          </p:cNvSpPr>
          <p:nvPr/>
        </p:nvSpPr>
        <p:spPr bwMode="auto">
          <a:xfrm>
            <a:off x="509692" y="6092807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خارج الطاقة</a:t>
            </a:r>
            <a:endParaRPr lang="fr-FR" sz="1050" b="1" dirty="0"/>
          </a:p>
        </p:txBody>
      </p:sp>
      <p:sp>
        <p:nvSpPr>
          <p:cNvPr id="162" name="Text Box 27"/>
          <p:cNvSpPr txBox="1">
            <a:spLocks noChangeAspect="1" noChangeArrowheads="1"/>
          </p:cNvSpPr>
          <p:nvPr/>
        </p:nvSpPr>
        <p:spPr bwMode="auto">
          <a:xfrm>
            <a:off x="1428728" y="1000108"/>
            <a:ext cx="78578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b="1" dirty="0" smtClean="0"/>
              <a:t>جيما</a:t>
            </a:r>
            <a:endParaRPr lang="fr-FR" b="1" dirty="0"/>
          </a:p>
        </p:txBody>
      </p:sp>
      <p:sp>
        <p:nvSpPr>
          <p:cNvPr id="175" name="Rectangle 7"/>
          <p:cNvSpPr>
            <a:spLocks noChangeArrowheads="1"/>
          </p:cNvSpPr>
          <p:nvPr/>
        </p:nvSpPr>
        <p:spPr bwMode="auto">
          <a:xfrm>
            <a:off x="3286116" y="5450204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76" name="Rectangle 7"/>
          <p:cNvSpPr>
            <a:spLocks noChangeArrowheads="1"/>
          </p:cNvSpPr>
          <p:nvPr/>
        </p:nvSpPr>
        <p:spPr bwMode="auto">
          <a:xfrm>
            <a:off x="6598713" y="5456158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rot="16200000">
            <a:off x="4464562" y="327705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0138" y="2500306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42737" y="1745378"/>
            <a:ext cx="1368000" cy="46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84904" y="1693088"/>
            <a:ext cx="1476000" cy="57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16742" y="3310836"/>
            <a:ext cx="1404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07866" y="1708310"/>
            <a:ext cx="1440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590138" y="4786322"/>
            <a:ext cx="1143008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103466" y="3320494"/>
            <a:ext cx="936000" cy="86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135504" y="3327455"/>
            <a:ext cx="1008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143240" y="4786322"/>
            <a:ext cx="1512000" cy="684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35170" y="2500306"/>
            <a:ext cx="1195912" cy="50006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02225" y="2447402"/>
            <a:ext cx="684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858016" y="2441224"/>
            <a:ext cx="684000" cy="83872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500694" y="3643314"/>
            <a:ext cx="2000264" cy="1714512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941942" y="1523894"/>
            <a:ext cx="864000" cy="936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935764" y="2761346"/>
            <a:ext cx="900000" cy="1908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935764" y="5028828"/>
            <a:ext cx="900000" cy="14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310564" y="5923152"/>
            <a:ext cx="3348000" cy="540000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1406" y="1428736"/>
            <a:ext cx="504000" cy="5143536"/>
          </a:xfrm>
          <a:prstGeom prst="rect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en angle 23"/>
          <p:cNvCxnSpPr/>
          <p:nvPr/>
        </p:nvCxnSpPr>
        <p:spPr>
          <a:xfrm>
            <a:off x="4643438" y="2732205"/>
            <a:ext cx="1008000" cy="900000"/>
          </a:xfrm>
          <a:prstGeom prst="bentConnector3">
            <a:avLst>
              <a:gd name="adj1" fmla="val 99731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4690164" y="2214038"/>
            <a:ext cx="1152000" cy="1404000"/>
          </a:xfrm>
          <a:prstGeom prst="bentConnector3">
            <a:avLst>
              <a:gd name="adj1" fmla="val 100117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/>
          <p:nvPr/>
        </p:nvCxnSpPr>
        <p:spPr>
          <a:xfrm>
            <a:off x="4690164" y="2047561"/>
            <a:ext cx="1620000" cy="396000"/>
          </a:xfrm>
          <a:prstGeom prst="bentConnector3">
            <a:avLst>
              <a:gd name="adj1" fmla="val 99708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rot="5400000">
            <a:off x="4951108" y="-1248058"/>
            <a:ext cx="144000" cy="5760000"/>
          </a:xfrm>
          <a:prstGeom prst="bentConnector3">
            <a:avLst>
              <a:gd name="adj1" fmla="val 825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>
            <a:off x="4050420" y="4130956"/>
            <a:ext cx="1440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4662029" y="4898308"/>
            <a:ext cx="82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10800000">
            <a:off x="2752861" y="4901006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4064922" y="4390588"/>
            <a:ext cx="75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 flipH="1" flipV="1">
            <a:off x="3015726" y="4492598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 flipH="1" flipV="1">
            <a:off x="1878202" y="4493104"/>
            <a:ext cx="57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1963742" y="5693412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 flipH="1" flipV="1">
            <a:off x="610282" y="5051104"/>
            <a:ext cx="169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 flipH="1" flipV="1">
            <a:off x="2017742" y="3143578"/>
            <a:ext cx="28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 flipH="1" flipV="1">
            <a:off x="952282" y="2780412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806257" y="2750378"/>
            <a:ext cx="61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768978" y="2000240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/>
          <p:nvPr/>
        </p:nvCxnSpPr>
        <p:spPr>
          <a:xfrm>
            <a:off x="4665637" y="1888360"/>
            <a:ext cx="2448000" cy="540000"/>
          </a:xfrm>
          <a:prstGeom prst="bentConnector3">
            <a:avLst>
              <a:gd name="adj1" fmla="val 100295"/>
            </a:avLst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flipV="1">
            <a:off x="7655398" y="1755437"/>
            <a:ext cx="288000" cy="1152000"/>
          </a:xfrm>
          <a:prstGeom prst="bentConnector3">
            <a:avLst>
              <a:gd name="adj1" fmla="val -23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686301" y="1756244"/>
            <a:ext cx="2952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677586" y="2917290"/>
            <a:ext cx="252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6145970" y="3462828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6992894" y="3456855"/>
            <a:ext cx="324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500958" y="4397005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500958" y="4595821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500958" y="5072960"/>
            <a:ext cx="42704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500958" y="5271776"/>
            <a:ext cx="42704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/>
          <p:nvPr/>
        </p:nvCxnSpPr>
        <p:spPr>
          <a:xfrm rot="5400000">
            <a:off x="5062474" y="4959324"/>
            <a:ext cx="828000" cy="1656000"/>
          </a:xfrm>
          <a:prstGeom prst="bentConnector3">
            <a:avLst>
              <a:gd name="adj1" fmla="val 10019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Parenthèse fermante 50"/>
          <p:cNvSpPr/>
          <p:nvPr/>
        </p:nvSpPr>
        <p:spPr>
          <a:xfrm>
            <a:off x="8832831" y="3143248"/>
            <a:ext cx="18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Parenthèse fermante 51"/>
          <p:cNvSpPr/>
          <p:nvPr/>
        </p:nvSpPr>
        <p:spPr>
          <a:xfrm flipH="1">
            <a:off x="2918682" y="3143248"/>
            <a:ext cx="360000" cy="2484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909650" y="2766522"/>
            <a:ext cx="356188" cy="27699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F5</a:t>
            </a:r>
            <a:endParaRPr kumimoji="0" lang="fr-FR" sz="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7917691" y="1540964"/>
            <a:ext cx="389258" cy="26161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fr-FR" sz="1100" b="1" kern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F4</a:t>
            </a:r>
            <a:endParaRPr lang="fr-FR" sz="850" kern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573190" y="4793675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D2</a:t>
            </a:r>
            <a:endParaRPr lang="fr-FR" sz="9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3110826" y="4800399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D3</a:t>
            </a:r>
            <a:endParaRPr lang="fr-FR" sz="9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3392672" y="2492898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A4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288608" y="3313020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A5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1276036" y="1717128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4095451" y="3332946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A3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1558222" y="2491457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A7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3211577" y="1751560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3067168" y="3321727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A2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5976702" y="2460987"/>
            <a:ext cx="452686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F2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6825585" y="2434901"/>
            <a:ext cx="389622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F3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434840" y="3673662"/>
            <a:ext cx="554998" cy="324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8900" lvl="1" indent="-6350">
              <a:spcBef>
                <a:spcPts val="500"/>
              </a:spcBef>
              <a:spcAft>
                <a:spcPts val="50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7906942" y="5039083"/>
            <a:ext cx="35618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F6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281139" y="5916624"/>
            <a:ext cx="372218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D1</a:t>
            </a:r>
            <a:endParaRPr lang="fr-FR" sz="1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Parenthèse fermante 68"/>
          <p:cNvSpPr/>
          <p:nvPr/>
        </p:nvSpPr>
        <p:spPr>
          <a:xfrm flipH="1">
            <a:off x="2997075" y="3215457"/>
            <a:ext cx="288000" cy="23400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arenthèse fermante 69"/>
          <p:cNvSpPr/>
          <p:nvPr/>
        </p:nvSpPr>
        <p:spPr>
          <a:xfrm>
            <a:off x="8843106" y="3214472"/>
            <a:ext cx="108000" cy="2336400"/>
          </a:xfrm>
          <a:prstGeom prst="rightBracket">
            <a:avLst>
              <a:gd name="adj" fmla="val 0"/>
            </a:avLst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 rot="10800000">
            <a:off x="7539893" y="3155604"/>
            <a:ext cx="396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0800000">
            <a:off x="6690502" y="3155604"/>
            <a:ext cx="1692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10800000">
            <a:off x="7540201" y="3221995"/>
            <a:ext cx="396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10800000">
            <a:off x="6690549" y="3221995"/>
            <a:ext cx="1692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0800000">
            <a:off x="7572959" y="5556431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10800000">
            <a:off x="7579445" y="5628478"/>
            <a:ext cx="36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42976" y="1449764"/>
            <a:ext cx="4104000" cy="2916000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134469" y="4500570"/>
            <a:ext cx="4104000" cy="2071702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388640" y="1448804"/>
            <a:ext cx="3708000" cy="5123468"/>
          </a:xfrm>
          <a:prstGeom prst="rect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283336" y="2999392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 rot="5400000" flipH="1" flipV="1">
            <a:off x="2734270" y="2789198"/>
            <a:ext cx="1008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5400000" flipH="1" flipV="1">
            <a:off x="4339356" y="3161578"/>
            <a:ext cx="324000" cy="158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10800000">
            <a:off x="4259802" y="3143248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4266288" y="3215295"/>
            <a:ext cx="1728000" cy="1588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10800000">
            <a:off x="4333778" y="5560763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10800000">
            <a:off x="4340264" y="5632810"/>
            <a:ext cx="2232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161"/>
          <p:cNvGrpSpPr/>
          <p:nvPr/>
        </p:nvGrpSpPr>
        <p:grpSpPr>
          <a:xfrm>
            <a:off x="571472" y="1670501"/>
            <a:ext cx="576000" cy="144000"/>
            <a:chOff x="576235" y="1678675"/>
            <a:chExt cx="576000" cy="144000"/>
          </a:xfrm>
        </p:grpSpPr>
        <p:sp>
          <p:nvSpPr>
            <p:cNvPr id="169" name="Line 22"/>
            <p:cNvSpPr>
              <a:spLocks noChangeAspect="1" noChangeShapeType="1"/>
            </p:cNvSpPr>
            <p:nvPr/>
          </p:nvSpPr>
          <p:spPr bwMode="auto">
            <a:xfrm>
              <a:off x="576235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65"/>
          <p:cNvGrpSpPr/>
          <p:nvPr/>
        </p:nvGrpSpPr>
        <p:grpSpPr>
          <a:xfrm>
            <a:off x="566710" y="5967431"/>
            <a:ext cx="576000" cy="144000"/>
            <a:chOff x="585760" y="1678675"/>
            <a:chExt cx="576000" cy="144000"/>
          </a:xfrm>
        </p:grpSpPr>
        <p:sp>
          <p:nvSpPr>
            <p:cNvPr id="167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169"/>
          <p:cNvGrpSpPr/>
          <p:nvPr/>
        </p:nvGrpSpPr>
        <p:grpSpPr>
          <a:xfrm>
            <a:off x="571471" y="3052760"/>
            <a:ext cx="576000" cy="144000"/>
            <a:chOff x="585760" y="1678675"/>
            <a:chExt cx="576000" cy="144000"/>
          </a:xfrm>
        </p:grpSpPr>
        <p:sp>
          <p:nvSpPr>
            <p:cNvPr id="165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72"/>
          <p:cNvGrpSpPr/>
          <p:nvPr/>
        </p:nvGrpSpPr>
        <p:grpSpPr>
          <a:xfrm>
            <a:off x="561947" y="4652971"/>
            <a:ext cx="576000" cy="144000"/>
            <a:chOff x="585760" y="1678675"/>
            <a:chExt cx="576000" cy="144000"/>
          </a:xfrm>
        </p:grpSpPr>
        <p:sp>
          <p:nvSpPr>
            <p:cNvPr id="163" name="Line 22"/>
            <p:cNvSpPr>
              <a:spLocks noChangeAspect="1" noChangeShapeType="1"/>
            </p:cNvSpPr>
            <p:nvPr/>
          </p:nvSpPr>
          <p:spPr bwMode="auto">
            <a:xfrm>
              <a:off x="585760" y="1749412"/>
              <a:ext cx="576000" cy="0"/>
            </a:xfrm>
            <a:prstGeom prst="line">
              <a:avLst/>
            </a:prstGeom>
            <a:ln w="158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Line 23"/>
            <p:cNvSpPr>
              <a:spLocks noChangeAspect="1" noChangeShapeType="1"/>
            </p:cNvSpPr>
            <p:nvPr/>
          </p:nvSpPr>
          <p:spPr bwMode="auto">
            <a:xfrm>
              <a:off x="876274" y="1678675"/>
              <a:ext cx="0" cy="144000"/>
            </a:xfrm>
            <a:prstGeom prst="line">
              <a:avLst/>
            </a:prstGeom>
            <a:ln w="15875">
              <a:headEnd/>
              <a:tailEnd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428728" y="785794"/>
            <a:ext cx="928694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2786050" y="928670"/>
            <a:ext cx="2500330" cy="33855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دليل دراسة أنماط التشغيل</a:t>
            </a:r>
            <a:r>
              <a:rPr kumimoji="0" lang="ar-DZ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والتوقف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95" name="Connecteur droit 94"/>
          <p:cNvCxnSpPr/>
          <p:nvPr/>
        </p:nvCxnSpPr>
        <p:spPr>
          <a:xfrm rot="5400000">
            <a:off x="8215008" y="2610174"/>
            <a:ext cx="288000" cy="1588"/>
          </a:xfrm>
          <a:prstGeom prst="line">
            <a:avLst/>
          </a:prstGeom>
          <a:ln w="12700"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/>
          <p:nvPr/>
        </p:nvCxnSpPr>
        <p:spPr>
          <a:xfrm rot="16200000" flipV="1">
            <a:off x="4047173" y="4070081"/>
            <a:ext cx="288000" cy="3096000"/>
          </a:xfrm>
          <a:prstGeom prst="bentConnector3">
            <a:avLst>
              <a:gd name="adj1" fmla="val 0"/>
            </a:avLst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5400000">
            <a:off x="5543680" y="5555032"/>
            <a:ext cx="396000" cy="1588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2756710" y="200024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2795778" y="275839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4675964" y="204249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4672622" y="221455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4672622" y="175340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4643438" y="272434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rot="16200000">
            <a:off x="7085023" y="2389579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rot="16200000">
            <a:off x="7117496" y="359916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rot="5400000">
            <a:off x="6273257" y="333027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rot="10800000">
            <a:off x="5414665" y="412392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rot="10800000">
            <a:off x="5414665" y="4900013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7518892" y="4604534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7515550" y="5266932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rot="10800000">
            <a:off x="7843557" y="507359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rot="10800000">
            <a:off x="7843557" y="439994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rot="5400000">
            <a:off x="5708192" y="540841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rot="5400000">
            <a:off x="6273310" y="541176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rot="16200000">
            <a:off x="4408432" y="4731428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rot="16200000">
            <a:off x="3264708" y="473786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rot="16200000">
            <a:off x="2126564" y="4737867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rot="16200000">
            <a:off x="2128139" y="587058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rot="16200000">
            <a:off x="1417048" y="586780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 rot="16200000">
            <a:off x="2128139" y="325712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rot="16200000">
            <a:off x="3206340" y="326862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rot="16200000">
            <a:off x="1417048" y="3257125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 rot="16200000">
            <a:off x="8322214" y="2716380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rot="10800000">
            <a:off x="7853128" y="1553746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 Box 27"/>
          <p:cNvSpPr txBox="1">
            <a:spLocks noChangeAspect="1" noChangeArrowheads="1"/>
          </p:cNvSpPr>
          <p:nvPr/>
        </p:nvSpPr>
        <p:spPr bwMode="auto">
          <a:xfrm>
            <a:off x="-12356" y="1015944"/>
            <a:ext cx="78578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100" b="1" dirty="0" smtClean="0"/>
              <a:t>ج </a:t>
            </a:r>
            <a:r>
              <a:rPr lang="ar-DZ" sz="1100" b="1" dirty="0" err="1" smtClean="0"/>
              <a:t>ت</a:t>
            </a:r>
            <a:r>
              <a:rPr lang="ar-DZ" sz="1100" b="1" dirty="0" smtClean="0"/>
              <a:t> </a:t>
            </a:r>
          </a:p>
          <a:p>
            <a:pPr algn="ctr"/>
            <a:r>
              <a:rPr lang="ar-DZ" sz="1100" b="1" dirty="0" smtClean="0"/>
              <a:t>خارج الطاقة</a:t>
            </a:r>
            <a:endParaRPr lang="fr-FR" sz="1100" b="1" dirty="0"/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6187362" y="3643314"/>
            <a:ext cx="102784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إنتاج عادي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6170532" y="2411222"/>
            <a:ext cx="56938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التحضير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auto">
          <a:xfrm>
            <a:off x="7117080" y="2380927"/>
            <a:ext cx="42030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الغلق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29" name="Rectangle 5"/>
          <p:cNvSpPr>
            <a:spLocks noChangeArrowheads="1"/>
          </p:cNvSpPr>
          <p:nvPr/>
        </p:nvSpPr>
        <p:spPr bwMode="auto">
          <a:xfrm>
            <a:off x="8044572" y="1524544"/>
            <a:ext cx="833883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التحقق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بدون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الترتيب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0" name="Rectangle 11"/>
          <p:cNvSpPr>
            <a:spLocks noChangeArrowheads="1"/>
          </p:cNvSpPr>
          <p:nvPr/>
        </p:nvSpPr>
        <p:spPr bwMode="auto">
          <a:xfrm>
            <a:off x="8152570" y="2770084"/>
            <a:ext cx="724877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 التحقق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بالترتيب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8293500" y="4990954"/>
            <a:ext cx="529311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سير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SA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الاختيار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2" name="Rectangle 53"/>
          <p:cNvSpPr>
            <a:spLocks noChangeArrowheads="1"/>
          </p:cNvSpPr>
          <p:nvPr/>
        </p:nvSpPr>
        <p:spPr bwMode="auto">
          <a:xfrm>
            <a:off x="3643306" y="1714488"/>
            <a:ext cx="962122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الحالة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الابتدائية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3" name="Rectangle 56"/>
          <p:cNvSpPr>
            <a:spLocks noChangeArrowheads="1"/>
          </p:cNvSpPr>
          <p:nvPr/>
        </p:nvSpPr>
        <p:spPr bwMode="auto">
          <a:xfrm>
            <a:off x="3149964" y="3362027"/>
            <a:ext cx="957313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مطلوب </a:t>
            </a:r>
            <a:endParaRPr lang="fr-FR" sz="105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عند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نهاية </a:t>
            </a:r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الدورة</a:t>
            </a:r>
            <a:endParaRPr lang="fr-FR" sz="105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4" name="Rectangle 31"/>
          <p:cNvSpPr>
            <a:spLocks noChangeArrowheads="1"/>
          </p:cNvSpPr>
          <p:nvPr/>
        </p:nvSpPr>
        <p:spPr bwMode="auto">
          <a:xfrm>
            <a:off x="4255151" y="3330665"/>
            <a:ext cx="96051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مطلوب</a:t>
            </a:r>
            <a:endParaRPr lang="fr-FR" sz="105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05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عند حالة </a:t>
            </a:r>
            <a:r>
              <a:rPr lang="ar-DZ" sz="105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محددة</a:t>
            </a:r>
            <a:endParaRPr lang="en-US" sz="105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5" name="Rectangle 34"/>
          <p:cNvSpPr>
            <a:spLocks noChangeArrowheads="1"/>
          </p:cNvSpPr>
          <p:nvPr/>
        </p:nvSpPr>
        <p:spPr bwMode="auto">
          <a:xfrm>
            <a:off x="3607236" y="2479906"/>
            <a:ext cx="1080744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محصل عليه</a:t>
            </a:r>
            <a:r>
              <a:rPr lang="fr-FR" sz="1100" dirty="0">
                <a:solidFill>
                  <a:schemeClr val="tx1"/>
                </a:solidFill>
                <a:cs typeface="Arabic Transparent" pitchFamily="2" charset="-78"/>
              </a:rPr>
              <a:t> 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6" name="Rectangle 37"/>
          <p:cNvSpPr>
            <a:spLocks noChangeArrowheads="1"/>
          </p:cNvSpPr>
          <p:nvPr/>
        </p:nvSpPr>
        <p:spPr bwMode="auto">
          <a:xfrm>
            <a:off x="1455624" y="3286124"/>
            <a:ext cx="131798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تحضير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من أجل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إعادة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التشغيل بعد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العطب</a:t>
            </a:r>
            <a:endParaRPr lang="fr-FR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7" name="Rectangle 41"/>
          <p:cNvSpPr>
            <a:spLocks noChangeArrowheads="1"/>
          </p:cNvSpPr>
          <p:nvPr/>
        </p:nvSpPr>
        <p:spPr bwMode="auto">
          <a:xfrm>
            <a:off x="1627070" y="1669946"/>
            <a:ext cx="1165704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وضع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الجزء التشغيل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الحالة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الابتدائية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8" name="Rectangle 44"/>
          <p:cNvSpPr>
            <a:spLocks noChangeArrowheads="1"/>
          </p:cNvSpPr>
          <p:nvPr/>
        </p:nvSpPr>
        <p:spPr bwMode="auto">
          <a:xfrm>
            <a:off x="1506890" y="2469212"/>
            <a:ext cx="1316386" cy="4937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وضع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الجزء 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التشغيلي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في حالة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محددة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1713113" y="5909158"/>
            <a:ext cx="930062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توقف الاستعجال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0" name="Rectangle 30"/>
          <p:cNvSpPr>
            <a:spLocks noChangeArrowheads="1"/>
          </p:cNvSpPr>
          <p:nvPr/>
        </p:nvSpPr>
        <p:spPr bwMode="auto">
          <a:xfrm>
            <a:off x="1857356" y="4772874"/>
            <a:ext cx="865942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تشخيص </a:t>
            </a:r>
            <a:r>
              <a:rPr lang="ar-DZ" sz="1100" b="1" dirty="0" err="1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و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/أو</a:t>
            </a:r>
            <a:endParaRPr lang="fr-FR" sz="1100" b="1" dirty="0" smtClean="0">
              <a:solidFill>
                <a:schemeClr val="tx1"/>
              </a:solidFill>
              <a:ea typeface="Times New Roman" pitchFamily="18" charset="0"/>
              <a:cs typeface="Arabic Transparent" pitchFamily="2" charset="-78"/>
            </a:endParaRPr>
          </a:p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100" b="1" dirty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معالجة </a:t>
            </a:r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العطب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1" name="Rectangle 36"/>
          <p:cNvSpPr>
            <a:spLocks noChangeArrowheads="1"/>
          </p:cNvSpPr>
          <p:nvPr/>
        </p:nvSpPr>
        <p:spPr bwMode="auto">
          <a:xfrm>
            <a:off x="3942606" y="4795075"/>
            <a:ext cx="700833" cy="2616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1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إنتاج مرغم</a:t>
            </a:r>
            <a:endParaRPr lang="en-US" sz="11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7969930" y="156069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7967404" y="279278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6878188" y="246248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6031854" y="248685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5565408" y="369051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7956482" y="5058626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3272668" y="177247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3465412" y="2523136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1339776" y="174138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1625528" y="252061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1350566" y="334004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1625528" y="481994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160886" y="4826798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1337118" y="5949634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3136516" y="3357562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4170400" y="3360220"/>
            <a:ext cx="252000" cy="252000"/>
          </a:xfrm>
          <a:prstGeom prst="ellipse">
            <a:avLst/>
          </a:prstGeom>
          <a:noFill/>
          <a:ln w="158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Text Box 27"/>
          <p:cNvSpPr txBox="1">
            <a:spLocks noChangeAspect="1" noChangeArrowheads="1"/>
          </p:cNvSpPr>
          <p:nvPr/>
        </p:nvSpPr>
        <p:spPr bwMode="auto">
          <a:xfrm>
            <a:off x="500034" y="1785926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تحت الطاقة</a:t>
            </a:r>
            <a:endParaRPr lang="fr-FR" sz="1050" b="1" dirty="0"/>
          </a:p>
        </p:txBody>
      </p:sp>
      <p:sp>
        <p:nvSpPr>
          <p:cNvPr id="159" name="Text Box 27"/>
          <p:cNvSpPr txBox="1">
            <a:spLocks noChangeAspect="1" noChangeArrowheads="1"/>
          </p:cNvSpPr>
          <p:nvPr/>
        </p:nvSpPr>
        <p:spPr bwMode="auto">
          <a:xfrm>
            <a:off x="515870" y="3165262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خارج الطاقة</a:t>
            </a:r>
            <a:endParaRPr lang="fr-FR" sz="1050" b="1" dirty="0"/>
          </a:p>
        </p:txBody>
      </p:sp>
      <p:sp>
        <p:nvSpPr>
          <p:cNvPr id="160" name="Text Box 27"/>
          <p:cNvSpPr txBox="1">
            <a:spLocks noChangeAspect="1" noChangeArrowheads="1"/>
          </p:cNvSpPr>
          <p:nvPr/>
        </p:nvSpPr>
        <p:spPr bwMode="auto">
          <a:xfrm>
            <a:off x="493856" y="4762895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تحت الطاقة</a:t>
            </a:r>
            <a:endParaRPr lang="fr-FR" sz="1050" b="1" dirty="0"/>
          </a:p>
        </p:txBody>
      </p:sp>
      <p:sp>
        <p:nvSpPr>
          <p:cNvPr id="161" name="Text Box 27"/>
          <p:cNvSpPr txBox="1">
            <a:spLocks noChangeAspect="1" noChangeArrowheads="1"/>
          </p:cNvSpPr>
          <p:nvPr/>
        </p:nvSpPr>
        <p:spPr bwMode="auto">
          <a:xfrm>
            <a:off x="509692" y="6092807"/>
            <a:ext cx="714380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sz="1050" b="1" dirty="0" smtClean="0"/>
              <a:t>وضع </a:t>
            </a:r>
            <a:r>
              <a:rPr lang="ar-DZ" sz="1050" b="1" dirty="0" err="1" smtClean="0"/>
              <a:t>ج</a:t>
            </a:r>
            <a:r>
              <a:rPr lang="ar-DZ" sz="1050" b="1" dirty="0" smtClean="0"/>
              <a:t> ت </a:t>
            </a:r>
          </a:p>
          <a:p>
            <a:pPr algn="ctr"/>
            <a:r>
              <a:rPr lang="ar-DZ" sz="1050" b="1" dirty="0" smtClean="0"/>
              <a:t>خارج الطاقة</a:t>
            </a:r>
            <a:endParaRPr lang="fr-FR" sz="1050" b="1" dirty="0"/>
          </a:p>
        </p:txBody>
      </p:sp>
      <p:sp>
        <p:nvSpPr>
          <p:cNvPr id="162" name="Text Box 27"/>
          <p:cNvSpPr txBox="1">
            <a:spLocks noChangeAspect="1" noChangeArrowheads="1"/>
          </p:cNvSpPr>
          <p:nvPr/>
        </p:nvSpPr>
        <p:spPr bwMode="auto">
          <a:xfrm>
            <a:off x="1428728" y="1000108"/>
            <a:ext cx="785786" cy="352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b="1" dirty="0" smtClean="0"/>
              <a:t>جيما</a:t>
            </a:r>
            <a:endParaRPr lang="fr-FR" b="1" dirty="0"/>
          </a:p>
        </p:txBody>
      </p:sp>
      <p:sp>
        <p:nvSpPr>
          <p:cNvPr id="175" name="Rectangle 7"/>
          <p:cNvSpPr>
            <a:spLocks noChangeArrowheads="1"/>
          </p:cNvSpPr>
          <p:nvPr/>
        </p:nvSpPr>
        <p:spPr bwMode="auto">
          <a:xfrm>
            <a:off x="3286116" y="5450204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76" name="Rectangle 7"/>
          <p:cNvSpPr>
            <a:spLocks noChangeArrowheads="1"/>
          </p:cNvSpPr>
          <p:nvPr/>
        </p:nvSpPr>
        <p:spPr bwMode="auto">
          <a:xfrm>
            <a:off x="6598713" y="5456158"/>
            <a:ext cx="1018227" cy="307777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إنتـــــاج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rot="16200000">
            <a:off x="4464562" y="3277051"/>
            <a:ext cx="72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72" y="368617"/>
            <a:ext cx="9211945" cy="612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e 101"/>
          <p:cNvGrpSpPr/>
          <p:nvPr/>
        </p:nvGrpSpPr>
        <p:grpSpPr>
          <a:xfrm>
            <a:off x="5740461" y="3483700"/>
            <a:ext cx="2577990" cy="2088440"/>
            <a:chOff x="5740461" y="3483700"/>
            <a:chExt cx="2577990" cy="2088440"/>
          </a:xfrm>
        </p:grpSpPr>
        <p:grpSp>
          <p:nvGrpSpPr>
            <p:cNvPr id="4" name="Groupe 63"/>
            <p:cNvGrpSpPr/>
            <p:nvPr/>
          </p:nvGrpSpPr>
          <p:grpSpPr>
            <a:xfrm>
              <a:off x="5740461" y="3483700"/>
              <a:ext cx="2577990" cy="2088440"/>
              <a:chOff x="4387538" y="3869465"/>
              <a:chExt cx="2577990" cy="20884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29012" y="3869465"/>
                <a:ext cx="2436516" cy="2088440"/>
              </a:xfrm>
              <a:prstGeom prst="rect">
                <a:avLst/>
              </a:prstGeom>
              <a:solidFill>
                <a:srgbClr val="FFECAF"/>
              </a:solidFill>
              <a:ln w="190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4491525" y="3922176"/>
                <a:ext cx="1760222" cy="3946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F1     </a:t>
                </a:r>
                <a:r>
                  <a:rPr lang="ar-DZ" sz="16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الإنتاج العادي</a:t>
                </a:r>
                <a:endParaRPr lang="en-US" sz="1000" kern="0" dirty="0" smtClean="0">
                  <a:solidFill>
                    <a:srgbClr val="000000"/>
                  </a:solidFill>
                </a:endParaRPr>
              </a:p>
              <a:p>
                <a:pPr marL="88900" lvl="1" indent="-6350">
                  <a:spcBef>
                    <a:spcPts val="500"/>
                  </a:spcBef>
                  <a:spcAft>
                    <a:spcPts val="500"/>
                  </a:spcAft>
                </a:pP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cteur droit avec flèche 66"/>
              <p:cNvCxnSpPr/>
              <p:nvPr/>
            </p:nvCxnSpPr>
            <p:spPr>
              <a:xfrm rot="10800000">
                <a:off x="4387538" y="4293431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" name="Ellipse 162"/>
            <p:cNvSpPr/>
            <p:nvPr/>
          </p:nvSpPr>
          <p:spPr>
            <a:xfrm>
              <a:off x="5950838" y="355036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2" name="Text Box 84"/>
          <p:cNvSpPr txBox="1">
            <a:spLocks noChangeAspect="1" noChangeArrowheads="1"/>
          </p:cNvSpPr>
          <p:nvPr/>
        </p:nvSpPr>
        <p:spPr bwMode="auto">
          <a:xfrm>
            <a:off x="5194898" y="1424593"/>
            <a:ext cx="12715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Auto.Ma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6" name="Groupe 73"/>
          <p:cNvGrpSpPr/>
          <p:nvPr/>
        </p:nvGrpSpPr>
        <p:grpSpPr>
          <a:xfrm>
            <a:off x="4885105" y="1393636"/>
            <a:ext cx="1404000" cy="482366"/>
            <a:chOff x="3532182" y="1789079"/>
            <a:chExt cx="2060686" cy="482366"/>
          </a:xfrm>
        </p:grpSpPr>
        <p:cxnSp>
          <p:nvCxnSpPr>
            <p:cNvPr id="75" name="Connecteur en angle 74"/>
            <p:cNvCxnSpPr/>
            <p:nvPr/>
          </p:nvCxnSpPr>
          <p:spPr>
            <a:xfrm>
              <a:off x="3532182" y="1789079"/>
              <a:ext cx="1973318" cy="482366"/>
            </a:xfrm>
            <a:prstGeom prst="bentConnector3">
              <a:avLst>
                <a:gd name="adj1" fmla="val 99708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376868" y="1981190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e 76"/>
          <p:cNvGrpSpPr/>
          <p:nvPr/>
        </p:nvGrpSpPr>
        <p:grpSpPr>
          <a:xfrm>
            <a:off x="4186643" y="3807456"/>
            <a:ext cx="1656000" cy="214314"/>
            <a:chOff x="2833720" y="4195768"/>
            <a:chExt cx="1656000" cy="214314"/>
          </a:xfrm>
        </p:grpSpPr>
        <p:cxnSp>
          <p:nvCxnSpPr>
            <p:cNvPr id="78" name="Connecteur droit 77"/>
            <p:cNvCxnSpPr/>
            <p:nvPr/>
          </p:nvCxnSpPr>
          <p:spPr>
            <a:xfrm rot="10800000">
              <a:off x="2833720" y="4302910"/>
              <a:ext cx="165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3483761" y="4302925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3286116" y="1339838"/>
            <a:ext cx="1459987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4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4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8" name="Groupe 80"/>
          <p:cNvGrpSpPr/>
          <p:nvPr/>
        </p:nvGrpSpPr>
        <p:grpSpPr>
          <a:xfrm>
            <a:off x="6204762" y="2930880"/>
            <a:ext cx="216000" cy="540000"/>
            <a:chOff x="5509865" y="3316645"/>
            <a:chExt cx="216000" cy="540000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5337955" y="3586645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5509865" y="3571876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 Box 85"/>
          <p:cNvSpPr txBox="1">
            <a:spLocks noChangeAspect="1" noChangeArrowheads="1"/>
          </p:cNvSpPr>
          <p:nvPr/>
        </p:nvSpPr>
        <p:spPr bwMode="auto">
          <a:xfrm>
            <a:off x="2842862" y="3500438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4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4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4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4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101" name="Text Box 50"/>
          <p:cNvSpPr txBox="1">
            <a:spLocks noChangeAspect="1" noChangeArrowheads="1"/>
          </p:cNvSpPr>
          <p:nvPr/>
        </p:nvSpPr>
        <p:spPr bwMode="auto">
          <a:xfrm>
            <a:off x="5531188" y="685693"/>
            <a:ext cx="781077" cy="31441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" name="Groupe 101"/>
          <p:cNvGrpSpPr/>
          <p:nvPr/>
        </p:nvGrpSpPr>
        <p:grpSpPr>
          <a:xfrm>
            <a:off x="3774380" y="241586"/>
            <a:ext cx="1512000" cy="288925"/>
            <a:chOff x="3790923" y="1928802"/>
            <a:chExt cx="1439862" cy="288925"/>
          </a:xfrm>
        </p:grpSpPr>
        <p:sp>
          <p:nvSpPr>
            <p:cNvPr id="10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192880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04" name="Line 52"/>
            <p:cNvSpPr>
              <a:spLocks noChangeShapeType="1"/>
            </p:cNvSpPr>
            <p:nvPr/>
          </p:nvSpPr>
          <p:spPr bwMode="auto">
            <a:xfrm>
              <a:off x="3902116" y="1964427"/>
              <a:ext cx="445672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e 104"/>
          <p:cNvGrpSpPr/>
          <p:nvPr/>
        </p:nvGrpSpPr>
        <p:grpSpPr>
          <a:xfrm>
            <a:off x="4863965" y="1014720"/>
            <a:ext cx="2124000" cy="180000"/>
            <a:chOff x="5680194" y="2655851"/>
            <a:chExt cx="1620000" cy="180000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5680194" y="2731649"/>
              <a:ext cx="16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Connecteur droit avec flèche 106"/>
            <p:cNvCxnSpPr/>
            <p:nvPr/>
          </p:nvCxnSpPr>
          <p:spPr>
            <a:xfrm>
              <a:off x="5698191" y="27275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Connecteur droit 107"/>
            <p:cNvCxnSpPr/>
            <p:nvPr/>
          </p:nvCxnSpPr>
          <p:spPr>
            <a:xfrm rot="5400000">
              <a:off x="6344129" y="2745057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" name="Groupe 108"/>
          <p:cNvGrpSpPr/>
          <p:nvPr/>
        </p:nvGrpSpPr>
        <p:grpSpPr>
          <a:xfrm>
            <a:off x="1431926" y="537214"/>
            <a:ext cx="5513262" cy="383188"/>
            <a:chOff x="1711947" y="2262242"/>
            <a:chExt cx="5513262" cy="383188"/>
          </a:xfrm>
        </p:grpSpPr>
        <p:cxnSp>
          <p:nvCxnSpPr>
            <p:cNvPr id="110" name="Connecteur en angle 109"/>
            <p:cNvCxnSpPr/>
            <p:nvPr/>
          </p:nvCxnSpPr>
          <p:spPr>
            <a:xfrm rot="5400000">
              <a:off x="4321947" y="-252570"/>
              <a:ext cx="288000" cy="5508000"/>
            </a:xfrm>
            <a:prstGeom prst="bentConnector3">
              <a:avLst>
                <a:gd name="adj1" fmla="val 825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onnecteur droit avec flèche 110"/>
            <p:cNvCxnSpPr/>
            <p:nvPr/>
          </p:nvCxnSpPr>
          <p:spPr>
            <a:xfrm rot="10800000">
              <a:off x="7153209" y="2348044"/>
              <a:ext cx="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necteur droit 111"/>
            <p:cNvCxnSpPr/>
            <p:nvPr/>
          </p:nvCxnSpPr>
          <p:spPr>
            <a:xfrm rot="5400000">
              <a:off x="4344659" y="23514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" name="Groupe 112"/>
          <p:cNvGrpSpPr/>
          <p:nvPr/>
        </p:nvGrpSpPr>
        <p:grpSpPr>
          <a:xfrm>
            <a:off x="2489593" y="1285409"/>
            <a:ext cx="571576" cy="180000"/>
            <a:chOff x="2912783" y="2993742"/>
            <a:chExt cx="571576" cy="180000"/>
          </a:xfrm>
        </p:grpSpPr>
        <p:grpSp>
          <p:nvGrpSpPr>
            <p:cNvPr id="15" name="Groupe 30"/>
            <p:cNvGrpSpPr/>
            <p:nvPr/>
          </p:nvGrpSpPr>
          <p:grpSpPr>
            <a:xfrm>
              <a:off x="2912783" y="3083826"/>
              <a:ext cx="571576" cy="2292"/>
              <a:chOff x="2912783" y="3083826"/>
              <a:chExt cx="571576" cy="2292"/>
            </a:xfrm>
          </p:grpSpPr>
          <p:cxnSp>
            <p:nvCxnSpPr>
              <p:cNvPr id="116" name="Connecteur droit 115"/>
              <p:cNvCxnSpPr/>
              <p:nvPr/>
            </p:nvCxnSpPr>
            <p:spPr>
              <a:xfrm>
                <a:off x="2912783" y="3083826"/>
                <a:ext cx="571576" cy="229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2932815" y="3083826"/>
                <a:ext cx="7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5" name="Connecteur droit 114"/>
            <p:cNvCxnSpPr/>
            <p:nvPr/>
          </p:nvCxnSpPr>
          <p:spPr>
            <a:xfrm rot="5400000">
              <a:off x="3052446" y="3082948"/>
              <a:ext cx="1800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8" name="Text Box 50"/>
          <p:cNvSpPr txBox="1">
            <a:spLocks noChangeAspect="1" noChangeArrowheads="1"/>
          </p:cNvSpPr>
          <p:nvPr/>
        </p:nvSpPr>
        <p:spPr bwMode="auto">
          <a:xfrm>
            <a:off x="2516369" y="1418069"/>
            <a:ext cx="500066" cy="428629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CI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622605" y="5778845"/>
            <a:ext cx="133401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72919" y="6064597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23" name="Groupe 122"/>
          <p:cNvGrpSpPr/>
          <p:nvPr/>
        </p:nvGrpSpPr>
        <p:grpSpPr>
          <a:xfrm>
            <a:off x="4414909" y="5580115"/>
            <a:ext cx="2422634" cy="662905"/>
            <a:chOff x="4414909" y="5580115"/>
            <a:chExt cx="2422634" cy="662905"/>
          </a:xfrm>
        </p:grpSpPr>
        <p:grpSp>
          <p:nvGrpSpPr>
            <p:cNvPr id="17" name="Groupe 129"/>
            <p:cNvGrpSpPr/>
            <p:nvPr/>
          </p:nvGrpSpPr>
          <p:grpSpPr>
            <a:xfrm>
              <a:off x="4414909" y="5580115"/>
              <a:ext cx="1959723" cy="662905"/>
              <a:chOff x="4364040" y="4230402"/>
              <a:chExt cx="1959723" cy="662905"/>
            </a:xfrm>
          </p:grpSpPr>
          <p:cxnSp>
            <p:nvCxnSpPr>
              <p:cNvPr id="131" name="Connecteur en angle 130"/>
              <p:cNvCxnSpPr/>
              <p:nvPr/>
            </p:nvCxnSpPr>
            <p:spPr>
              <a:xfrm rot="5400000">
                <a:off x="5066984" y="3527458"/>
                <a:ext cx="553835" cy="1959723"/>
              </a:xfrm>
              <a:prstGeom prst="bentConnector3">
                <a:avLst>
                  <a:gd name="adj1" fmla="val 10019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Line 16"/>
              <p:cNvSpPr>
                <a:spLocks noChangeAspect="1" noChangeShapeType="1"/>
              </p:cNvSpPr>
              <p:nvPr/>
            </p:nvSpPr>
            <p:spPr bwMode="auto">
              <a:xfrm>
                <a:off x="5214942" y="4648983"/>
                <a:ext cx="0" cy="2443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e 140"/>
            <p:cNvGrpSpPr/>
            <p:nvPr/>
          </p:nvGrpSpPr>
          <p:grpSpPr>
            <a:xfrm>
              <a:off x="6365461" y="6126392"/>
              <a:ext cx="472082" cy="7490"/>
              <a:chOff x="6365461" y="6126392"/>
              <a:chExt cx="472082" cy="7490"/>
            </a:xfrm>
          </p:grpSpPr>
          <p:cxnSp>
            <p:nvCxnSpPr>
              <p:cNvPr id="137" name="Connecteur droit avec flèche 136"/>
              <p:cNvCxnSpPr/>
              <p:nvPr/>
            </p:nvCxnSpPr>
            <p:spPr>
              <a:xfrm rot="10800000">
                <a:off x="6737047" y="6126392"/>
                <a:ext cx="6294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Connecteur droit 137"/>
              <p:cNvCxnSpPr/>
              <p:nvPr/>
            </p:nvCxnSpPr>
            <p:spPr>
              <a:xfrm rot="10800000">
                <a:off x="6365461" y="6132494"/>
                <a:ext cx="472082" cy="13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Text Box 19"/>
          <p:cNvSpPr txBox="1">
            <a:spLocks noChangeArrowheads="1"/>
          </p:cNvSpPr>
          <p:nvPr/>
        </p:nvSpPr>
        <p:spPr bwMode="auto">
          <a:xfrm>
            <a:off x="6715140" y="6000768"/>
            <a:ext cx="1643074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21" name="Groupe 120"/>
          <p:cNvGrpSpPr/>
          <p:nvPr/>
        </p:nvGrpSpPr>
        <p:grpSpPr>
          <a:xfrm>
            <a:off x="3009695" y="1693745"/>
            <a:ext cx="216000" cy="1227841"/>
            <a:chOff x="3009695" y="1693745"/>
            <a:chExt cx="216000" cy="1227841"/>
          </a:xfrm>
        </p:grpSpPr>
        <p:cxnSp>
          <p:nvCxnSpPr>
            <p:cNvPr id="54" name="Connecteur droit 53"/>
            <p:cNvCxnSpPr/>
            <p:nvPr/>
          </p:nvCxnSpPr>
          <p:spPr>
            <a:xfrm rot="5400000" flipH="1" flipV="1">
              <a:off x="2502637" y="2306699"/>
              <a:ext cx="1227841" cy="193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009695" y="2385145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e 129"/>
          <p:cNvGrpSpPr/>
          <p:nvPr/>
        </p:nvGrpSpPr>
        <p:grpSpPr>
          <a:xfrm>
            <a:off x="527404" y="1746387"/>
            <a:ext cx="216000" cy="1332000"/>
            <a:chOff x="527404" y="1746387"/>
            <a:chExt cx="216000" cy="1332000"/>
          </a:xfrm>
        </p:grpSpPr>
        <p:cxnSp>
          <p:nvCxnSpPr>
            <p:cNvPr id="140" name="Connecteur droit 139"/>
            <p:cNvCxnSpPr/>
            <p:nvPr/>
          </p:nvCxnSpPr>
          <p:spPr>
            <a:xfrm rot="5400000" flipH="1" flipV="1">
              <a:off x="-23090" y="2412387"/>
              <a:ext cx="133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Connecteur droit 142"/>
            <p:cNvCxnSpPr/>
            <p:nvPr/>
          </p:nvCxnSpPr>
          <p:spPr>
            <a:xfrm>
              <a:off x="527404" y="2428868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e 125"/>
          <p:cNvGrpSpPr/>
          <p:nvPr/>
        </p:nvGrpSpPr>
        <p:grpSpPr>
          <a:xfrm>
            <a:off x="527404" y="4151074"/>
            <a:ext cx="216000" cy="1548000"/>
            <a:chOff x="527404" y="4151074"/>
            <a:chExt cx="216000" cy="1548000"/>
          </a:xfrm>
        </p:grpSpPr>
        <p:cxnSp>
          <p:nvCxnSpPr>
            <p:cNvPr id="120" name="Connecteur droit 119"/>
            <p:cNvCxnSpPr/>
            <p:nvPr/>
          </p:nvCxnSpPr>
          <p:spPr>
            <a:xfrm rot="5400000" flipH="1" flipV="1">
              <a:off x="-130791" y="4925074"/>
              <a:ext cx="1548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Connecteur droit 143"/>
            <p:cNvCxnSpPr/>
            <p:nvPr/>
          </p:nvCxnSpPr>
          <p:spPr>
            <a:xfrm>
              <a:off x="527404" y="4949644"/>
              <a:ext cx="2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8" name="Text Box 84"/>
          <p:cNvSpPr txBox="1">
            <a:spLocks noChangeAspect="1" noChangeArrowheads="1"/>
          </p:cNvSpPr>
          <p:nvPr/>
        </p:nvSpPr>
        <p:spPr bwMode="auto">
          <a:xfrm>
            <a:off x="6374303" y="3011389"/>
            <a:ext cx="6141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K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9" name="Text Box 82"/>
          <p:cNvSpPr txBox="1">
            <a:spLocks noChangeArrowheads="1"/>
          </p:cNvSpPr>
          <p:nvPr/>
        </p:nvSpPr>
        <p:spPr bwMode="auto">
          <a:xfrm>
            <a:off x="5835850" y="2399508"/>
            <a:ext cx="857256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5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ملا البساط بالأكياس</a:t>
            </a:r>
            <a:endParaRPr lang="fr-FR" sz="15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0" name="Text Box 109"/>
          <p:cNvSpPr txBox="1">
            <a:spLocks noChangeArrowheads="1"/>
          </p:cNvSpPr>
          <p:nvPr/>
        </p:nvSpPr>
        <p:spPr bwMode="auto">
          <a:xfrm>
            <a:off x="6143636" y="4000504"/>
            <a:ext cx="171451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dirty="0" err="1" smtClean="0">
                <a:solidFill>
                  <a:srgbClr val="669900"/>
                </a:solidFill>
                <a:cs typeface="Arabic Transparent" pitchFamily="2" charset="-78"/>
              </a:rPr>
              <a:t>لتوضيب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 البذور في الأكياس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1" name="Text Box 82"/>
          <p:cNvSpPr txBox="1">
            <a:spLocks noChangeArrowheads="1"/>
          </p:cNvSpPr>
          <p:nvPr/>
        </p:nvSpPr>
        <p:spPr bwMode="auto">
          <a:xfrm>
            <a:off x="7072330" y="1214422"/>
            <a:ext cx="963061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5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تحقق من سير مراحل</a:t>
            </a:r>
            <a:endParaRPr lang="fr-FR" sz="15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52" name="Text Box 49"/>
          <p:cNvSpPr txBox="1">
            <a:spLocks noChangeAspect="1" noChangeArrowheads="1"/>
          </p:cNvSpPr>
          <p:nvPr/>
        </p:nvSpPr>
        <p:spPr bwMode="auto">
          <a:xfrm>
            <a:off x="98837" y="2219890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19" name="Groupe 70"/>
          <p:cNvGrpSpPr/>
          <p:nvPr/>
        </p:nvGrpSpPr>
        <p:grpSpPr>
          <a:xfrm>
            <a:off x="714348" y="4744418"/>
            <a:ext cx="1357322" cy="541970"/>
            <a:chOff x="1571604" y="5244484"/>
            <a:chExt cx="1357322" cy="541970"/>
          </a:xfrm>
        </p:grpSpPr>
        <p:sp>
          <p:nvSpPr>
            <p:cNvPr id="154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45444"/>
              <a:ext cx="252000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6" name="Text Box 8"/>
          <p:cNvSpPr txBox="1">
            <a:spLocks noChangeAspect="1" noChangeArrowheads="1"/>
          </p:cNvSpPr>
          <p:nvPr/>
        </p:nvSpPr>
        <p:spPr bwMode="auto">
          <a:xfrm>
            <a:off x="306892" y="1428736"/>
            <a:ext cx="212196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4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4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4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157" name="Rectangle 134"/>
          <p:cNvSpPr>
            <a:spLocks noChangeArrowheads="1"/>
          </p:cNvSpPr>
          <p:nvPr/>
        </p:nvSpPr>
        <p:spPr bwMode="auto">
          <a:xfrm>
            <a:off x="378674" y="3643314"/>
            <a:ext cx="1906291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الخلل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من </a:t>
            </a:r>
            <a:endParaRPr lang="ar-DZ" sz="12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اجل إرجاع النظام 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0" name="Groupe 157"/>
          <p:cNvGrpSpPr/>
          <p:nvPr/>
        </p:nvGrpSpPr>
        <p:grpSpPr>
          <a:xfrm>
            <a:off x="4114436" y="4040195"/>
            <a:ext cx="1457696" cy="388937"/>
            <a:chOff x="4143372" y="3886234"/>
            <a:chExt cx="1285884" cy="388937"/>
          </a:xfrm>
        </p:grpSpPr>
        <p:sp>
          <p:nvSpPr>
            <p:cNvPr id="159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60" name="Connecteur droit 159"/>
            <p:cNvCxnSpPr/>
            <p:nvPr/>
          </p:nvCxnSpPr>
          <p:spPr>
            <a:xfrm>
              <a:off x="5001477" y="3912787"/>
              <a:ext cx="31756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Text Box 49"/>
          <p:cNvSpPr txBox="1">
            <a:spLocks noChangeAspect="1" noChangeArrowheads="1"/>
          </p:cNvSpPr>
          <p:nvPr/>
        </p:nvSpPr>
        <p:spPr bwMode="auto">
          <a:xfrm>
            <a:off x="2577133" y="2228202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2" name="Text Box 85"/>
          <p:cNvSpPr txBox="1">
            <a:spLocks noChangeAspect="1" noChangeArrowheads="1"/>
          </p:cNvSpPr>
          <p:nvPr/>
        </p:nvSpPr>
        <p:spPr bwMode="auto">
          <a:xfrm>
            <a:off x="4357686" y="6254773"/>
            <a:ext cx="192882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 </a:t>
            </a:r>
            <a:r>
              <a:rPr lang="ar-D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+ RT1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7006623" y="489522"/>
            <a:ext cx="1319885" cy="1350996"/>
            <a:chOff x="7006623" y="489522"/>
            <a:chExt cx="1319885" cy="1350996"/>
          </a:xfrm>
        </p:grpSpPr>
        <p:grpSp>
          <p:nvGrpSpPr>
            <p:cNvPr id="9" name="Groupe 90"/>
            <p:cNvGrpSpPr/>
            <p:nvPr/>
          </p:nvGrpSpPr>
          <p:grpSpPr>
            <a:xfrm>
              <a:off x="7006623" y="489522"/>
              <a:ext cx="1319885" cy="1350996"/>
              <a:chOff x="7286644" y="2209526"/>
              <a:chExt cx="1319885" cy="1350996"/>
            </a:xfrm>
          </p:grpSpPr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7299409" y="2217252"/>
                <a:ext cx="1307120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fr-FR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F4</a:t>
                </a:r>
                <a:r>
                  <a:rPr lang="fr-FR" sz="2000" b="1" kern="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سير التحقق </a:t>
                </a:r>
                <a:r>
                  <a:rPr lang="fr-FR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بدون الترتيب      </a:t>
                </a:r>
                <a:endParaRPr lang="fr-FR" sz="1400" kern="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286644" y="2209526"/>
                <a:ext cx="1247075" cy="1350996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7" name="Ellipse 146"/>
            <p:cNvSpPr/>
            <p:nvPr/>
          </p:nvSpPr>
          <p:spPr>
            <a:xfrm>
              <a:off x="7057700" y="52930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5704789" y="1890359"/>
            <a:ext cx="1103733" cy="1152999"/>
            <a:chOff x="5704789" y="1890359"/>
            <a:chExt cx="1103733" cy="1152999"/>
          </a:xfrm>
        </p:grpSpPr>
        <p:grpSp>
          <p:nvGrpSpPr>
            <p:cNvPr id="3" name="Groupe 59"/>
            <p:cNvGrpSpPr/>
            <p:nvPr/>
          </p:nvGrpSpPr>
          <p:grpSpPr>
            <a:xfrm>
              <a:off x="5704789" y="1890359"/>
              <a:ext cx="1103733" cy="1152999"/>
              <a:chOff x="5020688" y="2276124"/>
              <a:chExt cx="1103733" cy="1152999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062160" y="2276124"/>
                <a:ext cx="1044000" cy="102164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5020688" y="2302925"/>
                <a:ext cx="1103733" cy="4629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92075" lvl="0" indent="-92075"/>
                <a:r>
                  <a:rPr lang="ar-DZ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F2</a:t>
                </a:r>
                <a:r>
                  <a:rPr lang="ar-DZ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سير       التحضير    </a:t>
                </a:r>
                <a:endParaRPr lang="fr-FR" sz="10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 rot="5400000">
                <a:off x="5574384" y="3385272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" name="Ellipse 152"/>
            <p:cNvSpPr/>
            <p:nvPr/>
          </p:nvSpPr>
          <p:spPr>
            <a:xfrm>
              <a:off x="5793761" y="192599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3051552" y="971533"/>
            <a:ext cx="1942571" cy="701623"/>
            <a:chOff x="3051552" y="971533"/>
            <a:chExt cx="1942571" cy="701623"/>
          </a:xfrm>
        </p:grpSpPr>
        <p:grpSp>
          <p:nvGrpSpPr>
            <p:cNvPr id="2" name="Groupe 54"/>
            <p:cNvGrpSpPr/>
            <p:nvPr/>
          </p:nvGrpSpPr>
          <p:grpSpPr>
            <a:xfrm>
              <a:off x="3051552" y="971533"/>
              <a:ext cx="1942571" cy="701623"/>
              <a:chOff x="1698629" y="1357298"/>
              <a:chExt cx="1942571" cy="7016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769075" y="1420992"/>
                <a:ext cx="1666357" cy="570069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98629" y="1357298"/>
                <a:ext cx="1797912" cy="701623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1718879" y="1402201"/>
                <a:ext cx="1922321" cy="3693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A1 </a:t>
                </a:r>
                <a:r>
                  <a:rPr lang="ar-DZ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في الحالة الابتدائية</a:t>
                </a:r>
                <a:r>
                  <a:rPr lang="fr-FR" sz="12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  </a:t>
                </a:r>
                <a:endParaRPr lang="fr-FR" sz="10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>
                <a:off x="3540763" y="1770715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8" name="Ellipse 157"/>
            <p:cNvSpPr/>
            <p:nvPr/>
          </p:nvSpPr>
          <p:spPr>
            <a:xfrm>
              <a:off x="3143240" y="1065943"/>
              <a:ext cx="324000" cy="324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2939684" y="2818340"/>
            <a:ext cx="1433406" cy="1187962"/>
            <a:chOff x="2939684" y="2818340"/>
            <a:chExt cx="1433406" cy="1187962"/>
          </a:xfrm>
        </p:grpSpPr>
        <p:grpSp>
          <p:nvGrpSpPr>
            <p:cNvPr id="5" name="Groupe 67"/>
            <p:cNvGrpSpPr/>
            <p:nvPr/>
          </p:nvGrpSpPr>
          <p:grpSpPr>
            <a:xfrm>
              <a:off x="2939684" y="2818340"/>
              <a:ext cx="1433406" cy="1187962"/>
              <a:chOff x="1586761" y="3204105"/>
              <a:chExt cx="1433406" cy="118796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32192" y="3339633"/>
                <a:ext cx="1224000" cy="105243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1586761" y="3307696"/>
                <a:ext cx="1433406" cy="67710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lang="fr-FR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A2</a:t>
                </a:r>
                <a:r>
                  <a:rPr lang="fr-F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ar-DZ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توقف مطلوب</a:t>
                </a:r>
              </a:p>
              <a:p>
                <a:pPr marL="1825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عند نهاية الدورة</a:t>
                </a:r>
                <a:endParaRPr lang="fr-FR" sz="1400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" name="Connecteur droit avec flèche 70"/>
              <p:cNvCxnSpPr/>
              <p:nvPr/>
            </p:nvCxnSpPr>
            <p:spPr>
              <a:xfrm rot="16200000">
                <a:off x="1719440" y="3247957"/>
                <a:ext cx="877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Ellipse 163"/>
            <p:cNvSpPr/>
            <p:nvPr/>
          </p:nvSpPr>
          <p:spPr>
            <a:xfrm>
              <a:off x="3011122" y="3007262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371885" y="919384"/>
            <a:ext cx="2078458" cy="830997"/>
            <a:chOff x="371885" y="919384"/>
            <a:chExt cx="2078458" cy="830997"/>
          </a:xfrm>
        </p:grpSpPr>
        <p:grpSp>
          <p:nvGrpSpPr>
            <p:cNvPr id="10" name="Groupe 93"/>
            <p:cNvGrpSpPr/>
            <p:nvPr/>
          </p:nvGrpSpPr>
          <p:grpSpPr>
            <a:xfrm>
              <a:off x="371885" y="919384"/>
              <a:ext cx="2078458" cy="830997"/>
              <a:chOff x="784442" y="2627717"/>
              <a:chExt cx="2078458" cy="83099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784442" y="2662463"/>
                <a:ext cx="2078458" cy="779421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785121" y="2627717"/>
                <a:ext cx="1882567" cy="83099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A6  </a:t>
                </a:r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وضع الجزء التشغيل</a:t>
                </a:r>
                <a:endParaRPr lang="ar-DZ" sz="12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marL="538163" lvl="0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في الحالة الابتدائية</a:t>
                </a:r>
                <a:endParaRPr lang="en-US" sz="1400" kern="0" dirty="0" smtClean="0">
                  <a:solidFill>
                    <a:srgbClr val="0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5" name="Ellipse 164"/>
            <p:cNvSpPr/>
            <p:nvPr/>
          </p:nvSpPr>
          <p:spPr>
            <a:xfrm>
              <a:off x="428596" y="986540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466018" y="5640311"/>
            <a:ext cx="3962048" cy="781777"/>
            <a:chOff x="466018" y="5640311"/>
            <a:chExt cx="3962048" cy="781777"/>
          </a:xfrm>
        </p:grpSpPr>
        <p:sp>
          <p:nvSpPr>
            <p:cNvPr id="122" name="Rectangle 121"/>
            <p:cNvSpPr/>
            <p:nvPr/>
          </p:nvSpPr>
          <p:spPr>
            <a:xfrm>
              <a:off x="466018" y="5783048"/>
              <a:ext cx="3962048" cy="639040"/>
            </a:xfrm>
            <a:prstGeom prst="rect">
              <a:avLst/>
            </a:prstGeom>
            <a:noFill/>
            <a:ln w="158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81513" y="5807741"/>
              <a:ext cx="1640193" cy="5309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D1</a:t>
              </a:r>
              <a:r>
                <a: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rPr>
                <a:t>توقف الاستعجال    </a:t>
              </a:r>
              <a:endParaRPr lang="en-US" sz="1050" kern="0" dirty="0" smtClean="0">
                <a:solidFill>
                  <a:srgbClr val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Connecteur droit avec flèche 124"/>
            <p:cNvCxnSpPr/>
            <p:nvPr/>
          </p:nvCxnSpPr>
          <p:spPr>
            <a:xfrm rot="16200000">
              <a:off x="601449" y="5682914"/>
              <a:ext cx="8520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Ellipse 165"/>
            <p:cNvSpPr/>
            <p:nvPr/>
          </p:nvSpPr>
          <p:spPr>
            <a:xfrm>
              <a:off x="510792" y="583356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450112" y="2973076"/>
            <a:ext cx="1813317" cy="1169142"/>
            <a:chOff x="450112" y="2973076"/>
            <a:chExt cx="1813317" cy="1169142"/>
          </a:xfrm>
        </p:grpSpPr>
        <p:grpSp>
          <p:nvGrpSpPr>
            <p:cNvPr id="16" name="Groupe 125"/>
            <p:cNvGrpSpPr/>
            <p:nvPr/>
          </p:nvGrpSpPr>
          <p:grpSpPr>
            <a:xfrm>
              <a:off x="450112" y="2973076"/>
              <a:ext cx="1813317" cy="1169142"/>
              <a:chOff x="399243" y="1623363"/>
              <a:chExt cx="1813317" cy="116914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21244" y="1770041"/>
                <a:ext cx="1728000" cy="1022464"/>
              </a:xfrm>
              <a:prstGeom prst="rect">
                <a:avLst/>
              </a:prstGeom>
              <a:noFill/>
              <a:ln w="158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399243" y="1783829"/>
                <a:ext cx="1813317" cy="61555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lvl="0" algn="l">
                  <a:defRPr/>
                </a:pP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A5</a:t>
                </a: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تحضير من أجل إعادة</a:t>
                </a:r>
                <a:r>
                  <a:rPr lang="ar-DZ" sz="20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endParaRPr lang="ar-DZ" sz="1400" b="1" kern="0" dirty="0" smtClean="0">
                  <a:solidFill>
                    <a:srgbClr val="000000"/>
                  </a:solidFill>
                  <a:ea typeface="Times New Roman" pitchFamily="18" charset="0"/>
                  <a:cs typeface="Arabic Transparent" pitchFamily="2" charset="-78"/>
                </a:endParaRPr>
              </a:p>
              <a:p>
                <a:pPr lvl="0" indent="538163" algn="l">
                  <a:defRPr/>
                </a:pPr>
                <a:r>
                  <a:rPr lang="ar-DZ" sz="1400" b="1" kern="0" dirty="0" smtClean="0">
                    <a:solidFill>
                      <a:srgbClr val="000000"/>
                    </a:solidFill>
                    <a:ea typeface="Times New Roman" pitchFamily="18" charset="0"/>
                    <a:cs typeface="Arabic Transparent" pitchFamily="2" charset="-78"/>
                  </a:rPr>
                  <a:t>التشغيل بعد العطب</a:t>
                </a:r>
                <a:endParaRPr lang="fr-FR" sz="1050" kern="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>
              <a:xfrm rot="16200000">
                <a:off x="550580" y="1665966"/>
                <a:ext cx="8520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7" name="Ellipse 166"/>
            <p:cNvSpPr/>
            <p:nvPr/>
          </p:nvSpPr>
          <p:spPr>
            <a:xfrm>
              <a:off x="500034" y="3154006"/>
              <a:ext cx="360000" cy="360000"/>
            </a:xfrm>
            <a:prstGeom prst="ellipse">
              <a:avLst/>
            </a:prstGeom>
            <a:noFill/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87" grpId="0"/>
      <p:bldP spid="101" grpId="0"/>
      <p:bldP spid="118" grpId="0"/>
      <p:bldP spid="133" grpId="0"/>
      <p:bldP spid="134" grpId="0"/>
      <p:bldP spid="139" grpId="0"/>
      <p:bldP spid="148" grpId="0"/>
      <p:bldP spid="149" grpId="0"/>
      <p:bldP spid="150" grpId="0"/>
      <p:bldP spid="151" grpId="0"/>
      <p:bldP spid="152" grpId="0"/>
      <p:bldP spid="156" grpId="0"/>
      <p:bldP spid="157" grpId="0"/>
      <p:bldP spid="161" grpId="0"/>
      <p:bldP spid="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 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40" y="616024"/>
            <a:ext cx="9199880" cy="6084000"/>
          </a:xfrm>
          <a:prstGeom prst="rect">
            <a:avLst/>
          </a:prstGeom>
          <a:noFill/>
        </p:spPr>
      </p:pic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214678" y="1934973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2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2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67" name="Text Box 85"/>
          <p:cNvSpPr txBox="1">
            <a:spLocks noChangeAspect="1" noChangeArrowheads="1"/>
          </p:cNvSpPr>
          <p:nvPr/>
        </p:nvSpPr>
        <p:spPr bwMode="auto">
          <a:xfrm>
            <a:off x="4572752" y="6248697"/>
            <a:ext cx="192882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 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+ RT1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64"/>
          <p:cNvGrpSpPr/>
          <p:nvPr/>
        </p:nvGrpSpPr>
        <p:grpSpPr>
          <a:xfrm>
            <a:off x="1391857" y="2250041"/>
            <a:ext cx="180000" cy="1044000"/>
            <a:chOff x="1378979" y="1934740"/>
            <a:chExt cx="180000" cy="1044000"/>
          </a:xfrm>
        </p:grpSpPr>
        <p:cxnSp>
          <p:nvCxnSpPr>
            <p:cNvPr id="74" name="Connecteur droit 73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onnecteur droit avec flèche 74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0" name="Text Box 49"/>
          <p:cNvSpPr txBox="1">
            <a:spLocks noChangeAspect="1" noChangeArrowheads="1"/>
          </p:cNvSpPr>
          <p:nvPr/>
        </p:nvSpPr>
        <p:spPr bwMode="auto">
          <a:xfrm>
            <a:off x="911282" y="2637106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4" name="Groupe 63"/>
          <p:cNvGrpSpPr/>
          <p:nvPr/>
        </p:nvGrpSpPr>
        <p:grpSpPr>
          <a:xfrm>
            <a:off x="1394500" y="4156258"/>
            <a:ext cx="180000" cy="1692000"/>
            <a:chOff x="1394500" y="3881380"/>
            <a:chExt cx="180000" cy="1692000"/>
          </a:xfrm>
        </p:grpSpPr>
        <p:cxnSp>
          <p:nvCxnSpPr>
            <p:cNvPr id="76" name="Connecteur droit 75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Connecteur droit avec flèche 76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1" name="Line 16"/>
            <p:cNvSpPr>
              <a:spLocks noChangeAspect="1" noChangeShapeType="1"/>
            </p:cNvSpPr>
            <p:nvPr/>
          </p:nvSpPr>
          <p:spPr bwMode="auto">
            <a:xfrm flipH="1">
              <a:off x="1394500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e 70"/>
          <p:cNvGrpSpPr/>
          <p:nvPr/>
        </p:nvGrpSpPr>
        <p:grpSpPr>
          <a:xfrm>
            <a:off x="1571604" y="5559785"/>
            <a:ext cx="1357322" cy="541970"/>
            <a:chOff x="1571604" y="5244484"/>
            <a:chExt cx="1357322" cy="541970"/>
          </a:xfrm>
        </p:grpSpPr>
        <p:sp>
          <p:nvSpPr>
            <p:cNvPr id="82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86388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330316" y="1838661"/>
            <a:ext cx="1419510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20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20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86050" y="2029789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sp>
        <p:nvSpPr>
          <p:cNvPr id="94" name="Rectangle 134"/>
          <p:cNvSpPr>
            <a:spLocks noChangeArrowheads="1"/>
          </p:cNvSpPr>
          <p:nvPr/>
        </p:nvSpPr>
        <p:spPr bwMode="auto">
          <a:xfrm>
            <a:off x="1238540" y="3534608"/>
            <a:ext cx="157126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7" name="Groupe 65"/>
          <p:cNvGrpSpPr/>
          <p:nvPr/>
        </p:nvGrpSpPr>
        <p:grpSpPr>
          <a:xfrm>
            <a:off x="2818678" y="1911458"/>
            <a:ext cx="396000" cy="142876"/>
            <a:chOff x="2818678" y="1616762"/>
            <a:chExt cx="396000" cy="14287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Connecteur droit avec flèche 97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e 69"/>
          <p:cNvGrpSpPr/>
          <p:nvPr/>
        </p:nvGrpSpPr>
        <p:grpSpPr>
          <a:xfrm>
            <a:off x="4673256" y="5329139"/>
            <a:ext cx="1659244" cy="940752"/>
            <a:chOff x="4673256" y="5072074"/>
            <a:chExt cx="1659244" cy="940752"/>
          </a:xfrm>
        </p:grpSpPr>
        <p:cxnSp>
          <p:nvCxnSpPr>
            <p:cNvPr id="68" name="Connecteur en angle 67"/>
            <p:cNvCxnSpPr/>
            <p:nvPr/>
          </p:nvCxnSpPr>
          <p:spPr>
            <a:xfrm rot="5400000">
              <a:off x="5087256" y="4658074"/>
              <a:ext cx="828000" cy="1656000"/>
            </a:xfrm>
            <a:prstGeom prst="bentConnector3">
              <a:avLst>
                <a:gd name="adj1" fmla="val 9987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Connecteur droit 23"/>
            <p:cNvCxnSpPr/>
            <p:nvPr/>
          </p:nvCxnSpPr>
          <p:spPr>
            <a:xfrm rot="5400000">
              <a:off x="5679289" y="5905669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rot="5400000">
              <a:off x="6292289" y="5158165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9" name="Groupe 62"/>
          <p:cNvGrpSpPr/>
          <p:nvPr/>
        </p:nvGrpSpPr>
        <p:grpSpPr>
          <a:xfrm>
            <a:off x="2018290" y="2680219"/>
            <a:ext cx="6673047" cy="3571365"/>
            <a:chOff x="2030165" y="2388668"/>
            <a:chExt cx="6673047" cy="3571365"/>
          </a:xfrm>
        </p:grpSpPr>
        <p:grpSp>
          <p:nvGrpSpPr>
            <p:cNvPr id="10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0"/>
            <p:cNvGrpSpPr>
              <a:grpSpLocks noChangeAspect="1"/>
            </p:cNvGrpSpPr>
            <p:nvPr/>
          </p:nvGrpSpPr>
          <p:grpSpPr bwMode="auto">
            <a:xfrm>
              <a:off x="8157620" y="5153583"/>
              <a:ext cx="531813" cy="806450"/>
              <a:chOff x="567" y="13902"/>
              <a:chExt cx="1260" cy="1905"/>
            </a:xfrm>
          </p:grpSpPr>
          <p:sp>
            <p:nvSpPr>
              <p:cNvPr id="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3"/>
            <p:cNvGrpSpPr>
              <a:grpSpLocks noChangeAspect="1"/>
            </p:cNvGrpSpPr>
            <p:nvPr/>
          </p:nvGrpSpPr>
          <p:grpSpPr bwMode="auto">
            <a:xfrm rot="5400000">
              <a:off x="3779073" y="4619286"/>
              <a:ext cx="349250" cy="525462"/>
              <a:chOff x="567" y="13902"/>
              <a:chExt cx="1260" cy="1905"/>
            </a:xfrm>
          </p:grpSpPr>
          <p:sp>
            <p:nvSpPr>
              <p:cNvPr id="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5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37"/>
            <p:cNvGrpSpPr>
              <a:grpSpLocks noChangeAspect="1"/>
            </p:cNvGrpSpPr>
            <p:nvPr/>
          </p:nvGrpSpPr>
          <p:grpSpPr bwMode="auto">
            <a:xfrm rot="5400000">
              <a:off x="4586200" y="3371715"/>
              <a:ext cx="216000" cy="326663"/>
              <a:chOff x="864" y="13546"/>
              <a:chExt cx="1080" cy="1633"/>
            </a:xfrm>
          </p:grpSpPr>
          <p:sp>
            <p:nvSpPr>
              <p:cNvPr id="37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864" y="13546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9"/>
              <p:cNvSpPr>
                <a:spLocks noChangeAspect="1" noChangeShapeType="1"/>
              </p:cNvSpPr>
              <p:nvPr/>
            </p:nvSpPr>
            <p:spPr bwMode="auto">
              <a:xfrm>
                <a:off x="864" y="13546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40"/>
            <p:cNvGrpSpPr>
              <a:grpSpLocks noChangeAspect="1"/>
            </p:cNvGrpSpPr>
            <p:nvPr/>
          </p:nvGrpSpPr>
          <p:grpSpPr bwMode="auto">
            <a:xfrm rot="5400000">
              <a:off x="3980398" y="2323027"/>
              <a:ext cx="252000" cy="383282"/>
              <a:chOff x="567" y="13236"/>
              <a:chExt cx="1260" cy="1905"/>
            </a:xfrm>
          </p:grpSpPr>
          <p:sp>
            <p:nvSpPr>
              <p:cNvPr id="4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236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2"/>
              <p:cNvSpPr>
                <a:spLocks noChangeAspect="1" noChangeShapeType="1"/>
              </p:cNvSpPr>
              <p:nvPr/>
            </p:nvSpPr>
            <p:spPr bwMode="auto">
              <a:xfrm>
                <a:off x="567" y="13236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49"/>
            <p:cNvGrpSpPr>
              <a:grpSpLocks noChangeAspect="1"/>
            </p:cNvGrpSpPr>
            <p:nvPr/>
          </p:nvGrpSpPr>
          <p:grpSpPr bwMode="auto">
            <a:xfrm>
              <a:off x="7125455" y="2481313"/>
              <a:ext cx="252000" cy="381742"/>
              <a:chOff x="864" y="13902"/>
              <a:chExt cx="1260" cy="1905"/>
            </a:xfrm>
          </p:grpSpPr>
          <p:sp>
            <p:nvSpPr>
              <p:cNvPr id="46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864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51"/>
              <p:cNvSpPr>
                <a:spLocks noChangeAspect="1" noChangeShapeType="1"/>
              </p:cNvSpPr>
              <p:nvPr/>
            </p:nvSpPr>
            <p:spPr bwMode="auto">
              <a:xfrm>
                <a:off x="864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58"/>
            <p:cNvGrpSpPr>
              <a:grpSpLocks noChangeAspect="1"/>
            </p:cNvGrpSpPr>
            <p:nvPr/>
          </p:nvGrpSpPr>
          <p:grpSpPr bwMode="auto">
            <a:xfrm rot="5400000">
              <a:off x="2085051" y="4827673"/>
              <a:ext cx="215937" cy="325710"/>
              <a:chOff x="950" y="13902"/>
              <a:chExt cx="870" cy="1316"/>
            </a:xfrm>
          </p:grpSpPr>
          <p:sp>
            <p:nvSpPr>
              <p:cNvPr id="55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50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60"/>
              <p:cNvSpPr>
                <a:spLocks noChangeAspect="1" noChangeShapeType="1"/>
              </p:cNvSpPr>
              <p:nvPr/>
            </p:nvSpPr>
            <p:spPr bwMode="auto">
              <a:xfrm>
                <a:off x="950" y="13902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 64"/>
            <p:cNvGrpSpPr>
              <a:grpSpLocks noChangeAspect="1"/>
            </p:cNvGrpSpPr>
            <p:nvPr/>
          </p:nvGrpSpPr>
          <p:grpSpPr bwMode="auto">
            <a:xfrm rot="5400000">
              <a:off x="2159831" y="2445525"/>
              <a:ext cx="166816" cy="252000"/>
              <a:chOff x="567" y="12628"/>
              <a:chExt cx="1260" cy="1905"/>
            </a:xfrm>
          </p:grpSpPr>
          <p:sp>
            <p:nvSpPr>
              <p:cNvPr id="6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567" y="12628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66"/>
              <p:cNvSpPr>
                <a:spLocks noChangeAspect="1" noChangeShapeType="1"/>
              </p:cNvSpPr>
              <p:nvPr/>
            </p:nvSpPr>
            <p:spPr bwMode="auto">
              <a:xfrm>
                <a:off x="567" y="12628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3347766" y="5878379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2889" y="6126099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30" name="Groupe 91"/>
          <p:cNvGrpSpPr/>
          <p:nvPr/>
        </p:nvGrpSpPr>
        <p:grpSpPr>
          <a:xfrm>
            <a:off x="6338633" y="6143644"/>
            <a:ext cx="472082" cy="7490"/>
            <a:chOff x="6286512" y="5870420"/>
            <a:chExt cx="472082" cy="7490"/>
          </a:xfrm>
        </p:grpSpPr>
        <p:cxnSp>
          <p:nvCxnSpPr>
            <p:cNvPr id="87" name="Connecteur droit avec flèche 86"/>
            <p:cNvCxnSpPr/>
            <p:nvPr/>
          </p:nvCxnSpPr>
          <p:spPr>
            <a:xfrm rot="10800000">
              <a:off x="6658098" y="5870420"/>
              <a:ext cx="629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Connecteur droit 88"/>
            <p:cNvCxnSpPr/>
            <p:nvPr/>
          </p:nvCxnSpPr>
          <p:spPr>
            <a:xfrm rot="10800000">
              <a:off x="6286512" y="5876522"/>
              <a:ext cx="472082" cy="1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 Box 84"/>
          <p:cNvSpPr txBox="1">
            <a:spLocks noChangeAspect="1" noChangeArrowheads="1"/>
          </p:cNvSpPr>
          <p:nvPr/>
        </p:nvSpPr>
        <p:spPr bwMode="auto">
          <a:xfrm>
            <a:off x="5332388" y="2045810"/>
            <a:ext cx="114300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4703374" y="2031683"/>
            <a:ext cx="1714704" cy="396000"/>
            <a:chOff x="4703374" y="1731741"/>
            <a:chExt cx="1714704" cy="396000"/>
          </a:xfrm>
        </p:grpSpPr>
        <p:cxnSp>
          <p:nvCxnSpPr>
            <p:cNvPr id="92" name="Connecteur en angle 91"/>
            <p:cNvCxnSpPr/>
            <p:nvPr/>
          </p:nvCxnSpPr>
          <p:spPr>
            <a:xfrm>
              <a:off x="4703374" y="1731741"/>
              <a:ext cx="1620000" cy="396000"/>
            </a:xfrm>
            <a:prstGeom prst="bentConnector3">
              <a:avLst>
                <a:gd name="adj1" fmla="val 1001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3" name="Connecteur droit avec flèche 92"/>
            <p:cNvCxnSpPr/>
            <p:nvPr/>
          </p:nvCxnSpPr>
          <p:spPr>
            <a:xfrm>
              <a:off x="4747071" y="1731741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Connecteur droit 94"/>
            <p:cNvCxnSpPr/>
            <p:nvPr/>
          </p:nvCxnSpPr>
          <p:spPr>
            <a:xfrm>
              <a:off x="6238078" y="1872191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e 96"/>
          <p:cNvGrpSpPr/>
          <p:nvPr/>
        </p:nvGrpSpPr>
        <p:grpSpPr>
          <a:xfrm>
            <a:off x="6242760" y="3289666"/>
            <a:ext cx="180000" cy="324000"/>
            <a:chOff x="6238300" y="2969905"/>
            <a:chExt cx="180000" cy="360000"/>
          </a:xfrm>
        </p:grpSpPr>
        <p:cxnSp>
          <p:nvCxnSpPr>
            <p:cNvPr id="101" name="Connecteur droit 100"/>
            <p:cNvCxnSpPr/>
            <p:nvPr/>
          </p:nvCxnSpPr>
          <p:spPr>
            <a:xfrm rot="5400000">
              <a:off x="6144161" y="3149905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5400000">
              <a:off x="6285566" y="3055785"/>
              <a:ext cx="877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6238300" y="3129320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 Box 84"/>
          <p:cNvSpPr txBox="1">
            <a:spLocks noChangeAspect="1" noChangeArrowheads="1"/>
          </p:cNvSpPr>
          <p:nvPr/>
        </p:nvSpPr>
        <p:spPr bwMode="auto">
          <a:xfrm>
            <a:off x="6386705" y="3320764"/>
            <a:ext cx="6141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K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9" name="Text Box 82"/>
          <p:cNvSpPr txBox="1">
            <a:spLocks noChangeArrowheads="1"/>
          </p:cNvSpPr>
          <p:nvPr/>
        </p:nvSpPr>
        <p:spPr bwMode="auto">
          <a:xfrm>
            <a:off x="5921378" y="2759712"/>
            <a:ext cx="857256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ملا البساط بالأكياس</a:t>
            </a:r>
            <a:endParaRPr lang="fr-FR" sz="1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grpSp>
        <p:nvGrpSpPr>
          <p:cNvPr id="120" name="Groupe 119"/>
          <p:cNvGrpSpPr/>
          <p:nvPr/>
        </p:nvGrpSpPr>
        <p:grpSpPr>
          <a:xfrm>
            <a:off x="4043544" y="4009491"/>
            <a:ext cx="1440000" cy="214314"/>
            <a:chOff x="4043544" y="3734069"/>
            <a:chExt cx="1440000" cy="214314"/>
          </a:xfrm>
        </p:grpSpPr>
        <p:cxnSp>
          <p:nvCxnSpPr>
            <p:cNvPr id="121" name="Connecteur droit 120"/>
            <p:cNvCxnSpPr/>
            <p:nvPr/>
          </p:nvCxnSpPr>
          <p:spPr>
            <a:xfrm rot="10800000">
              <a:off x="4043544" y="3824824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Connecteur droit 121"/>
            <p:cNvCxnSpPr/>
            <p:nvPr/>
          </p:nvCxnSpPr>
          <p:spPr>
            <a:xfrm rot="5400000">
              <a:off x="4822033" y="3841226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Text Box 85"/>
          <p:cNvSpPr txBox="1">
            <a:spLocks noChangeAspect="1" noChangeArrowheads="1"/>
          </p:cNvSpPr>
          <p:nvPr/>
        </p:nvSpPr>
        <p:spPr bwMode="auto">
          <a:xfrm>
            <a:off x="2816544" y="3648333"/>
            <a:ext cx="128589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3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3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3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3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3989479" y="4234135"/>
            <a:ext cx="1285884" cy="388937"/>
            <a:chOff x="4143372" y="3886234"/>
            <a:chExt cx="1285884" cy="388937"/>
          </a:xfrm>
        </p:grpSpPr>
        <p:sp>
          <p:nvSpPr>
            <p:cNvPr id="125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4994947" y="3940083"/>
              <a:ext cx="324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5513572" y="3611119"/>
            <a:ext cx="2000264" cy="1714512"/>
          </a:xfrm>
          <a:prstGeom prst="rect">
            <a:avLst/>
          </a:prstGeom>
          <a:solidFill>
            <a:srgbClr val="FFCC99">
              <a:alpha val="329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618170" y="3929066"/>
            <a:ext cx="171451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dirty="0" err="1" smtClean="0">
                <a:solidFill>
                  <a:srgbClr val="669900"/>
                </a:solidFill>
                <a:cs typeface="Arabic Transparent" pitchFamily="2" charset="-78"/>
              </a:rPr>
              <a:t>لتوضيب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 البذور في الأكياس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grpSp>
        <p:nvGrpSpPr>
          <p:cNvPr id="86" name="Groupe 64"/>
          <p:cNvGrpSpPr/>
          <p:nvPr/>
        </p:nvGrpSpPr>
        <p:grpSpPr>
          <a:xfrm>
            <a:off x="3164332" y="2269338"/>
            <a:ext cx="180000" cy="1008000"/>
            <a:chOff x="1378979" y="1934740"/>
            <a:chExt cx="180000" cy="1044000"/>
          </a:xfrm>
        </p:grpSpPr>
        <p:cxnSp>
          <p:nvCxnSpPr>
            <p:cNvPr id="102" name="Connecteur droit 101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Connecteur droit avec flèche 102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6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08" name="Text Box 49"/>
          <p:cNvSpPr txBox="1">
            <a:spLocks noChangeAspect="1" noChangeArrowheads="1"/>
          </p:cNvSpPr>
          <p:nvPr/>
        </p:nvSpPr>
        <p:spPr bwMode="auto">
          <a:xfrm>
            <a:off x="2786050" y="2738103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1" name="Text Box 50"/>
          <p:cNvSpPr txBox="1">
            <a:spLocks noChangeAspect="1" noChangeArrowheads="1"/>
          </p:cNvSpPr>
          <p:nvPr/>
        </p:nvSpPr>
        <p:spPr bwMode="auto">
          <a:xfrm>
            <a:off x="6953204" y="1766557"/>
            <a:ext cx="762068" cy="29372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112" name="Groupe 111"/>
          <p:cNvGrpSpPr/>
          <p:nvPr/>
        </p:nvGrpSpPr>
        <p:grpSpPr>
          <a:xfrm>
            <a:off x="5775344" y="1212245"/>
            <a:ext cx="1439862" cy="288925"/>
            <a:chOff x="3790923" y="2219582"/>
            <a:chExt cx="1439862" cy="288925"/>
          </a:xfrm>
        </p:grpSpPr>
        <p:sp>
          <p:nvSpPr>
            <p:cNvPr id="11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>
              <a:off x="3902117" y="2243332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2166858" y="1475500"/>
            <a:ext cx="5782846" cy="216452"/>
            <a:chOff x="2143108" y="1558928"/>
            <a:chExt cx="5782846" cy="216452"/>
          </a:xfrm>
        </p:grpSpPr>
        <p:cxnSp>
          <p:nvCxnSpPr>
            <p:cNvPr id="116" name="Connecteur en angle 115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en angle 117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5975654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6" name="Groupe 125"/>
          <p:cNvGrpSpPr/>
          <p:nvPr/>
        </p:nvGrpSpPr>
        <p:grpSpPr>
          <a:xfrm>
            <a:off x="4716468" y="1677936"/>
            <a:ext cx="3251397" cy="144000"/>
            <a:chOff x="4692718" y="1761184"/>
            <a:chExt cx="3251397" cy="144000"/>
          </a:xfrm>
        </p:grpSpPr>
        <p:cxnSp>
          <p:nvCxnSpPr>
            <p:cNvPr id="129" name="Connecteur droit 128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7190100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0" name="Rectangle 109"/>
          <p:cNvSpPr/>
          <p:nvPr/>
        </p:nvSpPr>
        <p:spPr>
          <a:xfrm>
            <a:off x="2500298" y="71414"/>
            <a:ext cx="65902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ملء دليل أساليب التشغيل والتوقف </a:t>
            </a:r>
            <a:r>
              <a:rPr lang="fr-FR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132" name="Text Box 82"/>
          <p:cNvSpPr txBox="1">
            <a:spLocks noChangeArrowheads="1"/>
          </p:cNvSpPr>
          <p:nvPr/>
        </p:nvSpPr>
        <p:spPr bwMode="auto">
          <a:xfrm>
            <a:off x="7858148" y="1915924"/>
            <a:ext cx="963061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تحقق من سير مراحل</a:t>
            </a:r>
            <a:endParaRPr lang="fr-FR" sz="1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33" name="Text Box 19"/>
          <p:cNvSpPr txBox="1">
            <a:spLocks noChangeArrowheads="1"/>
          </p:cNvSpPr>
          <p:nvPr/>
        </p:nvSpPr>
        <p:spPr bwMode="auto">
          <a:xfrm>
            <a:off x="6357950" y="5857892"/>
            <a:ext cx="1643074" cy="71438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Arabic Transparent" pitchFamily="2" charset="-78"/>
            </a:endParaRPr>
          </a:p>
          <a:p>
            <a:pPr marL="88900" marR="0" lvl="1" indent="-6350" algn="r" defTabSz="914400" rtl="1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 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7" grpId="0"/>
      <p:bldP spid="80" grpId="0"/>
      <p:bldP spid="88" grpId="0"/>
      <p:bldP spid="90" grpId="0"/>
      <p:bldP spid="94" grpId="0"/>
      <p:bldP spid="72" grpId="0"/>
      <p:bldP spid="73" grpId="0"/>
      <p:bldP spid="78" grpId="0"/>
      <p:bldP spid="107" grpId="0"/>
      <p:bldP spid="109" grpId="0"/>
      <p:bldP spid="124" grpId="0"/>
      <p:bldP spid="85" grpId="0" animBg="1"/>
      <p:bldP spid="22" grpId="0"/>
      <p:bldP spid="108" grpId="0"/>
      <p:bldP spid="111" grpId="0"/>
      <p:bldP spid="110" grpId="0"/>
      <p:bldP spid="132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1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972" y="634724"/>
            <a:ext cx="9211945" cy="6120765"/>
          </a:xfrm>
          <a:prstGeom prst="rect">
            <a:avLst/>
          </a:prstGeom>
          <a:noFill/>
        </p:spPr>
      </p:pic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3214678" y="1982780"/>
            <a:ext cx="1477933" cy="374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شروط </a:t>
            </a:r>
            <a:r>
              <a:rPr lang="ar-SA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ا</a:t>
            </a:r>
            <a:r>
              <a:rPr lang="ar-DZ" sz="120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لا</a:t>
            </a:r>
            <a:r>
              <a:rPr lang="ar-SA" sz="1200" b="1" dirty="0" err="1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بتدائية</a:t>
            </a:r>
            <a:r>
              <a:rPr lang="fr-FR" sz="1200" b="1" dirty="0" smtClean="0">
                <a:solidFill>
                  <a:srgbClr val="3333FF"/>
                </a:solidFill>
              </a:rPr>
              <a:t>CI </a:t>
            </a:r>
          </a:p>
          <a:p>
            <a:pPr algn="r" rtl="1"/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sp>
        <p:nvSpPr>
          <p:cNvPr id="67" name="Text Box 85"/>
          <p:cNvSpPr txBox="1">
            <a:spLocks noChangeAspect="1" noChangeArrowheads="1"/>
          </p:cNvSpPr>
          <p:nvPr/>
        </p:nvSpPr>
        <p:spPr bwMode="auto">
          <a:xfrm>
            <a:off x="4786314" y="6284322"/>
            <a:ext cx="1928826" cy="3889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RT2 </a:t>
            </a:r>
            <a:r>
              <a:rPr lang="ar-D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+ RT1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1390063" y="2250041"/>
            <a:ext cx="180000" cy="1044000"/>
            <a:chOff x="1378979" y="1934740"/>
            <a:chExt cx="180000" cy="1044000"/>
          </a:xfrm>
        </p:grpSpPr>
        <p:cxnSp>
          <p:nvCxnSpPr>
            <p:cNvPr id="74" name="Connecteur droit 73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onnecteur droit avec flèche 74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0" name="Text Box 49"/>
          <p:cNvSpPr txBox="1">
            <a:spLocks noChangeAspect="1" noChangeArrowheads="1"/>
          </p:cNvSpPr>
          <p:nvPr/>
        </p:nvSpPr>
        <p:spPr bwMode="auto">
          <a:xfrm>
            <a:off x="911282" y="2637106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Init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3" name="Groupe 63"/>
          <p:cNvGrpSpPr/>
          <p:nvPr/>
        </p:nvGrpSpPr>
        <p:grpSpPr>
          <a:xfrm>
            <a:off x="1380852" y="4196681"/>
            <a:ext cx="180000" cy="1692000"/>
            <a:chOff x="1380852" y="3881380"/>
            <a:chExt cx="180000" cy="1692000"/>
          </a:xfrm>
        </p:grpSpPr>
        <p:cxnSp>
          <p:nvCxnSpPr>
            <p:cNvPr id="76" name="Connecteur droit 75"/>
            <p:cNvCxnSpPr/>
            <p:nvPr/>
          </p:nvCxnSpPr>
          <p:spPr>
            <a:xfrm rot="5400000" flipH="1" flipV="1">
              <a:off x="635311" y="4727380"/>
              <a:ext cx="169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Connecteur droit avec flèche 76"/>
            <p:cNvCxnSpPr/>
            <p:nvPr/>
          </p:nvCxnSpPr>
          <p:spPr>
            <a:xfrm rot="16200000">
              <a:off x="1440467" y="5505033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1" name="Line 16"/>
            <p:cNvSpPr>
              <a:spLocks noChangeAspect="1" noChangeShapeType="1"/>
            </p:cNvSpPr>
            <p:nvPr/>
          </p:nvSpPr>
          <p:spPr bwMode="auto">
            <a:xfrm flipH="1">
              <a:off x="1380852" y="5345951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70"/>
          <p:cNvGrpSpPr/>
          <p:nvPr/>
        </p:nvGrpSpPr>
        <p:grpSpPr>
          <a:xfrm>
            <a:off x="1571604" y="5559785"/>
            <a:ext cx="1357322" cy="541970"/>
            <a:chOff x="1571604" y="5244484"/>
            <a:chExt cx="1357322" cy="541970"/>
          </a:xfrm>
        </p:grpSpPr>
        <p:sp>
          <p:nvSpPr>
            <p:cNvPr id="82" name="Text Box 17"/>
            <p:cNvSpPr txBox="1">
              <a:spLocks noChangeAspect="1" noChangeArrowheads="1"/>
            </p:cNvSpPr>
            <p:nvPr/>
          </p:nvSpPr>
          <p:spPr bwMode="auto">
            <a:xfrm>
              <a:off x="1571604" y="5244484"/>
              <a:ext cx="1357322" cy="5419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AU. </a:t>
              </a:r>
              <a:r>
                <a:rPr lang="fr-FR" sz="1600" b="1" dirty="0" err="1" smtClean="0">
                  <a:solidFill>
                    <a:schemeClr val="tx1"/>
                  </a:solidFill>
                </a:rPr>
                <a:t>Rearm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Line 16"/>
            <p:cNvSpPr>
              <a:spLocks noChangeAspect="1" noChangeShapeType="1"/>
            </p:cNvSpPr>
            <p:nvPr/>
          </p:nvSpPr>
          <p:spPr bwMode="auto">
            <a:xfrm flipH="1">
              <a:off x="1690730" y="5286388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8" name="Text Box 8"/>
          <p:cNvSpPr txBox="1">
            <a:spLocks noChangeAspect="1" noChangeArrowheads="1"/>
          </p:cNvSpPr>
          <p:nvPr/>
        </p:nvSpPr>
        <p:spPr bwMode="auto">
          <a:xfrm>
            <a:off x="1182978" y="2026180"/>
            <a:ext cx="1663426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05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وضع  </a:t>
            </a:r>
            <a:r>
              <a:rPr lang="fr-FR" sz="1050" b="1" dirty="0">
                <a:solidFill>
                  <a:srgbClr val="3333FF"/>
                </a:solidFill>
                <a:cs typeface="Arabic Transparent" pitchFamily="2" charset="-78"/>
              </a:rPr>
              <a:t>PO</a:t>
            </a:r>
            <a:r>
              <a:rPr lang="ar-DZ" sz="1050" b="1" dirty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 </a:t>
            </a:r>
            <a:r>
              <a:rPr lang="ar-DZ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في</a:t>
            </a:r>
            <a:r>
              <a:rPr lang="fr-FR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 </a:t>
            </a:r>
            <a:r>
              <a:rPr lang="ar-DZ" sz="1050" b="1" dirty="0" smtClean="0">
                <a:solidFill>
                  <a:srgbClr val="3333FF"/>
                </a:solidFill>
                <a:latin typeface="Times New Roman" pitchFamily="18" charset="0"/>
                <a:cs typeface="Arabic Transparent" pitchFamily="2" charset="-78"/>
              </a:rPr>
              <a:t>حالة  الابتدائية</a:t>
            </a:r>
            <a:endParaRPr lang="ar-DZ" sz="1050" b="1" dirty="0">
              <a:solidFill>
                <a:srgbClr val="3333FF"/>
              </a:solidFill>
              <a:latin typeface="Times New Roman" pitchFamily="18" charset="0"/>
              <a:cs typeface="Arabic Transparent" pitchFamily="2" charset="-78"/>
            </a:endParaRPr>
          </a:p>
        </p:txBody>
      </p:sp>
      <p:sp>
        <p:nvSpPr>
          <p:cNvPr id="90" name="Text Box 68"/>
          <p:cNvSpPr txBox="1">
            <a:spLocks noChangeAspect="1" noChangeArrowheads="1"/>
          </p:cNvSpPr>
          <p:nvPr/>
        </p:nvSpPr>
        <p:spPr bwMode="auto">
          <a:xfrm>
            <a:off x="2786050" y="2029789"/>
            <a:ext cx="504825" cy="273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cs typeface="Arabic Transparent" pitchFamily="2" charset="-78"/>
              </a:rPr>
              <a:t>CI</a:t>
            </a:r>
          </a:p>
        </p:txBody>
      </p:sp>
      <p:sp>
        <p:nvSpPr>
          <p:cNvPr id="94" name="Rectangle 134"/>
          <p:cNvSpPr>
            <a:spLocks noChangeArrowheads="1"/>
          </p:cNvSpPr>
          <p:nvPr/>
        </p:nvSpPr>
        <p:spPr bwMode="auto">
          <a:xfrm>
            <a:off x="1238537" y="3601425"/>
            <a:ext cx="15712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المتعامل يقوم بتصليح الخلل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 من اجل </a:t>
            </a:r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إرجاع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النظام 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إلى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حاله السابق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5" name="Groupe 65"/>
          <p:cNvGrpSpPr/>
          <p:nvPr/>
        </p:nvGrpSpPr>
        <p:grpSpPr>
          <a:xfrm>
            <a:off x="2818678" y="1937214"/>
            <a:ext cx="396000" cy="142876"/>
            <a:chOff x="2818678" y="1616762"/>
            <a:chExt cx="396000" cy="14287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2818678" y="1697914"/>
              <a:ext cx="396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Connecteur droit avec flèche 97"/>
            <p:cNvCxnSpPr/>
            <p:nvPr/>
          </p:nvCxnSpPr>
          <p:spPr>
            <a:xfrm>
              <a:off x="2834789" y="1700772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>
              <a:off x="2991768" y="1616762"/>
              <a:ext cx="0" cy="142876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e 69"/>
          <p:cNvGrpSpPr/>
          <p:nvPr/>
        </p:nvGrpSpPr>
        <p:grpSpPr>
          <a:xfrm>
            <a:off x="4673256" y="5380651"/>
            <a:ext cx="1659244" cy="940752"/>
            <a:chOff x="4673256" y="5072074"/>
            <a:chExt cx="1659244" cy="940752"/>
          </a:xfrm>
        </p:grpSpPr>
        <p:cxnSp>
          <p:nvCxnSpPr>
            <p:cNvPr id="68" name="Connecteur en angle 67"/>
            <p:cNvCxnSpPr/>
            <p:nvPr/>
          </p:nvCxnSpPr>
          <p:spPr>
            <a:xfrm rot="5400000">
              <a:off x="5087256" y="4658074"/>
              <a:ext cx="828000" cy="1656000"/>
            </a:xfrm>
            <a:prstGeom prst="bentConnector3">
              <a:avLst>
                <a:gd name="adj1" fmla="val 9987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Connecteur droit 23"/>
            <p:cNvCxnSpPr/>
            <p:nvPr/>
          </p:nvCxnSpPr>
          <p:spPr>
            <a:xfrm rot="5400000">
              <a:off x="5679289" y="5905669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rot="5400000">
              <a:off x="6292289" y="5158165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7" name="Groupe 62"/>
          <p:cNvGrpSpPr/>
          <p:nvPr/>
        </p:nvGrpSpPr>
        <p:grpSpPr>
          <a:xfrm>
            <a:off x="2037612" y="2742768"/>
            <a:ext cx="6665600" cy="3532566"/>
            <a:chOff x="2037612" y="2427467"/>
            <a:chExt cx="6665600" cy="3532566"/>
          </a:xfrm>
        </p:grpSpPr>
        <p:grpSp>
          <p:nvGrpSpPr>
            <p:cNvPr id="8" name="Group 27"/>
            <p:cNvGrpSpPr>
              <a:grpSpLocks noChangeAspect="1"/>
            </p:cNvGrpSpPr>
            <p:nvPr/>
          </p:nvGrpSpPr>
          <p:grpSpPr bwMode="auto">
            <a:xfrm>
              <a:off x="8169812" y="3124204"/>
              <a:ext cx="533400" cy="804862"/>
              <a:chOff x="567" y="13902"/>
              <a:chExt cx="1260" cy="1905"/>
            </a:xfrm>
          </p:grpSpPr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30"/>
            <p:cNvGrpSpPr>
              <a:grpSpLocks noChangeAspect="1"/>
            </p:cNvGrpSpPr>
            <p:nvPr/>
          </p:nvGrpSpPr>
          <p:grpSpPr bwMode="auto">
            <a:xfrm>
              <a:off x="8157620" y="5153583"/>
              <a:ext cx="531813" cy="806450"/>
              <a:chOff x="567" y="13902"/>
              <a:chExt cx="1260" cy="1905"/>
            </a:xfrm>
          </p:grpSpPr>
          <p:sp>
            <p:nvSpPr>
              <p:cNvPr id="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32"/>
              <p:cNvSpPr>
                <a:spLocks noChangeAspect="1" noChangeShapeType="1"/>
              </p:cNvSpPr>
              <p:nvPr/>
            </p:nvSpPr>
            <p:spPr bwMode="auto">
              <a:xfrm>
                <a:off x="567" y="13902"/>
                <a:ext cx="1260" cy="1905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33"/>
            <p:cNvGrpSpPr>
              <a:grpSpLocks noChangeAspect="1"/>
            </p:cNvGrpSpPr>
            <p:nvPr/>
          </p:nvGrpSpPr>
          <p:grpSpPr bwMode="auto">
            <a:xfrm rot="5400000">
              <a:off x="3855765" y="4704013"/>
              <a:ext cx="287992" cy="433334"/>
              <a:chOff x="817" y="13902"/>
              <a:chExt cx="1039" cy="1571"/>
            </a:xfrm>
          </p:grpSpPr>
          <p:sp>
            <p:nvSpPr>
              <p:cNvPr id="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817" y="13902"/>
                <a:ext cx="1039" cy="157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5"/>
              <p:cNvSpPr>
                <a:spLocks noChangeAspect="1" noChangeShapeType="1"/>
              </p:cNvSpPr>
              <p:nvPr/>
            </p:nvSpPr>
            <p:spPr bwMode="auto">
              <a:xfrm>
                <a:off x="817" y="13902"/>
                <a:ext cx="1039" cy="1571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7"/>
            <p:cNvGrpSpPr>
              <a:grpSpLocks noChangeAspect="1"/>
            </p:cNvGrpSpPr>
            <p:nvPr/>
          </p:nvGrpSpPr>
          <p:grpSpPr bwMode="auto">
            <a:xfrm rot="5400000">
              <a:off x="4657814" y="3366715"/>
              <a:ext cx="216000" cy="326663"/>
              <a:chOff x="839" y="13188"/>
              <a:chExt cx="1080" cy="1633"/>
            </a:xfrm>
          </p:grpSpPr>
          <p:sp>
            <p:nvSpPr>
              <p:cNvPr id="37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839" y="13188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39"/>
              <p:cNvSpPr>
                <a:spLocks noChangeAspect="1" noChangeShapeType="1"/>
              </p:cNvSpPr>
              <p:nvPr/>
            </p:nvSpPr>
            <p:spPr bwMode="auto">
              <a:xfrm>
                <a:off x="839" y="13188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40"/>
            <p:cNvGrpSpPr>
              <a:grpSpLocks noChangeAspect="1"/>
            </p:cNvGrpSpPr>
            <p:nvPr/>
          </p:nvGrpSpPr>
          <p:grpSpPr bwMode="auto">
            <a:xfrm rot="5400000">
              <a:off x="4013892" y="2371189"/>
              <a:ext cx="216000" cy="328556"/>
              <a:chOff x="761" y="13295"/>
              <a:chExt cx="1080" cy="1633"/>
            </a:xfrm>
          </p:grpSpPr>
          <p:sp>
            <p:nvSpPr>
              <p:cNvPr id="4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761" y="13295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42"/>
              <p:cNvSpPr>
                <a:spLocks noChangeAspect="1" noChangeShapeType="1"/>
              </p:cNvSpPr>
              <p:nvPr/>
            </p:nvSpPr>
            <p:spPr bwMode="auto">
              <a:xfrm>
                <a:off x="761" y="13295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49"/>
            <p:cNvGrpSpPr>
              <a:grpSpLocks noChangeAspect="1"/>
            </p:cNvGrpSpPr>
            <p:nvPr/>
          </p:nvGrpSpPr>
          <p:grpSpPr bwMode="auto">
            <a:xfrm>
              <a:off x="7177655" y="2540628"/>
              <a:ext cx="216000" cy="327236"/>
              <a:chOff x="1125" y="14198"/>
              <a:chExt cx="1080" cy="1633"/>
            </a:xfrm>
          </p:grpSpPr>
          <p:sp>
            <p:nvSpPr>
              <p:cNvPr id="46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1125" y="14198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51"/>
              <p:cNvSpPr>
                <a:spLocks noChangeAspect="1" noChangeShapeType="1"/>
              </p:cNvSpPr>
              <p:nvPr/>
            </p:nvSpPr>
            <p:spPr bwMode="auto">
              <a:xfrm>
                <a:off x="1125" y="14198"/>
                <a:ext cx="1080" cy="16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58"/>
            <p:cNvGrpSpPr>
              <a:grpSpLocks noChangeAspect="1"/>
            </p:cNvGrpSpPr>
            <p:nvPr/>
          </p:nvGrpSpPr>
          <p:grpSpPr bwMode="auto">
            <a:xfrm rot="5400000">
              <a:off x="2134814" y="4840343"/>
              <a:ext cx="215938" cy="325710"/>
              <a:chOff x="1001" y="13701"/>
              <a:chExt cx="870" cy="1316"/>
            </a:xfrm>
          </p:grpSpPr>
          <p:sp>
            <p:nvSpPr>
              <p:cNvPr id="55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1001" y="13701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60"/>
              <p:cNvSpPr>
                <a:spLocks noChangeAspect="1" noChangeShapeType="1"/>
              </p:cNvSpPr>
              <p:nvPr/>
            </p:nvSpPr>
            <p:spPr bwMode="auto">
              <a:xfrm>
                <a:off x="1001" y="13701"/>
                <a:ext cx="870" cy="1316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64"/>
            <p:cNvGrpSpPr>
              <a:grpSpLocks noChangeAspect="1"/>
            </p:cNvGrpSpPr>
            <p:nvPr/>
          </p:nvGrpSpPr>
          <p:grpSpPr bwMode="auto">
            <a:xfrm rot="5400000">
              <a:off x="2065148" y="2543722"/>
              <a:ext cx="108033" cy="163106"/>
              <a:chOff x="1195" y="13902"/>
              <a:chExt cx="816" cy="1233"/>
            </a:xfrm>
          </p:grpSpPr>
          <p:sp>
            <p:nvSpPr>
              <p:cNvPr id="61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1195" y="13902"/>
                <a:ext cx="816" cy="12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66"/>
              <p:cNvSpPr>
                <a:spLocks noChangeAspect="1" noChangeShapeType="1"/>
              </p:cNvSpPr>
              <p:nvPr/>
            </p:nvSpPr>
            <p:spPr bwMode="auto">
              <a:xfrm>
                <a:off x="1195" y="13902"/>
                <a:ext cx="816" cy="1233"/>
              </a:xfrm>
              <a:prstGeom prst="line">
                <a:avLst/>
              </a:prstGeom>
              <a:ln w="158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3347766" y="5916243"/>
            <a:ext cx="120738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قطع التغذية.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2889" y="6177611"/>
            <a:ext cx="125226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ـ توقف النظام.</a:t>
            </a:r>
            <a:endParaRPr lang="fr-FR" sz="1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grpSp>
        <p:nvGrpSpPr>
          <p:cNvPr id="16" name="Groupe 91"/>
          <p:cNvGrpSpPr/>
          <p:nvPr/>
        </p:nvGrpSpPr>
        <p:grpSpPr>
          <a:xfrm>
            <a:off x="6286512" y="6198078"/>
            <a:ext cx="472082" cy="7490"/>
            <a:chOff x="6286512" y="5870420"/>
            <a:chExt cx="472082" cy="7490"/>
          </a:xfrm>
        </p:grpSpPr>
        <p:cxnSp>
          <p:nvCxnSpPr>
            <p:cNvPr id="87" name="Connecteur droit avec flèche 86"/>
            <p:cNvCxnSpPr/>
            <p:nvPr/>
          </p:nvCxnSpPr>
          <p:spPr>
            <a:xfrm rot="10800000">
              <a:off x="6658098" y="5870420"/>
              <a:ext cx="629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Connecteur droit 88"/>
            <p:cNvCxnSpPr/>
            <p:nvPr/>
          </p:nvCxnSpPr>
          <p:spPr>
            <a:xfrm rot="10800000">
              <a:off x="6286512" y="5876522"/>
              <a:ext cx="472082" cy="1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 Box 84"/>
          <p:cNvSpPr txBox="1">
            <a:spLocks noChangeAspect="1" noChangeArrowheads="1"/>
          </p:cNvSpPr>
          <p:nvPr/>
        </p:nvSpPr>
        <p:spPr bwMode="auto">
          <a:xfrm>
            <a:off x="5332388" y="2045810"/>
            <a:ext cx="1143008" cy="2857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Auto.Ma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17" name="Groupe 83"/>
          <p:cNvGrpSpPr/>
          <p:nvPr/>
        </p:nvGrpSpPr>
        <p:grpSpPr>
          <a:xfrm>
            <a:off x="4703374" y="2063668"/>
            <a:ext cx="1714704" cy="396000"/>
            <a:chOff x="4703374" y="1731741"/>
            <a:chExt cx="1714704" cy="396000"/>
          </a:xfrm>
        </p:grpSpPr>
        <p:cxnSp>
          <p:nvCxnSpPr>
            <p:cNvPr id="92" name="Connecteur en angle 91"/>
            <p:cNvCxnSpPr/>
            <p:nvPr/>
          </p:nvCxnSpPr>
          <p:spPr>
            <a:xfrm>
              <a:off x="4703374" y="1731741"/>
              <a:ext cx="1620000" cy="396000"/>
            </a:xfrm>
            <a:prstGeom prst="bentConnector3">
              <a:avLst>
                <a:gd name="adj1" fmla="val 1001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3" name="Connecteur droit avec flèche 92"/>
            <p:cNvCxnSpPr/>
            <p:nvPr/>
          </p:nvCxnSpPr>
          <p:spPr>
            <a:xfrm>
              <a:off x="4747071" y="1731741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Connecteur droit 94"/>
            <p:cNvCxnSpPr/>
            <p:nvPr/>
          </p:nvCxnSpPr>
          <p:spPr>
            <a:xfrm>
              <a:off x="6238078" y="1872191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96"/>
          <p:cNvGrpSpPr/>
          <p:nvPr/>
        </p:nvGrpSpPr>
        <p:grpSpPr>
          <a:xfrm>
            <a:off x="6249384" y="3329542"/>
            <a:ext cx="180000" cy="324000"/>
            <a:chOff x="6238300" y="2969905"/>
            <a:chExt cx="180000" cy="360000"/>
          </a:xfrm>
        </p:grpSpPr>
        <p:cxnSp>
          <p:nvCxnSpPr>
            <p:cNvPr id="101" name="Connecteur droit 100"/>
            <p:cNvCxnSpPr/>
            <p:nvPr/>
          </p:nvCxnSpPr>
          <p:spPr>
            <a:xfrm rot="5400000">
              <a:off x="6144161" y="3149905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5400000">
              <a:off x="6285566" y="3055785"/>
              <a:ext cx="877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6238300" y="3129320"/>
              <a:ext cx="180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 Box 84"/>
          <p:cNvSpPr txBox="1">
            <a:spLocks noChangeAspect="1" noChangeArrowheads="1"/>
          </p:cNvSpPr>
          <p:nvPr/>
        </p:nvSpPr>
        <p:spPr bwMode="auto">
          <a:xfrm>
            <a:off x="6386705" y="3320764"/>
            <a:ext cx="614187" cy="387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K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9" name="Text Box 82"/>
          <p:cNvSpPr txBox="1">
            <a:spLocks noChangeArrowheads="1"/>
          </p:cNvSpPr>
          <p:nvPr/>
        </p:nvSpPr>
        <p:spPr bwMode="auto">
          <a:xfrm>
            <a:off x="5909503" y="2771587"/>
            <a:ext cx="857256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4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ملا البساط بالأكياس</a:t>
            </a:r>
            <a:endParaRPr lang="fr-FR" sz="1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grpSp>
        <p:nvGrpSpPr>
          <p:cNvPr id="19" name="Groupe 119"/>
          <p:cNvGrpSpPr/>
          <p:nvPr/>
        </p:nvGrpSpPr>
        <p:grpSpPr>
          <a:xfrm>
            <a:off x="4068984" y="4052770"/>
            <a:ext cx="1404000" cy="214314"/>
            <a:chOff x="4043544" y="3734069"/>
            <a:chExt cx="1440000" cy="214314"/>
          </a:xfrm>
        </p:grpSpPr>
        <p:cxnSp>
          <p:nvCxnSpPr>
            <p:cNvPr id="121" name="Connecteur droit 120"/>
            <p:cNvCxnSpPr/>
            <p:nvPr/>
          </p:nvCxnSpPr>
          <p:spPr>
            <a:xfrm rot="10800000">
              <a:off x="4043544" y="3824824"/>
              <a:ext cx="144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2" name="Connecteur droit 121"/>
            <p:cNvCxnSpPr/>
            <p:nvPr/>
          </p:nvCxnSpPr>
          <p:spPr>
            <a:xfrm rot="5400000">
              <a:off x="4822033" y="3841226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/>
            <p:nvPr/>
          </p:nvCxnSpPr>
          <p:spPr>
            <a:xfrm rot="-10800000">
              <a:off x="5389045" y="3824824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Text Box 85"/>
          <p:cNvSpPr txBox="1">
            <a:spLocks noChangeAspect="1" noChangeArrowheads="1"/>
          </p:cNvSpPr>
          <p:nvPr/>
        </p:nvSpPr>
        <p:spPr bwMode="auto">
          <a:xfrm>
            <a:off x="3132156" y="3742288"/>
            <a:ext cx="959200" cy="53288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طلب توقف عند </a:t>
            </a:r>
            <a:endParaRPr lang="fr-FR" sz="1200" b="1" dirty="0" smtClean="0">
              <a:solidFill>
                <a:srgbClr val="3333FF"/>
              </a:solidFill>
              <a:cs typeface="Arabic Transparent" pitchFamily="2" charset="-78"/>
            </a:endParaRPr>
          </a:p>
          <a:p>
            <a:pPr algn="r" rtl="1"/>
            <a:r>
              <a:rPr lang="ar-DZ" sz="1200" b="1" dirty="0" smtClean="0">
                <a:solidFill>
                  <a:srgbClr val="3333FF"/>
                </a:solidFill>
                <a:cs typeface="Arabic Transparent" pitchFamily="2" charset="-78"/>
              </a:rPr>
              <a:t>نهاية </a:t>
            </a:r>
            <a:r>
              <a:rPr lang="ar-DZ" sz="1200" b="1" dirty="0">
                <a:solidFill>
                  <a:srgbClr val="3333FF"/>
                </a:solidFill>
                <a:cs typeface="Arabic Transparent" pitchFamily="2" charset="-78"/>
              </a:rPr>
              <a:t>الدورة</a:t>
            </a:r>
            <a:endParaRPr lang="fr-FR" sz="1200" b="1" dirty="0">
              <a:solidFill>
                <a:srgbClr val="3333FF"/>
              </a:solidFill>
              <a:cs typeface="Arabic Transparent" pitchFamily="2" charset="-78"/>
            </a:endParaRPr>
          </a:p>
        </p:txBody>
      </p:sp>
      <p:grpSp>
        <p:nvGrpSpPr>
          <p:cNvPr id="20" name="Groupe 127"/>
          <p:cNvGrpSpPr/>
          <p:nvPr/>
        </p:nvGrpSpPr>
        <p:grpSpPr>
          <a:xfrm>
            <a:off x="3989479" y="4254509"/>
            <a:ext cx="1285884" cy="388937"/>
            <a:chOff x="4143372" y="3886234"/>
            <a:chExt cx="1285884" cy="388937"/>
          </a:xfrm>
        </p:grpSpPr>
        <p:sp>
          <p:nvSpPr>
            <p:cNvPr id="125" name="Text Box 85"/>
            <p:cNvSpPr txBox="1">
              <a:spLocks noChangeAspect="1" noChangeArrowheads="1"/>
            </p:cNvSpPr>
            <p:nvPr/>
          </p:nvSpPr>
          <p:spPr bwMode="auto">
            <a:xfrm>
              <a:off x="4143372" y="3886234"/>
              <a:ext cx="1285884" cy="388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fr-FR" sz="1600" b="1" dirty="0" smtClean="0">
                  <a:solidFill>
                    <a:schemeClr val="tx1"/>
                  </a:solidFill>
                  <a:cs typeface="Arabic Transparent" pitchFamily="2" charset="-78"/>
                </a:rPr>
                <a:t>Arrêt + Cap</a:t>
              </a:r>
              <a:endParaRPr lang="fr-FR" sz="1600" b="1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27" name="Connecteur droit 126"/>
            <p:cNvCxnSpPr/>
            <p:nvPr/>
          </p:nvCxnSpPr>
          <p:spPr>
            <a:xfrm>
              <a:off x="4994947" y="3940083"/>
              <a:ext cx="324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5534032" y="3672863"/>
            <a:ext cx="2000264" cy="1714512"/>
          </a:xfrm>
          <a:prstGeom prst="rect">
            <a:avLst/>
          </a:prstGeom>
          <a:solidFill>
            <a:srgbClr val="FFCC99">
              <a:alpha val="329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Box 109"/>
          <p:cNvSpPr txBox="1">
            <a:spLocks noChangeArrowheads="1"/>
          </p:cNvSpPr>
          <p:nvPr/>
        </p:nvSpPr>
        <p:spPr bwMode="auto">
          <a:xfrm>
            <a:off x="5618170" y="4030053"/>
            <a:ext cx="171451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>
                <a:solidFill>
                  <a:srgbClr val="669900"/>
                </a:solidFill>
                <a:cs typeface="Arabic Transparent" pitchFamily="2" charset="-78"/>
              </a:rPr>
              <a:t>نظام 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ألي </a:t>
            </a:r>
            <a:r>
              <a:rPr lang="ar-DZ" sz="2400" b="1" dirty="0" err="1" smtClean="0">
                <a:solidFill>
                  <a:srgbClr val="669900"/>
                </a:solidFill>
                <a:cs typeface="Arabic Transparent" pitchFamily="2" charset="-78"/>
              </a:rPr>
              <a:t>لتوضيب</a:t>
            </a:r>
            <a:r>
              <a:rPr lang="ar-DZ" sz="2400" b="1" dirty="0" smtClean="0">
                <a:solidFill>
                  <a:srgbClr val="669900"/>
                </a:solidFill>
                <a:cs typeface="Arabic Transparent" pitchFamily="2" charset="-78"/>
              </a:rPr>
              <a:t> البذور في الأكياس</a:t>
            </a:r>
            <a:endParaRPr lang="fr-FR" sz="24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grpSp>
        <p:nvGrpSpPr>
          <p:cNvPr id="21" name="Groupe 64"/>
          <p:cNvGrpSpPr/>
          <p:nvPr/>
        </p:nvGrpSpPr>
        <p:grpSpPr>
          <a:xfrm>
            <a:off x="3169874" y="2294142"/>
            <a:ext cx="180000" cy="1008000"/>
            <a:chOff x="1378979" y="1934740"/>
            <a:chExt cx="180000" cy="1044000"/>
          </a:xfrm>
        </p:grpSpPr>
        <p:cxnSp>
          <p:nvCxnSpPr>
            <p:cNvPr id="102" name="Connecteur droit 101"/>
            <p:cNvCxnSpPr/>
            <p:nvPr/>
          </p:nvCxnSpPr>
          <p:spPr>
            <a:xfrm rot="5400000" flipH="1" flipV="1">
              <a:off x="949334" y="2456740"/>
              <a:ext cx="1044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Connecteur droit avec flèche 102"/>
            <p:cNvCxnSpPr/>
            <p:nvPr/>
          </p:nvCxnSpPr>
          <p:spPr>
            <a:xfrm rot="16200000">
              <a:off x="1439076" y="2895000"/>
              <a:ext cx="8042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6" name="Line 16"/>
            <p:cNvSpPr>
              <a:spLocks noChangeAspect="1" noChangeShapeType="1"/>
            </p:cNvSpPr>
            <p:nvPr/>
          </p:nvSpPr>
          <p:spPr bwMode="auto">
            <a:xfrm flipH="1">
              <a:off x="1378979" y="2500306"/>
              <a:ext cx="180000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08" name="Text Box 49"/>
          <p:cNvSpPr txBox="1">
            <a:spLocks noChangeAspect="1" noChangeArrowheads="1"/>
          </p:cNvSpPr>
          <p:nvPr/>
        </p:nvSpPr>
        <p:spPr bwMode="auto">
          <a:xfrm>
            <a:off x="2786050" y="2738103"/>
            <a:ext cx="720000" cy="291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FC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1" name="Text Box 50"/>
          <p:cNvSpPr txBox="1">
            <a:spLocks noChangeAspect="1" noChangeArrowheads="1"/>
          </p:cNvSpPr>
          <p:nvPr/>
        </p:nvSpPr>
        <p:spPr bwMode="auto">
          <a:xfrm>
            <a:off x="6953204" y="1807501"/>
            <a:ext cx="762068" cy="293726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abic Transparent" pitchFamily="2" charset="-78"/>
              </a:rPr>
              <a:t>Manu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abic Transparent" pitchFamily="2" charset="-78"/>
            </a:endParaRPr>
          </a:p>
        </p:txBody>
      </p:sp>
      <p:grpSp>
        <p:nvGrpSpPr>
          <p:cNvPr id="23" name="Groupe 111"/>
          <p:cNvGrpSpPr/>
          <p:nvPr/>
        </p:nvGrpSpPr>
        <p:grpSpPr>
          <a:xfrm>
            <a:off x="5775344" y="1212245"/>
            <a:ext cx="1439862" cy="288925"/>
            <a:chOff x="3790923" y="2219582"/>
            <a:chExt cx="1439862" cy="288925"/>
          </a:xfrm>
        </p:grpSpPr>
        <p:sp>
          <p:nvSpPr>
            <p:cNvPr id="113" name="Text Box 43"/>
            <p:cNvSpPr txBox="1">
              <a:spLocks noChangeAspect="1" noChangeArrowheads="1"/>
            </p:cNvSpPr>
            <p:nvPr/>
          </p:nvSpPr>
          <p:spPr bwMode="auto">
            <a:xfrm>
              <a:off x="3790923" y="2219582"/>
              <a:ext cx="1439862" cy="2889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abic Transparent" pitchFamily="2" charset="-78"/>
                </a:rPr>
                <a:t>Manu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abic Transparent" pitchFamily="2" charset="-78"/>
              </a:endParaRPr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>
              <a:off x="3902117" y="2243332"/>
              <a:ext cx="432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6" name="Groupe 114"/>
          <p:cNvGrpSpPr/>
          <p:nvPr/>
        </p:nvGrpSpPr>
        <p:grpSpPr>
          <a:xfrm>
            <a:off x="2166858" y="1492548"/>
            <a:ext cx="5782846" cy="216452"/>
            <a:chOff x="2143108" y="1558928"/>
            <a:chExt cx="5782846" cy="216452"/>
          </a:xfrm>
        </p:grpSpPr>
        <p:cxnSp>
          <p:nvCxnSpPr>
            <p:cNvPr id="116" name="Connecteur en angle 115"/>
            <p:cNvCxnSpPr/>
            <p:nvPr/>
          </p:nvCxnSpPr>
          <p:spPr>
            <a:xfrm rot="5400000">
              <a:off x="4951108" y="-1176620"/>
              <a:ext cx="144000" cy="5760000"/>
            </a:xfrm>
            <a:prstGeom prst="bentConnector3">
              <a:avLst>
                <a:gd name="adj1" fmla="val 825"/>
              </a:avLst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rot="10800000">
              <a:off x="7853954" y="1632036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eur en angle 117"/>
            <p:cNvCxnSpPr/>
            <p:nvPr/>
          </p:nvCxnSpPr>
          <p:spPr>
            <a:xfrm rot="5400000">
              <a:off x="4951108" y="-1178132"/>
              <a:ext cx="144000" cy="5760000"/>
            </a:xfrm>
            <a:prstGeom prst="bentConnector3">
              <a:avLst>
                <a:gd name="adj1" fmla="val 825"/>
              </a:avLst>
            </a:prstGeom>
            <a:ln w="25400">
              <a:solidFill>
                <a:srgbClr val="FF0000"/>
              </a:solidFill>
              <a:prstDash val="solid"/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5975654" y="1630134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7" name="Groupe 125"/>
          <p:cNvGrpSpPr/>
          <p:nvPr/>
        </p:nvGrpSpPr>
        <p:grpSpPr>
          <a:xfrm>
            <a:off x="4716468" y="1697253"/>
            <a:ext cx="3251397" cy="144000"/>
            <a:chOff x="4692718" y="1761184"/>
            <a:chExt cx="3251397" cy="144000"/>
          </a:xfrm>
        </p:grpSpPr>
        <p:cxnSp>
          <p:nvCxnSpPr>
            <p:cNvPr id="129" name="Connecteur droit 128"/>
            <p:cNvCxnSpPr/>
            <p:nvPr/>
          </p:nvCxnSpPr>
          <p:spPr>
            <a:xfrm>
              <a:off x="4704115" y="1827682"/>
              <a:ext cx="3240000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4692718" y="1829862"/>
              <a:ext cx="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7190100" y="1832390"/>
              <a:ext cx="1440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0" name="Rectangle 109"/>
          <p:cNvSpPr/>
          <p:nvPr/>
        </p:nvSpPr>
        <p:spPr>
          <a:xfrm>
            <a:off x="2500298" y="202148"/>
            <a:ext cx="65902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ملء دليل أساليب التشغيل والتوقف </a:t>
            </a:r>
            <a:r>
              <a:rPr lang="fr-FR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GEMMA</a:t>
            </a:r>
            <a:r>
              <a:rPr lang="ar-DZ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abic Transparent" pitchFamily="2" charset="-78"/>
              </a:rPr>
              <a:t> حسب أنماط التشغيل والتوقف السابقة: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132" name="Text Box 82"/>
          <p:cNvSpPr txBox="1">
            <a:spLocks noChangeArrowheads="1"/>
          </p:cNvSpPr>
          <p:nvPr/>
        </p:nvSpPr>
        <p:spPr bwMode="auto">
          <a:xfrm>
            <a:off x="7858148" y="1928802"/>
            <a:ext cx="963061" cy="5312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500" b="1" dirty="0" smtClean="0">
                <a:solidFill>
                  <a:srgbClr val="669900"/>
                </a:solidFill>
                <a:latin typeface="Times New Roman" pitchFamily="18" charset="0"/>
                <a:cs typeface="Arabic Transparent" pitchFamily="2" charset="-78"/>
              </a:rPr>
              <a:t>تحقق من سير مراحل</a:t>
            </a:r>
            <a:endParaRPr lang="fr-FR" sz="1500" b="1" dirty="0">
              <a:solidFill>
                <a:srgbClr val="669900"/>
              </a:solidFill>
              <a:cs typeface="Arabic Transparent" pitchFamily="2" charset="-78"/>
            </a:endParaRPr>
          </a:p>
        </p:txBody>
      </p:sp>
      <p:sp>
        <p:nvSpPr>
          <p:cNvPr id="133" name="Text Box 19"/>
          <p:cNvSpPr txBox="1">
            <a:spLocks noChangeArrowheads="1"/>
          </p:cNvSpPr>
          <p:nvPr/>
        </p:nvSpPr>
        <p:spPr bwMode="auto">
          <a:xfrm>
            <a:off x="6643702" y="6000768"/>
            <a:ext cx="1143008" cy="31987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88900" marR="0" lvl="1" indent="-6350" algn="r" defTabSz="914400" rtl="1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من كل 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itchFamily="18" charset="0"/>
              <a:cs typeface="Arabic Transparent" pitchFamily="2" charset="-78"/>
            </a:endParaRPr>
          </a:p>
          <a:p>
            <a:pPr marL="88900" marR="0" lvl="1" indent="-6350" algn="r" defTabSz="914400" rtl="1" eaLnBrk="1" fontAlgn="auto" latinLnBrk="0" hangingPunct="1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abic Transparent" pitchFamily="2" charset="-78"/>
              </a:rPr>
              <a:t>المستطيلات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7" grpId="0"/>
      <p:bldP spid="80" grpId="0"/>
      <p:bldP spid="88" grpId="0"/>
      <p:bldP spid="90" grpId="0"/>
      <p:bldP spid="94" grpId="0"/>
      <p:bldP spid="72" grpId="0"/>
      <p:bldP spid="73" grpId="0"/>
      <p:bldP spid="78" grpId="0"/>
      <p:bldP spid="107" grpId="0"/>
      <p:bldP spid="109" grpId="0"/>
      <p:bldP spid="124" grpId="0"/>
      <p:bldP spid="85" grpId="0" animBg="1"/>
      <p:bldP spid="22" grpId="0"/>
      <p:bldP spid="108" grpId="0"/>
      <p:bldP spid="111" grpId="0"/>
      <p:bldP spid="110" grpId="0"/>
      <p:bldP spid="132" grpId="0"/>
      <p:bldP spid="1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6">
      <a:dk1>
        <a:srgbClr val="000000"/>
      </a:dk1>
      <a:lt1>
        <a:srgbClr val="ECFAF7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4FCFA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C8F0E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0F6F1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D8F4EE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9F8F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B0EADE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D4F3E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ECFAF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FCFA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4824</Words>
  <Application>Microsoft Office PowerPoint</Application>
  <PresentationFormat>Affichage à l'écran (4:3)</PresentationFormat>
  <Paragraphs>1313</Paragraphs>
  <Slides>62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62</vt:i4>
      </vt:variant>
    </vt:vector>
  </HeadingPairs>
  <TitlesOfParts>
    <vt:vector size="65" baseType="lpstr">
      <vt:lpstr>Thème Office</vt:lpstr>
      <vt:lpstr>Modèle par défaut</vt:lpstr>
      <vt:lpstr>2_Office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1108</cp:revision>
  <dcterms:created xsi:type="dcterms:W3CDTF">2022-08-07T06:56:49Z</dcterms:created>
  <dcterms:modified xsi:type="dcterms:W3CDTF">2022-09-27T16:06:41Z</dcterms:modified>
</cp:coreProperties>
</file>