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9" r:id="rId2"/>
    <p:sldId id="256" r:id="rId3"/>
    <p:sldId id="257" r:id="rId4"/>
    <p:sldId id="273" r:id="rId5"/>
    <p:sldId id="272" r:id="rId6"/>
    <p:sldId id="271" r:id="rId7"/>
    <p:sldId id="270" r:id="rId8"/>
    <p:sldId id="269" r:id="rId9"/>
    <p:sldId id="268" r:id="rId10"/>
    <p:sldId id="275" r:id="rId11"/>
    <p:sldId id="276" r:id="rId12"/>
    <p:sldId id="266" r:id="rId13"/>
    <p:sldId id="286" r:id="rId14"/>
    <p:sldId id="287" r:id="rId15"/>
    <p:sldId id="265" r:id="rId16"/>
    <p:sldId id="264" r:id="rId17"/>
    <p:sldId id="263" r:id="rId18"/>
    <p:sldId id="262" r:id="rId19"/>
    <p:sldId id="261" r:id="rId20"/>
    <p:sldId id="260" r:id="rId21"/>
    <p:sldId id="259" r:id="rId22"/>
    <p:sldId id="258" r:id="rId23"/>
    <p:sldId id="285" r:id="rId24"/>
    <p:sldId id="284" r:id="rId25"/>
    <p:sldId id="283" r:id="rId26"/>
    <p:sldId id="282" r:id="rId27"/>
    <p:sldId id="288" r:id="rId28"/>
    <p:sldId id="281" r:id="rId29"/>
    <p:sldId id="280" r:id="rId30"/>
    <p:sldId id="279" r:id="rId31"/>
    <p:sldId id="290" r:id="rId3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6C0A"/>
    <a:srgbClr val="9900FF"/>
    <a:srgbClr val="008000"/>
    <a:srgbClr val="0000FF"/>
    <a:srgbClr val="4F81BD"/>
    <a:srgbClr val="77933C"/>
    <a:srgbClr val="FF0000"/>
    <a:srgbClr val="000000"/>
    <a:srgbClr val="17375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94660"/>
  </p:normalViewPr>
  <p:slideViewPr>
    <p:cSldViewPr>
      <p:cViewPr>
        <p:scale>
          <a:sx n="70" d="100"/>
          <a:sy n="70" d="100"/>
        </p:scale>
        <p:origin x="-438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D683F-6670-4EE0-A2C9-73ED3F381BA0}" type="datetimeFigureOut">
              <a:rPr lang="fr-FR" smtClean="0"/>
              <a:pPr/>
              <a:t>17/04/2021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2B20A-803A-4272-928C-D3CF1DA6228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D683F-6670-4EE0-A2C9-73ED3F381BA0}" type="datetimeFigureOut">
              <a:rPr lang="fr-FR" smtClean="0"/>
              <a:pPr/>
              <a:t>17/04/2021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2B20A-803A-4272-928C-D3CF1DA6228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D683F-6670-4EE0-A2C9-73ED3F381BA0}" type="datetimeFigureOut">
              <a:rPr lang="fr-FR" smtClean="0"/>
              <a:pPr/>
              <a:t>17/04/2021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2B20A-803A-4272-928C-D3CF1DA6228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D683F-6670-4EE0-A2C9-73ED3F381BA0}" type="datetimeFigureOut">
              <a:rPr lang="fr-FR" smtClean="0"/>
              <a:pPr/>
              <a:t>17/04/2021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2B20A-803A-4272-928C-D3CF1DA6228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D683F-6670-4EE0-A2C9-73ED3F381BA0}" type="datetimeFigureOut">
              <a:rPr lang="fr-FR" smtClean="0"/>
              <a:pPr/>
              <a:t>17/04/2021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2B20A-803A-4272-928C-D3CF1DA6228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D683F-6670-4EE0-A2C9-73ED3F381BA0}" type="datetimeFigureOut">
              <a:rPr lang="fr-FR" smtClean="0"/>
              <a:pPr/>
              <a:t>17/04/2021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2B20A-803A-4272-928C-D3CF1DA6228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D683F-6670-4EE0-A2C9-73ED3F381BA0}" type="datetimeFigureOut">
              <a:rPr lang="fr-FR" smtClean="0"/>
              <a:pPr/>
              <a:t>17/04/2021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2B20A-803A-4272-928C-D3CF1DA6228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D683F-6670-4EE0-A2C9-73ED3F381BA0}" type="datetimeFigureOut">
              <a:rPr lang="fr-FR" smtClean="0"/>
              <a:pPr/>
              <a:t>17/04/2021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2B20A-803A-4272-928C-D3CF1DA6228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D683F-6670-4EE0-A2C9-73ED3F381BA0}" type="datetimeFigureOut">
              <a:rPr lang="fr-FR" smtClean="0"/>
              <a:pPr/>
              <a:t>17/04/2021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2B20A-803A-4272-928C-D3CF1DA6228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D683F-6670-4EE0-A2C9-73ED3F381BA0}" type="datetimeFigureOut">
              <a:rPr lang="fr-FR" smtClean="0"/>
              <a:pPr/>
              <a:t>17/04/2021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2B20A-803A-4272-928C-D3CF1DA6228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D683F-6670-4EE0-A2C9-73ED3F381BA0}" type="datetimeFigureOut">
              <a:rPr lang="fr-FR" smtClean="0"/>
              <a:pPr/>
              <a:t>17/04/2021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2B20A-803A-4272-928C-D3CF1DA6228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FD683F-6670-4EE0-A2C9-73ED3F381BA0}" type="datetimeFigureOut">
              <a:rPr lang="fr-FR" smtClean="0"/>
              <a:pPr/>
              <a:t>17/04/2021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C2B20A-803A-4272-928C-D3CF1DA6228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file:///C:\Documents%20and%20Settings\wafa\outils%20de%20programmation%20de%20PIC%20et%20m&#233;moires\PIC16F84\le%20PIC16F84_files\pic16f84_files\ram.gif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428596" y="2428868"/>
            <a:ext cx="8001056" cy="1200329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DZ" sz="7200" b="1" dirty="0" smtClean="0">
                <a:cs typeface="Arabic Transparent" pitchFamily="2" charset="-78"/>
              </a:rPr>
              <a:t>التأجيل بواسطة  الحلقات</a:t>
            </a:r>
            <a:endParaRPr lang="fr-FR" sz="7200" b="1" dirty="0">
              <a:cs typeface="Arabic Transparent" pitchFamily="2" charset="-78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2"/>
          <a:srcRect l="23958" t="15000" r="14062" b="23333"/>
          <a:stretch>
            <a:fillRect/>
          </a:stretch>
        </p:blipFill>
        <p:spPr bwMode="auto">
          <a:xfrm>
            <a:off x="0" y="-1"/>
            <a:ext cx="6786578" cy="422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ZoneTexte 8"/>
          <p:cNvSpPr txBox="1"/>
          <p:nvPr/>
        </p:nvSpPr>
        <p:spPr>
          <a:xfrm>
            <a:off x="7286644" y="3709950"/>
            <a:ext cx="1785918" cy="286232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2000" dirty="0" smtClean="0"/>
              <a:t>9-1=8  </a:t>
            </a:r>
            <a:r>
              <a:rPr lang="en-US" altLang="ja-JP" b="1" dirty="0" smtClean="0">
                <a:solidFill>
                  <a:schemeClr val="hlink"/>
                </a:solidFill>
              </a:rPr>
              <a:t>DECFSZ,1</a:t>
            </a:r>
            <a:endParaRPr lang="fr-FR" b="1" dirty="0" smtClean="0"/>
          </a:p>
          <a:p>
            <a:r>
              <a:rPr lang="fr-FR" sz="2000" dirty="0" smtClean="0"/>
              <a:t>8-1=7  </a:t>
            </a:r>
            <a:r>
              <a:rPr lang="en-US" altLang="ja-JP" b="1" dirty="0" smtClean="0">
                <a:solidFill>
                  <a:srgbClr val="0000FF"/>
                </a:solidFill>
              </a:rPr>
              <a:t>DECFSZ,1</a:t>
            </a:r>
            <a:endParaRPr lang="fr-FR" sz="2000" dirty="0" smtClean="0"/>
          </a:p>
          <a:p>
            <a:r>
              <a:rPr lang="fr-FR" sz="2000" dirty="0" smtClean="0"/>
              <a:t>7-1=6  </a:t>
            </a:r>
            <a:r>
              <a:rPr lang="en-US" altLang="ja-JP" b="1" dirty="0" smtClean="0">
                <a:solidFill>
                  <a:srgbClr val="0000FF"/>
                </a:solidFill>
              </a:rPr>
              <a:t>DECFSZ,1</a:t>
            </a:r>
            <a:r>
              <a:rPr lang="fr-FR" sz="2000" dirty="0" smtClean="0"/>
              <a:t> </a:t>
            </a:r>
          </a:p>
          <a:p>
            <a:r>
              <a:rPr lang="fr-FR" sz="2000" dirty="0" smtClean="0"/>
              <a:t>6-1=5  </a:t>
            </a:r>
            <a:r>
              <a:rPr lang="en-US" altLang="ja-JP" b="1" dirty="0" smtClean="0">
                <a:solidFill>
                  <a:srgbClr val="0000FF"/>
                </a:solidFill>
              </a:rPr>
              <a:t>DECFSZ,1</a:t>
            </a:r>
            <a:endParaRPr lang="fr-FR" sz="2000" dirty="0" smtClean="0"/>
          </a:p>
          <a:p>
            <a:r>
              <a:rPr lang="fr-FR" sz="2000" dirty="0" smtClean="0"/>
              <a:t>5-1=4</a:t>
            </a:r>
            <a:r>
              <a:rPr lang="en-US" altLang="ja-JP" b="1" dirty="0" smtClean="0">
                <a:solidFill>
                  <a:srgbClr val="0000FF"/>
                </a:solidFill>
              </a:rPr>
              <a:t>  DECFSZ,1</a:t>
            </a:r>
            <a:endParaRPr lang="fr-FR" sz="2000" dirty="0" smtClean="0"/>
          </a:p>
          <a:p>
            <a:r>
              <a:rPr lang="fr-FR" sz="2000" dirty="0" smtClean="0"/>
              <a:t>4-1=3</a:t>
            </a:r>
            <a:r>
              <a:rPr lang="en-US" altLang="ja-JP" b="1" dirty="0" smtClean="0">
                <a:solidFill>
                  <a:srgbClr val="0000FF"/>
                </a:solidFill>
              </a:rPr>
              <a:t>  DECFSZ,1</a:t>
            </a:r>
            <a:endParaRPr lang="fr-FR" sz="2000" dirty="0" smtClean="0"/>
          </a:p>
          <a:p>
            <a:r>
              <a:rPr lang="fr-FR" sz="2000" dirty="0" smtClean="0"/>
              <a:t>3-1=2</a:t>
            </a:r>
            <a:r>
              <a:rPr lang="en-US" altLang="ja-JP" b="1" dirty="0" smtClean="0">
                <a:solidFill>
                  <a:srgbClr val="0000FF"/>
                </a:solidFill>
              </a:rPr>
              <a:t>  DECFSZ,1</a:t>
            </a:r>
            <a:endParaRPr lang="fr-FR" sz="2000" dirty="0" smtClean="0"/>
          </a:p>
          <a:p>
            <a:r>
              <a:rPr lang="fr-FR" sz="2000" dirty="0" smtClean="0"/>
              <a:t>2-1=1</a:t>
            </a:r>
            <a:r>
              <a:rPr lang="en-US" altLang="ja-JP" b="1" dirty="0" smtClean="0">
                <a:solidFill>
                  <a:srgbClr val="0000FF"/>
                </a:solidFill>
              </a:rPr>
              <a:t>  DECFSZ,1</a:t>
            </a:r>
            <a:endParaRPr lang="fr-FR" sz="2000" dirty="0" smtClean="0"/>
          </a:p>
          <a:p>
            <a:r>
              <a:rPr lang="fr-FR" sz="2000" dirty="0" smtClean="0"/>
              <a:t>1-1=0</a:t>
            </a:r>
            <a:r>
              <a:rPr lang="en-US" altLang="ja-JP" b="1" dirty="0" smtClean="0">
                <a:solidFill>
                  <a:srgbClr val="0000FF"/>
                </a:solidFill>
              </a:rPr>
              <a:t>  DECFSZ,1</a:t>
            </a:r>
            <a:endParaRPr lang="fr-FR" sz="2000" dirty="0"/>
          </a:p>
        </p:txBody>
      </p:sp>
      <p:sp>
        <p:nvSpPr>
          <p:cNvPr id="10" name="ZoneTexte 9"/>
          <p:cNvSpPr txBox="1"/>
          <p:nvPr/>
        </p:nvSpPr>
        <p:spPr>
          <a:xfrm>
            <a:off x="7286644" y="0"/>
            <a:ext cx="1357322" cy="34778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000" dirty="0" smtClean="0"/>
              <a:t>9            9</a:t>
            </a:r>
          </a:p>
          <a:p>
            <a:r>
              <a:rPr lang="fr-FR" sz="2000" dirty="0" smtClean="0"/>
              <a:t>8            8 </a:t>
            </a:r>
          </a:p>
          <a:p>
            <a:r>
              <a:rPr lang="fr-FR" sz="2000" dirty="0" smtClean="0"/>
              <a:t>7            7</a:t>
            </a:r>
          </a:p>
          <a:p>
            <a:r>
              <a:rPr lang="fr-FR" sz="2000" dirty="0" smtClean="0"/>
              <a:t>6            6</a:t>
            </a:r>
          </a:p>
          <a:p>
            <a:r>
              <a:rPr lang="fr-FR" sz="2000" dirty="0" smtClean="0"/>
              <a:t>5            5</a:t>
            </a:r>
          </a:p>
          <a:p>
            <a:r>
              <a:rPr lang="fr-FR" sz="2000" dirty="0" smtClean="0"/>
              <a:t>4            4 </a:t>
            </a:r>
          </a:p>
          <a:p>
            <a:r>
              <a:rPr lang="fr-FR" sz="2000" dirty="0" smtClean="0"/>
              <a:t>3            3</a:t>
            </a:r>
          </a:p>
          <a:p>
            <a:r>
              <a:rPr lang="fr-FR" sz="2000" dirty="0" smtClean="0"/>
              <a:t>2            2</a:t>
            </a:r>
          </a:p>
          <a:p>
            <a:r>
              <a:rPr lang="fr-FR" sz="2000" dirty="0" smtClean="0"/>
              <a:t>1            1</a:t>
            </a:r>
          </a:p>
          <a:p>
            <a:r>
              <a:rPr lang="fr-FR" sz="2000" dirty="0" smtClean="0"/>
              <a:t>0            0</a:t>
            </a:r>
            <a:endParaRPr lang="ar-DZ" sz="2000" dirty="0" smtClean="0"/>
          </a:p>
          <a:p>
            <a:r>
              <a:rPr lang="fr-FR" sz="2000" dirty="0" smtClean="0"/>
              <a:t> </a:t>
            </a:r>
            <a:endParaRPr lang="fr-FR" sz="2000" dirty="0"/>
          </a:p>
        </p:txBody>
      </p:sp>
      <p:cxnSp>
        <p:nvCxnSpPr>
          <p:cNvPr id="17" name="Connecteur en angle 16"/>
          <p:cNvCxnSpPr/>
          <p:nvPr/>
        </p:nvCxnSpPr>
        <p:spPr>
          <a:xfrm flipV="1">
            <a:off x="7643834" y="142852"/>
            <a:ext cx="468000" cy="2844000"/>
          </a:xfrm>
          <a:prstGeom prst="bentConnector3">
            <a:avLst>
              <a:gd name="adj1" fmla="val 50000"/>
            </a:avLst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7500958" y="3059668"/>
            <a:ext cx="7456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ja-JP" b="1" dirty="0" smtClean="0">
                <a:solidFill>
                  <a:schemeClr val="hlink"/>
                </a:solidFill>
              </a:rPr>
              <a:t>GOTO</a:t>
            </a:r>
            <a:endParaRPr lang="fr-FR" dirty="0"/>
          </a:p>
        </p:txBody>
      </p:sp>
      <p:sp>
        <p:nvSpPr>
          <p:cNvPr id="23" name="Rectangle à coins arrondis 22"/>
          <p:cNvSpPr/>
          <p:nvPr/>
        </p:nvSpPr>
        <p:spPr>
          <a:xfrm>
            <a:off x="142844" y="5357826"/>
            <a:ext cx="6948000" cy="104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ar-DZ" sz="3200" b="1" dirty="0" smtClean="0">
                <a:solidFill>
                  <a:srgbClr val="C00000"/>
                </a:solidFill>
                <a:cs typeface="Arabic Transparent" pitchFamily="2" charset="-78"/>
              </a:rPr>
              <a:t>عمل التعليمة </a:t>
            </a:r>
            <a:r>
              <a:rPr lang="fr-FR" sz="3200" b="1" dirty="0" err="1" smtClean="0">
                <a:solidFill>
                  <a:srgbClr val="0000FF"/>
                </a:solidFill>
                <a:cs typeface="Arabic Transparent" pitchFamily="2" charset="-78"/>
              </a:rPr>
              <a:t>decfsz</a:t>
            </a:r>
            <a:r>
              <a:rPr lang="ar-DZ" sz="3200" b="1" dirty="0" smtClean="0">
                <a:solidFill>
                  <a:srgbClr val="C00000"/>
                </a:solidFill>
                <a:cs typeface="Arabic Transparent" pitchFamily="2" charset="-78"/>
              </a:rPr>
              <a:t> له نفس عمل العداد التنازلي</a:t>
            </a:r>
            <a:endParaRPr lang="fr-FR" sz="3200" b="1" dirty="0">
              <a:solidFill>
                <a:srgbClr val="C00000"/>
              </a:solidFill>
              <a:cs typeface="Arabic Transparent" pitchFamily="2" charset="-78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2143108" y="4500570"/>
            <a:ext cx="3786214" cy="40011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DZ" sz="2000" b="1" dirty="0" smtClean="0">
                <a:cs typeface="Arabic Transparent" pitchFamily="2" charset="-78"/>
              </a:rPr>
              <a:t>العداد التنازلي في كل مرة ينقص القيمة 1</a:t>
            </a:r>
            <a:endParaRPr lang="fr-FR" sz="2000" b="1" dirty="0">
              <a:cs typeface="Arabic Transparent" pitchFamily="2" charset="-78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0" y="0"/>
            <a:ext cx="1071570" cy="5232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DZ" sz="2800" b="1" dirty="0" smtClean="0"/>
              <a:t>تذكير</a:t>
            </a:r>
            <a:endParaRPr lang="fr-FR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22" grpId="0"/>
      <p:bldP spid="23" grpId="0" animBg="1"/>
      <p:bldP spid="8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29058" y="428604"/>
            <a:ext cx="1272721" cy="52322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altLang="ja-JP" sz="2800" b="1" dirty="0" smtClean="0">
                <a:solidFill>
                  <a:srgbClr val="0000FF"/>
                </a:solidFill>
              </a:rPr>
              <a:t>DEC</a:t>
            </a:r>
            <a:r>
              <a:rPr lang="en-US" altLang="ja-JP" sz="2800" b="1" dirty="0" smtClean="0">
                <a:solidFill>
                  <a:srgbClr val="FF0000"/>
                </a:solidFill>
              </a:rPr>
              <a:t>F</a:t>
            </a:r>
            <a:r>
              <a:rPr lang="en-US" altLang="ja-JP" sz="2800" b="1" dirty="0" smtClean="0">
                <a:solidFill>
                  <a:srgbClr val="008000"/>
                </a:solidFill>
              </a:rPr>
              <a:t>S</a:t>
            </a:r>
            <a:r>
              <a:rPr lang="en-US" altLang="ja-JP" sz="2800" b="1" dirty="0" smtClean="0">
                <a:solidFill>
                  <a:srgbClr val="9900FF"/>
                </a:solidFill>
              </a:rPr>
              <a:t>Z</a:t>
            </a:r>
            <a:endParaRPr lang="fr-FR" dirty="0">
              <a:solidFill>
                <a:srgbClr val="9900FF"/>
              </a:solidFill>
            </a:endParaRPr>
          </a:p>
        </p:txBody>
      </p:sp>
      <p:cxnSp>
        <p:nvCxnSpPr>
          <p:cNvPr id="6" name="Connecteur droit avec flèche 5"/>
          <p:cNvCxnSpPr/>
          <p:nvPr/>
        </p:nvCxnSpPr>
        <p:spPr>
          <a:xfrm rot="10800000" flipV="1">
            <a:off x="1500166" y="857232"/>
            <a:ext cx="2857520" cy="7143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/>
          <p:nvPr/>
        </p:nvCxnSpPr>
        <p:spPr>
          <a:xfrm rot="10800000" flipV="1">
            <a:off x="3286116" y="857232"/>
            <a:ext cx="1357322" cy="78581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 rot="16200000" flipH="1">
            <a:off x="4714876" y="1071546"/>
            <a:ext cx="714380" cy="28575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/>
          <p:nvPr/>
        </p:nvCxnSpPr>
        <p:spPr>
          <a:xfrm>
            <a:off x="5072066" y="842239"/>
            <a:ext cx="2500330" cy="64294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ZoneTexte 16"/>
          <p:cNvSpPr txBox="1"/>
          <p:nvPr/>
        </p:nvSpPr>
        <p:spPr>
          <a:xfrm>
            <a:off x="2786050" y="1714488"/>
            <a:ext cx="1071570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DZ" b="1" dirty="0" smtClean="0"/>
              <a:t>السجل</a:t>
            </a:r>
            <a:endParaRPr lang="fr-FR" b="1" dirty="0"/>
          </a:p>
        </p:txBody>
      </p:sp>
      <p:sp>
        <p:nvSpPr>
          <p:cNvPr id="18" name="ZoneTexte 17"/>
          <p:cNvSpPr txBox="1"/>
          <p:nvPr/>
        </p:nvSpPr>
        <p:spPr>
          <a:xfrm>
            <a:off x="4929190" y="1714488"/>
            <a:ext cx="1071570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DZ" b="1" dirty="0" smtClean="0"/>
              <a:t>القفز</a:t>
            </a:r>
            <a:endParaRPr lang="fr-FR" b="1" dirty="0"/>
          </a:p>
        </p:txBody>
      </p:sp>
      <p:sp>
        <p:nvSpPr>
          <p:cNvPr id="19" name="ZoneTexte 18"/>
          <p:cNvSpPr txBox="1"/>
          <p:nvPr/>
        </p:nvSpPr>
        <p:spPr>
          <a:xfrm>
            <a:off x="6286512" y="1702346"/>
            <a:ext cx="2714644" cy="36933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DZ" b="1" dirty="0" smtClean="0"/>
              <a:t>القفز </a:t>
            </a:r>
            <a:r>
              <a:rPr lang="ar-DZ" b="1" dirty="0" err="1" smtClean="0"/>
              <a:t>ادا</a:t>
            </a:r>
            <a:r>
              <a:rPr lang="ar-DZ" b="1" dirty="0" smtClean="0"/>
              <a:t> كان الناتج يساوي الصفر</a:t>
            </a:r>
            <a:endParaRPr lang="fr-FR" b="1" dirty="0"/>
          </a:p>
        </p:txBody>
      </p:sp>
      <p:sp>
        <p:nvSpPr>
          <p:cNvPr id="20" name="ZoneTexte 19"/>
          <p:cNvSpPr txBox="1"/>
          <p:nvPr/>
        </p:nvSpPr>
        <p:spPr>
          <a:xfrm>
            <a:off x="142844" y="1714488"/>
            <a:ext cx="2143140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DZ" b="1" dirty="0" smtClean="0"/>
              <a:t>انقص في كل مرة قيمة 1</a:t>
            </a:r>
            <a:endParaRPr lang="fr-FR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à coins arrondis 12"/>
          <p:cNvSpPr/>
          <p:nvPr/>
        </p:nvSpPr>
        <p:spPr>
          <a:xfrm>
            <a:off x="6786578" y="0"/>
            <a:ext cx="2357422" cy="571504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ar-DZ" sz="2400" b="1" dirty="0" smtClean="0"/>
              <a:t>الحلقات</a:t>
            </a:r>
            <a:r>
              <a:rPr lang="fr-FR" sz="2400" b="1" dirty="0" smtClean="0"/>
              <a:t> </a:t>
            </a:r>
            <a:r>
              <a:rPr lang="ar-DZ" sz="2400" b="1" dirty="0" smtClean="0"/>
              <a:t>(</a:t>
            </a:r>
            <a:r>
              <a:rPr lang="fr-FR" sz="2400" b="1" dirty="0" smtClean="0"/>
              <a:t>Boucles</a:t>
            </a:r>
            <a:r>
              <a:rPr lang="ar-DZ" sz="2400" b="1" dirty="0" smtClean="0"/>
              <a:t>)</a:t>
            </a:r>
            <a:endParaRPr lang="fr-FR" sz="2400" b="1" dirty="0"/>
          </a:p>
        </p:txBody>
      </p:sp>
      <p:pic>
        <p:nvPicPr>
          <p:cNvPr id="15" name="Picture 2" descr="C:\Documents and Settings\wafa\outils de programmation de PIC et mémoires\PIC16F84\le PIC16F84_files\pic16f84_files\ram.gif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357158" y="0"/>
            <a:ext cx="3196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5"/>
          <p:cNvSpPr/>
          <p:nvPr/>
        </p:nvSpPr>
        <p:spPr>
          <a:xfrm>
            <a:off x="928662" y="2857496"/>
            <a:ext cx="2071702" cy="1143008"/>
          </a:xfrm>
          <a:prstGeom prst="rect">
            <a:avLst/>
          </a:prstGeom>
          <a:solidFill>
            <a:srgbClr val="C00000">
              <a:alpha val="23137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ZoneTexte 16"/>
          <p:cNvSpPr txBox="1"/>
          <p:nvPr/>
        </p:nvSpPr>
        <p:spPr>
          <a:xfrm>
            <a:off x="3643306" y="2500306"/>
            <a:ext cx="5000660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DZ" b="1" dirty="0" smtClean="0">
                <a:cs typeface="Arabic Transparent" pitchFamily="2" charset="-78"/>
              </a:rPr>
              <a:t>نقوم بإنشاء سجل </a:t>
            </a:r>
            <a:r>
              <a:rPr lang="fr-FR" b="1" dirty="0" smtClean="0">
                <a:solidFill>
                  <a:schemeClr val="tx1"/>
                </a:solidFill>
                <a:cs typeface="Arabic Transparent" pitchFamily="2" charset="-78"/>
              </a:rPr>
              <a:t>TEMPO</a:t>
            </a:r>
            <a:r>
              <a:rPr lang="ar-DZ" b="1" dirty="0" smtClean="0">
                <a:cs typeface="Arabic Transparent" pitchFamily="2" charset="-78"/>
              </a:rPr>
              <a:t> وإعطاءه عنوان مابين </a:t>
            </a:r>
            <a:r>
              <a:rPr lang="fr-FR" b="1" dirty="0" smtClean="0">
                <a:cs typeface="Arabic Transparent" pitchFamily="2" charset="-78"/>
              </a:rPr>
              <a:t>0C </a:t>
            </a:r>
            <a:r>
              <a:rPr lang="ar-DZ" b="1" dirty="0" smtClean="0">
                <a:cs typeface="Arabic Transparent" pitchFamily="2" charset="-78"/>
              </a:rPr>
              <a:t> و </a:t>
            </a:r>
            <a:r>
              <a:rPr lang="fr-FR" b="1" dirty="0" smtClean="0">
                <a:cs typeface="Arabic Transparent" pitchFamily="2" charset="-78"/>
              </a:rPr>
              <a:t>2F</a:t>
            </a:r>
            <a:endParaRPr lang="fr-FR" b="1" dirty="0">
              <a:cs typeface="Arabic Transparent" pitchFamily="2" charset="-78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143372" y="3143248"/>
            <a:ext cx="891591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fr-FR" b="1" dirty="0" smtClean="0"/>
              <a:t>TEMPO</a:t>
            </a:r>
            <a:endParaRPr lang="fr-FR" b="1" dirty="0"/>
          </a:p>
        </p:txBody>
      </p:sp>
      <p:cxnSp>
        <p:nvCxnSpPr>
          <p:cNvPr id="20" name="Connecteur droit avec flèche 19"/>
          <p:cNvCxnSpPr/>
          <p:nvPr/>
        </p:nvCxnSpPr>
        <p:spPr>
          <a:xfrm>
            <a:off x="3214678" y="3357562"/>
            <a:ext cx="785818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ZoneTexte 20"/>
          <p:cNvSpPr txBox="1"/>
          <p:nvPr/>
        </p:nvSpPr>
        <p:spPr>
          <a:xfrm>
            <a:off x="3500430" y="4286256"/>
            <a:ext cx="5286412" cy="95410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DZ" sz="2800" b="1" dirty="0" smtClean="0">
                <a:solidFill>
                  <a:schemeClr val="tx1"/>
                </a:solidFill>
                <a:cs typeface="Arabic Transparent" pitchFamily="2" charset="-78"/>
              </a:rPr>
              <a:t>نقوم بشحن السجل</a:t>
            </a:r>
            <a:r>
              <a:rPr lang="fr-FR" sz="2800" b="1" dirty="0" smtClean="0">
                <a:solidFill>
                  <a:schemeClr val="tx1"/>
                </a:solidFill>
                <a:cs typeface="Arabic Transparent" pitchFamily="2" charset="-78"/>
              </a:rPr>
              <a:t>TEMPO </a:t>
            </a:r>
            <a:r>
              <a:rPr lang="en-US" sz="2800" b="1" dirty="0" smtClean="0">
                <a:solidFill>
                  <a:schemeClr val="tx1"/>
                </a:solidFill>
                <a:cs typeface="Arabic Transparent" pitchFamily="2" charset="-78"/>
              </a:rPr>
              <a:t> </a:t>
            </a:r>
            <a:r>
              <a:rPr lang="ar-DZ" sz="2800" b="1" dirty="0" smtClean="0">
                <a:solidFill>
                  <a:schemeClr val="tx1"/>
                </a:solidFill>
                <a:cs typeface="Arabic Transparent" pitchFamily="2" charset="-78"/>
              </a:rPr>
              <a:t> بالقيمة  </a:t>
            </a:r>
            <a:r>
              <a:rPr lang="fr-FR" sz="2800" b="1" dirty="0" smtClean="0">
                <a:solidFill>
                  <a:schemeClr val="tx1"/>
                </a:solidFill>
                <a:cs typeface="Arabic Transparent" pitchFamily="2" charset="-78"/>
              </a:rPr>
              <a:t>0X05</a:t>
            </a:r>
            <a:r>
              <a:rPr lang="ar-DZ" sz="2800" b="1" dirty="0" smtClean="0">
                <a:solidFill>
                  <a:schemeClr val="tx1"/>
                </a:solidFill>
                <a:cs typeface="Arabic Transparent" pitchFamily="2" charset="-78"/>
              </a:rPr>
              <a:t> على سبيل المثال ولسهولة الشرح.</a:t>
            </a:r>
            <a:endParaRPr lang="fr-FR" sz="2800" b="1" dirty="0">
              <a:solidFill>
                <a:schemeClr val="tx1"/>
              </a:solidFill>
              <a:cs typeface="Arabic Transparent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  <p:bldP spid="17" grpId="0" animBg="1"/>
      <p:bldP spid="18" grpId="0" animBg="1"/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4"/>
          <p:cNvSpPr>
            <a:spLocks noChangeArrowheads="1"/>
          </p:cNvSpPr>
          <p:nvPr/>
        </p:nvSpPr>
        <p:spPr bwMode="auto">
          <a:xfrm>
            <a:off x="2642082" y="2671700"/>
            <a:ext cx="2816797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marL="892175" indent="-714375" eaLnBrk="0" hangingPunct="0"/>
            <a:r>
              <a:rPr lang="en-GB" altLang="ja-JP" sz="2800" dirty="0" smtClean="0">
                <a:solidFill>
                  <a:schemeClr val="folHlink"/>
                </a:solidFill>
              </a:rPr>
              <a:t> </a:t>
            </a:r>
            <a:r>
              <a:rPr lang="en-GB" altLang="ja-JP" sz="2800" dirty="0" smtClean="0"/>
              <a:t>                             </a:t>
            </a:r>
            <a:endParaRPr lang="fr-FR" altLang="ja-JP" sz="2800" b="0" dirty="0"/>
          </a:p>
          <a:p>
            <a:pPr marL="892175" indent="-714375" eaLnBrk="0" hangingPunct="0"/>
            <a:r>
              <a:rPr lang="en-US" altLang="ja-JP" sz="2800" b="1" dirty="0" smtClean="0">
                <a:solidFill>
                  <a:schemeClr val="hlink"/>
                </a:solidFill>
              </a:rPr>
              <a:t>               </a:t>
            </a:r>
            <a:endParaRPr lang="fr-FR" altLang="ja-JP" sz="2800" b="0" dirty="0">
              <a:solidFill>
                <a:schemeClr val="folHlink"/>
              </a:solidFill>
            </a:endParaRPr>
          </a:p>
          <a:p>
            <a:pPr marL="892175" indent="-714375" eaLnBrk="0" hangingPunct="0"/>
            <a:r>
              <a:rPr lang="en-GB" altLang="ja-JP" sz="2800" dirty="0" smtClean="0">
                <a:ea typeface="SimSun" pitchFamily="2" charset="-122"/>
              </a:rPr>
              <a:t>Boucle</a:t>
            </a:r>
            <a:endParaRPr lang="fr-FR" altLang="ja-JP" sz="2800" b="0" dirty="0"/>
          </a:p>
          <a:p>
            <a:pPr marL="892175" indent="-714375" eaLnBrk="0" hangingPunct="0"/>
            <a:r>
              <a:rPr lang="en-GB" altLang="ja-JP" sz="2800" b="1" dirty="0" smtClean="0">
                <a:solidFill>
                  <a:schemeClr val="hlink"/>
                </a:solidFill>
              </a:rPr>
              <a:t>               </a:t>
            </a:r>
            <a:endParaRPr lang="fr-FR" altLang="ja-JP" sz="2800" b="0" dirty="0"/>
          </a:p>
        </p:txBody>
      </p:sp>
      <p:sp>
        <p:nvSpPr>
          <p:cNvPr id="13" name="Rectangle à coins arrondis 12"/>
          <p:cNvSpPr/>
          <p:nvPr/>
        </p:nvSpPr>
        <p:spPr>
          <a:xfrm>
            <a:off x="6786610" y="-24"/>
            <a:ext cx="2357422" cy="571504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ar-DZ" sz="2400" b="1" dirty="0" smtClean="0"/>
              <a:t>الحلقات</a:t>
            </a:r>
            <a:r>
              <a:rPr lang="fr-FR" sz="2400" b="1" dirty="0" smtClean="0"/>
              <a:t> </a:t>
            </a:r>
            <a:r>
              <a:rPr lang="ar-DZ" sz="2400" b="1" dirty="0" smtClean="0"/>
              <a:t>(</a:t>
            </a:r>
            <a:r>
              <a:rPr lang="fr-FR" sz="2400" b="1" dirty="0" smtClean="0"/>
              <a:t>Boucles</a:t>
            </a:r>
            <a:r>
              <a:rPr lang="ar-DZ" sz="2400" b="1" dirty="0" smtClean="0"/>
              <a:t>)</a:t>
            </a:r>
            <a:endParaRPr lang="fr-FR" sz="2400" b="1" dirty="0"/>
          </a:p>
        </p:txBody>
      </p:sp>
      <p:sp>
        <p:nvSpPr>
          <p:cNvPr id="11" name="Légende encadrée 2 10"/>
          <p:cNvSpPr/>
          <p:nvPr/>
        </p:nvSpPr>
        <p:spPr>
          <a:xfrm>
            <a:off x="7801004" y="4171898"/>
            <a:ext cx="914400" cy="612648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52488"/>
              <a:gd name="adj5" fmla="val 72401"/>
              <a:gd name="adj6" fmla="val -151146"/>
            </a:avLst>
          </a:prstGeom>
          <a:ln>
            <a:headEnd type="none" w="med" len="med"/>
            <a:tailEnd type="triangl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2000" b="1" dirty="0" smtClean="0"/>
              <a:t>البرنامج الأساسي</a:t>
            </a:r>
            <a:endParaRPr lang="fr-FR" sz="2000" b="1" dirty="0"/>
          </a:p>
        </p:txBody>
      </p:sp>
      <p:sp>
        <p:nvSpPr>
          <p:cNvPr id="15" name="ZoneTexte 14"/>
          <p:cNvSpPr txBox="1"/>
          <p:nvPr/>
        </p:nvSpPr>
        <p:spPr>
          <a:xfrm>
            <a:off x="3856528" y="2143116"/>
            <a:ext cx="2500330" cy="40011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BSF</a:t>
            </a:r>
            <a:r>
              <a:rPr lang="fr-FR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9900FF"/>
                </a:solidFill>
                <a:latin typeface="Arial" pitchFamily="34" charset="0"/>
                <a:cs typeface="Arial" pitchFamily="34" charset="0"/>
              </a:rPr>
              <a:t>PORTB, RB0</a:t>
            </a:r>
            <a:endParaRPr lang="fr-FR" sz="2000" dirty="0">
              <a:solidFill>
                <a:srgbClr val="99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856528" y="4583680"/>
            <a:ext cx="2376163" cy="40011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lvl="0"/>
            <a:r>
              <a:rPr lang="fr-FR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BCF</a:t>
            </a:r>
            <a:r>
              <a:rPr lang="fr-FR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9900FF"/>
                </a:solidFill>
                <a:latin typeface="Arial" pitchFamily="34" charset="0"/>
                <a:cs typeface="Arial" pitchFamily="34" charset="0"/>
              </a:rPr>
              <a:t>PORTB, RB0</a:t>
            </a:r>
            <a:endParaRPr lang="fr-FR" sz="2000" dirty="0">
              <a:solidFill>
                <a:srgbClr val="99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Légende encadrée 2 16"/>
          <p:cNvSpPr/>
          <p:nvPr/>
        </p:nvSpPr>
        <p:spPr>
          <a:xfrm>
            <a:off x="7801004" y="3100328"/>
            <a:ext cx="914400" cy="612648"/>
          </a:xfrm>
          <a:prstGeom prst="borderCallout2">
            <a:avLst>
              <a:gd name="adj1" fmla="val 18750"/>
              <a:gd name="adj2" fmla="val -8333"/>
              <a:gd name="adj3" fmla="val 16522"/>
              <a:gd name="adj4" fmla="val -45025"/>
              <a:gd name="adj5" fmla="val -99129"/>
              <a:gd name="adj6" fmla="val -157115"/>
            </a:avLst>
          </a:prstGeom>
          <a:ln>
            <a:headEnd type="none" w="med" len="med"/>
            <a:tailEnd type="triangl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2000" b="1" dirty="0" smtClean="0"/>
              <a:t>البرنامج الأساسي</a:t>
            </a:r>
            <a:endParaRPr lang="fr-FR" sz="2000" b="1" dirty="0"/>
          </a:p>
        </p:txBody>
      </p:sp>
      <p:sp>
        <p:nvSpPr>
          <p:cNvPr id="8" name="ZoneTexte 7"/>
          <p:cNvSpPr txBox="1"/>
          <p:nvPr/>
        </p:nvSpPr>
        <p:spPr>
          <a:xfrm>
            <a:off x="97002" y="3432198"/>
            <a:ext cx="2376000" cy="40011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DZ" sz="2000" b="1" dirty="0" smtClean="0"/>
              <a:t>البرنامج الفرعي </a:t>
            </a:r>
            <a:r>
              <a:rPr lang="fr-FR" sz="2000" b="1" dirty="0" smtClean="0"/>
              <a:t>TEMPO</a:t>
            </a:r>
            <a:endParaRPr lang="fr-FR" sz="2000" b="1" dirty="0"/>
          </a:p>
        </p:txBody>
      </p:sp>
      <p:sp>
        <p:nvSpPr>
          <p:cNvPr id="9" name="Accolade ouvrante 8"/>
          <p:cNvSpPr/>
          <p:nvPr/>
        </p:nvSpPr>
        <p:spPr>
          <a:xfrm>
            <a:off x="2571736" y="2857496"/>
            <a:ext cx="252000" cy="1476000"/>
          </a:xfrm>
          <a:prstGeom prst="leftBrace">
            <a:avLst>
              <a:gd name="adj1" fmla="val 50363"/>
              <a:gd name="adj2" fmla="val 50000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Image 9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42876"/>
            <a:ext cx="3000396" cy="2000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Rectangle 11"/>
          <p:cNvSpPr/>
          <p:nvPr/>
        </p:nvSpPr>
        <p:spPr>
          <a:xfrm>
            <a:off x="3929058" y="2574942"/>
            <a:ext cx="24347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ja-JP" sz="2800" b="1" dirty="0" smtClean="0">
                <a:solidFill>
                  <a:srgbClr val="0000FF"/>
                </a:solidFill>
                <a:cs typeface="Times New Roman" pitchFamily="18" charset="0"/>
              </a:rPr>
              <a:t> MOVLW</a:t>
            </a:r>
            <a:r>
              <a:rPr lang="en-GB" altLang="ja-JP" sz="2800" dirty="0" smtClean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GB" altLang="ja-JP" sz="2800" dirty="0" smtClean="0">
                <a:solidFill>
                  <a:srgbClr val="800080"/>
                </a:solidFill>
                <a:cs typeface="Times New Roman" pitchFamily="18" charset="0"/>
              </a:rPr>
              <a:t>  0x</a:t>
            </a:r>
            <a:r>
              <a:rPr lang="en-GB" altLang="ja-JP" sz="2800" dirty="0" smtClean="0">
                <a:solidFill>
                  <a:srgbClr val="FF0000"/>
                </a:solidFill>
              </a:rPr>
              <a:t>05</a:t>
            </a:r>
            <a:endParaRPr lang="fr-FR" dirty="0"/>
          </a:p>
        </p:txBody>
      </p:sp>
      <p:sp>
        <p:nvSpPr>
          <p:cNvPr id="14" name="Rectangle 13"/>
          <p:cNvSpPr/>
          <p:nvPr/>
        </p:nvSpPr>
        <p:spPr>
          <a:xfrm>
            <a:off x="3986848" y="3061360"/>
            <a:ext cx="27625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b="1" dirty="0" smtClean="0">
                <a:solidFill>
                  <a:srgbClr val="0000FF"/>
                </a:solidFill>
              </a:rPr>
              <a:t>MOVWF</a:t>
            </a:r>
            <a:r>
              <a:rPr lang="en-US" altLang="ja-JP" sz="2800" dirty="0" smtClean="0">
                <a:solidFill>
                  <a:srgbClr val="0000FF"/>
                </a:solidFill>
              </a:rPr>
              <a:t> </a:t>
            </a:r>
            <a:r>
              <a:rPr lang="en-US" altLang="ja-JP" sz="2800" dirty="0" smtClean="0">
                <a:solidFill>
                  <a:prstClr val="black"/>
                </a:solidFill>
              </a:rPr>
              <a:t> </a:t>
            </a:r>
            <a:r>
              <a:rPr lang="en-US" altLang="ja-JP" sz="2800" dirty="0" smtClean="0">
                <a:solidFill>
                  <a:srgbClr val="800080"/>
                </a:solidFill>
                <a:ea typeface="SimSun" pitchFamily="2" charset="-122"/>
              </a:rPr>
              <a:t>TEMPO </a:t>
            </a:r>
            <a:endParaRPr lang="fr-FR" dirty="0"/>
          </a:p>
        </p:txBody>
      </p:sp>
      <p:sp>
        <p:nvSpPr>
          <p:cNvPr id="18" name="Rectangle 17"/>
          <p:cNvSpPr/>
          <p:nvPr/>
        </p:nvSpPr>
        <p:spPr>
          <a:xfrm>
            <a:off x="3956156" y="3551920"/>
            <a:ext cx="31161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b="1" dirty="0" smtClean="0">
                <a:solidFill>
                  <a:srgbClr val="0000FF"/>
                </a:solidFill>
              </a:rPr>
              <a:t>DECFSZ</a:t>
            </a:r>
            <a:r>
              <a:rPr lang="en-US" altLang="ja-JP" sz="2800" dirty="0" smtClean="0">
                <a:solidFill>
                  <a:prstClr val="black"/>
                </a:solidFill>
              </a:rPr>
              <a:t>    </a:t>
            </a:r>
            <a:r>
              <a:rPr lang="en-US" altLang="ja-JP" sz="2800" dirty="0" smtClean="0">
                <a:solidFill>
                  <a:srgbClr val="800080"/>
                </a:solidFill>
                <a:ea typeface="SimSun" pitchFamily="2" charset="-122"/>
              </a:rPr>
              <a:t>TEMPO </a:t>
            </a:r>
            <a:r>
              <a:rPr lang="en-US" altLang="ja-JP" sz="2800" dirty="0" smtClean="0">
                <a:solidFill>
                  <a:prstClr val="black"/>
                </a:solidFill>
              </a:rPr>
              <a:t>, 1</a:t>
            </a:r>
            <a:endParaRPr lang="fr-FR" dirty="0"/>
          </a:p>
        </p:txBody>
      </p:sp>
      <p:sp>
        <p:nvSpPr>
          <p:cNvPr id="19" name="Rectangle 18"/>
          <p:cNvSpPr/>
          <p:nvPr/>
        </p:nvSpPr>
        <p:spPr>
          <a:xfrm>
            <a:off x="3929058" y="4000504"/>
            <a:ext cx="22077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ja-JP" sz="2800" b="1" dirty="0" smtClean="0">
                <a:solidFill>
                  <a:srgbClr val="0000FF"/>
                </a:solidFill>
              </a:rPr>
              <a:t>GOTO</a:t>
            </a:r>
            <a:r>
              <a:rPr lang="en-GB" altLang="ja-JP" sz="2800" dirty="0" smtClean="0">
                <a:solidFill>
                  <a:prstClr val="black"/>
                </a:solidFill>
              </a:rPr>
              <a:t>  </a:t>
            </a:r>
            <a:r>
              <a:rPr lang="en-GB" altLang="ja-JP" sz="2800" dirty="0" smtClean="0">
                <a:solidFill>
                  <a:prstClr val="black"/>
                </a:solidFill>
                <a:ea typeface="SimSun" pitchFamily="2" charset="-122"/>
              </a:rPr>
              <a:t>Boucle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 animBg="1"/>
      <p:bldP spid="11" grpId="0" animBg="1"/>
      <p:bldP spid="15" grpId="0" animBg="1"/>
      <p:bldP spid="16" grpId="0" animBg="1"/>
      <p:bldP spid="17" grpId="0" animBg="1"/>
      <p:bldP spid="8" grpId="0" animBg="1"/>
      <p:bldP spid="9" grpId="0" animBg="1"/>
      <p:bldP spid="12" grpId="0"/>
      <p:bldP spid="14" grpId="0"/>
      <p:bldP spid="18" grpId="0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4"/>
          <p:cNvSpPr>
            <a:spLocks noChangeArrowheads="1"/>
          </p:cNvSpPr>
          <p:nvPr/>
        </p:nvSpPr>
        <p:spPr bwMode="auto">
          <a:xfrm>
            <a:off x="2718274" y="2189141"/>
            <a:ext cx="621144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marL="892175" indent="-714375" eaLnBrk="0" hangingPunct="0"/>
            <a:r>
              <a:rPr lang="en-GB" altLang="ja-JP" sz="2800" b="1" dirty="0" smtClean="0">
                <a:solidFill>
                  <a:schemeClr val="hlink"/>
                </a:solidFill>
                <a:cs typeface="Times New Roman" pitchFamily="18" charset="0"/>
              </a:rPr>
              <a:t>               MOVLW</a:t>
            </a:r>
            <a:r>
              <a:rPr lang="en-GB" altLang="ja-JP" sz="2800" dirty="0" smtClean="0">
                <a:cs typeface="Times New Roman" pitchFamily="18" charset="0"/>
              </a:rPr>
              <a:t> </a:t>
            </a:r>
            <a:r>
              <a:rPr lang="en-GB" altLang="ja-JP" sz="2800" dirty="0" smtClean="0">
                <a:solidFill>
                  <a:schemeClr val="folHlink"/>
                </a:solidFill>
                <a:cs typeface="Times New Roman" pitchFamily="18" charset="0"/>
              </a:rPr>
              <a:t>  0x</a:t>
            </a:r>
            <a:r>
              <a:rPr lang="en-GB" altLang="ja-JP" sz="2800" dirty="0" smtClean="0">
                <a:solidFill>
                  <a:srgbClr val="FF0000"/>
                </a:solidFill>
              </a:rPr>
              <a:t>05</a:t>
            </a:r>
            <a:r>
              <a:rPr lang="en-GB" altLang="ja-JP" sz="2800" dirty="0" smtClean="0">
                <a:solidFill>
                  <a:schemeClr val="folHlink"/>
                </a:solidFill>
              </a:rPr>
              <a:t> </a:t>
            </a:r>
            <a:r>
              <a:rPr lang="en-GB" altLang="ja-JP" sz="2800" dirty="0" smtClean="0"/>
              <a:t>                             </a:t>
            </a:r>
            <a:endParaRPr lang="fr-FR" altLang="ja-JP" sz="2800" b="0" dirty="0"/>
          </a:p>
          <a:p>
            <a:pPr marL="892175" indent="-714375" eaLnBrk="0" hangingPunct="0"/>
            <a:r>
              <a:rPr lang="en-US" altLang="ja-JP" sz="2800" b="1" dirty="0" smtClean="0">
                <a:solidFill>
                  <a:schemeClr val="hlink"/>
                </a:solidFill>
              </a:rPr>
              <a:t>               MOVWF</a:t>
            </a:r>
            <a:r>
              <a:rPr lang="en-US" altLang="ja-JP" sz="2800" dirty="0" smtClean="0">
                <a:solidFill>
                  <a:schemeClr val="hlink"/>
                </a:solidFill>
              </a:rPr>
              <a:t> </a:t>
            </a:r>
            <a:r>
              <a:rPr lang="en-US" altLang="ja-JP" sz="2800" dirty="0" smtClean="0"/>
              <a:t> </a:t>
            </a:r>
            <a:r>
              <a:rPr lang="en-US" altLang="ja-JP" sz="2800" dirty="0" smtClean="0">
                <a:solidFill>
                  <a:schemeClr val="folHlink"/>
                </a:solidFill>
                <a:ea typeface="SimSun" pitchFamily="2" charset="-122"/>
              </a:rPr>
              <a:t>TEMPO </a:t>
            </a:r>
            <a:endParaRPr lang="fr-FR" altLang="ja-JP" sz="2800" b="0" dirty="0">
              <a:solidFill>
                <a:schemeClr val="folHlink"/>
              </a:solidFill>
            </a:endParaRPr>
          </a:p>
        </p:txBody>
      </p:sp>
      <p:grpSp>
        <p:nvGrpSpPr>
          <p:cNvPr id="15" name="Groupe 14"/>
          <p:cNvGrpSpPr/>
          <p:nvPr/>
        </p:nvGrpSpPr>
        <p:grpSpPr>
          <a:xfrm>
            <a:off x="3920790" y="3150586"/>
            <a:ext cx="3572088" cy="3096000"/>
            <a:chOff x="3920790" y="3150586"/>
            <a:chExt cx="3572088" cy="3096000"/>
          </a:xfrm>
        </p:grpSpPr>
        <p:sp>
          <p:nvSpPr>
            <p:cNvPr id="3" name="ZoneTexte 2"/>
            <p:cNvSpPr txBox="1"/>
            <p:nvPr/>
          </p:nvSpPr>
          <p:spPr>
            <a:xfrm>
              <a:off x="3920978" y="3150586"/>
              <a:ext cx="2844000" cy="30960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r" rtl="1"/>
              <a:r>
                <a:rPr lang="fr-FR" sz="20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5-1=1</a:t>
              </a:r>
            </a:p>
            <a:p>
              <a:pPr algn="r" rtl="1"/>
              <a:endParaRPr lang="fr-FR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r" rtl="1"/>
              <a:r>
                <a:rPr lang="fr-FR" sz="20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4-1=3</a:t>
              </a:r>
            </a:p>
            <a:p>
              <a:pPr algn="r" rtl="1"/>
              <a:endParaRPr lang="fr-FR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r" rtl="1"/>
              <a:r>
                <a:rPr lang="fr-FR" sz="20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3-1=2</a:t>
              </a:r>
            </a:p>
            <a:p>
              <a:pPr algn="r" rtl="1"/>
              <a:endParaRPr lang="fr-FR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r" rtl="1"/>
              <a:r>
                <a:rPr lang="fr-FR" sz="20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2-1=1</a:t>
              </a:r>
            </a:p>
            <a:p>
              <a:pPr algn="r" rtl="1"/>
              <a:endParaRPr lang="fr-FR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r" rtl="1"/>
              <a:r>
                <a:rPr lang="fr-FR" sz="20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1-1=0</a:t>
              </a:r>
            </a:p>
            <a:p>
              <a:pPr algn="r" rtl="1"/>
              <a:endParaRPr lang="fr-FR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3920790" y="3481495"/>
              <a:ext cx="357208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ja-JP" b="1" dirty="0" smtClean="0">
                  <a:solidFill>
                    <a:schemeClr val="hlink"/>
                  </a:solidFill>
                </a:rPr>
                <a:t>DECFSZ</a:t>
              </a:r>
              <a:r>
                <a:rPr lang="en-US" altLang="ja-JP" dirty="0" smtClean="0"/>
                <a:t>    </a:t>
              </a:r>
              <a:r>
                <a:rPr lang="en-US" altLang="ja-JP" dirty="0" smtClean="0">
                  <a:solidFill>
                    <a:schemeClr val="folHlink"/>
                  </a:solidFill>
                  <a:ea typeface="SimSun" pitchFamily="2" charset="-122"/>
                </a:rPr>
                <a:t>TEMPO </a:t>
              </a:r>
              <a:r>
                <a:rPr lang="en-US" altLang="ja-JP" dirty="0" smtClean="0"/>
                <a:t>, 1 + </a:t>
              </a:r>
              <a:r>
                <a:rPr lang="en-GB" altLang="ja-JP" b="1" dirty="0" smtClean="0">
                  <a:solidFill>
                    <a:schemeClr val="hlink"/>
                  </a:solidFill>
                </a:rPr>
                <a:t>GOTO</a:t>
              </a:r>
              <a:endParaRPr lang="fr-FR" dirty="0" smtClean="0"/>
            </a:p>
            <a:p>
              <a:r>
                <a:rPr lang="en-US" altLang="ja-JP" dirty="0" smtClean="0"/>
                <a:t>  </a:t>
              </a:r>
              <a:endParaRPr lang="fr-FR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920790" y="4101859"/>
              <a:ext cx="290329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b="1" dirty="0" smtClean="0">
                  <a:solidFill>
                    <a:schemeClr val="hlink"/>
                  </a:solidFill>
                </a:rPr>
                <a:t>DECFSZ</a:t>
              </a:r>
              <a:r>
                <a:rPr lang="en-US" altLang="ja-JP" dirty="0" smtClean="0"/>
                <a:t>    </a:t>
              </a:r>
              <a:r>
                <a:rPr lang="en-US" altLang="ja-JP" dirty="0" smtClean="0">
                  <a:solidFill>
                    <a:schemeClr val="folHlink"/>
                  </a:solidFill>
                  <a:ea typeface="SimSun" pitchFamily="2" charset="-122"/>
                </a:rPr>
                <a:t>TEMPO </a:t>
              </a:r>
              <a:r>
                <a:rPr lang="en-US" altLang="ja-JP" dirty="0" smtClean="0"/>
                <a:t>, 1 + </a:t>
              </a:r>
              <a:r>
                <a:rPr lang="en-GB" altLang="ja-JP" b="1" dirty="0" smtClean="0">
                  <a:solidFill>
                    <a:schemeClr val="hlink"/>
                  </a:solidFill>
                </a:rPr>
                <a:t>GOTO</a:t>
              </a:r>
              <a:r>
                <a:rPr lang="en-US" altLang="ja-JP" dirty="0" smtClean="0"/>
                <a:t> </a:t>
              </a:r>
              <a:endParaRPr lang="fr-FR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942837" y="4662074"/>
              <a:ext cx="290329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b="1" dirty="0" smtClean="0">
                  <a:solidFill>
                    <a:schemeClr val="hlink"/>
                  </a:solidFill>
                </a:rPr>
                <a:t>DECFSZ</a:t>
              </a:r>
              <a:r>
                <a:rPr lang="en-US" altLang="ja-JP" dirty="0" smtClean="0"/>
                <a:t>    </a:t>
              </a:r>
              <a:r>
                <a:rPr lang="en-US" altLang="ja-JP" dirty="0" smtClean="0">
                  <a:solidFill>
                    <a:schemeClr val="folHlink"/>
                  </a:solidFill>
                  <a:ea typeface="SimSun" pitchFamily="2" charset="-122"/>
                </a:rPr>
                <a:t>TEMPO </a:t>
              </a:r>
              <a:r>
                <a:rPr lang="en-US" altLang="ja-JP" dirty="0" smtClean="0"/>
                <a:t>, 1 + </a:t>
              </a:r>
              <a:r>
                <a:rPr lang="en-GB" altLang="ja-JP" b="1" dirty="0" smtClean="0">
                  <a:solidFill>
                    <a:schemeClr val="hlink"/>
                  </a:solidFill>
                </a:rPr>
                <a:t>GOTO</a:t>
              </a:r>
              <a:r>
                <a:rPr lang="en-US" altLang="ja-JP" dirty="0" smtClean="0"/>
                <a:t> </a:t>
              </a:r>
              <a:endParaRPr lang="fr-FR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920790" y="5293727"/>
              <a:ext cx="290329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b="1" dirty="0" smtClean="0">
                  <a:solidFill>
                    <a:schemeClr val="hlink"/>
                  </a:solidFill>
                </a:rPr>
                <a:t>DECFSZ</a:t>
              </a:r>
              <a:r>
                <a:rPr lang="en-US" altLang="ja-JP" dirty="0" smtClean="0"/>
                <a:t>    </a:t>
              </a:r>
              <a:r>
                <a:rPr lang="en-US" altLang="ja-JP" dirty="0" smtClean="0">
                  <a:solidFill>
                    <a:schemeClr val="folHlink"/>
                  </a:solidFill>
                  <a:ea typeface="SimSun" pitchFamily="2" charset="-122"/>
                </a:rPr>
                <a:t>TEMPO </a:t>
              </a:r>
              <a:r>
                <a:rPr lang="en-US" altLang="ja-JP" dirty="0" smtClean="0"/>
                <a:t>, 1 + </a:t>
              </a:r>
              <a:r>
                <a:rPr lang="en-GB" altLang="ja-JP" b="1" dirty="0" smtClean="0">
                  <a:solidFill>
                    <a:schemeClr val="hlink"/>
                  </a:solidFill>
                </a:rPr>
                <a:t>GOTO</a:t>
              </a:r>
              <a:r>
                <a:rPr lang="en-US" altLang="ja-JP" dirty="0" smtClean="0"/>
                <a:t> </a:t>
              </a:r>
              <a:endParaRPr lang="fr-FR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920790" y="5865231"/>
              <a:ext cx="284847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b="1" dirty="0" smtClean="0">
                  <a:solidFill>
                    <a:schemeClr val="hlink"/>
                  </a:solidFill>
                </a:rPr>
                <a:t>DECFSZ</a:t>
              </a:r>
              <a:r>
                <a:rPr lang="en-US" altLang="ja-JP" dirty="0" smtClean="0"/>
                <a:t>    </a:t>
              </a:r>
              <a:r>
                <a:rPr lang="en-US" altLang="ja-JP" dirty="0" smtClean="0">
                  <a:solidFill>
                    <a:schemeClr val="folHlink"/>
                  </a:solidFill>
                  <a:ea typeface="SimSun" pitchFamily="2" charset="-122"/>
                </a:rPr>
                <a:t>TEMPO </a:t>
              </a:r>
              <a:r>
                <a:rPr lang="en-US" altLang="ja-JP" dirty="0" smtClean="0"/>
                <a:t>, 1 + </a:t>
              </a:r>
              <a:r>
                <a:rPr lang="en-GB" altLang="ja-JP" b="1" dirty="0" smtClean="0">
                  <a:solidFill>
                    <a:srgbClr val="FF0000"/>
                  </a:solidFill>
                </a:rPr>
                <a:t>SAUT</a:t>
              </a:r>
              <a:r>
                <a:rPr lang="en-US" altLang="ja-JP" dirty="0" smtClean="0">
                  <a:solidFill>
                    <a:srgbClr val="FF0000"/>
                  </a:solidFill>
                </a:rPr>
                <a:t> </a:t>
              </a:r>
              <a:endParaRPr lang="fr-FR" dirty="0">
                <a:solidFill>
                  <a:srgbClr val="FF0000"/>
                </a:solidFill>
              </a:endParaRPr>
            </a:p>
          </p:txBody>
        </p:sp>
      </p:grpSp>
      <p:sp>
        <p:nvSpPr>
          <p:cNvPr id="18" name="Rectangle 17"/>
          <p:cNvSpPr/>
          <p:nvPr/>
        </p:nvSpPr>
        <p:spPr>
          <a:xfrm>
            <a:off x="3992416" y="6386476"/>
            <a:ext cx="2376163" cy="40011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lvl="0"/>
            <a:r>
              <a:rPr lang="fr-FR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BCF</a:t>
            </a:r>
            <a:r>
              <a:rPr lang="fr-FR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9900FF"/>
                </a:solidFill>
                <a:latin typeface="Arial" pitchFamily="34" charset="0"/>
                <a:cs typeface="Arial" pitchFamily="34" charset="0"/>
              </a:rPr>
              <a:t>PORTB, RB0</a:t>
            </a:r>
            <a:endParaRPr lang="fr-FR" sz="2000" dirty="0">
              <a:solidFill>
                <a:srgbClr val="99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Arc 18"/>
          <p:cNvSpPr/>
          <p:nvPr/>
        </p:nvSpPr>
        <p:spPr>
          <a:xfrm rot="4649813">
            <a:off x="5878028" y="5786740"/>
            <a:ext cx="900000" cy="756000"/>
          </a:xfrm>
          <a:prstGeom prst="arc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ZoneTexte 19"/>
          <p:cNvSpPr txBox="1"/>
          <p:nvPr/>
        </p:nvSpPr>
        <p:spPr>
          <a:xfrm>
            <a:off x="4061302" y="1793264"/>
            <a:ext cx="2500330" cy="40011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BSF</a:t>
            </a:r>
            <a:r>
              <a:rPr lang="fr-FR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9900FF"/>
                </a:solidFill>
                <a:latin typeface="Arial" pitchFamily="34" charset="0"/>
                <a:cs typeface="Arial" pitchFamily="34" charset="0"/>
              </a:rPr>
              <a:t>PORTB, RB0</a:t>
            </a:r>
            <a:endParaRPr lang="fr-FR" sz="2000" dirty="0">
              <a:solidFill>
                <a:srgbClr val="99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7429488" y="0"/>
            <a:ext cx="1714512" cy="5232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DZ" sz="2800" b="1" dirty="0" smtClean="0"/>
              <a:t>كيفية العمل</a:t>
            </a:r>
            <a:endParaRPr lang="fr-FR" sz="2800" b="1" dirty="0"/>
          </a:p>
        </p:txBody>
      </p:sp>
      <p:pic>
        <p:nvPicPr>
          <p:cNvPr id="13" name="Image 1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000396" cy="2000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8" grpId="0" animBg="1"/>
      <p:bldP spid="19" grpId="0" animBg="1"/>
      <p:bldP spid="20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4"/>
          <p:cNvSpPr>
            <a:spLocks noChangeArrowheads="1"/>
          </p:cNvSpPr>
          <p:nvPr/>
        </p:nvSpPr>
        <p:spPr bwMode="auto">
          <a:xfrm>
            <a:off x="357158" y="428604"/>
            <a:ext cx="9191555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marL="892175" eaLnBrk="0" hangingPunct="0"/>
            <a:r>
              <a:rPr lang="en-GB" altLang="ja-JP" sz="2800" b="1" dirty="0" smtClean="0">
                <a:solidFill>
                  <a:schemeClr val="hlink"/>
                </a:solidFill>
                <a:cs typeface="Times New Roman" pitchFamily="18" charset="0"/>
              </a:rPr>
              <a:t>               MOVLW</a:t>
            </a:r>
            <a:r>
              <a:rPr lang="en-GB" altLang="ja-JP" sz="2800" dirty="0" smtClean="0">
                <a:cs typeface="Times New Roman" pitchFamily="18" charset="0"/>
              </a:rPr>
              <a:t> </a:t>
            </a:r>
            <a:r>
              <a:rPr lang="en-GB" altLang="ja-JP" sz="2800" dirty="0" smtClean="0">
                <a:solidFill>
                  <a:schemeClr val="folHlink"/>
                </a:solidFill>
                <a:cs typeface="Times New Roman" pitchFamily="18" charset="0"/>
              </a:rPr>
              <a:t>  0x</a:t>
            </a:r>
            <a:r>
              <a:rPr lang="en-GB" altLang="ja-JP" sz="2800" dirty="0" smtClean="0">
                <a:solidFill>
                  <a:srgbClr val="FF0000"/>
                </a:solidFill>
              </a:rPr>
              <a:t>05</a:t>
            </a:r>
            <a:r>
              <a:rPr lang="en-GB" altLang="ja-JP" sz="2800" dirty="0" smtClean="0">
                <a:solidFill>
                  <a:schemeClr val="folHlink"/>
                </a:solidFill>
              </a:rPr>
              <a:t>          </a:t>
            </a:r>
            <a:r>
              <a:rPr lang="fr-FR" sz="2800" b="1" dirty="0" smtClean="0">
                <a:latin typeface="Arial" pitchFamily="34" charset="0"/>
                <a:cs typeface="Arial" pitchFamily="34" charset="0"/>
              </a:rPr>
              <a:t>→</a:t>
            </a:r>
            <a:r>
              <a:rPr lang="en-GB" altLang="ja-JP" sz="2800" dirty="0" smtClean="0"/>
              <a:t> (1us)                           </a:t>
            </a:r>
            <a:endParaRPr lang="fr-FR" altLang="ja-JP" sz="2800" b="0" dirty="0"/>
          </a:p>
          <a:p>
            <a:pPr marL="892175" eaLnBrk="0" hangingPunct="0"/>
            <a:r>
              <a:rPr lang="en-US" altLang="ja-JP" sz="2800" b="1" dirty="0" smtClean="0">
                <a:solidFill>
                  <a:schemeClr val="hlink"/>
                </a:solidFill>
              </a:rPr>
              <a:t>               MOVWF</a:t>
            </a:r>
            <a:r>
              <a:rPr lang="en-US" altLang="ja-JP" sz="2800" dirty="0" smtClean="0">
                <a:solidFill>
                  <a:schemeClr val="hlink"/>
                </a:solidFill>
              </a:rPr>
              <a:t> </a:t>
            </a:r>
            <a:r>
              <a:rPr lang="en-US" altLang="ja-JP" sz="2800" dirty="0" smtClean="0"/>
              <a:t> </a:t>
            </a:r>
            <a:r>
              <a:rPr lang="en-US" altLang="ja-JP" sz="2800" dirty="0" smtClean="0">
                <a:solidFill>
                  <a:schemeClr val="folHlink"/>
                </a:solidFill>
                <a:ea typeface="SimSun" pitchFamily="2" charset="-122"/>
              </a:rPr>
              <a:t>TEMPO      </a:t>
            </a:r>
            <a:r>
              <a:rPr lang="fr-FR" sz="2800" b="1" dirty="0" smtClean="0">
                <a:latin typeface="Arial" pitchFamily="34" charset="0"/>
                <a:cs typeface="Arial" pitchFamily="34" charset="0"/>
              </a:rPr>
              <a:t>→</a:t>
            </a:r>
            <a:r>
              <a:rPr lang="en-GB" altLang="ja-JP" sz="2800" dirty="0" smtClean="0"/>
              <a:t> (1us)</a:t>
            </a:r>
            <a:r>
              <a:rPr lang="en-US" altLang="ja-JP" sz="2800" dirty="0" smtClean="0">
                <a:solidFill>
                  <a:schemeClr val="folHlink"/>
                </a:solidFill>
                <a:ea typeface="SimSun" pitchFamily="2" charset="-122"/>
              </a:rPr>
              <a:t>   </a:t>
            </a:r>
            <a:endParaRPr lang="fr-FR" altLang="ja-JP" sz="2800" b="0" dirty="0">
              <a:solidFill>
                <a:schemeClr val="folHlink"/>
              </a:solidFill>
            </a:endParaRPr>
          </a:p>
          <a:p>
            <a:pPr marL="892175" eaLnBrk="0" hangingPunct="0"/>
            <a:r>
              <a:rPr lang="en-GB" altLang="ja-JP" sz="2800" dirty="0" smtClean="0">
                <a:ea typeface="SimSun" pitchFamily="2" charset="-122"/>
              </a:rPr>
              <a:t>Boucle  </a:t>
            </a:r>
            <a:r>
              <a:rPr lang="en-GB" altLang="ja-JP" sz="2800" dirty="0" smtClean="0">
                <a:solidFill>
                  <a:schemeClr val="folHlink"/>
                </a:solidFill>
                <a:ea typeface="SimSun" pitchFamily="2" charset="-122"/>
              </a:rPr>
              <a:t> </a:t>
            </a:r>
            <a:r>
              <a:rPr lang="en-US" altLang="ja-JP" sz="2800" b="1" dirty="0" smtClean="0">
                <a:solidFill>
                  <a:schemeClr val="hlink"/>
                </a:solidFill>
              </a:rPr>
              <a:t>DECFSZ</a:t>
            </a:r>
            <a:r>
              <a:rPr lang="en-US" altLang="ja-JP" sz="2800" dirty="0" smtClean="0"/>
              <a:t>    </a:t>
            </a:r>
            <a:r>
              <a:rPr lang="en-US" altLang="ja-JP" sz="2800" dirty="0" smtClean="0">
                <a:solidFill>
                  <a:schemeClr val="folHlink"/>
                </a:solidFill>
                <a:ea typeface="SimSun" pitchFamily="2" charset="-122"/>
              </a:rPr>
              <a:t>TEMPO </a:t>
            </a:r>
            <a:r>
              <a:rPr lang="en-US" altLang="ja-JP" sz="2800" dirty="0" smtClean="0"/>
              <a:t>, 1 </a:t>
            </a:r>
            <a:r>
              <a:rPr lang="fr-FR" sz="2800" b="1" dirty="0" smtClean="0">
                <a:latin typeface="Arial" pitchFamily="34" charset="0"/>
                <a:cs typeface="Arial" pitchFamily="34" charset="0"/>
              </a:rPr>
              <a:t>→</a:t>
            </a:r>
            <a:r>
              <a:rPr lang="en-US" altLang="ja-JP" sz="2800" dirty="0" smtClean="0"/>
              <a:t> </a:t>
            </a:r>
            <a:r>
              <a:rPr lang="en-GB" altLang="ja-JP" sz="2800" dirty="0" smtClean="0"/>
              <a:t>(1(2)us)</a:t>
            </a:r>
            <a:r>
              <a:rPr lang="en-US" altLang="ja-JP" sz="2800" dirty="0" smtClean="0"/>
              <a:t>                            </a:t>
            </a:r>
            <a:endParaRPr lang="fr-FR" altLang="ja-JP" sz="2800" b="0" dirty="0"/>
          </a:p>
          <a:p>
            <a:pPr marL="892175" eaLnBrk="0" hangingPunct="0"/>
            <a:r>
              <a:rPr lang="en-GB" altLang="ja-JP" sz="2800" b="1" dirty="0" smtClean="0">
                <a:solidFill>
                  <a:schemeClr val="hlink"/>
                </a:solidFill>
              </a:rPr>
              <a:t>               GOTO</a:t>
            </a:r>
            <a:r>
              <a:rPr lang="en-GB" altLang="ja-JP" sz="2800" dirty="0" smtClean="0"/>
              <a:t>  </a:t>
            </a:r>
            <a:r>
              <a:rPr lang="en-GB" altLang="ja-JP" sz="2800" dirty="0" smtClean="0">
                <a:ea typeface="SimSun" pitchFamily="2" charset="-122"/>
              </a:rPr>
              <a:t>Boucle            </a:t>
            </a:r>
            <a:r>
              <a:rPr lang="fr-FR" sz="2800" b="1" dirty="0" smtClean="0">
                <a:latin typeface="Arial" pitchFamily="34" charset="0"/>
                <a:cs typeface="Arial" pitchFamily="34" charset="0"/>
              </a:rPr>
              <a:t>→</a:t>
            </a:r>
            <a:r>
              <a:rPr lang="en-GB" altLang="ja-JP" sz="2800" dirty="0" smtClean="0"/>
              <a:t> (2us) </a:t>
            </a:r>
            <a:endParaRPr lang="fr-FR" altLang="ja-JP" sz="2800" b="0" dirty="0"/>
          </a:p>
        </p:txBody>
      </p:sp>
      <p:sp>
        <p:nvSpPr>
          <p:cNvPr id="4" name="ZoneTexte 3"/>
          <p:cNvSpPr txBox="1"/>
          <p:nvPr/>
        </p:nvSpPr>
        <p:spPr>
          <a:xfrm>
            <a:off x="2357422" y="2428868"/>
            <a:ext cx="4357718" cy="310854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5-1=1 → </a:t>
            </a:r>
            <a:r>
              <a:rPr lang="en-US" altLang="ja-JP" dirty="0" smtClean="0">
                <a:solidFill>
                  <a:schemeClr val="hlink"/>
                </a:solidFill>
              </a:rPr>
              <a:t>DECFSZ+</a:t>
            </a:r>
            <a:r>
              <a:rPr lang="en-GB" altLang="ja-JP" dirty="0" smtClean="0">
                <a:solidFill>
                  <a:schemeClr val="hlink"/>
                </a:solidFill>
              </a:rPr>
              <a:t> GOTO</a:t>
            </a:r>
            <a:r>
              <a:rPr lang="fr-FR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→</a:t>
            </a:r>
            <a:r>
              <a:rPr lang="fr-FR" sz="20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(1+2) us</a:t>
            </a:r>
          </a:p>
          <a:p>
            <a:pPr algn="l"/>
            <a:endParaRPr lang="fr-FR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fr-FR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4-1=3 </a:t>
            </a:r>
            <a:r>
              <a:rPr lang="fr-FR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→ </a:t>
            </a:r>
            <a:r>
              <a:rPr lang="en-US" altLang="ja-JP" dirty="0" smtClean="0">
                <a:solidFill>
                  <a:schemeClr val="hlink"/>
                </a:solidFill>
              </a:rPr>
              <a:t>DECFSZ+</a:t>
            </a:r>
            <a:r>
              <a:rPr lang="en-GB" altLang="ja-JP" dirty="0" smtClean="0">
                <a:solidFill>
                  <a:schemeClr val="hlink"/>
                </a:solidFill>
              </a:rPr>
              <a:t> GOTO</a:t>
            </a:r>
            <a:r>
              <a:rPr lang="fr-FR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→</a:t>
            </a:r>
            <a:r>
              <a:rPr lang="fr-FR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(1+2) us</a:t>
            </a:r>
          </a:p>
          <a:p>
            <a:pPr algn="l"/>
            <a:endParaRPr lang="fr-FR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fr-FR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3-1=2 </a:t>
            </a:r>
            <a:r>
              <a:rPr lang="fr-FR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→ </a:t>
            </a:r>
            <a:r>
              <a:rPr lang="en-US" altLang="ja-JP" dirty="0" smtClean="0">
                <a:solidFill>
                  <a:schemeClr val="hlink"/>
                </a:solidFill>
              </a:rPr>
              <a:t>DECFSZ+</a:t>
            </a:r>
            <a:r>
              <a:rPr lang="en-GB" altLang="ja-JP" dirty="0" smtClean="0">
                <a:solidFill>
                  <a:schemeClr val="hlink"/>
                </a:solidFill>
              </a:rPr>
              <a:t> GOTO</a:t>
            </a:r>
            <a:r>
              <a:rPr lang="fr-FR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→</a:t>
            </a:r>
            <a:r>
              <a:rPr lang="fr-FR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(1+2) us</a:t>
            </a:r>
          </a:p>
          <a:p>
            <a:pPr algn="l"/>
            <a:endParaRPr lang="fr-FR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fr-FR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2-1=1 </a:t>
            </a:r>
            <a:r>
              <a:rPr lang="fr-FR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→ </a:t>
            </a:r>
            <a:r>
              <a:rPr lang="en-US" altLang="ja-JP" dirty="0" smtClean="0">
                <a:solidFill>
                  <a:schemeClr val="hlink"/>
                </a:solidFill>
              </a:rPr>
              <a:t>DECFSZ+</a:t>
            </a:r>
            <a:r>
              <a:rPr lang="en-GB" altLang="ja-JP" dirty="0" smtClean="0">
                <a:solidFill>
                  <a:schemeClr val="hlink"/>
                </a:solidFill>
              </a:rPr>
              <a:t> GOTO</a:t>
            </a:r>
            <a:r>
              <a:rPr lang="fr-FR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→</a:t>
            </a:r>
            <a:r>
              <a:rPr lang="fr-FR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(1+2) us</a:t>
            </a:r>
          </a:p>
          <a:p>
            <a:pPr algn="l"/>
            <a:endParaRPr lang="fr-FR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fr-FR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1-1=0 </a:t>
            </a:r>
            <a:r>
              <a:rPr lang="fr-FR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→ </a:t>
            </a:r>
            <a:r>
              <a:rPr lang="en-US" altLang="ja-JP" dirty="0" smtClean="0">
                <a:solidFill>
                  <a:schemeClr val="hlink"/>
                </a:solidFill>
              </a:rPr>
              <a:t>DECFSZ+</a:t>
            </a:r>
            <a:r>
              <a:rPr lang="en-GB" altLang="ja-JP" dirty="0" smtClean="0">
                <a:solidFill>
                  <a:schemeClr val="hlink"/>
                </a:solidFill>
              </a:rPr>
              <a:t> </a:t>
            </a:r>
            <a:r>
              <a:rPr lang="en-GB" altLang="ja-JP" b="1" dirty="0" smtClean="0">
                <a:solidFill>
                  <a:srgbClr val="9900FF"/>
                </a:solidFill>
              </a:rPr>
              <a:t>SAUT</a:t>
            </a:r>
            <a:r>
              <a:rPr lang="fr-FR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→</a:t>
            </a:r>
            <a:r>
              <a:rPr lang="fr-FR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(1+</a:t>
            </a:r>
            <a:r>
              <a:rPr lang="fr-FR" b="1" dirty="0" smtClean="0">
                <a:solidFill>
                  <a:srgbClr val="9900FF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fr-FR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) us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0" y="6000768"/>
            <a:ext cx="850109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DZ" b="1" dirty="0" smtClean="0">
                <a:cs typeface="Arabic Transparent" pitchFamily="2" charset="-78"/>
              </a:rPr>
              <a:t>ملاحظة:  </a:t>
            </a:r>
            <a:r>
              <a:rPr lang="ar-DZ" b="1" dirty="0" smtClean="0">
                <a:solidFill>
                  <a:srgbClr val="FF0000"/>
                </a:solidFill>
                <a:cs typeface="Arabic Transparent" pitchFamily="2" charset="-78"/>
              </a:rPr>
              <a:t>عند العملية </a:t>
            </a:r>
            <a:r>
              <a:rPr lang="fr-FR" b="1" dirty="0" smtClean="0">
                <a:solidFill>
                  <a:srgbClr val="FF0000"/>
                </a:solidFill>
                <a:cs typeface="Arabic Transparent" pitchFamily="2" charset="-78"/>
              </a:rPr>
              <a:t>1-1=0</a:t>
            </a:r>
            <a:r>
              <a:rPr lang="ar-DZ" b="1" dirty="0" smtClean="0">
                <a:solidFill>
                  <a:srgbClr val="FF0000"/>
                </a:solidFill>
                <a:cs typeface="Arabic Transparent" pitchFamily="2" charset="-78"/>
              </a:rPr>
              <a:t> فان </a:t>
            </a:r>
            <a:r>
              <a:rPr lang="ar-DZ" b="1" dirty="0" err="1" smtClean="0">
                <a:solidFill>
                  <a:srgbClr val="FF0000"/>
                </a:solidFill>
                <a:cs typeface="Arabic Transparent" pitchFamily="2" charset="-78"/>
              </a:rPr>
              <a:t>ميكرومراقب</a:t>
            </a:r>
            <a:r>
              <a:rPr lang="ar-DZ" b="1" dirty="0" smtClean="0">
                <a:solidFill>
                  <a:srgbClr val="FF0000"/>
                </a:solidFill>
                <a:cs typeface="Arabic Transparent" pitchFamily="2" charset="-78"/>
              </a:rPr>
              <a:t> يقوم بتنفيذ التعليمة </a:t>
            </a:r>
            <a:r>
              <a:rPr lang="fr-FR" b="1" dirty="0" err="1" smtClean="0">
                <a:solidFill>
                  <a:srgbClr val="FF0000"/>
                </a:solidFill>
                <a:cs typeface="Arabic Transparent" pitchFamily="2" charset="-78"/>
              </a:rPr>
              <a:t>Decfsz</a:t>
            </a:r>
            <a:r>
              <a:rPr lang="ar-DZ" b="1" dirty="0" smtClean="0">
                <a:solidFill>
                  <a:srgbClr val="FF0000"/>
                </a:solidFill>
                <a:cs typeface="Arabic Transparent" pitchFamily="2" charset="-78"/>
              </a:rPr>
              <a:t> ويقوم بعدها بالقفز </a:t>
            </a:r>
            <a:r>
              <a:rPr lang="ar-DZ" b="1" dirty="0" err="1" smtClean="0">
                <a:solidFill>
                  <a:srgbClr val="FF0000"/>
                </a:solidFill>
                <a:cs typeface="Arabic Transparent" pitchFamily="2" charset="-78"/>
              </a:rPr>
              <a:t>اي</a:t>
            </a:r>
            <a:r>
              <a:rPr lang="ar-DZ" b="1" dirty="0" smtClean="0">
                <a:solidFill>
                  <a:srgbClr val="FF0000"/>
                </a:solidFill>
                <a:cs typeface="Arabic Transparent" pitchFamily="2" charset="-78"/>
              </a:rPr>
              <a:t> انه </a:t>
            </a:r>
            <a:r>
              <a:rPr lang="ar-DZ" b="1" dirty="0" err="1" smtClean="0">
                <a:solidFill>
                  <a:srgbClr val="FF0000"/>
                </a:solidFill>
                <a:cs typeface="Arabic Transparent" pitchFamily="2" charset="-78"/>
              </a:rPr>
              <a:t>لاينفد</a:t>
            </a:r>
            <a:r>
              <a:rPr lang="ar-DZ" b="1" dirty="0" smtClean="0">
                <a:solidFill>
                  <a:srgbClr val="FF0000"/>
                </a:solidFill>
                <a:cs typeface="Arabic Transparent" pitchFamily="2" charset="-78"/>
              </a:rPr>
              <a:t> التعليمة </a:t>
            </a:r>
            <a:r>
              <a:rPr lang="fr-FR" b="1" dirty="0" err="1" smtClean="0">
                <a:solidFill>
                  <a:srgbClr val="FF0000"/>
                </a:solidFill>
                <a:cs typeface="Arabic Transparent" pitchFamily="2" charset="-78"/>
              </a:rPr>
              <a:t>goto</a:t>
            </a:r>
            <a:r>
              <a:rPr lang="ar-DZ" b="1" dirty="0" smtClean="0">
                <a:solidFill>
                  <a:srgbClr val="FF0000"/>
                </a:solidFill>
                <a:cs typeface="Arabic Transparent" pitchFamily="2" charset="-78"/>
              </a:rPr>
              <a:t>  </a:t>
            </a:r>
            <a:endParaRPr lang="fr-FR" b="1" dirty="0">
              <a:cs typeface="Arabic Transparent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14414" y="1357298"/>
            <a:ext cx="6000792" cy="857256"/>
          </a:xfrm>
          <a:prstGeom prst="rect">
            <a:avLst/>
          </a:prstGeom>
          <a:solidFill>
            <a:srgbClr val="E46C0A">
              <a:alpha val="12157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7429488" y="0"/>
            <a:ext cx="1714512" cy="5232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DZ" sz="2800" b="1" dirty="0" smtClean="0"/>
              <a:t>كيفية العمل</a:t>
            </a:r>
            <a:endParaRPr lang="fr-FR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10" grpId="0" animBg="1"/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71406" y="785794"/>
            <a:ext cx="8858280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4000" b="1" dirty="0" smtClean="0"/>
              <a:t>T=   1     +     1 +    (1  +  2)     .</a:t>
            </a:r>
            <a:r>
              <a:rPr lang="fr-FR" sz="4000" b="1" dirty="0" smtClean="0">
                <a:solidFill>
                  <a:srgbClr val="FF0000"/>
                </a:solidFill>
              </a:rPr>
              <a:t>4   </a:t>
            </a:r>
            <a:r>
              <a:rPr lang="ar-DZ" sz="4000" b="1" dirty="0" smtClean="0">
                <a:solidFill>
                  <a:srgbClr val="FF0000"/>
                </a:solidFill>
              </a:rPr>
              <a:t> </a:t>
            </a:r>
            <a:r>
              <a:rPr lang="fr-FR" sz="4000" b="1" dirty="0" smtClean="0">
                <a:solidFill>
                  <a:srgbClr val="FF0000"/>
                </a:solidFill>
              </a:rPr>
              <a:t> </a:t>
            </a:r>
            <a:r>
              <a:rPr lang="fr-FR" sz="4000" b="1" dirty="0" smtClean="0"/>
              <a:t>+1      +1</a:t>
            </a:r>
            <a:endParaRPr lang="fr-FR" sz="4000" b="1" dirty="0"/>
          </a:p>
        </p:txBody>
      </p:sp>
      <p:cxnSp>
        <p:nvCxnSpPr>
          <p:cNvPr id="4" name="Connecteur droit avec flèche 3"/>
          <p:cNvCxnSpPr/>
          <p:nvPr/>
        </p:nvCxnSpPr>
        <p:spPr>
          <a:xfrm rot="5400000">
            <a:off x="785786" y="1779432"/>
            <a:ext cx="714380" cy="1588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 rot="5400000">
            <a:off x="350355" y="2812648"/>
            <a:ext cx="15785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ja-JP" b="1" dirty="0" smtClean="0">
                <a:solidFill>
                  <a:schemeClr val="hlink"/>
                </a:solidFill>
                <a:cs typeface="Times New Roman" pitchFamily="18" charset="0"/>
              </a:rPr>
              <a:t>MOVLW</a:t>
            </a:r>
            <a:r>
              <a:rPr lang="en-GB" altLang="ja-JP" dirty="0" smtClean="0">
                <a:cs typeface="Times New Roman" pitchFamily="18" charset="0"/>
              </a:rPr>
              <a:t> </a:t>
            </a:r>
            <a:r>
              <a:rPr lang="en-GB" altLang="ja-JP" dirty="0" smtClean="0">
                <a:solidFill>
                  <a:schemeClr val="folHlink"/>
                </a:solidFill>
                <a:cs typeface="Times New Roman" pitchFamily="18" charset="0"/>
              </a:rPr>
              <a:t>  0x</a:t>
            </a:r>
            <a:r>
              <a:rPr lang="en-GB" altLang="ja-JP" dirty="0" smtClean="0">
                <a:solidFill>
                  <a:schemeClr val="folHlink"/>
                </a:solidFill>
              </a:rPr>
              <a:t>05</a:t>
            </a:r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 rot="5400000">
            <a:off x="1906125" y="2921517"/>
            <a:ext cx="18414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dirty="0" smtClean="0">
                <a:solidFill>
                  <a:schemeClr val="hlink"/>
                </a:solidFill>
              </a:rPr>
              <a:t>MOVWF</a:t>
            </a:r>
            <a:r>
              <a:rPr lang="en-US" altLang="ja-JP" dirty="0" smtClean="0">
                <a:solidFill>
                  <a:schemeClr val="hlink"/>
                </a:solidFill>
              </a:rPr>
              <a:t> </a:t>
            </a:r>
            <a:r>
              <a:rPr lang="en-US" altLang="ja-JP" dirty="0" smtClean="0"/>
              <a:t> </a:t>
            </a:r>
            <a:r>
              <a:rPr lang="en-US" altLang="ja-JP" dirty="0" smtClean="0">
                <a:solidFill>
                  <a:schemeClr val="folHlink"/>
                </a:solidFill>
                <a:ea typeface="SimSun" pitchFamily="2" charset="-122"/>
              </a:rPr>
              <a:t>TEMPO </a:t>
            </a:r>
            <a:endParaRPr lang="fr-FR" dirty="0"/>
          </a:p>
        </p:txBody>
      </p:sp>
      <p:cxnSp>
        <p:nvCxnSpPr>
          <p:cNvPr id="7" name="Connecteur droit avec flèche 6"/>
          <p:cNvCxnSpPr/>
          <p:nvPr/>
        </p:nvCxnSpPr>
        <p:spPr>
          <a:xfrm rot="5400000">
            <a:off x="2451218" y="1778638"/>
            <a:ext cx="714380" cy="1588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 rot="5400000">
            <a:off x="2962949" y="3099339"/>
            <a:ext cx="31432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92175" eaLnBrk="0" hangingPunct="0"/>
            <a:r>
              <a:rPr lang="en-US" altLang="ja-JP" b="1" dirty="0" smtClean="0">
                <a:solidFill>
                  <a:schemeClr val="hlink"/>
                </a:solidFill>
              </a:rPr>
              <a:t>DECFSZ</a:t>
            </a:r>
            <a:r>
              <a:rPr lang="en-US" altLang="ja-JP" dirty="0" smtClean="0"/>
              <a:t>    </a:t>
            </a:r>
            <a:r>
              <a:rPr lang="en-US" altLang="ja-JP" dirty="0" smtClean="0">
                <a:solidFill>
                  <a:schemeClr val="folHlink"/>
                </a:solidFill>
                <a:ea typeface="SimSun" pitchFamily="2" charset="-122"/>
              </a:rPr>
              <a:t>TEMPO </a:t>
            </a:r>
            <a:r>
              <a:rPr lang="en-US" altLang="ja-JP" dirty="0" smtClean="0"/>
              <a:t>,1 </a:t>
            </a:r>
            <a:endParaRPr lang="fr-FR" altLang="ja-JP" dirty="0" smtClean="0"/>
          </a:p>
          <a:p>
            <a:pPr marL="892175" eaLnBrk="0" hangingPunct="0"/>
            <a:r>
              <a:rPr lang="en-GB" altLang="ja-JP" b="1" dirty="0" smtClean="0">
                <a:solidFill>
                  <a:schemeClr val="hlink"/>
                </a:solidFill>
              </a:rPr>
              <a:t> GOTO</a:t>
            </a:r>
            <a:endParaRPr lang="fr-FR" altLang="ja-JP" dirty="0"/>
          </a:p>
        </p:txBody>
      </p:sp>
      <p:sp>
        <p:nvSpPr>
          <p:cNvPr id="9" name="Accolade fermante 8"/>
          <p:cNvSpPr/>
          <p:nvPr/>
        </p:nvSpPr>
        <p:spPr>
          <a:xfrm rot="5400000">
            <a:off x="4357686" y="1065052"/>
            <a:ext cx="428628" cy="1428760"/>
          </a:xfrm>
          <a:prstGeom prst="rightBrace">
            <a:avLst>
              <a:gd name="adj1" fmla="val 18868"/>
              <a:gd name="adj2" fmla="val 50000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0" name="Connecteur droit avec flèche 9"/>
          <p:cNvCxnSpPr/>
          <p:nvPr/>
        </p:nvCxnSpPr>
        <p:spPr>
          <a:xfrm rot="5400000">
            <a:off x="4302794" y="2405828"/>
            <a:ext cx="540000" cy="1588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 rot="16200000">
            <a:off x="5256732" y="3151013"/>
            <a:ext cx="1714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DZ" sz="2000" b="1" dirty="0" smtClean="0">
                <a:solidFill>
                  <a:srgbClr val="0000FF"/>
                </a:solidFill>
              </a:rPr>
              <a:t>تكرر </a:t>
            </a:r>
            <a:r>
              <a:rPr lang="ar-DZ" sz="2000" b="1" dirty="0" smtClean="0">
                <a:solidFill>
                  <a:srgbClr val="FF0000"/>
                </a:solidFill>
              </a:rPr>
              <a:t>4</a:t>
            </a:r>
            <a:r>
              <a:rPr lang="ar-DZ" sz="2000" b="1" dirty="0" smtClean="0">
                <a:solidFill>
                  <a:srgbClr val="0000FF"/>
                </a:solidFill>
              </a:rPr>
              <a:t> مرات</a:t>
            </a:r>
            <a:endParaRPr lang="fr-FR" sz="2000" b="1" dirty="0">
              <a:solidFill>
                <a:srgbClr val="0000FF"/>
              </a:solidFill>
            </a:endParaRPr>
          </a:p>
        </p:txBody>
      </p:sp>
      <p:cxnSp>
        <p:nvCxnSpPr>
          <p:cNvPr id="12" name="Connecteur droit avec flèche 11"/>
          <p:cNvCxnSpPr/>
          <p:nvPr/>
        </p:nvCxnSpPr>
        <p:spPr>
          <a:xfrm rot="5400000">
            <a:off x="5658430" y="1907448"/>
            <a:ext cx="972000" cy="1588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 rot="5400000">
            <a:off x="5378709" y="4115995"/>
            <a:ext cx="34708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dirty="0" smtClean="0">
                <a:solidFill>
                  <a:schemeClr val="hlink"/>
                </a:solidFill>
              </a:rPr>
              <a:t>DECFSZ</a:t>
            </a:r>
            <a:r>
              <a:rPr lang="en-US" altLang="ja-JP" dirty="0" smtClean="0"/>
              <a:t>    </a:t>
            </a:r>
            <a:r>
              <a:rPr lang="en-US" altLang="ja-JP" dirty="0" smtClean="0">
                <a:solidFill>
                  <a:schemeClr val="folHlink"/>
                </a:solidFill>
                <a:ea typeface="SimSun" pitchFamily="2" charset="-122"/>
              </a:rPr>
              <a:t>TEMPO </a:t>
            </a:r>
            <a:r>
              <a:rPr lang="en-US" altLang="ja-JP" dirty="0" smtClean="0"/>
              <a:t>, 1  </a:t>
            </a:r>
            <a:r>
              <a:rPr lang="ar-DZ" altLang="ja-JP" dirty="0" smtClean="0"/>
              <a:t> الأخيرة قبل القفز</a:t>
            </a:r>
            <a:endParaRPr lang="fr-FR" dirty="0"/>
          </a:p>
        </p:txBody>
      </p:sp>
      <p:cxnSp>
        <p:nvCxnSpPr>
          <p:cNvPr id="14" name="Connecteur droit avec flèche 13"/>
          <p:cNvCxnSpPr/>
          <p:nvPr/>
        </p:nvCxnSpPr>
        <p:spPr>
          <a:xfrm rot="5400000">
            <a:off x="6709956" y="1917140"/>
            <a:ext cx="972000" cy="1588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Légende encadrée 2 15"/>
          <p:cNvSpPr/>
          <p:nvPr/>
        </p:nvSpPr>
        <p:spPr>
          <a:xfrm>
            <a:off x="7786710" y="2493812"/>
            <a:ext cx="1285852" cy="1714512"/>
          </a:xfrm>
          <a:prstGeom prst="borderCallout2">
            <a:avLst>
              <a:gd name="adj1" fmla="val 18750"/>
              <a:gd name="adj2" fmla="val -8333"/>
              <a:gd name="adj3" fmla="val 19546"/>
              <a:gd name="adj4" fmla="val -26220"/>
              <a:gd name="adj5" fmla="val -68428"/>
              <a:gd name="adj6" fmla="val 50239"/>
            </a:avLst>
          </a:prstGeom>
          <a:ln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ar-DZ" dirty="0" smtClean="0"/>
              <a:t>1+ خاصة </a:t>
            </a:r>
            <a:r>
              <a:rPr lang="ar-DZ" dirty="0" err="1" smtClean="0"/>
              <a:t>ب</a:t>
            </a:r>
            <a:r>
              <a:rPr lang="ar-DZ" dirty="0" smtClean="0"/>
              <a:t> </a:t>
            </a:r>
            <a:r>
              <a:rPr lang="fr-FR" dirty="0" smtClean="0"/>
              <a:t>saut</a:t>
            </a:r>
            <a:r>
              <a:rPr lang="ar-DZ" dirty="0" smtClean="0"/>
              <a:t> ولا يقوم بتنفيذ التعليمة </a:t>
            </a:r>
            <a:r>
              <a:rPr lang="fr-FR" dirty="0" err="1" smtClean="0"/>
              <a:t>goto</a:t>
            </a:r>
            <a:r>
              <a:rPr lang="ar-DZ" dirty="0" smtClean="0"/>
              <a:t> </a:t>
            </a:r>
            <a:r>
              <a:rPr lang="ar-DZ" dirty="0" err="1" smtClean="0"/>
              <a:t>الاخيرة</a:t>
            </a:r>
            <a:endParaRPr lang="fr-FR" dirty="0"/>
          </a:p>
        </p:txBody>
      </p:sp>
      <p:sp>
        <p:nvSpPr>
          <p:cNvPr id="17" name="ZoneTexte 16"/>
          <p:cNvSpPr txBox="1"/>
          <p:nvPr/>
        </p:nvSpPr>
        <p:spPr>
          <a:xfrm>
            <a:off x="5857884" y="6000768"/>
            <a:ext cx="2643206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DZ" sz="3200" b="1" dirty="0" smtClean="0"/>
              <a:t>ملاحظة:  </a:t>
            </a:r>
            <a:r>
              <a:rPr lang="fr-FR" sz="3200" b="1" dirty="0" smtClean="0">
                <a:solidFill>
                  <a:srgbClr val="FF0000"/>
                </a:solidFill>
              </a:rPr>
              <a:t>4</a:t>
            </a:r>
            <a:r>
              <a:rPr lang="fr-FR" sz="3200" b="1" dirty="0" smtClean="0"/>
              <a:t>=5-1</a:t>
            </a:r>
            <a:endParaRPr lang="fr-FR" sz="3200" b="1" dirty="0"/>
          </a:p>
        </p:txBody>
      </p:sp>
      <p:sp>
        <p:nvSpPr>
          <p:cNvPr id="18" name="ZoneTexte 17"/>
          <p:cNvSpPr txBox="1"/>
          <p:nvPr/>
        </p:nvSpPr>
        <p:spPr>
          <a:xfrm>
            <a:off x="1000100" y="0"/>
            <a:ext cx="5715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 smtClean="0"/>
              <a:t>T= 1+1+(1+2).</a:t>
            </a:r>
            <a:r>
              <a:rPr lang="fr-FR" sz="4000" dirty="0" smtClean="0">
                <a:solidFill>
                  <a:srgbClr val="FF0000"/>
                </a:solidFill>
              </a:rPr>
              <a:t>4</a:t>
            </a:r>
            <a:r>
              <a:rPr lang="fr-FR" sz="4000" dirty="0" smtClean="0"/>
              <a:t>+1+1</a:t>
            </a:r>
            <a:endParaRPr lang="fr-FR" sz="4000" dirty="0"/>
          </a:p>
        </p:txBody>
      </p:sp>
      <p:sp>
        <p:nvSpPr>
          <p:cNvPr id="19" name="ZoneTexte 18"/>
          <p:cNvSpPr txBox="1"/>
          <p:nvPr/>
        </p:nvSpPr>
        <p:spPr>
          <a:xfrm>
            <a:off x="285720" y="5000636"/>
            <a:ext cx="24288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 smtClean="0"/>
              <a:t>T= 16us</a:t>
            </a:r>
            <a:endParaRPr lang="fr-FR" sz="4000" dirty="0"/>
          </a:p>
        </p:txBody>
      </p:sp>
      <p:sp>
        <p:nvSpPr>
          <p:cNvPr id="20" name="ZoneTexte 19"/>
          <p:cNvSpPr txBox="1"/>
          <p:nvPr/>
        </p:nvSpPr>
        <p:spPr>
          <a:xfrm>
            <a:off x="7429488" y="0"/>
            <a:ext cx="1714512" cy="5232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DZ" sz="2800" b="1" dirty="0" smtClean="0"/>
              <a:t>زمن التأجيل</a:t>
            </a:r>
            <a:endParaRPr lang="fr-FR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6" grpId="0"/>
      <p:bldP spid="8" grpId="0"/>
      <p:bldP spid="9" grpId="0" animBg="1"/>
      <p:bldP spid="11" grpId="0"/>
      <p:bldP spid="13" grpId="0"/>
      <p:bldP spid="16" grpId="0" animBg="1"/>
      <p:bldP spid="17" grpId="0" animBg="1"/>
      <p:bldP spid="18" grpId="0"/>
      <p:bldP spid="19" grpId="0"/>
      <p:bldP spid="2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7643802" y="0"/>
            <a:ext cx="1500198" cy="52322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DZ" sz="2800" b="1" dirty="0" smtClean="0"/>
              <a:t>تعميم</a:t>
            </a:r>
            <a:endParaRPr lang="fr-FR" sz="2800" b="1" dirty="0"/>
          </a:p>
        </p:txBody>
      </p:sp>
      <p:sp>
        <p:nvSpPr>
          <p:cNvPr id="3" name="Rectangle 54"/>
          <p:cNvSpPr>
            <a:spLocks noChangeArrowheads="1"/>
          </p:cNvSpPr>
          <p:nvPr/>
        </p:nvSpPr>
        <p:spPr bwMode="auto">
          <a:xfrm>
            <a:off x="1" y="1071546"/>
            <a:ext cx="8286776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892175" eaLnBrk="0" hangingPunct="0"/>
            <a:r>
              <a:rPr lang="en-GB" altLang="ja-JP" sz="2800" b="1" dirty="0" smtClean="0">
                <a:solidFill>
                  <a:schemeClr val="hlink"/>
                </a:solidFill>
                <a:cs typeface="Times New Roman" pitchFamily="18" charset="0"/>
              </a:rPr>
              <a:t>               MOVLW</a:t>
            </a:r>
            <a:r>
              <a:rPr lang="en-GB" altLang="ja-JP" sz="2800" dirty="0" smtClean="0">
                <a:cs typeface="Times New Roman" pitchFamily="18" charset="0"/>
              </a:rPr>
              <a:t> </a:t>
            </a:r>
            <a:r>
              <a:rPr lang="en-GB" altLang="ja-JP" sz="2800" dirty="0" smtClean="0">
                <a:solidFill>
                  <a:schemeClr val="folHlink"/>
                </a:solidFill>
                <a:cs typeface="Times New Roman" pitchFamily="18" charset="0"/>
              </a:rPr>
              <a:t>  0x</a:t>
            </a:r>
            <a:r>
              <a:rPr lang="fr-FR" altLang="ja-JP" sz="2800" dirty="0" smtClean="0">
                <a:solidFill>
                  <a:srgbClr val="FF0000"/>
                </a:solidFill>
              </a:rPr>
              <a:t>N</a:t>
            </a:r>
            <a:r>
              <a:rPr lang="en-GB" altLang="ja-JP" sz="2800" dirty="0" smtClean="0">
                <a:solidFill>
                  <a:schemeClr val="folHlink"/>
                </a:solidFill>
              </a:rPr>
              <a:t>            </a:t>
            </a:r>
            <a:r>
              <a:rPr lang="fr-FR" sz="2800" b="1" dirty="0" smtClean="0">
                <a:latin typeface="Arial" pitchFamily="34" charset="0"/>
                <a:cs typeface="Arial" pitchFamily="34" charset="0"/>
              </a:rPr>
              <a:t>→</a:t>
            </a:r>
            <a:r>
              <a:rPr lang="en-GB" altLang="ja-JP" sz="2800" dirty="0" smtClean="0"/>
              <a:t> (1us)                           </a:t>
            </a:r>
            <a:endParaRPr lang="fr-FR" altLang="ja-JP" sz="2800" b="0" dirty="0"/>
          </a:p>
          <a:p>
            <a:pPr marL="892175" eaLnBrk="0" hangingPunct="0"/>
            <a:r>
              <a:rPr lang="en-US" altLang="ja-JP" sz="2800" b="1" dirty="0" smtClean="0">
                <a:solidFill>
                  <a:schemeClr val="hlink"/>
                </a:solidFill>
              </a:rPr>
              <a:t>               MOVWF</a:t>
            </a:r>
            <a:r>
              <a:rPr lang="en-US" altLang="ja-JP" sz="2800" dirty="0" smtClean="0">
                <a:solidFill>
                  <a:schemeClr val="hlink"/>
                </a:solidFill>
              </a:rPr>
              <a:t> </a:t>
            </a:r>
            <a:r>
              <a:rPr lang="en-US" altLang="ja-JP" sz="2800" dirty="0" smtClean="0"/>
              <a:t> </a:t>
            </a:r>
            <a:r>
              <a:rPr lang="en-US" altLang="ja-JP" sz="2800" dirty="0" smtClean="0">
                <a:solidFill>
                  <a:schemeClr val="folHlink"/>
                </a:solidFill>
                <a:ea typeface="SimSun" pitchFamily="2" charset="-122"/>
              </a:rPr>
              <a:t>TEMPO      </a:t>
            </a:r>
            <a:r>
              <a:rPr lang="fr-FR" sz="2800" b="1" dirty="0" smtClean="0">
                <a:latin typeface="Arial" pitchFamily="34" charset="0"/>
                <a:cs typeface="Arial" pitchFamily="34" charset="0"/>
              </a:rPr>
              <a:t>→</a:t>
            </a:r>
            <a:r>
              <a:rPr lang="en-GB" altLang="ja-JP" sz="2800" dirty="0" smtClean="0"/>
              <a:t> (1us)</a:t>
            </a:r>
            <a:r>
              <a:rPr lang="en-US" altLang="ja-JP" sz="2800" dirty="0" smtClean="0">
                <a:solidFill>
                  <a:schemeClr val="folHlink"/>
                </a:solidFill>
                <a:ea typeface="SimSun" pitchFamily="2" charset="-122"/>
              </a:rPr>
              <a:t>   </a:t>
            </a:r>
            <a:endParaRPr lang="fr-FR" altLang="ja-JP" sz="2800" b="0" dirty="0">
              <a:solidFill>
                <a:schemeClr val="folHlink"/>
              </a:solidFill>
            </a:endParaRPr>
          </a:p>
          <a:p>
            <a:pPr marL="892175" eaLnBrk="0" hangingPunct="0"/>
            <a:r>
              <a:rPr lang="en-GB" altLang="ja-JP" sz="2800" dirty="0" smtClean="0">
                <a:ea typeface="SimSun" pitchFamily="2" charset="-122"/>
              </a:rPr>
              <a:t>Boucle  </a:t>
            </a:r>
            <a:r>
              <a:rPr lang="en-GB" altLang="ja-JP" sz="2800" dirty="0" smtClean="0">
                <a:solidFill>
                  <a:schemeClr val="folHlink"/>
                </a:solidFill>
                <a:ea typeface="SimSun" pitchFamily="2" charset="-122"/>
              </a:rPr>
              <a:t> </a:t>
            </a:r>
            <a:r>
              <a:rPr lang="en-US" altLang="ja-JP" sz="2800" b="1" dirty="0" smtClean="0">
                <a:solidFill>
                  <a:schemeClr val="hlink"/>
                </a:solidFill>
              </a:rPr>
              <a:t>DECFSZ</a:t>
            </a:r>
            <a:r>
              <a:rPr lang="en-US" altLang="ja-JP" sz="2800" dirty="0" smtClean="0"/>
              <a:t>    </a:t>
            </a:r>
            <a:r>
              <a:rPr lang="en-US" altLang="ja-JP" sz="2800" dirty="0" smtClean="0">
                <a:solidFill>
                  <a:schemeClr val="folHlink"/>
                </a:solidFill>
                <a:ea typeface="SimSun" pitchFamily="2" charset="-122"/>
              </a:rPr>
              <a:t>TEMPO </a:t>
            </a:r>
            <a:r>
              <a:rPr lang="en-US" altLang="ja-JP" sz="2800" dirty="0" smtClean="0"/>
              <a:t>, 1 </a:t>
            </a:r>
            <a:r>
              <a:rPr lang="fr-FR" sz="2800" b="1" dirty="0" smtClean="0">
                <a:latin typeface="Arial" pitchFamily="34" charset="0"/>
                <a:cs typeface="Arial" pitchFamily="34" charset="0"/>
              </a:rPr>
              <a:t>→</a:t>
            </a:r>
            <a:r>
              <a:rPr lang="en-US" altLang="ja-JP" sz="2800" dirty="0" smtClean="0"/>
              <a:t> </a:t>
            </a:r>
            <a:r>
              <a:rPr lang="en-GB" altLang="ja-JP" sz="2800" dirty="0" smtClean="0"/>
              <a:t>(1(2)us)</a:t>
            </a:r>
            <a:r>
              <a:rPr lang="en-US" altLang="ja-JP" sz="2800" dirty="0" smtClean="0"/>
              <a:t>                            </a:t>
            </a:r>
            <a:endParaRPr lang="fr-FR" altLang="ja-JP" sz="2800" b="0" dirty="0"/>
          </a:p>
          <a:p>
            <a:pPr marL="892175" eaLnBrk="0" hangingPunct="0"/>
            <a:r>
              <a:rPr lang="en-GB" altLang="ja-JP" sz="2800" b="1" dirty="0" smtClean="0">
                <a:solidFill>
                  <a:schemeClr val="hlink"/>
                </a:solidFill>
              </a:rPr>
              <a:t>               GOTO</a:t>
            </a:r>
            <a:r>
              <a:rPr lang="en-GB" altLang="ja-JP" sz="2800" dirty="0" smtClean="0"/>
              <a:t>  </a:t>
            </a:r>
            <a:r>
              <a:rPr lang="en-GB" altLang="ja-JP" sz="2800" dirty="0" smtClean="0">
                <a:ea typeface="SimSun" pitchFamily="2" charset="-122"/>
              </a:rPr>
              <a:t>Boucle            </a:t>
            </a:r>
            <a:r>
              <a:rPr lang="fr-FR" sz="2800" b="1" dirty="0" smtClean="0">
                <a:latin typeface="Arial" pitchFamily="34" charset="0"/>
                <a:cs typeface="Arial" pitchFamily="34" charset="0"/>
              </a:rPr>
              <a:t>→</a:t>
            </a:r>
            <a:r>
              <a:rPr lang="en-GB" altLang="ja-JP" sz="2800" dirty="0" smtClean="0"/>
              <a:t> (2us) </a:t>
            </a:r>
            <a:endParaRPr lang="fr-FR" altLang="ja-JP" sz="2800" b="0" dirty="0"/>
          </a:p>
        </p:txBody>
      </p:sp>
      <p:sp>
        <p:nvSpPr>
          <p:cNvPr id="4" name="ZoneTexte 3"/>
          <p:cNvSpPr txBox="1"/>
          <p:nvPr/>
        </p:nvSpPr>
        <p:spPr>
          <a:xfrm>
            <a:off x="1785918" y="3214686"/>
            <a:ext cx="5715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 smtClean="0"/>
              <a:t>T= 1+1+(1+2).(</a:t>
            </a:r>
            <a:r>
              <a:rPr lang="fr-FR" sz="4000" dirty="0" smtClean="0">
                <a:solidFill>
                  <a:srgbClr val="FF0000"/>
                </a:solidFill>
              </a:rPr>
              <a:t>N-1)</a:t>
            </a:r>
            <a:r>
              <a:rPr lang="fr-FR" sz="4000" dirty="0" smtClean="0"/>
              <a:t>+1+1</a:t>
            </a:r>
            <a:endParaRPr lang="fr-FR" sz="4000" dirty="0"/>
          </a:p>
        </p:txBody>
      </p:sp>
      <p:sp>
        <p:nvSpPr>
          <p:cNvPr id="5" name="ZoneTexte 4"/>
          <p:cNvSpPr txBox="1"/>
          <p:nvPr/>
        </p:nvSpPr>
        <p:spPr>
          <a:xfrm>
            <a:off x="142844" y="4500570"/>
            <a:ext cx="8858280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DZ" sz="2800" dirty="0" smtClean="0"/>
              <a:t>اكبر قيمة لـ </a:t>
            </a:r>
            <a:r>
              <a:rPr lang="fr-FR" sz="2800" dirty="0" smtClean="0"/>
              <a:t>N</a:t>
            </a:r>
            <a:r>
              <a:rPr lang="ar-DZ" sz="2800" dirty="0" smtClean="0"/>
              <a:t> هي  256 وهي القيمة القصوى للسجلات مشفرة على 8 بيت</a:t>
            </a:r>
            <a:endParaRPr lang="fr-FR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14282" y="-24"/>
            <a:ext cx="24288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 smtClean="0"/>
              <a:t>T= 16us</a:t>
            </a:r>
            <a:endParaRPr lang="fr-FR" sz="4000" dirty="0"/>
          </a:p>
        </p:txBody>
      </p:sp>
      <p:sp>
        <p:nvSpPr>
          <p:cNvPr id="3" name="ZoneTexte 2"/>
          <p:cNvSpPr txBox="1"/>
          <p:nvPr/>
        </p:nvSpPr>
        <p:spPr>
          <a:xfrm>
            <a:off x="1714480" y="785794"/>
            <a:ext cx="6215106" cy="46166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DZ" sz="2400" b="1" dirty="0" smtClean="0"/>
              <a:t>هذا الزمن صغير جدا </a:t>
            </a:r>
            <a:r>
              <a:rPr lang="ar-DZ" sz="2400" b="1" dirty="0" err="1" smtClean="0"/>
              <a:t>اذا</a:t>
            </a:r>
            <a:r>
              <a:rPr lang="ar-DZ" sz="2400" b="1" dirty="0" smtClean="0"/>
              <a:t> ما قرن  </a:t>
            </a:r>
            <a:r>
              <a:rPr lang="fr-FR" sz="2400" b="1" dirty="0" smtClean="0"/>
              <a:t>1s</a:t>
            </a:r>
            <a:r>
              <a:rPr lang="ar-DZ" sz="2400" b="1" dirty="0" smtClean="0"/>
              <a:t>    ( </a:t>
            </a:r>
            <a:r>
              <a:rPr lang="en-US" sz="2400" b="1" dirty="0" smtClean="0"/>
              <a:t>1s=1000000us</a:t>
            </a:r>
            <a:r>
              <a:rPr lang="ar-DZ" sz="2400" b="1" dirty="0" smtClean="0"/>
              <a:t>) </a:t>
            </a:r>
            <a:endParaRPr lang="fr-FR" sz="2400" b="1" dirty="0"/>
          </a:p>
        </p:txBody>
      </p:sp>
      <p:sp>
        <p:nvSpPr>
          <p:cNvPr id="4" name="ZoneTexte 3"/>
          <p:cNvSpPr txBox="1"/>
          <p:nvPr/>
        </p:nvSpPr>
        <p:spPr>
          <a:xfrm>
            <a:off x="2428860" y="1428736"/>
            <a:ext cx="6286544" cy="58477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DZ" sz="3200" b="1" dirty="0" smtClean="0">
                <a:solidFill>
                  <a:srgbClr val="FF0000"/>
                </a:solidFill>
              </a:rPr>
              <a:t>الحل</a:t>
            </a:r>
            <a:r>
              <a:rPr lang="en-US" sz="3200" b="1" dirty="0" smtClean="0">
                <a:solidFill>
                  <a:srgbClr val="FF0000"/>
                </a:solidFill>
              </a:rPr>
              <a:t>:</a:t>
            </a:r>
            <a:r>
              <a:rPr lang="ar-DZ" sz="3200" b="1" dirty="0" smtClean="0"/>
              <a:t> هو إضافة التعليمة </a:t>
            </a:r>
            <a:r>
              <a:rPr lang="en-US" sz="3200" b="1" dirty="0" smtClean="0"/>
              <a:t>NOP </a:t>
            </a:r>
            <a:r>
              <a:rPr lang="ar-DZ" sz="3200" b="1" dirty="0" smtClean="0"/>
              <a:t> داخل الحلقة</a:t>
            </a:r>
            <a:endParaRPr lang="fr-FR" sz="3200" b="1" dirty="0"/>
          </a:p>
        </p:txBody>
      </p:sp>
      <p:sp>
        <p:nvSpPr>
          <p:cNvPr id="5" name="Rectangle 54"/>
          <p:cNvSpPr>
            <a:spLocks noChangeArrowheads="1"/>
          </p:cNvSpPr>
          <p:nvPr/>
        </p:nvSpPr>
        <p:spPr bwMode="auto">
          <a:xfrm>
            <a:off x="357158" y="2143116"/>
            <a:ext cx="8286776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892175" eaLnBrk="0" hangingPunct="0"/>
            <a:r>
              <a:rPr lang="en-GB" altLang="ja-JP" sz="2800" b="1" dirty="0" smtClean="0">
                <a:solidFill>
                  <a:schemeClr val="hlink"/>
                </a:solidFill>
                <a:cs typeface="Times New Roman" pitchFamily="18" charset="0"/>
              </a:rPr>
              <a:t>               MOVLW</a:t>
            </a:r>
            <a:r>
              <a:rPr lang="en-GB" altLang="ja-JP" sz="2800" dirty="0" smtClean="0">
                <a:cs typeface="Times New Roman" pitchFamily="18" charset="0"/>
              </a:rPr>
              <a:t> </a:t>
            </a:r>
            <a:r>
              <a:rPr lang="en-GB" altLang="ja-JP" sz="2800" dirty="0" smtClean="0">
                <a:solidFill>
                  <a:schemeClr val="folHlink"/>
                </a:solidFill>
                <a:cs typeface="Times New Roman" pitchFamily="18" charset="0"/>
              </a:rPr>
              <a:t>  0x</a:t>
            </a:r>
            <a:r>
              <a:rPr lang="fr-FR" altLang="ja-JP" sz="2800" dirty="0" smtClean="0">
                <a:solidFill>
                  <a:srgbClr val="FF0000"/>
                </a:solidFill>
              </a:rPr>
              <a:t>05</a:t>
            </a:r>
            <a:r>
              <a:rPr lang="en-GB" altLang="ja-JP" sz="2800" dirty="0" smtClean="0">
                <a:solidFill>
                  <a:schemeClr val="folHlink"/>
                </a:solidFill>
              </a:rPr>
              <a:t>          </a:t>
            </a:r>
            <a:r>
              <a:rPr lang="fr-FR" sz="2800" b="1" dirty="0" smtClean="0">
                <a:latin typeface="Arial" pitchFamily="34" charset="0"/>
                <a:cs typeface="Arial" pitchFamily="34" charset="0"/>
              </a:rPr>
              <a:t>→</a:t>
            </a:r>
            <a:r>
              <a:rPr lang="en-GB" altLang="ja-JP" sz="2800" dirty="0" smtClean="0"/>
              <a:t> (1us)                           </a:t>
            </a:r>
            <a:endParaRPr lang="fr-FR" altLang="ja-JP" sz="2800" b="0" dirty="0"/>
          </a:p>
          <a:p>
            <a:pPr marL="892175" eaLnBrk="0" hangingPunct="0"/>
            <a:r>
              <a:rPr lang="en-US" altLang="ja-JP" sz="2800" b="1" dirty="0" smtClean="0">
                <a:solidFill>
                  <a:schemeClr val="hlink"/>
                </a:solidFill>
              </a:rPr>
              <a:t>               MOVWF</a:t>
            </a:r>
            <a:r>
              <a:rPr lang="en-US" altLang="ja-JP" sz="2800" dirty="0" smtClean="0">
                <a:solidFill>
                  <a:schemeClr val="hlink"/>
                </a:solidFill>
              </a:rPr>
              <a:t> </a:t>
            </a:r>
            <a:r>
              <a:rPr lang="en-US" altLang="ja-JP" sz="2800" dirty="0" smtClean="0"/>
              <a:t> </a:t>
            </a:r>
            <a:r>
              <a:rPr lang="en-US" altLang="ja-JP" sz="2800" dirty="0" smtClean="0">
                <a:solidFill>
                  <a:schemeClr val="folHlink"/>
                </a:solidFill>
                <a:ea typeface="SimSun" pitchFamily="2" charset="-122"/>
              </a:rPr>
              <a:t>TEMPO      </a:t>
            </a:r>
            <a:r>
              <a:rPr lang="fr-FR" sz="2800" b="1" dirty="0" smtClean="0">
                <a:latin typeface="Arial" pitchFamily="34" charset="0"/>
                <a:cs typeface="Arial" pitchFamily="34" charset="0"/>
              </a:rPr>
              <a:t>→</a:t>
            </a:r>
            <a:r>
              <a:rPr lang="en-GB" altLang="ja-JP" sz="2800" dirty="0" smtClean="0"/>
              <a:t> (1us)</a:t>
            </a:r>
            <a:r>
              <a:rPr lang="en-US" altLang="ja-JP" sz="2800" dirty="0" smtClean="0">
                <a:solidFill>
                  <a:schemeClr val="folHlink"/>
                </a:solidFill>
                <a:ea typeface="SimSun" pitchFamily="2" charset="-122"/>
              </a:rPr>
              <a:t>   </a:t>
            </a:r>
            <a:endParaRPr lang="fr-FR" altLang="ja-JP" sz="2800" b="0" dirty="0">
              <a:solidFill>
                <a:schemeClr val="folHlink"/>
              </a:solidFill>
            </a:endParaRPr>
          </a:p>
          <a:p>
            <a:pPr marL="892175" eaLnBrk="0" hangingPunct="0"/>
            <a:r>
              <a:rPr lang="en-GB" altLang="ja-JP" sz="2800" dirty="0" smtClean="0">
                <a:ea typeface="SimSun" pitchFamily="2" charset="-122"/>
              </a:rPr>
              <a:t>Boucle   </a:t>
            </a:r>
            <a:r>
              <a:rPr lang="en-GB" altLang="ja-JP" sz="2800" b="1" dirty="0" smtClean="0">
                <a:solidFill>
                  <a:srgbClr val="0000FF"/>
                </a:solidFill>
                <a:ea typeface="SimSun" pitchFamily="2" charset="-122"/>
              </a:rPr>
              <a:t>NOP</a:t>
            </a:r>
          </a:p>
          <a:p>
            <a:pPr marL="892175" eaLnBrk="0" hangingPunct="0"/>
            <a:r>
              <a:rPr lang="en-GB" altLang="ja-JP" sz="2800" dirty="0" smtClean="0">
                <a:solidFill>
                  <a:schemeClr val="folHlink"/>
                </a:solidFill>
                <a:ea typeface="SimSun" pitchFamily="2" charset="-122"/>
              </a:rPr>
              <a:t>              </a:t>
            </a:r>
            <a:r>
              <a:rPr lang="en-US" altLang="ja-JP" sz="2800" dirty="0" smtClean="0">
                <a:solidFill>
                  <a:schemeClr val="folHlink"/>
                </a:solidFill>
                <a:ea typeface="SimSun" pitchFamily="2" charset="-122"/>
              </a:rPr>
              <a:t> </a:t>
            </a:r>
            <a:r>
              <a:rPr lang="en-US" altLang="ja-JP" sz="2800" b="1" dirty="0" smtClean="0">
                <a:solidFill>
                  <a:schemeClr val="hlink"/>
                </a:solidFill>
              </a:rPr>
              <a:t>DECFSZ</a:t>
            </a:r>
            <a:r>
              <a:rPr lang="en-US" altLang="ja-JP" sz="2800" dirty="0" smtClean="0"/>
              <a:t>    </a:t>
            </a:r>
            <a:r>
              <a:rPr lang="en-US" altLang="ja-JP" sz="2800" dirty="0" smtClean="0">
                <a:solidFill>
                  <a:schemeClr val="folHlink"/>
                </a:solidFill>
                <a:ea typeface="SimSun" pitchFamily="2" charset="-122"/>
              </a:rPr>
              <a:t>TEMPO </a:t>
            </a:r>
            <a:r>
              <a:rPr lang="en-US" altLang="ja-JP" sz="2800" dirty="0" smtClean="0"/>
              <a:t>, 1 </a:t>
            </a:r>
            <a:r>
              <a:rPr lang="fr-FR" sz="2800" b="1" dirty="0" smtClean="0">
                <a:latin typeface="Arial" pitchFamily="34" charset="0"/>
                <a:cs typeface="Arial" pitchFamily="34" charset="0"/>
              </a:rPr>
              <a:t>→</a:t>
            </a:r>
            <a:r>
              <a:rPr lang="en-US" altLang="ja-JP" sz="2800" dirty="0" smtClean="0"/>
              <a:t> </a:t>
            </a:r>
            <a:r>
              <a:rPr lang="en-GB" altLang="ja-JP" sz="2800" dirty="0" smtClean="0"/>
              <a:t>(1(2)us)</a:t>
            </a:r>
            <a:r>
              <a:rPr lang="en-US" altLang="ja-JP" sz="2800" dirty="0" smtClean="0"/>
              <a:t>                            </a:t>
            </a:r>
            <a:endParaRPr lang="fr-FR" altLang="ja-JP" sz="2800" b="0" dirty="0"/>
          </a:p>
          <a:p>
            <a:pPr marL="892175" eaLnBrk="0" hangingPunct="0"/>
            <a:r>
              <a:rPr lang="en-GB" altLang="ja-JP" sz="2800" b="1" dirty="0" smtClean="0">
                <a:solidFill>
                  <a:schemeClr val="hlink"/>
                </a:solidFill>
              </a:rPr>
              <a:t>               GOTO</a:t>
            </a:r>
            <a:r>
              <a:rPr lang="en-GB" altLang="ja-JP" sz="2800" dirty="0" smtClean="0"/>
              <a:t>  </a:t>
            </a:r>
            <a:r>
              <a:rPr lang="en-GB" altLang="ja-JP" sz="2800" dirty="0" smtClean="0">
                <a:ea typeface="SimSun" pitchFamily="2" charset="-122"/>
              </a:rPr>
              <a:t>Boucle            </a:t>
            </a:r>
            <a:r>
              <a:rPr lang="fr-FR" sz="2800" b="1" dirty="0" smtClean="0">
                <a:latin typeface="Arial" pitchFamily="34" charset="0"/>
                <a:cs typeface="Arial" pitchFamily="34" charset="0"/>
              </a:rPr>
              <a:t>→</a:t>
            </a:r>
            <a:r>
              <a:rPr lang="en-GB" altLang="ja-JP" sz="2800" dirty="0" smtClean="0"/>
              <a:t> (2us) </a:t>
            </a:r>
            <a:endParaRPr lang="fr-FR" altLang="ja-JP" sz="2800" b="0" dirty="0"/>
          </a:p>
        </p:txBody>
      </p:sp>
      <p:sp>
        <p:nvSpPr>
          <p:cNvPr id="6" name="ZoneTexte 5"/>
          <p:cNvSpPr txBox="1"/>
          <p:nvPr/>
        </p:nvSpPr>
        <p:spPr>
          <a:xfrm>
            <a:off x="785786" y="5072074"/>
            <a:ext cx="5715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 smtClean="0"/>
              <a:t>T= 1+1+(1+1+2).</a:t>
            </a:r>
            <a:r>
              <a:rPr lang="fr-FR" sz="4000" dirty="0" smtClean="0">
                <a:solidFill>
                  <a:srgbClr val="FF0000"/>
                </a:solidFill>
              </a:rPr>
              <a:t>4</a:t>
            </a:r>
            <a:r>
              <a:rPr lang="fr-FR" sz="4000" dirty="0" smtClean="0"/>
              <a:t>+1+1</a:t>
            </a:r>
            <a:endParaRPr lang="fr-FR" sz="4000" dirty="0"/>
          </a:p>
        </p:txBody>
      </p:sp>
      <p:sp>
        <p:nvSpPr>
          <p:cNvPr id="7" name="Légende encadrée 2 6"/>
          <p:cNvSpPr/>
          <p:nvPr/>
        </p:nvSpPr>
        <p:spPr>
          <a:xfrm>
            <a:off x="6572264" y="4429132"/>
            <a:ext cx="2428892" cy="612648"/>
          </a:xfrm>
          <a:prstGeom prst="borderCallout2">
            <a:avLst>
              <a:gd name="adj1" fmla="val 18750"/>
              <a:gd name="adj2" fmla="val -2756"/>
              <a:gd name="adj3" fmla="val 18750"/>
              <a:gd name="adj4" fmla="val -16667"/>
              <a:gd name="adj5" fmla="val 140046"/>
              <a:gd name="adj6" fmla="val -154650"/>
            </a:avLst>
          </a:prstGeom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DZ" b="1" dirty="0" smtClean="0"/>
              <a:t> </a:t>
            </a:r>
            <a:r>
              <a:rPr lang="en-US" b="1" dirty="0" smtClean="0"/>
              <a:t>  +1 </a:t>
            </a:r>
            <a:r>
              <a:rPr lang="ar-DZ" b="1" dirty="0" smtClean="0"/>
              <a:t>خاصة بالتعليمة </a:t>
            </a:r>
            <a:r>
              <a:rPr lang="en-US" b="1" dirty="0" smtClean="0"/>
              <a:t>NOP</a:t>
            </a:r>
            <a:endParaRPr lang="fr-FR" b="1" dirty="0"/>
          </a:p>
        </p:txBody>
      </p:sp>
      <p:sp>
        <p:nvSpPr>
          <p:cNvPr id="8" name="ZoneTexte 7"/>
          <p:cNvSpPr txBox="1"/>
          <p:nvPr/>
        </p:nvSpPr>
        <p:spPr>
          <a:xfrm>
            <a:off x="785786" y="5929330"/>
            <a:ext cx="31432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 smtClean="0"/>
              <a:t>T= 20us</a:t>
            </a:r>
            <a:endParaRPr lang="fr-FR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/>
      <p:bldP spid="6" grpId="0"/>
      <p:bldP spid="7" grpId="0" animBg="1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14282" y="-24"/>
            <a:ext cx="24288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 smtClean="0"/>
              <a:t>T= 20us</a:t>
            </a:r>
            <a:endParaRPr lang="fr-FR" sz="4000" dirty="0"/>
          </a:p>
        </p:txBody>
      </p:sp>
      <p:sp>
        <p:nvSpPr>
          <p:cNvPr id="3" name="ZoneTexte 2"/>
          <p:cNvSpPr txBox="1"/>
          <p:nvPr/>
        </p:nvSpPr>
        <p:spPr>
          <a:xfrm>
            <a:off x="1714480" y="785794"/>
            <a:ext cx="6215106" cy="46166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DZ" sz="2400" b="1" dirty="0" smtClean="0"/>
              <a:t>هذا الزمن صغير جدا </a:t>
            </a:r>
            <a:r>
              <a:rPr lang="ar-DZ" sz="2400" b="1" dirty="0" err="1" smtClean="0"/>
              <a:t>اذا</a:t>
            </a:r>
            <a:r>
              <a:rPr lang="ar-DZ" sz="2400" b="1" dirty="0" smtClean="0"/>
              <a:t> ما قرن  </a:t>
            </a:r>
            <a:r>
              <a:rPr lang="fr-FR" sz="2400" b="1" dirty="0" smtClean="0"/>
              <a:t>1s</a:t>
            </a:r>
            <a:r>
              <a:rPr lang="ar-DZ" sz="2400" b="1" dirty="0" smtClean="0"/>
              <a:t>   ( </a:t>
            </a:r>
            <a:r>
              <a:rPr lang="en-US" sz="2400" b="1" dirty="0" smtClean="0"/>
              <a:t>1s=1000000us</a:t>
            </a:r>
            <a:r>
              <a:rPr lang="ar-DZ" sz="2400" b="1" dirty="0" smtClean="0"/>
              <a:t>) </a:t>
            </a:r>
            <a:endParaRPr lang="fr-FR" sz="2400" b="1" dirty="0"/>
          </a:p>
        </p:txBody>
      </p:sp>
      <p:sp>
        <p:nvSpPr>
          <p:cNvPr id="4" name="ZoneTexte 3"/>
          <p:cNvSpPr txBox="1"/>
          <p:nvPr/>
        </p:nvSpPr>
        <p:spPr>
          <a:xfrm>
            <a:off x="2428860" y="1428736"/>
            <a:ext cx="6286544" cy="58477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DZ" sz="3200" b="1" dirty="0" smtClean="0">
                <a:solidFill>
                  <a:srgbClr val="FF0000"/>
                </a:solidFill>
              </a:rPr>
              <a:t>الحل</a:t>
            </a:r>
            <a:r>
              <a:rPr lang="en-US" sz="3200" b="1" dirty="0" smtClean="0">
                <a:solidFill>
                  <a:srgbClr val="FF0000"/>
                </a:solidFill>
              </a:rPr>
              <a:t>:</a:t>
            </a:r>
            <a:r>
              <a:rPr lang="ar-DZ" sz="3200" b="1" dirty="0" smtClean="0"/>
              <a:t> هو استعمال الحلقات المتداخلة</a:t>
            </a:r>
            <a:endParaRPr lang="fr-FR" sz="3200" b="1" dirty="0"/>
          </a:p>
        </p:txBody>
      </p:sp>
      <p:sp>
        <p:nvSpPr>
          <p:cNvPr id="5" name="Parenthèse ouvrante 4"/>
          <p:cNvSpPr/>
          <p:nvPr/>
        </p:nvSpPr>
        <p:spPr>
          <a:xfrm>
            <a:off x="2928926" y="3500438"/>
            <a:ext cx="1000132" cy="1285884"/>
          </a:xfrm>
          <a:prstGeom prst="leftBracket">
            <a:avLst>
              <a:gd name="adj" fmla="val 0"/>
            </a:avLst>
          </a:prstGeom>
          <a:ln w="1270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Parenthèse ouvrante 5"/>
          <p:cNvSpPr/>
          <p:nvPr/>
        </p:nvSpPr>
        <p:spPr>
          <a:xfrm>
            <a:off x="2500298" y="3071810"/>
            <a:ext cx="1438284" cy="2152664"/>
          </a:xfrm>
          <a:prstGeom prst="leftBracket">
            <a:avLst>
              <a:gd name="adj" fmla="val 0"/>
            </a:avLst>
          </a:prstGeom>
          <a:ln w="1270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6500826" y="3786190"/>
            <a:ext cx="2143140" cy="40011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DZ" sz="2000" b="1" dirty="0" smtClean="0"/>
              <a:t>شكل الحلقات المتداخلة</a:t>
            </a:r>
            <a:endParaRPr lang="fr-FR" sz="2000" b="1" dirty="0"/>
          </a:p>
        </p:txBody>
      </p:sp>
      <p:cxnSp>
        <p:nvCxnSpPr>
          <p:cNvPr id="9" name="Connecteur droit avec flèche 8"/>
          <p:cNvCxnSpPr/>
          <p:nvPr/>
        </p:nvCxnSpPr>
        <p:spPr>
          <a:xfrm rot="10800000">
            <a:off x="4000496" y="3571876"/>
            <a:ext cx="785818" cy="4286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4857752" y="4000504"/>
            <a:ext cx="1285884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DZ" b="1" dirty="0" smtClean="0">
                <a:cs typeface="Arabic Transparent" pitchFamily="2" charset="-78"/>
              </a:rPr>
              <a:t>الحلقة 1</a:t>
            </a:r>
            <a:endParaRPr lang="fr-FR" b="1" dirty="0">
              <a:cs typeface="Arabic Transparent" pitchFamily="2" charset="-78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4929190" y="3357562"/>
            <a:ext cx="1285884" cy="369332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DZ" b="1" dirty="0" smtClean="0">
                <a:cs typeface="Arabic Transparent" pitchFamily="2" charset="-78"/>
              </a:rPr>
              <a:t>الحلقة 2</a:t>
            </a:r>
            <a:endParaRPr lang="fr-FR" b="1" dirty="0">
              <a:cs typeface="Arabic Transparent" pitchFamily="2" charset="-78"/>
            </a:endParaRPr>
          </a:p>
        </p:txBody>
      </p:sp>
      <p:cxnSp>
        <p:nvCxnSpPr>
          <p:cNvPr id="12" name="Connecteur droit avec flèche 11"/>
          <p:cNvCxnSpPr/>
          <p:nvPr/>
        </p:nvCxnSpPr>
        <p:spPr>
          <a:xfrm rot="10800000">
            <a:off x="4071934" y="3071810"/>
            <a:ext cx="785818" cy="4286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/>
        </p:nvSpPr>
        <p:spPr>
          <a:xfrm>
            <a:off x="785786" y="5715016"/>
            <a:ext cx="785818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DZ" b="1" dirty="0" smtClean="0">
                <a:cs typeface="Arabic Transparent" pitchFamily="2" charset="-78"/>
              </a:rPr>
              <a:t>نقوم بإنشاء سجل </a:t>
            </a:r>
            <a:r>
              <a:rPr lang="fr-FR" b="1" dirty="0" smtClean="0">
                <a:cs typeface="Arabic Transparent" pitchFamily="2" charset="-78"/>
              </a:rPr>
              <a:t>TEMP1</a:t>
            </a:r>
            <a:r>
              <a:rPr lang="ar-DZ" b="1" dirty="0" smtClean="0">
                <a:cs typeface="Arabic Transparent" pitchFamily="2" charset="-78"/>
              </a:rPr>
              <a:t> (الحلقة 1) </a:t>
            </a:r>
            <a:r>
              <a:rPr lang="ar-DZ" b="1" dirty="0" err="1" smtClean="0">
                <a:cs typeface="Arabic Transparent" pitchFamily="2" charset="-78"/>
              </a:rPr>
              <a:t>و</a:t>
            </a:r>
            <a:r>
              <a:rPr lang="ar-DZ" b="1" dirty="0" smtClean="0">
                <a:cs typeface="Arabic Transparent" pitchFamily="2" charset="-78"/>
              </a:rPr>
              <a:t> </a:t>
            </a:r>
            <a:r>
              <a:rPr lang="fr-FR" b="1" dirty="0" smtClean="0">
                <a:cs typeface="Arabic Transparent" pitchFamily="2" charset="-78"/>
              </a:rPr>
              <a:t>TEMP2</a:t>
            </a:r>
            <a:r>
              <a:rPr lang="ar-DZ" b="1" dirty="0" smtClean="0">
                <a:cs typeface="Arabic Transparent" pitchFamily="2" charset="-78"/>
              </a:rPr>
              <a:t> (الحلقة2) وإعطاءهما عنوان مابين </a:t>
            </a:r>
            <a:r>
              <a:rPr lang="fr-FR" b="1" dirty="0" smtClean="0">
                <a:cs typeface="Arabic Transparent" pitchFamily="2" charset="-78"/>
              </a:rPr>
              <a:t>0C </a:t>
            </a:r>
            <a:r>
              <a:rPr lang="ar-DZ" b="1" dirty="0" smtClean="0">
                <a:cs typeface="Arabic Transparent" pitchFamily="2" charset="-78"/>
              </a:rPr>
              <a:t> و </a:t>
            </a:r>
            <a:r>
              <a:rPr lang="fr-FR" b="1" dirty="0" smtClean="0">
                <a:cs typeface="Arabic Transparent" pitchFamily="2" charset="-78"/>
              </a:rPr>
              <a:t>2F</a:t>
            </a:r>
            <a:endParaRPr lang="fr-FR" b="1" dirty="0">
              <a:cs typeface="Arabic Transparent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 animBg="1"/>
      <p:bldP spid="7" grpId="0" animBg="1"/>
      <p:bldP spid="10" grpId="0" animBg="1"/>
      <p:bldP spid="11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11979" r="63021" b="55833"/>
          <a:stretch>
            <a:fillRect/>
          </a:stretch>
        </p:blipFill>
        <p:spPr bwMode="auto">
          <a:xfrm>
            <a:off x="142844" y="0"/>
            <a:ext cx="2523238" cy="2786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93" name="Groupe 92"/>
          <p:cNvGrpSpPr/>
          <p:nvPr/>
        </p:nvGrpSpPr>
        <p:grpSpPr>
          <a:xfrm>
            <a:off x="2071670" y="1071546"/>
            <a:ext cx="928694" cy="285752"/>
            <a:chOff x="3500430" y="1000108"/>
            <a:chExt cx="2286016" cy="312034"/>
          </a:xfrm>
        </p:grpSpPr>
        <p:grpSp>
          <p:nvGrpSpPr>
            <p:cNvPr id="94" name="Groupe 82"/>
            <p:cNvGrpSpPr/>
            <p:nvPr/>
          </p:nvGrpSpPr>
          <p:grpSpPr>
            <a:xfrm>
              <a:off x="3500430" y="1000108"/>
              <a:ext cx="1143008" cy="312034"/>
              <a:chOff x="3500430" y="1000108"/>
              <a:chExt cx="1143008" cy="312034"/>
            </a:xfrm>
          </p:grpSpPr>
          <p:sp>
            <p:nvSpPr>
              <p:cNvPr id="98" name="Parenthèse ouvrante 97"/>
              <p:cNvSpPr/>
              <p:nvPr/>
            </p:nvSpPr>
            <p:spPr>
              <a:xfrm rot="5400000">
                <a:off x="3643306" y="857232"/>
                <a:ext cx="285752" cy="571504"/>
              </a:xfrm>
              <a:prstGeom prst="leftBracket">
                <a:avLst>
                  <a:gd name="adj" fmla="val 0"/>
                </a:avLst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99" name="Parenthèse ouvrante 98"/>
              <p:cNvSpPr/>
              <p:nvPr/>
            </p:nvSpPr>
            <p:spPr>
              <a:xfrm rot="16200000">
                <a:off x="4214810" y="883514"/>
                <a:ext cx="285752" cy="571504"/>
              </a:xfrm>
              <a:prstGeom prst="leftBracket">
                <a:avLst>
                  <a:gd name="adj" fmla="val 0"/>
                </a:avLst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95" name="Groupe 83"/>
            <p:cNvGrpSpPr/>
            <p:nvPr/>
          </p:nvGrpSpPr>
          <p:grpSpPr>
            <a:xfrm>
              <a:off x="4643438" y="1000108"/>
              <a:ext cx="1143008" cy="312034"/>
              <a:chOff x="3500430" y="1000108"/>
              <a:chExt cx="1143008" cy="312034"/>
            </a:xfrm>
          </p:grpSpPr>
          <p:sp>
            <p:nvSpPr>
              <p:cNvPr id="96" name="Parenthèse ouvrante 95"/>
              <p:cNvSpPr/>
              <p:nvPr/>
            </p:nvSpPr>
            <p:spPr>
              <a:xfrm rot="5400000">
                <a:off x="3643306" y="857232"/>
                <a:ext cx="285752" cy="571504"/>
              </a:xfrm>
              <a:prstGeom prst="leftBracket">
                <a:avLst>
                  <a:gd name="adj" fmla="val 0"/>
                </a:avLst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97" name="Parenthèse ouvrante 96"/>
              <p:cNvSpPr/>
              <p:nvPr/>
            </p:nvSpPr>
            <p:spPr>
              <a:xfrm rot="16200000">
                <a:off x="4214810" y="883514"/>
                <a:ext cx="285752" cy="571504"/>
              </a:xfrm>
              <a:prstGeom prst="leftBracket">
                <a:avLst>
                  <a:gd name="adj" fmla="val 0"/>
                </a:avLst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grpSp>
        <p:nvGrpSpPr>
          <p:cNvPr id="53" name="Groupe 52"/>
          <p:cNvGrpSpPr/>
          <p:nvPr/>
        </p:nvGrpSpPr>
        <p:grpSpPr>
          <a:xfrm>
            <a:off x="5139800" y="879810"/>
            <a:ext cx="3432728" cy="859792"/>
            <a:chOff x="5139800" y="879810"/>
            <a:chExt cx="3432728" cy="859792"/>
          </a:xfrm>
        </p:grpSpPr>
        <p:grpSp>
          <p:nvGrpSpPr>
            <p:cNvPr id="87" name="Groupe 86"/>
            <p:cNvGrpSpPr/>
            <p:nvPr/>
          </p:nvGrpSpPr>
          <p:grpSpPr>
            <a:xfrm>
              <a:off x="5214942" y="1165562"/>
              <a:ext cx="3071834" cy="312034"/>
              <a:chOff x="3500430" y="1000108"/>
              <a:chExt cx="2286016" cy="312034"/>
            </a:xfrm>
          </p:grpSpPr>
          <p:grpSp>
            <p:nvGrpSpPr>
              <p:cNvPr id="83" name="Groupe 82"/>
              <p:cNvGrpSpPr/>
              <p:nvPr/>
            </p:nvGrpSpPr>
            <p:grpSpPr>
              <a:xfrm>
                <a:off x="3500430" y="1000108"/>
                <a:ext cx="1143008" cy="312034"/>
                <a:chOff x="3500430" y="1000108"/>
                <a:chExt cx="1143008" cy="312034"/>
              </a:xfrm>
            </p:grpSpPr>
            <p:sp>
              <p:nvSpPr>
                <p:cNvPr id="81" name="Parenthèse ouvrante 80"/>
                <p:cNvSpPr/>
                <p:nvPr/>
              </p:nvSpPr>
              <p:spPr>
                <a:xfrm rot="5400000">
                  <a:off x="3643306" y="857232"/>
                  <a:ext cx="285752" cy="571504"/>
                </a:xfrm>
                <a:prstGeom prst="leftBracket">
                  <a:avLst>
                    <a:gd name="adj" fmla="val 0"/>
                  </a:avLst>
                </a:prstGeom>
                <a:ln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fr-FR" b="1"/>
                </a:p>
              </p:txBody>
            </p:sp>
            <p:sp>
              <p:nvSpPr>
                <p:cNvPr id="82" name="Parenthèse ouvrante 81"/>
                <p:cNvSpPr/>
                <p:nvPr/>
              </p:nvSpPr>
              <p:spPr>
                <a:xfrm rot="16200000">
                  <a:off x="4214810" y="883514"/>
                  <a:ext cx="285752" cy="571504"/>
                </a:xfrm>
                <a:prstGeom prst="leftBracket">
                  <a:avLst>
                    <a:gd name="adj" fmla="val 0"/>
                  </a:avLst>
                </a:prstGeom>
                <a:ln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fr-FR" b="1"/>
                </a:p>
              </p:txBody>
            </p:sp>
          </p:grpSp>
          <p:grpSp>
            <p:nvGrpSpPr>
              <p:cNvPr id="84" name="Groupe 83"/>
              <p:cNvGrpSpPr/>
              <p:nvPr/>
            </p:nvGrpSpPr>
            <p:grpSpPr>
              <a:xfrm>
                <a:off x="4643438" y="1000108"/>
                <a:ext cx="1143008" cy="312034"/>
                <a:chOff x="3500430" y="1000108"/>
                <a:chExt cx="1143008" cy="312034"/>
              </a:xfrm>
            </p:grpSpPr>
            <p:sp>
              <p:nvSpPr>
                <p:cNvPr id="85" name="Parenthèse ouvrante 84"/>
                <p:cNvSpPr/>
                <p:nvPr/>
              </p:nvSpPr>
              <p:spPr>
                <a:xfrm rot="5400000">
                  <a:off x="3643306" y="857232"/>
                  <a:ext cx="285752" cy="571504"/>
                </a:xfrm>
                <a:prstGeom prst="leftBracket">
                  <a:avLst>
                    <a:gd name="adj" fmla="val 0"/>
                  </a:avLst>
                </a:prstGeom>
                <a:ln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fr-FR" b="1"/>
                </a:p>
              </p:txBody>
            </p:sp>
            <p:sp>
              <p:nvSpPr>
                <p:cNvPr id="86" name="Parenthèse ouvrante 85"/>
                <p:cNvSpPr/>
                <p:nvPr/>
              </p:nvSpPr>
              <p:spPr>
                <a:xfrm rot="16200000">
                  <a:off x="4214810" y="883514"/>
                  <a:ext cx="285752" cy="571504"/>
                </a:xfrm>
                <a:prstGeom prst="leftBracket">
                  <a:avLst>
                    <a:gd name="adj" fmla="val 0"/>
                  </a:avLst>
                </a:prstGeom>
                <a:ln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fr-FR" b="1"/>
                </a:p>
              </p:txBody>
            </p:sp>
          </p:grpSp>
        </p:grpSp>
        <p:sp>
          <p:nvSpPr>
            <p:cNvPr id="88" name="ZoneTexte 87"/>
            <p:cNvSpPr txBox="1"/>
            <p:nvPr/>
          </p:nvSpPr>
          <p:spPr>
            <a:xfrm>
              <a:off x="5139800" y="879810"/>
              <a:ext cx="92869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b="1" dirty="0" err="1" smtClean="0">
                  <a:latin typeface="Arial" pitchFamily="34" charset="0"/>
                  <a:cs typeface="Arial" pitchFamily="34" charset="0"/>
                </a:rPr>
                <a:t>Led</a:t>
              </a:r>
              <a:r>
                <a:rPr lang="fr-FR" sz="1200" b="1" dirty="0" smtClean="0">
                  <a:latin typeface="Arial" pitchFamily="34" charset="0"/>
                  <a:cs typeface="Arial" pitchFamily="34" charset="0"/>
                </a:rPr>
                <a:t> = ON</a:t>
              </a:r>
              <a:endParaRPr lang="fr-FR" sz="1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0" name="ZoneTexte 89"/>
            <p:cNvSpPr txBox="1"/>
            <p:nvPr/>
          </p:nvSpPr>
          <p:spPr>
            <a:xfrm>
              <a:off x="5918033" y="1462603"/>
              <a:ext cx="10715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b="1" dirty="0" err="1" smtClean="0">
                  <a:latin typeface="Arial" pitchFamily="34" charset="0"/>
                  <a:cs typeface="Arial" pitchFamily="34" charset="0"/>
                </a:rPr>
                <a:t>Led</a:t>
              </a:r>
              <a:r>
                <a:rPr lang="fr-FR" sz="1200" b="1" dirty="0" smtClean="0">
                  <a:latin typeface="Arial" pitchFamily="34" charset="0"/>
                  <a:cs typeface="Arial" pitchFamily="34" charset="0"/>
                </a:rPr>
                <a:t> = OFF</a:t>
              </a:r>
              <a:endParaRPr lang="fr-FR" sz="1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1" name="ZoneTexte 90"/>
            <p:cNvSpPr txBox="1"/>
            <p:nvPr/>
          </p:nvSpPr>
          <p:spPr>
            <a:xfrm>
              <a:off x="6715140" y="879810"/>
              <a:ext cx="92869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b="1" dirty="0" err="1" smtClean="0">
                  <a:latin typeface="Arial" pitchFamily="34" charset="0"/>
                  <a:cs typeface="Arial" pitchFamily="34" charset="0"/>
                </a:rPr>
                <a:t>Led</a:t>
              </a:r>
              <a:r>
                <a:rPr lang="fr-FR" sz="1200" b="1" dirty="0" smtClean="0">
                  <a:latin typeface="Arial" pitchFamily="34" charset="0"/>
                  <a:cs typeface="Arial" pitchFamily="34" charset="0"/>
                </a:rPr>
                <a:t> = ON</a:t>
              </a:r>
              <a:endParaRPr lang="fr-FR" sz="1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2" name="ZoneTexte 91"/>
            <p:cNvSpPr txBox="1"/>
            <p:nvPr/>
          </p:nvSpPr>
          <p:spPr>
            <a:xfrm>
              <a:off x="7504662" y="1462603"/>
              <a:ext cx="10678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b="1" dirty="0" err="1" smtClean="0">
                  <a:latin typeface="Arial" pitchFamily="34" charset="0"/>
                  <a:cs typeface="Arial" pitchFamily="34" charset="0"/>
                </a:rPr>
                <a:t>Led</a:t>
              </a:r>
              <a:r>
                <a:rPr lang="fr-FR" sz="1200" b="1" dirty="0" smtClean="0">
                  <a:latin typeface="Arial" pitchFamily="34" charset="0"/>
                  <a:cs typeface="Arial" pitchFamily="34" charset="0"/>
                </a:rPr>
                <a:t> = OFF</a:t>
              </a:r>
              <a:endParaRPr lang="fr-FR" sz="1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0" name="ZoneTexte 99"/>
            <p:cNvSpPr txBox="1"/>
            <p:nvPr/>
          </p:nvSpPr>
          <p:spPr>
            <a:xfrm>
              <a:off x="5406678" y="1165562"/>
              <a:ext cx="5715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T</a:t>
              </a:r>
              <a:endParaRPr lang="fr-FR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1" name="ZoneTexte 100"/>
            <p:cNvSpPr txBox="1"/>
            <p:nvPr/>
          </p:nvSpPr>
          <p:spPr>
            <a:xfrm>
              <a:off x="6166214" y="1142984"/>
              <a:ext cx="5715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T</a:t>
              </a:r>
              <a:endParaRPr lang="fr-FR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2" name="ZoneTexte 101"/>
            <p:cNvSpPr txBox="1"/>
            <p:nvPr/>
          </p:nvSpPr>
          <p:spPr>
            <a:xfrm>
              <a:off x="7666412" y="1142984"/>
              <a:ext cx="5715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T</a:t>
              </a:r>
              <a:endParaRPr lang="fr-FR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" name="ZoneTexte 102"/>
            <p:cNvSpPr txBox="1"/>
            <p:nvPr/>
          </p:nvSpPr>
          <p:spPr>
            <a:xfrm>
              <a:off x="6929454" y="1169266"/>
              <a:ext cx="5715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T</a:t>
              </a:r>
              <a:endParaRPr lang="fr-FR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05" name="Flèche vers le bas 104"/>
          <p:cNvSpPr/>
          <p:nvPr/>
        </p:nvSpPr>
        <p:spPr>
          <a:xfrm>
            <a:off x="1357290" y="2786058"/>
            <a:ext cx="285752" cy="78581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54" name="Groupe 53"/>
          <p:cNvGrpSpPr/>
          <p:nvPr/>
        </p:nvGrpSpPr>
        <p:grpSpPr>
          <a:xfrm>
            <a:off x="5929322" y="3714752"/>
            <a:ext cx="3146976" cy="859792"/>
            <a:chOff x="5997024" y="3714752"/>
            <a:chExt cx="3146976" cy="859792"/>
          </a:xfrm>
        </p:grpSpPr>
        <p:grpSp>
          <p:nvGrpSpPr>
            <p:cNvPr id="106" name="Groupe 105"/>
            <p:cNvGrpSpPr/>
            <p:nvPr/>
          </p:nvGrpSpPr>
          <p:grpSpPr>
            <a:xfrm>
              <a:off x="6072166" y="4000504"/>
              <a:ext cx="3071834" cy="312034"/>
              <a:chOff x="3500430" y="1000108"/>
              <a:chExt cx="2286016" cy="312034"/>
            </a:xfrm>
          </p:grpSpPr>
          <p:grpSp>
            <p:nvGrpSpPr>
              <p:cNvPr id="107" name="Groupe 82"/>
              <p:cNvGrpSpPr/>
              <p:nvPr/>
            </p:nvGrpSpPr>
            <p:grpSpPr>
              <a:xfrm>
                <a:off x="3500430" y="1000108"/>
                <a:ext cx="1143008" cy="312034"/>
                <a:chOff x="3500430" y="1000108"/>
                <a:chExt cx="1143008" cy="312034"/>
              </a:xfrm>
            </p:grpSpPr>
            <p:sp>
              <p:nvSpPr>
                <p:cNvPr id="111" name="Parenthèse ouvrante 110"/>
                <p:cNvSpPr/>
                <p:nvPr/>
              </p:nvSpPr>
              <p:spPr>
                <a:xfrm rot="5400000">
                  <a:off x="3643306" y="857232"/>
                  <a:ext cx="285752" cy="571504"/>
                </a:xfrm>
                <a:prstGeom prst="leftBracket">
                  <a:avLst>
                    <a:gd name="adj" fmla="val 0"/>
                  </a:avLst>
                </a:prstGeom>
                <a:ln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fr-FR" b="1"/>
                </a:p>
              </p:txBody>
            </p:sp>
            <p:sp>
              <p:nvSpPr>
                <p:cNvPr id="112" name="Parenthèse ouvrante 111"/>
                <p:cNvSpPr/>
                <p:nvPr/>
              </p:nvSpPr>
              <p:spPr>
                <a:xfrm rot="16200000">
                  <a:off x="4214810" y="883514"/>
                  <a:ext cx="285752" cy="571504"/>
                </a:xfrm>
                <a:prstGeom prst="leftBracket">
                  <a:avLst>
                    <a:gd name="adj" fmla="val 0"/>
                  </a:avLst>
                </a:prstGeom>
                <a:ln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fr-FR" b="1"/>
                </a:p>
              </p:txBody>
            </p:sp>
          </p:grpSp>
          <p:grpSp>
            <p:nvGrpSpPr>
              <p:cNvPr id="108" name="Groupe 83"/>
              <p:cNvGrpSpPr/>
              <p:nvPr/>
            </p:nvGrpSpPr>
            <p:grpSpPr>
              <a:xfrm>
                <a:off x="4643438" y="1000108"/>
                <a:ext cx="1143008" cy="312034"/>
                <a:chOff x="3500430" y="1000108"/>
                <a:chExt cx="1143008" cy="312034"/>
              </a:xfrm>
            </p:grpSpPr>
            <p:sp>
              <p:nvSpPr>
                <p:cNvPr id="109" name="Parenthèse ouvrante 108"/>
                <p:cNvSpPr/>
                <p:nvPr/>
              </p:nvSpPr>
              <p:spPr>
                <a:xfrm rot="5400000">
                  <a:off x="3643306" y="857232"/>
                  <a:ext cx="285752" cy="571504"/>
                </a:xfrm>
                <a:prstGeom prst="leftBracket">
                  <a:avLst>
                    <a:gd name="adj" fmla="val 0"/>
                  </a:avLst>
                </a:prstGeom>
                <a:ln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fr-FR" b="1"/>
                </a:p>
              </p:txBody>
            </p:sp>
            <p:sp>
              <p:nvSpPr>
                <p:cNvPr id="110" name="Parenthèse ouvrante 109"/>
                <p:cNvSpPr/>
                <p:nvPr/>
              </p:nvSpPr>
              <p:spPr>
                <a:xfrm rot="16200000">
                  <a:off x="4214810" y="883514"/>
                  <a:ext cx="285752" cy="571504"/>
                </a:xfrm>
                <a:prstGeom prst="leftBracket">
                  <a:avLst>
                    <a:gd name="adj" fmla="val 0"/>
                  </a:avLst>
                </a:prstGeom>
                <a:ln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fr-FR" b="1"/>
                </a:p>
              </p:txBody>
            </p:sp>
          </p:grpSp>
        </p:grpSp>
        <p:sp>
          <p:nvSpPr>
            <p:cNvPr id="113" name="ZoneTexte 112"/>
            <p:cNvSpPr txBox="1"/>
            <p:nvPr/>
          </p:nvSpPr>
          <p:spPr>
            <a:xfrm>
              <a:off x="5997024" y="3714752"/>
              <a:ext cx="92869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b="1" dirty="0" err="1" smtClean="0">
                  <a:latin typeface="Arial" pitchFamily="34" charset="0"/>
                  <a:cs typeface="Arial" pitchFamily="34" charset="0"/>
                </a:rPr>
                <a:t>Led</a:t>
              </a:r>
              <a:r>
                <a:rPr lang="fr-FR" sz="1200" b="1" dirty="0" smtClean="0">
                  <a:latin typeface="Arial" pitchFamily="34" charset="0"/>
                  <a:cs typeface="Arial" pitchFamily="34" charset="0"/>
                </a:rPr>
                <a:t> = ON</a:t>
              </a:r>
              <a:endParaRPr lang="fr-FR" sz="1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4" name="ZoneTexte 113"/>
            <p:cNvSpPr txBox="1"/>
            <p:nvPr/>
          </p:nvSpPr>
          <p:spPr>
            <a:xfrm>
              <a:off x="6775257" y="4297545"/>
              <a:ext cx="10715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b="1" dirty="0" err="1" smtClean="0">
                  <a:latin typeface="Arial" pitchFamily="34" charset="0"/>
                  <a:cs typeface="Arial" pitchFamily="34" charset="0"/>
                </a:rPr>
                <a:t>Led</a:t>
              </a:r>
              <a:r>
                <a:rPr lang="fr-FR" sz="1200" b="1" dirty="0" smtClean="0">
                  <a:latin typeface="Arial" pitchFamily="34" charset="0"/>
                  <a:cs typeface="Arial" pitchFamily="34" charset="0"/>
                </a:rPr>
                <a:t> = OFF</a:t>
              </a:r>
              <a:endParaRPr lang="fr-FR" sz="1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5" name="ZoneTexte 114"/>
            <p:cNvSpPr txBox="1"/>
            <p:nvPr/>
          </p:nvSpPr>
          <p:spPr>
            <a:xfrm>
              <a:off x="7572364" y="3714752"/>
              <a:ext cx="92869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b="1" dirty="0" err="1" smtClean="0">
                  <a:latin typeface="Arial" pitchFamily="34" charset="0"/>
                  <a:cs typeface="Arial" pitchFamily="34" charset="0"/>
                </a:rPr>
                <a:t>Led</a:t>
              </a:r>
              <a:r>
                <a:rPr lang="fr-FR" sz="1200" b="1" dirty="0" smtClean="0">
                  <a:latin typeface="Arial" pitchFamily="34" charset="0"/>
                  <a:cs typeface="Arial" pitchFamily="34" charset="0"/>
                </a:rPr>
                <a:t> = ON</a:t>
              </a:r>
              <a:endParaRPr lang="fr-FR" sz="1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6" name="ZoneTexte 115"/>
            <p:cNvSpPr txBox="1"/>
            <p:nvPr/>
          </p:nvSpPr>
          <p:spPr>
            <a:xfrm>
              <a:off x="8076134" y="4297545"/>
              <a:ext cx="10678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b="1" dirty="0" err="1" smtClean="0">
                  <a:latin typeface="Arial" pitchFamily="34" charset="0"/>
                  <a:cs typeface="Arial" pitchFamily="34" charset="0"/>
                </a:rPr>
                <a:t>Led</a:t>
              </a:r>
              <a:r>
                <a:rPr lang="fr-FR" sz="1200" b="1" dirty="0" smtClean="0">
                  <a:latin typeface="Arial" pitchFamily="34" charset="0"/>
                  <a:cs typeface="Arial" pitchFamily="34" charset="0"/>
                </a:rPr>
                <a:t> = OFF</a:t>
              </a:r>
              <a:endParaRPr lang="fr-FR" sz="1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4" name="ZoneTexte 123"/>
            <p:cNvSpPr txBox="1"/>
            <p:nvPr/>
          </p:nvSpPr>
          <p:spPr>
            <a:xfrm>
              <a:off x="6263902" y="4000504"/>
              <a:ext cx="5715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T</a:t>
              </a:r>
              <a:endParaRPr lang="fr-FR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5" name="ZoneTexte 124"/>
            <p:cNvSpPr txBox="1"/>
            <p:nvPr/>
          </p:nvSpPr>
          <p:spPr>
            <a:xfrm>
              <a:off x="7023438" y="3977926"/>
              <a:ext cx="5715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T</a:t>
              </a:r>
              <a:endParaRPr lang="fr-FR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6" name="ZoneTexte 125"/>
            <p:cNvSpPr txBox="1"/>
            <p:nvPr/>
          </p:nvSpPr>
          <p:spPr>
            <a:xfrm>
              <a:off x="8523636" y="3977926"/>
              <a:ext cx="5715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T</a:t>
              </a:r>
              <a:endParaRPr lang="fr-FR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7" name="ZoneTexte 126"/>
            <p:cNvSpPr txBox="1"/>
            <p:nvPr/>
          </p:nvSpPr>
          <p:spPr>
            <a:xfrm>
              <a:off x="7786678" y="4004208"/>
              <a:ext cx="5715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T</a:t>
              </a:r>
              <a:endParaRPr lang="fr-FR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29" name="Flèche droite 128"/>
          <p:cNvSpPr/>
          <p:nvPr/>
        </p:nvSpPr>
        <p:spPr>
          <a:xfrm>
            <a:off x="3500430" y="1214422"/>
            <a:ext cx="785818" cy="214314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0" name="Flèche droite 129"/>
          <p:cNvSpPr/>
          <p:nvPr/>
        </p:nvSpPr>
        <p:spPr>
          <a:xfrm>
            <a:off x="5491138" y="4000504"/>
            <a:ext cx="428628" cy="214314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 l="2895" b="6684"/>
          <a:stretch>
            <a:fillRect/>
          </a:stretch>
        </p:blipFill>
        <p:spPr bwMode="auto">
          <a:xfrm>
            <a:off x="-32" y="3651996"/>
            <a:ext cx="4791117" cy="2991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17" name="Groupe 116"/>
          <p:cNvGrpSpPr/>
          <p:nvPr/>
        </p:nvGrpSpPr>
        <p:grpSpPr>
          <a:xfrm>
            <a:off x="4643406" y="4000504"/>
            <a:ext cx="714380" cy="142876"/>
            <a:chOff x="3500430" y="1000108"/>
            <a:chExt cx="2286016" cy="312034"/>
          </a:xfrm>
        </p:grpSpPr>
        <p:grpSp>
          <p:nvGrpSpPr>
            <p:cNvPr id="118" name="Groupe 82"/>
            <p:cNvGrpSpPr/>
            <p:nvPr/>
          </p:nvGrpSpPr>
          <p:grpSpPr>
            <a:xfrm>
              <a:off x="3500430" y="1000108"/>
              <a:ext cx="1143008" cy="312034"/>
              <a:chOff x="3500430" y="1000108"/>
              <a:chExt cx="1143008" cy="312034"/>
            </a:xfrm>
          </p:grpSpPr>
          <p:sp>
            <p:nvSpPr>
              <p:cNvPr id="122" name="Parenthèse ouvrante 121"/>
              <p:cNvSpPr/>
              <p:nvPr/>
            </p:nvSpPr>
            <p:spPr>
              <a:xfrm rot="5400000">
                <a:off x="3643306" y="857232"/>
                <a:ext cx="285752" cy="571504"/>
              </a:xfrm>
              <a:prstGeom prst="leftBracket">
                <a:avLst>
                  <a:gd name="adj" fmla="val 0"/>
                </a:avLst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23" name="Parenthèse ouvrante 122"/>
              <p:cNvSpPr/>
              <p:nvPr/>
            </p:nvSpPr>
            <p:spPr>
              <a:xfrm rot="16200000">
                <a:off x="4214810" y="883514"/>
                <a:ext cx="285752" cy="571504"/>
              </a:xfrm>
              <a:prstGeom prst="leftBracket">
                <a:avLst>
                  <a:gd name="adj" fmla="val 0"/>
                </a:avLst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119" name="Groupe 83"/>
            <p:cNvGrpSpPr/>
            <p:nvPr/>
          </p:nvGrpSpPr>
          <p:grpSpPr>
            <a:xfrm>
              <a:off x="4643438" y="1000108"/>
              <a:ext cx="1143008" cy="312034"/>
              <a:chOff x="3500430" y="1000108"/>
              <a:chExt cx="1143008" cy="312034"/>
            </a:xfrm>
          </p:grpSpPr>
          <p:sp>
            <p:nvSpPr>
              <p:cNvPr id="120" name="Parenthèse ouvrante 119"/>
              <p:cNvSpPr/>
              <p:nvPr/>
            </p:nvSpPr>
            <p:spPr>
              <a:xfrm rot="5400000">
                <a:off x="3643306" y="857232"/>
                <a:ext cx="285752" cy="571504"/>
              </a:xfrm>
              <a:prstGeom prst="leftBracket">
                <a:avLst>
                  <a:gd name="adj" fmla="val 0"/>
                </a:avLst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21" name="Parenthèse ouvrante 120"/>
              <p:cNvSpPr/>
              <p:nvPr/>
            </p:nvSpPr>
            <p:spPr>
              <a:xfrm rot="16200000">
                <a:off x="4214810" y="883514"/>
                <a:ext cx="285752" cy="571504"/>
              </a:xfrm>
              <a:prstGeom prst="leftBracket">
                <a:avLst>
                  <a:gd name="adj" fmla="val 0"/>
                </a:avLst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sp>
        <p:nvSpPr>
          <p:cNvPr id="51" name="ZoneTexte 50"/>
          <p:cNvSpPr txBox="1"/>
          <p:nvPr/>
        </p:nvSpPr>
        <p:spPr>
          <a:xfrm>
            <a:off x="8072430" y="0"/>
            <a:ext cx="1071570" cy="5232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DZ" sz="2800" b="1" dirty="0" smtClean="0"/>
              <a:t>تذكير</a:t>
            </a:r>
            <a:endParaRPr lang="fr-FR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 animBg="1"/>
      <p:bldP spid="129" grpId="0" animBg="1"/>
      <p:bldP spid="130" grpId="0" animBg="1"/>
      <p:bldP spid="5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4"/>
          <p:cNvSpPr>
            <a:spLocks noChangeArrowheads="1"/>
          </p:cNvSpPr>
          <p:nvPr/>
        </p:nvSpPr>
        <p:spPr bwMode="auto">
          <a:xfrm>
            <a:off x="357159" y="3500438"/>
            <a:ext cx="6215106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892175" eaLnBrk="0" hangingPunct="0"/>
            <a:r>
              <a:rPr lang="en-GB" altLang="ja-JP" sz="2800" dirty="0" smtClean="0">
                <a:solidFill>
                  <a:schemeClr val="accent6">
                    <a:lumMod val="75000"/>
                  </a:schemeClr>
                </a:solidFill>
                <a:ea typeface="SimSun" pitchFamily="2" charset="-122"/>
              </a:rPr>
              <a:t>Boucle2  </a:t>
            </a:r>
            <a:r>
              <a:rPr lang="en-GB" altLang="ja-JP" sz="2800" b="1" dirty="0" smtClean="0">
                <a:cs typeface="Times New Roman" pitchFamily="18" charset="0"/>
              </a:rPr>
              <a:t> MOVLW</a:t>
            </a:r>
            <a:r>
              <a:rPr lang="en-GB" altLang="ja-JP" sz="2800" dirty="0" smtClean="0">
                <a:cs typeface="Times New Roman" pitchFamily="18" charset="0"/>
              </a:rPr>
              <a:t>   0x</a:t>
            </a:r>
            <a:r>
              <a:rPr lang="en-GB" altLang="ja-JP" sz="2800" dirty="0" smtClean="0"/>
              <a:t>05                              </a:t>
            </a:r>
            <a:endParaRPr lang="fr-FR" altLang="ja-JP" sz="2800" b="0" dirty="0"/>
          </a:p>
          <a:p>
            <a:pPr marL="892175" eaLnBrk="0" hangingPunct="0"/>
            <a:r>
              <a:rPr lang="en-US" altLang="ja-JP" sz="2800" b="1" dirty="0" smtClean="0"/>
              <a:t>                 MOVWF</a:t>
            </a:r>
            <a:r>
              <a:rPr lang="en-US" altLang="ja-JP" sz="2800" dirty="0" smtClean="0"/>
              <a:t>  </a:t>
            </a:r>
            <a:r>
              <a:rPr lang="en-US" altLang="ja-JP" sz="2800" dirty="0" smtClean="0">
                <a:ea typeface="SimSun" pitchFamily="2" charset="-122"/>
              </a:rPr>
              <a:t>TEMP1 </a:t>
            </a:r>
            <a:endParaRPr lang="fr-FR" altLang="ja-JP" sz="2800" b="0" dirty="0"/>
          </a:p>
          <a:p>
            <a:pPr marL="892175" eaLnBrk="0" hangingPunct="0"/>
            <a:r>
              <a:rPr lang="en-GB" altLang="ja-JP" sz="2800" dirty="0" smtClean="0">
                <a:ea typeface="SimSun" pitchFamily="2" charset="-122"/>
              </a:rPr>
              <a:t>Boucle1   </a:t>
            </a:r>
            <a:r>
              <a:rPr lang="en-US" altLang="ja-JP" sz="2800" b="1" dirty="0" smtClean="0"/>
              <a:t>DECFSZ</a:t>
            </a:r>
            <a:r>
              <a:rPr lang="en-US" altLang="ja-JP" sz="2800" dirty="0" smtClean="0"/>
              <a:t>    </a:t>
            </a:r>
            <a:r>
              <a:rPr lang="en-US" altLang="ja-JP" sz="2800" dirty="0" smtClean="0">
                <a:ea typeface="SimSun" pitchFamily="2" charset="-122"/>
              </a:rPr>
              <a:t>TEMP1 </a:t>
            </a:r>
            <a:r>
              <a:rPr lang="en-US" altLang="ja-JP" sz="2800" dirty="0" smtClean="0"/>
              <a:t>, 1                              </a:t>
            </a:r>
            <a:endParaRPr lang="fr-FR" altLang="ja-JP" sz="2800" b="0" dirty="0"/>
          </a:p>
          <a:p>
            <a:pPr marL="892175" eaLnBrk="0" hangingPunct="0"/>
            <a:r>
              <a:rPr lang="en-GB" altLang="ja-JP" sz="2800" b="1" dirty="0" smtClean="0"/>
              <a:t>                 GOTO</a:t>
            </a:r>
            <a:r>
              <a:rPr lang="en-GB" altLang="ja-JP" sz="2800" dirty="0" smtClean="0"/>
              <a:t>  </a:t>
            </a:r>
            <a:r>
              <a:rPr lang="en-GB" altLang="ja-JP" sz="2800" dirty="0" smtClean="0">
                <a:ea typeface="SimSun" pitchFamily="2" charset="-122"/>
              </a:rPr>
              <a:t>Boucle1</a:t>
            </a:r>
            <a:endParaRPr lang="fr-FR" altLang="ja-JP" sz="2800" b="0" dirty="0"/>
          </a:p>
        </p:txBody>
      </p:sp>
      <p:sp>
        <p:nvSpPr>
          <p:cNvPr id="3" name="Rectangle 2"/>
          <p:cNvSpPr/>
          <p:nvPr/>
        </p:nvSpPr>
        <p:spPr>
          <a:xfrm>
            <a:off x="2643174" y="2500306"/>
            <a:ext cx="36014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ja-JP" sz="2800" b="1" dirty="0" smtClean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MOVLW</a:t>
            </a:r>
            <a:r>
              <a:rPr lang="en-GB" altLang="ja-JP" sz="2800" dirty="0" smtClean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   0x</a:t>
            </a:r>
            <a:r>
              <a:rPr lang="en-GB" altLang="ja-JP" sz="2800" dirty="0" smtClean="0">
                <a:solidFill>
                  <a:schemeClr val="accent6">
                    <a:lumMod val="75000"/>
                  </a:schemeClr>
                </a:solidFill>
              </a:rPr>
              <a:t>07   </a:t>
            </a:r>
            <a:endParaRPr lang="ar-DZ" altLang="ja-JP" sz="2800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altLang="ja-JP" sz="2800" b="1" dirty="0" smtClean="0">
                <a:solidFill>
                  <a:schemeClr val="accent6">
                    <a:lumMod val="75000"/>
                  </a:schemeClr>
                </a:solidFill>
              </a:rPr>
              <a:t>MOVWF</a:t>
            </a:r>
            <a:r>
              <a:rPr lang="en-US" altLang="ja-JP" sz="2800" dirty="0" smtClean="0">
                <a:solidFill>
                  <a:schemeClr val="accent6">
                    <a:lumMod val="75000"/>
                  </a:schemeClr>
                </a:solidFill>
              </a:rPr>
              <a:t>  </a:t>
            </a:r>
            <a:r>
              <a:rPr lang="en-US" altLang="ja-JP" sz="2800" dirty="0" smtClean="0">
                <a:solidFill>
                  <a:schemeClr val="accent6">
                    <a:lumMod val="75000"/>
                  </a:schemeClr>
                </a:solidFill>
                <a:ea typeface="SimSun" pitchFamily="2" charset="-122"/>
              </a:rPr>
              <a:t>TEMP2</a:t>
            </a:r>
            <a:r>
              <a:rPr lang="en-GB" altLang="ja-JP" sz="2800" dirty="0" smtClean="0">
                <a:solidFill>
                  <a:schemeClr val="accent6">
                    <a:lumMod val="75000"/>
                  </a:schemeClr>
                </a:solidFill>
              </a:rPr>
              <a:t>                           </a:t>
            </a:r>
            <a:endParaRPr lang="fr-F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14480" y="5429264"/>
            <a:ext cx="54292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92175" lvl="0" eaLnBrk="0" hangingPunct="0"/>
            <a:r>
              <a:rPr lang="en-US" altLang="ja-JP" sz="2800" b="1" dirty="0" smtClean="0">
                <a:solidFill>
                  <a:schemeClr val="accent6">
                    <a:lumMod val="75000"/>
                  </a:schemeClr>
                </a:solidFill>
              </a:rPr>
              <a:t>DECFSZ</a:t>
            </a:r>
            <a:r>
              <a:rPr lang="en-US" altLang="ja-JP" sz="2800" dirty="0" smtClean="0">
                <a:solidFill>
                  <a:schemeClr val="accent6">
                    <a:lumMod val="75000"/>
                  </a:schemeClr>
                </a:solidFill>
              </a:rPr>
              <a:t>    </a:t>
            </a:r>
            <a:r>
              <a:rPr lang="en-US" altLang="ja-JP" sz="2800" dirty="0" smtClean="0">
                <a:solidFill>
                  <a:schemeClr val="accent6">
                    <a:lumMod val="75000"/>
                  </a:schemeClr>
                </a:solidFill>
                <a:ea typeface="SimSun" pitchFamily="2" charset="-122"/>
              </a:rPr>
              <a:t>TEMP2 </a:t>
            </a:r>
            <a:r>
              <a:rPr lang="en-US" altLang="ja-JP" sz="2800" dirty="0" smtClean="0">
                <a:solidFill>
                  <a:schemeClr val="accent6">
                    <a:lumMod val="75000"/>
                  </a:schemeClr>
                </a:solidFill>
              </a:rPr>
              <a:t>, 1                              </a:t>
            </a:r>
            <a:endParaRPr lang="fr-FR" altLang="ja-JP" sz="28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892175" lvl="0" eaLnBrk="0" hangingPunct="0"/>
            <a:r>
              <a:rPr lang="en-GB" altLang="ja-JP" sz="2800" b="1" dirty="0" smtClean="0">
                <a:solidFill>
                  <a:schemeClr val="accent6">
                    <a:lumMod val="75000"/>
                  </a:schemeClr>
                </a:solidFill>
              </a:rPr>
              <a:t>GOTO</a:t>
            </a:r>
            <a:r>
              <a:rPr lang="en-GB" altLang="ja-JP" sz="2800" dirty="0" smtClean="0">
                <a:solidFill>
                  <a:schemeClr val="accent6">
                    <a:lumMod val="75000"/>
                  </a:schemeClr>
                </a:solidFill>
              </a:rPr>
              <a:t>  </a:t>
            </a:r>
            <a:r>
              <a:rPr lang="en-GB" altLang="ja-JP" sz="2800" dirty="0" smtClean="0">
                <a:solidFill>
                  <a:schemeClr val="accent6">
                    <a:lumMod val="75000"/>
                  </a:schemeClr>
                </a:solidFill>
                <a:ea typeface="SimSun" pitchFamily="2" charset="-122"/>
              </a:rPr>
              <a:t>Boucle2</a:t>
            </a:r>
            <a:endParaRPr lang="fr-FR" altLang="ja-JP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Accolade fermante 9"/>
          <p:cNvSpPr/>
          <p:nvPr/>
        </p:nvSpPr>
        <p:spPr>
          <a:xfrm>
            <a:off x="5500694" y="3714752"/>
            <a:ext cx="432000" cy="1571636"/>
          </a:xfrm>
          <a:prstGeom prst="rightBrace">
            <a:avLst>
              <a:gd name="adj1" fmla="val 52638"/>
              <a:gd name="adj2" fmla="val 50000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Légende encadrée 2 10"/>
          <p:cNvSpPr/>
          <p:nvPr/>
        </p:nvSpPr>
        <p:spPr>
          <a:xfrm>
            <a:off x="7143768" y="3500438"/>
            <a:ext cx="914400" cy="612648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48143"/>
              <a:gd name="adj6" fmla="val -146667"/>
            </a:avLst>
          </a:prstGeom>
          <a:ln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2000" b="1" dirty="0" smtClean="0">
                <a:cs typeface="Arabic Transparent" pitchFamily="2" charset="-78"/>
              </a:rPr>
              <a:t>الحلقة 1</a:t>
            </a:r>
            <a:endParaRPr lang="fr-FR" sz="2000" b="1" dirty="0">
              <a:cs typeface="Arabic Transparent" pitchFamily="2" charset="-78"/>
            </a:endParaRPr>
          </a:p>
        </p:txBody>
      </p:sp>
      <p:sp>
        <p:nvSpPr>
          <p:cNvPr id="12" name="Accolade fermante 11"/>
          <p:cNvSpPr/>
          <p:nvPr/>
        </p:nvSpPr>
        <p:spPr>
          <a:xfrm>
            <a:off x="5857884" y="2795082"/>
            <a:ext cx="432000" cy="3420000"/>
          </a:xfrm>
          <a:prstGeom prst="rightBrace">
            <a:avLst>
              <a:gd name="adj1" fmla="val 52638"/>
              <a:gd name="adj2" fmla="val 50000"/>
            </a:avLst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Légende encadrée 2 12"/>
          <p:cNvSpPr/>
          <p:nvPr/>
        </p:nvSpPr>
        <p:spPr>
          <a:xfrm>
            <a:off x="7143768" y="2643182"/>
            <a:ext cx="914400" cy="612648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10272"/>
              <a:gd name="adj6" fmla="val -109354"/>
            </a:avLst>
          </a:prstGeom>
          <a:ln>
            <a:headEnd type="none" w="med" len="med"/>
            <a:tailEnd type="triangl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DZ" sz="2000" b="1" dirty="0" smtClean="0">
                <a:cs typeface="Arabic Transparent" pitchFamily="2" charset="-78"/>
              </a:rPr>
              <a:t>الحلقة </a:t>
            </a:r>
            <a:r>
              <a:rPr lang="fr-FR" sz="2000" b="1" dirty="0" smtClean="0">
                <a:cs typeface="Arabic Transparent" pitchFamily="2" charset="-78"/>
              </a:rPr>
              <a:t>2</a:t>
            </a:r>
            <a:endParaRPr lang="fr-FR" sz="2000" b="1" dirty="0">
              <a:cs typeface="Arabic Transparent" pitchFamily="2" charset="-78"/>
            </a:endParaRPr>
          </a:p>
        </p:txBody>
      </p:sp>
      <p:pic>
        <p:nvPicPr>
          <p:cNvPr id="9" name="Image 8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" y="-24"/>
            <a:ext cx="3000396" cy="2000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Rectangle 13"/>
          <p:cNvSpPr/>
          <p:nvPr/>
        </p:nvSpPr>
        <p:spPr>
          <a:xfrm>
            <a:off x="1500166" y="2571744"/>
            <a:ext cx="100719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Tempo</a:t>
            </a:r>
            <a:endParaRPr lang="fr-FR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10" grpId="0" animBg="1"/>
      <p:bldP spid="11" grpId="0" animBg="1"/>
      <p:bldP spid="12" grpId="0" animBg="1"/>
      <p:bldP spid="13" grpId="0" animBg="1"/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142976" y="22577"/>
            <a:ext cx="2952000" cy="6804000"/>
          </a:xfrm>
          <a:prstGeom prst="rect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fr-FR" sz="14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endParaRPr lang="fr-FR" sz="14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lvl="0"/>
            <a:endParaRPr lang="en-GB" altLang="ja-JP" sz="1600" b="1" dirty="0" smtClean="0">
              <a:solidFill>
                <a:schemeClr val="accent6">
                  <a:lumMod val="75000"/>
                </a:schemeClr>
              </a:solidFill>
              <a:ea typeface="SimSun" pitchFamily="2" charset="-122"/>
            </a:endParaRPr>
          </a:p>
          <a:p>
            <a:pPr lvl="0"/>
            <a:endParaRPr lang="en-GB" altLang="ja-JP" sz="1400" dirty="0" smtClean="0">
              <a:solidFill>
                <a:schemeClr val="accent6">
                  <a:lumMod val="75000"/>
                </a:schemeClr>
              </a:solidFill>
              <a:ea typeface="SimSun" pitchFamily="2" charset="-122"/>
            </a:endParaRPr>
          </a:p>
          <a:p>
            <a:endParaRPr lang="fr-FR" sz="14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endParaRPr lang="en-US" sz="14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lvl="0"/>
            <a:endParaRPr lang="en-GB" altLang="ja-JP" sz="1400" dirty="0" smtClean="0">
              <a:solidFill>
                <a:schemeClr val="accent6">
                  <a:lumMod val="75000"/>
                </a:schemeClr>
              </a:solidFill>
              <a:ea typeface="SimSun" pitchFamily="2" charset="-122"/>
            </a:endParaRPr>
          </a:p>
          <a:p>
            <a:pPr lvl="0"/>
            <a:endParaRPr lang="en-GB" altLang="ja-JP" sz="1400" dirty="0" smtClean="0">
              <a:solidFill>
                <a:schemeClr val="accent6">
                  <a:lumMod val="75000"/>
                </a:schemeClr>
              </a:solidFill>
              <a:ea typeface="SimSun" pitchFamily="2" charset="-122"/>
            </a:endParaRPr>
          </a:p>
          <a:p>
            <a:endParaRPr lang="en-US" altLang="ja-JP" sz="14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endParaRPr lang="en-US" altLang="ja-JP" sz="14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" name="Connecteur en angle 3"/>
          <p:cNvCxnSpPr/>
          <p:nvPr/>
        </p:nvCxnSpPr>
        <p:spPr>
          <a:xfrm rot="5400000">
            <a:off x="2418728" y="-17188"/>
            <a:ext cx="432000" cy="24120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8" name="Connecteur en angle 7"/>
          <p:cNvCxnSpPr/>
          <p:nvPr/>
        </p:nvCxnSpPr>
        <p:spPr>
          <a:xfrm rot="5400000">
            <a:off x="2250288" y="3149561"/>
            <a:ext cx="396000" cy="20160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Connecteur en angle 8"/>
          <p:cNvCxnSpPr/>
          <p:nvPr/>
        </p:nvCxnSpPr>
        <p:spPr>
          <a:xfrm rot="5400000">
            <a:off x="2418728" y="2153248"/>
            <a:ext cx="432000" cy="24120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2" name="Connecteur en angle 11"/>
          <p:cNvCxnSpPr/>
          <p:nvPr/>
        </p:nvCxnSpPr>
        <p:spPr>
          <a:xfrm rot="5400000">
            <a:off x="2185852" y="885926"/>
            <a:ext cx="396000" cy="21960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Connecteur en angle 12"/>
          <p:cNvCxnSpPr/>
          <p:nvPr/>
        </p:nvCxnSpPr>
        <p:spPr>
          <a:xfrm rot="5400000">
            <a:off x="2347290" y="4439264"/>
            <a:ext cx="432000" cy="24120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6215074" y="2143116"/>
            <a:ext cx="2786082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DZ" sz="2800" b="1" dirty="0" smtClean="0">
                <a:cs typeface="Arabic Transparent" pitchFamily="2" charset="-78"/>
              </a:rPr>
              <a:t>وهكذا تتكرر العملية</a:t>
            </a:r>
            <a:endParaRPr lang="fr-FR" sz="2800" b="1" dirty="0">
              <a:cs typeface="Arabic Transparent" pitchFamily="2" charset="-78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7429488" y="-24"/>
            <a:ext cx="1714512" cy="5232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DZ" sz="2800" b="1" dirty="0" smtClean="0"/>
              <a:t>كيفية العمل</a:t>
            </a:r>
            <a:endParaRPr lang="fr-FR" sz="2800" b="1" dirty="0"/>
          </a:p>
        </p:txBody>
      </p:sp>
      <p:sp>
        <p:nvSpPr>
          <p:cNvPr id="15" name="Rectangle 14"/>
          <p:cNvSpPr/>
          <p:nvPr/>
        </p:nvSpPr>
        <p:spPr>
          <a:xfrm>
            <a:off x="1143008" y="0"/>
            <a:ext cx="4572000" cy="116955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fr-FR" sz="1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5-1=1 → </a:t>
            </a:r>
            <a:r>
              <a:rPr lang="en-US" altLang="ja-JP" sz="1400" dirty="0" smtClean="0">
                <a:solidFill>
                  <a:srgbClr val="0000FF"/>
                </a:solidFill>
              </a:rPr>
              <a:t>DECFSZ+</a:t>
            </a:r>
            <a:r>
              <a:rPr lang="en-GB" altLang="ja-JP" sz="1400" dirty="0" smtClean="0">
                <a:solidFill>
                  <a:srgbClr val="0000FF"/>
                </a:solidFill>
              </a:rPr>
              <a:t> GOTO</a:t>
            </a:r>
            <a:r>
              <a:rPr lang="fr-FR" sz="1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→ </a:t>
            </a:r>
            <a:r>
              <a:rPr lang="fr-FR" sz="1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(1+2)</a:t>
            </a:r>
          </a:p>
          <a:p>
            <a:pPr lvl="0"/>
            <a:r>
              <a:rPr lang="fr-FR" sz="1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4-1=3  → </a:t>
            </a:r>
            <a:r>
              <a:rPr lang="en-US" altLang="ja-JP" sz="1400" dirty="0" smtClean="0">
                <a:solidFill>
                  <a:srgbClr val="0000FF"/>
                </a:solidFill>
              </a:rPr>
              <a:t>DECFSZ+</a:t>
            </a:r>
            <a:r>
              <a:rPr lang="en-GB" altLang="ja-JP" sz="1400" dirty="0" smtClean="0">
                <a:solidFill>
                  <a:srgbClr val="0000FF"/>
                </a:solidFill>
              </a:rPr>
              <a:t> GOTO</a:t>
            </a:r>
            <a:r>
              <a:rPr lang="fr-FR" sz="1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→</a:t>
            </a:r>
            <a:r>
              <a:rPr lang="fr-FR" sz="1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(1+2)</a:t>
            </a:r>
          </a:p>
          <a:p>
            <a:pPr lvl="0"/>
            <a:r>
              <a:rPr lang="fr-FR" sz="1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3-1=2  → </a:t>
            </a:r>
            <a:r>
              <a:rPr lang="en-US" altLang="ja-JP" sz="1400" dirty="0" smtClean="0">
                <a:solidFill>
                  <a:srgbClr val="0000FF"/>
                </a:solidFill>
              </a:rPr>
              <a:t>DECFSZ+</a:t>
            </a:r>
            <a:r>
              <a:rPr lang="en-GB" altLang="ja-JP" sz="1400" dirty="0" smtClean="0">
                <a:solidFill>
                  <a:srgbClr val="0000FF"/>
                </a:solidFill>
              </a:rPr>
              <a:t> GOTO</a:t>
            </a:r>
            <a:r>
              <a:rPr lang="fr-FR" sz="1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→</a:t>
            </a:r>
            <a:r>
              <a:rPr lang="fr-FR" sz="1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(1+2)</a:t>
            </a:r>
          </a:p>
          <a:p>
            <a:pPr lvl="0"/>
            <a:r>
              <a:rPr lang="fr-FR" sz="1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2-1=1  → </a:t>
            </a:r>
            <a:r>
              <a:rPr lang="en-US" altLang="ja-JP" sz="1400" dirty="0" smtClean="0">
                <a:solidFill>
                  <a:srgbClr val="0000FF"/>
                </a:solidFill>
              </a:rPr>
              <a:t>DECFSZ+</a:t>
            </a:r>
            <a:r>
              <a:rPr lang="en-GB" altLang="ja-JP" sz="1400" dirty="0" smtClean="0">
                <a:solidFill>
                  <a:srgbClr val="0000FF"/>
                </a:solidFill>
              </a:rPr>
              <a:t> GOTO</a:t>
            </a:r>
            <a:r>
              <a:rPr lang="fr-FR" sz="1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→</a:t>
            </a:r>
            <a:r>
              <a:rPr lang="fr-FR" sz="1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(1+2)</a:t>
            </a:r>
          </a:p>
          <a:p>
            <a:pPr lvl="0"/>
            <a:r>
              <a:rPr lang="fr-FR" sz="1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1-1=0  → </a:t>
            </a:r>
            <a:r>
              <a:rPr lang="en-US" altLang="ja-JP" sz="1400" dirty="0" smtClean="0">
                <a:solidFill>
                  <a:srgbClr val="0000FF"/>
                </a:solidFill>
              </a:rPr>
              <a:t>DECFSZ+</a:t>
            </a:r>
            <a:r>
              <a:rPr lang="en-GB" altLang="ja-JP" sz="1400" dirty="0" smtClean="0">
                <a:solidFill>
                  <a:srgbClr val="0000FF"/>
                </a:solidFill>
              </a:rPr>
              <a:t> </a:t>
            </a:r>
            <a:r>
              <a:rPr lang="en-GB" altLang="ja-JP" sz="1400" dirty="0" smtClean="0">
                <a:solidFill>
                  <a:srgbClr val="77933C"/>
                </a:solidFill>
              </a:rPr>
              <a:t>SAUT</a:t>
            </a:r>
            <a:r>
              <a:rPr lang="fr-FR" sz="1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→ </a:t>
            </a:r>
            <a:r>
              <a:rPr lang="fr-FR" sz="1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(1+</a:t>
            </a:r>
            <a:r>
              <a:rPr lang="fr-FR" sz="1400" b="1" dirty="0" smtClean="0">
                <a:solidFill>
                  <a:srgbClr val="77933C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fr-FR" sz="1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214446" y="1357298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altLang="ja-JP" sz="1600" b="1" dirty="0" smtClean="0">
                <a:solidFill>
                  <a:srgbClr val="F79646">
                    <a:lumMod val="75000"/>
                  </a:srgbClr>
                </a:solidFill>
              </a:rPr>
              <a:t>DECFSZ    </a:t>
            </a:r>
            <a:r>
              <a:rPr lang="en-US" altLang="ja-JP" sz="1600" b="1" dirty="0" smtClean="0">
                <a:solidFill>
                  <a:srgbClr val="F79646">
                    <a:lumMod val="75000"/>
                  </a:srgbClr>
                </a:solidFill>
                <a:ea typeface="SimSun" pitchFamily="2" charset="-122"/>
              </a:rPr>
              <a:t>TEMP2 </a:t>
            </a:r>
            <a:r>
              <a:rPr lang="en-US" altLang="ja-JP" sz="1600" b="1" dirty="0" smtClean="0">
                <a:solidFill>
                  <a:srgbClr val="F79646">
                    <a:lumMod val="75000"/>
                  </a:srgbClr>
                </a:solidFill>
              </a:rPr>
              <a:t>, 1</a:t>
            </a:r>
          </a:p>
          <a:p>
            <a:pPr lvl="0"/>
            <a:r>
              <a:rPr lang="fr-FR" sz="1600" b="1" dirty="0" smtClean="0">
                <a:solidFill>
                  <a:srgbClr val="F79646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7-1=6</a:t>
            </a:r>
            <a:r>
              <a:rPr lang="fr-FR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→ </a:t>
            </a:r>
            <a:r>
              <a:rPr lang="en-GB" altLang="ja-JP" sz="1600" b="1" dirty="0" smtClean="0">
                <a:solidFill>
                  <a:srgbClr val="F79646">
                    <a:lumMod val="75000"/>
                  </a:srgbClr>
                </a:solidFill>
              </a:rPr>
              <a:t>GOTO  </a:t>
            </a:r>
            <a:r>
              <a:rPr lang="en-GB" altLang="ja-JP" sz="1600" b="1" dirty="0" smtClean="0">
                <a:solidFill>
                  <a:srgbClr val="F79646">
                    <a:lumMod val="75000"/>
                  </a:srgbClr>
                </a:solidFill>
                <a:ea typeface="SimSun" pitchFamily="2" charset="-122"/>
              </a:rPr>
              <a:t>Boucle2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142976" y="2156764"/>
            <a:ext cx="4572000" cy="116955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fr-FR" sz="1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5-1=1 → </a:t>
            </a:r>
            <a:r>
              <a:rPr lang="en-US" altLang="ja-JP" sz="1400" dirty="0" smtClean="0">
                <a:solidFill>
                  <a:srgbClr val="0000FF"/>
                </a:solidFill>
              </a:rPr>
              <a:t>DECFSZ+</a:t>
            </a:r>
            <a:r>
              <a:rPr lang="en-GB" altLang="ja-JP" sz="1400" dirty="0" smtClean="0">
                <a:solidFill>
                  <a:srgbClr val="0000FF"/>
                </a:solidFill>
              </a:rPr>
              <a:t> GOTO</a:t>
            </a:r>
            <a:r>
              <a:rPr lang="fr-FR" sz="1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→ </a:t>
            </a:r>
            <a:r>
              <a:rPr lang="fr-FR" sz="1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(1+2)</a:t>
            </a:r>
          </a:p>
          <a:p>
            <a:pPr lvl="0"/>
            <a:r>
              <a:rPr lang="fr-FR" sz="1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4-1=3  → </a:t>
            </a:r>
            <a:r>
              <a:rPr lang="en-US" altLang="ja-JP" sz="1400" dirty="0" smtClean="0">
                <a:solidFill>
                  <a:srgbClr val="0000FF"/>
                </a:solidFill>
              </a:rPr>
              <a:t>DECFSZ+</a:t>
            </a:r>
            <a:r>
              <a:rPr lang="en-GB" altLang="ja-JP" sz="1400" dirty="0" smtClean="0">
                <a:solidFill>
                  <a:srgbClr val="0000FF"/>
                </a:solidFill>
              </a:rPr>
              <a:t> GOTO</a:t>
            </a:r>
            <a:r>
              <a:rPr lang="fr-FR" sz="1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→</a:t>
            </a:r>
            <a:r>
              <a:rPr lang="fr-FR" sz="1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(1+2)</a:t>
            </a:r>
          </a:p>
          <a:p>
            <a:pPr lvl="0"/>
            <a:r>
              <a:rPr lang="fr-FR" sz="1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3-1=2  → </a:t>
            </a:r>
            <a:r>
              <a:rPr lang="en-US" altLang="ja-JP" sz="1400" dirty="0" smtClean="0">
                <a:solidFill>
                  <a:srgbClr val="0000FF"/>
                </a:solidFill>
              </a:rPr>
              <a:t>DECFSZ+</a:t>
            </a:r>
            <a:r>
              <a:rPr lang="en-GB" altLang="ja-JP" sz="1400" dirty="0" smtClean="0">
                <a:solidFill>
                  <a:srgbClr val="0000FF"/>
                </a:solidFill>
              </a:rPr>
              <a:t> GOTO</a:t>
            </a:r>
            <a:r>
              <a:rPr lang="fr-FR" sz="1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→</a:t>
            </a:r>
            <a:r>
              <a:rPr lang="fr-FR" sz="1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(1+2)</a:t>
            </a:r>
          </a:p>
          <a:p>
            <a:pPr lvl="0"/>
            <a:r>
              <a:rPr lang="fr-FR" sz="1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2-1=1  → </a:t>
            </a:r>
            <a:r>
              <a:rPr lang="en-US" altLang="ja-JP" sz="1400" dirty="0" smtClean="0">
                <a:solidFill>
                  <a:srgbClr val="0000FF"/>
                </a:solidFill>
              </a:rPr>
              <a:t>DECFSZ+</a:t>
            </a:r>
            <a:r>
              <a:rPr lang="en-GB" altLang="ja-JP" sz="1400" dirty="0" smtClean="0">
                <a:solidFill>
                  <a:srgbClr val="0000FF"/>
                </a:solidFill>
              </a:rPr>
              <a:t> GOTO</a:t>
            </a:r>
            <a:r>
              <a:rPr lang="fr-FR" sz="1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→</a:t>
            </a:r>
            <a:r>
              <a:rPr lang="fr-FR" sz="1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(1+2)</a:t>
            </a:r>
          </a:p>
          <a:p>
            <a:pPr lvl="0"/>
            <a:r>
              <a:rPr lang="fr-FR" sz="1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1-1=0  → </a:t>
            </a:r>
            <a:r>
              <a:rPr lang="en-US" altLang="ja-JP" sz="1400" dirty="0" smtClean="0">
                <a:solidFill>
                  <a:srgbClr val="0000FF"/>
                </a:solidFill>
              </a:rPr>
              <a:t>DECFSZ+</a:t>
            </a:r>
            <a:r>
              <a:rPr lang="en-GB" altLang="ja-JP" sz="1400" dirty="0" smtClean="0">
                <a:solidFill>
                  <a:srgbClr val="0000FF"/>
                </a:solidFill>
              </a:rPr>
              <a:t> </a:t>
            </a:r>
            <a:r>
              <a:rPr lang="en-GB" altLang="ja-JP" sz="1400" dirty="0" smtClean="0">
                <a:solidFill>
                  <a:srgbClr val="77933C"/>
                </a:solidFill>
              </a:rPr>
              <a:t>SAUT</a:t>
            </a:r>
            <a:r>
              <a:rPr lang="fr-FR" sz="1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→ </a:t>
            </a:r>
            <a:r>
              <a:rPr lang="fr-FR" sz="1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(1+</a:t>
            </a:r>
            <a:r>
              <a:rPr lang="fr-FR" sz="1400" b="1" dirty="0" smtClean="0">
                <a:solidFill>
                  <a:srgbClr val="77933C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fr-FR" sz="1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214446" y="354458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altLang="ja-JP" sz="1600" b="1" dirty="0" smtClean="0">
                <a:solidFill>
                  <a:srgbClr val="F79646">
                    <a:lumMod val="75000"/>
                  </a:srgbClr>
                </a:solidFill>
              </a:rPr>
              <a:t>DECFSZ    </a:t>
            </a:r>
            <a:r>
              <a:rPr lang="en-US" altLang="ja-JP" sz="1600" b="1" dirty="0" smtClean="0">
                <a:solidFill>
                  <a:srgbClr val="F79646">
                    <a:lumMod val="75000"/>
                  </a:srgbClr>
                </a:solidFill>
                <a:ea typeface="SimSun" pitchFamily="2" charset="-122"/>
              </a:rPr>
              <a:t>TEMP2 </a:t>
            </a:r>
            <a:r>
              <a:rPr lang="en-US" altLang="ja-JP" sz="1600" b="1" dirty="0" smtClean="0">
                <a:solidFill>
                  <a:srgbClr val="F79646">
                    <a:lumMod val="75000"/>
                  </a:srgbClr>
                </a:solidFill>
              </a:rPr>
              <a:t>, 1</a:t>
            </a:r>
          </a:p>
          <a:p>
            <a:pPr lvl="0"/>
            <a:r>
              <a:rPr lang="fr-FR" sz="1600" b="1" dirty="0" smtClean="0">
                <a:solidFill>
                  <a:srgbClr val="F79646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6-1=5</a:t>
            </a:r>
            <a:r>
              <a:rPr lang="fr-FR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→ </a:t>
            </a:r>
            <a:r>
              <a:rPr lang="en-GB" altLang="ja-JP" sz="1600" b="1" dirty="0" smtClean="0">
                <a:solidFill>
                  <a:srgbClr val="F79646">
                    <a:lumMod val="75000"/>
                  </a:srgbClr>
                </a:solidFill>
              </a:rPr>
              <a:t>GOTO  </a:t>
            </a:r>
            <a:r>
              <a:rPr lang="en-GB" altLang="ja-JP" sz="1600" b="1" dirty="0" smtClean="0">
                <a:solidFill>
                  <a:srgbClr val="F79646">
                    <a:lumMod val="75000"/>
                  </a:srgbClr>
                </a:solidFill>
                <a:ea typeface="SimSun" pitchFamily="2" charset="-122"/>
              </a:rPr>
              <a:t>Boucle2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156624" y="5857892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altLang="ja-JP" sz="1600" b="1" dirty="0" smtClean="0">
                <a:solidFill>
                  <a:srgbClr val="F79646">
                    <a:lumMod val="75000"/>
                  </a:srgbClr>
                </a:solidFill>
              </a:rPr>
              <a:t>DECFSZ</a:t>
            </a:r>
            <a:r>
              <a:rPr lang="en-US" altLang="ja-JP" sz="1600" dirty="0" smtClean="0">
                <a:solidFill>
                  <a:srgbClr val="F79646">
                    <a:lumMod val="75000"/>
                  </a:srgbClr>
                </a:solidFill>
              </a:rPr>
              <a:t>    </a:t>
            </a:r>
            <a:r>
              <a:rPr lang="en-US" altLang="ja-JP" sz="1600" dirty="0" smtClean="0">
                <a:solidFill>
                  <a:srgbClr val="F79646">
                    <a:lumMod val="75000"/>
                  </a:srgbClr>
                </a:solidFill>
                <a:ea typeface="SimSun" pitchFamily="2" charset="-122"/>
              </a:rPr>
              <a:t>TEMP2 </a:t>
            </a:r>
            <a:r>
              <a:rPr lang="en-US" altLang="ja-JP" sz="1600" dirty="0" smtClean="0">
                <a:solidFill>
                  <a:srgbClr val="F79646">
                    <a:lumMod val="75000"/>
                  </a:srgbClr>
                </a:solidFill>
              </a:rPr>
              <a:t>, 1</a:t>
            </a:r>
          </a:p>
          <a:p>
            <a:pPr lvl="0"/>
            <a:r>
              <a:rPr lang="fr-FR" sz="1600" b="1" dirty="0" smtClean="0">
                <a:solidFill>
                  <a:srgbClr val="F79646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5-1=4</a:t>
            </a:r>
            <a:r>
              <a:rPr lang="fr-FR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→ </a:t>
            </a:r>
            <a:r>
              <a:rPr lang="en-GB" altLang="ja-JP" sz="1600" b="1" dirty="0" smtClean="0">
                <a:solidFill>
                  <a:srgbClr val="F79646">
                    <a:lumMod val="75000"/>
                  </a:srgbClr>
                </a:solidFill>
              </a:rPr>
              <a:t>GOTO</a:t>
            </a:r>
            <a:r>
              <a:rPr lang="en-GB" altLang="ja-JP" sz="1600" dirty="0" smtClean="0">
                <a:solidFill>
                  <a:srgbClr val="F79646">
                    <a:lumMod val="75000"/>
                  </a:srgbClr>
                </a:solidFill>
              </a:rPr>
              <a:t>  </a:t>
            </a:r>
            <a:r>
              <a:rPr lang="en-GB" altLang="ja-JP" sz="1600" dirty="0" smtClean="0">
                <a:solidFill>
                  <a:srgbClr val="F79646">
                    <a:lumMod val="75000"/>
                  </a:srgbClr>
                </a:solidFill>
                <a:ea typeface="SimSun" pitchFamily="2" charset="-122"/>
              </a:rPr>
              <a:t>Boucle2</a:t>
            </a:r>
            <a:endParaRPr lang="fr-FR" sz="16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142976" y="4357694"/>
            <a:ext cx="4572000" cy="116955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fr-FR" sz="1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5-1=1 → </a:t>
            </a:r>
            <a:r>
              <a:rPr lang="en-US" altLang="ja-JP" sz="1400" dirty="0" smtClean="0">
                <a:solidFill>
                  <a:srgbClr val="0000FF"/>
                </a:solidFill>
              </a:rPr>
              <a:t>DECFSZ+</a:t>
            </a:r>
            <a:r>
              <a:rPr lang="en-GB" altLang="ja-JP" sz="1400" dirty="0" smtClean="0">
                <a:solidFill>
                  <a:srgbClr val="0000FF"/>
                </a:solidFill>
              </a:rPr>
              <a:t> GOTO</a:t>
            </a:r>
            <a:r>
              <a:rPr lang="fr-FR" sz="1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→ </a:t>
            </a:r>
            <a:r>
              <a:rPr lang="fr-FR" sz="1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(1+2)</a:t>
            </a:r>
          </a:p>
          <a:p>
            <a:pPr lvl="0"/>
            <a:r>
              <a:rPr lang="fr-FR" sz="1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4-1=3  → </a:t>
            </a:r>
            <a:r>
              <a:rPr lang="en-US" altLang="ja-JP" sz="1400" dirty="0" smtClean="0">
                <a:solidFill>
                  <a:srgbClr val="0000FF"/>
                </a:solidFill>
              </a:rPr>
              <a:t>DECFSZ+</a:t>
            </a:r>
            <a:r>
              <a:rPr lang="en-GB" altLang="ja-JP" sz="1400" dirty="0" smtClean="0">
                <a:solidFill>
                  <a:srgbClr val="0000FF"/>
                </a:solidFill>
              </a:rPr>
              <a:t> GOTO</a:t>
            </a:r>
            <a:r>
              <a:rPr lang="fr-FR" sz="1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→</a:t>
            </a:r>
            <a:r>
              <a:rPr lang="fr-FR" sz="1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(1+2)</a:t>
            </a:r>
          </a:p>
          <a:p>
            <a:pPr lvl="0"/>
            <a:r>
              <a:rPr lang="fr-FR" sz="1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3-1=2  → </a:t>
            </a:r>
            <a:r>
              <a:rPr lang="en-US" altLang="ja-JP" sz="1400" dirty="0" smtClean="0">
                <a:solidFill>
                  <a:srgbClr val="0000FF"/>
                </a:solidFill>
              </a:rPr>
              <a:t>DECFSZ+</a:t>
            </a:r>
            <a:r>
              <a:rPr lang="en-GB" altLang="ja-JP" sz="1400" dirty="0" smtClean="0">
                <a:solidFill>
                  <a:srgbClr val="0000FF"/>
                </a:solidFill>
              </a:rPr>
              <a:t> GOTO</a:t>
            </a:r>
            <a:r>
              <a:rPr lang="fr-FR" sz="1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→</a:t>
            </a:r>
            <a:r>
              <a:rPr lang="fr-FR" sz="1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(1+2)</a:t>
            </a:r>
          </a:p>
          <a:p>
            <a:pPr lvl="0"/>
            <a:r>
              <a:rPr lang="fr-FR" sz="1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2-1=1  → </a:t>
            </a:r>
            <a:r>
              <a:rPr lang="en-US" altLang="ja-JP" sz="1400" dirty="0" smtClean="0">
                <a:solidFill>
                  <a:srgbClr val="0000FF"/>
                </a:solidFill>
              </a:rPr>
              <a:t>DECFSZ+</a:t>
            </a:r>
            <a:r>
              <a:rPr lang="en-GB" altLang="ja-JP" sz="1400" dirty="0" smtClean="0">
                <a:solidFill>
                  <a:srgbClr val="0000FF"/>
                </a:solidFill>
              </a:rPr>
              <a:t> GOTO</a:t>
            </a:r>
            <a:r>
              <a:rPr lang="fr-FR" sz="1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→</a:t>
            </a:r>
            <a:r>
              <a:rPr lang="fr-FR" sz="1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(1+2)</a:t>
            </a:r>
          </a:p>
          <a:p>
            <a:pPr lvl="0"/>
            <a:r>
              <a:rPr lang="fr-FR" sz="1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1-1=0  → </a:t>
            </a:r>
            <a:r>
              <a:rPr lang="en-US" altLang="ja-JP" sz="1400" dirty="0" smtClean="0">
                <a:solidFill>
                  <a:srgbClr val="0000FF"/>
                </a:solidFill>
              </a:rPr>
              <a:t>DECFSZ+</a:t>
            </a:r>
            <a:r>
              <a:rPr lang="en-GB" altLang="ja-JP" sz="1400" dirty="0" smtClean="0">
                <a:solidFill>
                  <a:srgbClr val="0000FF"/>
                </a:solidFill>
              </a:rPr>
              <a:t> </a:t>
            </a:r>
            <a:r>
              <a:rPr lang="en-GB" altLang="ja-JP" sz="1400" dirty="0" smtClean="0">
                <a:solidFill>
                  <a:srgbClr val="77933C"/>
                </a:solidFill>
              </a:rPr>
              <a:t>SAUT</a:t>
            </a:r>
            <a:r>
              <a:rPr lang="fr-FR" sz="1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→ </a:t>
            </a:r>
            <a:r>
              <a:rPr lang="fr-FR" sz="1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(1+</a:t>
            </a:r>
            <a:r>
              <a:rPr lang="fr-FR" sz="1400" b="1" dirty="0" smtClean="0">
                <a:solidFill>
                  <a:srgbClr val="77933C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fr-FR" sz="1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)</a:t>
            </a:r>
          </a:p>
        </p:txBody>
      </p:sp>
      <p:cxnSp>
        <p:nvCxnSpPr>
          <p:cNvPr id="22" name="Connecteur droit 21"/>
          <p:cNvCxnSpPr/>
          <p:nvPr/>
        </p:nvCxnSpPr>
        <p:spPr>
          <a:xfrm>
            <a:off x="1214414" y="6572272"/>
            <a:ext cx="2786082" cy="1588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Connecteur droit 22"/>
          <p:cNvCxnSpPr/>
          <p:nvPr/>
        </p:nvCxnSpPr>
        <p:spPr>
          <a:xfrm>
            <a:off x="1214414" y="6715148"/>
            <a:ext cx="2786082" cy="1588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1" grpId="0" animBg="1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42844" y="214290"/>
            <a:ext cx="8643998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DZ" sz="2400" dirty="0" smtClean="0">
                <a:cs typeface="Arabic Transparent" pitchFamily="2" charset="-78"/>
              </a:rPr>
              <a:t>لسهولة الدراسة نقوم بوضع هذه الحلقة(الحلقة1) كأنها تكافئ تعليمة ما تستغرق </a:t>
            </a:r>
            <a:r>
              <a:rPr lang="en-US" sz="2400" dirty="0" smtClean="0">
                <a:cs typeface="Arabic Transparent" pitchFamily="2" charset="-78"/>
              </a:rPr>
              <a:t>16us</a:t>
            </a:r>
            <a:endParaRPr lang="fr-FR" sz="2400" dirty="0">
              <a:cs typeface="Arabic Transparent" pitchFamily="2" charset="-78"/>
            </a:endParaRPr>
          </a:p>
        </p:txBody>
      </p:sp>
      <p:sp>
        <p:nvSpPr>
          <p:cNvPr id="3" name="Rectangle 54"/>
          <p:cNvSpPr>
            <a:spLocks noChangeArrowheads="1"/>
          </p:cNvSpPr>
          <p:nvPr/>
        </p:nvSpPr>
        <p:spPr bwMode="auto">
          <a:xfrm>
            <a:off x="357158" y="1214422"/>
            <a:ext cx="6215106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892175" eaLnBrk="0" hangingPunct="0"/>
            <a:r>
              <a:rPr lang="en-GB" altLang="ja-JP" sz="2800" dirty="0" smtClean="0">
                <a:solidFill>
                  <a:schemeClr val="accent6">
                    <a:lumMod val="75000"/>
                  </a:schemeClr>
                </a:solidFill>
                <a:ea typeface="SimSun" pitchFamily="2" charset="-122"/>
              </a:rPr>
              <a:t>Boucle2  </a:t>
            </a:r>
            <a:r>
              <a:rPr lang="en-GB" altLang="ja-JP" sz="2800" b="1" dirty="0" smtClean="0">
                <a:cs typeface="Times New Roman" pitchFamily="18" charset="0"/>
              </a:rPr>
              <a:t> MOVLW</a:t>
            </a:r>
            <a:r>
              <a:rPr lang="en-GB" altLang="ja-JP" sz="2800" dirty="0" smtClean="0">
                <a:cs typeface="Times New Roman" pitchFamily="18" charset="0"/>
              </a:rPr>
              <a:t>   0x</a:t>
            </a:r>
            <a:r>
              <a:rPr lang="en-GB" altLang="ja-JP" sz="2800" dirty="0" smtClean="0"/>
              <a:t>05                              </a:t>
            </a:r>
            <a:endParaRPr lang="fr-FR" altLang="ja-JP" sz="2800" b="0" dirty="0"/>
          </a:p>
          <a:p>
            <a:pPr marL="892175" eaLnBrk="0" hangingPunct="0"/>
            <a:r>
              <a:rPr lang="en-US" altLang="ja-JP" sz="2800" b="1" dirty="0" smtClean="0"/>
              <a:t>                 MOVWF</a:t>
            </a:r>
            <a:r>
              <a:rPr lang="en-US" altLang="ja-JP" sz="2800" dirty="0" smtClean="0"/>
              <a:t>  </a:t>
            </a:r>
            <a:r>
              <a:rPr lang="en-US" altLang="ja-JP" sz="2800" dirty="0" smtClean="0">
                <a:ea typeface="SimSun" pitchFamily="2" charset="-122"/>
              </a:rPr>
              <a:t>TEMP1 </a:t>
            </a:r>
            <a:endParaRPr lang="fr-FR" altLang="ja-JP" sz="2800" b="0" dirty="0"/>
          </a:p>
          <a:p>
            <a:pPr marL="892175" eaLnBrk="0" hangingPunct="0"/>
            <a:r>
              <a:rPr lang="en-GB" altLang="ja-JP" sz="2800" dirty="0" smtClean="0">
                <a:ea typeface="SimSun" pitchFamily="2" charset="-122"/>
              </a:rPr>
              <a:t>Boucle1   </a:t>
            </a:r>
            <a:r>
              <a:rPr lang="en-US" altLang="ja-JP" sz="2800" b="1" dirty="0" smtClean="0"/>
              <a:t>DECFSZ</a:t>
            </a:r>
            <a:r>
              <a:rPr lang="en-US" altLang="ja-JP" sz="2800" dirty="0" smtClean="0"/>
              <a:t>    </a:t>
            </a:r>
            <a:r>
              <a:rPr lang="en-US" altLang="ja-JP" sz="2800" dirty="0" smtClean="0">
                <a:ea typeface="SimSun" pitchFamily="2" charset="-122"/>
              </a:rPr>
              <a:t>TEMP1 </a:t>
            </a:r>
            <a:r>
              <a:rPr lang="en-US" altLang="ja-JP" sz="2800" dirty="0" smtClean="0"/>
              <a:t>, 1                              </a:t>
            </a:r>
            <a:endParaRPr lang="fr-FR" altLang="ja-JP" sz="2800" b="0" dirty="0"/>
          </a:p>
          <a:p>
            <a:pPr marL="892175" eaLnBrk="0" hangingPunct="0"/>
            <a:r>
              <a:rPr lang="en-GB" altLang="ja-JP" sz="2800" b="1" dirty="0" smtClean="0"/>
              <a:t>                 GOTO</a:t>
            </a:r>
            <a:r>
              <a:rPr lang="en-GB" altLang="ja-JP" sz="2800" dirty="0" smtClean="0"/>
              <a:t>  </a:t>
            </a:r>
            <a:r>
              <a:rPr lang="en-GB" altLang="ja-JP" sz="2800" dirty="0" smtClean="0">
                <a:ea typeface="SimSun" pitchFamily="2" charset="-122"/>
              </a:rPr>
              <a:t>Boucle1</a:t>
            </a:r>
            <a:endParaRPr lang="fr-FR" altLang="ja-JP" sz="2800" b="0" dirty="0"/>
          </a:p>
        </p:txBody>
      </p:sp>
      <p:sp>
        <p:nvSpPr>
          <p:cNvPr id="4" name="Accolade fermante 3"/>
          <p:cNvSpPr/>
          <p:nvPr/>
        </p:nvSpPr>
        <p:spPr>
          <a:xfrm>
            <a:off x="6072198" y="1285860"/>
            <a:ext cx="357190" cy="1571636"/>
          </a:xfrm>
          <a:prstGeom prst="rightBrace">
            <a:avLst>
              <a:gd name="adj1" fmla="val 52580"/>
              <a:gd name="adj2" fmla="val 50000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Flèche droite 4"/>
          <p:cNvSpPr/>
          <p:nvPr/>
        </p:nvSpPr>
        <p:spPr>
          <a:xfrm>
            <a:off x="6572264" y="1928802"/>
            <a:ext cx="500066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6215074" y="1071546"/>
            <a:ext cx="27146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DZ" sz="2000" b="1" dirty="0" smtClean="0"/>
              <a:t>ولتكن هذه التعليمة مثلا </a:t>
            </a:r>
            <a:r>
              <a:rPr lang="en-US" sz="2000" b="1" dirty="0" smtClean="0"/>
              <a:t>NOP</a:t>
            </a:r>
            <a:endParaRPr lang="fr-FR" sz="2000" b="1" dirty="0"/>
          </a:p>
        </p:txBody>
      </p:sp>
      <p:sp>
        <p:nvSpPr>
          <p:cNvPr id="7" name="Rectangle 6"/>
          <p:cNvSpPr/>
          <p:nvPr/>
        </p:nvSpPr>
        <p:spPr>
          <a:xfrm>
            <a:off x="7215206" y="1785926"/>
            <a:ext cx="962123" cy="5232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NOP</a:t>
            </a:r>
            <a:endParaRPr lang="fr-FR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5" grpId="0" animBg="1"/>
      <p:bldP spid="6" grpId="0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4"/>
          <p:cNvSpPr>
            <a:spLocks noChangeArrowheads="1"/>
          </p:cNvSpPr>
          <p:nvPr/>
        </p:nvSpPr>
        <p:spPr bwMode="auto">
          <a:xfrm>
            <a:off x="142844" y="954083"/>
            <a:ext cx="6215106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892175" eaLnBrk="0" hangingPunct="0"/>
            <a:r>
              <a:rPr lang="en-GB" altLang="ja-JP" sz="2800" dirty="0" smtClean="0">
                <a:solidFill>
                  <a:schemeClr val="accent6">
                    <a:lumMod val="75000"/>
                  </a:schemeClr>
                </a:solidFill>
                <a:ea typeface="SimSun" pitchFamily="2" charset="-122"/>
              </a:rPr>
              <a:t>Boucle2  </a:t>
            </a:r>
            <a:r>
              <a:rPr lang="en-GB" altLang="ja-JP" sz="2800" b="1" dirty="0" smtClean="0">
                <a:cs typeface="Times New Roman" pitchFamily="18" charset="0"/>
              </a:rPr>
              <a:t> MOVLW</a:t>
            </a:r>
            <a:r>
              <a:rPr lang="en-GB" altLang="ja-JP" sz="2800" dirty="0" smtClean="0">
                <a:cs typeface="Times New Roman" pitchFamily="18" charset="0"/>
              </a:rPr>
              <a:t>   0x</a:t>
            </a:r>
            <a:r>
              <a:rPr lang="en-GB" altLang="ja-JP" sz="2800" dirty="0" smtClean="0"/>
              <a:t>05                              </a:t>
            </a:r>
            <a:endParaRPr lang="fr-FR" altLang="ja-JP" sz="2800" b="0" dirty="0"/>
          </a:p>
          <a:p>
            <a:pPr marL="892175" eaLnBrk="0" hangingPunct="0"/>
            <a:r>
              <a:rPr lang="en-US" altLang="ja-JP" sz="2800" b="1" dirty="0" smtClean="0"/>
              <a:t>                 MOVWF</a:t>
            </a:r>
            <a:r>
              <a:rPr lang="en-US" altLang="ja-JP" sz="2800" dirty="0" smtClean="0"/>
              <a:t>  </a:t>
            </a:r>
            <a:r>
              <a:rPr lang="en-US" altLang="ja-JP" sz="2800" dirty="0" smtClean="0">
                <a:ea typeface="SimSun" pitchFamily="2" charset="-122"/>
              </a:rPr>
              <a:t>TEMP1 </a:t>
            </a:r>
            <a:endParaRPr lang="fr-FR" altLang="ja-JP" sz="2800" b="0" dirty="0"/>
          </a:p>
          <a:p>
            <a:pPr marL="892175" eaLnBrk="0" hangingPunct="0"/>
            <a:r>
              <a:rPr lang="en-GB" altLang="ja-JP" sz="2800" dirty="0" smtClean="0">
                <a:ea typeface="SimSun" pitchFamily="2" charset="-122"/>
              </a:rPr>
              <a:t>Boucle1   </a:t>
            </a:r>
            <a:r>
              <a:rPr lang="en-US" altLang="ja-JP" sz="2800" b="1" dirty="0" smtClean="0"/>
              <a:t>DECFSZ</a:t>
            </a:r>
            <a:r>
              <a:rPr lang="en-US" altLang="ja-JP" sz="2800" dirty="0" smtClean="0"/>
              <a:t>    </a:t>
            </a:r>
            <a:r>
              <a:rPr lang="en-US" altLang="ja-JP" sz="2800" dirty="0" smtClean="0">
                <a:ea typeface="SimSun" pitchFamily="2" charset="-122"/>
              </a:rPr>
              <a:t>TEMP1 </a:t>
            </a:r>
            <a:r>
              <a:rPr lang="en-US" altLang="ja-JP" sz="2800" dirty="0" smtClean="0"/>
              <a:t>, 1                              </a:t>
            </a:r>
            <a:endParaRPr lang="fr-FR" altLang="ja-JP" sz="2800" b="0" dirty="0"/>
          </a:p>
          <a:p>
            <a:pPr marL="892175" eaLnBrk="0" hangingPunct="0"/>
            <a:r>
              <a:rPr lang="en-GB" altLang="ja-JP" sz="2800" b="1" dirty="0" smtClean="0"/>
              <a:t>                 GOTO</a:t>
            </a:r>
            <a:r>
              <a:rPr lang="en-GB" altLang="ja-JP" sz="2800" dirty="0" smtClean="0"/>
              <a:t>  </a:t>
            </a:r>
            <a:r>
              <a:rPr lang="en-GB" altLang="ja-JP" sz="2800" dirty="0" smtClean="0">
                <a:ea typeface="SimSun" pitchFamily="2" charset="-122"/>
              </a:rPr>
              <a:t>Boucle1</a:t>
            </a:r>
            <a:endParaRPr lang="fr-FR" altLang="ja-JP" sz="2800" b="0" dirty="0"/>
          </a:p>
        </p:txBody>
      </p:sp>
      <p:sp>
        <p:nvSpPr>
          <p:cNvPr id="3" name="Rectangle 2"/>
          <p:cNvSpPr/>
          <p:nvPr/>
        </p:nvSpPr>
        <p:spPr>
          <a:xfrm>
            <a:off x="2428859" y="-24"/>
            <a:ext cx="36014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ja-JP" sz="2800" b="1" dirty="0" smtClean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MOVLW</a:t>
            </a:r>
            <a:r>
              <a:rPr lang="en-GB" altLang="ja-JP" sz="2800" dirty="0" smtClean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   0x</a:t>
            </a:r>
            <a:r>
              <a:rPr lang="en-GB" altLang="ja-JP" sz="2800" dirty="0" smtClean="0">
                <a:solidFill>
                  <a:schemeClr val="accent6">
                    <a:lumMod val="75000"/>
                  </a:schemeClr>
                </a:solidFill>
              </a:rPr>
              <a:t>07   </a:t>
            </a:r>
            <a:endParaRPr lang="ar-DZ" altLang="ja-JP" sz="2800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altLang="ja-JP" sz="2800" b="1" dirty="0" smtClean="0">
                <a:solidFill>
                  <a:schemeClr val="accent6">
                    <a:lumMod val="75000"/>
                  </a:schemeClr>
                </a:solidFill>
              </a:rPr>
              <a:t>MOVWF</a:t>
            </a:r>
            <a:r>
              <a:rPr lang="en-US" altLang="ja-JP" sz="2800" dirty="0" smtClean="0">
                <a:solidFill>
                  <a:schemeClr val="accent6">
                    <a:lumMod val="75000"/>
                  </a:schemeClr>
                </a:solidFill>
              </a:rPr>
              <a:t>  </a:t>
            </a:r>
            <a:r>
              <a:rPr lang="en-US" altLang="ja-JP" sz="2800" dirty="0" smtClean="0">
                <a:solidFill>
                  <a:schemeClr val="accent6">
                    <a:lumMod val="75000"/>
                  </a:schemeClr>
                </a:solidFill>
                <a:ea typeface="SimSun" pitchFamily="2" charset="-122"/>
              </a:rPr>
              <a:t>TEMP2</a:t>
            </a:r>
            <a:r>
              <a:rPr lang="en-GB" altLang="ja-JP" sz="2800" dirty="0" smtClean="0">
                <a:solidFill>
                  <a:schemeClr val="accent6">
                    <a:lumMod val="75000"/>
                  </a:schemeClr>
                </a:solidFill>
              </a:rPr>
              <a:t>                           </a:t>
            </a:r>
            <a:endParaRPr lang="fr-F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00166" y="2714620"/>
            <a:ext cx="54292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92175" lvl="0" eaLnBrk="0" hangingPunct="0"/>
            <a:r>
              <a:rPr lang="en-US" altLang="ja-JP" sz="2800" b="1" dirty="0" smtClean="0">
                <a:solidFill>
                  <a:schemeClr val="accent6">
                    <a:lumMod val="75000"/>
                  </a:schemeClr>
                </a:solidFill>
              </a:rPr>
              <a:t>DECFSZ</a:t>
            </a:r>
            <a:r>
              <a:rPr lang="en-US" altLang="ja-JP" sz="2800" dirty="0" smtClean="0">
                <a:solidFill>
                  <a:schemeClr val="accent6">
                    <a:lumMod val="75000"/>
                  </a:schemeClr>
                </a:solidFill>
              </a:rPr>
              <a:t>    </a:t>
            </a:r>
            <a:r>
              <a:rPr lang="en-US" altLang="ja-JP" sz="2800" dirty="0" smtClean="0">
                <a:solidFill>
                  <a:schemeClr val="accent6">
                    <a:lumMod val="75000"/>
                  </a:schemeClr>
                </a:solidFill>
                <a:ea typeface="SimSun" pitchFamily="2" charset="-122"/>
              </a:rPr>
              <a:t>TEMP2 </a:t>
            </a:r>
            <a:r>
              <a:rPr lang="en-US" altLang="ja-JP" sz="2800" dirty="0" smtClean="0">
                <a:solidFill>
                  <a:schemeClr val="accent6">
                    <a:lumMod val="75000"/>
                  </a:schemeClr>
                </a:solidFill>
              </a:rPr>
              <a:t>, 1                              </a:t>
            </a:r>
            <a:endParaRPr lang="fr-FR" altLang="ja-JP" sz="28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892175" lvl="0" eaLnBrk="0" hangingPunct="0"/>
            <a:r>
              <a:rPr lang="en-GB" altLang="ja-JP" sz="2800" b="1" dirty="0" smtClean="0">
                <a:solidFill>
                  <a:schemeClr val="accent6">
                    <a:lumMod val="75000"/>
                  </a:schemeClr>
                </a:solidFill>
              </a:rPr>
              <a:t>GOTO</a:t>
            </a:r>
            <a:r>
              <a:rPr lang="en-GB" altLang="ja-JP" sz="2800" dirty="0" smtClean="0">
                <a:solidFill>
                  <a:schemeClr val="accent6">
                    <a:lumMod val="75000"/>
                  </a:schemeClr>
                </a:solidFill>
              </a:rPr>
              <a:t>  </a:t>
            </a:r>
            <a:r>
              <a:rPr lang="en-GB" altLang="ja-JP" sz="2800" dirty="0" smtClean="0">
                <a:solidFill>
                  <a:schemeClr val="accent6">
                    <a:lumMod val="75000"/>
                  </a:schemeClr>
                </a:solidFill>
                <a:ea typeface="SimSun" pitchFamily="2" charset="-122"/>
              </a:rPr>
              <a:t>Boucle2</a:t>
            </a:r>
            <a:endParaRPr lang="fr-FR" altLang="ja-JP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Accolade fermante 4"/>
          <p:cNvSpPr/>
          <p:nvPr/>
        </p:nvSpPr>
        <p:spPr>
          <a:xfrm>
            <a:off x="5357818" y="1142984"/>
            <a:ext cx="357190" cy="1571636"/>
          </a:xfrm>
          <a:prstGeom prst="rightBrace">
            <a:avLst>
              <a:gd name="adj1" fmla="val 52580"/>
              <a:gd name="adj2" fmla="val 50000"/>
            </a:avLst>
          </a:prstGeom>
          <a:ln w="5715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Flèche droite 5"/>
          <p:cNvSpPr/>
          <p:nvPr/>
        </p:nvSpPr>
        <p:spPr>
          <a:xfrm>
            <a:off x="5857884" y="1808504"/>
            <a:ext cx="500066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6429388" y="1665628"/>
            <a:ext cx="2071703" cy="5232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NOP(16us)</a:t>
            </a:r>
            <a:endParaRPr lang="fr-FR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Flèche vers le bas 8"/>
          <p:cNvSpPr/>
          <p:nvPr/>
        </p:nvSpPr>
        <p:spPr>
          <a:xfrm>
            <a:off x="3786182" y="3857628"/>
            <a:ext cx="357190" cy="610876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57422" y="4500570"/>
            <a:ext cx="36014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ja-JP" sz="2800" b="1" dirty="0" smtClean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MOVLW</a:t>
            </a:r>
            <a:r>
              <a:rPr lang="en-GB" altLang="ja-JP" sz="2800" dirty="0" smtClean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   0x</a:t>
            </a:r>
            <a:r>
              <a:rPr lang="en-GB" altLang="ja-JP" sz="2800" dirty="0" smtClean="0">
                <a:solidFill>
                  <a:schemeClr val="accent6">
                    <a:lumMod val="75000"/>
                  </a:schemeClr>
                </a:solidFill>
              </a:rPr>
              <a:t>07   </a:t>
            </a:r>
            <a:endParaRPr lang="ar-DZ" altLang="ja-JP" sz="2800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altLang="ja-JP" sz="2800" b="1" dirty="0" smtClean="0">
                <a:solidFill>
                  <a:schemeClr val="accent6">
                    <a:lumMod val="75000"/>
                  </a:schemeClr>
                </a:solidFill>
              </a:rPr>
              <a:t>MOVWF</a:t>
            </a:r>
            <a:r>
              <a:rPr lang="en-US" altLang="ja-JP" sz="2800" dirty="0" smtClean="0">
                <a:solidFill>
                  <a:schemeClr val="accent6">
                    <a:lumMod val="75000"/>
                  </a:schemeClr>
                </a:solidFill>
              </a:rPr>
              <a:t>  </a:t>
            </a:r>
            <a:r>
              <a:rPr lang="en-US" altLang="ja-JP" sz="2800" dirty="0" smtClean="0">
                <a:solidFill>
                  <a:schemeClr val="accent6">
                    <a:lumMod val="75000"/>
                  </a:schemeClr>
                </a:solidFill>
                <a:ea typeface="SimSun" pitchFamily="2" charset="-122"/>
              </a:rPr>
              <a:t>TEMP2</a:t>
            </a:r>
            <a:r>
              <a:rPr lang="en-GB" altLang="ja-JP" sz="2800" dirty="0" smtClean="0">
                <a:solidFill>
                  <a:schemeClr val="accent6">
                    <a:lumMod val="75000"/>
                  </a:schemeClr>
                </a:solidFill>
              </a:rPr>
              <a:t>                           </a:t>
            </a:r>
            <a:endParaRPr lang="fr-F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428860" y="5429264"/>
            <a:ext cx="2071703" cy="5232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NOP(16us)</a:t>
            </a:r>
            <a:endParaRPr lang="fr-FR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428728" y="5929330"/>
            <a:ext cx="54292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92175" lvl="0" eaLnBrk="0" hangingPunct="0"/>
            <a:r>
              <a:rPr lang="en-US" altLang="ja-JP" sz="2800" b="1" dirty="0" smtClean="0">
                <a:solidFill>
                  <a:schemeClr val="accent6">
                    <a:lumMod val="75000"/>
                  </a:schemeClr>
                </a:solidFill>
              </a:rPr>
              <a:t>DECFSZ</a:t>
            </a:r>
            <a:r>
              <a:rPr lang="en-US" altLang="ja-JP" sz="2800" dirty="0" smtClean="0">
                <a:solidFill>
                  <a:schemeClr val="accent6">
                    <a:lumMod val="75000"/>
                  </a:schemeClr>
                </a:solidFill>
              </a:rPr>
              <a:t>    </a:t>
            </a:r>
            <a:r>
              <a:rPr lang="en-US" altLang="ja-JP" sz="2800" dirty="0" smtClean="0">
                <a:solidFill>
                  <a:schemeClr val="accent6">
                    <a:lumMod val="75000"/>
                  </a:schemeClr>
                </a:solidFill>
                <a:ea typeface="SimSun" pitchFamily="2" charset="-122"/>
              </a:rPr>
              <a:t>TEMP2 </a:t>
            </a:r>
            <a:r>
              <a:rPr lang="en-US" altLang="ja-JP" sz="2800" dirty="0" smtClean="0">
                <a:solidFill>
                  <a:schemeClr val="accent6">
                    <a:lumMod val="75000"/>
                  </a:schemeClr>
                </a:solidFill>
              </a:rPr>
              <a:t>, 1                              </a:t>
            </a:r>
            <a:endParaRPr lang="fr-FR" altLang="ja-JP" sz="28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892175" lvl="0" eaLnBrk="0" hangingPunct="0"/>
            <a:r>
              <a:rPr lang="en-GB" altLang="ja-JP" sz="2800" b="1" dirty="0" smtClean="0">
                <a:solidFill>
                  <a:schemeClr val="accent6">
                    <a:lumMod val="75000"/>
                  </a:schemeClr>
                </a:solidFill>
              </a:rPr>
              <a:t>GOTO</a:t>
            </a:r>
            <a:r>
              <a:rPr lang="en-GB" altLang="ja-JP" sz="2800" dirty="0" smtClean="0">
                <a:solidFill>
                  <a:schemeClr val="accent6">
                    <a:lumMod val="75000"/>
                  </a:schemeClr>
                </a:solidFill>
              </a:rPr>
              <a:t>  </a:t>
            </a:r>
            <a:r>
              <a:rPr lang="en-GB" altLang="ja-JP" sz="2800" dirty="0" smtClean="0">
                <a:solidFill>
                  <a:schemeClr val="accent6">
                    <a:lumMod val="75000"/>
                  </a:schemeClr>
                </a:solidFill>
                <a:ea typeface="SimSun" pitchFamily="2" charset="-122"/>
              </a:rPr>
              <a:t>Boucle2</a:t>
            </a:r>
            <a:endParaRPr lang="fr-FR" altLang="ja-JP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00100" y="5429264"/>
            <a:ext cx="13532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ja-JP" sz="2800" dirty="0" smtClean="0">
                <a:solidFill>
                  <a:srgbClr val="F79646">
                    <a:lumMod val="75000"/>
                  </a:srgbClr>
                </a:solidFill>
                <a:ea typeface="SimSun" pitchFamily="2" charset="-122"/>
              </a:rPr>
              <a:t>Boucle2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 animBg="1"/>
      <p:bldP spid="6" grpId="0" animBg="1"/>
      <p:bldP spid="8" grpId="0" animBg="1"/>
      <p:bldP spid="9" grpId="0" animBg="1"/>
      <p:bldP spid="10" grpId="0"/>
      <p:bldP spid="11" grpId="0" animBg="1"/>
      <p:bldP spid="12" grpId="0"/>
      <p:bldP spid="1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e 18"/>
          <p:cNvGrpSpPr/>
          <p:nvPr/>
        </p:nvGrpSpPr>
        <p:grpSpPr>
          <a:xfrm>
            <a:off x="142656" y="285728"/>
            <a:ext cx="3572088" cy="4370427"/>
            <a:chOff x="142656" y="285728"/>
            <a:chExt cx="3572088" cy="4370427"/>
          </a:xfrm>
        </p:grpSpPr>
        <p:sp>
          <p:nvSpPr>
            <p:cNvPr id="2" name="ZoneTexte 1"/>
            <p:cNvSpPr txBox="1"/>
            <p:nvPr/>
          </p:nvSpPr>
          <p:spPr>
            <a:xfrm>
              <a:off x="142844" y="285728"/>
              <a:ext cx="2857520" cy="4370427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r" rtl="1"/>
              <a:r>
                <a:rPr lang="fr-FR" sz="20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7-1=6</a:t>
              </a:r>
            </a:p>
            <a:p>
              <a:pPr algn="r" rtl="1"/>
              <a:endParaRPr lang="fr-FR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r" rtl="1"/>
              <a:r>
                <a:rPr lang="fr-FR" sz="20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6-1=5</a:t>
              </a:r>
            </a:p>
            <a:p>
              <a:pPr algn="r" rtl="1"/>
              <a:endParaRPr lang="fr-FR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r" rtl="1"/>
              <a:r>
                <a:rPr lang="fr-FR" sz="20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5-1=4</a:t>
              </a:r>
            </a:p>
            <a:p>
              <a:pPr algn="r" rtl="1"/>
              <a:endParaRPr lang="fr-FR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r" rtl="1"/>
              <a:r>
                <a:rPr lang="fr-FR" sz="20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4-1=3</a:t>
              </a:r>
            </a:p>
            <a:p>
              <a:pPr algn="r" rtl="1"/>
              <a:endParaRPr lang="fr-FR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r" rtl="1"/>
              <a:endParaRPr lang="fr-FR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r" rtl="1"/>
              <a:endParaRPr lang="fr-FR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r" rtl="1"/>
              <a:endParaRPr lang="fr-FR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r" rtl="1"/>
              <a:r>
                <a:rPr lang="fr-FR" sz="20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1-1=0</a:t>
              </a:r>
            </a:p>
            <a:p>
              <a:pPr algn="r" rtl="1"/>
              <a:endParaRPr lang="fr-FR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marL="87313" lvl="0" indent="-87313" rtl="1"/>
              <a:r>
                <a:rPr lang="fr-FR" b="1" dirty="0" smtClean="0">
                  <a:solidFill>
                    <a:schemeClr val="accent3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BCF  PORTB,RB0</a:t>
              </a:r>
              <a:endParaRPr lang="fr-FR" sz="20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142656" y="616636"/>
              <a:ext cx="357208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ja-JP" b="1" dirty="0" smtClean="0">
                  <a:solidFill>
                    <a:schemeClr val="hlink"/>
                  </a:solidFill>
                </a:rPr>
                <a:t>DECFSZ</a:t>
              </a:r>
              <a:r>
                <a:rPr lang="en-US" altLang="ja-JP" dirty="0" smtClean="0"/>
                <a:t>    </a:t>
              </a:r>
              <a:r>
                <a:rPr lang="en-US" altLang="ja-JP" dirty="0" smtClean="0">
                  <a:solidFill>
                    <a:schemeClr val="folHlink"/>
                  </a:solidFill>
                  <a:ea typeface="SimSun" pitchFamily="2" charset="-122"/>
                </a:rPr>
                <a:t>TEMP2 </a:t>
              </a:r>
              <a:r>
                <a:rPr lang="en-US" altLang="ja-JP" dirty="0" smtClean="0"/>
                <a:t>, 1 + </a:t>
              </a:r>
              <a:r>
                <a:rPr lang="en-GB" altLang="ja-JP" b="1" dirty="0" smtClean="0">
                  <a:solidFill>
                    <a:schemeClr val="hlink"/>
                  </a:solidFill>
                </a:rPr>
                <a:t>GOTO</a:t>
              </a:r>
              <a:endParaRPr lang="fr-FR" dirty="0" smtClean="0"/>
            </a:p>
            <a:p>
              <a:r>
                <a:rPr lang="en-US" altLang="ja-JP" dirty="0" smtClean="0"/>
                <a:t>  </a:t>
              </a:r>
              <a:endParaRPr lang="fr-FR" dirty="0"/>
            </a:p>
          </p:txBody>
        </p:sp>
        <p:sp>
          <p:nvSpPr>
            <p:cNvPr id="4" name="Rectangle 3"/>
            <p:cNvSpPr/>
            <p:nvPr/>
          </p:nvSpPr>
          <p:spPr>
            <a:xfrm>
              <a:off x="142656" y="1237000"/>
              <a:ext cx="290329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b="1" dirty="0" smtClean="0">
                  <a:solidFill>
                    <a:schemeClr val="hlink"/>
                  </a:solidFill>
                </a:rPr>
                <a:t>DECFSZ</a:t>
              </a:r>
              <a:r>
                <a:rPr lang="en-US" altLang="ja-JP" dirty="0" smtClean="0"/>
                <a:t>    </a:t>
              </a:r>
              <a:r>
                <a:rPr lang="en-US" altLang="ja-JP" dirty="0" smtClean="0">
                  <a:solidFill>
                    <a:schemeClr val="folHlink"/>
                  </a:solidFill>
                  <a:ea typeface="SimSun" pitchFamily="2" charset="-122"/>
                </a:rPr>
                <a:t>TEMP2 </a:t>
              </a:r>
              <a:r>
                <a:rPr lang="en-US" altLang="ja-JP" dirty="0" smtClean="0"/>
                <a:t>, 1 + </a:t>
              </a:r>
              <a:r>
                <a:rPr lang="en-GB" altLang="ja-JP" b="1" dirty="0" smtClean="0">
                  <a:solidFill>
                    <a:schemeClr val="hlink"/>
                  </a:solidFill>
                </a:rPr>
                <a:t>GOTO</a:t>
              </a:r>
              <a:r>
                <a:rPr lang="en-US" altLang="ja-JP" dirty="0" smtClean="0"/>
                <a:t> </a:t>
              </a:r>
              <a:endParaRPr lang="fr-FR" dirty="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164703" y="1797215"/>
              <a:ext cx="290329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b="1" dirty="0" smtClean="0">
                  <a:solidFill>
                    <a:schemeClr val="hlink"/>
                  </a:solidFill>
                </a:rPr>
                <a:t>DECFSZ</a:t>
              </a:r>
              <a:r>
                <a:rPr lang="en-US" altLang="ja-JP" dirty="0" smtClean="0"/>
                <a:t>    </a:t>
              </a:r>
              <a:r>
                <a:rPr lang="en-US" altLang="ja-JP" dirty="0" smtClean="0">
                  <a:solidFill>
                    <a:schemeClr val="folHlink"/>
                  </a:solidFill>
                  <a:ea typeface="SimSun" pitchFamily="2" charset="-122"/>
                </a:rPr>
                <a:t>TEMP2 </a:t>
              </a:r>
              <a:r>
                <a:rPr lang="en-US" altLang="ja-JP" dirty="0" smtClean="0"/>
                <a:t>, 1 + </a:t>
              </a:r>
              <a:r>
                <a:rPr lang="en-GB" altLang="ja-JP" b="1" dirty="0" smtClean="0">
                  <a:solidFill>
                    <a:schemeClr val="hlink"/>
                  </a:solidFill>
                </a:rPr>
                <a:t>GOTO</a:t>
              </a:r>
              <a:r>
                <a:rPr lang="en-US" altLang="ja-JP" dirty="0" smtClean="0"/>
                <a:t> </a:t>
              </a:r>
              <a:endParaRPr lang="fr-FR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42656" y="2428868"/>
              <a:ext cx="290329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b="1" dirty="0" smtClean="0">
                  <a:solidFill>
                    <a:schemeClr val="hlink"/>
                  </a:solidFill>
                </a:rPr>
                <a:t>DECFSZ</a:t>
              </a:r>
              <a:r>
                <a:rPr lang="en-US" altLang="ja-JP" dirty="0" smtClean="0"/>
                <a:t>    </a:t>
              </a:r>
              <a:r>
                <a:rPr lang="en-US" altLang="ja-JP" dirty="0" smtClean="0">
                  <a:solidFill>
                    <a:schemeClr val="folHlink"/>
                  </a:solidFill>
                  <a:ea typeface="SimSun" pitchFamily="2" charset="-122"/>
                </a:rPr>
                <a:t>TEMP2 </a:t>
              </a:r>
              <a:r>
                <a:rPr lang="en-US" altLang="ja-JP" dirty="0" smtClean="0"/>
                <a:t>, 1 + </a:t>
              </a:r>
              <a:r>
                <a:rPr lang="en-GB" altLang="ja-JP" b="1" dirty="0" smtClean="0">
                  <a:solidFill>
                    <a:schemeClr val="hlink"/>
                  </a:solidFill>
                </a:rPr>
                <a:t>GOTO</a:t>
              </a:r>
              <a:r>
                <a:rPr lang="en-US" altLang="ja-JP" dirty="0" smtClean="0"/>
                <a:t> </a:t>
              </a:r>
              <a:endParaRPr lang="fr-FR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214282" y="3929066"/>
              <a:ext cx="284847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b="1" dirty="0" smtClean="0">
                  <a:solidFill>
                    <a:schemeClr val="hlink"/>
                  </a:solidFill>
                </a:rPr>
                <a:t>DECFSZ</a:t>
              </a:r>
              <a:r>
                <a:rPr lang="en-US" altLang="ja-JP" dirty="0" smtClean="0"/>
                <a:t>    </a:t>
              </a:r>
              <a:r>
                <a:rPr lang="en-US" altLang="ja-JP" dirty="0" smtClean="0">
                  <a:solidFill>
                    <a:schemeClr val="folHlink"/>
                  </a:solidFill>
                  <a:ea typeface="SimSun" pitchFamily="2" charset="-122"/>
                </a:rPr>
                <a:t>TEMP2 </a:t>
              </a:r>
              <a:r>
                <a:rPr lang="en-US" altLang="ja-JP" dirty="0" smtClean="0"/>
                <a:t>, 1 + </a:t>
              </a:r>
              <a:r>
                <a:rPr lang="en-GB" altLang="ja-JP" b="1" dirty="0" smtClean="0">
                  <a:solidFill>
                    <a:srgbClr val="FF0000"/>
                  </a:solidFill>
                </a:rPr>
                <a:t>SAUT</a:t>
              </a:r>
              <a:r>
                <a:rPr lang="en-US" altLang="ja-JP" dirty="0" smtClean="0">
                  <a:solidFill>
                    <a:srgbClr val="FF0000"/>
                  </a:solidFill>
                </a:rPr>
                <a:t> </a:t>
              </a:r>
              <a:endParaRPr lang="fr-FR" dirty="0">
                <a:solidFill>
                  <a:srgbClr val="FF0000"/>
                </a:solidFill>
              </a:endParaRPr>
            </a:p>
          </p:txBody>
        </p:sp>
        <p:cxnSp>
          <p:nvCxnSpPr>
            <p:cNvPr id="9" name="Connecteur droit 8"/>
            <p:cNvCxnSpPr/>
            <p:nvPr/>
          </p:nvCxnSpPr>
          <p:spPr>
            <a:xfrm>
              <a:off x="357158" y="2927346"/>
              <a:ext cx="2357454" cy="1588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Connecteur droit 11"/>
            <p:cNvCxnSpPr/>
            <p:nvPr/>
          </p:nvCxnSpPr>
          <p:spPr>
            <a:xfrm>
              <a:off x="357158" y="3213098"/>
              <a:ext cx="2357454" cy="1588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Connecteur droit 12"/>
            <p:cNvCxnSpPr/>
            <p:nvPr/>
          </p:nvCxnSpPr>
          <p:spPr>
            <a:xfrm>
              <a:off x="357158" y="3498850"/>
              <a:ext cx="2357454" cy="1588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0" name="Groupe 19"/>
          <p:cNvGrpSpPr/>
          <p:nvPr/>
        </p:nvGrpSpPr>
        <p:grpSpPr>
          <a:xfrm>
            <a:off x="4500562" y="3071810"/>
            <a:ext cx="4357718" cy="3662541"/>
            <a:chOff x="4500562" y="3071810"/>
            <a:chExt cx="4357718" cy="3662541"/>
          </a:xfrm>
        </p:grpSpPr>
        <p:sp>
          <p:nvSpPr>
            <p:cNvPr id="14" name="ZoneTexte 13"/>
            <p:cNvSpPr txBox="1"/>
            <p:nvPr/>
          </p:nvSpPr>
          <p:spPr>
            <a:xfrm>
              <a:off x="4500562" y="3071810"/>
              <a:ext cx="4357718" cy="366254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fr-FR" sz="20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7-1=1 → </a:t>
              </a:r>
              <a:r>
                <a:rPr lang="en-US" altLang="ja-JP" dirty="0" smtClean="0">
                  <a:solidFill>
                    <a:schemeClr val="hlink"/>
                  </a:solidFill>
                </a:rPr>
                <a:t>DECFSZ+</a:t>
              </a:r>
              <a:r>
                <a:rPr lang="en-GB" altLang="ja-JP" dirty="0" smtClean="0">
                  <a:solidFill>
                    <a:schemeClr val="hlink"/>
                  </a:solidFill>
                </a:rPr>
                <a:t> GOTO</a:t>
              </a:r>
              <a:r>
                <a:rPr lang="fr-FR" sz="20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→</a:t>
              </a:r>
              <a:r>
                <a:rPr lang="fr-FR" sz="2000" b="1" dirty="0" smtClean="0">
                  <a:solidFill>
                    <a:schemeClr val="accent3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(16+1+2) us</a:t>
              </a:r>
            </a:p>
            <a:p>
              <a:pPr algn="l"/>
              <a:endParaRPr lang="fr-FR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r>
                <a:rPr lang="fr-FR" sz="20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6-1=5 </a:t>
              </a:r>
              <a:r>
                <a:rPr lang="fr-FR" sz="24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→ </a:t>
              </a:r>
              <a:r>
                <a:rPr lang="en-US" altLang="ja-JP" dirty="0" smtClean="0">
                  <a:solidFill>
                    <a:schemeClr val="hlink"/>
                  </a:solidFill>
                </a:rPr>
                <a:t>DECFSZ+</a:t>
              </a:r>
              <a:r>
                <a:rPr lang="en-GB" altLang="ja-JP" dirty="0" smtClean="0">
                  <a:solidFill>
                    <a:schemeClr val="hlink"/>
                  </a:solidFill>
                </a:rPr>
                <a:t> GOTO</a:t>
              </a:r>
              <a:r>
                <a:rPr lang="fr-FR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→</a:t>
              </a:r>
              <a:r>
                <a:rPr lang="fr-FR" b="1" dirty="0" smtClean="0">
                  <a:solidFill>
                    <a:schemeClr val="accent3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(16+1+2) us</a:t>
              </a:r>
            </a:p>
            <a:p>
              <a:pPr algn="l"/>
              <a:endParaRPr lang="fr-FR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r>
                <a:rPr lang="fr-FR" sz="20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5-1=4 </a:t>
              </a:r>
              <a:r>
                <a:rPr lang="fr-FR" sz="24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→ </a:t>
              </a:r>
              <a:r>
                <a:rPr lang="en-US" altLang="ja-JP" dirty="0" smtClean="0">
                  <a:solidFill>
                    <a:schemeClr val="hlink"/>
                  </a:solidFill>
                </a:rPr>
                <a:t>DECFSZ+</a:t>
              </a:r>
              <a:r>
                <a:rPr lang="en-GB" altLang="ja-JP" dirty="0" smtClean="0">
                  <a:solidFill>
                    <a:schemeClr val="hlink"/>
                  </a:solidFill>
                </a:rPr>
                <a:t> GOTO</a:t>
              </a:r>
              <a:r>
                <a:rPr lang="fr-FR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→</a:t>
              </a:r>
              <a:r>
                <a:rPr lang="fr-FR" b="1" dirty="0" smtClean="0">
                  <a:solidFill>
                    <a:schemeClr val="accent3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(16+1+2) us</a:t>
              </a:r>
            </a:p>
            <a:p>
              <a:pPr algn="l"/>
              <a:endParaRPr lang="fr-FR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r>
                <a:rPr lang="fr-FR" sz="20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4-1=1 </a:t>
              </a:r>
              <a:r>
                <a:rPr lang="fr-FR" sz="24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→ </a:t>
              </a:r>
              <a:r>
                <a:rPr lang="en-US" altLang="ja-JP" dirty="0" smtClean="0">
                  <a:solidFill>
                    <a:schemeClr val="hlink"/>
                  </a:solidFill>
                </a:rPr>
                <a:t>DECFSZ+</a:t>
              </a:r>
              <a:r>
                <a:rPr lang="en-GB" altLang="ja-JP" dirty="0" smtClean="0">
                  <a:solidFill>
                    <a:schemeClr val="hlink"/>
                  </a:solidFill>
                </a:rPr>
                <a:t> GOTO</a:t>
              </a:r>
              <a:r>
                <a:rPr lang="fr-FR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→</a:t>
              </a:r>
              <a:r>
                <a:rPr lang="fr-FR" b="1" dirty="0" smtClean="0">
                  <a:solidFill>
                    <a:schemeClr val="accent3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(16+1+2) us</a:t>
              </a:r>
            </a:p>
            <a:p>
              <a:endParaRPr lang="fr-FR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  <a:p>
              <a:endParaRPr lang="fr-FR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  <a:p>
              <a:pPr algn="l"/>
              <a:endParaRPr lang="fr-FR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r>
                <a:rPr lang="fr-FR" sz="20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1-1=0 </a:t>
              </a:r>
              <a:r>
                <a:rPr lang="fr-FR" sz="24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→ </a:t>
              </a:r>
              <a:r>
                <a:rPr lang="en-US" altLang="ja-JP" dirty="0" smtClean="0">
                  <a:solidFill>
                    <a:schemeClr val="hlink"/>
                  </a:solidFill>
                </a:rPr>
                <a:t>DECFSZ+</a:t>
              </a:r>
              <a:r>
                <a:rPr lang="en-GB" altLang="ja-JP" dirty="0" smtClean="0">
                  <a:solidFill>
                    <a:schemeClr val="hlink"/>
                  </a:solidFill>
                </a:rPr>
                <a:t> </a:t>
              </a:r>
              <a:r>
                <a:rPr lang="en-GB" altLang="ja-JP" b="1" dirty="0" smtClean="0">
                  <a:solidFill>
                    <a:srgbClr val="9900FF"/>
                  </a:solidFill>
                </a:rPr>
                <a:t>SAUT</a:t>
              </a:r>
              <a:r>
                <a:rPr lang="fr-FR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→</a:t>
              </a:r>
              <a:r>
                <a:rPr lang="fr-FR" b="1" dirty="0" smtClean="0">
                  <a:solidFill>
                    <a:schemeClr val="accent3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(16+1+</a:t>
              </a:r>
              <a:r>
                <a:rPr lang="fr-FR" b="1" dirty="0" smtClean="0">
                  <a:solidFill>
                    <a:srgbClr val="9900FF"/>
                  </a:solidFill>
                  <a:latin typeface="Arial" pitchFamily="34" charset="0"/>
                  <a:cs typeface="Arial" pitchFamily="34" charset="0"/>
                </a:rPr>
                <a:t>1</a:t>
              </a:r>
              <a:r>
                <a:rPr lang="fr-FR" b="1" dirty="0" smtClean="0">
                  <a:solidFill>
                    <a:schemeClr val="accent3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) us</a:t>
              </a:r>
            </a:p>
          </p:txBody>
        </p:sp>
        <p:cxnSp>
          <p:nvCxnSpPr>
            <p:cNvPr id="15" name="Connecteur droit 14"/>
            <p:cNvCxnSpPr/>
            <p:nvPr/>
          </p:nvCxnSpPr>
          <p:spPr>
            <a:xfrm>
              <a:off x="5500694" y="5643578"/>
              <a:ext cx="2357454" cy="1588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Connecteur droit 15"/>
            <p:cNvCxnSpPr/>
            <p:nvPr/>
          </p:nvCxnSpPr>
          <p:spPr>
            <a:xfrm>
              <a:off x="5500694" y="5929330"/>
              <a:ext cx="2357454" cy="1588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Connecteur droit 16"/>
            <p:cNvCxnSpPr/>
            <p:nvPr/>
          </p:nvCxnSpPr>
          <p:spPr>
            <a:xfrm>
              <a:off x="5500694" y="6215082"/>
              <a:ext cx="2357454" cy="1588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8" name="ZoneTexte 17"/>
          <p:cNvSpPr txBox="1"/>
          <p:nvPr/>
        </p:nvSpPr>
        <p:spPr>
          <a:xfrm>
            <a:off x="7429488" y="-24"/>
            <a:ext cx="1714512" cy="5232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DZ" sz="2800" b="1" dirty="0" smtClean="0"/>
              <a:t>كيفية العمل</a:t>
            </a:r>
            <a:endParaRPr lang="fr-FR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928662" y="2786058"/>
            <a:ext cx="67866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 smtClean="0"/>
              <a:t>T= 1+1+(16+1+2).</a:t>
            </a:r>
            <a:r>
              <a:rPr lang="fr-FR" sz="4000" dirty="0" smtClean="0">
                <a:solidFill>
                  <a:srgbClr val="FF0000"/>
                </a:solidFill>
              </a:rPr>
              <a:t>6</a:t>
            </a:r>
            <a:r>
              <a:rPr lang="fr-FR" sz="4000" dirty="0" smtClean="0"/>
              <a:t>+16+1+1</a:t>
            </a:r>
            <a:endParaRPr lang="fr-FR" sz="4000" dirty="0"/>
          </a:p>
        </p:txBody>
      </p:sp>
      <p:grpSp>
        <p:nvGrpSpPr>
          <p:cNvPr id="10" name="Groupe 9"/>
          <p:cNvGrpSpPr/>
          <p:nvPr/>
        </p:nvGrpSpPr>
        <p:grpSpPr>
          <a:xfrm>
            <a:off x="642910" y="214290"/>
            <a:ext cx="5857916" cy="2382867"/>
            <a:chOff x="642910" y="214290"/>
            <a:chExt cx="5857916" cy="2382867"/>
          </a:xfrm>
        </p:grpSpPr>
        <p:sp>
          <p:nvSpPr>
            <p:cNvPr id="3" name="Rectangle 2"/>
            <p:cNvSpPr/>
            <p:nvPr/>
          </p:nvSpPr>
          <p:spPr>
            <a:xfrm>
              <a:off x="2000232" y="214290"/>
              <a:ext cx="3601480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altLang="ja-JP" sz="2800" b="1" dirty="0" smtClean="0">
                  <a:solidFill>
                    <a:schemeClr val="accent6">
                      <a:lumMod val="75000"/>
                    </a:schemeClr>
                  </a:solidFill>
                  <a:cs typeface="Times New Roman" pitchFamily="18" charset="0"/>
                </a:rPr>
                <a:t>MOVLW</a:t>
              </a:r>
              <a:r>
                <a:rPr lang="en-GB" altLang="ja-JP" sz="2800" dirty="0" smtClean="0">
                  <a:solidFill>
                    <a:schemeClr val="accent6">
                      <a:lumMod val="75000"/>
                    </a:schemeClr>
                  </a:solidFill>
                  <a:cs typeface="Times New Roman" pitchFamily="18" charset="0"/>
                </a:rPr>
                <a:t>   0x</a:t>
              </a:r>
              <a:r>
                <a:rPr lang="en-GB" altLang="ja-JP" sz="2800" dirty="0" smtClean="0">
                  <a:solidFill>
                    <a:schemeClr val="accent6">
                      <a:lumMod val="75000"/>
                    </a:schemeClr>
                  </a:solidFill>
                </a:rPr>
                <a:t>07  →1us </a:t>
              </a:r>
              <a:endParaRPr lang="ar-DZ" altLang="ja-JP" sz="2800" dirty="0" smtClean="0">
                <a:solidFill>
                  <a:schemeClr val="accent6">
                    <a:lumMod val="75000"/>
                  </a:schemeClr>
                </a:solidFill>
              </a:endParaRPr>
            </a:p>
            <a:p>
              <a:r>
                <a:rPr lang="en-US" altLang="ja-JP" sz="2800" b="1" dirty="0" smtClean="0">
                  <a:solidFill>
                    <a:schemeClr val="accent6">
                      <a:lumMod val="75000"/>
                    </a:schemeClr>
                  </a:solidFill>
                </a:rPr>
                <a:t>MOVWF</a:t>
              </a:r>
              <a:r>
                <a:rPr lang="en-US" altLang="ja-JP" sz="2800" dirty="0" smtClean="0">
                  <a:solidFill>
                    <a:schemeClr val="accent6">
                      <a:lumMod val="75000"/>
                    </a:schemeClr>
                  </a:solidFill>
                </a:rPr>
                <a:t>  </a:t>
              </a:r>
              <a:r>
                <a:rPr lang="en-US" altLang="ja-JP" sz="2800" dirty="0" smtClean="0">
                  <a:solidFill>
                    <a:schemeClr val="accent6">
                      <a:lumMod val="75000"/>
                    </a:schemeClr>
                  </a:solidFill>
                  <a:ea typeface="SimSun" pitchFamily="2" charset="-122"/>
                </a:rPr>
                <a:t>TEMP2</a:t>
              </a:r>
              <a:r>
                <a:rPr lang="en-GB" altLang="ja-JP" sz="2800" dirty="0" smtClean="0">
                  <a:solidFill>
                    <a:schemeClr val="accent6">
                      <a:lumMod val="75000"/>
                    </a:schemeClr>
                  </a:solidFill>
                </a:rPr>
                <a:t> → 1us                           </a:t>
              </a:r>
              <a:endParaRPr lang="fr-FR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2071670" y="1142984"/>
              <a:ext cx="2071703" cy="523220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NOP(16us)</a:t>
              </a:r>
              <a:endParaRPr lang="fr-FR" sz="28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1071538" y="1643050"/>
              <a:ext cx="5429288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892175" lvl="0" eaLnBrk="0" hangingPunct="0"/>
              <a:r>
                <a:rPr lang="en-US" altLang="ja-JP" sz="2800" b="1" dirty="0" smtClean="0">
                  <a:solidFill>
                    <a:schemeClr val="accent6">
                      <a:lumMod val="75000"/>
                    </a:schemeClr>
                  </a:solidFill>
                </a:rPr>
                <a:t>DECFSZ</a:t>
              </a:r>
              <a:r>
                <a:rPr lang="en-US" altLang="ja-JP" sz="2800" dirty="0" smtClean="0">
                  <a:solidFill>
                    <a:schemeClr val="accent6">
                      <a:lumMod val="75000"/>
                    </a:schemeClr>
                  </a:solidFill>
                </a:rPr>
                <a:t>    </a:t>
              </a:r>
              <a:r>
                <a:rPr lang="en-US" altLang="ja-JP" sz="2800" dirty="0" smtClean="0">
                  <a:solidFill>
                    <a:schemeClr val="accent6">
                      <a:lumMod val="75000"/>
                    </a:schemeClr>
                  </a:solidFill>
                  <a:ea typeface="SimSun" pitchFamily="2" charset="-122"/>
                </a:rPr>
                <a:t>TEMP2 </a:t>
              </a:r>
              <a:r>
                <a:rPr lang="en-US" altLang="ja-JP" sz="2800" dirty="0" smtClean="0">
                  <a:solidFill>
                    <a:schemeClr val="accent6">
                      <a:lumMod val="75000"/>
                    </a:schemeClr>
                  </a:solidFill>
                </a:rPr>
                <a:t>, 1</a:t>
              </a:r>
              <a:r>
                <a:rPr lang="en-GB" altLang="ja-JP" sz="2800" dirty="0" smtClean="0">
                  <a:solidFill>
                    <a:schemeClr val="accent6">
                      <a:lumMod val="75000"/>
                    </a:schemeClr>
                  </a:solidFill>
                </a:rPr>
                <a:t>  → 1(2)us</a:t>
              </a:r>
              <a:endParaRPr lang="fr-FR" altLang="ja-JP" sz="2800" dirty="0" smtClean="0">
                <a:solidFill>
                  <a:schemeClr val="accent6">
                    <a:lumMod val="75000"/>
                  </a:schemeClr>
                </a:solidFill>
              </a:endParaRPr>
            </a:p>
            <a:p>
              <a:pPr marL="892175" lvl="0" eaLnBrk="0" hangingPunct="0"/>
              <a:r>
                <a:rPr lang="en-GB" altLang="ja-JP" sz="2800" b="1" dirty="0" smtClean="0">
                  <a:solidFill>
                    <a:schemeClr val="accent6">
                      <a:lumMod val="75000"/>
                    </a:schemeClr>
                  </a:solidFill>
                </a:rPr>
                <a:t>GOTO</a:t>
              </a:r>
              <a:r>
                <a:rPr lang="en-GB" altLang="ja-JP" sz="2800" dirty="0" smtClean="0">
                  <a:solidFill>
                    <a:schemeClr val="accent6">
                      <a:lumMod val="75000"/>
                    </a:schemeClr>
                  </a:solidFill>
                </a:rPr>
                <a:t>  </a:t>
              </a:r>
              <a:r>
                <a:rPr lang="en-GB" altLang="ja-JP" sz="2800" dirty="0" smtClean="0">
                  <a:solidFill>
                    <a:schemeClr val="accent6">
                      <a:lumMod val="75000"/>
                    </a:schemeClr>
                  </a:solidFill>
                  <a:ea typeface="SimSun" pitchFamily="2" charset="-122"/>
                </a:rPr>
                <a:t>Boucle2</a:t>
              </a:r>
              <a:r>
                <a:rPr lang="en-GB" altLang="ja-JP" sz="2800" dirty="0" smtClean="0">
                  <a:solidFill>
                    <a:schemeClr val="accent6">
                      <a:lumMod val="75000"/>
                    </a:schemeClr>
                  </a:solidFill>
                </a:rPr>
                <a:t> → 2us </a:t>
              </a:r>
              <a:endParaRPr lang="fr-FR" altLang="ja-JP" sz="28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642910" y="1142984"/>
              <a:ext cx="135325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altLang="ja-JP" sz="2800" dirty="0" smtClean="0">
                  <a:solidFill>
                    <a:srgbClr val="F79646">
                      <a:lumMod val="75000"/>
                    </a:srgbClr>
                  </a:solidFill>
                  <a:ea typeface="SimSun" pitchFamily="2" charset="-122"/>
                </a:rPr>
                <a:t>Boucle2</a:t>
              </a:r>
              <a:endParaRPr lang="fr-FR" dirty="0"/>
            </a:p>
          </p:txBody>
        </p:sp>
      </p:grpSp>
      <p:sp>
        <p:nvSpPr>
          <p:cNvPr id="7" name="ZoneTexte 6"/>
          <p:cNvSpPr txBox="1"/>
          <p:nvPr/>
        </p:nvSpPr>
        <p:spPr>
          <a:xfrm>
            <a:off x="1000100" y="3643314"/>
            <a:ext cx="5715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 smtClean="0"/>
              <a:t>T= 134us</a:t>
            </a:r>
            <a:endParaRPr lang="fr-FR" sz="4000" dirty="0"/>
          </a:p>
        </p:txBody>
      </p:sp>
      <p:sp>
        <p:nvSpPr>
          <p:cNvPr id="8" name="ZoneTexte 7"/>
          <p:cNvSpPr txBox="1"/>
          <p:nvPr/>
        </p:nvSpPr>
        <p:spPr>
          <a:xfrm>
            <a:off x="500034" y="5857892"/>
            <a:ext cx="73581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 smtClean="0"/>
              <a:t>T= 1+1+(16+1+2).</a:t>
            </a:r>
            <a:r>
              <a:rPr lang="fr-FR" sz="4000" dirty="0" smtClean="0">
                <a:solidFill>
                  <a:srgbClr val="FF0000"/>
                </a:solidFill>
              </a:rPr>
              <a:t>(N2-1)</a:t>
            </a:r>
            <a:r>
              <a:rPr lang="fr-FR" sz="4000" dirty="0" smtClean="0"/>
              <a:t>+16+1+1</a:t>
            </a:r>
            <a:endParaRPr lang="fr-FR" sz="4000" dirty="0"/>
          </a:p>
        </p:txBody>
      </p:sp>
      <p:sp>
        <p:nvSpPr>
          <p:cNvPr id="9" name="ZoneTexte 8"/>
          <p:cNvSpPr txBox="1"/>
          <p:nvPr/>
        </p:nvSpPr>
        <p:spPr>
          <a:xfrm>
            <a:off x="7643802" y="4500570"/>
            <a:ext cx="1500198" cy="52322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DZ" sz="2800" b="1" dirty="0" smtClean="0"/>
              <a:t>تعميم</a:t>
            </a:r>
            <a:endParaRPr lang="fr-FR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42844" y="2643182"/>
            <a:ext cx="8858312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300" dirty="0" smtClean="0"/>
              <a:t>T= 1+1+[</a:t>
            </a:r>
            <a:r>
              <a:rPr lang="fr-FR" sz="2300" dirty="0" smtClean="0">
                <a:solidFill>
                  <a:srgbClr val="0000FF"/>
                </a:solidFill>
              </a:rPr>
              <a:t>1+1+(1+2).(N-1)+1+1 </a:t>
            </a:r>
            <a:r>
              <a:rPr lang="fr-FR" sz="2300" dirty="0" smtClean="0"/>
              <a:t>+1+2].</a:t>
            </a:r>
            <a:r>
              <a:rPr lang="fr-FR" sz="2300" dirty="0" smtClean="0">
                <a:solidFill>
                  <a:srgbClr val="FF0000"/>
                </a:solidFill>
              </a:rPr>
              <a:t>(N2-1)</a:t>
            </a:r>
            <a:r>
              <a:rPr lang="fr-FR" sz="2300" dirty="0" smtClean="0"/>
              <a:t>+</a:t>
            </a:r>
            <a:r>
              <a:rPr lang="fr-FR" sz="2300" dirty="0" smtClean="0">
                <a:solidFill>
                  <a:srgbClr val="0000FF"/>
                </a:solidFill>
              </a:rPr>
              <a:t> 1+1+(1+2).(N1-1)+1+1 </a:t>
            </a:r>
            <a:r>
              <a:rPr lang="fr-FR" sz="2300" dirty="0" smtClean="0"/>
              <a:t>+1+1</a:t>
            </a:r>
            <a:endParaRPr lang="fr-FR" sz="2300" dirty="0"/>
          </a:p>
        </p:txBody>
      </p:sp>
      <p:sp>
        <p:nvSpPr>
          <p:cNvPr id="4" name="ZoneTexte 3"/>
          <p:cNvSpPr txBox="1"/>
          <p:nvPr/>
        </p:nvSpPr>
        <p:spPr>
          <a:xfrm>
            <a:off x="1357290" y="857232"/>
            <a:ext cx="66437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DZ" sz="2400" dirty="0" smtClean="0"/>
              <a:t>سوف تعوض</a:t>
            </a:r>
            <a:r>
              <a:rPr lang="fr-FR" sz="2400" dirty="0" smtClean="0"/>
              <a:t> </a:t>
            </a:r>
            <a:r>
              <a:rPr lang="ar-DZ" sz="2400" dirty="0" smtClean="0"/>
              <a:t> </a:t>
            </a:r>
            <a:r>
              <a:rPr lang="fr-FR" sz="2400" dirty="0" smtClean="0"/>
              <a:t>16us</a:t>
            </a:r>
            <a:r>
              <a:rPr lang="ar-DZ" sz="2400" dirty="0" smtClean="0"/>
              <a:t>   ←   </a:t>
            </a:r>
            <a:r>
              <a:rPr lang="fr-FR" sz="2400" dirty="0" smtClean="0"/>
              <a:t>T= </a:t>
            </a:r>
            <a:r>
              <a:rPr lang="fr-FR" sz="2400" dirty="0" smtClean="0">
                <a:solidFill>
                  <a:srgbClr val="0000FF"/>
                </a:solidFill>
              </a:rPr>
              <a:t>1+1+(1+2).(N1-1)+1+1</a:t>
            </a:r>
          </a:p>
          <a:p>
            <a:pPr algn="r" rtl="1"/>
            <a:r>
              <a:rPr lang="ar-DZ" sz="2400" dirty="0" smtClean="0"/>
              <a:t> </a:t>
            </a:r>
            <a:endParaRPr lang="fr-FR" sz="2400" dirty="0"/>
          </a:p>
        </p:txBody>
      </p:sp>
      <p:sp>
        <p:nvSpPr>
          <p:cNvPr id="5" name="ZoneTexte 4"/>
          <p:cNvSpPr txBox="1"/>
          <p:nvPr/>
        </p:nvSpPr>
        <p:spPr>
          <a:xfrm>
            <a:off x="7643802" y="0"/>
            <a:ext cx="1500198" cy="52322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DZ" sz="2800" b="1" dirty="0" smtClean="0"/>
              <a:t>تعميم</a:t>
            </a:r>
            <a:endParaRPr lang="fr-FR" sz="2800" b="1" dirty="0"/>
          </a:p>
        </p:txBody>
      </p:sp>
      <p:sp>
        <p:nvSpPr>
          <p:cNvPr id="6" name="ZoneTexte 5"/>
          <p:cNvSpPr txBox="1"/>
          <p:nvPr/>
        </p:nvSpPr>
        <p:spPr>
          <a:xfrm>
            <a:off x="357158" y="1571612"/>
            <a:ext cx="73581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 smtClean="0"/>
              <a:t>T= 1+1+(16+1+2).</a:t>
            </a:r>
            <a:r>
              <a:rPr lang="fr-FR" sz="4000" dirty="0" smtClean="0">
                <a:solidFill>
                  <a:srgbClr val="FF0000"/>
                </a:solidFill>
              </a:rPr>
              <a:t>(N2-1)</a:t>
            </a:r>
            <a:r>
              <a:rPr lang="fr-FR" sz="4000" dirty="0" smtClean="0"/>
              <a:t>+16+1+1</a:t>
            </a:r>
            <a:endParaRPr lang="fr-FR" sz="4000" dirty="0"/>
          </a:p>
        </p:txBody>
      </p:sp>
      <p:sp>
        <p:nvSpPr>
          <p:cNvPr id="7" name="ZoneTexte 6"/>
          <p:cNvSpPr txBox="1"/>
          <p:nvPr/>
        </p:nvSpPr>
        <p:spPr>
          <a:xfrm>
            <a:off x="142844" y="3500438"/>
            <a:ext cx="8858312" cy="43088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200" dirty="0" smtClean="0"/>
              <a:t>T= 1+1+[</a:t>
            </a:r>
            <a:r>
              <a:rPr lang="fr-FR" sz="2200" dirty="0" smtClean="0">
                <a:solidFill>
                  <a:srgbClr val="0000FF"/>
                </a:solidFill>
              </a:rPr>
              <a:t>1+1+(1+2).(N1-1)+1+1 </a:t>
            </a:r>
            <a:r>
              <a:rPr lang="fr-FR" sz="2200" dirty="0" smtClean="0"/>
              <a:t>+1+2].</a:t>
            </a:r>
            <a:r>
              <a:rPr lang="fr-FR" sz="2200" dirty="0" smtClean="0">
                <a:solidFill>
                  <a:srgbClr val="FF0000"/>
                </a:solidFill>
              </a:rPr>
              <a:t>(N2-1)</a:t>
            </a:r>
            <a:r>
              <a:rPr lang="fr-FR" sz="2200" dirty="0" smtClean="0"/>
              <a:t>+</a:t>
            </a:r>
            <a:r>
              <a:rPr lang="fr-FR" sz="2200" dirty="0" smtClean="0">
                <a:solidFill>
                  <a:srgbClr val="0000FF"/>
                </a:solidFill>
              </a:rPr>
              <a:t> 1+1+(1+2).(N1-1)+1+1 </a:t>
            </a:r>
            <a:r>
              <a:rPr lang="fr-FR" sz="2200" dirty="0" smtClean="0"/>
              <a:t>+1+1</a:t>
            </a:r>
            <a:endParaRPr lang="fr-FR" sz="2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  <p:bldP spid="6" grpId="0"/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4"/>
          <p:cNvSpPr>
            <a:spLocks noChangeArrowheads="1"/>
          </p:cNvSpPr>
          <p:nvPr/>
        </p:nvSpPr>
        <p:spPr bwMode="auto">
          <a:xfrm>
            <a:off x="285720" y="1142984"/>
            <a:ext cx="8286776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892175" eaLnBrk="0" hangingPunct="0"/>
            <a:r>
              <a:rPr lang="en-GB" altLang="ja-JP" sz="2800" b="1" dirty="0" smtClean="0">
                <a:solidFill>
                  <a:schemeClr val="hlink"/>
                </a:solidFill>
                <a:cs typeface="Times New Roman" pitchFamily="18" charset="0"/>
              </a:rPr>
              <a:t>               MOVLW</a:t>
            </a:r>
            <a:r>
              <a:rPr lang="en-GB" altLang="ja-JP" sz="2800" dirty="0" smtClean="0">
                <a:cs typeface="Times New Roman" pitchFamily="18" charset="0"/>
              </a:rPr>
              <a:t> </a:t>
            </a:r>
            <a:r>
              <a:rPr lang="en-GB" altLang="ja-JP" sz="2800" dirty="0" smtClean="0">
                <a:solidFill>
                  <a:schemeClr val="folHlink"/>
                </a:solidFill>
                <a:cs typeface="Times New Roman" pitchFamily="18" charset="0"/>
              </a:rPr>
              <a:t>  0x</a:t>
            </a:r>
            <a:r>
              <a:rPr lang="ar-DZ" altLang="ja-JP" sz="2800" dirty="0" smtClean="0">
                <a:solidFill>
                  <a:srgbClr val="FF0000"/>
                </a:solidFill>
              </a:rPr>
              <a:t>256</a:t>
            </a:r>
            <a:endParaRPr lang="fr-FR" altLang="ja-JP" sz="2800" b="0" dirty="0"/>
          </a:p>
          <a:p>
            <a:pPr marL="892175" eaLnBrk="0" hangingPunct="0"/>
            <a:r>
              <a:rPr lang="en-US" altLang="ja-JP" sz="2800" b="1" dirty="0" smtClean="0">
                <a:solidFill>
                  <a:schemeClr val="hlink"/>
                </a:solidFill>
              </a:rPr>
              <a:t>               MOVWF</a:t>
            </a:r>
            <a:r>
              <a:rPr lang="en-US" altLang="ja-JP" sz="2800" dirty="0" smtClean="0">
                <a:solidFill>
                  <a:schemeClr val="hlink"/>
                </a:solidFill>
              </a:rPr>
              <a:t> </a:t>
            </a:r>
            <a:r>
              <a:rPr lang="en-US" altLang="ja-JP" sz="2800" dirty="0" smtClean="0"/>
              <a:t> </a:t>
            </a:r>
            <a:r>
              <a:rPr lang="en-US" altLang="ja-JP" sz="2800" dirty="0" smtClean="0">
                <a:solidFill>
                  <a:schemeClr val="folHlink"/>
                </a:solidFill>
                <a:ea typeface="SimSun" pitchFamily="2" charset="-122"/>
              </a:rPr>
              <a:t>TEMPO</a:t>
            </a:r>
            <a:endParaRPr lang="fr-FR" altLang="ja-JP" sz="2800" b="0" dirty="0">
              <a:solidFill>
                <a:schemeClr val="folHlink"/>
              </a:solidFill>
            </a:endParaRPr>
          </a:p>
          <a:p>
            <a:pPr marL="892175" eaLnBrk="0" hangingPunct="0"/>
            <a:r>
              <a:rPr lang="en-GB" altLang="ja-JP" sz="2800" dirty="0" smtClean="0">
                <a:ea typeface="SimSun" pitchFamily="2" charset="-122"/>
              </a:rPr>
              <a:t>Boucle  </a:t>
            </a:r>
            <a:r>
              <a:rPr lang="en-GB" altLang="ja-JP" sz="2800" dirty="0" smtClean="0">
                <a:solidFill>
                  <a:schemeClr val="folHlink"/>
                </a:solidFill>
                <a:ea typeface="SimSun" pitchFamily="2" charset="-122"/>
              </a:rPr>
              <a:t> </a:t>
            </a:r>
            <a:r>
              <a:rPr lang="en-US" altLang="ja-JP" sz="2800" b="1" dirty="0" smtClean="0">
                <a:solidFill>
                  <a:schemeClr val="hlink"/>
                </a:solidFill>
              </a:rPr>
              <a:t>DECFSZ</a:t>
            </a:r>
            <a:r>
              <a:rPr lang="en-US" altLang="ja-JP" sz="2800" dirty="0" smtClean="0"/>
              <a:t>    </a:t>
            </a:r>
            <a:r>
              <a:rPr lang="en-US" altLang="ja-JP" sz="2800" dirty="0" smtClean="0">
                <a:solidFill>
                  <a:schemeClr val="folHlink"/>
                </a:solidFill>
                <a:ea typeface="SimSun" pitchFamily="2" charset="-122"/>
              </a:rPr>
              <a:t>TEMPO </a:t>
            </a:r>
            <a:r>
              <a:rPr lang="en-US" altLang="ja-JP" sz="2800" dirty="0" smtClean="0"/>
              <a:t>, 1</a:t>
            </a:r>
            <a:endParaRPr lang="fr-FR" altLang="ja-JP" sz="2800" b="0" dirty="0"/>
          </a:p>
          <a:p>
            <a:pPr marL="892175" eaLnBrk="0" hangingPunct="0"/>
            <a:r>
              <a:rPr lang="en-GB" altLang="ja-JP" sz="2800" b="1" dirty="0" smtClean="0">
                <a:solidFill>
                  <a:schemeClr val="hlink"/>
                </a:solidFill>
              </a:rPr>
              <a:t>               GOTO</a:t>
            </a:r>
            <a:r>
              <a:rPr lang="en-GB" altLang="ja-JP" sz="2800" dirty="0" smtClean="0"/>
              <a:t>  </a:t>
            </a:r>
            <a:r>
              <a:rPr lang="en-GB" altLang="ja-JP" sz="2800" dirty="0" smtClean="0">
                <a:ea typeface="SimSun" pitchFamily="2" charset="-122"/>
              </a:rPr>
              <a:t>Boucle</a:t>
            </a:r>
            <a:endParaRPr lang="fr-FR" altLang="ja-JP" sz="2800" b="0" dirty="0"/>
          </a:p>
        </p:txBody>
      </p:sp>
      <p:sp>
        <p:nvSpPr>
          <p:cNvPr id="5" name="ZoneTexte 4"/>
          <p:cNvSpPr txBox="1"/>
          <p:nvPr/>
        </p:nvSpPr>
        <p:spPr>
          <a:xfrm>
            <a:off x="6929422" y="0"/>
            <a:ext cx="2214578" cy="707886"/>
          </a:xfrm>
          <a:prstGeom prst="rect">
            <a:avLst/>
          </a:prstGeom>
        </p:spPr>
        <p:style>
          <a:lnRef idx="0">
            <a:schemeClr val="accent4"/>
          </a:lnRef>
          <a:fillRef idx="1003">
            <a:schemeClr val="dk2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DZ" sz="4000" b="1" dirty="0" smtClean="0"/>
              <a:t>تطبيقات</a:t>
            </a:r>
            <a:endParaRPr lang="fr-FR" sz="4000" b="1" dirty="0"/>
          </a:p>
        </p:txBody>
      </p:sp>
      <p:sp>
        <p:nvSpPr>
          <p:cNvPr id="6" name="ZoneTexte 5"/>
          <p:cNvSpPr txBox="1"/>
          <p:nvPr/>
        </p:nvSpPr>
        <p:spPr>
          <a:xfrm>
            <a:off x="2357422" y="3357562"/>
            <a:ext cx="22860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/>
              <a:t>T=</a:t>
            </a:r>
            <a:endParaRPr lang="fr-FR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4929198"/>
            <a:ext cx="3705225" cy="685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9" name="Groupe 8"/>
          <p:cNvGrpSpPr/>
          <p:nvPr/>
        </p:nvGrpSpPr>
        <p:grpSpPr>
          <a:xfrm>
            <a:off x="642910" y="928670"/>
            <a:ext cx="4857784" cy="2520549"/>
            <a:chOff x="642910" y="0"/>
            <a:chExt cx="4857784" cy="2520549"/>
          </a:xfrm>
        </p:grpSpPr>
        <p:pic>
          <p:nvPicPr>
            <p:cNvPr id="2054" name="Picture 6"/>
            <p:cNvPicPr>
              <a:picLocks noChangeAspect="1" noChangeArrowheads="1"/>
            </p:cNvPicPr>
            <p:nvPr/>
          </p:nvPicPr>
          <p:blipFill>
            <a:blip r:embed="rId3"/>
            <a:srcRect l="8252" t="31445" r="14111" b="14844"/>
            <a:stretch>
              <a:fillRect/>
            </a:stretch>
          </p:blipFill>
          <p:spPr bwMode="auto">
            <a:xfrm>
              <a:off x="642910" y="0"/>
              <a:ext cx="4857784" cy="252054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8" name="Rectangle 7"/>
            <p:cNvSpPr/>
            <p:nvPr/>
          </p:nvSpPr>
          <p:spPr>
            <a:xfrm>
              <a:off x="714348" y="11875"/>
              <a:ext cx="1285884" cy="4286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0" name="ZoneTexte 9"/>
          <p:cNvSpPr txBox="1"/>
          <p:nvPr/>
        </p:nvSpPr>
        <p:spPr>
          <a:xfrm>
            <a:off x="6929422" y="0"/>
            <a:ext cx="2214578" cy="707886"/>
          </a:xfrm>
          <a:prstGeom prst="rect">
            <a:avLst/>
          </a:prstGeom>
        </p:spPr>
        <p:style>
          <a:lnRef idx="0">
            <a:schemeClr val="accent4"/>
          </a:lnRef>
          <a:fillRef idx="1003">
            <a:schemeClr val="dk2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DZ" sz="4000" b="1" dirty="0" smtClean="0"/>
              <a:t>تطبيقات</a:t>
            </a:r>
            <a:endParaRPr lang="fr-FR" sz="4000" b="1" dirty="0"/>
          </a:p>
        </p:txBody>
      </p:sp>
      <p:sp>
        <p:nvSpPr>
          <p:cNvPr id="11" name="ZoneTexte 10"/>
          <p:cNvSpPr txBox="1"/>
          <p:nvPr/>
        </p:nvSpPr>
        <p:spPr>
          <a:xfrm>
            <a:off x="2143108" y="3929066"/>
            <a:ext cx="22860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/>
              <a:t>T=</a:t>
            </a:r>
            <a:endParaRPr lang="fr-FR" sz="3200" b="1" dirty="0"/>
          </a:p>
        </p:txBody>
      </p:sp>
      <p:sp>
        <p:nvSpPr>
          <p:cNvPr id="12" name="ZoneTexte 11"/>
          <p:cNvSpPr txBox="1"/>
          <p:nvPr/>
        </p:nvSpPr>
        <p:spPr>
          <a:xfrm>
            <a:off x="2071670" y="5000636"/>
            <a:ext cx="22860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/>
              <a:t>T=</a:t>
            </a:r>
            <a:endParaRPr lang="fr-FR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24902" t="19531" r="18701" b="7812"/>
          <a:stretch>
            <a:fillRect/>
          </a:stretch>
        </p:blipFill>
        <p:spPr bwMode="auto">
          <a:xfrm>
            <a:off x="1357290" y="785794"/>
            <a:ext cx="5143536" cy="49698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46" y="6027624"/>
            <a:ext cx="4905365" cy="5827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ZoneTexte 4"/>
          <p:cNvSpPr txBox="1"/>
          <p:nvPr/>
        </p:nvSpPr>
        <p:spPr>
          <a:xfrm>
            <a:off x="1643042" y="6000768"/>
            <a:ext cx="22860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/>
              <a:t>T=</a:t>
            </a:r>
            <a:endParaRPr lang="fr-FR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e 47"/>
          <p:cNvGrpSpPr/>
          <p:nvPr/>
        </p:nvGrpSpPr>
        <p:grpSpPr>
          <a:xfrm>
            <a:off x="714348" y="500042"/>
            <a:ext cx="3432728" cy="859792"/>
            <a:chOff x="714348" y="500042"/>
            <a:chExt cx="3432728" cy="859792"/>
          </a:xfrm>
        </p:grpSpPr>
        <p:grpSp>
          <p:nvGrpSpPr>
            <p:cNvPr id="2" name="Groupe 1"/>
            <p:cNvGrpSpPr/>
            <p:nvPr/>
          </p:nvGrpSpPr>
          <p:grpSpPr>
            <a:xfrm>
              <a:off x="789490" y="785794"/>
              <a:ext cx="3071834" cy="312034"/>
              <a:chOff x="3500430" y="1000108"/>
              <a:chExt cx="2286016" cy="312034"/>
            </a:xfrm>
          </p:grpSpPr>
          <p:grpSp>
            <p:nvGrpSpPr>
              <p:cNvPr id="3" name="Groupe 82"/>
              <p:cNvGrpSpPr/>
              <p:nvPr/>
            </p:nvGrpSpPr>
            <p:grpSpPr>
              <a:xfrm>
                <a:off x="3500430" y="1000108"/>
                <a:ext cx="1143008" cy="312034"/>
                <a:chOff x="3500430" y="1000108"/>
                <a:chExt cx="1143008" cy="312034"/>
              </a:xfrm>
            </p:grpSpPr>
            <p:sp>
              <p:nvSpPr>
                <p:cNvPr id="7" name="Parenthèse ouvrante 6"/>
                <p:cNvSpPr/>
                <p:nvPr/>
              </p:nvSpPr>
              <p:spPr>
                <a:xfrm rot="5400000">
                  <a:off x="3643306" y="857232"/>
                  <a:ext cx="285752" cy="571504"/>
                </a:xfrm>
                <a:prstGeom prst="leftBracket">
                  <a:avLst>
                    <a:gd name="adj" fmla="val 0"/>
                  </a:avLst>
                </a:prstGeom>
                <a:ln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fr-FR" b="1"/>
                </a:p>
              </p:txBody>
            </p:sp>
            <p:sp>
              <p:nvSpPr>
                <p:cNvPr id="8" name="Parenthèse ouvrante 7"/>
                <p:cNvSpPr/>
                <p:nvPr/>
              </p:nvSpPr>
              <p:spPr>
                <a:xfrm rot="16200000">
                  <a:off x="4214810" y="883514"/>
                  <a:ext cx="285752" cy="571504"/>
                </a:xfrm>
                <a:prstGeom prst="leftBracket">
                  <a:avLst>
                    <a:gd name="adj" fmla="val 0"/>
                  </a:avLst>
                </a:prstGeom>
                <a:ln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fr-FR" b="1"/>
                </a:p>
              </p:txBody>
            </p:sp>
          </p:grpSp>
          <p:grpSp>
            <p:nvGrpSpPr>
              <p:cNvPr id="4" name="Groupe 83"/>
              <p:cNvGrpSpPr/>
              <p:nvPr/>
            </p:nvGrpSpPr>
            <p:grpSpPr>
              <a:xfrm>
                <a:off x="4643438" y="1000108"/>
                <a:ext cx="1143008" cy="312034"/>
                <a:chOff x="3500430" y="1000108"/>
                <a:chExt cx="1143008" cy="312034"/>
              </a:xfrm>
            </p:grpSpPr>
            <p:sp>
              <p:nvSpPr>
                <p:cNvPr id="5" name="Parenthèse ouvrante 4"/>
                <p:cNvSpPr/>
                <p:nvPr/>
              </p:nvSpPr>
              <p:spPr>
                <a:xfrm rot="5400000">
                  <a:off x="3643306" y="857232"/>
                  <a:ext cx="285752" cy="571504"/>
                </a:xfrm>
                <a:prstGeom prst="leftBracket">
                  <a:avLst>
                    <a:gd name="adj" fmla="val 0"/>
                  </a:avLst>
                </a:prstGeom>
                <a:ln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fr-FR" b="1"/>
                </a:p>
              </p:txBody>
            </p:sp>
            <p:sp>
              <p:nvSpPr>
                <p:cNvPr id="6" name="Parenthèse ouvrante 5"/>
                <p:cNvSpPr/>
                <p:nvPr/>
              </p:nvSpPr>
              <p:spPr>
                <a:xfrm rot="16200000">
                  <a:off x="4214810" y="883514"/>
                  <a:ext cx="285752" cy="571504"/>
                </a:xfrm>
                <a:prstGeom prst="leftBracket">
                  <a:avLst>
                    <a:gd name="adj" fmla="val 0"/>
                  </a:avLst>
                </a:prstGeom>
                <a:ln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fr-FR" b="1"/>
                </a:p>
              </p:txBody>
            </p:sp>
          </p:grpSp>
        </p:grpSp>
        <p:sp>
          <p:nvSpPr>
            <p:cNvPr id="9" name="ZoneTexte 8"/>
            <p:cNvSpPr txBox="1"/>
            <p:nvPr/>
          </p:nvSpPr>
          <p:spPr>
            <a:xfrm>
              <a:off x="714348" y="500042"/>
              <a:ext cx="92869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b="1" dirty="0" err="1" smtClean="0">
                  <a:latin typeface="Arial" pitchFamily="34" charset="0"/>
                  <a:cs typeface="Arial" pitchFamily="34" charset="0"/>
                </a:rPr>
                <a:t>Led</a:t>
              </a:r>
              <a:r>
                <a:rPr lang="fr-FR" sz="1200" b="1" dirty="0" smtClean="0">
                  <a:latin typeface="Arial" pitchFamily="34" charset="0"/>
                  <a:cs typeface="Arial" pitchFamily="34" charset="0"/>
                </a:rPr>
                <a:t> = ON</a:t>
              </a:r>
              <a:endParaRPr lang="fr-FR" sz="1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ZoneTexte 9"/>
            <p:cNvSpPr txBox="1"/>
            <p:nvPr/>
          </p:nvSpPr>
          <p:spPr>
            <a:xfrm>
              <a:off x="1492581" y="1082835"/>
              <a:ext cx="10715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b="1" dirty="0" err="1" smtClean="0">
                  <a:latin typeface="Arial" pitchFamily="34" charset="0"/>
                  <a:cs typeface="Arial" pitchFamily="34" charset="0"/>
                </a:rPr>
                <a:t>Led</a:t>
              </a:r>
              <a:r>
                <a:rPr lang="fr-FR" sz="1200" b="1" dirty="0" smtClean="0">
                  <a:latin typeface="Arial" pitchFamily="34" charset="0"/>
                  <a:cs typeface="Arial" pitchFamily="34" charset="0"/>
                </a:rPr>
                <a:t> = OFF</a:t>
              </a:r>
              <a:endParaRPr lang="fr-FR" sz="1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ZoneTexte 10"/>
            <p:cNvSpPr txBox="1"/>
            <p:nvPr/>
          </p:nvSpPr>
          <p:spPr>
            <a:xfrm>
              <a:off x="2289688" y="500042"/>
              <a:ext cx="92869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b="1" dirty="0" err="1" smtClean="0">
                  <a:latin typeface="Arial" pitchFamily="34" charset="0"/>
                  <a:cs typeface="Arial" pitchFamily="34" charset="0"/>
                </a:rPr>
                <a:t>Led</a:t>
              </a:r>
              <a:r>
                <a:rPr lang="fr-FR" sz="1200" b="1" dirty="0" smtClean="0">
                  <a:latin typeface="Arial" pitchFamily="34" charset="0"/>
                  <a:cs typeface="Arial" pitchFamily="34" charset="0"/>
                </a:rPr>
                <a:t> = ON</a:t>
              </a:r>
              <a:endParaRPr lang="fr-FR" sz="1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ZoneTexte 11"/>
            <p:cNvSpPr txBox="1"/>
            <p:nvPr/>
          </p:nvSpPr>
          <p:spPr>
            <a:xfrm>
              <a:off x="3079210" y="1082835"/>
              <a:ext cx="10678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b="1" dirty="0" err="1" smtClean="0">
                  <a:latin typeface="Arial" pitchFamily="34" charset="0"/>
                  <a:cs typeface="Arial" pitchFamily="34" charset="0"/>
                </a:rPr>
                <a:t>Led</a:t>
              </a:r>
              <a:r>
                <a:rPr lang="fr-FR" sz="1200" b="1" dirty="0" smtClean="0">
                  <a:latin typeface="Arial" pitchFamily="34" charset="0"/>
                  <a:cs typeface="Arial" pitchFamily="34" charset="0"/>
                </a:rPr>
                <a:t> = OFF</a:t>
              </a:r>
              <a:endParaRPr lang="fr-FR" sz="1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ZoneTexte 12"/>
            <p:cNvSpPr txBox="1"/>
            <p:nvPr/>
          </p:nvSpPr>
          <p:spPr>
            <a:xfrm>
              <a:off x="981226" y="785794"/>
              <a:ext cx="5715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T</a:t>
              </a:r>
              <a:endParaRPr lang="fr-FR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ZoneTexte 13"/>
            <p:cNvSpPr txBox="1"/>
            <p:nvPr/>
          </p:nvSpPr>
          <p:spPr>
            <a:xfrm>
              <a:off x="1740762" y="763216"/>
              <a:ext cx="5715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T</a:t>
              </a:r>
              <a:endParaRPr lang="fr-FR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ZoneTexte 14"/>
            <p:cNvSpPr txBox="1"/>
            <p:nvPr/>
          </p:nvSpPr>
          <p:spPr>
            <a:xfrm>
              <a:off x="3240960" y="763216"/>
              <a:ext cx="5715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T</a:t>
              </a:r>
              <a:endParaRPr lang="fr-FR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ZoneTexte 15"/>
            <p:cNvSpPr txBox="1"/>
            <p:nvPr/>
          </p:nvSpPr>
          <p:spPr>
            <a:xfrm>
              <a:off x="2504002" y="789498"/>
              <a:ext cx="5715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T</a:t>
              </a:r>
              <a:endParaRPr lang="fr-FR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9" name="Groupe 48"/>
          <p:cNvGrpSpPr/>
          <p:nvPr/>
        </p:nvGrpSpPr>
        <p:grpSpPr>
          <a:xfrm>
            <a:off x="285720" y="2071678"/>
            <a:ext cx="1928826" cy="1880542"/>
            <a:chOff x="285720" y="2071678"/>
            <a:chExt cx="1928826" cy="1880542"/>
          </a:xfrm>
        </p:grpSpPr>
        <p:sp>
          <p:nvSpPr>
            <p:cNvPr id="17" name="ZoneTexte 16"/>
            <p:cNvSpPr txBox="1"/>
            <p:nvPr/>
          </p:nvSpPr>
          <p:spPr>
            <a:xfrm>
              <a:off x="642910" y="2071678"/>
              <a:ext cx="150019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000" b="1" dirty="0" err="1" smtClean="0">
                  <a:latin typeface="Arial" pitchFamily="34" charset="0"/>
                  <a:cs typeface="Arial" pitchFamily="34" charset="0"/>
                </a:rPr>
                <a:t>Led</a:t>
              </a:r>
              <a:r>
                <a:rPr lang="fr-FR" sz="2000" b="1" dirty="0" smtClean="0">
                  <a:latin typeface="Arial" pitchFamily="34" charset="0"/>
                  <a:cs typeface="Arial" pitchFamily="34" charset="0"/>
                </a:rPr>
                <a:t> = ON</a:t>
              </a:r>
              <a:endParaRPr lang="fr-FR" sz="20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ZoneTexte 17"/>
            <p:cNvSpPr txBox="1"/>
            <p:nvPr/>
          </p:nvSpPr>
          <p:spPr>
            <a:xfrm>
              <a:off x="642910" y="3000372"/>
              <a:ext cx="15716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 err="1" smtClean="0">
                  <a:latin typeface="Arial" pitchFamily="34" charset="0"/>
                  <a:cs typeface="Arial" pitchFamily="34" charset="0"/>
                </a:rPr>
                <a:t>Led</a:t>
              </a:r>
              <a:r>
                <a:rPr lang="fr-FR" b="1" dirty="0" smtClean="0">
                  <a:latin typeface="Arial" pitchFamily="34" charset="0"/>
                  <a:cs typeface="Arial" pitchFamily="34" charset="0"/>
                </a:rPr>
                <a:t> = OFF</a:t>
              </a:r>
              <a:endParaRPr lang="fr-FR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ZoneTexte 18"/>
            <p:cNvSpPr txBox="1"/>
            <p:nvPr/>
          </p:nvSpPr>
          <p:spPr>
            <a:xfrm>
              <a:off x="1000100" y="2500306"/>
              <a:ext cx="57150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T</a:t>
              </a:r>
              <a:endParaRPr lang="fr-FR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ZoneTexte 19"/>
            <p:cNvSpPr txBox="1"/>
            <p:nvPr/>
          </p:nvSpPr>
          <p:spPr>
            <a:xfrm>
              <a:off x="1026382" y="3429000"/>
              <a:ext cx="57150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T</a:t>
              </a:r>
              <a:endParaRPr lang="fr-FR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Flèche courbée vers la droite 22"/>
            <p:cNvSpPr/>
            <p:nvPr/>
          </p:nvSpPr>
          <p:spPr>
            <a:xfrm rot="10800000" flipH="1">
              <a:off x="285720" y="2285992"/>
              <a:ext cx="357190" cy="1428760"/>
            </a:xfrm>
            <a:prstGeom prst="curvedRightArrow">
              <a:avLst>
                <a:gd name="adj1" fmla="val 1591"/>
                <a:gd name="adj2" fmla="val 20408"/>
                <a:gd name="adj3" fmla="val 25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</p:grpSp>
      <p:sp>
        <p:nvSpPr>
          <p:cNvPr id="24" name="Flèche droite 23"/>
          <p:cNvSpPr/>
          <p:nvPr/>
        </p:nvSpPr>
        <p:spPr>
          <a:xfrm>
            <a:off x="2357422" y="2786058"/>
            <a:ext cx="785818" cy="214314"/>
          </a:xfrm>
          <a:prstGeom prst="rightArrow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50" name="Groupe 49"/>
          <p:cNvGrpSpPr/>
          <p:nvPr/>
        </p:nvGrpSpPr>
        <p:grpSpPr>
          <a:xfrm>
            <a:off x="3357554" y="2143116"/>
            <a:ext cx="1928826" cy="1880542"/>
            <a:chOff x="3357554" y="2143116"/>
            <a:chExt cx="1928826" cy="1880542"/>
          </a:xfrm>
        </p:grpSpPr>
        <p:sp>
          <p:nvSpPr>
            <p:cNvPr id="25" name="ZoneTexte 24"/>
            <p:cNvSpPr txBox="1"/>
            <p:nvPr/>
          </p:nvSpPr>
          <p:spPr>
            <a:xfrm>
              <a:off x="3714744" y="2143116"/>
              <a:ext cx="150019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000" b="1" dirty="0" err="1" smtClean="0">
                  <a:latin typeface="Arial" pitchFamily="34" charset="0"/>
                  <a:cs typeface="Arial" pitchFamily="34" charset="0"/>
                </a:rPr>
                <a:t>Led</a:t>
              </a:r>
              <a:r>
                <a:rPr lang="fr-FR" sz="2000" b="1" dirty="0" smtClean="0">
                  <a:latin typeface="Arial" pitchFamily="34" charset="0"/>
                  <a:cs typeface="Arial" pitchFamily="34" charset="0"/>
                </a:rPr>
                <a:t> = 1</a:t>
              </a:r>
              <a:endParaRPr lang="fr-FR" sz="20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ZoneTexte 25"/>
            <p:cNvSpPr txBox="1"/>
            <p:nvPr/>
          </p:nvSpPr>
          <p:spPr>
            <a:xfrm>
              <a:off x="3714744" y="3071810"/>
              <a:ext cx="15716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 err="1" smtClean="0">
                  <a:latin typeface="Arial" pitchFamily="34" charset="0"/>
                  <a:cs typeface="Arial" pitchFamily="34" charset="0"/>
                </a:rPr>
                <a:t>Led</a:t>
              </a:r>
              <a:r>
                <a:rPr lang="fr-FR" b="1" dirty="0" smtClean="0">
                  <a:latin typeface="Arial" pitchFamily="34" charset="0"/>
                  <a:cs typeface="Arial" pitchFamily="34" charset="0"/>
                </a:rPr>
                <a:t> = 0</a:t>
              </a:r>
              <a:endParaRPr lang="fr-FR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ZoneTexte 26"/>
            <p:cNvSpPr txBox="1"/>
            <p:nvPr/>
          </p:nvSpPr>
          <p:spPr>
            <a:xfrm>
              <a:off x="4071934" y="2571744"/>
              <a:ext cx="57150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T</a:t>
              </a:r>
              <a:endParaRPr lang="fr-FR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ZoneTexte 27"/>
            <p:cNvSpPr txBox="1"/>
            <p:nvPr/>
          </p:nvSpPr>
          <p:spPr>
            <a:xfrm>
              <a:off x="4071934" y="3500438"/>
              <a:ext cx="57150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T</a:t>
              </a:r>
              <a:endParaRPr lang="fr-FR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Flèche courbée vers la droite 28"/>
            <p:cNvSpPr/>
            <p:nvPr/>
          </p:nvSpPr>
          <p:spPr>
            <a:xfrm rot="10800000" flipH="1">
              <a:off x="3357554" y="2357430"/>
              <a:ext cx="357190" cy="1428760"/>
            </a:xfrm>
            <a:prstGeom prst="curvedRightArrow">
              <a:avLst>
                <a:gd name="adj1" fmla="val 1591"/>
                <a:gd name="adj2" fmla="val 20408"/>
                <a:gd name="adj3" fmla="val 25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</p:grpSp>
      <p:sp>
        <p:nvSpPr>
          <p:cNvPr id="30" name="Flèche droite 29"/>
          <p:cNvSpPr/>
          <p:nvPr/>
        </p:nvSpPr>
        <p:spPr>
          <a:xfrm>
            <a:off x="5072066" y="2857496"/>
            <a:ext cx="785818" cy="214314"/>
          </a:xfrm>
          <a:prstGeom prst="rightArrow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51" name="Groupe 50"/>
          <p:cNvGrpSpPr/>
          <p:nvPr/>
        </p:nvGrpSpPr>
        <p:grpSpPr>
          <a:xfrm>
            <a:off x="6072198" y="2214554"/>
            <a:ext cx="1928826" cy="1880542"/>
            <a:chOff x="6072198" y="2214554"/>
            <a:chExt cx="1928826" cy="1880542"/>
          </a:xfrm>
        </p:grpSpPr>
        <p:sp>
          <p:nvSpPr>
            <p:cNvPr id="31" name="ZoneTexte 30"/>
            <p:cNvSpPr txBox="1"/>
            <p:nvPr/>
          </p:nvSpPr>
          <p:spPr>
            <a:xfrm>
              <a:off x="6429388" y="2214554"/>
              <a:ext cx="150019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000" b="1" dirty="0" err="1" smtClean="0">
                  <a:latin typeface="Arial" pitchFamily="34" charset="0"/>
                  <a:cs typeface="Arial" pitchFamily="34" charset="0"/>
                </a:rPr>
                <a:t>Led</a:t>
              </a:r>
              <a:r>
                <a:rPr lang="fr-FR" sz="2000" b="1" dirty="0" smtClean="0">
                  <a:latin typeface="Arial" pitchFamily="34" charset="0"/>
                  <a:cs typeface="Arial" pitchFamily="34" charset="0"/>
                </a:rPr>
                <a:t> = 5V</a:t>
              </a:r>
              <a:endParaRPr lang="fr-FR" sz="20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" name="ZoneTexte 31"/>
            <p:cNvSpPr txBox="1"/>
            <p:nvPr/>
          </p:nvSpPr>
          <p:spPr>
            <a:xfrm>
              <a:off x="6429388" y="3143248"/>
              <a:ext cx="15716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 err="1" smtClean="0">
                  <a:latin typeface="Arial" pitchFamily="34" charset="0"/>
                  <a:cs typeface="Arial" pitchFamily="34" charset="0"/>
                </a:rPr>
                <a:t>Led</a:t>
              </a:r>
              <a:r>
                <a:rPr lang="fr-FR" b="1" dirty="0" smtClean="0">
                  <a:latin typeface="Arial" pitchFamily="34" charset="0"/>
                  <a:cs typeface="Arial" pitchFamily="34" charset="0"/>
                </a:rPr>
                <a:t> = 0V</a:t>
              </a:r>
              <a:endParaRPr lang="fr-FR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" name="ZoneTexte 32"/>
            <p:cNvSpPr txBox="1"/>
            <p:nvPr/>
          </p:nvSpPr>
          <p:spPr>
            <a:xfrm>
              <a:off x="6786578" y="2643182"/>
              <a:ext cx="57150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T</a:t>
              </a:r>
              <a:endParaRPr lang="fr-FR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" name="ZoneTexte 33"/>
            <p:cNvSpPr txBox="1"/>
            <p:nvPr/>
          </p:nvSpPr>
          <p:spPr>
            <a:xfrm>
              <a:off x="6835438" y="3571876"/>
              <a:ext cx="57150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T</a:t>
              </a:r>
              <a:endParaRPr lang="fr-FR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" name="Flèche courbée vers la droite 34"/>
            <p:cNvSpPr/>
            <p:nvPr/>
          </p:nvSpPr>
          <p:spPr>
            <a:xfrm rot="10800000" flipH="1">
              <a:off x="6072198" y="2428868"/>
              <a:ext cx="357190" cy="1428760"/>
            </a:xfrm>
            <a:prstGeom prst="curvedRightArrow">
              <a:avLst>
                <a:gd name="adj1" fmla="val 1591"/>
                <a:gd name="adj2" fmla="val 20408"/>
                <a:gd name="adj3" fmla="val 25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</p:grpSp>
      <p:sp>
        <p:nvSpPr>
          <p:cNvPr id="36" name="Flèche droite 35"/>
          <p:cNvSpPr/>
          <p:nvPr/>
        </p:nvSpPr>
        <p:spPr>
          <a:xfrm>
            <a:off x="428596" y="5072074"/>
            <a:ext cx="785818" cy="214314"/>
          </a:xfrm>
          <a:prstGeom prst="rightArrow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52" name="Groupe 51"/>
          <p:cNvGrpSpPr/>
          <p:nvPr/>
        </p:nvGrpSpPr>
        <p:grpSpPr>
          <a:xfrm>
            <a:off x="1428728" y="4429132"/>
            <a:ext cx="1928826" cy="1880542"/>
            <a:chOff x="1428728" y="4429132"/>
            <a:chExt cx="1928826" cy="1880542"/>
          </a:xfrm>
        </p:grpSpPr>
        <p:sp>
          <p:nvSpPr>
            <p:cNvPr id="37" name="ZoneTexte 36"/>
            <p:cNvSpPr txBox="1"/>
            <p:nvPr/>
          </p:nvSpPr>
          <p:spPr>
            <a:xfrm>
              <a:off x="1785918" y="4429132"/>
              <a:ext cx="150019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000" b="1" dirty="0" smtClean="0">
                  <a:latin typeface="Arial" pitchFamily="34" charset="0"/>
                  <a:cs typeface="Arial" pitchFamily="34" charset="0"/>
                </a:rPr>
                <a:t>RB0 = 5V</a:t>
              </a:r>
              <a:endParaRPr lang="fr-FR" sz="20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" name="ZoneTexte 37"/>
            <p:cNvSpPr txBox="1"/>
            <p:nvPr/>
          </p:nvSpPr>
          <p:spPr>
            <a:xfrm>
              <a:off x="1785918" y="5357826"/>
              <a:ext cx="15716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 smtClean="0">
                  <a:latin typeface="Arial" pitchFamily="34" charset="0"/>
                  <a:cs typeface="Arial" pitchFamily="34" charset="0"/>
                </a:rPr>
                <a:t>RB0 = 0V</a:t>
              </a:r>
              <a:endParaRPr lang="fr-FR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" name="ZoneTexte 38"/>
            <p:cNvSpPr txBox="1"/>
            <p:nvPr/>
          </p:nvSpPr>
          <p:spPr>
            <a:xfrm>
              <a:off x="2143108" y="4857760"/>
              <a:ext cx="57150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T</a:t>
              </a:r>
              <a:endParaRPr lang="fr-FR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" name="ZoneTexte 39"/>
            <p:cNvSpPr txBox="1"/>
            <p:nvPr/>
          </p:nvSpPr>
          <p:spPr>
            <a:xfrm>
              <a:off x="2180679" y="5786454"/>
              <a:ext cx="57150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T</a:t>
              </a:r>
              <a:endParaRPr lang="fr-FR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" name="Flèche courbée vers la droite 40"/>
            <p:cNvSpPr/>
            <p:nvPr/>
          </p:nvSpPr>
          <p:spPr>
            <a:xfrm rot="10800000" flipH="1">
              <a:off x="1428728" y="4643446"/>
              <a:ext cx="357190" cy="1428760"/>
            </a:xfrm>
            <a:prstGeom prst="curvedRightArrow">
              <a:avLst>
                <a:gd name="adj1" fmla="val 1591"/>
                <a:gd name="adj2" fmla="val 20408"/>
                <a:gd name="adj3" fmla="val 25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</p:grpSp>
      <p:sp>
        <p:nvSpPr>
          <p:cNvPr id="42" name="Flèche droite 41"/>
          <p:cNvSpPr/>
          <p:nvPr/>
        </p:nvSpPr>
        <p:spPr>
          <a:xfrm>
            <a:off x="3428992" y="5143512"/>
            <a:ext cx="785818" cy="214314"/>
          </a:xfrm>
          <a:prstGeom prst="rightArrow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53" name="Groupe 52"/>
          <p:cNvGrpSpPr/>
          <p:nvPr/>
        </p:nvGrpSpPr>
        <p:grpSpPr>
          <a:xfrm>
            <a:off x="4429124" y="4500570"/>
            <a:ext cx="2786082" cy="1880542"/>
            <a:chOff x="4429124" y="4500570"/>
            <a:chExt cx="2786082" cy="1880542"/>
          </a:xfrm>
        </p:grpSpPr>
        <p:sp>
          <p:nvSpPr>
            <p:cNvPr id="43" name="ZoneTexte 42"/>
            <p:cNvSpPr txBox="1"/>
            <p:nvPr/>
          </p:nvSpPr>
          <p:spPr>
            <a:xfrm>
              <a:off x="4786314" y="4500570"/>
              <a:ext cx="235745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000" dirty="0" smtClean="0">
                  <a:latin typeface="Arial" pitchFamily="34" charset="0"/>
                  <a:cs typeface="Arial" pitchFamily="34" charset="0"/>
                </a:rPr>
                <a:t>PORTB, RB0 = 5V</a:t>
              </a:r>
              <a:endParaRPr lang="fr-FR" sz="2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" name="ZoneTexte 43"/>
            <p:cNvSpPr txBox="1"/>
            <p:nvPr/>
          </p:nvSpPr>
          <p:spPr>
            <a:xfrm>
              <a:off x="4786314" y="5429264"/>
              <a:ext cx="242889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fr-FR" sz="20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PORTB</a:t>
              </a:r>
              <a:r>
                <a:rPr lang="fr-FR" sz="2000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, RB0 </a:t>
              </a:r>
              <a:r>
                <a:rPr lang="fr-FR" sz="20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= </a:t>
              </a:r>
              <a:r>
                <a:rPr lang="fr-FR" sz="2000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0V</a:t>
              </a:r>
              <a:endParaRPr lang="fr-FR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" name="ZoneTexte 44"/>
            <p:cNvSpPr txBox="1"/>
            <p:nvPr/>
          </p:nvSpPr>
          <p:spPr>
            <a:xfrm>
              <a:off x="5143504" y="4929198"/>
              <a:ext cx="57150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T</a:t>
              </a:r>
              <a:endParaRPr lang="fr-FR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" name="ZoneTexte 45"/>
            <p:cNvSpPr txBox="1"/>
            <p:nvPr/>
          </p:nvSpPr>
          <p:spPr>
            <a:xfrm>
              <a:off x="5181075" y="5857892"/>
              <a:ext cx="57150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T</a:t>
              </a:r>
              <a:endParaRPr lang="fr-FR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" name="Flèche courbée vers la droite 46"/>
            <p:cNvSpPr/>
            <p:nvPr/>
          </p:nvSpPr>
          <p:spPr>
            <a:xfrm rot="10800000" flipH="1">
              <a:off x="4429124" y="4714884"/>
              <a:ext cx="357190" cy="1428760"/>
            </a:xfrm>
            <a:prstGeom prst="curvedRightArrow">
              <a:avLst>
                <a:gd name="adj1" fmla="val 1591"/>
                <a:gd name="adj2" fmla="val 20408"/>
                <a:gd name="adj3" fmla="val 25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30" grpId="0" animBg="1"/>
      <p:bldP spid="36" grpId="0" animBg="1"/>
      <p:bldP spid="4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l="29297" t="14648" r="26025" b="79390"/>
          <a:stretch>
            <a:fillRect/>
          </a:stretch>
        </p:blipFill>
        <p:spPr bwMode="auto">
          <a:xfrm>
            <a:off x="785786" y="0"/>
            <a:ext cx="2855057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7" name="Groupe 6"/>
          <p:cNvGrpSpPr/>
          <p:nvPr/>
        </p:nvGrpSpPr>
        <p:grpSpPr>
          <a:xfrm>
            <a:off x="797848" y="273853"/>
            <a:ext cx="3050443" cy="6557270"/>
            <a:chOff x="797848" y="273853"/>
            <a:chExt cx="3050443" cy="6557270"/>
          </a:xfrm>
        </p:grpSpPr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3"/>
            <a:srcRect l="25830" t="11914" r="33154" b="7031"/>
            <a:stretch>
              <a:fillRect/>
            </a:stretch>
          </p:blipFill>
          <p:spPr bwMode="auto">
            <a:xfrm>
              <a:off x="797848" y="2309930"/>
              <a:ext cx="3050443" cy="45211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2"/>
            <a:srcRect l="29297" t="26572" r="26025" b="28711"/>
            <a:stretch>
              <a:fillRect/>
            </a:stretch>
          </p:blipFill>
          <p:spPr bwMode="auto">
            <a:xfrm>
              <a:off x="857225" y="273853"/>
              <a:ext cx="2786082" cy="2091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44836" y="3486791"/>
            <a:ext cx="3357554" cy="3988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ZoneTexte 5"/>
          <p:cNvSpPr txBox="1"/>
          <p:nvPr/>
        </p:nvSpPr>
        <p:spPr>
          <a:xfrm>
            <a:off x="4929190" y="3384858"/>
            <a:ext cx="22860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/>
              <a:t>T=</a:t>
            </a:r>
            <a:endParaRPr lang="fr-FR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8596" y="357166"/>
            <a:ext cx="5715040" cy="3539430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fr-FR" sz="3200" dirty="0" smtClean="0"/>
              <a:t>Tempo     </a:t>
            </a:r>
            <a:r>
              <a:rPr lang="fr-FR" sz="3200" dirty="0" err="1" smtClean="0"/>
              <a:t>movlw</a:t>
            </a:r>
            <a:r>
              <a:rPr lang="fr-FR" sz="3200" dirty="0" smtClean="0"/>
              <a:t> 0xF9</a:t>
            </a:r>
          </a:p>
          <a:p>
            <a:r>
              <a:rPr lang="fr-FR" sz="3200" dirty="0" smtClean="0"/>
              <a:t>                 </a:t>
            </a:r>
            <a:r>
              <a:rPr lang="fr-FR" sz="3200" dirty="0" err="1" smtClean="0"/>
              <a:t>movwf</a:t>
            </a:r>
            <a:r>
              <a:rPr lang="fr-FR" sz="3200" dirty="0" smtClean="0"/>
              <a:t> </a:t>
            </a:r>
            <a:r>
              <a:rPr lang="fr-FR" sz="3200" dirty="0" err="1" smtClean="0"/>
              <a:t>compt</a:t>
            </a:r>
            <a:endParaRPr lang="fr-FR" sz="3200" dirty="0" smtClean="0"/>
          </a:p>
          <a:p>
            <a:r>
              <a:rPr lang="fr-FR" sz="3200" dirty="0" smtClean="0"/>
              <a:t>                 NOP</a:t>
            </a:r>
          </a:p>
          <a:p>
            <a:r>
              <a:rPr lang="fr-FR" sz="3200" dirty="0" smtClean="0"/>
              <a:t>Boucle     NOP</a:t>
            </a:r>
          </a:p>
          <a:p>
            <a:r>
              <a:rPr lang="fr-FR" sz="3200" dirty="0" smtClean="0"/>
              <a:t>                 </a:t>
            </a:r>
            <a:r>
              <a:rPr lang="fr-FR" sz="3200" dirty="0" err="1" smtClean="0"/>
              <a:t>decfsz</a:t>
            </a:r>
            <a:r>
              <a:rPr lang="fr-FR" sz="3200" dirty="0" smtClean="0"/>
              <a:t> </a:t>
            </a:r>
            <a:r>
              <a:rPr lang="fr-FR" sz="3200" dirty="0" err="1" smtClean="0"/>
              <a:t>compt</a:t>
            </a:r>
            <a:r>
              <a:rPr lang="fr-FR" sz="3200" dirty="0" smtClean="0"/>
              <a:t>,1</a:t>
            </a:r>
          </a:p>
          <a:p>
            <a:r>
              <a:rPr lang="fr-FR" sz="3200" dirty="0" smtClean="0"/>
              <a:t>                 </a:t>
            </a:r>
            <a:r>
              <a:rPr lang="fr-FR" sz="3200" dirty="0" err="1" smtClean="0"/>
              <a:t>goto</a:t>
            </a:r>
            <a:r>
              <a:rPr lang="fr-FR" sz="3200" dirty="0" smtClean="0"/>
              <a:t> boucle</a:t>
            </a:r>
          </a:p>
          <a:p>
            <a:r>
              <a:rPr lang="fr-FR" sz="3200" dirty="0" smtClean="0"/>
              <a:t>                 return</a:t>
            </a:r>
            <a:endParaRPr lang="fr-FR" sz="3200" dirty="0"/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4059651"/>
            <a:ext cx="7965231" cy="2441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5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èche droite 1"/>
          <p:cNvSpPr/>
          <p:nvPr/>
        </p:nvSpPr>
        <p:spPr>
          <a:xfrm>
            <a:off x="214282" y="857232"/>
            <a:ext cx="785818" cy="214314"/>
          </a:xfrm>
          <a:prstGeom prst="rightArrow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8" name="Groupe 27"/>
          <p:cNvGrpSpPr/>
          <p:nvPr/>
        </p:nvGrpSpPr>
        <p:grpSpPr>
          <a:xfrm>
            <a:off x="1214414" y="214290"/>
            <a:ext cx="2786082" cy="1880542"/>
            <a:chOff x="1214414" y="214290"/>
            <a:chExt cx="2786082" cy="1880542"/>
          </a:xfrm>
        </p:grpSpPr>
        <p:sp>
          <p:nvSpPr>
            <p:cNvPr id="3" name="ZoneTexte 2"/>
            <p:cNvSpPr txBox="1"/>
            <p:nvPr/>
          </p:nvSpPr>
          <p:spPr>
            <a:xfrm>
              <a:off x="1571604" y="214290"/>
              <a:ext cx="235745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000" dirty="0" smtClean="0">
                  <a:latin typeface="Arial" pitchFamily="34" charset="0"/>
                  <a:cs typeface="Arial" pitchFamily="34" charset="0"/>
                </a:rPr>
                <a:t>PORTB, RB0 = 5V</a:t>
              </a:r>
              <a:endParaRPr lang="fr-FR" sz="2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" name="ZoneTexte 3"/>
            <p:cNvSpPr txBox="1"/>
            <p:nvPr/>
          </p:nvSpPr>
          <p:spPr>
            <a:xfrm>
              <a:off x="1571604" y="1142984"/>
              <a:ext cx="242889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fr-FR" sz="20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PORTB</a:t>
              </a:r>
              <a:r>
                <a:rPr lang="fr-FR" sz="2000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, RB0 </a:t>
              </a:r>
              <a:r>
                <a:rPr lang="fr-FR" sz="20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= </a:t>
              </a:r>
              <a:r>
                <a:rPr lang="fr-FR" sz="2000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0V</a:t>
              </a:r>
              <a:endParaRPr lang="fr-FR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" name="ZoneTexte 4"/>
            <p:cNvSpPr txBox="1"/>
            <p:nvPr/>
          </p:nvSpPr>
          <p:spPr>
            <a:xfrm>
              <a:off x="1928794" y="642918"/>
              <a:ext cx="57150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T</a:t>
              </a:r>
              <a:endParaRPr lang="fr-FR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ZoneTexte 5"/>
            <p:cNvSpPr txBox="1"/>
            <p:nvPr/>
          </p:nvSpPr>
          <p:spPr>
            <a:xfrm>
              <a:off x="1966365" y="1571612"/>
              <a:ext cx="57150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T</a:t>
              </a:r>
              <a:endParaRPr lang="fr-FR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Flèche courbée vers la droite 6"/>
            <p:cNvSpPr/>
            <p:nvPr/>
          </p:nvSpPr>
          <p:spPr>
            <a:xfrm rot="10800000" flipH="1">
              <a:off x="1214414" y="428604"/>
              <a:ext cx="357190" cy="1428760"/>
            </a:xfrm>
            <a:prstGeom prst="curvedRightArrow">
              <a:avLst>
                <a:gd name="adj1" fmla="val 1591"/>
                <a:gd name="adj2" fmla="val 20408"/>
                <a:gd name="adj3" fmla="val 25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</p:grpSp>
      <p:sp>
        <p:nvSpPr>
          <p:cNvPr id="8" name="Flèche droite 7"/>
          <p:cNvSpPr/>
          <p:nvPr/>
        </p:nvSpPr>
        <p:spPr>
          <a:xfrm>
            <a:off x="4000496" y="1000108"/>
            <a:ext cx="785818" cy="214314"/>
          </a:xfrm>
          <a:prstGeom prst="rightArrow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9" name="Groupe 28"/>
          <p:cNvGrpSpPr/>
          <p:nvPr/>
        </p:nvGrpSpPr>
        <p:grpSpPr>
          <a:xfrm>
            <a:off x="5000628" y="357166"/>
            <a:ext cx="3429024" cy="1880542"/>
            <a:chOff x="5000628" y="357166"/>
            <a:chExt cx="3429024" cy="1880542"/>
          </a:xfrm>
        </p:grpSpPr>
        <p:sp>
          <p:nvSpPr>
            <p:cNvPr id="9" name="ZoneTexte 8"/>
            <p:cNvSpPr txBox="1"/>
            <p:nvPr/>
          </p:nvSpPr>
          <p:spPr>
            <a:xfrm>
              <a:off x="5357818" y="357166"/>
              <a:ext cx="300039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000" b="1" dirty="0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BSF</a:t>
              </a:r>
              <a:r>
                <a:rPr lang="fr-FR" sz="2000" dirty="0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fr-FR" sz="2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fr-FR" sz="2000" dirty="0" smtClean="0">
                  <a:solidFill>
                    <a:srgbClr val="9900FF"/>
                  </a:solidFill>
                  <a:latin typeface="Arial" pitchFamily="34" charset="0"/>
                  <a:cs typeface="Arial" pitchFamily="34" charset="0"/>
                </a:rPr>
                <a:t>PORTB, RB0</a:t>
              </a:r>
              <a:endParaRPr lang="fr-FR" sz="2000" dirty="0">
                <a:solidFill>
                  <a:srgbClr val="9900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ZoneTexte 9"/>
            <p:cNvSpPr txBox="1"/>
            <p:nvPr/>
          </p:nvSpPr>
          <p:spPr>
            <a:xfrm>
              <a:off x="5357818" y="1285860"/>
              <a:ext cx="307183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fr-FR" sz="2000" b="1" dirty="0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BCF</a:t>
              </a:r>
              <a:r>
                <a:rPr lang="fr-FR" sz="2000" dirty="0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fr-FR" sz="2000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fr-FR" sz="2000" dirty="0" smtClean="0">
                  <a:solidFill>
                    <a:srgbClr val="9900FF"/>
                  </a:solidFill>
                  <a:latin typeface="Arial" pitchFamily="34" charset="0"/>
                  <a:cs typeface="Arial" pitchFamily="34" charset="0"/>
                </a:rPr>
                <a:t>PORTB, RB0</a:t>
              </a:r>
              <a:endParaRPr lang="fr-FR" sz="2000" dirty="0">
                <a:solidFill>
                  <a:srgbClr val="9900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ZoneTexte 10"/>
            <p:cNvSpPr txBox="1"/>
            <p:nvPr/>
          </p:nvSpPr>
          <p:spPr>
            <a:xfrm>
              <a:off x="5715008" y="785794"/>
              <a:ext cx="57150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T</a:t>
              </a:r>
              <a:endParaRPr lang="fr-FR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ZoneTexte 11"/>
            <p:cNvSpPr txBox="1"/>
            <p:nvPr/>
          </p:nvSpPr>
          <p:spPr>
            <a:xfrm>
              <a:off x="5752579" y="1714488"/>
              <a:ext cx="57150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T</a:t>
              </a:r>
              <a:endParaRPr lang="fr-FR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Flèche courbée vers la droite 12"/>
            <p:cNvSpPr/>
            <p:nvPr/>
          </p:nvSpPr>
          <p:spPr>
            <a:xfrm rot="10800000" flipH="1">
              <a:off x="5000628" y="571480"/>
              <a:ext cx="357190" cy="1428760"/>
            </a:xfrm>
            <a:prstGeom prst="curvedRightArrow">
              <a:avLst>
                <a:gd name="adj1" fmla="val 1591"/>
                <a:gd name="adj2" fmla="val 20408"/>
                <a:gd name="adj3" fmla="val 25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</p:grpSp>
      <p:sp>
        <p:nvSpPr>
          <p:cNvPr id="14" name="Flèche droite 13"/>
          <p:cNvSpPr/>
          <p:nvPr/>
        </p:nvSpPr>
        <p:spPr>
          <a:xfrm>
            <a:off x="142844" y="3857628"/>
            <a:ext cx="785818" cy="214314"/>
          </a:xfrm>
          <a:prstGeom prst="rightArrow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0" name="Groupe 29"/>
          <p:cNvGrpSpPr/>
          <p:nvPr/>
        </p:nvGrpSpPr>
        <p:grpSpPr>
          <a:xfrm>
            <a:off x="1000100" y="3071810"/>
            <a:ext cx="4429156" cy="1880542"/>
            <a:chOff x="1000100" y="3071810"/>
            <a:chExt cx="4429156" cy="1880542"/>
          </a:xfrm>
        </p:grpSpPr>
        <p:sp>
          <p:nvSpPr>
            <p:cNvPr id="20" name="ZoneTexte 19"/>
            <p:cNvSpPr txBox="1"/>
            <p:nvPr/>
          </p:nvSpPr>
          <p:spPr>
            <a:xfrm>
              <a:off x="1000100" y="3786190"/>
              <a:ext cx="107157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000" dirty="0" smtClean="0">
                  <a:latin typeface="Arial" pitchFamily="34" charset="0"/>
                  <a:cs typeface="Arial" pitchFamily="34" charset="0"/>
                </a:rPr>
                <a:t>GOTO</a:t>
              </a:r>
              <a:endParaRPr lang="fr-FR" sz="2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ZoneTexte 20"/>
            <p:cNvSpPr txBox="1"/>
            <p:nvPr/>
          </p:nvSpPr>
          <p:spPr>
            <a:xfrm>
              <a:off x="2357422" y="3071810"/>
              <a:ext cx="300039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000" b="1" dirty="0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BSF</a:t>
              </a:r>
              <a:r>
                <a:rPr lang="fr-FR" sz="2000" dirty="0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fr-FR" sz="2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fr-FR" sz="2000" dirty="0" smtClean="0">
                  <a:solidFill>
                    <a:srgbClr val="9900FF"/>
                  </a:solidFill>
                  <a:latin typeface="Arial" pitchFamily="34" charset="0"/>
                  <a:cs typeface="Arial" pitchFamily="34" charset="0"/>
                </a:rPr>
                <a:t>PORTB, RB0</a:t>
              </a:r>
              <a:endParaRPr lang="fr-FR" sz="2000" dirty="0">
                <a:solidFill>
                  <a:srgbClr val="9900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ZoneTexte 21"/>
            <p:cNvSpPr txBox="1"/>
            <p:nvPr/>
          </p:nvSpPr>
          <p:spPr>
            <a:xfrm>
              <a:off x="2357422" y="4000504"/>
              <a:ext cx="307183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fr-FR" sz="2000" b="1" dirty="0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BCF</a:t>
              </a:r>
              <a:r>
                <a:rPr lang="fr-FR" sz="2000" dirty="0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fr-FR" sz="2000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fr-FR" sz="2000" dirty="0" smtClean="0">
                  <a:solidFill>
                    <a:srgbClr val="9900FF"/>
                  </a:solidFill>
                  <a:latin typeface="Arial" pitchFamily="34" charset="0"/>
                  <a:cs typeface="Arial" pitchFamily="34" charset="0"/>
                </a:rPr>
                <a:t>PORTB, RB0</a:t>
              </a:r>
              <a:endParaRPr lang="fr-FR" sz="2000" dirty="0">
                <a:solidFill>
                  <a:srgbClr val="9900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ZoneTexte 22"/>
            <p:cNvSpPr txBox="1"/>
            <p:nvPr/>
          </p:nvSpPr>
          <p:spPr>
            <a:xfrm>
              <a:off x="2714612" y="3500438"/>
              <a:ext cx="57150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T</a:t>
              </a:r>
              <a:endParaRPr lang="fr-FR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ZoneTexte 23"/>
            <p:cNvSpPr txBox="1"/>
            <p:nvPr/>
          </p:nvSpPr>
          <p:spPr>
            <a:xfrm>
              <a:off x="2752183" y="4429132"/>
              <a:ext cx="57150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T</a:t>
              </a:r>
              <a:endParaRPr lang="fr-FR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Flèche courbée vers la droite 24"/>
            <p:cNvSpPr/>
            <p:nvPr/>
          </p:nvSpPr>
          <p:spPr>
            <a:xfrm rot="10800000" flipH="1">
              <a:off x="2000232" y="3286124"/>
              <a:ext cx="357190" cy="1428760"/>
            </a:xfrm>
            <a:prstGeom prst="curvedRightArrow">
              <a:avLst>
                <a:gd name="adj1" fmla="val 1591"/>
                <a:gd name="adj2" fmla="val 20408"/>
                <a:gd name="adj3" fmla="val 25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</p:grpSp>
      <p:grpSp>
        <p:nvGrpSpPr>
          <p:cNvPr id="31" name="Groupe 30"/>
          <p:cNvGrpSpPr/>
          <p:nvPr/>
        </p:nvGrpSpPr>
        <p:grpSpPr>
          <a:xfrm>
            <a:off x="5786446" y="3000372"/>
            <a:ext cx="3357554" cy="2186060"/>
            <a:chOff x="5786446" y="3000372"/>
            <a:chExt cx="3357554" cy="2186060"/>
          </a:xfrm>
        </p:grpSpPr>
        <p:sp>
          <p:nvSpPr>
            <p:cNvPr id="32" name="ZoneTexte 31"/>
            <p:cNvSpPr txBox="1"/>
            <p:nvPr/>
          </p:nvSpPr>
          <p:spPr>
            <a:xfrm>
              <a:off x="6572264" y="4786322"/>
              <a:ext cx="21431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000" b="1" dirty="0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GOTO </a:t>
              </a:r>
              <a:r>
                <a:rPr lang="fr-FR" sz="2000" dirty="0" smtClean="0">
                  <a:latin typeface="Arial" pitchFamily="34" charset="0"/>
                  <a:cs typeface="Arial" pitchFamily="34" charset="0"/>
                </a:rPr>
                <a:t>boucle</a:t>
              </a:r>
              <a:endParaRPr lang="fr-FR" sz="2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" name="ZoneTexte 32"/>
            <p:cNvSpPr txBox="1"/>
            <p:nvPr/>
          </p:nvSpPr>
          <p:spPr>
            <a:xfrm>
              <a:off x="6643670" y="3000372"/>
              <a:ext cx="250033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000" b="1" dirty="0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BSF</a:t>
              </a:r>
              <a:r>
                <a:rPr lang="fr-FR" sz="2000" dirty="0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fr-FR" sz="2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fr-FR" sz="2000" dirty="0" smtClean="0">
                  <a:solidFill>
                    <a:srgbClr val="9900FF"/>
                  </a:solidFill>
                  <a:latin typeface="Arial" pitchFamily="34" charset="0"/>
                  <a:cs typeface="Arial" pitchFamily="34" charset="0"/>
                </a:rPr>
                <a:t>PORTB, RB0</a:t>
              </a:r>
              <a:endParaRPr lang="fr-FR" sz="2000" dirty="0">
                <a:solidFill>
                  <a:srgbClr val="9900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" name="ZoneTexte 33"/>
            <p:cNvSpPr txBox="1"/>
            <p:nvPr/>
          </p:nvSpPr>
          <p:spPr>
            <a:xfrm>
              <a:off x="6643670" y="3929066"/>
              <a:ext cx="242889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fr-FR" sz="2000" b="1" dirty="0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BCF</a:t>
              </a:r>
              <a:r>
                <a:rPr lang="fr-FR" sz="2000" dirty="0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fr-FR" sz="2000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fr-FR" sz="2000" dirty="0" smtClean="0">
                  <a:solidFill>
                    <a:srgbClr val="9900FF"/>
                  </a:solidFill>
                  <a:latin typeface="Arial" pitchFamily="34" charset="0"/>
                  <a:cs typeface="Arial" pitchFamily="34" charset="0"/>
                </a:rPr>
                <a:t>PORTB, RB0</a:t>
              </a:r>
              <a:endParaRPr lang="fr-FR" sz="2000" dirty="0">
                <a:solidFill>
                  <a:srgbClr val="9900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" name="ZoneTexte 34"/>
            <p:cNvSpPr txBox="1"/>
            <p:nvPr/>
          </p:nvSpPr>
          <p:spPr>
            <a:xfrm>
              <a:off x="7000860" y="3429000"/>
              <a:ext cx="57150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T</a:t>
              </a:r>
              <a:endParaRPr lang="fr-FR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" name="ZoneTexte 35"/>
            <p:cNvSpPr txBox="1"/>
            <p:nvPr/>
          </p:nvSpPr>
          <p:spPr>
            <a:xfrm>
              <a:off x="7038431" y="4357694"/>
              <a:ext cx="57150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T</a:t>
              </a:r>
              <a:endParaRPr lang="fr-FR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5786446" y="3000372"/>
              <a:ext cx="94128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fr-FR" sz="20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boucle</a:t>
              </a:r>
            </a:p>
          </p:txBody>
        </p:sp>
      </p:grpSp>
      <p:sp>
        <p:nvSpPr>
          <p:cNvPr id="39" name="Flèche droite 38"/>
          <p:cNvSpPr/>
          <p:nvPr/>
        </p:nvSpPr>
        <p:spPr>
          <a:xfrm>
            <a:off x="4857752" y="3714752"/>
            <a:ext cx="785818" cy="214314"/>
          </a:xfrm>
          <a:prstGeom prst="rightArrow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4" grpId="0" animBg="1"/>
      <p:bldP spid="3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928794" y="2000240"/>
            <a:ext cx="21431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GOTO 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boucle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2000200" y="214290"/>
            <a:ext cx="25003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BSF</a:t>
            </a:r>
            <a:r>
              <a:rPr lang="fr-FR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9900FF"/>
                </a:solidFill>
                <a:latin typeface="Arial" pitchFamily="34" charset="0"/>
                <a:cs typeface="Arial" pitchFamily="34" charset="0"/>
              </a:rPr>
              <a:t>PORTB, RB0</a:t>
            </a:r>
            <a:endParaRPr lang="fr-FR" sz="2000" dirty="0">
              <a:solidFill>
                <a:srgbClr val="99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000200" y="1142984"/>
            <a:ext cx="24288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BCF</a:t>
            </a:r>
            <a:r>
              <a:rPr lang="fr-FR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9900FF"/>
                </a:solidFill>
                <a:latin typeface="Arial" pitchFamily="34" charset="0"/>
                <a:cs typeface="Arial" pitchFamily="34" charset="0"/>
              </a:rPr>
              <a:t>PORTB, RB0</a:t>
            </a:r>
            <a:endParaRPr lang="fr-FR" sz="2000" dirty="0">
              <a:solidFill>
                <a:srgbClr val="99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2357390" y="642918"/>
            <a:ext cx="571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</a:t>
            </a:r>
            <a:endParaRPr lang="fr-FR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394961" y="1571612"/>
            <a:ext cx="571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</a:t>
            </a:r>
            <a:endParaRPr lang="fr-FR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02032" y="200642"/>
            <a:ext cx="9412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boucle</a:t>
            </a:r>
          </a:p>
        </p:txBody>
      </p:sp>
      <p:sp>
        <p:nvSpPr>
          <p:cNvPr id="9" name="Flèche droite 8"/>
          <p:cNvSpPr/>
          <p:nvPr/>
        </p:nvSpPr>
        <p:spPr>
          <a:xfrm>
            <a:off x="5429256" y="5314906"/>
            <a:ext cx="357190" cy="214314"/>
          </a:xfrm>
          <a:prstGeom prst="rightArrow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500034" y="3048656"/>
            <a:ext cx="2214578" cy="52322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T= </a:t>
            </a:r>
            <a:r>
              <a:rPr lang="fr-FR" sz="2800" dirty="0" smtClean="0">
                <a:latin typeface="Arial" pitchFamily="34" charset="0"/>
                <a:cs typeface="Arial" pitchFamily="34" charset="0"/>
              </a:rPr>
              <a:t>Tempo</a:t>
            </a:r>
            <a:endParaRPr lang="fr-FR" sz="28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9" name="Groupe 18"/>
          <p:cNvGrpSpPr/>
          <p:nvPr/>
        </p:nvGrpSpPr>
        <p:grpSpPr>
          <a:xfrm>
            <a:off x="357190" y="4314774"/>
            <a:ext cx="3929058" cy="2186060"/>
            <a:chOff x="357190" y="4314774"/>
            <a:chExt cx="3929058" cy="2186060"/>
          </a:xfrm>
        </p:grpSpPr>
        <p:sp>
          <p:nvSpPr>
            <p:cNvPr id="11" name="ZoneTexte 10"/>
            <p:cNvSpPr txBox="1"/>
            <p:nvPr/>
          </p:nvSpPr>
          <p:spPr>
            <a:xfrm>
              <a:off x="1428760" y="6100724"/>
              <a:ext cx="21431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000" b="1" dirty="0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GOTO </a:t>
              </a:r>
              <a:r>
                <a:rPr lang="fr-FR" sz="2000" dirty="0" smtClean="0">
                  <a:latin typeface="Arial" pitchFamily="34" charset="0"/>
                  <a:cs typeface="Arial" pitchFamily="34" charset="0"/>
                </a:rPr>
                <a:t>boucle</a:t>
              </a:r>
              <a:endParaRPr lang="fr-FR" sz="2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ZoneTexte 11"/>
            <p:cNvSpPr txBox="1"/>
            <p:nvPr/>
          </p:nvSpPr>
          <p:spPr>
            <a:xfrm>
              <a:off x="1500166" y="4314774"/>
              <a:ext cx="250033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000" b="1" dirty="0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BSF</a:t>
              </a:r>
              <a:r>
                <a:rPr lang="fr-FR" sz="2000" dirty="0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fr-FR" sz="2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fr-FR" sz="2000" dirty="0" smtClean="0">
                  <a:solidFill>
                    <a:srgbClr val="9900FF"/>
                  </a:solidFill>
                  <a:latin typeface="Arial" pitchFamily="34" charset="0"/>
                  <a:cs typeface="Arial" pitchFamily="34" charset="0"/>
                </a:rPr>
                <a:t>PORTB, RB0</a:t>
              </a:r>
              <a:endParaRPr lang="fr-FR" sz="2000" dirty="0">
                <a:solidFill>
                  <a:srgbClr val="9900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ZoneTexte 12"/>
            <p:cNvSpPr txBox="1"/>
            <p:nvPr/>
          </p:nvSpPr>
          <p:spPr>
            <a:xfrm>
              <a:off x="1500166" y="5243468"/>
              <a:ext cx="242889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fr-FR" sz="2000" b="1" dirty="0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BCF</a:t>
              </a:r>
              <a:r>
                <a:rPr lang="fr-FR" sz="2000" dirty="0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fr-FR" sz="2000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fr-FR" sz="2000" dirty="0" smtClean="0">
                  <a:solidFill>
                    <a:srgbClr val="9900FF"/>
                  </a:solidFill>
                  <a:latin typeface="Arial" pitchFamily="34" charset="0"/>
                  <a:cs typeface="Arial" pitchFamily="34" charset="0"/>
                </a:rPr>
                <a:t>PORTB, RB0</a:t>
              </a:r>
              <a:endParaRPr lang="fr-FR" sz="2000" dirty="0">
                <a:solidFill>
                  <a:srgbClr val="9900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57190" y="4314774"/>
              <a:ext cx="94128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fr-FR" sz="20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boucle</a:t>
              </a:r>
            </a:p>
          </p:txBody>
        </p:sp>
        <p:sp>
          <p:nvSpPr>
            <p:cNvPr id="17" name="ZoneTexte 16"/>
            <p:cNvSpPr txBox="1"/>
            <p:nvPr/>
          </p:nvSpPr>
          <p:spPr>
            <a:xfrm>
              <a:off x="2000232" y="4771920"/>
              <a:ext cx="221457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0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Tempo</a:t>
              </a:r>
              <a:endParaRPr lang="fr-FR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ZoneTexte 17"/>
            <p:cNvSpPr txBox="1"/>
            <p:nvPr/>
          </p:nvSpPr>
          <p:spPr>
            <a:xfrm>
              <a:off x="2071670" y="5600658"/>
              <a:ext cx="221457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0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Tempo</a:t>
              </a:r>
              <a:endParaRPr lang="fr-FR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22" y="4671964"/>
            <a:ext cx="3045044" cy="167163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3" name="ZoneTexte 22"/>
          <p:cNvSpPr txBox="1"/>
          <p:nvPr/>
        </p:nvSpPr>
        <p:spPr>
          <a:xfrm>
            <a:off x="4214810" y="5243468"/>
            <a:ext cx="1071570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Tempo</a:t>
            </a:r>
            <a:endParaRPr lang="fr-FR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 animBg="1"/>
      <p:bldP spid="10" grpId="0" animBg="1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èche droite 1"/>
          <p:cNvSpPr/>
          <p:nvPr/>
        </p:nvSpPr>
        <p:spPr>
          <a:xfrm>
            <a:off x="4500530" y="2714620"/>
            <a:ext cx="357190" cy="214314"/>
          </a:xfrm>
          <a:prstGeom prst="rightArrow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1071538" y="4886278"/>
            <a:ext cx="21431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GOTO 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boucle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142944" y="428604"/>
            <a:ext cx="25003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BSF</a:t>
            </a:r>
            <a:r>
              <a:rPr lang="fr-FR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9900FF"/>
                </a:solidFill>
                <a:latin typeface="Arial" pitchFamily="34" charset="0"/>
                <a:cs typeface="Arial" pitchFamily="34" charset="0"/>
              </a:rPr>
              <a:t>PORTB, RB0</a:t>
            </a:r>
            <a:endParaRPr lang="fr-FR" sz="2000" dirty="0">
              <a:solidFill>
                <a:srgbClr val="99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214382" y="2600262"/>
            <a:ext cx="24288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BCF</a:t>
            </a:r>
            <a:r>
              <a:rPr lang="fr-FR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9900FF"/>
                </a:solidFill>
                <a:latin typeface="Arial" pitchFamily="34" charset="0"/>
                <a:cs typeface="Arial" pitchFamily="34" charset="0"/>
              </a:rPr>
              <a:t>PORTB, RB0</a:t>
            </a:r>
            <a:endParaRPr lang="fr-FR" sz="2000" dirty="0">
              <a:solidFill>
                <a:srgbClr val="99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32" y="428604"/>
            <a:ext cx="9412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boucle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16" y="857232"/>
            <a:ext cx="3045044" cy="167163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3043249"/>
            <a:ext cx="3045044" cy="167163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4" name="Flèche droite 23"/>
          <p:cNvSpPr/>
          <p:nvPr/>
        </p:nvSpPr>
        <p:spPr>
          <a:xfrm>
            <a:off x="142844" y="2643182"/>
            <a:ext cx="357190" cy="214314"/>
          </a:xfrm>
          <a:prstGeom prst="rightArrow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/>
          <p:cNvSpPr txBox="1"/>
          <p:nvPr/>
        </p:nvSpPr>
        <p:spPr>
          <a:xfrm>
            <a:off x="6357950" y="4957716"/>
            <a:ext cx="21431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GOTO 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boucle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6429356" y="500042"/>
            <a:ext cx="25003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BSF</a:t>
            </a:r>
            <a:r>
              <a:rPr lang="fr-FR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9900FF"/>
                </a:solidFill>
                <a:latin typeface="Arial" pitchFamily="34" charset="0"/>
                <a:cs typeface="Arial" pitchFamily="34" charset="0"/>
              </a:rPr>
              <a:t>PORTB, RB0</a:t>
            </a:r>
            <a:endParaRPr lang="fr-FR" sz="2000" dirty="0">
              <a:solidFill>
                <a:srgbClr val="99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6500794" y="2671700"/>
            <a:ext cx="24288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BCF</a:t>
            </a:r>
            <a:r>
              <a:rPr lang="fr-FR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9900FF"/>
                </a:solidFill>
                <a:latin typeface="Arial" pitchFamily="34" charset="0"/>
                <a:cs typeface="Arial" pitchFamily="34" charset="0"/>
              </a:rPr>
              <a:t>PORTB, RB0</a:t>
            </a:r>
            <a:endParaRPr lang="fr-FR" sz="2000" dirty="0">
              <a:solidFill>
                <a:srgbClr val="99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286380" y="500042"/>
            <a:ext cx="9412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boucle</a:t>
            </a: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28" y="928670"/>
            <a:ext cx="3045044" cy="167163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60" y="3114687"/>
            <a:ext cx="3045044" cy="167163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2" name="Légende encadrée 2 21"/>
          <p:cNvSpPr/>
          <p:nvPr/>
        </p:nvSpPr>
        <p:spPr>
          <a:xfrm flipH="1">
            <a:off x="3571868" y="5214950"/>
            <a:ext cx="1500198" cy="571504"/>
          </a:xfrm>
          <a:prstGeom prst="borderCallout2">
            <a:avLst>
              <a:gd name="adj1" fmla="val 42306"/>
              <a:gd name="adj2" fmla="val -3823"/>
              <a:gd name="adj3" fmla="val 32577"/>
              <a:gd name="adj4" fmla="val -17655"/>
              <a:gd name="adj5" fmla="val -185772"/>
              <a:gd name="adj6" fmla="val -78800"/>
            </a:avLst>
          </a:prstGeom>
          <a:solidFill>
            <a:srgbClr val="FFFF00"/>
          </a:solidFill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2800" b="1" dirty="0" smtClean="0">
                <a:solidFill>
                  <a:srgbClr val="FF0000"/>
                </a:solidFill>
              </a:rPr>
              <a:t>هناك تكرار</a:t>
            </a:r>
            <a:endParaRPr lang="fr-FR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6" grpId="0"/>
      <p:bldP spid="24" grpId="0" animBg="1"/>
      <p:bldP spid="18" grpId="0"/>
      <p:bldP spid="19" grpId="0"/>
      <p:bldP spid="20" grpId="0"/>
      <p:bldP spid="21" grpId="0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142976" y="2408526"/>
            <a:ext cx="21431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GOTO 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boucle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142944" y="428604"/>
            <a:ext cx="25003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BSF</a:t>
            </a:r>
            <a:r>
              <a:rPr lang="fr-FR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9900FF"/>
                </a:solidFill>
                <a:latin typeface="Arial" pitchFamily="34" charset="0"/>
                <a:cs typeface="Arial" pitchFamily="34" charset="0"/>
              </a:rPr>
              <a:t>PORTB, RB0</a:t>
            </a:r>
            <a:endParaRPr lang="fr-FR" sz="2000" dirty="0">
              <a:solidFill>
                <a:srgbClr val="99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142976" y="1494825"/>
            <a:ext cx="24288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BCF</a:t>
            </a:r>
            <a:r>
              <a:rPr lang="fr-FR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9900FF"/>
                </a:solidFill>
                <a:latin typeface="Arial" pitchFamily="34" charset="0"/>
                <a:cs typeface="Arial" pitchFamily="34" charset="0"/>
              </a:rPr>
              <a:t>PORTB, RB0</a:t>
            </a:r>
            <a:endParaRPr lang="fr-FR" sz="2000" dirty="0">
              <a:solidFill>
                <a:srgbClr val="99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32" y="428604"/>
            <a:ext cx="9412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boucle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8" y="3429000"/>
            <a:ext cx="3045044" cy="167163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8" name="ZoneTexte 7"/>
          <p:cNvSpPr txBox="1"/>
          <p:nvPr/>
        </p:nvSpPr>
        <p:spPr>
          <a:xfrm>
            <a:off x="1142976" y="957188"/>
            <a:ext cx="22145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CALL  </a:t>
            </a:r>
            <a:r>
              <a:rPr lang="fr-FR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Tempo</a:t>
            </a:r>
            <a:endParaRPr lang="fr-FR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142976" y="1928802"/>
            <a:ext cx="22145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CALL  </a:t>
            </a:r>
            <a:r>
              <a:rPr lang="fr-FR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Tempo</a:t>
            </a:r>
            <a:endParaRPr lang="fr-FR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0" y="2928934"/>
            <a:ext cx="1285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Tempo</a:t>
            </a:r>
            <a:endParaRPr lang="fr-FR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Légende encadrée 2 10"/>
          <p:cNvSpPr/>
          <p:nvPr/>
        </p:nvSpPr>
        <p:spPr>
          <a:xfrm>
            <a:off x="4714876" y="285728"/>
            <a:ext cx="2500330" cy="642942"/>
          </a:xfrm>
          <a:prstGeom prst="borderCallout2">
            <a:avLst>
              <a:gd name="adj1" fmla="val 48232"/>
              <a:gd name="adj2" fmla="val -2160"/>
              <a:gd name="adj3" fmla="val 47941"/>
              <a:gd name="adj4" fmla="val -23609"/>
              <a:gd name="adj5" fmla="val 121294"/>
              <a:gd name="adj6" fmla="val -115951"/>
            </a:avLst>
          </a:prstGeom>
          <a:solidFill>
            <a:srgbClr val="FFFF00"/>
          </a:solidFill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b="1" dirty="0" smtClean="0">
                <a:solidFill>
                  <a:srgbClr val="FF0000"/>
                </a:solidFill>
              </a:rPr>
              <a:t>لتفادي التكرار نستعمل التعليمة</a:t>
            </a:r>
          </a:p>
          <a:p>
            <a:pPr algn="ctr"/>
            <a:r>
              <a:rPr lang="fr-FR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CALL</a:t>
            </a:r>
            <a:endParaRPr lang="fr-FR" sz="20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6023338" y="3694410"/>
            <a:ext cx="21431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GOTO   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boucle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6000760" y="1571612"/>
            <a:ext cx="25003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BSF</a:t>
            </a:r>
            <a:r>
              <a:rPr lang="fr-FR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9900FF"/>
                </a:solidFill>
                <a:latin typeface="Arial" pitchFamily="34" charset="0"/>
                <a:cs typeface="Arial" pitchFamily="34" charset="0"/>
              </a:rPr>
              <a:t>PORTB, RB0</a:t>
            </a:r>
            <a:endParaRPr lang="fr-FR" sz="2000" dirty="0">
              <a:solidFill>
                <a:srgbClr val="99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6000792" y="2637833"/>
            <a:ext cx="24288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BCF</a:t>
            </a:r>
            <a:r>
              <a:rPr lang="fr-FR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9900FF"/>
                </a:solidFill>
                <a:latin typeface="Arial" pitchFamily="34" charset="0"/>
                <a:cs typeface="Arial" pitchFamily="34" charset="0"/>
              </a:rPr>
              <a:t>PORTB, RB0</a:t>
            </a:r>
            <a:endParaRPr lang="fr-FR" sz="2000" dirty="0">
              <a:solidFill>
                <a:srgbClr val="99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6000792" y="2100196"/>
            <a:ext cx="22145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CALL  </a:t>
            </a:r>
            <a:r>
              <a:rPr lang="fr-FR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Tempo</a:t>
            </a:r>
            <a:endParaRPr lang="fr-FR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6000792" y="3143248"/>
            <a:ext cx="22145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CALL  </a:t>
            </a:r>
            <a:r>
              <a:rPr lang="fr-FR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Tempo</a:t>
            </a:r>
            <a:endParaRPr lang="fr-FR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94" y="4643446"/>
            <a:ext cx="3045044" cy="167163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8" name="ZoneTexte 27"/>
          <p:cNvSpPr txBox="1"/>
          <p:nvPr/>
        </p:nvSpPr>
        <p:spPr>
          <a:xfrm>
            <a:off x="4714876" y="4143380"/>
            <a:ext cx="1285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Tempo</a:t>
            </a:r>
            <a:endParaRPr lang="fr-FR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034495" y="1545330"/>
            <a:ext cx="9412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boucle</a:t>
            </a:r>
          </a:p>
        </p:txBody>
      </p:sp>
      <p:sp>
        <p:nvSpPr>
          <p:cNvPr id="30" name="Rectangle 29"/>
          <p:cNvSpPr/>
          <p:nvPr/>
        </p:nvSpPr>
        <p:spPr>
          <a:xfrm>
            <a:off x="4500562" y="1357298"/>
            <a:ext cx="4500594" cy="5143536"/>
          </a:xfrm>
          <a:prstGeom prst="rect">
            <a:avLst/>
          </a:prstGeom>
          <a:solidFill>
            <a:srgbClr val="77933C">
              <a:alpha val="23922"/>
            </a:srgbClr>
          </a:solidFill>
          <a:ln w="31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8" presetClass="entr" presetSubtype="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8" grpId="0"/>
      <p:bldP spid="9" grpId="0"/>
      <p:bldP spid="10" grpId="0"/>
      <p:bldP spid="11" grpId="0" animBg="1"/>
      <p:bldP spid="22" grpId="0"/>
      <p:bldP spid="23" grpId="0"/>
      <p:bldP spid="24" grpId="0"/>
      <p:bldP spid="25" grpId="0"/>
      <p:bldP spid="26" grpId="0"/>
      <p:bldP spid="28" grpId="0"/>
      <p:bldP spid="28" grpId="1"/>
      <p:bldP spid="29" grpId="0"/>
      <p:bldP spid="3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857232"/>
            <a:ext cx="5072098" cy="3571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Légende encadrée 2 9"/>
          <p:cNvSpPr/>
          <p:nvPr/>
        </p:nvSpPr>
        <p:spPr>
          <a:xfrm>
            <a:off x="6156594" y="2000240"/>
            <a:ext cx="2916000" cy="936000"/>
          </a:xfrm>
          <a:prstGeom prst="borderCallout2">
            <a:avLst>
              <a:gd name="adj1" fmla="val 48232"/>
              <a:gd name="adj2" fmla="val -2160"/>
              <a:gd name="adj3" fmla="val 47941"/>
              <a:gd name="adj4" fmla="val -11419"/>
              <a:gd name="adj5" fmla="val 10677"/>
              <a:gd name="adj6" fmla="val -31973"/>
            </a:avLst>
          </a:prstGeom>
          <a:solidFill>
            <a:schemeClr val="tx1"/>
          </a:solidFill>
          <a:ln w="31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يدعى البرنامج الأساسي</a:t>
            </a:r>
            <a:endParaRPr lang="fr-FR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143108" y="428604"/>
            <a:ext cx="4000528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DZ" sz="2800" b="1" dirty="0" smtClean="0"/>
              <a:t>كيف يكتب برنامج  </a:t>
            </a:r>
            <a:r>
              <a:rPr lang="fr-FR" sz="2800" b="1" dirty="0" smtClean="0"/>
              <a:t>TEMPO</a:t>
            </a:r>
            <a:endParaRPr lang="fr-FR" sz="2800" b="1" dirty="0"/>
          </a:p>
        </p:txBody>
      </p:sp>
      <p:sp>
        <p:nvSpPr>
          <p:cNvPr id="4" name="Flèche gauche 3"/>
          <p:cNvSpPr/>
          <p:nvPr/>
        </p:nvSpPr>
        <p:spPr>
          <a:xfrm rot="19780931">
            <a:off x="2417938" y="1215653"/>
            <a:ext cx="1214446" cy="28575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Flèche gauche 4"/>
          <p:cNvSpPr/>
          <p:nvPr/>
        </p:nvSpPr>
        <p:spPr>
          <a:xfrm rot="13148466">
            <a:off x="4811677" y="1279908"/>
            <a:ext cx="1214446" cy="28575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à coins arrondis 5"/>
          <p:cNvSpPr/>
          <p:nvPr/>
        </p:nvSpPr>
        <p:spPr>
          <a:xfrm>
            <a:off x="1214414" y="1819793"/>
            <a:ext cx="2214578" cy="571504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ar-DZ" sz="2400" b="1" dirty="0" smtClean="0"/>
              <a:t>الحلقات(</a:t>
            </a:r>
            <a:r>
              <a:rPr lang="fr-FR" sz="2400" b="1" dirty="0" smtClean="0"/>
              <a:t>Boucles</a:t>
            </a:r>
            <a:r>
              <a:rPr lang="ar-DZ" sz="2400" b="1" dirty="0" smtClean="0"/>
              <a:t>)</a:t>
            </a:r>
            <a:endParaRPr lang="fr-FR" sz="2400" b="1" dirty="0"/>
          </a:p>
        </p:txBody>
      </p:sp>
      <p:sp>
        <p:nvSpPr>
          <p:cNvPr id="7" name="Rectangle à coins arrondis 6"/>
          <p:cNvSpPr/>
          <p:nvPr/>
        </p:nvSpPr>
        <p:spPr>
          <a:xfrm>
            <a:off x="4929190" y="1872357"/>
            <a:ext cx="2214578" cy="571504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r-FR" sz="2400" b="1" dirty="0" smtClean="0"/>
              <a:t>TMRO</a:t>
            </a:r>
            <a:endParaRPr lang="fr-FR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6988097</TotalTime>
  <Words>1280</Words>
  <Application>Microsoft Office PowerPoint</Application>
  <PresentationFormat>Affichage à l'écran (4:3)</PresentationFormat>
  <Paragraphs>357</Paragraphs>
  <Slides>31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31</vt:i4>
      </vt:variant>
    </vt:vector>
  </HeadingPairs>
  <TitlesOfParts>
    <vt:vector size="32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  <vt:lpstr>Diapositive 30</vt:lpstr>
      <vt:lpstr>Diapositive 31</vt:lpstr>
    </vt:vector>
  </TitlesOfParts>
  <Company>Sweet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SWEET</dc:creator>
  <cp:lastModifiedBy>SWEET</cp:lastModifiedBy>
  <cp:revision>168</cp:revision>
  <dcterms:created xsi:type="dcterms:W3CDTF">2007-12-31T23:09:40Z</dcterms:created>
  <dcterms:modified xsi:type="dcterms:W3CDTF">2021-04-17T09:12:14Z</dcterms:modified>
</cp:coreProperties>
</file>