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0"/>
  </p:notesMasterIdLst>
  <p:sldIdLst>
    <p:sldId id="575" r:id="rId2"/>
    <p:sldId id="257" r:id="rId3"/>
    <p:sldId id="572" r:id="rId4"/>
    <p:sldId id="258" r:id="rId5"/>
    <p:sldId id="259" r:id="rId6"/>
    <p:sldId id="260" r:id="rId7"/>
    <p:sldId id="261" r:id="rId8"/>
    <p:sldId id="321" r:id="rId9"/>
    <p:sldId id="517" r:id="rId10"/>
    <p:sldId id="322" r:id="rId11"/>
    <p:sldId id="323" r:id="rId12"/>
    <p:sldId id="263" r:id="rId13"/>
    <p:sldId id="264" r:id="rId14"/>
    <p:sldId id="332" r:id="rId15"/>
    <p:sldId id="327" r:id="rId16"/>
    <p:sldId id="265" r:id="rId17"/>
    <p:sldId id="314" r:id="rId18"/>
    <p:sldId id="266" r:id="rId19"/>
    <p:sldId id="320" r:id="rId20"/>
    <p:sldId id="267" r:id="rId21"/>
    <p:sldId id="333" r:id="rId22"/>
    <p:sldId id="268" r:id="rId23"/>
    <p:sldId id="334" r:id="rId24"/>
    <p:sldId id="269" r:id="rId25"/>
    <p:sldId id="335" r:id="rId26"/>
    <p:sldId id="336" r:id="rId27"/>
    <p:sldId id="338" r:id="rId28"/>
    <p:sldId id="339" r:id="rId29"/>
    <p:sldId id="340" r:id="rId30"/>
    <p:sldId id="341" r:id="rId31"/>
    <p:sldId id="342" r:id="rId32"/>
    <p:sldId id="536" r:id="rId33"/>
    <p:sldId id="343" r:id="rId34"/>
    <p:sldId id="519" r:id="rId35"/>
    <p:sldId id="344" r:id="rId36"/>
    <p:sldId id="537" r:id="rId37"/>
    <p:sldId id="345" r:id="rId38"/>
    <p:sldId id="520" r:id="rId39"/>
    <p:sldId id="281" r:id="rId40"/>
    <p:sldId id="347" r:id="rId41"/>
    <p:sldId id="538" r:id="rId42"/>
    <p:sldId id="411" r:id="rId43"/>
    <p:sldId id="521" r:id="rId44"/>
    <p:sldId id="291" r:id="rId45"/>
    <p:sldId id="539" r:id="rId46"/>
    <p:sldId id="352" r:id="rId47"/>
    <p:sldId id="353" r:id="rId48"/>
    <p:sldId id="351" r:id="rId49"/>
    <p:sldId id="355" r:id="rId50"/>
    <p:sldId id="522" r:id="rId51"/>
    <p:sldId id="357" r:id="rId52"/>
    <p:sldId id="366" r:id="rId53"/>
    <p:sldId id="365" r:id="rId54"/>
    <p:sldId id="358" r:id="rId55"/>
    <p:sldId id="359" r:id="rId56"/>
    <p:sldId id="361" r:id="rId57"/>
    <p:sldId id="362" r:id="rId58"/>
    <p:sldId id="363" r:id="rId59"/>
    <p:sldId id="364" r:id="rId60"/>
    <p:sldId id="369" r:id="rId61"/>
    <p:sldId id="371" r:id="rId62"/>
    <p:sldId id="378" r:id="rId63"/>
    <p:sldId id="413" r:id="rId64"/>
    <p:sldId id="383" r:id="rId65"/>
    <p:sldId id="468" r:id="rId66"/>
    <p:sldId id="388" r:id="rId67"/>
    <p:sldId id="391" r:id="rId68"/>
    <p:sldId id="394" r:id="rId69"/>
    <p:sldId id="395" r:id="rId70"/>
    <p:sldId id="420" r:id="rId71"/>
    <p:sldId id="422" r:id="rId72"/>
    <p:sldId id="421" r:id="rId73"/>
    <p:sldId id="396" r:id="rId74"/>
    <p:sldId id="542" r:id="rId75"/>
    <p:sldId id="545" r:id="rId76"/>
    <p:sldId id="398" r:id="rId77"/>
    <p:sldId id="399" r:id="rId78"/>
    <p:sldId id="513" r:id="rId79"/>
    <p:sldId id="415" r:id="rId80"/>
    <p:sldId id="523" r:id="rId81"/>
    <p:sldId id="424" r:id="rId82"/>
    <p:sldId id="425" r:id="rId83"/>
    <p:sldId id="570" r:id="rId84"/>
    <p:sldId id="551" r:id="rId85"/>
    <p:sldId id="557" r:id="rId86"/>
    <p:sldId id="559" r:id="rId87"/>
    <p:sldId id="558" r:id="rId88"/>
    <p:sldId id="563" r:id="rId89"/>
    <p:sldId id="562" r:id="rId90"/>
    <p:sldId id="566" r:id="rId91"/>
    <p:sldId id="567" r:id="rId92"/>
    <p:sldId id="493" r:id="rId93"/>
    <p:sldId id="574" r:id="rId94"/>
    <p:sldId id="518" r:id="rId95"/>
    <p:sldId id="506" r:id="rId96"/>
    <p:sldId id="528" r:id="rId97"/>
    <p:sldId id="573" r:id="rId98"/>
    <p:sldId id="534" r:id="rId9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C000"/>
    <a:srgbClr val="009999"/>
    <a:srgbClr val="33CC33"/>
    <a:srgbClr val="3333FF"/>
    <a:srgbClr val="FF66FF"/>
    <a:srgbClr val="CC0099"/>
    <a:srgbClr val="9966FF"/>
    <a:srgbClr val="CC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946" autoAdjust="0"/>
  </p:normalViewPr>
  <p:slideViewPr>
    <p:cSldViewPr>
      <p:cViewPr>
        <p:scale>
          <a:sx n="70" d="100"/>
          <a:sy n="70" d="100"/>
        </p:scale>
        <p:origin x="-4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A26DCA-9C70-4E0C-98D4-DBB3E4E0D882}" type="datetimeFigureOut">
              <a:rPr lang="fr-FR" smtClean="0"/>
              <a:pPr/>
              <a:t>27/09/2022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79052-36BE-48A8-9C56-398F312E63D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679052-36BE-48A8-9C56-398F312E63D0}" type="slidenum">
              <a:rPr lang="fr-FR" smtClean="0"/>
              <a:pPr/>
              <a:t>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1767B-4170-42F2-89D1-4515FCBC06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6DD4B-5085-409F-A6CA-F916F4121F4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6BE67-6067-4580-9104-844724E570D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2A9ED-96CC-4EC6-9451-DC26F03EB3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943F5-CD5F-416E-974B-2704E0F684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F36FD-B629-40FC-81CF-17E330FB98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FF292-E97A-4002-84AB-6D4DF4AEABF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BCF32F-1553-4C61-A28D-FE0C6723253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E6711-3347-4572-AB05-3C5FA9E185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1BD0E-6C19-4632-80E9-C760B0CE1F0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9A810-FE10-4356-8890-72397648161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12C5B30-8980-4287-86F3-14E92A5E734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5" Type="http://schemas.openxmlformats.org/officeDocument/2006/relationships/hyperlink" Target="UNIQUE%20+%20GRAFCET.swf" TargetMode="External"/><Relationship Id="rId4" Type="http://schemas.openxmlformats.org/officeDocument/2006/relationships/oleObject" Target="../embeddings/oleObject1.bin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69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9" name="Imag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3943" y="0"/>
            <a:ext cx="1571625" cy="6858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8308" name="Imag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0"/>
            <a:ext cx="2857500" cy="11239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98307" name="Imag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5344" y="714356"/>
            <a:ext cx="2857500" cy="5429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7" name="WordArt 6"/>
          <p:cNvSpPr>
            <a:spLocks noChangeAspect="1" noChangeArrowheads="1" noChangeShapeType="1" noTextEdit="1"/>
          </p:cNvSpPr>
          <p:nvPr/>
        </p:nvSpPr>
        <p:spPr bwMode="auto">
          <a:xfrm>
            <a:off x="1785918" y="3357562"/>
            <a:ext cx="6004219" cy="15700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r" rtl="1"/>
            <a:r>
              <a:rPr lang="ar-DZ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الأستاذ:</a:t>
            </a:r>
            <a:endParaRPr lang="ar-DZ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r" rtl="1"/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         ـ ولد قادة نجادي  </a:t>
            </a:r>
            <a:endParaRPr lang="fr-FR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6429388" y="2500306"/>
            <a:ext cx="1847871" cy="33973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fr-F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 rtl="1"/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من </a:t>
            </a:r>
            <a:r>
              <a:rPr lang="ar-DZ" sz="24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إعداد </a:t>
            </a:r>
            <a:r>
              <a:rPr lang="ar-DZ" sz="2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:</a:t>
            </a:r>
            <a:endParaRPr lang="fr-FR" sz="24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WordArt 4"/>
          <p:cNvSpPr>
            <a:spLocks noChangeArrowheads="1" noChangeShapeType="1" noTextEdit="1"/>
          </p:cNvSpPr>
          <p:nvPr/>
        </p:nvSpPr>
        <p:spPr bwMode="auto">
          <a:xfrm>
            <a:off x="2771775" y="151430"/>
            <a:ext cx="3816000" cy="28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دليل دراسة أنماط التشغيل والتوقف  </a:t>
            </a:r>
            <a:r>
              <a:rPr lang="fr-FR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GEMMA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6588125" y="481035"/>
            <a:ext cx="2281238" cy="396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 ـ</a:t>
            </a:r>
            <a:r>
              <a:rPr lang="ar-SA" sz="2000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تعريف</a:t>
            </a:r>
            <a:r>
              <a:rPr lang="fr-FR" sz="2000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solidFill>
                  <a:srgbClr val="FF0000"/>
                </a:solidFill>
                <a:cs typeface="Times New Roman" pitchFamily="18" charset="0"/>
              </a:rPr>
              <a:t>GEMMA</a:t>
            </a:r>
            <a:r>
              <a:rPr lang="fr-FR" b="1"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fr-FR" sz="2000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:</a:t>
            </a:r>
            <a:r>
              <a:rPr lang="fr-FR"/>
              <a:t> </a:t>
            </a: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-120252" y="839810"/>
            <a:ext cx="9121408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/>
              <a:t>    </a:t>
            </a:r>
            <a:r>
              <a:rPr lang="ar-SA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 هي وثيقة </a:t>
            </a:r>
            <a:r>
              <a:rPr lang="ar-SA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بيانية مكملة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 لـ </a:t>
            </a:r>
            <a:r>
              <a:rPr lang="ar-SA" b="1" dirty="0" err="1">
                <a:ea typeface="Times New Roman" pitchFamily="18" charset="0"/>
                <a:cs typeface="Arabic Transparent" pitchFamily="2" charset="-78"/>
              </a:rPr>
              <a:t>م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.ت.م.ن </a:t>
            </a:r>
            <a:r>
              <a:rPr lang="fr-FR" b="1" dirty="0" smtClean="0">
                <a:cs typeface="Times New Roman" pitchFamily="18" charset="0"/>
              </a:rPr>
              <a:t>Graf </a:t>
            </a:r>
            <a:r>
              <a:rPr lang="fr-FR" b="1" dirty="0">
                <a:cs typeface="Times New Roman" pitchFamily="18" charset="0"/>
              </a:rPr>
              <a:t>cet</a:t>
            </a:r>
            <a:r>
              <a:rPr lang="fr-FR" b="1" dirty="0">
                <a:cs typeface="Arabic Transparent" pitchFamily="2" charset="-78"/>
              </a:rPr>
              <a:t> </a:t>
            </a:r>
            <a:r>
              <a:rPr lang="ar-DZ" b="1" dirty="0" smtClean="0">
                <a:cs typeface="Arabic Transparent" pitchFamily="2" charset="-78"/>
              </a:rPr>
              <a:t> تسمح </a:t>
            </a:r>
            <a:r>
              <a:rPr lang="ar-DZ" b="1" dirty="0">
                <a:cs typeface="Arabic Transparent" pitchFamily="2" charset="-78"/>
              </a:rPr>
              <a:t>باختيار ووصف مختلف 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أنماط التشغيل</a:t>
            </a:r>
            <a:r>
              <a:rPr lang="ar-DZ" b="1" dirty="0">
                <a:cs typeface="Arabic Transparent" pitchFamily="2" charset="-78"/>
              </a:rPr>
              <a:t> </a:t>
            </a:r>
            <a:r>
              <a:rPr lang="ar-DZ" b="1" dirty="0">
                <a:solidFill>
                  <a:srgbClr val="0000FF"/>
                </a:solidFill>
                <a:cs typeface="Arabic Transparent" pitchFamily="2" charset="-78"/>
              </a:rPr>
              <a:t>والتوقف</a:t>
            </a:r>
            <a:r>
              <a:rPr lang="ar-DZ" b="1" dirty="0">
                <a:cs typeface="Arabic Transparent" pitchFamily="2" charset="-78"/>
              </a:rPr>
              <a:t> وكذلك  </a:t>
            </a:r>
            <a:endParaRPr lang="fr-FR" b="1" dirty="0"/>
          </a:p>
          <a:p>
            <a:pPr algn="r" rtl="1" eaLnBrk="0" hangingPunct="0"/>
            <a:r>
              <a:rPr lang="ar-DZ" b="1" dirty="0">
                <a:cs typeface="Arabic Transparent" pitchFamily="2" charset="-78"/>
              </a:rPr>
              <a:t>       إمكانية الانتقال من حالة إلى حالة وهو </a:t>
            </a:r>
            <a:r>
              <a:rPr lang="ar-DZ" b="1" dirty="0" err="1">
                <a:cs typeface="Arabic Transparent" pitchFamily="2" charset="-78"/>
              </a:rPr>
              <a:t>ي</a:t>
            </a:r>
            <a:r>
              <a:rPr lang="ar-SA" b="1" dirty="0">
                <a:cs typeface="Arabic Transparent" pitchFamily="2" charset="-78"/>
              </a:rPr>
              <a:t>سهل قيادة وصيانة وتتطور سير مراحل لنظام آلي.</a:t>
            </a:r>
            <a:r>
              <a:rPr lang="ar-DZ" b="1" dirty="0"/>
              <a:t>   </a:t>
            </a: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5651500" y="1574810"/>
            <a:ext cx="3298825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2 ـ المفاهيم الأساسية لـ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solidFill>
                  <a:srgbClr val="FF0000"/>
                </a:solidFill>
                <a:cs typeface="Times New Roman" pitchFamily="18" charset="0"/>
              </a:rPr>
              <a:t>GEMMA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6900863" y="1952648"/>
            <a:ext cx="1722437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SA" b="1" dirty="0" err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المفهوم الأول</a:t>
            </a:r>
            <a:r>
              <a:rPr lang="fr-FR" sz="14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4063808" y="1957410"/>
            <a:ext cx="2941831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تتكون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وثيقة </a:t>
            </a:r>
            <a:r>
              <a:rPr lang="fr-FR" b="1" dirty="0" smtClean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  <a:cs typeface="Times New Roman" pitchFamily="18" charset="0"/>
              </a:rPr>
              <a:t>GEMMA</a:t>
            </a:r>
            <a:r>
              <a:rPr lang="ar-SA" b="1" dirty="0" smtClean="0">
                <a:latin typeface="Times New Roman" pitchFamily="18" charset="0"/>
                <a:cs typeface="Arabic Transparent" pitchFamily="2" charset="-78"/>
              </a:rPr>
              <a:t>من </a:t>
            </a:r>
            <a:r>
              <a:rPr lang="ar-SA" b="1" dirty="0">
                <a:latin typeface="Times New Roman" pitchFamily="18" charset="0"/>
                <a:cs typeface="Arabic Transparent" pitchFamily="2" charset="-78"/>
              </a:rPr>
              <a:t>جزئيين</a:t>
            </a:r>
            <a:r>
              <a:rPr lang="fr-FR" b="1" dirty="0">
                <a:latin typeface="Times New Roman" pitchFamily="18" charset="0"/>
                <a:cs typeface="Arabic Transparent" pitchFamily="2" charset="-78"/>
              </a:rPr>
              <a:t>:</a:t>
            </a:r>
            <a:r>
              <a:rPr lang="fr-FR" dirty="0"/>
              <a:t> </a:t>
            </a:r>
          </a:p>
        </p:txBody>
      </p:sp>
      <p:sp>
        <p:nvSpPr>
          <p:cNvPr id="7184" name="Rectangle 16"/>
          <p:cNvSpPr>
            <a:spLocks noChangeArrowheads="1"/>
          </p:cNvSpPr>
          <p:nvPr/>
        </p:nvSpPr>
        <p:spPr bwMode="auto">
          <a:xfrm>
            <a:off x="5548313" y="2298723"/>
            <a:ext cx="2840037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1ـ جزء </a:t>
            </a:r>
            <a:r>
              <a:rPr lang="ar-SA" b="1" dirty="0" err="1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</a:t>
            </a:r>
            <a:r>
              <a:rPr lang="ar-SA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ت</a:t>
            </a:r>
            <a:r>
              <a:rPr lang="fr-FR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b="1" dirty="0">
                <a:solidFill>
                  <a:srgbClr val="008000"/>
                </a:solidFill>
                <a:cs typeface="Times New Roman" pitchFamily="18" charset="0"/>
              </a:rPr>
              <a:t>PC</a:t>
            </a:r>
            <a:r>
              <a:rPr lang="en-US" b="1" dirty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ar-DZ" b="1" dirty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 بدون طاقة</a:t>
            </a:r>
            <a:r>
              <a:rPr lang="fr-FR" b="1" dirty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 :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7187" name="Text Box 19"/>
          <p:cNvSpPr txBox="1">
            <a:spLocks noChangeAspect="1" noChangeArrowheads="1"/>
          </p:cNvSpPr>
          <p:nvPr/>
        </p:nvSpPr>
        <p:spPr bwMode="auto">
          <a:xfrm>
            <a:off x="3209594" y="3323561"/>
            <a:ext cx="4652963" cy="2814638"/>
          </a:xfrm>
          <a:prstGeom prst="rect">
            <a:avLst/>
          </a:prstGeom>
          <a:ln w="19050"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7188" name="Text Box 20"/>
          <p:cNvSpPr txBox="1">
            <a:spLocks noChangeAspect="1" noChangeArrowheads="1"/>
          </p:cNvSpPr>
          <p:nvPr/>
        </p:nvSpPr>
        <p:spPr bwMode="auto">
          <a:xfrm>
            <a:off x="1403019" y="3329911"/>
            <a:ext cx="1168400" cy="2814638"/>
          </a:xfrm>
          <a:prstGeom prst="rect">
            <a:avLst/>
          </a:prstGeom>
          <a:ln w="19050"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7189" name="Text Box 21"/>
          <p:cNvSpPr txBox="1">
            <a:spLocks noChangeAspect="1" noChangeArrowheads="1"/>
          </p:cNvSpPr>
          <p:nvPr/>
        </p:nvSpPr>
        <p:spPr bwMode="auto">
          <a:xfrm>
            <a:off x="1428728" y="4143380"/>
            <a:ext cx="1120775" cy="6397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>
                <a:solidFill>
                  <a:srgbClr val="FF0000"/>
                </a:solidFill>
              </a:rPr>
              <a:t>PC</a:t>
            </a:r>
            <a:r>
              <a:rPr lang="fr-FR" sz="1400" dirty="0"/>
              <a:t> </a:t>
            </a:r>
            <a:r>
              <a:rPr lang="fr-FR" sz="1400" b="1" dirty="0"/>
              <a:t>Hors Energie</a:t>
            </a:r>
            <a:endParaRPr lang="fr-FR" sz="1400" dirty="0"/>
          </a:p>
          <a:p>
            <a:endParaRPr lang="fr-FR" sz="1400" dirty="0"/>
          </a:p>
        </p:txBody>
      </p:sp>
      <p:sp>
        <p:nvSpPr>
          <p:cNvPr id="7190" name="Line 22"/>
          <p:cNvSpPr>
            <a:spLocks noChangeAspect="1" noChangeShapeType="1"/>
          </p:cNvSpPr>
          <p:nvPr/>
        </p:nvSpPr>
        <p:spPr bwMode="auto">
          <a:xfrm>
            <a:off x="2571736" y="3535362"/>
            <a:ext cx="612000" cy="0"/>
          </a:xfrm>
          <a:prstGeom prst="line">
            <a:avLst/>
          </a:prstGeom>
          <a:ln w="19050"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7191" name="Line 23"/>
          <p:cNvSpPr>
            <a:spLocks noChangeAspect="1" noChangeShapeType="1"/>
          </p:cNvSpPr>
          <p:nvPr/>
        </p:nvSpPr>
        <p:spPr bwMode="auto">
          <a:xfrm>
            <a:off x="2845613" y="3429000"/>
            <a:ext cx="0" cy="195262"/>
          </a:xfrm>
          <a:prstGeom prst="line">
            <a:avLst/>
          </a:prstGeom>
          <a:ln w="19050">
            <a:headEnd/>
            <a:tailEnd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2" name="Group 24"/>
          <p:cNvGrpSpPr>
            <a:grpSpLocks noChangeAspect="1"/>
          </p:cNvGrpSpPr>
          <p:nvPr/>
        </p:nvGrpSpPr>
        <p:grpSpPr bwMode="auto">
          <a:xfrm>
            <a:off x="2581128" y="5440532"/>
            <a:ext cx="611960" cy="193675"/>
            <a:chOff x="3808" y="11448"/>
            <a:chExt cx="663" cy="210"/>
          </a:xfrm>
        </p:grpSpPr>
        <p:sp>
          <p:nvSpPr>
            <p:cNvPr id="8221" name="Line 25"/>
            <p:cNvSpPr>
              <a:spLocks noChangeAspect="1" noChangeShapeType="1"/>
            </p:cNvSpPr>
            <p:nvPr/>
          </p:nvSpPr>
          <p:spPr bwMode="auto">
            <a:xfrm flipH="1">
              <a:off x="3808" y="11546"/>
              <a:ext cx="663" cy="0"/>
            </a:xfrm>
            <a:prstGeom prst="line">
              <a:avLst/>
            </a:prstGeom>
            <a:ln w="19050"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222" name="Line 26"/>
            <p:cNvSpPr>
              <a:spLocks noChangeAspect="1" noChangeShapeType="1"/>
            </p:cNvSpPr>
            <p:nvPr/>
          </p:nvSpPr>
          <p:spPr bwMode="auto">
            <a:xfrm>
              <a:off x="4132" y="11448"/>
              <a:ext cx="0" cy="210"/>
            </a:xfrm>
            <a:prstGeom prst="line">
              <a:avLst/>
            </a:prstGeom>
            <a:ln w="19050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7198" name="Text Box 30"/>
          <p:cNvSpPr txBox="1">
            <a:spLocks noChangeAspect="1" noChangeArrowheads="1"/>
          </p:cNvSpPr>
          <p:nvPr/>
        </p:nvSpPr>
        <p:spPr bwMode="auto">
          <a:xfrm>
            <a:off x="4286248" y="3643314"/>
            <a:ext cx="2857520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400" b="1" dirty="0" smtClean="0">
                <a:solidFill>
                  <a:srgbClr val="FF0000"/>
                </a:solidFill>
              </a:rPr>
              <a:t>PC</a:t>
            </a:r>
            <a:r>
              <a:rPr lang="fr-FR" sz="2400" b="1" dirty="0" smtClean="0"/>
              <a:t> </a:t>
            </a:r>
            <a:r>
              <a:rPr lang="fr-FR" sz="2400" b="1" dirty="0"/>
              <a:t>Sous </a:t>
            </a:r>
            <a:r>
              <a:rPr lang="fr-FR" sz="2400" b="1" dirty="0" smtClean="0"/>
              <a:t>Energie</a:t>
            </a:r>
            <a:endParaRPr lang="ar-DZ" sz="2400" b="1" dirty="0" smtClean="0"/>
          </a:p>
          <a:p>
            <a:endParaRPr lang="fr-FR" sz="2400" b="1" dirty="0"/>
          </a:p>
        </p:txBody>
      </p:sp>
      <p:grpSp>
        <p:nvGrpSpPr>
          <p:cNvPr id="3" name="Groupe 32"/>
          <p:cNvGrpSpPr>
            <a:grpSpLocks noChangeAspect="1"/>
          </p:cNvGrpSpPr>
          <p:nvPr/>
        </p:nvGrpSpPr>
        <p:grpSpPr>
          <a:xfrm>
            <a:off x="7953044" y="4496726"/>
            <a:ext cx="1130967" cy="360000"/>
            <a:chOff x="7912100" y="4868863"/>
            <a:chExt cx="1231900" cy="392128"/>
          </a:xfrm>
        </p:grpSpPr>
        <p:sp>
          <p:nvSpPr>
            <p:cNvPr id="31" name="AutoShape 37"/>
            <p:cNvSpPr>
              <a:spLocks noChangeAspect="1" noChangeArrowheads="1"/>
            </p:cNvSpPr>
            <p:nvPr/>
          </p:nvSpPr>
          <p:spPr bwMode="auto">
            <a:xfrm>
              <a:off x="7912100" y="4872054"/>
              <a:ext cx="1231900" cy="388937"/>
            </a:xfrm>
            <a:prstGeom prst="wedgeRoundRectCallout">
              <a:avLst>
                <a:gd name="adj1" fmla="val -97037"/>
                <a:gd name="adj2" fmla="val -194491"/>
                <a:gd name="adj3" fmla="val 16667"/>
              </a:avLst>
            </a:prstGeom>
            <a:solidFill>
              <a:srgbClr val="CC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fr-FR" b="1" dirty="0">
                <a:solidFill>
                  <a:srgbClr val="0033CC"/>
                </a:solidFill>
                <a:cs typeface="Arabic Transparent" pitchFamily="2" charset="-78"/>
              </a:endParaRPr>
            </a:p>
          </p:txBody>
        </p:sp>
        <p:sp>
          <p:nvSpPr>
            <p:cNvPr id="7205" name="AutoShape 37"/>
            <p:cNvSpPr>
              <a:spLocks noChangeAspect="1" noChangeArrowheads="1"/>
            </p:cNvSpPr>
            <p:nvPr/>
          </p:nvSpPr>
          <p:spPr bwMode="auto">
            <a:xfrm>
              <a:off x="7912100" y="4868863"/>
              <a:ext cx="1231900" cy="388937"/>
            </a:xfrm>
            <a:prstGeom prst="wedgeRoundRectCallout">
              <a:avLst>
                <a:gd name="adj1" fmla="val -100234"/>
                <a:gd name="adj2" fmla="val -195938"/>
                <a:gd name="adj3" fmla="val 16667"/>
              </a:avLst>
            </a:prstGeom>
            <a:noFill/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>
                  <a:solidFill>
                    <a:srgbClr val="0033CC"/>
                  </a:solidFill>
                  <a:latin typeface="Times New Roman" pitchFamily="18" charset="0"/>
                  <a:cs typeface="Arabic Transparent" pitchFamily="2" charset="-78"/>
                </a:rPr>
                <a:t>ج ت يشتغل</a:t>
              </a:r>
              <a:endParaRPr lang="fr-FR" b="1">
                <a:solidFill>
                  <a:srgbClr val="0033CC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4" name="Groupe 33"/>
          <p:cNvGrpSpPr/>
          <p:nvPr/>
        </p:nvGrpSpPr>
        <p:grpSpPr>
          <a:xfrm>
            <a:off x="0" y="4214818"/>
            <a:ext cx="1296000" cy="360000"/>
            <a:chOff x="-38100" y="5373688"/>
            <a:chExt cx="1357313" cy="412766"/>
          </a:xfrm>
        </p:grpSpPr>
        <p:sp>
          <p:nvSpPr>
            <p:cNvPr id="32" name="AutoShape 38"/>
            <p:cNvSpPr>
              <a:spLocks noChangeArrowheads="1"/>
            </p:cNvSpPr>
            <p:nvPr/>
          </p:nvSpPr>
          <p:spPr bwMode="auto">
            <a:xfrm>
              <a:off x="-38100" y="5376879"/>
              <a:ext cx="1357313" cy="409575"/>
            </a:xfrm>
            <a:prstGeom prst="wedgeRoundRectCallout">
              <a:avLst>
                <a:gd name="adj1" fmla="val 72745"/>
                <a:gd name="adj2" fmla="val -227907"/>
                <a:gd name="adj3" fmla="val 16667"/>
              </a:avLst>
            </a:prstGeom>
            <a:solidFill>
              <a:srgbClr val="CC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b="1" dirty="0">
                <a:solidFill>
                  <a:srgbClr val="0033CC"/>
                </a:solidFill>
                <a:cs typeface="Arabic Transparent" pitchFamily="2" charset="-78"/>
              </a:endParaRPr>
            </a:p>
          </p:txBody>
        </p:sp>
        <p:sp>
          <p:nvSpPr>
            <p:cNvPr id="7206" name="AutoShape 38"/>
            <p:cNvSpPr>
              <a:spLocks noChangeArrowheads="1"/>
            </p:cNvSpPr>
            <p:nvPr/>
          </p:nvSpPr>
          <p:spPr bwMode="auto">
            <a:xfrm>
              <a:off x="-38100" y="5373688"/>
              <a:ext cx="1357313" cy="409575"/>
            </a:xfrm>
            <a:prstGeom prst="wedgeRoundRectCallout">
              <a:avLst>
                <a:gd name="adj1" fmla="val 72745"/>
                <a:gd name="adj2" fmla="val -227907"/>
                <a:gd name="adj3" fmla="val 16667"/>
              </a:avLst>
            </a:prstGeom>
            <a:noFill/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>
                  <a:solidFill>
                    <a:srgbClr val="0033CC"/>
                  </a:solidFill>
                  <a:latin typeface="Times New Roman" pitchFamily="18" charset="0"/>
                  <a:cs typeface="Arabic Transparent" pitchFamily="2" charset="-78"/>
                </a:rPr>
                <a:t>ج ت لا يشتغل</a:t>
              </a:r>
            </a:p>
            <a:p>
              <a:endParaRPr lang="fr-FR" b="1">
                <a:solidFill>
                  <a:srgbClr val="0033CC"/>
                </a:solidFill>
                <a:cs typeface="Arabic Transparent" pitchFamily="2" charset="-78"/>
              </a:endParaRPr>
            </a:p>
          </p:txBody>
        </p:sp>
      </p:grpSp>
      <p:sp>
        <p:nvSpPr>
          <p:cNvPr id="7208" name="Rectangle 40"/>
          <p:cNvSpPr>
            <a:spLocks noChangeArrowheads="1"/>
          </p:cNvSpPr>
          <p:nvPr/>
        </p:nvSpPr>
        <p:spPr bwMode="auto">
          <a:xfrm>
            <a:off x="219075" y="2285137"/>
            <a:ext cx="5514975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هذا الجزء </a:t>
            </a:r>
            <a:r>
              <a:rPr lang="ar-DZ" b="1" dirty="0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لا توجد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فيه </a:t>
            </a:r>
            <a:r>
              <a:rPr lang="ar-DZ" b="1" dirty="0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أي نمط سواء للتشغيل أو التوقف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وبالتالي فان 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fr-FR" sz="1400" b="1" dirty="0">
                <a:cs typeface="Times New Roman" pitchFamily="18" charset="0"/>
              </a:rPr>
              <a:t>GEMMA</a:t>
            </a:r>
            <a:r>
              <a:rPr lang="en-US" b="1" dirty="0"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latin typeface="Times New Roman" pitchFamily="18" charset="0"/>
                <a:cs typeface="Arabic Transparent" pitchFamily="2" charset="-78"/>
              </a:rPr>
              <a:t>لا تعالج هـذا الجزء</a:t>
            </a:r>
            <a:r>
              <a:rPr lang="fr-FR" b="1" dirty="0">
                <a:latin typeface="Times New Roman" pitchFamily="18" charset="0"/>
                <a:cs typeface="Arabic Transparent" pitchFamily="2" charset="-78"/>
              </a:rPr>
              <a:t> .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7211" name="Rectangle 43"/>
          <p:cNvSpPr>
            <a:spLocks noChangeArrowheads="1"/>
          </p:cNvSpPr>
          <p:nvPr/>
        </p:nvSpPr>
        <p:spPr bwMode="auto">
          <a:xfrm>
            <a:off x="5562564" y="2860694"/>
            <a:ext cx="281940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SA" b="1" dirty="0" err="1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جزء </a:t>
            </a:r>
            <a:r>
              <a:rPr lang="ar-SA" b="1" dirty="0" err="1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</a:t>
            </a:r>
            <a:r>
              <a:rPr lang="ar-SA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ت</a:t>
            </a:r>
            <a:r>
              <a:rPr lang="fr-FR" b="1" dirty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b="1" dirty="0">
                <a:solidFill>
                  <a:srgbClr val="008000"/>
                </a:solidFill>
                <a:cs typeface="Times New Roman" pitchFamily="18" charset="0"/>
              </a:rPr>
              <a:t>PC</a:t>
            </a:r>
            <a:r>
              <a:rPr lang="en-US" b="1" dirty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ar-DZ" b="1" dirty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 تحت طاقة</a:t>
            </a:r>
            <a:r>
              <a:rPr lang="fr-FR" b="1" dirty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:</a:t>
            </a:r>
            <a:r>
              <a:rPr lang="fr-FR" dirty="0"/>
              <a:t> </a:t>
            </a:r>
            <a:endParaRPr lang="en-US" dirty="0"/>
          </a:p>
        </p:txBody>
      </p:sp>
      <p:grpSp>
        <p:nvGrpSpPr>
          <p:cNvPr id="34" name="Groupe 33"/>
          <p:cNvGrpSpPr/>
          <p:nvPr/>
        </p:nvGrpSpPr>
        <p:grpSpPr>
          <a:xfrm>
            <a:off x="-13648" y="6451748"/>
            <a:ext cx="9180000" cy="334838"/>
            <a:chOff x="-13648" y="6451748"/>
            <a:chExt cx="9180000" cy="334838"/>
          </a:xfrm>
        </p:grpSpPr>
        <p:sp>
          <p:nvSpPr>
            <p:cNvPr id="37" name="Rectangle 36"/>
            <p:cNvSpPr/>
            <p:nvPr/>
          </p:nvSpPr>
          <p:spPr>
            <a:xfrm>
              <a:off x="0" y="6462586"/>
              <a:ext cx="9144000" cy="3240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213" name="Rectangle 45"/>
            <p:cNvSpPr>
              <a:spLocks noChangeArrowheads="1"/>
            </p:cNvSpPr>
            <p:nvPr/>
          </p:nvSpPr>
          <p:spPr bwMode="auto">
            <a:xfrm>
              <a:off x="-13648" y="6451748"/>
              <a:ext cx="9180000" cy="32400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r" rtl="1"/>
              <a:r>
                <a:rPr lang="ar-DZ" sz="1600" b="1" dirty="0" smtClean="0"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هذا يعني أن النظام الآلي إذا كان جزءه للتحكم (</a:t>
              </a:r>
              <a:r>
                <a:rPr lang="fr-FR" sz="1600" b="1" dirty="0" smtClean="0"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PC</a:t>
              </a:r>
              <a:r>
                <a:rPr lang="ar-DZ" sz="1600" b="1" dirty="0" smtClean="0"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) غير مغذى فانه لا يمكن دراسة الإجراءات السابقة وتطبيقها على هذا النظام الآلي.</a:t>
              </a:r>
              <a:endParaRPr lang="fr-FR" sz="1600" dirty="0">
                <a:latin typeface="Arial" pitchFamily="34" charset="0"/>
                <a:cs typeface="Arabic Transparent" pitchFamily="2" charset="-78"/>
              </a:endParaRP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1805814" y="3685295"/>
            <a:ext cx="2325683" cy="352613"/>
            <a:chOff x="1805814" y="3685295"/>
            <a:chExt cx="2325683" cy="352613"/>
          </a:xfrm>
        </p:grpSpPr>
        <p:sp>
          <p:nvSpPr>
            <p:cNvPr id="7195" name="Text Box 27"/>
            <p:cNvSpPr txBox="1">
              <a:spLocks noChangeAspect="1" noChangeArrowheads="1"/>
            </p:cNvSpPr>
            <p:nvPr/>
          </p:nvSpPr>
          <p:spPr bwMode="auto">
            <a:xfrm>
              <a:off x="1805814" y="3685295"/>
              <a:ext cx="2325683" cy="3524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300" b="1" dirty="0"/>
                <a:t>Mise  en énergie de la PC</a:t>
              </a:r>
            </a:p>
          </p:txBody>
        </p:sp>
        <p:sp>
          <p:nvSpPr>
            <p:cNvPr id="40" name="Text Box 16"/>
            <p:cNvSpPr txBox="1">
              <a:spLocks noChangeAspect="1" noChangeArrowheads="1"/>
            </p:cNvSpPr>
            <p:nvPr/>
          </p:nvSpPr>
          <p:spPr bwMode="auto">
            <a:xfrm>
              <a:off x="1821731" y="3685483"/>
              <a:ext cx="2197100" cy="352425"/>
            </a:xfrm>
            <a:prstGeom prst="rect">
              <a:avLst/>
            </a:prstGeom>
            <a:solidFill>
              <a:srgbClr val="F8F200">
                <a:alpha val="1215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200" dirty="0"/>
            </a:p>
          </p:txBody>
        </p:sp>
      </p:grpSp>
      <p:grpSp>
        <p:nvGrpSpPr>
          <p:cNvPr id="36" name="Groupe 35"/>
          <p:cNvGrpSpPr/>
          <p:nvPr/>
        </p:nvGrpSpPr>
        <p:grpSpPr>
          <a:xfrm>
            <a:off x="1624235" y="5719781"/>
            <a:ext cx="2453394" cy="352425"/>
            <a:chOff x="1624235" y="5719781"/>
            <a:chExt cx="2453394" cy="352425"/>
          </a:xfrm>
        </p:grpSpPr>
        <p:sp>
          <p:nvSpPr>
            <p:cNvPr id="7196" name="Text Box 28"/>
            <p:cNvSpPr txBox="1">
              <a:spLocks noChangeAspect="1" noChangeArrowheads="1"/>
            </p:cNvSpPr>
            <p:nvPr/>
          </p:nvSpPr>
          <p:spPr bwMode="auto">
            <a:xfrm>
              <a:off x="1624235" y="5719781"/>
              <a:ext cx="2453394" cy="3524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300" b="1" dirty="0"/>
                <a:t>Mise  hors énergie de la PC</a:t>
              </a:r>
            </a:p>
          </p:txBody>
        </p:sp>
        <p:sp>
          <p:nvSpPr>
            <p:cNvPr id="41" name="Text Box 16"/>
            <p:cNvSpPr txBox="1">
              <a:spLocks noChangeAspect="1" noChangeArrowheads="1"/>
            </p:cNvSpPr>
            <p:nvPr/>
          </p:nvSpPr>
          <p:spPr bwMode="auto">
            <a:xfrm>
              <a:off x="1683798" y="5719781"/>
              <a:ext cx="2310142" cy="352425"/>
            </a:xfrm>
            <a:prstGeom prst="rect">
              <a:avLst/>
            </a:prstGeom>
            <a:solidFill>
              <a:srgbClr val="F8F200">
                <a:alpha val="1215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200" dirty="0"/>
            </a:p>
          </p:txBody>
        </p:sp>
      </p:grpSp>
      <p:sp>
        <p:nvSpPr>
          <p:cNvPr id="38" name="Rectangle 43"/>
          <p:cNvSpPr>
            <a:spLocks noChangeArrowheads="1"/>
          </p:cNvSpPr>
          <p:nvPr/>
        </p:nvSpPr>
        <p:spPr bwMode="auto">
          <a:xfrm>
            <a:off x="3929058" y="4691730"/>
            <a:ext cx="3557384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جزء </a:t>
            </a:r>
            <a:r>
              <a:rPr lang="ar-SA" sz="2800" b="1" dirty="0" err="1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</a:t>
            </a:r>
            <a:r>
              <a:rPr lang="ar-SA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ت</a:t>
            </a:r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2800" b="1" dirty="0" smtClean="0">
                <a:solidFill>
                  <a:srgbClr val="FF0000"/>
                </a:solidFill>
                <a:cs typeface="Times New Roman" pitchFamily="18" charset="0"/>
              </a:rPr>
              <a:t>PC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ar-DZ" sz="28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28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تحت </a:t>
            </a:r>
            <a:r>
              <a:rPr lang="ar-DZ" sz="28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طاقة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9" name="Rectangle 16"/>
          <p:cNvSpPr>
            <a:spLocks noChangeArrowheads="1"/>
          </p:cNvSpPr>
          <p:nvPr/>
        </p:nvSpPr>
        <p:spPr bwMode="auto">
          <a:xfrm>
            <a:off x="1262702" y="4726459"/>
            <a:ext cx="1313180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جزء </a:t>
            </a:r>
            <a:r>
              <a:rPr lang="ar-SA" sz="1600" b="1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</a:t>
            </a:r>
            <a:r>
              <a:rPr lang="ar-SA" sz="1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ت</a:t>
            </a:r>
            <a:r>
              <a:rPr lang="fr-FR" sz="16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200" b="1" dirty="0">
                <a:solidFill>
                  <a:srgbClr val="FF0000"/>
                </a:solidFill>
                <a:cs typeface="Times New Roman" pitchFamily="18" charset="0"/>
              </a:rPr>
              <a:t>PC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ar-DZ" sz="1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DZ" sz="1600" b="1" dirty="0" smtClean="0">
                <a:solidFill>
                  <a:srgbClr val="008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بدون </a:t>
            </a:r>
            <a:r>
              <a:rPr lang="ar-DZ" sz="16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طاقة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7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7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7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4" grpId="0"/>
      <p:bldP spid="7176" grpId="0"/>
      <p:bldP spid="7178" grpId="0"/>
      <p:bldP spid="7180" grpId="0"/>
      <p:bldP spid="7182" grpId="0"/>
      <p:bldP spid="7184" grpId="0"/>
      <p:bldP spid="7187" grpId="0" animBg="1"/>
      <p:bldP spid="7188" grpId="0" animBg="1"/>
      <p:bldP spid="7189" grpId="0"/>
      <p:bldP spid="7190" grpId="0" animBg="1"/>
      <p:bldP spid="7191" grpId="0" animBg="1"/>
      <p:bldP spid="7198" grpId="0"/>
      <p:bldP spid="7208" grpId="0"/>
      <p:bldP spid="7211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1387" y="428604"/>
            <a:ext cx="9199880" cy="6120765"/>
          </a:xfrm>
          <a:prstGeom prst="rect">
            <a:avLst/>
          </a:prstGeom>
          <a:noFill/>
        </p:spPr>
      </p:pic>
      <p:sp>
        <p:nvSpPr>
          <p:cNvPr id="68655" name="Rectangle 47"/>
          <p:cNvSpPr>
            <a:spLocks noChangeArrowheads="1"/>
          </p:cNvSpPr>
          <p:nvPr/>
        </p:nvSpPr>
        <p:spPr bwMode="auto">
          <a:xfrm>
            <a:off x="7257159" y="62754"/>
            <a:ext cx="1691489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وثيقة </a:t>
            </a:r>
            <a:r>
              <a:rPr lang="fr-FR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GEMMA</a:t>
            </a:r>
            <a:r>
              <a:rPr lang="ar-SA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142976" y="1258564"/>
            <a:ext cx="7956000" cy="5112000"/>
          </a:xfrm>
          <a:prstGeom prst="rect">
            <a:avLst/>
          </a:prstGeom>
          <a:solidFill>
            <a:srgbClr val="FF0000">
              <a:alpha val="1490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88252" y="1244916"/>
            <a:ext cx="468000" cy="5112000"/>
          </a:xfrm>
          <a:prstGeom prst="rect">
            <a:avLst/>
          </a:prstGeom>
          <a:solidFill>
            <a:srgbClr val="3333FF">
              <a:alpha val="14902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Text Box 21"/>
          <p:cNvSpPr txBox="1">
            <a:spLocks noChangeAspect="1" noChangeArrowheads="1"/>
          </p:cNvSpPr>
          <p:nvPr/>
        </p:nvSpPr>
        <p:spPr bwMode="auto">
          <a:xfrm>
            <a:off x="71406" y="2143116"/>
            <a:ext cx="1120775" cy="6397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PC Hors Energie</a:t>
            </a:r>
          </a:p>
          <a:p>
            <a:endParaRPr lang="fr-FR" sz="1600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5" name="Text Box 30"/>
          <p:cNvSpPr txBox="1">
            <a:spLocks noChangeAspect="1" noChangeArrowheads="1"/>
          </p:cNvSpPr>
          <p:nvPr/>
        </p:nvSpPr>
        <p:spPr bwMode="auto">
          <a:xfrm>
            <a:off x="2714612" y="4143380"/>
            <a:ext cx="4500594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40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PC </a:t>
            </a:r>
            <a:r>
              <a:rPr lang="fr-FR" sz="40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Sous </a:t>
            </a:r>
            <a:r>
              <a:rPr lang="fr-FR" sz="40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Energie</a:t>
            </a:r>
            <a:endParaRPr lang="ar-DZ" sz="4000" b="1" dirty="0" smtClean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endParaRPr lang="fr-FR" sz="4000" b="1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0" name="Rectangle 43"/>
          <p:cNvSpPr>
            <a:spLocks noChangeArrowheads="1"/>
          </p:cNvSpPr>
          <p:nvPr/>
        </p:nvSpPr>
        <p:spPr bwMode="auto">
          <a:xfrm>
            <a:off x="1785918" y="2928934"/>
            <a:ext cx="6692858" cy="9233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5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جزء </a:t>
            </a:r>
            <a:r>
              <a:rPr lang="ar-SA" sz="5400" b="1" dirty="0" err="1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</a:t>
            </a:r>
            <a:r>
              <a:rPr lang="ar-SA" sz="5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ت</a:t>
            </a:r>
            <a:r>
              <a:rPr lang="fr-FR" sz="5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5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5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PC</a:t>
            </a:r>
            <a:r>
              <a:rPr lang="en-US" sz="5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en-US" sz="5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ar-DZ" sz="5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5400" b="1" dirty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abic Transparent" pitchFamily="2" charset="-78"/>
              </a:rPr>
              <a:t>تحت </a:t>
            </a:r>
            <a:r>
              <a:rPr lang="ar-DZ" sz="5400" b="1" dirty="0" smtClean="0">
                <a:ln w="1270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chemeClr val="bg1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abic Transparent" pitchFamily="2" charset="-78"/>
              </a:rPr>
              <a:t>طاقة</a:t>
            </a:r>
            <a:endParaRPr lang="en-US" sz="5400" b="1" dirty="0">
              <a:ln w="12700">
                <a:solidFill>
                  <a:schemeClr val="bg1">
                    <a:lumMod val="50000"/>
                  </a:schemeClr>
                </a:solidFill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1" name="Rectangle 16"/>
          <p:cNvSpPr>
            <a:spLocks noChangeArrowheads="1"/>
          </p:cNvSpPr>
          <p:nvPr/>
        </p:nvSpPr>
        <p:spPr bwMode="auto">
          <a:xfrm>
            <a:off x="-48782" y="3701481"/>
            <a:ext cx="1463862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جزء </a:t>
            </a:r>
            <a:r>
              <a:rPr lang="ar-SA" b="1" dirty="0" err="1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ج</a:t>
            </a:r>
            <a:r>
              <a:rPr lang="ar-SA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ت</a:t>
            </a:r>
            <a:r>
              <a:rPr lang="fr-FR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fr-FR" sz="1400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Times New Roman" pitchFamily="18" charset="0"/>
              </a:rPr>
              <a:t>PC</a:t>
            </a:r>
            <a:r>
              <a:rPr lang="en-US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en-US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ar-DZ" b="1" dirty="0" smtClean="0">
              <a:ln w="12700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r" rtl="1"/>
            <a:r>
              <a:rPr lang="ar-DZ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abic Transparent" pitchFamily="2" charset="-78"/>
              </a:rPr>
              <a:t>بدون </a:t>
            </a:r>
            <a:r>
              <a:rPr lang="ar-DZ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abic Transparent" pitchFamily="2" charset="-78"/>
              </a:rPr>
              <a:t>طاقة</a:t>
            </a:r>
            <a:endParaRPr lang="en-US" b="1" dirty="0">
              <a:ln w="12700">
                <a:solidFill>
                  <a:srgbClr val="FF0000"/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55" grpId="0"/>
      <p:bldP spid="62" grpId="0" animBg="1"/>
      <p:bldP spid="63" grpId="0" animBg="1"/>
      <p:bldP spid="80" grpId="0"/>
      <p:bldP spid="85" grpId="0"/>
      <p:bldP spid="90" grpId="0"/>
      <p:bldP spid="9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7019925" y="260350"/>
            <a:ext cx="1768475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2 ـ المفهوم الثاني</a:t>
            </a:r>
            <a:r>
              <a:rPr lang="fr-FR" sz="1400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/>
              <a:t> </a:t>
            </a:r>
            <a:endParaRPr lang="en-US"/>
          </a:p>
        </p:txBody>
      </p:sp>
      <p:sp>
        <p:nvSpPr>
          <p:cNvPr id="8199" name="Rectangle 7"/>
          <p:cNvSpPr>
            <a:spLocks noChangeArrowheads="1"/>
          </p:cNvSpPr>
          <p:nvPr/>
        </p:nvSpPr>
        <p:spPr bwMode="auto">
          <a:xfrm>
            <a:off x="2081230" y="260350"/>
            <a:ext cx="499110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في الجزء الذي يكون فيه جزء التحكم تحت التغذية نميز حالتين</a:t>
            </a:r>
            <a:r>
              <a:rPr lang="fr-FR" b="1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/>
              <a:t> </a:t>
            </a:r>
          </a:p>
        </p:txBody>
      </p:sp>
      <p:sp>
        <p:nvSpPr>
          <p:cNvPr id="8220" name="Rectangle 28"/>
          <p:cNvSpPr>
            <a:spLocks noChangeArrowheads="1"/>
          </p:cNvSpPr>
          <p:nvPr/>
        </p:nvSpPr>
        <p:spPr bwMode="auto">
          <a:xfrm>
            <a:off x="755650" y="765175"/>
            <a:ext cx="6815138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/>
            <a:r>
              <a:rPr lang="ar-SA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 ـ</a:t>
            </a:r>
            <a:r>
              <a:rPr lang="ar-SA" b="1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النظام</a:t>
            </a:r>
            <a:r>
              <a:rPr lang="fr-FR" b="1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(م.ت.م.ن</a:t>
            </a:r>
            <a:r>
              <a:rPr lang="en-US" b="1">
                <a:latin typeface="Arabic Transparent" pitchFamily="2" charset="-78"/>
                <a:ea typeface="Times New Roman" pitchFamily="18" charset="0"/>
                <a:cs typeface="Arabic Transparent" pitchFamily="2" charset="-78"/>
              </a:rPr>
              <a:t>(</a:t>
            </a:r>
            <a:r>
              <a:rPr lang="en-US" b="1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 b="1">
                <a:cs typeface="Times New Roman" pitchFamily="18" charset="0"/>
              </a:rPr>
              <a:t>Graf cet</a:t>
            </a:r>
            <a:r>
              <a:rPr lang="fr-FR" b="1"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b="1"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SA" b="1">
                <a:latin typeface="Times New Roman" pitchFamily="18" charset="0"/>
                <a:cs typeface="Arabic Transparent" pitchFamily="2" charset="-78"/>
              </a:rPr>
              <a:t>في حالة إنتاج (إذا تحصلنا على قيمة إضافية</a:t>
            </a:r>
            <a:r>
              <a:rPr lang="en-US" b="1">
                <a:latin typeface="Arabic Transparent" pitchFamily="2" charset="-78"/>
                <a:cs typeface="Arabic Transparent" pitchFamily="2" charset="-78"/>
              </a:rPr>
              <a:t>(</a:t>
            </a:r>
            <a:r>
              <a:rPr lang="ar-DZ" b="1">
                <a:latin typeface="Arabic Transparent" pitchFamily="2" charset="-78"/>
                <a:cs typeface="Arabic Transparent" pitchFamily="2" charset="-78"/>
              </a:rPr>
              <a:t>.</a:t>
            </a:r>
            <a:endParaRPr lang="en-US">
              <a:latin typeface="Arabic Transparent" pitchFamily="2" charset="-78"/>
              <a:cs typeface="Arabic Transparent" pitchFamily="2" charset="-78"/>
            </a:endParaRPr>
          </a:p>
        </p:txBody>
      </p:sp>
      <p:sp>
        <p:nvSpPr>
          <p:cNvPr id="8226" name="Rectangle 34"/>
          <p:cNvSpPr>
            <a:spLocks noChangeArrowheads="1"/>
          </p:cNvSpPr>
          <p:nvPr/>
        </p:nvSpPr>
        <p:spPr bwMode="auto">
          <a:xfrm>
            <a:off x="1274763" y="1268413"/>
            <a:ext cx="6283325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SA" b="1" dirty="0" err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 النظام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(م.ت.م.ن </a:t>
            </a:r>
            <a:r>
              <a:rPr lang="fr-FR" sz="1400" b="1" dirty="0">
                <a:ea typeface="Times New Roman" pitchFamily="18" charset="0"/>
                <a:cs typeface="Arabic Transparent" pitchFamily="2" charset="-78"/>
              </a:rPr>
              <a:t>Graf cet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) 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خارج الإنتاج (إذا لم تتحصل على قيمة إضافية).</a:t>
            </a:r>
          </a:p>
        </p:txBody>
      </p:sp>
      <p:sp>
        <p:nvSpPr>
          <p:cNvPr id="44" name="Text Box 8"/>
          <p:cNvSpPr txBox="1">
            <a:spLocks noChangeAspect="1" noChangeArrowheads="1"/>
          </p:cNvSpPr>
          <p:nvPr/>
        </p:nvSpPr>
        <p:spPr bwMode="auto">
          <a:xfrm>
            <a:off x="2463800" y="2782861"/>
            <a:ext cx="4652963" cy="2814638"/>
          </a:xfrm>
          <a:prstGeom prst="rect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5" name="Text Box 9"/>
          <p:cNvSpPr txBox="1">
            <a:spLocks noChangeAspect="1" noChangeArrowheads="1"/>
          </p:cNvSpPr>
          <p:nvPr/>
        </p:nvSpPr>
        <p:spPr bwMode="auto">
          <a:xfrm>
            <a:off x="657225" y="2789211"/>
            <a:ext cx="1168400" cy="2814638"/>
          </a:xfrm>
          <a:prstGeom prst="rect">
            <a:avLst/>
          </a:prstGeom>
          <a:ln w="19050"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46" name="Text Box 10"/>
          <p:cNvSpPr txBox="1">
            <a:spLocks noChangeAspect="1" noChangeArrowheads="1"/>
          </p:cNvSpPr>
          <p:nvPr/>
        </p:nvSpPr>
        <p:spPr bwMode="auto">
          <a:xfrm>
            <a:off x="677863" y="2770161"/>
            <a:ext cx="1120775" cy="6397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>
                <a:solidFill>
                  <a:srgbClr val="FF0000"/>
                </a:solidFill>
              </a:rPr>
              <a:t>PC</a:t>
            </a:r>
            <a:r>
              <a:rPr lang="fr-FR" sz="1400" dirty="0"/>
              <a:t> </a:t>
            </a:r>
            <a:r>
              <a:rPr lang="fr-FR" sz="1400" b="1" dirty="0"/>
              <a:t>Hors Energie</a:t>
            </a:r>
            <a:endParaRPr lang="fr-FR" sz="1400" dirty="0"/>
          </a:p>
          <a:p>
            <a:endParaRPr lang="fr-FR" sz="1400" dirty="0"/>
          </a:p>
        </p:txBody>
      </p:sp>
      <p:sp>
        <p:nvSpPr>
          <p:cNvPr id="47" name="Text Box 18"/>
          <p:cNvSpPr txBox="1">
            <a:spLocks noChangeAspect="1" noChangeArrowheads="1"/>
          </p:cNvSpPr>
          <p:nvPr/>
        </p:nvSpPr>
        <p:spPr bwMode="auto">
          <a:xfrm>
            <a:off x="3627438" y="2783170"/>
            <a:ext cx="2220912" cy="4032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solidFill>
                  <a:srgbClr val="FF0000"/>
                </a:solidFill>
              </a:rPr>
              <a:t>PC</a:t>
            </a:r>
            <a:r>
              <a:rPr lang="fr-FR" sz="1600" b="1" dirty="0"/>
              <a:t> Sous Energie</a:t>
            </a:r>
          </a:p>
        </p:txBody>
      </p:sp>
      <p:sp>
        <p:nvSpPr>
          <p:cNvPr id="48" name="Text Box 35"/>
          <p:cNvSpPr txBox="1">
            <a:spLocks noChangeAspect="1" noChangeArrowheads="1"/>
          </p:cNvSpPr>
          <p:nvPr/>
        </p:nvSpPr>
        <p:spPr bwMode="auto">
          <a:xfrm>
            <a:off x="3786182" y="3092450"/>
            <a:ext cx="2106613" cy="40798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sz="1600" b="1" dirty="0">
                <a:solidFill>
                  <a:srgbClr val="FF0000"/>
                </a:solidFill>
              </a:rPr>
              <a:t>Hors </a:t>
            </a:r>
            <a:r>
              <a:rPr lang="fr-FR" sz="1600" b="1" dirty="0" smtClean="0">
                <a:solidFill>
                  <a:srgbClr val="FF0000"/>
                </a:solidFill>
              </a:rPr>
              <a:t>Production</a:t>
            </a:r>
          </a:p>
          <a:p>
            <a:pPr algn="ctr" rtl="1"/>
            <a:r>
              <a:rPr lang="ar-DZ" sz="1600" b="1" dirty="0" smtClean="0">
                <a:solidFill>
                  <a:srgbClr val="FF0000"/>
                </a:solidFill>
              </a:rPr>
              <a:t>حالة عدم إنتاج</a:t>
            </a:r>
            <a:endParaRPr lang="fr-FR" sz="1600" b="1" dirty="0"/>
          </a:p>
        </p:txBody>
      </p:sp>
      <p:sp>
        <p:nvSpPr>
          <p:cNvPr id="49" name="Rectangle 36"/>
          <p:cNvSpPr>
            <a:spLocks noChangeArrowheads="1"/>
          </p:cNvSpPr>
          <p:nvPr/>
        </p:nvSpPr>
        <p:spPr bwMode="auto">
          <a:xfrm>
            <a:off x="4159250" y="3767636"/>
            <a:ext cx="1871663" cy="935038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50" name="Rectangle 30"/>
          <p:cNvSpPr>
            <a:spLocks noChangeAspect="1" noChangeArrowheads="1"/>
          </p:cNvSpPr>
          <p:nvPr/>
        </p:nvSpPr>
        <p:spPr bwMode="auto">
          <a:xfrm>
            <a:off x="4225286" y="3876518"/>
            <a:ext cx="1751012" cy="7461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En </a:t>
            </a:r>
            <a:r>
              <a:rPr lang="fr-FR" b="1" dirty="0" smtClean="0">
                <a:solidFill>
                  <a:srgbClr val="FF0000"/>
                </a:solidFill>
              </a:rPr>
              <a:t>Production</a:t>
            </a:r>
            <a:endParaRPr lang="ar-DZ" b="1" dirty="0" smtClean="0">
              <a:solidFill>
                <a:srgbClr val="FF0000"/>
              </a:solidFill>
            </a:endParaRPr>
          </a:p>
          <a:p>
            <a:pPr algn="ctr"/>
            <a:r>
              <a:rPr lang="ar-DZ" b="1" dirty="0" smtClean="0">
                <a:solidFill>
                  <a:srgbClr val="FF0000"/>
                </a:solidFill>
              </a:rPr>
              <a:t>حالة إنتاج</a:t>
            </a:r>
            <a:endParaRPr lang="fr-FR" b="1" dirty="0"/>
          </a:p>
        </p:txBody>
      </p:sp>
      <p:grpSp>
        <p:nvGrpSpPr>
          <p:cNvPr id="67" name="Groupe 66"/>
          <p:cNvGrpSpPr/>
          <p:nvPr/>
        </p:nvGrpSpPr>
        <p:grpSpPr>
          <a:xfrm>
            <a:off x="7190738" y="2285992"/>
            <a:ext cx="1877062" cy="560307"/>
            <a:chOff x="7190738" y="2285992"/>
            <a:chExt cx="1877062" cy="560307"/>
          </a:xfrm>
        </p:grpSpPr>
        <p:sp>
          <p:nvSpPr>
            <p:cNvPr id="29" name="AutoShape 37"/>
            <p:cNvSpPr>
              <a:spLocks noChangeArrowheads="1"/>
            </p:cNvSpPr>
            <p:nvPr/>
          </p:nvSpPr>
          <p:spPr bwMode="auto">
            <a:xfrm>
              <a:off x="7190738" y="2285992"/>
              <a:ext cx="1868487" cy="554038"/>
            </a:xfrm>
            <a:prstGeom prst="wedgeRoundRectCallout">
              <a:avLst>
                <a:gd name="adj1" fmla="val -79227"/>
                <a:gd name="adj2" fmla="val 237968"/>
                <a:gd name="adj3" fmla="val 16667"/>
              </a:avLst>
            </a:prstGeom>
            <a:solidFill>
              <a:srgbClr val="CC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51" name="AutoShape 37"/>
            <p:cNvSpPr>
              <a:spLocks noChangeArrowheads="1"/>
            </p:cNvSpPr>
            <p:nvPr/>
          </p:nvSpPr>
          <p:spPr bwMode="auto">
            <a:xfrm>
              <a:off x="7199313" y="2292261"/>
              <a:ext cx="1868487" cy="554038"/>
            </a:xfrm>
            <a:prstGeom prst="wedgeRoundRectCallout">
              <a:avLst>
                <a:gd name="adj1" fmla="val -79227"/>
                <a:gd name="adj2" fmla="val 237968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SA" b="1">
                  <a:latin typeface="Times New Roman" pitchFamily="18" charset="0"/>
                  <a:cs typeface="Arabic Transparent" pitchFamily="2" charset="-78"/>
                </a:rPr>
                <a:t>النظام خارج الإنتاج</a:t>
              </a:r>
              <a:endParaRPr lang="fr-FR" b="1">
                <a:latin typeface="Times New Roman" pitchFamily="18" charset="0"/>
                <a:cs typeface="Arabic Transparent" pitchFamily="2" charset="-78"/>
              </a:endParaRPr>
            </a:p>
            <a:p>
              <a:endParaRPr lang="fr-FR" b="1">
                <a:cs typeface="Arabic Transparent" pitchFamily="2" charset="-78"/>
              </a:endParaRPr>
            </a:p>
          </p:txBody>
        </p:sp>
      </p:grpSp>
      <p:grpSp>
        <p:nvGrpSpPr>
          <p:cNvPr id="68" name="Groupe 67"/>
          <p:cNvGrpSpPr/>
          <p:nvPr/>
        </p:nvGrpSpPr>
        <p:grpSpPr>
          <a:xfrm>
            <a:off x="7233507" y="5039526"/>
            <a:ext cx="1851118" cy="541054"/>
            <a:chOff x="7233507" y="4946926"/>
            <a:chExt cx="1851118" cy="541054"/>
          </a:xfrm>
        </p:grpSpPr>
        <p:sp>
          <p:nvSpPr>
            <p:cNvPr id="43" name="AutoShape 31"/>
            <p:cNvSpPr>
              <a:spLocks noChangeArrowheads="1"/>
            </p:cNvSpPr>
            <p:nvPr/>
          </p:nvSpPr>
          <p:spPr bwMode="auto">
            <a:xfrm>
              <a:off x="7233600" y="4951405"/>
              <a:ext cx="1851025" cy="536575"/>
            </a:xfrm>
            <a:prstGeom prst="wedgeRoundRectCallout">
              <a:avLst>
                <a:gd name="adj1" fmla="val -133875"/>
                <a:gd name="adj2" fmla="val -154731"/>
                <a:gd name="adj3" fmla="val 16667"/>
              </a:avLst>
            </a:prstGeom>
            <a:solidFill>
              <a:srgbClr val="CC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52" name="AutoShape 31"/>
            <p:cNvSpPr>
              <a:spLocks noChangeArrowheads="1"/>
            </p:cNvSpPr>
            <p:nvPr/>
          </p:nvSpPr>
          <p:spPr bwMode="auto">
            <a:xfrm>
              <a:off x="7233507" y="4946926"/>
              <a:ext cx="1851025" cy="536575"/>
            </a:xfrm>
            <a:prstGeom prst="wedgeRoundRectCallout">
              <a:avLst>
                <a:gd name="adj1" fmla="val -133875"/>
                <a:gd name="adj2" fmla="val -154731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SA" b="1">
                  <a:cs typeface="Arabic Transparent" pitchFamily="2" charset="-78"/>
                </a:rPr>
                <a:t>النظام في حالة إنتاج</a:t>
              </a:r>
              <a:endParaRPr lang="fr-FR" b="1">
                <a:cs typeface="Arabic Transparent" pitchFamily="2" charset="-78"/>
              </a:endParaRPr>
            </a:p>
          </p:txBody>
        </p:sp>
      </p:grpSp>
      <p:sp>
        <p:nvSpPr>
          <p:cNvPr id="53" name="Line 22"/>
          <p:cNvSpPr>
            <a:spLocks noChangeAspect="1" noChangeShapeType="1"/>
          </p:cNvSpPr>
          <p:nvPr/>
        </p:nvSpPr>
        <p:spPr bwMode="auto">
          <a:xfrm>
            <a:off x="1837871" y="3522640"/>
            <a:ext cx="646113" cy="0"/>
          </a:xfrm>
          <a:prstGeom prst="line">
            <a:avLst/>
          </a:prstGeom>
          <a:ln w="19050"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54" name="Line 23"/>
          <p:cNvSpPr>
            <a:spLocks noChangeAspect="1" noChangeShapeType="1"/>
          </p:cNvSpPr>
          <p:nvPr/>
        </p:nvSpPr>
        <p:spPr bwMode="auto">
          <a:xfrm>
            <a:off x="2106159" y="3416278"/>
            <a:ext cx="0" cy="195262"/>
          </a:xfrm>
          <a:prstGeom prst="line">
            <a:avLst/>
          </a:prstGeom>
          <a:ln w="19050">
            <a:headEnd/>
            <a:tailEnd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55" name="Group 24"/>
          <p:cNvGrpSpPr>
            <a:grpSpLocks noChangeAspect="1"/>
          </p:cNvGrpSpPr>
          <p:nvPr/>
        </p:nvGrpSpPr>
        <p:grpSpPr bwMode="auto">
          <a:xfrm>
            <a:off x="1814059" y="4262415"/>
            <a:ext cx="646112" cy="193675"/>
            <a:chOff x="3782" y="11422"/>
            <a:chExt cx="700" cy="210"/>
          </a:xfrm>
        </p:grpSpPr>
        <p:sp>
          <p:nvSpPr>
            <p:cNvPr id="56" name="Line 25"/>
            <p:cNvSpPr>
              <a:spLocks noChangeAspect="1" noChangeShapeType="1"/>
            </p:cNvSpPr>
            <p:nvPr/>
          </p:nvSpPr>
          <p:spPr bwMode="auto">
            <a:xfrm flipH="1">
              <a:off x="3782" y="11546"/>
              <a:ext cx="700" cy="0"/>
            </a:xfrm>
            <a:prstGeom prst="line">
              <a:avLst/>
            </a:prstGeom>
            <a:ln w="19050"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Line 26"/>
            <p:cNvSpPr>
              <a:spLocks noChangeAspect="1" noChangeShapeType="1"/>
            </p:cNvSpPr>
            <p:nvPr/>
          </p:nvSpPr>
          <p:spPr bwMode="auto">
            <a:xfrm>
              <a:off x="4132" y="11422"/>
              <a:ext cx="0" cy="210"/>
            </a:xfrm>
            <a:prstGeom prst="line">
              <a:avLst/>
            </a:prstGeom>
            <a:ln w="19050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65" name="Groupe 64"/>
          <p:cNvGrpSpPr/>
          <p:nvPr/>
        </p:nvGrpSpPr>
        <p:grpSpPr>
          <a:xfrm>
            <a:off x="972684" y="3636948"/>
            <a:ext cx="2325683" cy="352613"/>
            <a:chOff x="972684" y="3636948"/>
            <a:chExt cx="2325683" cy="352613"/>
          </a:xfrm>
        </p:grpSpPr>
        <p:sp>
          <p:nvSpPr>
            <p:cNvPr id="58" name="Text Box 27"/>
            <p:cNvSpPr txBox="1">
              <a:spLocks noChangeAspect="1" noChangeArrowheads="1"/>
            </p:cNvSpPr>
            <p:nvPr/>
          </p:nvSpPr>
          <p:spPr bwMode="auto">
            <a:xfrm>
              <a:off x="972684" y="3636948"/>
              <a:ext cx="2325683" cy="3524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300" b="1" dirty="0"/>
                <a:t>Mise  en énergie de la PC</a:t>
              </a:r>
            </a:p>
          </p:txBody>
        </p:sp>
        <p:sp>
          <p:nvSpPr>
            <p:cNvPr id="60" name="Text Box 16"/>
            <p:cNvSpPr txBox="1">
              <a:spLocks noChangeAspect="1" noChangeArrowheads="1"/>
            </p:cNvSpPr>
            <p:nvPr/>
          </p:nvSpPr>
          <p:spPr bwMode="auto">
            <a:xfrm>
              <a:off x="988601" y="3637136"/>
              <a:ext cx="2197100" cy="352425"/>
            </a:xfrm>
            <a:prstGeom prst="rect">
              <a:avLst/>
            </a:prstGeom>
            <a:solidFill>
              <a:srgbClr val="F8F200">
                <a:alpha val="1215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200" dirty="0"/>
            </a:p>
          </p:txBody>
        </p:sp>
      </p:grpSp>
      <p:grpSp>
        <p:nvGrpSpPr>
          <p:cNvPr id="66" name="Groupe 65"/>
          <p:cNvGrpSpPr/>
          <p:nvPr/>
        </p:nvGrpSpPr>
        <p:grpSpPr>
          <a:xfrm>
            <a:off x="928662" y="4565642"/>
            <a:ext cx="2453394" cy="352425"/>
            <a:chOff x="928662" y="4565642"/>
            <a:chExt cx="2453394" cy="352425"/>
          </a:xfrm>
        </p:grpSpPr>
        <p:sp>
          <p:nvSpPr>
            <p:cNvPr id="59" name="Text Box 28"/>
            <p:cNvSpPr txBox="1">
              <a:spLocks noChangeAspect="1" noChangeArrowheads="1"/>
            </p:cNvSpPr>
            <p:nvPr/>
          </p:nvSpPr>
          <p:spPr bwMode="auto">
            <a:xfrm>
              <a:off x="928662" y="4565642"/>
              <a:ext cx="2453394" cy="3524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300" b="1" dirty="0"/>
                <a:t>Mise  hors énergie de la PC</a:t>
              </a:r>
            </a:p>
          </p:txBody>
        </p:sp>
        <p:sp>
          <p:nvSpPr>
            <p:cNvPr id="61" name="Text Box 16"/>
            <p:cNvSpPr txBox="1">
              <a:spLocks noChangeAspect="1" noChangeArrowheads="1"/>
            </p:cNvSpPr>
            <p:nvPr/>
          </p:nvSpPr>
          <p:spPr bwMode="auto">
            <a:xfrm>
              <a:off x="988225" y="4565642"/>
              <a:ext cx="2310142" cy="352425"/>
            </a:xfrm>
            <a:prstGeom prst="rect">
              <a:avLst/>
            </a:prstGeom>
            <a:solidFill>
              <a:srgbClr val="F8F200">
                <a:alpha val="1215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200" dirty="0"/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0" y="6031710"/>
            <a:ext cx="9180000" cy="612000"/>
            <a:chOff x="0" y="6031710"/>
            <a:chExt cx="9180000" cy="612000"/>
          </a:xfrm>
        </p:grpSpPr>
        <p:sp>
          <p:nvSpPr>
            <p:cNvPr id="63" name="Rectangle 62"/>
            <p:cNvSpPr/>
            <p:nvPr/>
          </p:nvSpPr>
          <p:spPr>
            <a:xfrm>
              <a:off x="13648" y="6031710"/>
              <a:ext cx="9108000" cy="6120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4" name="Rectangle 45"/>
            <p:cNvSpPr>
              <a:spLocks noChangeArrowheads="1"/>
            </p:cNvSpPr>
            <p:nvPr/>
          </p:nvSpPr>
          <p:spPr bwMode="auto">
            <a:xfrm>
              <a:off x="0" y="6031710"/>
              <a:ext cx="9180000" cy="58477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r" rtl="1"/>
              <a:r>
                <a:rPr lang="ar-DZ" sz="1600" b="1" dirty="0" smtClean="0"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هذا يعني أنه سيتم دراسة الإجراءات السابقة وتطبيقها على هذا النظام الآلي سواء تحصلنا على </a:t>
              </a:r>
              <a:r>
                <a:rPr lang="ar-DZ" sz="1600" b="1" dirty="0" smtClean="0">
                  <a:solidFill>
                    <a:srgbClr val="FF0000"/>
                  </a:solidFill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قيمة مضافة </a:t>
              </a:r>
              <a:r>
                <a:rPr lang="ar-DZ" sz="1600" b="1" dirty="0" smtClean="0">
                  <a:solidFill>
                    <a:srgbClr val="CC00FF"/>
                  </a:solidFill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(حالة انتاج) </a:t>
              </a:r>
              <a:r>
                <a:rPr lang="ar-DZ" sz="1600" b="1" dirty="0" smtClean="0"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او </a:t>
              </a:r>
              <a:r>
                <a:rPr lang="ar-DZ" sz="1600" b="1" dirty="0" smtClean="0">
                  <a:solidFill>
                    <a:srgbClr val="FF0000"/>
                  </a:solidFill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لم نتحصل على قيمة مضافة</a:t>
              </a:r>
              <a:r>
                <a:rPr lang="ar-DZ" sz="1600" b="1" dirty="0" smtClean="0">
                  <a:solidFill>
                    <a:srgbClr val="CC00FF"/>
                  </a:solidFill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(حالة عدم الانتاج) </a:t>
              </a:r>
              <a:r>
                <a:rPr lang="ar-DZ" sz="1600" b="1" dirty="0" smtClean="0"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مادام جزء للتحكم (</a:t>
              </a:r>
              <a:r>
                <a:rPr lang="fr-FR" sz="1600" b="1" dirty="0" smtClean="0"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PC</a:t>
              </a:r>
              <a:r>
                <a:rPr lang="ar-DZ" sz="1600" b="1" dirty="0" smtClean="0"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) لهذا النظام مغذى(تحت التوتر).</a:t>
              </a:r>
              <a:endParaRPr lang="fr-FR" sz="1600" dirty="0">
                <a:latin typeface="Arial" pitchFamily="34" charset="0"/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99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/>
      <p:bldP spid="8199" grpId="0"/>
      <p:bldP spid="8220" grpId="0"/>
      <p:bldP spid="8226" grpId="0"/>
      <p:bldP spid="44" grpId="0" animBg="1"/>
      <p:bldP spid="48" grpId="0"/>
      <p:bldP spid="49" grpId="0" animBg="1"/>
      <p:bldP spid="50" grpId="0"/>
      <p:bldP spid="53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7134256" y="53904"/>
            <a:ext cx="1795462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3 ـ المفهوم الثالث</a:t>
            </a:r>
            <a:r>
              <a:rPr lang="fr-FR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 b="1">
                <a:cs typeface="Arabic Transparent" pitchFamily="2" charset="-78"/>
              </a:rPr>
              <a:t> </a:t>
            </a:r>
            <a:endParaRPr lang="en-US" b="1">
              <a:cs typeface="Arabic Transparent" pitchFamily="2" charset="-78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3949731" y="53904"/>
            <a:ext cx="3328987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/>
              <a:t> </a:t>
            </a:r>
            <a:r>
              <a:rPr lang="ar-SA" b="1">
                <a:ea typeface="Times New Roman" pitchFamily="18" charset="0"/>
                <a:cs typeface="Arabic Transparent" pitchFamily="2" charset="-78"/>
              </a:rPr>
              <a:t>تحتوي</a:t>
            </a:r>
            <a:r>
              <a:rPr lang="fr-FR" b="1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>
                <a:ea typeface="Times New Roman" pitchFamily="18" charset="0"/>
                <a:cs typeface="Arabic Transparent" pitchFamily="2" charset="-78"/>
              </a:rPr>
              <a:t>GEMMA</a:t>
            </a:r>
            <a:r>
              <a:rPr lang="ar-DZ" b="1">
                <a:ea typeface="Times New Roman" pitchFamily="18" charset="0"/>
                <a:cs typeface="Arabic Transparent" pitchFamily="2" charset="-78"/>
              </a:rPr>
              <a:t> على ثلاث عائلات</a:t>
            </a:r>
            <a:r>
              <a:rPr lang="fr-FR" b="1"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  <a:endParaRPr lang="en-US"/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6691332" y="457122"/>
            <a:ext cx="1609736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000" b="1">
                <a:solidFill>
                  <a:srgbClr val="009900"/>
                </a:solidFill>
                <a:ea typeface="Times New Roman" pitchFamily="18" charset="0"/>
                <a:cs typeface="Arabic Transparent" pitchFamily="2" charset="-78"/>
              </a:rPr>
              <a:t>1 ـ العائلة</a:t>
            </a:r>
            <a:r>
              <a:rPr lang="fr-FR" sz="2000" b="1">
                <a:solidFill>
                  <a:srgbClr val="009900"/>
                </a:solidFill>
                <a:ea typeface="Times New Roman" pitchFamily="18" charset="0"/>
                <a:cs typeface="Arabic Transparent" pitchFamily="2" charset="-78"/>
              </a:rPr>
              <a:t> F :</a:t>
            </a:r>
            <a:r>
              <a:rPr lang="fr-FR" sz="2000">
                <a:solidFill>
                  <a:srgbClr val="009900"/>
                </a:solidFill>
              </a:rPr>
              <a:t> </a:t>
            </a:r>
            <a:endParaRPr lang="en-US" sz="2000">
              <a:solidFill>
                <a:srgbClr val="009900"/>
              </a:solidFill>
            </a:endParaRPr>
          </a:p>
        </p:txBody>
      </p:sp>
      <p:sp>
        <p:nvSpPr>
          <p:cNvPr id="9261" name="Rectangle 45"/>
          <p:cNvSpPr>
            <a:spLocks noChangeArrowheads="1"/>
          </p:cNvSpPr>
          <p:nvPr/>
        </p:nvSpPr>
        <p:spPr bwMode="auto">
          <a:xfrm>
            <a:off x="6132183" y="814312"/>
            <a:ext cx="1619611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000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2 ـ العائلة</a:t>
            </a:r>
            <a:r>
              <a:rPr lang="fr-FR" sz="2000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 A :</a:t>
            </a:r>
            <a:r>
              <a:rPr lang="fr-FR" sz="2000">
                <a:solidFill>
                  <a:srgbClr val="CC00FF"/>
                </a:solidFill>
              </a:rPr>
              <a:t> </a:t>
            </a:r>
            <a:endParaRPr lang="en-US" sz="2000">
              <a:solidFill>
                <a:srgbClr val="CC00FF"/>
              </a:solidFill>
            </a:endParaRPr>
          </a:p>
        </p:txBody>
      </p:sp>
      <p:sp>
        <p:nvSpPr>
          <p:cNvPr id="9263" name="Rectangle 47"/>
          <p:cNvSpPr>
            <a:spLocks noChangeArrowheads="1"/>
          </p:cNvSpPr>
          <p:nvPr/>
        </p:nvSpPr>
        <p:spPr bwMode="auto">
          <a:xfrm>
            <a:off x="5536941" y="1171502"/>
            <a:ext cx="1638590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000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3 ـ العائلة</a:t>
            </a:r>
            <a:r>
              <a:rPr lang="fr-FR" sz="2000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D :</a:t>
            </a:r>
            <a:r>
              <a:rPr lang="fr-FR" sz="2000">
                <a:solidFill>
                  <a:srgbClr val="FF0000"/>
                </a:solidFill>
              </a:rPr>
              <a:t> </a:t>
            </a:r>
            <a:endParaRPr lang="en-US" sz="2000">
              <a:solidFill>
                <a:srgbClr val="FF0000"/>
              </a:solidFill>
            </a:endParaRPr>
          </a:p>
        </p:txBody>
      </p:sp>
      <p:grpSp>
        <p:nvGrpSpPr>
          <p:cNvPr id="59" name="Groupe 58"/>
          <p:cNvGrpSpPr>
            <a:grpSpLocks noChangeAspect="1"/>
          </p:cNvGrpSpPr>
          <p:nvPr/>
        </p:nvGrpSpPr>
        <p:grpSpPr>
          <a:xfrm>
            <a:off x="142843" y="1571612"/>
            <a:ext cx="8816525" cy="3973205"/>
            <a:chOff x="214281" y="3425825"/>
            <a:chExt cx="6472733" cy="2916965"/>
          </a:xfrm>
        </p:grpSpPr>
        <p:sp>
          <p:nvSpPr>
            <p:cNvPr id="37" name="Text Box 8"/>
            <p:cNvSpPr txBox="1">
              <a:spLocks noChangeAspect="1" noChangeArrowheads="1"/>
            </p:cNvSpPr>
            <p:nvPr/>
          </p:nvSpPr>
          <p:spPr bwMode="auto">
            <a:xfrm>
              <a:off x="2025619" y="3438525"/>
              <a:ext cx="4652963" cy="2814638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" name="Text Box 9"/>
            <p:cNvSpPr txBox="1">
              <a:spLocks noChangeAspect="1" noChangeArrowheads="1"/>
            </p:cNvSpPr>
            <p:nvPr/>
          </p:nvSpPr>
          <p:spPr bwMode="auto">
            <a:xfrm>
              <a:off x="219044" y="3444875"/>
              <a:ext cx="1168400" cy="2814638"/>
            </a:xfrm>
            <a:prstGeom prst="rect">
              <a:avLst/>
            </a:prstGeom>
            <a:ln w="19050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9" name="Text Box 10"/>
            <p:cNvSpPr txBox="1">
              <a:spLocks noChangeAspect="1" noChangeArrowheads="1"/>
            </p:cNvSpPr>
            <p:nvPr/>
          </p:nvSpPr>
          <p:spPr bwMode="auto">
            <a:xfrm>
              <a:off x="239682" y="3425825"/>
              <a:ext cx="1120775" cy="63976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PC</a:t>
              </a:r>
              <a:r>
                <a:rPr lang="fr-FR" sz="1400" dirty="0"/>
                <a:t> </a:t>
              </a:r>
              <a:r>
                <a:rPr lang="fr-FR" sz="1400" b="1" dirty="0"/>
                <a:t>Hors Energie</a:t>
              </a:r>
              <a:endParaRPr lang="fr-FR" sz="1400" dirty="0"/>
            </a:p>
            <a:p>
              <a:endParaRPr lang="fr-FR" sz="1400" dirty="0"/>
            </a:p>
          </p:txBody>
        </p:sp>
        <p:sp>
          <p:nvSpPr>
            <p:cNvPr id="40" name="Text Box 18"/>
            <p:cNvSpPr txBox="1">
              <a:spLocks noChangeAspect="1" noChangeArrowheads="1"/>
            </p:cNvSpPr>
            <p:nvPr/>
          </p:nvSpPr>
          <p:spPr bwMode="auto">
            <a:xfrm>
              <a:off x="3189257" y="3480334"/>
              <a:ext cx="2220912" cy="4032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PC</a:t>
              </a:r>
              <a:r>
                <a:rPr lang="fr-FR" sz="1600" b="1" dirty="0"/>
                <a:t> Sous Energie</a:t>
              </a:r>
            </a:p>
          </p:txBody>
        </p:sp>
        <p:sp>
          <p:nvSpPr>
            <p:cNvPr id="41" name="Line 19"/>
            <p:cNvSpPr>
              <a:spLocks noChangeAspect="1" noChangeShapeType="1"/>
            </p:cNvSpPr>
            <p:nvPr/>
          </p:nvSpPr>
          <p:spPr bwMode="auto">
            <a:xfrm>
              <a:off x="2023537" y="3805238"/>
              <a:ext cx="465455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2" name="Text Box 20"/>
            <p:cNvSpPr txBox="1">
              <a:spLocks noChangeAspect="1" noChangeArrowheads="1"/>
            </p:cNvSpPr>
            <p:nvPr/>
          </p:nvSpPr>
          <p:spPr bwMode="auto">
            <a:xfrm>
              <a:off x="3194019" y="5939565"/>
              <a:ext cx="2219325" cy="4032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>
                  <a:solidFill>
                    <a:srgbClr val="FF0000"/>
                  </a:solidFill>
                </a:rPr>
                <a:t>PC</a:t>
              </a:r>
              <a:r>
                <a:rPr lang="fr-FR" sz="1600" b="1" dirty="0"/>
                <a:t> Sous Energie</a:t>
              </a:r>
            </a:p>
          </p:txBody>
        </p:sp>
        <p:sp>
          <p:nvSpPr>
            <p:cNvPr id="43" name="Line 21"/>
            <p:cNvSpPr>
              <a:spLocks noChangeAspect="1" noChangeShapeType="1"/>
            </p:cNvSpPr>
            <p:nvPr/>
          </p:nvSpPr>
          <p:spPr bwMode="auto">
            <a:xfrm>
              <a:off x="2032464" y="5897563"/>
              <a:ext cx="465455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4" name="Text Box 22"/>
            <p:cNvSpPr txBox="1">
              <a:spLocks noChangeAspect="1" noChangeArrowheads="1"/>
            </p:cNvSpPr>
            <p:nvPr/>
          </p:nvSpPr>
          <p:spPr bwMode="auto">
            <a:xfrm>
              <a:off x="223000" y="5813693"/>
              <a:ext cx="1120775" cy="42997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PC</a:t>
              </a:r>
              <a:r>
                <a:rPr lang="fr-FR" sz="1400" dirty="0"/>
                <a:t> </a:t>
              </a:r>
              <a:r>
                <a:rPr lang="fr-FR" sz="1400" b="1" dirty="0"/>
                <a:t>Hors Energie</a:t>
              </a:r>
              <a:endParaRPr lang="fr-FR" sz="1400" dirty="0"/>
            </a:p>
            <a:p>
              <a:endParaRPr lang="fr-FR" sz="1400" dirty="0"/>
            </a:p>
          </p:txBody>
        </p:sp>
        <p:sp>
          <p:nvSpPr>
            <p:cNvPr id="45" name="Line 23"/>
            <p:cNvSpPr>
              <a:spLocks noChangeAspect="1" noChangeShapeType="1"/>
            </p:cNvSpPr>
            <p:nvPr/>
          </p:nvSpPr>
          <p:spPr bwMode="auto">
            <a:xfrm>
              <a:off x="223807" y="3986213"/>
              <a:ext cx="116363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6" name="Line 24"/>
            <p:cNvSpPr>
              <a:spLocks noChangeAspect="1" noChangeShapeType="1"/>
            </p:cNvSpPr>
            <p:nvPr/>
          </p:nvSpPr>
          <p:spPr bwMode="auto">
            <a:xfrm>
              <a:off x="214282" y="5735638"/>
              <a:ext cx="1163637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0" name="Line 22"/>
            <p:cNvSpPr>
              <a:spLocks noChangeAspect="1" noChangeShapeType="1"/>
            </p:cNvSpPr>
            <p:nvPr/>
          </p:nvSpPr>
          <p:spPr bwMode="auto">
            <a:xfrm>
              <a:off x="1390972" y="4178304"/>
              <a:ext cx="634314" cy="0"/>
            </a:xfrm>
            <a:prstGeom prst="line">
              <a:avLst/>
            </a:prstGeom>
            <a:ln w="19050"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Line 23"/>
            <p:cNvSpPr>
              <a:spLocks noChangeAspect="1" noChangeShapeType="1"/>
            </p:cNvSpPr>
            <p:nvPr/>
          </p:nvSpPr>
          <p:spPr bwMode="auto">
            <a:xfrm>
              <a:off x="1667978" y="4071942"/>
              <a:ext cx="0" cy="195262"/>
            </a:xfrm>
            <a:prstGeom prst="line">
              <a:avLst/>
            </a:prstGeom>
            <a:ln w="19050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52" name="Group 24"/>
            <p:cNvGrpSpPr>
              <a:grpSpLocks noChangeAspect="1"/>
            </p:cNvGrpSpPr>
            <p:nvPr/>
          </p:nvGrpSpPr>
          <p:grpSpPr bwMode="auto">
            <a:xfrm>
              <a:off x="1393422" y="4918079"/>
              <a:ext cx="634114" cy="193675"/>
              <a:chOff x="3801" y="11422"/>
              <a:chExt cx="687" cy="210"/>
            </a:xfrm>
          </p:grpSpPr>
          <p:sp>
            <p:nvSpPr>
              <p:cNvPr id="53" name="Line 25"/>
              <p:cNvSpPr>
                <a:spLocks noChangeAspect="1" noChangeShapeType="1"/>
              </p:cNvSpPr>
              <p:nvPr/>
            </p:nvSpPr>
            <p:spPr bwMode="auto">
              <a:xfrm flipH="1">
                <a:off x="3801" y="11546"/>
                <a:ext cx="687" cy="0"/>
              </a:xfrm>
              <a:prstGeom prst="line">
                <a:avLst/>
              </a:prstGeom>
              <a:ln w="19050">
                <a:headEnd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4" name="Line 26"/>
              <p:cNvSpPr>
                <a:spLocks noChangeAspect="1" noChangeShapeType="1"/>
              </p:cNvSpPr>
              <p:nvPr/>
            </p:nvSpPr>
            <p:spPr bwMode="auto">
              <a:xfrm>
                <a:off x="4132" y="11422"/>
                <a:ext cx="0" cy="210"/>
              </a:xfrm>
              <a:prstGeom prst="line">
                <a:avLst/>
              </a:prstGeom>
              <a:ln w="19050">
                <a:headEnd/>
                <a:tailEnd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5" name="Text Box 27"/>
            <p:cNvSpPr txBox="1">
              <a:spLocks noChangeAspect="1" noChangeArrowheads="1"/>
            </p:cNvSpPr>
            <p:nvPr/>
          </p:nvSpPr>
          <p:spPr bwMode="auto">
            <a:xfrm>
              <a:off x="258304" y="4292612"/>
              <a:ext cx="1686724" cy="3524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300" b="1" dirty="0"/>
                <a:t>Mise  en énergie de la PC</a:t>
              </a:r>
            </a:p>
          </p:txBody>
        </p:sp>
        <p:sp>
          <p:nvSpPr>
            <p:cNvPr id="56" name="Text Box 28"/>
            <p:cNvSpPr txBox="1">
              <a:spLocks noChangeAspect="1" noChangeArrowheads="1"/>
            </p:cNvSpPr>
            <p:nvPr/>
          </p:nvSpPr>
          <p:spPr bwMode="auto">
            <a:xfrm>
              <a:off x="214282" y="5221306"/>
              <a:ext cx="1779348" cy="3524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300" b="1" dirty="0"/>
                <a:t>Mise  hors énergie de la PC</a:t>
              </a:r>
            </a:p>
          </p:txBody>
        </p:sp>
        <p:sp>
          <p:nvSpPr>
            <p:cNvPr id="57" name="Text Box 16"/>
            <p:cNvSpPr txBox="1">
              <a:spLocks noChangeAspect="1" noChangeArrowheads="1"/>
            </p:cNvSpPr>
            <p:nvPr/>
          </p:nvSpPr>
          <p:spPr bwMode="auto">
            <a:xfrm>
              <a:off x="214658" y="4280929"/>
              <a:ext cx="1835264" cy="352425"/>
            </a:xfrm>
            <a:prstGeom prst="rect">
              <a:avLst/>
            </a:prstGeom>
            <a:solidFill>
              <a:srgbClr val="F8F200">
                <a:alpha val="1215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200" dirty="0"/>
            </a:p>
          </p:txBody>
        </p:sp>
        <p:sp>
          <p:nvSpPr>
            <p:cNvPr id="58" name="Text Box 16"/>
            <p:cNvSpPr txBox="1">
              <a:spLocks noChangeAspect="1" noChangeArrowheads="1"/>
            </p:cNvSpPr>
            <p:nvPr/>
          </p:nvSpPr>
          <p:spPr bwMode="auto">
            <a:xfrm>
              <a:off x="214281" y="5200716"/>
              <a:ext cx="1929690" cy="352425"/>
            </a:xfrm>
            <a:prstGeom prst="rect">
              <a:avLst/>
            </a:prstGeom>
            <a:solidFill>
              <a:srgbClr val="F8F200">
                <a:alpha val="12157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sz="1200" dirty="0"/>
            </a:p>
          </p:txBody>
        </p:sp>
      </p:grpSp>
      <p:sp>
        <p:nvSpPr>
          <p:cNvPr id="64" name="Text Box 28"/>
          <p:cNvSpPr txBox="1">
            <a:spLocks noChangeAspect="1" noChangeArrowheads="1"/>
          </p:cNvSpPr>
          <p:nvPr/>
        </p:nvSpPr>
        <p:spPr bwMode="auto">
          <a:xfrm>
            <a:off x="2643174" y="2164600"/>
            <a:ext cx="4083050" cy="1411288"/>
          </a:xfrm>
          <a:prstGeom prst="rect">
            <a:avLst/>
          </a:prstGeom>
          <a:solidFill>
            <a:srgbClr val="FFCC99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9245" name="Text Box 29"/>
          <p:cNvSpPr txBox="1">
            <a:spLocks noChangeAspect="1" noChangeArrowheads="1"/>
          </p:cNvSpPr>
          <p:nvPr/>
        </p:nvSpPr>
        <p:spPr bwMode="auto">
          <a:xfrm>
            <a:off x="3013061" y="2156665"/>
            <a:ext cx="1762743" cy="5318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/>
              <a:t>Procédures D’arrêt </a:t>
            </a:r>
          </a:p>
        </p:txBody>
      </p:sp>
      <p:sp>
        <p:nvSpPr>
          <p:cNvPr id="9253" name="Oval 37"/>
          <p:cNvSpPr>
            <a:spLocks noChangeAspect="1" noChangeArrowheads="1"/>
          </p:cNvSpPr>
          <p:nvPr/>
        </p:nvSpPr>
        <p:spPr bwMode="auto">
          <a:xfrm>
            <a:off x="2651111" y="2186827"/>
            <a:ext cx="360363" cy="361950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b="1"/>
          </a:p>
        </p:txBody>
      </p:sp>
      <p:sp>
        <p:nvSpPr>
          <p:cNvPr id="9257" name="Text Box 41"/>
          <p:cNvSpPr txBox="1">
            <a:spLocks noChangeArrowheads="1"/>
          </p:cNvSpPr>
          <p:nvPr/>
        </p:nvSpPr>
        <p:spPr bwMode="auto">
          <a:xfrm>
            <a:off x="2666986" y="2202702"/>
            <a:ext cx="566771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/>
              <a:t>A</a:t>
            </a:r>
          </a:p>
        </p:txBody>
      </p:sp>
      <p:sp>
        <p:nvSpPr>
          <p:cNvPr id="66" name="Text Box 30"/>
          <p:cNvSpPr txBox="1">
            <a:spLocks noChangeAspect="1" noChangeArrowheads="1"/>
          </p:cNvSpPr>
          <p:nvPr/>
        </p:nvSpPr>
        <p:spPr bwMode="auto">
          <a:xfrm>
            <a:off x="2643174" y="3664798"/>
            <a:ext cx="4084637" cy="1177925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67" name="Text Box 33"/>
          <p:cNvSpPr txBox="1">
            <a:spLocks noChangeArrowheads="1"/>
          </p:cNvSpPr>
          <p:nvPr/>
        </p:nvSpPr>
        <p:spPr bwMode="auto">
          <a:xfrm>
            <a:off x="6786578" y="2164600"/>
            <a:ext cx="2084387" cy="2673350"/>
          </a:xfrm>
          <a:prstGeom prst="rect">
            <a:avLst/>
          </a:prstGeom>
          <a:solidFill>
            <a:srgbClr val="00FFFF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9250" name="Text Box 34"/>
          <p:cNvSpPr txBox="1">
            <a:spLocks noChangeAspect="1" noChangeArrowheads="1"/>
          </p:cNvSpPr>
          <p:nvPr/>
        </p:nvSpPr>
        <p:spPr bwMode="auto">
          <a:xfrm>
            <a:off x="6726225" y="2245565"/>
            <a:ext cx="2417776" cy="6492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/>
              <a:t>        Procédures De          </a:t>
            </a:r>
          </a:p>
          <a:p>
            <a:r>
              <a:rPr lang="fr-FR" sz="1600" b="1" dirty="0"/>
              <a:t>        Fonctionnement</a:t>
            </a:r>
          </a:p>
        </p:txBody>
      </p:sp>
      <p:sp>
        <p:nvSpPr>
          <p:cNvPr id="9251" name="Oval 35"/>
          <p:cNvSpPr>
            <a:spLocks noChangeAspect="1" noChangeArrowheads="1"/>
          </p:cNvSpPr>
          <p:nvPr/>
        </p:nvSpPr>
        <p:spPr bwMode="auto">
          <a:xfrm>
            <a:off x="6815124" y="2226515"/>
            <a:ext cx="360362" cy="361950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9258" name="Text Box 42"/>
          <p:cNvSpPr txBox="1">
            <a:spLocks noChangeArrowheads="1"/>
          </p:cNvSpPr>
          <p:nvPr/>
        </p:nvSpPr>
        <p:spPr bwMode="auto">
          <a:xfrm>
            <a:off x="6862749" y="2236040"/>
            <a:ext cx="566771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 dirty="0"/>
              <a:t>F</a:t>
            </a:r>
          </a:p>
        </p:txBody>
      </p:sp>
      <p:sp>
        <p:nvSpPr>
          <p:cNvPr id="9247" name="Text Box 31"/>
          <p:cNvSpPr txBox="1">
            <a:spLocks noChangeAspect="1" noChangeArrowheads="1"/>
          </p:cNvSpPr>
          <p:nvPr/>
        </p:nvSpPr>
        <p:spPr bwMode="auto">
          <a:xfrm>
            <a:off x="2989249" y="3693365"/>
            <a:ext cx="2044543" cy="6556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/>
              <a:t>Procédures de</a:t>
            </a:r>
          </a:p>
          <a:p>
            <a:r>
              <a:rPr lang="fr-FR" b="1"/>
              <a:t>Défaillance</a:t>
            </a:r>
          </a:p>
        </p:txBody>
      </p:sp>
      <p:sp>
        <p:nvSpPr>
          <p:cNvPr id="9252" name="Oval 36"/>
          <p:cNvSpPr>
            <a:spLocks noChangeAspect="1" noChangeArrowheads="1"/>
          </p:cNvSpPr>
          <p:nvPr/>
        </p:nvSpPr>
        <p:spPr bwMode="auto">
          <a:xfrm>
            <a:off x="2670161" y="3707652"/>
            <a:ext cx="390525" cy="390525"/>
          </a:xfrm>
          <a:prstGeom prst="ellipse">
            <a:avLst/>
          </a:prstGeom>
          <a:solidFill>
            <a:srgbClr val="66FF33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fr-FR"/>
          </a:p>
        </p:txBody>
      </p:sp>
      <p:sp>
        <p:nvSpPr>
          <p:cNvPr id="9259" name="Text Box 43"/>
          <p:cNvSpPr txBox="1">
            <a:spLocks noChangeArrowheads="1"/>
          </p:cNvSpPr>
          <p:nvPr/>
        </p:nvSpPr>
        <p:spPr bwMode="auto">
          <a:xfrm>
            <a:off x="2705086" y="3718765"/>
            <a:ext cx="566771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/>
              <a:t>D</a:t>
            </a:r>
          </a:p>
        </p:txBody>
      </p:sp>
      <p:sp>
        <p:nvSpPr>
          <p:cNvPr id="61" name="Rectangle 47"/>
          <p:cNvSpPr>
            <a:spLocks noChangeArrowheads="1"/>
          </p:cNvSpPr>
          <p:nvPr/>
        </p:nvSpPr>
        <p:spPr bwMode="auto">
          <a:xfrm>
            <a:off x="2285984" y="5572140"/>
            <a:ext cx="6567839" cy="35394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sz="1700" b="1" dirty="0" smtClean="0">
                <a:solidFill>
                  <a:srgbClr val="CC00FF"/>
                </a:solidFill>
                <a:cs typeface="Arabic Transparent" pitchFamily="2" charset="-78"/>
              </a:rPr>
              <a:t>ملاحظة: العائلات هنا بمفهوم الإجراءات سابقة الذكر( إجراءات التشغيل والتوقف والخلل).</a:t>
            </a:r>
            <a:endParaRPr lang="en-US" sz="1700" dirty="0">
              <a:solidFill>
                <a:srgbClr val="CC00FF"/>
              </a:solidFill>
            </a:endParaRPr>
          </a:p>
        </p:txBody>
      </p:sp>
      <p:grpSp>
        <p:nvGrpSpPr>
          <p:cNvPr id="62" name="Groupe 61"/>
          <p:cNvGrpSpPr/>
          <p:nvPr/>
        </p:nvGrpSpPr>
        <p:grpSpPr>
          <a:xfrm>
            <a:off x="0" y="6215082"/>
            <a:ext cx="9108000" cy="642918"/>
            <a:chOff x="0" y="6215082"/>
            <a:chExt cx="9108000" cy="642918"/>
          </a:xfrm>
        </p:grpSpPr>
        <p:sp>
          <p:nvSpPr>
            <p:cNvPr id="63" name="Rectangle 62"/>
            <p:cNvSpPr/>
            <p:nvPr/>
          </p:nvSpPr>
          <p:spPr>
            <a:xfrm>
              <a:off x="0" y="6246000"/>
              <a:ext cx="9108000" cy="612000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" y="6215082"/>
              <a:ext cx="9001156" cy="61555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r" rtl="1"/>
              <a:r>
                <a:rPr lang="ar-DZ" sz="1700" b="1" dirty="0" smtClean="0">
                  <a:solidFill>
                    <a:schemeClr val="tx1"/>
                  </a:solidFill>
                  <a:cs typeface="Arabic Transparent" pitchFamily="2" charset="-78"/>
                </a:rPr>
                <a:t>هذا يعني انه تطبيقات </a:t>
              </a:r>
              <a:r>
                <a:rPr lang="fr-FR" sz="1600" b="1" dirty="0" smtClean="0">
                  <a:solidFill>
                    <a:schemeClr val="tx1"/>
                  </a:solidFill>
                  <a:cs typeface="Arabic Transparent" pitchFamily="2" charset="-78"/>
                </a:rPr>
                <a:t>GEMMA</a:t>
              </a:r>
              <a:r>
                <a:rPr lang="ar-DZ" sz="1700" b="1" dirty="0" smtClean="0">
                  <a:solidFill>
                    <a:schemeClr val="tx1"/>
                  </a:solidFill>
                  <a:cs typeface="Arabic Transparent" pitchFamily="2" charset="-78"/>
                </a:rPr>
                <a:t> على </a:t>
              </a:r>
              <a:r>
                <a:rPr lang="ar-DZ" sz="1700" b="1" dirty="0" err="1" smtClean="0">
                  <a:solidFill>
                    <a:schemeClr val="tx1"/>
                  </a:solidFill>
                  <a:cs typeface="Arabic Transparent" pitchFamily="2" charset="-78"/>
                </a:rPr>
                <a:t>المتمن</a:t>
              </a:r>
              <a:r>
                <a:rPr lang="ar-DZ" sz="1700" b="1" dirty="0" smtClean="0">
                  <a:solidFill>
                    <a:schemeClr val="tx1"/>
                  </a:solidFill>
                  <a:cs typeface="Arabic Transparent" pitchFamily="2" charset="-78"/>
                </a:rPr>
                <a:t> العادي(</a:t>
              </a:r>
              <a:r>
                <a:rPr lang="fr-FR" sz="1600" b="1" dirty="0" smtClean="0">
                  <a:solidFill>
                    <a:schemeClr val="tx1"/>
                  </a:solidFill>
                  <a:cs typeface="Arabic Transparent" pitchFamily="2" charset="-78"/>
                </a:rPr>
                <a:t>GPN</a:t>
              </a:r>
              <a:r>
                <a:rPr lang="ar-DZ" sz="1600" b="1" dirty="0" smtClean="0">
                  <a:solidFill>
                    <a:schemeClr val="tx1"/>
                  </a:solidFill>
                  <a:cs typeface="Arabic Transparent" pitchFamily="2" charset="-78"/>
                </a:rPr>
                <a:t>) </a:t>
              </a:r>
              <a:r>
                <a:rPr lang="ar-DZ" sz="1700" b="1" dirty="0" smtClean="0">
                  <a:solidFill>
                    <a:schemeClr val="tx1"/>
                  </a:solidFill>
                  <a:cs typeface="Arabic Transparent" pitchFamily="2" charset="-78"/>
                </a:rPr>
                <a:t>سواء كان في حالة تشغيل عادي</a:t>
              </a:r>
              <a:r>
                <a:rPr lang="ar-DZ" sz="1600" b="1" dirty="0" smtClean="0">
                  <a:solidFill>
                    <a:schemeClr val="accent2">
                      <a:lumMod val="75000"/>
                    </a:schemeClr>
                  </a:solidFill>
                  <a:cs typeface="Arabic Transparent" pitchFamily="2" charset="-78"/>
                </a:rPr>
                <a:t> (</a:t>
              </a:r>
              <a:r>
                <a:rPr lang="fr-FR" sz="1600" b="1" dirty="0" smtClean="0">
                  <a:solidFill>
                    <a:schemeClr val="accent2">
                      <a:lumMod val="75000"/>
                    </a:schemeClr>
                  </a:solidFill>
                  <a:cs typeface="Arabic Transparent" pitchFamily="2" charset="-78"/>
                </a:rPr>
                <a:t>Fonctionnement</a:t>
              </a:r>
              <a:r>
                <a:rPr lang="ar-DZ" sz="1600" b="1" dirty="0" smtClean="0">
                  <a:solidFill>
                    <a:schemeClr val="accent2">
                      <a:lumMod val="75000"/>
                    </a:schemeClr>
                  </a:solidFill>
                  <a:cs typeface="Arabic Transparent" pitchFamily="2" charset="-78"/>
                </a:rPr>
                <a:t>) </a:t>
              </a:r>
              <a:r>
                <a:rPr lang="ar-DZ" sz="1700" b="1" dirty="0" smtClean="0">
                  <a:solidFill>
                    <a:schemeClr val="tx1"/>
                  </a:solidFill>
                  <a:cs typeface="Arabic Transparent" pitchFamily="2" charset="-78"/>
                </a:rPr>
                <a:t>أو توقف </a:t>
              </a:r>
              <a:r>
                <a:rPr lang="ar-DZ" sz="1700" b="1" dirty="0" smtClean="0">
                  <a:solidFill>
                    <a:srgbClr val="FF9900"/>
                  </a:solidFill>
                  <a:cs typeface="Arabic Transparent" pitchFamily="2" charset="-78"/>
                </a:rPr>
                <a:t>(</a:t>
              </a:r>
              <a:r>
                <a:rPr lang="fr-FR" sz="1700" b="1" dirty="0" smtClean="0">
                  <a:solidFill>
                    <a:srgbClr val="FF9900"/>
                  </a:solidFill>
                  <a:cs typeface="Arabic Transparent" pitchFamily="2" charset="-78"/>
                </a:rPr>
                <a:t>Arrêt</a:t>
              </a:r>
              <a:r>
                <a:rPr lang="ar-DZ" sz="1700" b="1" dirty="0" smtClean="0">
                  <a:solidFill>
                    <a:srgbClr val="FF9900"/>
                  </a:solidFill>
                  <a:cs typeface="Arabic Transparent" pitchFamily="2" charset="-78"/>
                </a:rPr>
                <a:t>)  </a:t>
              </a:r>
              <a:r>
                <a:rPr lang="ar-DZ" sz="1700" b="1" dirty="0" smtClean="0">
                  <a:solidFill>
                    <a:schemeClr val="tx1"/>
                  </a:solidFill>
                  <a:cs typeface="Arabic Transparent" pitchFamily="2" charset="-78"/>
                </a:rPr>
                <a:t>أو خلل </a:t>
              </a:r>
              <a:r>
                <a:rPr lang="ar-DZ" sz="1700" b="1" dirty="0" smtClean="0">
                  <a:solidFill>
                    <a:srgbClr val="FF0000"/>
                  </a:solidFill>
                  <a:cs typeface="Arabic Transparent" pitchFamily="2" charset="-78"/>
                </a:rPr>
                <a:t>(</a:t>
              </a:r>
              <a:r>
                <a:rPr lang="fr-FR" sz="1700" b="1" dirty="0" smtClean="0">
                  <a:solidFill>
                    <a:srgbClr val="FF0000"/>
                  </a:solidFill>
                  <a:cs typeface="Arabic Transparent" pitchFamily="2" charset="-78"/>
                </a:rPr>
                <a:t>Défaillance</a:t>
              </a:r>
              <a:r>
                <a:rPr lang="ar-DZ" sz="1700" b="1" dirty="0" smtClean="0">
                  <a:solidFill>
                    <a:srgbClr val="FF0000"/>
                  </a:solidFill>
                  <a:cs typeface="Arabic Transparent" pitchFamily="2" charset="-78"/>
                </a:rPr>
                <a:t>).</a:t>
              </a:r>
              <a:endParaRPr lang="en-US" sz="17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9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1" grpId="0"/>
      <p:bldP spid="9223" grpId="0"/>
      <p:bldP spid="9225" grpId="0"/>
      <p:bldP spid="9261" grpId="0"/>
      <p:bldP spid="9263" grpId="0"/>
      <p:bldP spid="64" grpId="0" animBg="1"/>
      <p:bldP spid="9245" grpId="0"/>
      <p:bldP spid="9253" grpId="0" animBg="1"/>
      <p:bldP spid="9257" grpId="0"/>
      <p:bldP spid="66" grpId="0" animBg="1"/>
      <p:bldP spid="67" grpId="0" animBg="1"/>
      <p:bldP spid="9250" grpId="0"/>
      <p:bldP spid="9251" grpId="0" animBg="1"/>
      <p:bldP spid="9258" grpId="0"/>
      <p:bldP spid="9247" grpId="0"/>
      <p:bldP spid="9252" grpId="0" animBg="1"/>
      <p:bldP spid="9259" grpId="0"/>
      <p:bldP spid="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40" y="665821"/>
            <a:ext cx="9199880" cy="6120765"/>
          </a:xfrm>
          <a:prstGeom prst="rect">
            <a:avLst/>
          </a:prstGeom>
          <a:noFill/>
        </p:spPr>
      </p:pic>
      <p:grpSp>
        <p:nvGrpSpPr>
          <p:cNvPr id="27" name="Groupe 26"/>
          <p:cNvGrpSpPr/>
          <p:nvPr/>
        </p:nvGrpSpPr>
        <p:grpSpPr>
          <a:xfrm>
            <a:off x="1500166" y="2058617"/>
            <a:ext cx="3214710" cy="1227507"/>
            <a:chOff x="1500166" y="2058617"/>
            <a:chExt cx="3214710" cy="1227507"/>
          </a:xfrm>
        </p:grpSpPr>
        <p:sp>
          <p:nvSpPr>
            <p:cNvPr id="15" name="Text Box 29"/>
            <p:cNvSpPr txBox="1">
              <a:spLocks noChangeAspect="1" noChangeArrowheads="1"/>
            </p:cNvSpPr>
            <p:nvPr/>
          </p:nvSpPr>
          <p:spPr bwMode="auto">
            <a:xfrm>
              <a:off x="2000232" y="2071678"/>
              <a:ext cx="2714644" cy="121444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2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990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Procédures D’arrêt </a:t>
              </a:r>
            </a:p>
          </p:txBody>
        </p:sp>
        <p:grpSp>
          <p:nvGrpSpPr>
            <p:cNvPr id="24" name="Groupe 23"/>
            <p:cNvGrpSpPr>
              <a:grpSpLocks noChangeAspect="1"/>
            </p:cNvGrpSpPr>
            <p:nvPr/>
          </p:nvGrpSpPr>
          <p:grpSpPr>
            <a:xfrm>
              <a:off x="1500166" y="2058617"/>
              <a:ext cx="794518" cy="527984"/>
              <a:chOff x="1852596" y="2089717"/>
              <a:chExt cx="582646" cy="374073"/>
            </a:xfrm>
          </p:grpSpPr>
          <p:sp>
            <p:nvSpPr>
              <p:cNvPr id="16" name="Oval 37"/>
              <p:cNvSpPr>
                <a:spLocks noChangeAspect="1" noChangeArrowheads="1"/>
              </p:cNvSpPr>
              <p:nvPr/>
            </p:nvSpPr>
            <p:spPr bwMode="auto">
              <a:xfrm>
                <a:off x="1852596" y="2101840"/>
                <a:ext cx="360363" cy="361950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sz="2800" b="1" dirty="0">
                  <a:solidFill>
                    <a:srgbClr val="FF9900"/>
                  </a:solidFill>
                </a:endParaRPr>
              </a:p>
            </p:txBody>
          </p:sp>
          <p:sp>
            <p:nvSpPr>
              <p:cNvPr id="17" name="Text Box 41"/>
              <p:cNvSpPr txBox="1">
                <a:spLocks noChangeArrowheads="1"/>
              </p:cNvSpPr>
              <p:nvPr/>
            </p:nvSpPr>
            <p:spPr bwMode="auto">
              <a:xfrm>
                <a:off x="1868471" y="2089717"/>
                <a:ext cx="566771" cy="37069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800" b="1" dirty="0"/>
                  <a:t>A</a:t>
                </a:r>
              </a:p>
            </p:txBody>
          </p:sp>
        </p:grpSp>
      </p:grpSp>
      <p:grpSp>
        <p:nvGrpSpPr>
          <p:cNvPr id="28" name="Groupe 27"/>
          <p:cNvGrpSpPr/>
          <p:nvPr/>
        </p:nvGrpSpPr>
        <p:grpSpPr>
          <a:xfrm>
            <a:off x="5643570" y="3571866"/>
            <a:ext cx="3560752" cy="1643084"/>
            <a:chOff x="5643570" y="3571866"/>
            <a:chExt cx="3560752" cy="1643084"/>
          </a:xfrm>
        </p:grpSpPr>
        <p:sp>
          <p:nvSpPr>
            <p:cNvPr id="18" name="Text Box 34"/>
            <p:cNvSpPr txBox="1">
              <a:spLocks noChangeAspect="1" noChangeArrowheads="1"/>
            </p:cNvSpPr>
            <p:nvPr/>
          </p:nvSpPr>
          <p:spPr bwMode="auto">
            <a:xfrm>
              <a:off x="6143636" y="3733802"/>
              <a:ext cx="3060686" cy="148114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lnSpc>
                  <a:spcPts val="1800"/>
                </a:lnSpc>
              </a:pPr>
              <a:r>
                <a:rPr lang="fr-FR" sz="2200" b="1" cap="all" dirty="0" smtClean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Procédures </a:t>
              </a:r>
              <a:r>
                <a:rPr lang="fr-FR" sz="2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De          </a:t>
              </a:r>
            </a:p>
            <a:p>
              <a:pPr>
                <a:lnSpc>
                  <a:spcPts val="1800"/>
                </a:lnSpc>
              </a:pPr>
              <a:r>
                <a:rPr lang="fr-FR" sz="2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00B05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        Fonctionnement</a:t>
              </a:r>
            </a:p>
          </p:txBody>
        </p:sp>
        <p:grpSp>
          <p:nvGrpSpPr>
            <p:cNvPr id="26" name="Groupe 25"/>
            <p:cNvGrpSpPr>
              <a:grpSpLocks noChangeAspect="1"/>
            </p:cNvGrpSpPr>
            <p:nvPr/>
          </p:nvGrpSpPr>
          <p:grpSpPr>
            <a:xfrm>
              <a:off x="5643570" y="3571866"/>
              <a:ext cx="884481" cy="576000"/>
              <a:chOff x="6172213" y="3571876"/>
              <a:chExt cx="614396" cy="400113"/>
            </a:xfrm>
          </p:grpSpPr>
          <p:sp>
            <p:nvSpPr>
              <p:cNvPr id="19" name="Oval 35"/>
              <p:cNvSpPr>
                <a:spLocks noChangeAspect="1" noChangeArrowheads="1"/>
              </p:cNvSpPr>
              <p:nvPr/>
            </p:nvSpPr>
            <p:spPr bwMode="auto">
              <a:xfrm>
                <a:off x="6172213" y="3571876"/>
                <a:ext cx="360362" cy="361950"/>
              </a:xfrm>
              <a:prstGeom prst="ellipse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fr-FR" sz="2800"/>
              </a:p>
            </p:txBody>
          </p:sp>
          <p:sp>
            <p:nvSpPr>
              <p:cNvPr id="20" name="Text Box 42"/>
              <p:cNvSpPr txBox="1">
                <a:spLocks noChangeArrowheads="1"/>
              </p:cNvSpPr>
              <p:nvPr/>
            </p:nvSpPr>
            <p:spPr bwMode="auto">
              <a:xfrm>
                <a:off x="6219838" y="3581404"/>
                <a:ext cx="566771" cy="39058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800" b="1" dirty="0"/>
                  <a:t>F</a:t>
                </a:r>
              </a:p>
            </p:txBody>
          </p:sp>
        </p:grpSp>
      </p:grpSp>
      <p:grpSp>
        <p:nvGrpSpPr>
          <p:cNvPr id="29" name="Groupe 28"/>
          <p:cNvGrpSpPr/>
          <p:nvPr/>
        </p:nvGrpSpPr>
        <p:grpSpPr>
          <a:xfrm>
            <a:off x="1519214" y="4817822"/>
            <a:ext cx="3648102" cy="897194"/>
            <a:chOff x="1519214" y="4817822"/>
            <a:chExt cx="3648102" cy="897194"/>
          </a:xfrm>
        </p:grpSpPr>
        <p:sp>
          <p:nvSpPr>
            <p:cNvPr id="21" name="Text Box 31"/>
            <p:cNvSpPr txBox="1">
              <a:spLocks noChangeAspect="1" noChangeArrowheads="1"/>
            </p:cNvSpPr>
            <p:nvPr/>
          </p:nvSpPr>
          <p:spPr bwMode="auto">
            <a:xfrm>
              <a:off x="2071670" y="4857760"/>
              <a:ext cx="3095646" cy="85725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2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Procédures de</a:t>
              </a:r>
            </a:p>
            <a:p>
              <a:r>
                <a:rPr lang="fr-FR" sz="22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</a:rPr>
                <a:t>Défaillance</a:t>
              </a:r>
            </a:p>
          </p:txBody>
        </p:sp>
        <p:grpSp>
          <p:nvGrpSpPr>
            <p:cNvPr id="25" name="Groupe 24"/>
            <p:cNvGrpSpPr>
              <a:grpSpLocks noChangeAspect="1"/>
            </p:cNvGrpSpPr>
            <p:nvPr/>
          </p:nvGrpSpPr>
          <p:grpSpPr>
            <a:xfrm>
              <a:off x="1519214" y="4817822"/>
              <a:ext cx="845063" cy="540000"/>
              <a:chOff x="1871646" y="4901907"/>
              <a:chExt cx="611143" cy="390525"/>
            </a:xfrm>
          </p:grpSpPr>
          <p:sp>
            <p:nvSpPr>
              <p:cNvPr id="22" name="Oval 36"/>
              <p:cNvSpPr>
                <a:spLocks noChangeAspect="1" noChangeArrowheads="1"/>
              </p:cNvSpPr>
              <p:nvPr/>
            </p:nvSpPr>
            <p:spPr bwMode="auto">
              <a:xfrm>
                <a:off x="1871646" y="4901907"/>
                <a:ext cx="390525" cy="39052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ctr"/>
                <a:endParaRPr lang="fr-FR" sz="2800"/>
              </a:p>
            </p:txBody>
          </p:sp>
          <p:sp>
            <p:nvSpPr>
              <p:cNvPr id="23" name="Text Box 43"/>
              <p:cNvSpPr txBox="1">
                <a:spLocks noChangeArrowheads="1"/>
              </p:cNvSpPr>
              <p:nvPr/>
            </p:nvSpPr>
            <p:spPr bwMode="auto">
              <a:xfrm>
                <a:off x="1916018" y="4911896"/>
                <a:ext cx="566771" cy="37839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800" b="1" dirty="0"/>
                  <a:t>D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 3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1387" y="308631"/>
            <a:ext cx="9199880" cy="6120765"/>
          </a:xfrm>
          <a:prstGeom prst="rect">
            <a:avLst/>
          </a:prstGeom>
          <a:noFill/>
        </p:spPr>
      </p:pic>
      <p:sp>
        <p:nvSpPr>
          <p:cNvPr id="68655" name="Rectangle 47"/>
          <p:cNvSpPr>
            <a:spLocks noChangeArrowheads="1"/>
          </p:cNvSpPr>
          <p:nvPr/>
        </p:nvSpPr>
        <p:spPr bwMode="auto">
          <a:xfrm>
            <a:off x="7253470" y="71414"/>
            <a:ext cx="1782859" cy="3385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16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  </a:t>
            </a:r>
            <a:r>
              <a:rPr lang="ar-SA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وثيقة </a:t>
            </a:r>
            <a:r>
              <a:rPr lang="fr-FR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GEMMA</a:t>
            </a:r>
            <a:r>
              <a:rPr lang="ar-SA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</a:p>
        </p:txBody>
      </p:sp>
      <p:sp>
        <p:nvSpPr>
          <p:cNvPr id="68656" name="AutoShape 48"/>
          <p:cNvSpPr>
            <a:spLocks noChangeAspect="1" noChangeArrowheads="1"/>
          </p:cNvSpPr>
          <p:nvPr/>
        </p:nvSpPr>
        <p:spPr bwMode="auto">
          <a:xfrm>
            <a:off x="5433079" y="3192718"/>
            <a:ext cx="2165350" cy="19748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57" name="AutoShape 49"/>
          <p:cNvSpPr>
            <a:spLocks noChangeArrowheads="1"/>
          </p:cNvSpPr>
          <p:nvPr/>
        </p:nvSpPr>
        <p:spPr bwMode="auto">
          <a:xfrm>
            <a:off x="5987925" y="2051305"/>
            <a:ext cx="752475" cy="9715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58" name="AutoShape 50"/>
          <p:cNvSpPr>
            <a:spLocks noChangeArrowheads="1"/>
          </p:cNvSpPr>
          <p:nvPr/>
        </p:nvSpPr>
        <p:spPr bwMode="auto">
          <a:xfrm>
            <a:off x="6834454" y="2048893"/>
            <a:ext cx="755650" cy="9747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59" name="AutoShape 51"/>
          <p:cNvSpPr>
            <a:spLocks noChangeArrowheads="1"/>
          </p:cNvSpPr>
          <p:nvPr/>
        </p:nvSpPr>
        <p:spPr bwMode="auto">
          <a:xfrm>
            <a:off x="7893050" y="1109918"/>
            <a:ext cx="979488" cy="110966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0" name="AutoShape 52"/>
          <p:cNvSpPr>
            <a:spLocks noChangeArrowheads="1"/>
          </p:cNvSpPr>
          <p:nvPr/>
        </p:nvSpPr>
        <p:spPr bwMode="auto">
          <a:xfrm>
            <a:off x="7905703" y="2344246"/>
            <a:ext cx="969963" cy="214471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1" name="AutoShape 53"/>
          <p:cNvSpPr>
            <a:spLocks noChangeArrowheads="1"/>
          </p:cNvSpPr>
          <p:nvPr/>
        </p:nvSpPr>
        <p:spPr bwMode="auto">
          <a:xfrm>
            <a:off x="7912053" y="4634168"/>
            <a:ext cx="976313" cy="15938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2" name="AutoShape 54"/>
          <p:cNvSpPr>
            <a:spLocks noChangeAspect="1" noChangeArrowheads="1"/>
          </p:cNvSpPr>
          <p:nvPr/>
        </p:nvSpPr>
        <p:spPr bwMode="auto">
          <a:xfrm>
            <a:off x="3140203" y="1306768"/>
            <a:ext cx="1646111" cy="7207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3" name="AutoShape 55"/>
          <p:cNvSpPr>
            <a:spLocks noChangeArrowheads="1"/>
          </p:cNvSpPr>
          <p:nvPr/>
        </p:nvSpPr>
        <p:spPr bwMode="auto">
          <a:xfrm>
            <a:off x="3108324" y="2967930"/>
            <a:ext cx="963609" cy="996761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4" name="AutoShape 56"/>
          <p:cNvSpPr>
            <a:spLocks noChangeArrowheads="1"/>
          </p:cNvSpPr>
          <p:nvPr/>
        </p:nvSpPr>
        <p:spPr bwMode="auto">
          <a:xfrm>
            <a:off x="4119622" y="2963040"/>
            <a:ext cx="1095320" cy="8350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5" name="AutoShape 57"/>
          <p:cNvSpPr>
            <a:spLocks noChangeAspect="1" noChangeArrowheads="1"/>
          </p:cNvSpPr>
          <p:nvPr/>
        </p:nvSpPr>
        <p:spPr bwMode="auto">
          <a:xfrm>
            <a:off x="3341688" y="2139246"/>
            <a:ext cx="1417637" cy="61118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6" name="AutoShape 58"/>
          <p:cNvSpPr>
            <a:spLocks noChangeArrowheads="1"/>
          </p:cNvSpPr>
          <p:nvPr/>
        </p:nvSpPr>
        <p:spPr bwMode="auto">
          <a:xfrm>
            <a:off x="1273164" y="2957768"/>
            <a:ext cx="1584324" cy="960437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7" name="AutoShape 59"/>
          <p:cNvSpPr>
            <a:spLocks noChangeArrowheads="1"/>
          </p:cNvSpPr>
          <p:nvPr/>
        </p:nvSpPr>
        <p:spPr bwMode="auto">
          <a:xfrm>
            <a:off x="1265238" y="1295655"/>
            <a:ext cx="1582737" cy="7207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8" name="AutoShape 60"/>
          <p:cNvSpPr>
            <a:spLocks noChangeArrowheads="1"/>
          </p:cNvSpPr>
          <p:nvPr/>
        </p:nvSpPr>
        <p:spPr bwMode="auto">
          <a:xfrm>
            <a:off x="1412864" y="2114805"/>
            <a:ext cx="1516062" cy="64135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69" name="AutoShape 61"/>
          <p:cNvSpPr>
            <a:spLocks noChangeAspect="1" noChangeArrowheads="1"/>
          </p:cNvSpPr>
          <p:nvPr/>
        </p:nvSpPr>
        <p:spPr bwMode="auto">
          <a:xfrm>
            <a:off x="1187450" y="5559680"/>
            <a:ext cx="3581400" cy="657225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70" name="AutoShape 62"/>
          <p:cNvSpPr>
            <a:spLocks noChangeAspect="1" noChangeArrowheads="1"/>
          </p:cNvSpPr>
          <p:nvPr/>
        </p:nvSpPr>
        <p:spPr bwMode="auto">
          <a:xfrm>
            <a:off x="3040063" y="4413505"/>
            <a:ext cx="1727200" cy="80168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68671" name="AutoShape 63"/>
          <p:cNvSpPr>
            <a:spLocks noChangeAspect="1" noChangeArrowheads="1"/>
          </p:cNvSpPr>
          <p:nvPr/>
        </p:nvSpPr>
        <p:spPr bwMode="auto">
          <a:xfrm>
            <a:off x="1436688" y="4407155"/>
            <a:ext cx="1385887" cy="80168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3333FF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Rectangle 18"/>
          <p:cNvSpPr>
            <a:spLocks noChangeArrowheads="1"/>
          </p:cNvSpPr>
          <p:nvPr/>
        </p:nvSpPr>
        <p:spPr bwMode="auto">
          <a:xfrm>
            <a:off x="5717680" y="3857628"/>
            <a:ext cx="1497526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8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إنتاج عادي</a:t>
            </a:r>
            <a:endParaRPr lang="en-US" sz="2800" dirty="0">
              <a:solidFill>
                <a:srgbClr val="008000"/>
              </a:solidFill>
            </a:endParaRPr>
          </a:p>
        </p:txBody>
      </p:sp>
      <p:sp>
        <p:nvSpPr>
          <p:cNvPr id="22" name="Rectangle 26"/>
          <p:cNvSpPr>
            <a:spLocks noChangeArrowheads="1"/>
          </p:cNvSpPr>
          <p:nvPr/>
        </p:nvSpPr>
        <p:spPr bwMode="auto">
          <a:xfrm>
            <a:off x="5895894" y="2500306"/>
            <a:ext cx="962122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سير التحضير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3" name="Rectangle 35"/>
          <p:cNvSpPr>
            <a:spLocks noChangeArrowheads="1"/>
          </p:cNvSpPr>
          <p:nvPr/>
        </p:nvSpPr>
        <p:spPr bwMode="auto">
          <a:xfrm>
            <a:off x="6829441" y="2500306"/>
            <a:ext cx="772968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سير الغلق</a:t>
            </a:r>
            <a:endParaRPr lang="fr-FR" sz="1400" dirty="0">
              <a:solidFill>
                <a:srgbClr val="008000"/>
              </a:solidFill>
            </a:endParaRP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7454115" y="1643050"/>
            <a:ext cx="1689885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سير </a:t>
            </a:r>
            <a:r>
              <a:rPr lang="ar-DZ" sz="1400" b="1" dirty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التحقق بدون </a:t>
            </a:r>
            <a:r>
              <a:rPr lang="ar-DZ" sz="1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الترتيب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5" name="Rectangle 11"/>
          <p:cNvSpPr>
            <a:spLocks noChangeArrowheads="1"/>
          </p:cNvSpPr>
          <p:nvPr/>
        </p:nvSpPr>
        <p:spPr bwMode="auto">
          <a:xfrm>
            <a:off x="7618395" y="3157535"/>
            <a:ext cx="1394934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سير </a:t>
            </a:r>
            <a:r>
              <a:rPr lang="ar-DZ" sz="1400" b="1" dirty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التحقق </a:t>
            </a:r>
            <a:r>
              <a:rPr lang="ar-DZ" sz="1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بالترتيب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7981974" y="5214950"/>
            <a:ext cx="910826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1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سير الاختيار</a:t>
            </a:r>
            <a:endParaRPr lang="fr-FR" sz="1400" dirty="0">
              <a:solidFill>
                <a:srgbClr val="008000"/>
              </a:solidFill>
            </a:endParaRPr>
          </a:p>
        </p:txBody>
      </p:sp>
      <p:sp>
        <p:nvSpPr>
          <p:cNvPr id="27" name="Rectangle 53"/>
          <p:cNvSpPr>
            <a:spLocks noChangeArrowheads="1"/>
          </p:cNvSpPr>
          <p:nvPr/>
        </p:nvSpPr>
        <p:spPr bwMode="auto">
          <a:xfrm>
            <a:off x="3131365" y="1571612"/>
            <a:ext cx="1659429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400" b="1" dirty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في الحالة </a:t>
            </a:r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الابتدائية</a:t>
            </a:r>
            <a:endParaRPr lang="fr-FR" sz="1400" dirty="0">
              <a:solidFill>
                <a:srgbClr val="FF9900"/>
              </a:solidFill>
            </a:endParaRPr>
          </a:p>
        </p:txBody>
      </p:sp>
      <p:sp>
        <p:nvSpPr>
          <p:cNvPr id="28" name="Rectangle 56"/>
          <p:cNvSpPr>
            <a:spLocks noChangeArrowheads="1"/>
          </p:cNvSpPr>
          <p:nvPr/>
        </p:nvSpPr>
        <p:spPr bwMode="auto">
          <a:xfrm>
            <a:off x="2571736" y="3286124"/>
            <a:ext cx="2005677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400" b="1" dirty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مطلوب عند نهاية </a:t>
            </a:r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الدورة</a:t>
            </a:r>
            <a:endParaRPr lang="fr-FR" sz="1400" dirty="0">
              <a:solidFill>
                <a:srgbClr val="FF9900"/>
              </a:solidFill>
            </a:endParaRPr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3714744" y="3429000"/>
            <a:ext cx="1954381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400" b="1" dirty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مطلوب عند حالة </a:t>
            </a:r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محددة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30" name="Rectangle 34"/>
          <p:cNvSpPr>
            <a:spLocks noChangeArrowheads="1"/>
          </p:cNvSpPr>
          <p:nvPr/>
        </p:nvSpPr>
        <p:spPr bwMode="auto">
          <a:xfrm>
            <a:off x="3357554" y="2335405"/>
            <a:ext cx="1319592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400" b="1" dirty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محصل عليه</a:t>
            </a:r>
            <a:r>
              <a:rPr lang="fr-FR" sz="1400" dirty="0">
                <a:solidFill>
                  <a:srgbClr val="FF9900"/>
                </a:solidFill>
              </a:rPr>
              <a:t> 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642910" y="3478413"/>
            <a:ext cx="2582758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تحضير </a:t>
            </a:r>
            <a:r>
              <a:rPr lang="ar-DZ" sz="1400" b="1" dirty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من أجل إعادة التشغيل بعد </a:t>
            </a:r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العطب</a:t>
            </a:r>
            <a:endParaRPr lang="fr-FR" sz="1400" dirty="0">
              <a:solidFill>
                <a:srgbClr val="FF9900"/>
              </a:solidFill>
            </a:endParaRPr>
          </a:p>
        </p:txBody>
      </p:sp>
      <p:sp>
        <p:nvSpPr>
          <p:cNvPr id="32" name="Rectangle 41"/>
          <p:cNvSpPr>
            <a:spLocks noChangeArrowheads="1"/>
          </p:cNvSpPr>
          <p:nvPr/>
        </p:nvSpPr>
        <p:spPr bwMode="auto">
          <a:xfrm>
            <a:off x="642910" y="1621025"/>
            <a:ext cx="2526653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وضع </a:t>
            </a:r>
            <a:r>
              <a:rPr lang="ar-DZ" sz="1400" b="1" dirty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الجزء التشغيل في الحالة </a:t>
            </a:r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الابتدائية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33" name="Rectangle 44"/>
          <p:cNvSpPr>
            <a:spLocks noChangeArrowheads="1"/>
          </p:cNvSpPr>
          <p:nvPr/>
        </p:nvSpPr>
        <p:spPr bwMode="auto">
          <a:xfrm>
            <a:off x="914954" y="2406843"/>
            <a:ext cx="2371162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وضع </a:t>
            </a:r>
            <a:r>
              <a:rPr lang="ar-DZ" sz="1400" b="1" dirty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الجزء التشغيلي في حالة </a:t>
            </a:r>
            <a:r>
              <a:rPr lang="ar-DZ" sz="1400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محددة</a:t>
            </a:r>
            <a:endParaRPr lang="en-US" sz="1400" dirty="0">
              <a:solidFill>
                <a:srgbClr val="FF9900"/>
              </a:solidFill>
            </a:endParaRP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3224185" y="5786454"/>
            <a:ext cx="1127232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توقف الاستعجال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5" name="Rectangle 30"/>
          <p:cNvSpPr>
            <a:spLocks noChangeArrowheads="1"/>
          </p:cNvSpPr>
          <p:nvPr/>
        </p:nvSpPr>
        <p:spPr bwMode="auto">
          <a:xfrm>
            <a:off x="1214414" y="4786322"/>
            <a:ext cx="1853391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تشخيص </a:t>
            </a:r>
            <a:r>
              <a:rPr lang="ar-DZ" sz="1400" b="1" dirty="0" err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و</a:t>
            </a:r>
            <a:r>
              <a:rPr lang="ar-DZ" sz="14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/أو معالجة </a:t>
            </a:r>
            <a:r>
              <a:rPr lang="ar-DZ" sz="14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العطب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3593639" y="4692859"/>
            <a:ext cx="835485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إنتاج مرغم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8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8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68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68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68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8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55" grpId="0"/>
      <p:bldP spid="68656" grpId="0" animBg="1"/>
      <p:bldP spid="68657" grpId="0" animBg="1"/>
      <p:bldP spid="68658" grpId="0" animBg="1"/>
      <p:bldP spid="68659" grpId="0" animBg="1"/>
      <p:bldP spid="68660" grpId="0" animBg="1"/>
      <p:bldP spid="68661" grpId="0" animBg="1"/>
      <p:bldP spid="68662" grpId="0" animBg="1"/>
      <p:bldP spid="68663" grpId="0" animBg="1"/>
      <p:bldP spid="68664" grpId="0" animBg="1"/>
      <p:bldP spid="68665" grpId="0" animBg="1"/>
      <p:bldP spid="68666" grpId="0" animBg="1"/>
      <p:bldP spid="68667" grpId="0" animBg="1"/>
      <p:bldP spid="68668" grpId="0" animBg="1"/>
      <p:bldP spid="68669" grpId="0" animBg="1"/>
      <p:bldP spid="68670" grpId="0" animBg="1"/>
      <p:bldP spid="68671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7402542" y="60312"/>
            <a:ext cx="1455738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DZ" b="1" dirty="0" err="1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 العائلة</a:t>
            </a:r>
            <a:r>
              <a:rPr lang="fr-FR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 F :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466774" y="60312"/>
            <a:ext cx="7056438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تمثل كل أنماط التشغيل وتمثل بيانيا بواسطة مستطيل بدخله حرف</a:t>
            </a:r>
            <a:r>
              <a:rPr lang="en-US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"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F</a:t>
            </a:r>
            <a:r>
              <a:rPr lang="ar-DZ" b="1" dirty="0">
                <a:solidFill>
                  <a:srgbClr val="FF0000"/>
                </a:solidFill>
                <a:cs typeface="Times New Roman" pitchFamily="18" charset="0"/>
              </a:rPr>
              <a:t>" </a:t>
            </a:r>
            <a:r>
              <a:rPr lang="ar-DZ" b="1" dirty="0">
                <a:cs typeface="Arabic Transparent" pitchFamily="2" charset="-78"/>
              </a:rPr>
              <a:t>ورقم وتحتوي على</a:t>
            </a:r>
            <a:r>
              <a:rPr lang="fr-FR" b="1" dirty="0">
                <a:cs typeface="Arabic Transparent" pitchFamily="2" charset="-78"/>
              </a:rPr>
              <a:t>:</a:t>
            </a:r>
            <a:r>
              <a:rPr lang="fr-FR" b="1" dirty="0"/>
              <a:t> </a:t>
            </a:r>
            <a:endParaRPr lang="en-US" b="1" dirty="0"/>
          </a:p>
        </p:txBody>
      </p:sp>
      <p:sp>
        <p:nvSpPr>
          <p:cNvPr id="10251" name="Text Box 11"/>
          <p:cNvSpPr txBox="1">
            <a:spLocks noChangeAspect="1" noChangeArrowheads="1"/>
          </p:cNvSpPr>
          <p:nvPr/>
        </p:nvSpPr>
        <p:spPr bwMode="auto">
          <a:xfrm>
            <a:off x="3492500" y="488940"/>
            <a:ext cx="1081088" cy="1511300"/>
          </a:xfrm>
          <a:prstGeom prst="rect">
            <a:avLst/>
          </a:prstGeom>
          <a:solidFill>
            <a:srgbClr val="00FFFF"/>
          </a:solidFill>
          <a:ln w="15875"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400" b="1">
                <a:solidFill>
                  <a:srgbClr val="33CCCC"/>
                </a:solidFill>
                <a:ea typeface="Times New Roman" pitchFamily="18" charset="0"/>
                <a:cs typeface="Arabic Transparent" pitchFamily="2" charset="-78"/>
              </a:rPr>
              <a:t>   </a:t>
            </a:r>
            <a:endParaRPr lang="ar-DZ"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0250" name="Oval 10"/>
          <p:cNvSpPr>
            <a:spLocks noChangeAspect="1" noChangeArrowheads="1"/>
          </p:cNvSpPr>
          <p:nvPr/>
        </p:nvSpPr>
        <p:spPr bwMode="auto">
          <a:xfrm>
            <a:off x="3513138" y="523865"/>
            <a:ext cx="396000" cy="396000"/>
          </a:xfrm>
          <a:prstGeom prst="ellipse">
            <a:avLst/>
          </a:prstGeom>
          <a:solidFill>
            <a:schemeClr val="accent1"/>
          </a:solidFill>
          <a:ln w="15875"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10249" name="Text Box 9"/>
          <p:cNvSpPr txBox="1">
            <a:spLocks noChangeAspect="1" noChangeArrowheads="1"/>
          </p:cNvSpPr>
          <p:nvPr/>
        </p:nvSpPr>
        <p:spPr bwMode="auto">
          <a:xfrm>
            <a:off x="3547930" y="531911"/>
            <a:ext cx="396875" cy="3508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000" b="1" dirty="0">
                <a:cs typeface="Times New Roman" pitchFamily="18" charset="0"/>
              </a:rPr>
              <a:t>F</a:t>
            </a:r>
            <a:endParaRPr lang="fr-FR" sz="2400" dirty="0"/>
          </a:p>
        </p:txBody>
      </p:sp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3428992" y="992178"/>
            <a:ext cx="1108783" cy="76944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2200" b="1" dirty="0">
                <a:solidFill>
                  <a:schemeClr val="tx1"/>
                </a:solidFill>
                <a:cs typeface="Arabic Transparent" pitchFamily="2" charset="-78"/>
              </a:rPr>
              <a:t>حالات </a:t>
            </a:r>
            <a:endParaRPr lang="fr-FR" sz="2200" dirty="0">
              <a:solidFill>
                <a:schemeClr val="tx1"/>
              </a:solidFill>
              <a:cs typeface="Arabic Transparent" pitchFamily="2" charset="-78"/>
            </a:endParaRPr>
          </a:p>
          <a:p>
            <a:pPr algn="r" rtl="1"/>
            <a:r>
              <a:rPr lang="ar-DZ" sz="2200" b="1" dirty="0">
                <a:solidFill>
                  <a:schemeClr val="tx1"/>
                </a:solidFill>
                <a:cs typeface="Arabic Transparent" pitchFamily="2" charset="-78"/>
              </a:rPr>
              <a:t>التشـغيل</a:t>
            </a:r>
            <a:endParaRPr lang="fr-FR" sz="22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0258" name="Rectangle 18"/>
          <p:cNvSpPr>
            <a:spLocks noChangeArrowheads="1"/>
          </p:cNvSpPr>
          <p:nvPr/>
        </p:nvSpPr>
        <p:spPr bwMode="auto">
          <a:xfrm>
            <a:off x="7429520" y="2285992"/>
            <a:ext cx="1713931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 smtClean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F1 </a:t>
            </a:r>
            <a:r>
              <a:rPr lang="ar-DZ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: إنتاج عادي</a:t>
            </a:r>
            <a:r>
              <a:rPr lang="fr-FR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0259" name="Text Box 19"/>
          <p:cNvSpPr txBox="1">
            <a:spLocks noChangeArrowheads="1"/>
          </p:cNvSpPr>
          <p:nvPr/>
        </p:nvSpPr>
        <p:spPr bwMode="auto">
          <a:xfrm>
            <a:off x="6768781" y="2647940"/>
            <a:ext cx="2268000" cy="3240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lvl="1" indent="-374650">
              <a:spcBef>
                <a:spcPts val="500"/>
              </a:spcBef>
              <a:spcAft>
                <a:spcPts val="500"/>
              </a:spcAft>
            </a:pPr>
            <a:r>
              <a:rPr lang="fr-F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&lt;Production </a:t>
            </a:r>
            <a:r>
              <a:rPr lang="fr-FR" sz="1600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normale</a:t>
            </a:r>
            <a:r>
              <a:rPr lang="fr-FR" sz="160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&gt;    </a:t>
            </a:r>
            <a:endParaRPr lang="fr-FR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64" name="Rectangle 24"/>
          <p:cNvSpPr>
            <a:spLocks noChangeArrowheads="1"/>
          </p:cNvSpPr>
          <p:nvPr/>
        </p:nvSpPr>
        <p:spPr bwMode="auto">
          <a:xfrm>
            <a:off x="277718" y="2300279"/>
            <a:ext cx="7366119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هي الحالة التي من اجلها صنعت الآلة أي الحصول على قيمة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مضافة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و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تكافئ هذه الحالة </a:t>
            </a:r>
            <a:r>
              <a:rPr lang="ar-DZ" b="1" dirty="0" err="1" smtClean="0">
                <a:ea typeface="Times New Roman" pitchFamily="18" charset="0"/>
                <a:cs typeface="Arabic Transparent" pitchFamily="2" charset="-78"/>
              </a:rPr>
              <a:t>المتمن</a:t>
            </a:r>
            <a:endParaRPr lang="en-US" b="1" dirty="0"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/>
            <a:r>
              <a:rPr lang="ar-DZ" b="1" dirty="0">
                <a:ea typeface="Times New Roman" pitchFamily="18" charset="0"/>
                <a:cs typeface="Arabic Transparent" pitchFamily="2" charset="-78"/>
              </a:rPr>
              <a:t>                  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الإنتاج العادي</a:t>
            </a:r>
            <a:r>
              <a:rPr lang="fr-FR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Grafcet</a:t>
            </a:r>
            <a:r>
              <a:rPr lang="fr-FR" sz="1600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وهي تمثل دائما في وثيقة</a:t>
            </a:r>
            <a:r>
              <a:rPr lang="fr-FR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 smtClean="0">
                <a:ea typeface="Times New Roman" pitchFamily="18" charset="0"/>
                <a:cs typeface="Arabic Transparent" pitchFamily="2" charset="-78"/>
              </a:rPr>
              <a:t>GEMMA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.</a:t>
            </a:r>
            <a:endParaRPr lang="fr-FR" b="1" dirty="0"/>
          </a:p>
        </p:txBody>
      </p:sp>
      <p:grpSp>
        <p:nvGrpSpPr>
          <p:cNvPr id="38" name="Groupe 37"/>
          <p:cNvGrpSpPr>
            <a:grpSpLocks noChangeAspect="1"/>
          </p:cNvGrpSpPr>
          <p:nvPr/>
        </p:nvGrpSpPr>
        <p:grpSpPr>
          <a:xfrm>
            <a:off x="6851726" y="3071810"/>
            <a:ext cx="1920718" cy="1584000"/>
            <a:chOff x="6850744" y="3071810"/>
            <a:chExt cx="2078974" cy="1714512"/>
          </a:xfrm>
        </p:grpSpPr>
        <p:sp>
          <p:nvSpPr>
            <p:cNvPr id="33" name="Rectangle 32"/>
            <p:cNvSpPr/>
            <p:nvPr/>
          </p:nvSpPr>
          <p:spPr>
            <a:xfrm>
              <a:off x="6929454" y="3071810"/>
              <a:ext cx="2000264" cy="1714512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6850744" y="3097519"/>
              <a:ext cx="612546" cy="323999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88900" lvl="1" indent="-6350">
                <a:spcBef>
                  <a:spcPts val="500"/>
                </a:spcBef>
                <a:spcAft>
                  <a:spcPts val="500"/>
                </a:spcAft>
              </a:pPr>
              <a:r>
                <a:rPr lang="fr-FR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Rectangle 18"/>
            <p:cNvSpPr>
              <a:spLocks noChangeArrowheads="1"/>
            </p:cNvSpPr>
            <p:nvPr/>
          </p:nvSpPr>
          <p:spPr bwMode="auto">
            <a:xfrm>
              <a:off x="7429064" y="3071810"/>
              <a:ext cx="1214904" cy="433077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2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إنتاج عادي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6994167" y="3119009"/>
              <a:ext cx="350696" cy="350696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</p:grpSp>
      <p:pic>
        <p:nvPicPr>
          <p:cNvPr id="45" name="Image 44"/>
          <p:cNvPicPr>
            <a:picLocks noChangeAspect="1"/>
          </p:cNvPicPr>
          <p:nvPr/>
        </p:nvPicPr>
        <p:blipFill>
          <a:blip r:embed="rId2"/>
          <a:srcRect l="5423" r="2866" b="3607"/>
          <a:stretch>
            <a:fillRect/>
          </a:stretch>
        </p:blipFill>
        <p:spPr bwMode="auto">
          <a:xfrm>
            <a:off x="428596" y="4381632"/>
            <a:ext cx="2587164" cy="2160000"/>
          </a:xfrm>
          <a:prstGeom prst="rect">
            <a:avLst/>
          </a:prstGeom>
          <a:noFill/>
        </p:spPr>
      </p:pic>
      <p:sp>
        <p:nvSpPr>
          <p:cNvPr id="46" name="Rectangle 45"/>
          <p:cNvSpPr/>
          <p:nvPr/>
        </p:nvSpPr>
        <p:spPr>
          <a:xfrm>
            <a:off x="3462684" y="4117306"/>
            <a:ext cx="149271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r" rtl="1">
              <a:tabLst>
                <a:tab pos="457200" algn="l"/>
              </a:tabLst>
            </a:pPr>
            <a:r>
              <a:rPr lang="ar-DZ" sz="2000" b="1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نظام ألي للثقب:</a:t>
            </a:r>
            <a:endParaRPr lang="en-US" sz="2000" b="1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grpSp>
        <p:nvGrpSpPr>
          <p:cNvPr id="47" name="Groupe 46"/>
          <p:cNvGrpSpPr/>
          <p:nvPr/>
        </p:nvGrpSpPr>
        <p:grpSpPr>
          <a:xfrm>
            <a:off x="3071802" y="4500569"/>
            <a:ext cx="1845514" cy="595444"/>
            <a:chOff x="3940933" y="4429131"/>
            <a:chExt cx="1845514" cy="595444"/>
          </a:xfrm>
        </p:grpSpPr>
        <p:cxnSp>
          <p:nvCxnSpPr>
            <p:cNvPr id="48" name="Connecteur droit 47"/>
            <p:cNvCxnSpPr/>
            <p:nvPr/>
          </p:nvCxnSpPr>
          <p:spPr>
            <a:xfrm rot="10800000">
              <a:off x="4500563" y="4429131"/>
              <a:ext cx="1285884" cy="0"/>
            </a:xfrm>
            <a:prstGeom prst="line">
              <a:avLst/>
            </a:prstGeom>
            <a:ln w="15875">
              <a:solidFill>
                <a:srgbClr val="0099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Connecteur droit 55"/>
            <p:cNvCxnSpPr/>
            <p:nvPr/>
          </p:nvCxnSpPr>
          <p:spPr>
            <a:xfrm rot="5400000">
              <a:off x="3923027" y="4447039"/>
              <a:ext cx="595442" cy="559629"/>
            </a:xfrm>
            <a:prstGeom prst="line">
              <a:avLst/>
            </a:prstGeom>
            <a:ln w="15875">
              <a:solidFill>
                <a:srgbClr val="009900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4929190" y="4917056"/>
            <a:ext cx="212750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r" rtl="1">
              <a:tabLst>
                <a:tab pos="457200" algn="l"/>
              </a:tabLst>
            </a:pPr>
            <a:r>
              <a:rPr lang="ar-DZ" b="1" dirty="0" smtClean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الحصول على قيمة مضافة</a:t>
            </a:r>
            <a:endParaRPr lang="en-US" sz="2000" b="1" dirty="0" smtClean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58" name="Flèche droite 57"/>
          <p:cNvSpPr/>
          <p:nvPr/>
        </p:nvSpPr>
        <p:spPr>
          <a:xfrm>
            <a:off x="5857884" y="6000768"/>
            <a:ext cx="428625" cy="214312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abic Transparent" pitchFamily="2" charset="-78"/>
            </a:endParaRPr>
          </a:p>
        </p:txBody>
      </p:sp>
      <p:grpSp>
        <p:nvGrpSpPr>
          <p:cNvPr id="60" name="Groupe 59"/>
          <p:cNvGrpSpPr/>
          <p:nvPr/>
        </p:nvGrpSpPr>
        <p:grpSpPr>
          <a:xfrm>
            <a:off x="4075854" y="5346084"/>
            <a:ext cx="1656000" cy="288000"/>
            <a:chOff x="1187442" y="1000106"/>
            <a:chExt cx="1741472" cy="376239"/>
          </a:xfrm>
          <a:noFill/>
        </p:grpSpPr>
        <p:sp>
          <p:nvSpPr>
            <p:cNvPr id="62" name="ZoneTexte 61"/>
            <p:cNvSpPr txBox="1"/>
            <p:nvPr/>
          </p:nvSpPr>
          <p:spPr>
            <a:xfrm>
              <a:off x="1187442" y="1000106"/>
              <a:ext cx="1714500" cy="37623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1214414" y="1000108"/>
              <a:ext cx="1714500" cy="37623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abic Transparent" pitchFamily="2" charset="-78"/>
                </a:rPr>
                <a:t>قطعة </a:t>
              </a:r>
              <a:r>
                <a:rPr kumimoji="0" lang="ar-DZ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abic Transparent" pitchFamily="2" charset="-78"/>
                </a:rPr>
                <a:t>غير مثقوبة  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</p:grpSp>
      <p:grpSp>
        <p:nvGrpSpPr>
          <p:cNvPr id="64" name="Groupe 63"/>
          <p:cNvGrpSpPr/>
          <p:nvPr/>
        </p:nvGrpSpPr>
        <p:grpSpPr>
          <a:xfrm>
            <a:off x="6215074" y="5317838"/>
            <a:ext cx="1643074" cy="428628"/>
            <a:chOff x="5810242" y="981056"/>
            <a:chExt cx="1718000" cy="376242"/>
          </a:xfrm>
          <a:noFill/>
        </p:grpSpPr>
        <p:sp>
          <p:nvSpPr>
            <p:cNvPr id="65" name="ZoneTexte 64"/>
            <p:cNvSpPr txBox="1"/>
            <p:nvPr/>
          </p:nvSpPr>
          <p:spPr>
            <a:xfrm>
              <a:off x="5810242" y="981056"/>
              <a:ext cx="1714500" cy="37623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5813742" y="981061"/>
              <a:ext cx="1714500" cy="37623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abic Transparent" pitchFamily="2" charset="-78"/>
                </a:rPr>
                <a:t>قطعة </a:t>
              </a:r>
              <a:r>
                <a:rPr kumimoji="0" lang="ar-DZ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Arabic Transparent" pitchFamily="2" charset="-78"/>
                </a:rPr>
                <a:t>مثقوبة  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</p:grpSp>
      <p:sp>
        <p:nvSpPr>
          <p:cNvPr id="67" name="Forme en L 66"/>
          <p:cNvSpPr/>
          <p:nvPr/>
        </p:nvSpPr>
        <p:spPr>
          <a:xfrm flipH="1">
            <a:off x="4286248" y="5786454"/>
            <a:ext cx="1000132" cy="914400"/>
          </a:xfrm>
          <a:prstGeom prst="corner">
            <a:avLst>
              <a:gd name="adj1" fmla="val 64925"/>
              <a:gd name="adj2" fmla="val 50000"/>
            </a:avLst>
          </a:prstGeom>
          <a:blipFill dpi="0" rotWithShape="1">
            <a:blip r:embed="rId3">
              <a:alphaModFix amt="72000"/>
            </a:blip>
            <a:srcRect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grpSp>
        <p:nvGrpSpPr>
          <p:cNvPr id="68" name="Groupe 67"/>
          <p:cNvGrpSpPr/>
          <p:nvPr/>
        </p:nvGrpSpPr>
        <p:grpSpPr>
          <a:xfrm>
            <a:off x="6602758" y="5800102"/>
            <a:ext cx="1000132" cy="914400"/>
            <a:chOff x="7245700" y="5728664"/>
            <a:chExt cx="1000132" cy="914400"/>
          </a:xfrm>
        </p:grpSpPr>
        <p:sp>
          <p:nvSpPr>
            <p:cNvPr id="69" name="AutoShape 73"/>
            <p:cNvSpPr>
              <a:spLocks noChangeArrowheads="1"/>
            </p:cNvSpPr>
            <p:nvPr/>
          </p:nvSpPr>
          <p:spPr bwMode="auto">
            <a:xfrm rot="5400000">
              <a:off x="7751495" y="5927437"/>
              <a:ext cx="431800" cy="107950"/>
            </a:xfrm>
            <a:prstGeom prst="homePlate">
              <a:avLst>
                <a:gd name="adj" fmla="val 57481"/>
              </a:avLst>
            </a:prstGeom>
            <a:solidFill>
              <a:srgbClr val="C00000"/>
            </a:solidFill>
            <a:ln w="19050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ot="10800000" vert="eaVert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cs typeface="Arabic Transparent" pitchFamily="2" charset="-78"/>
              </a:endParaRPr>
            </a:p>
          </p:txBody>
        </p:sp>
        <p:sp>
          <p:nvSpPr>
            <p:cNvPr id="70" name="Forme en L 69"/>
            <p:cNvSpPr/>
            <p:nvPr/>
          </p:nvSpPr>
          <p:spPr>
            <a:xfrm flipH="1">
              <a:off x="7245700" y="5728664"/>
              <a:ext cx="1000132" cy="914400"/>
            </a:xfrm>
            <a:prstGeom prst="corner">
              <a:avLst>
                <a:gd name="adj1" fmla="val 64925"/>
                <a:gd name="adj2" fmla="val 50000"/>
              </a:avLst>
            </a:prstGeom>
            <a:blipFill dpi="0" rotWithShape="1">
              <a:blip r:embed="rId3">
                <a:alphaModFix amt="72000"/>
              </a:blip>
              <a:srcRect/>
              <a:tile tx="0" ty="0" sx="100000" sy="100000" flip="none" algn="tl"/>
            </a:blip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</p:grpSp>
      <p:grpSp>
        <p:nvGrpSpPr>
          <p:cNvPr id="71" name="Groupe 70"/>
          <p:cNvGrpSpPr>
            <a:grpSpLocks noChangeAspect="1"/>
          </p:cNvGrpSpPr>
          <p:nvPr/>
        </p:nvGrpSpPr>
        <p:grpSpPr>
          <a:xfrm>
            <a:off x="365266" y="4000504"/>
            <a:ext cx="2706536" cy="2643206"/>
            <a:chOff x="6850744" y="3071810"/>
            <a:chExt cx="2929539" cy="2860990"/>
          </a:xfrm>
        </p:grpSpPr>
        <p:sp>
          <p:nvSpPr>
            <p:cNvPr id="72" name="Rectangle 71"/>
            <p:cNvSpPr/>
            <p:nvPr/>
          </p:nvSpPr>
          <p:spPr>
            <a:xfrm>
              <a:off x="6929454" y="3071810"/>
              <a:ext cx="2850829" cy="286099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  <p:sp>
          <p:nvSpPr>
            <p:cNvPr id="73" name="Text Box 19"/>
            <p:cNvSpPr txBox="1">
              <a:spLocks noChangeArrowheads="1"/>
            </p:cNvSpPr>
            <p:nvPr/>
          </p:nvSpPr>
          <p:spPr bwMode="auto">
            <a:xfrm>
              <a:off x="6850744" y="3097519"/>
              <a:ext cx="612546" cy="323999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88900" lvl="1" indent="-6350">
                <a:spcBef>
                  <a:spcPts val="500"/>
                </a:spcBef>
                <a:spcAft>
                  <a:spcPts val="500"/>
                </a:spcAft>
              </a:pPr>
              <a:r>
                <a:rPr lang="fr-FR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Rectangle 18"/>
            <p:cNvSpPr>
              <a:spLocks noChangeArrowheads="1"/>
            </p:cNvSpPr>
            <p:nvPr/>
          </p:nvSpPr>
          <p:spPr bwMode="auto">
            <a:xfrm>
              <a:off x="7429064" y="3071810"/>
              <a:ext cx="1214904" cy="433077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2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إنتاج عادي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75" name="Ellipse 74"/>
            <p:cNvSpPr/>
            <p:nvPr/>
          </p:nvSpPr>
          <p:spPr>
            <a:xfrm>
              <a:off x="6994167" y="3119009"/>
              <a:ext cx="350696" cy="350696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0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0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/>
      <p:bldP spid="10247" grpId="0"/>
      <p:bldP spid="10251" grpId="0" animBg="1"/>
      <p:bldP spid="10250" grpId="0" animBg="1"/>
      <p:bldP spid="10249" grpId="0"/>
      <p:bldP spid="10256" grpId="0"/>
      <p:bldP spid="10258" grpId="0"/>
      <p:bldP spid="10259" grpId="0" animBg="1"/>
      <p:bldP spid="10264" grpId="0"/>
      <p:bldP spid="46" grpId="0"/>
      <p:bldP spid="57" grpId="0" animBg="1"/>
      <p:bldP spid="58" grpId="0" animBg="1"/>
      <p:bldP spid="6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7185261" y="142852"/>
            <a:ext cx="186690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F2</a:t>
            </a:r>
            <a:r>
              <a:rPr lang="ar-DZ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 : سير التحضير</a:t>
            </a:r>
            <a:r>
              <a:rPr lang="fr-FR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b="1" dirty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12" name="Rectangle 33"/>
          <p:cNvSpPr>
            <a:spLocks noChangeArrowheads="1"/>
          </p:cNvSpPr>
          <p:nvPr/>
        </p:nvSpPr>
        <p:spPr bwMode="auto">
          <a:xfrm>
            <a:off x="0" y="153202"/>
            <a:ext cx="7398873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1071563" indent="-1071563" algn="r" rtl="1">
              <a:tabLst>
                <a:tab pos="530225" algn="l"/>
                <a:tab pos="563563" algn="l"/>
              </a:tabLst>
            </a:pPr>
            <a:r>
              <a:rPr lang="ar-DZ" b="1" dirty="0">
                <a:ea typeface="Times New Roman" pitchFamily="18" charset="0"/>
                <a:cs typeface="Arabic Transparent" pitchFamily="2" charset="-78"/>
              </a:rPr>
              <a:t>هذه الحالة تسمح بالحصول على الشروط الضرورية للبدء في الإنتاج العادي (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تحضير 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مسبق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)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             تستعمل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للآلات التي تحتاج إلى تسخين العتاد ، ملء الآلة...... .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6517156" y="500042"/>
            <a:ext cx="2484000" cy="3240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sz="16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&lt;Marche de préparation&gt;</a:t>
            </a:r>
            <a:endParaRPr lang="fr-FR" sz="1600" dirty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026" name="Picture 2" descr="E:\GEMMA\P5 Four electrique┬®A Tandea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57232"/>
            <a:ext cx="3022599" cy="2013337"/>
          </a:xfrm>
          <a:prstGeom prst="rect">
            <a:avLst/>
          </a:prstGeom>
          <a:noFill/>
        </p:spPr>
      </p:pic>
      <p:grpSp>
        <p:nvGrpSpPr>
          <p:cNvPr id="26" name="Groupe 25"/>
          <p:cNvGrpSpPr>
            <a:grpSpLocks noChangeAspect="1"/>
          </p:cNvGrpSpPr>
          <p:nvPr/>
        </p:nvGrpSpPr>
        <p:grpSpPr>
          <a:xfrm>
            <a:off x="6215074" y="1071546"/>
            <a:ext cx="958646" cy="1152000"/>
            <a:chOff x="5422785" y="1541610"/>
            <a:chExt cx="728060" cy="874902"/>
          </a:xfrm>
        </p:grpSpPr>
        <p:sp>
          <p:nvSpPr>
            <p:cNvPr id="14" name="Rectangle 13"/>
            <p:cNvSpPr/>
            <p:nvPr/>
          </p:nvSpPr>
          <p:spPr>
            <a:xfrm>
              <a:off x="5430721" y="1577790"/>
              <a:ext cx="684000" cy="838722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5422785" y="1600166"/>
              <a:ext cx="452686" cy="324000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F2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5641716" y="1541610"/>
              <a:ext cx="509129" cy="397367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سير 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التحضير</a:t>
              </a:r>
              <a:endParaRPr lang="en-US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24" name="Ellipse 23"/>
            <p:cNvSpPr/>
            <p:nvPr/>
          </p:nvSpPr>
          <p:spPr>
            <a:xfrm>
              <a:off x="5460350" y="1617246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27" name="Rectangle 35"/>
          <p:cNvSpPr>
            <a:spLocks noChangeArrowheads="1"/>
          </p:cNvSpPr>
          <p:nvPr/>
        </p:nvSpPr>
        <p:spPr bwMode="auto">
          <a:xfrm>
            <a:off x="7289525" y="3429000"/>
            <a:ext cx="1640193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F3</a:t>
            </a:r>
            <a:r>
              <a:rPr lang="ar-DZ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 : سير </a:t>
            </a:r>
            <a:r>
              <a:rPr lang="ar-DZ" b="1" dirty="0" smtClean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الغلق</a:t>
            </a:r>
            <a:r>
              <a:rPr lang="fr-FR" b="1" dirty="0" smtClean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28" name="Rectangle 39"/>
          <p:cNvSpPr>
            <a:spLocks noChangeArrowheads="1"/>
          </p:cNvSpPr>
          <p:nvPr/>
        </p:nvSpPr>
        <p:spPr bwMode="auto">
          <a:xfrm>
            <a:off x="692170" y="3417125"/>
            <a:ext cx="6737350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tabLst>
                <a:tab pos="530225" algn="l"/>
                <a:tab pos="563563" algn="l"/>
              </a:tabLst>
            </a:pPr>
            <a:r>
              <a:rPr lang="ar-DZ" b="1" dirty="0">
                <a:ea typeface="Times New Roman" pitchFamily="18" charset="0"/>
                <a:cs typeface="Arabic Transparent" pitchFamily="2" charset="-78"/>
              </a:rPr>
              <a:t>هذه الحالة تستعمل للآلات التي يجب 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إفراغها أو تنظيفها في أخر اليوم أو في أخر الإنتاج</a:t>
            </a:r>
            <a:endParaRPr lang="fr-FR" b="1" dirty="0">
              <a:solidFill>
                <a:srgbClr val="FF0000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>
              <a:tabLst>
                <a:tab pos="530225" algn="l"/>
                <a:tab pos="563563" algn="l"/>
              </a:tabLst>
            </a:pPr>
            <a:r>
              <a:rPr lang="fr-FR" b="1" dirty="0" smtClean="0">
                <a:ea typeface="Times New Roman" pitchFamily="18" charset="0"/>
                <a:cs typeface="Arabic Transparent" pitchFamily="2" charset="-78"/>
              </a:rPr>
              <a:t>          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كالآلات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صنع الخبز أو العجائن .</a:t>
            </a:r>
            <a:r>
              <a:rPr lang="ar-DZ" b="1" dirty="0"/>
              <a:t> 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6880451" y="3797312"/>
            <a:ext cx="2052000" cy="3240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sz="1600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&lt;Marche de clôture&gt;</a:t>
            </a:r>
            <a:endParaRPr lang="fr-FR" sz="1600" dirty="0">
              <a:solidFill>
                <a:srgbClr val="0000FF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3857629"/>
            <a:ext cx="2936105" cy="2955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1" name="Groupe 30"/>
          <p:cNvGrpSpPr>
            <a:grpSpLocks noChangeAspect="1"/>
          </p:cNvGrpSpPr>
          <p:nvPr/>
        </p:nvGrpSpPr>
        <p:grpSpPr>
          <a:xfrm>
            <a:off x="6445226" y="4572008"/>
            <a:ext cx="912856" cy="1151399"/>
            <a:chOff x="6271796" y="1529034"/>
            <a:chExt cx="698716" cy="881300"/>
          </a:xfrm>
        </p:grpSpPr>
        <p:sp>
          <p:nvSpPr>
            <p:cNvPr id="32" name="Rectangle 31"/>
            <p:cNvSpPr/>
            <p:nvPr/>
          </p:nvSpPr>
          <p:spPr>
            <a:xfrm>
              <a:off x="6286512" y="1571612"/>
              <a:ext cx="684000" cy="838722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33" name="Text Box 19"/>
            <p:cNvSpPr txBox="1">
              <a:spLocks noChangeArrowheads="1"/>
            </p:cNvSpPr>
            <p:nvPr/>
          </p:nvSpPr>
          <p:spPr bwMode="auto">
            <a:xfrm>
              <a:off x="6271796" y="1583009"/>
              <a:ext cx="389622" cy="324000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F3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Rectangle 35"/>
            <p:cNvSpPr>
              <a:spLocks noChangeArrowheads="1"/>
            </p:cNvSpPr>
            <p:nvPr/>
          </p:nvSpPr>
          <p:spPr bwMode="auto">
            <a:xfrm>
              <a:off x="6579827" y="1529034"/>
              <a:ext cx="368336" cy="400481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سير 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الغلق</a:t>
              </a:r>
              <a:endParaRPr lang="fr-FR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35" name="Ellipse 34"/>
            <p:cNvSpPr/>
            <p:nvPr/>
          </p:nvSpPr>
          <p:spPr>
            <a:xfrm>
              <a:off x="6306684" y="1592876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27" grpId="0"/>
      <p:bldP spid="28" grpId="0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119845" y="90464"/>
            <a:ext cx="279400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6699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F4</a:t>
            </a:r>
            <a:r>
              <a:rPr lang="ar-DZ" b="1">
                <a:solidFill>
                  <a:srgbClr val="6699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: سير التحقق بدون الترتيب</a:t>
            </a:r>
            <a:r>
              <a:rPr lang="fr-FR" b="1">
                <a:solidFill>
                  <a:srgbClr val="6699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>
                <a:solidFill>
                  <a:srgbClr val="669900"/>
                </a:solidFill>
                <a:latin typeface="Arial" pitchFamily="34" charset="0"/>
                <a:cs typeface="Arabic Transparent" pitchFamily="2" charset="-78"/>
              </a:rPr>
              <a:t> </a:t>
            </a:r>
            <a:endParaRPr lang="en-US">
              <a:solidFill>
                <a:srgbClr val="669900"/>
              </a:solidFill>
              <a:latin typeface="Arial" pitchFamily="34" charset="0"/>
              <a:cs typeface="Arabic Transparent" pitchFamily="2" charset="-78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5264274" y="425790"/>
            <a:ext cx="3525324" cy="30777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400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&lt;Marche de vérification dans le désordre&gt;</a:t>
            </a: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13968" y="71414"/>
            <a:ext cx="7390165" cy="95410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tabLst>
                <a:tab pos="865188" algn="l"/>
              </a:tabLst>
            </a:pPr>
            <a:r>
              <a:rPr lang="ar-DZ" b="1" dirty="0">
                <a:solidFill>
                  <a:srgbClr val="00B4B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ar-DZ" sz="2000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            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هذه الحالة تسمح لتحقق من بعض حركات واشتغال بعض أجزاء النظام </a:t>
            </a:r>
            <a:endParaRPr lang="fr-FR" dirty="0"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>
              <a:tabLst>
                <a:tab pos="865188" algn="l"/>
              </a:tabLst>
            </a:pPr>
            <a:r>
              <a:rPr lang="fr-FR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                                 </a:t>
            </a:r>
            <a:r>
              <a:rPr lang="ar-SA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( المنفذات) 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دون </a:t>
            </a:r>
            <a:r>
              <a:rPr lang="ar-SA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الأخذ بعين الاعتبار السير الترتيبي للإنتاج العادي </a:t>
            </a:r>
            <a:endParaRPr lang="fr-FR" dirty="0">
              <a:latin typeface="Arial" pitchFamily="34" charset="0"/>
              <a:cs typeface="Arabic Transparent" pitchFamily="2" charset="-78"/>
            </a:endParaRPr>
          </a:p>
          <a:p>
            <a:pPr algn="r" rtl="1" eaLnBrk="0" hangingPunct="0">
              <a:tabLst>
                <a:tab pos="865188" algn="l"/>
              </a:tabLst>
            </a:pPr>
            <a:r>
              <a:rPr lang="ar-SA" b="1" dirty="0">
                <a:latin typeface="Arial" pitchFamily="34" charset="0"/>
                <a:cs typeface="Arabic Transparent" pitchFamily="2" charset="-78"/>
              </a:rPr>
              <a:t>وأكثرها يكون يدوي مع الأخذ بعين الاعتبار سلامة المستخدم وأجهزة النظام لكونها يدويا .</a:t>
            </a:r>
          </a:p>
        </p:txBody>
      </p:sp>
      <p:grpSp>
        <p:nvGrpSpPr>
          <p:cNvPr id="1026" name="Group 2"/>
          <p:cNvGrpSpPr>
            <a:grpSpLocks/>
          </p:cNvGrpSpPr>
          <p:nvPr/>
        </p:nvGrpSpPr>
        <p:grpSpPr bwMode="auto">
          <a:xfrm rot="16200000">
            <a:off x="819913" y="1158074"/>
            <a:ext cx="665163" cy="2019300"/>
            <a:chOff x="2543" y="10747"/>
            <a:chExt cx="1048" cy="3012"/>
          </a:xfrm>
        </p:grpSpPr>
        <p:sp>
          <p:nvSpPr>
            <p:cNvPr id="1027" name="AutoShape 3"/>
            <p:cNvSpPr>
              <a:spLocks noChangeAspect="1" noChangeArrowheads="1"/>
            </p:cNvSpPr>
            <p:nvPr/>
          </p:nvSpPr>
          <p:spPr bwMode="auto">
            <a:xfrm>
              <a:off x="2934" y="10898"/>
              <a:ext cx="555" cy="19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FF">
                    <a:gamma/>
                    <a:shade val="46275"/>
                    <a:invGamma/>
                  </a:srgbClr>
                </a:gs>
                <a:gs pos="5000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22225">
              <a:noFill/>
              <a:round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28" name="Rectangle 4"/>
            <p:cNvSpPr>
              <a:spLocks noChangeArrowheads="1"/>
            </p:cNvSpPr>
            <p:nvPr/>
          </p:nvSpPr>
          <p:spPr bwMode="auto">
            <a:xfrm>
              <a:off x="2869" y="10747"/>
              <a:ext cx="694" cy="227"/>
            </a:xfrm>
            <a:prstGeom prst="rect">
              <a:avLst/>
            </a:prstGeom>
            <a:solidFill>
              <a:srgbClr val="969696"/>
            </a:solidFill>
            <a:ln w="22225">
              <a:solidFill>
                <a:srgbClr val="808080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029" name="Group 5"/>
            <p:cNvGrpSpPr>
              <a:grpSpLocks/>
            </p:cNvGrpSpPr>
            <p:nvPr/>
          </p:nvGrpSpPr>
          <p:grpSpPr bwMode="auto">
            <a:xfrm>
              <a:off x="2543" y="11064"/>
              <a:ext cx="928" cy="2685"/>
              <a:chOff x="3927" y="13657"/>
              <a:chExt cx="928" cy="2385"/>
            </a:xfrm>
          </p:grpSpPr>
          <p:sp>
            <p:nvSpPr>
              <p:cNvPr id="1030" name="Rectangle 6"/>
              <p:cNvSpPr>
                <a:spLocks noChangeArrowheads="1"/>
              </p:cNvSpPr>
              <p:nvPr/>
            </p:nvSpPr>
            <p:spPr bwMode="auto">
              <a:xfrm rot="5400000">
                <a:off x="3435" y="14843"/>
                <a:ext cx="2295" cy="103"/>
              </a:xfrm>
              <a:prstGeom prst="rect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15875">
                <a:noFill/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1" name="Rectangle 7"/>
              <p:cNvSpPr>
                <a:spLocks noChangeAspect="1" noChangeArrowheads="1"/>
              </p:cNvSpPr>
              <p:nvPr/>
            </p:nvSpPr>
            <p:spPr bwMode="auto">
              <a:xfrm rot="5400000">
                <a:off x="4516" y="13475"/>
                <a:ext cx="157" cy="521"/>
              </a:xfrm>
              <a:prstGeom prst="rect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15875">
                <a:noFill/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2" name="Rectangle 8"/>
              <p:cNvSpPr>
                <a:spLocks noChangeAspect="1" noChangeArrowheads="1"/>
              </p:cNvSpPr>
              <p:nvPr/>
            </p:nvSpPr>
            <p:spPr bwMode="auto">
              <a:xfrm rot="5400000">
                <a:off x="4299" y="15329"/>
                <a:ext cx="56" cy="440"/>
              </a:xfrm>
              <a:prstGeom prst="rect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3" name="Rectangle 9"/>
              <p:cNvSpPr>
                <a:spLocks noChangeAspect="1" noChangeArrowheads="1"/>
              </p:cNvSpPr>
              <p:nvPr/>
            </p:nvSpPr>
            <p:spPr bwMode="auto">
              <a:xfrm rot="5400000">
                <a:off x="3464" y="14891"/>
                <a:ext cx="1318" cy="50"/>
              </a:xfrm>
              <a:prstGeom prst="rect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034" name="Oval 10"/>
              <p:cNvSpPr>
                <a:spLocks noChangeAspect="1" noChangeArrowheads="1"/>
              </p:cNvSpPr>
              <p:nvPr/>
            </p:nvSpPr>
            <p:spPr bwMode="auto">
              <a:xfrm rot="5400000">
                <a:off x="3922" y="14199"/>
                <a:ext cx="202" cy="1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035" name="Rectangle 11"/>
            <p:cNvSpPr>
              <a:spLocks noChangeArrowheads="1"/>
            </p:cNvSpPr>
            <p:nvPr/>
          </p:nvSpPr>
          <p:spPr bwMode="auto">
            <a:xfrm>
              <a:off x="2858" y="12783"/>
              <a:ext cx="695" cy="227"/>
            </a:xfrm>
            <a:prstGeom prst="rect">
              <a:avLst/>
            </a:prstGeom>
            <a:solidFill>
              <a:srgbClr val="969696"/>
            </a:solidFill>
            <a:ln w="22225">
              <a:solidFill>
                <a:srgbClr val="808080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36" name="Rectangle 12"/>
            <p:cNvSpPr>
              <a:spLocks noChangeArrowheads="1"/>
            </p:cNvSpPr>
            <p:nvPr/>
          </p:nvSpPr>
          <p:spPr bwMode="auto">
            <a:xfrm>
              <a:off x="2792" y="13615"/>
              <a:ext cx="799" cy="144"/>
            </a:xfrm>
            <a:prstGeom prst="rect">
              <a:avLst/>
            </a:prstGeom>
            <a:solidFill>
              <a:srgbClr val="333333">
                <a:alpha val="95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1097" name="Group 73"/>
          <p:cNvGrpSpPr>
            <a:grpSpLocks/>
          </p:cNvGrpSpPr>
          <p:nvPr/>
        </p:nvGrpSpPr>
        <p:grpSpPr bwMode="auto">
          <a:xfrm>
            <a:off x="2505071" y="1177921"/>
            <a:ext cx="1495425" cy="1751013"/>
            <a:chOff x="1724" y="1950"/>
            <a:chExt cx="2355" cy="2758"/>
          </a:xfrm>
        </p:grpSpPr>
        <p:grpSp>
          <p:nvGrpSpPr>
            <p:cNvPr id="1098" name="Group 74"/>
            <p:cNvGrpSpPr>
              <a:grpSpLocks noChangeAspect="1"/>
            </p:cNvGrpSpPr>
            <p:nvPr/>
          </p:nvGrpSpPr>
          <p:grpSpPr bwMode="auto">
            <a:xfrm>
              <a:off x="3114" y="1954"/>
              <a:ext cx="104" cy="981"/>
              <a:chOff x="4701" y="3231"/>
              <a:chExt cx="140" cy="1315"/>
            </a:xfrm>
          </p:grpSpPr>
          <p:sp>
            <p:nvSpPr>
              <p:cNvPr id="1099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4701" y="3799"/>
                <a:ext cx="140" cy="381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0" name="Line 76"/>
              <p:cNvSpPr>
                <a:spLocks noChangeAspect="1" noChangeShapeType="1"/>
              </p:cNvSpPr>
              <p:nvPr/>
            </p:nvSpPr>
            <p:spPr bwMode="auto">
              <a:xfrm>
                <a:off x="4767" y="3231"/>
                <a:ext cx="0" cy="13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oval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01" name="Group 77"/>
            <p:cNvGrpSpPr>
              <a:grpSpLocks noChangeAspect="1"/>
            </p:cNvGrpSpPr>
            <p:nvPr/>
          </p:nvGrpSpPr>
          <p:grpSpPr bwMode="auto">
            <a:xfrm>
              <a:off x="3260" y="1950"/>
              <a:ext cx="104" cy="981"/>
              <a:chOff x="4701" y="3231"/>
              <a:chExt cx="140" cy="1315"/>
            </a:xfrm>
          </p:grpSpPr>
          <p:sp>
            <p:nvSpPr>
              <p:cNvPr id="1102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4701" y="3799"/>
                <a:ext cx="140" cy="381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3" name="Line 79"/>
              <p:cNvSpPr>
                <a:spLocks noChangeAspect="1" noChangeShapeType="1"/>
              </p:cNvSpPr>
              <p:nvPr/>
            </p:nvSpPr>
            <p:spPr bwMode="auto">
              <a:xfrm>
                <a:off x="4767" y="3231"/>
                <a:ext cx="0" cy="13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oval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04" name="Group 80"/>
            <p:cNvGrpSpPr>
              <a:grpSpLocks noChangeAspect="1"/>
            </p:cNvGrpSpPr>
            <p:nvPr/>
          </p:nvGrpSpPr>
          <p:grpSpPr bwMode="auto">
            <a:xfrm>
              <a:off x="3411" y="1950"/>
              <a:ext cx="104" cy="981"/>
              <a:chOff x="4701" y="3231"/>
              <a:chExt cx="140" cy="1315"/>
            </a:xfrm>
          </p:grpSpPr>
          <p:sp>
            <p:nvSpPr>
              <p:cNvPr id="1105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701" y="3799"/>
                <a:ext cx="140" cy="381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6" name="Line 82"/>
              <p:cNvSpPr>
                <a:spLocks noChangeAspect="1" noChangeShapeType="1"/>
              </p:cNvSpPr>
              <p:nvPr/>
            </p:nvSpPr>
            <p:spPr bwMode="auto">
              <a:xfrm>
                <a:off x="4767" y="3231"/>
                <a:ext cx="0" cy="13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oval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1107" name="Group 83"/>
            <p:cNvGrpSpPr>
              <a:grpSpLocks/>
            </p:cNvGrpSpPr>
            <p:nvPr/>
          </p:nvGrpSpPr>
          <p:grpSpPr bwMode="auto">
            <a:xfrm>
              <a:off x="2052" y="3020"/>
              <a:ext cx="2027" cy="982"/>
              <a:chOff x="8005" y="3588"/>
              <a:chExt cx="2027" cy="982"/>
            </a:xfrm>
          </p:grpSpPr>
          <p:sp>
            <p:nvSpPr>
              <p:cNvPr id="1108" name="AutoShape 84"/>
              <p:cNvSpPr>
                <a:spLocks noChangeAspect="1" noChangeArrowheads="1"/>
              </p:cNvSpPr>
              <p:nvPr/>
            </p:nvSpPr>
            <p:spPr bwMode="auto">
              <a:xfrm>
                <a:off x="8005" y="3895"/>
                <a:ext cx="896" cy="168"/>
              </a:xfrm>
              <a:prstGeom prst="roundRect">
                <a:avLst>
                  <a:gd name="adj" fmla="val 29657"/>
                </a:avLst>
              </a:prstGeom>
              <a:gradFill rotWithShape="1">
                <a:gsLst>
                  <a:gs pos="0">
                    <a:srgbClr val="EAEAEA">
                      <a:gamma/>
                      <a:shade val="46275"/>
                      <a:invGamma/>
                    </a:srgbClr>
                  </a:gs>
                  <a:gs pos="50000">
                    <a:srgbClr val="EAEAEA"/>
                  </a:gs>
                  <a:gs pos="100000">
                    <a:srgbClr val="EAEAEA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09" name="AutoShape 85"/>
              <p:cNvSpPr>
                <a:spLocks noChangeAspect="1" noChangeArrowheads="1"/>
              </p:cNvSpPr>
              <p:nvPr/>
            </p:nvSpPr>
            <p:spPr bwMode="auto">
              <a:xfrm rot="5400000">
                <a:off x="8866" y="3290"/>
                <a:ext cx="755" cy="141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3366FF">
                      <a:gamma/>
                      <a:shade val="54118"/>
                      <a:invGamma/>
                    </a:srgbClr>
                  </a:gs>
                  <a:gs pos="50000">
                    <a:srgbClr val="3366FF"/>
                  </a:gs>
                  <a:gs pos="100000">
                    <a:srgbClr val="3366FF">
                      <a:gamma/>
                      <a:shade val="54118"/>
                      <a:invGamma/>
                    </a:srgbClr>
                  </a:gs>
                </a:gsLst>
                <a:lin ang="0" scaled="1"/>
              </a:gradFill>
              <a:ln w="9525">
                <a:round/>
                <a:headEnd/>
                <a:tailEnd/>
              </a:ln>
              <a:scene3d>
                <a:camera prst="legacyObliqueFron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endParaRPr lang="fr-FR"/>
              </a:p>
            </p:txBody>
          </p:sp>
          <p:grpSp>
            <p:nvGrpSpPr>
              <p:cNvPr id="1110" name="Group 86"/>
              <p:cNvGrpSpPr>
                <a:grpSpLocks noChangeAspect="1"/>
              </p:cNvGrpSpPr>
              <p:nvPr/>
            </p:nvGrpSpPr>
            <p:grpSpPr bwMode="auto">
              <a:xfrm>
                <a:off x="8700" y="3746"/>
                <a:ext cx="1042" cy="508"/>
                <a:chOff x="6975" y="5151"/>
                <a:chExt cx="615" cy="256"/>
              </a:xfrm>
            </p:grpSpPr>
            <p:grpSp>
              <p:nvGrpSpPr>
                <p:cNvPr id="1111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6975" y="5151"/>
                  <a:ext cx="607" cy="196"/>
                  <a:chOff x="6975" y="5151"/>
                  <a:chExt cx="607" cy="196"/>
                </a:xfrm>
              </p:grpSpPr>
              <p:sp>
                <p:nvSpPr>
                  <p:cNvPr id="1112" name="Line 8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975" y="5151"/>
                    <a:ext cx="6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13" name="Line 8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975" y="5215"/>
                    <a:ext cx="6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14" name="Line 9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975" y="5279"/>
                    <a:ext cx="6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1115" name="Line 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975" y="5347"/>
                    <a:ext cx="6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1116" name="Line 92"/>
                <p:cNvSpPr>
                  <a:spLocks noChangeAspect="1" noChangeShapeType="1"/>
                </p:cNvSpPr>
                <p:nvPr/>
              </p:nvSpPr>
              <p:spPr bwMode="auto">
                <a:xfrm>
                  <a:off x="6983" y="5279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7" name="Line 93"/>
                <p:cNvSpPr>
                  <a:spLocks noChangeAspect="1" noChangeShapeType="1"/>
                </p:cNvSpPr>
                <p:nvPr/>
              </p:nvSpPr>
              <p:spPr bwMode="auto">
                <a:xfrm>
                  <a:off x="6983" y="5343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18" name="Line 94"/>
                <p:cNvSpPr>
                  <a:spLocks noChangeAspect="1" noChangeShapeType="1"/>
                </p:cNvSpPr>
                <p:nvPr/>
              </p:nvSpPr>
              <p:spPr bwMode="auto">
                <a:xfrm>
                  <a:off x="6983" y="5407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1119" name="Line 95"/>
              <p:cNvSpPr>
                <a:spLocks noChangeShapeType="1"/>
              </p:cNvSpPr>
              <p:nvPr/>
            </p:nvSpPr>
            <p:spPr bwMode="auto">
              <a:xfrm>
                <a:off x="8801" y="3614"/>
                <a:ext cx="98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0" name="Line 96"/>
              <p:cNvSpPr>
                <a:spLocks noChangeShapeType="1"/>
              </p:cNvSpPr>
              <p:nvPr/>
            </p:nvSpPr>
            <p:spPr bwMode="auto">
              <a:xfrm>
                <a:off x="8790" y="4356"/>
                <a:ext cx="98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1" name="AutoShape 97" descr="60 %"/>
              <p:cNvSpPr>
                <a:spLocks noChangeAspect="1"/>
              </p:cNvSpPr>
              <p:nvPr/>
            </p:nvSpPr>
            <p:spPr bwMode="auto">
              <a:xfrm>
                <a:off x="8510" y="3588"/>
                <a:ext cx="289" cy="785"/>
              </a:xfrm>
              <a:prstGeom prst="leftBracket">
                <a:avLst>
                  <a:gd name="adj" fmla="val 22636"/>
                </a:avLst>
              </a:prstGeom>
              <a:pattFill prst="pct60">
                <a:fgClr>
                  <a:srgbClr val="000000"/>
                </a:fgClr>
                <a:bgClr>
                  <a:srgbClr val="0000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2" name="AutoShape 98" descr="60 %"/>
              <p:cNvSpPr>
                <a:spLocks/>
              </p:cNvSpPr>
              <p:nvPr/>
            </p:nvSpPr>
            <p:spPr bwMode="auto">
              <a:xfrm flipH="1">
                <a:off x="9743" y="3594"/>
                <a:ext cx="289" cy="785"/>
              </a:xfrm>
              <a:prstGeom prst="leftBracket">
                <a:avLst>
                  <a:gd name="adj" fmla="val 22636"/>
                </a:avLst>
              </a:prstGeom>
              <a:pattFill prst="pct60">
                <a:fgClr>
                  <a:srgbClr val="000000"/>
                </a:fgClr>
                <a:bgClr>
                  <a:srgbClr val="0000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3" name="AutoShape 99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8692" y="4383"/>
                <a:ext cx="1149" cy="187"/>
              </a:xfrm>
              <a:custGeom>
                <a:avLst/>
                <a:gdLst>
                  <a:gd name="G0" fmla="+- 886 0 0"/>
                  <a:gd name="G1" fmla="+- 21600 0 886"/>
                  <a:gd name="G2" fmla="*/ 886 1 2"/>
                  <a:gd name="G3" fmla="+- 21600 0 G2"/>
                  <a:gd name="G4" fmla="+/ 886 21600 2"/>
                  <a:gd name="G5" fmla="+/ G1 0 2"/>
                  <a:gd name="G6" fmla="*/ 21600 21600 886"/>
                  <a:gd name="G7" fmla="*/ G6 1 2"/>
                  <a:gd name="G8" fmla="+- 21600 0 G7"/>
                  <a:gd name="G9" fmla="*/ 21600 1 2"/>
                  <a:gd name="G10" fmla="+- 886 0 G9"/>
                  <a:gd name="G11" fmla="?: G10 G8 0"/>
                  <a:gd name="G12" fmla="?: G10 G7 21600"/>
                  <a:gd name="T0" fmla="*/ 21157 w 21600"/>
                  <a:gd name="T1" fmla="*/ 10800 h 21600"/>
                  <a:gd name="T2" fmla="*/ 10800 w 21600"/>
                  <a:gd name="T3" fmla="*/ 21600 h 21600"/>
                  <a:gd name="T4" fmla="*/ 443 w 21600"/>
                  <a:gd name="T5" fmla="*/ 10800 h 21600"/>
                  <a:gd name="T6" fmla="*/ 10800 w 21600"/>
                  <a:gd name="T7" fmla="*/ 0 h 21600"/>
                  <a:gd name="T8" fmla="*/ 2243 w 21600"/>
                  <a:gd name="T9" fmla="*/ 2243 h 21600"/>
                  <a:gd name="T10" fmla="*/ 19357 w 21600"/>
                  <a:gd name="T11" fmla="*/ 1935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886" y="21600"/>
                    </a:lnTo>
                    <a:lnTo>
                      <a:pt x="2071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>
                      <a:gamma/>
                      <a:shade val="6275"/>
                      <a:invGamma/>
                    </a:srgbClr>
                  </a:gs>
                  <a:gs pos="100000">
                    <a:srgbClr val="969696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Fron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69696"/>
                </a:extrusionClr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endParaRPr lang="fr-FR"/>
              </a:p>
            </p:txBody>
          </p:sp>
        </p:grpSp>
        <p:sp>
          <p:nvSpPr>
            <p:cNvPr id="1124" name="AutoShape 100"/>
            <p:cNvSpPr>
              <a:spLocks noChangeArrowheads="1"/>
            </p:cNvSpPr>
            <p:nvPr/>
          </p:nvSpPr>
          <p:spPr bwMode="auto">
            <a:xfrm>
              <a:off x="3039" y="2882"/>
              <a:ext cx="533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80">
                    <a:gamma/>
                    <a:shade val="46275"/>
                    <a:invGamma/>
                  </a:srgbClr>
                </a:gs>
                <a:gs pos="50000">
                  <a:srgbClr val="008080"/>
                </a:gs>
                <a:gs pos="100000">
                  <a:srgbClr val="0080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8080"/>
              </a:extrusion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grpSp>
          <p:nvGrpSpPr>
            <p:cNvPr id="1125" name="Group 101"/>
            <p:cNvGrpSpPr>
              <a:grpSpLocks noChangeAspect="1"/>
            </p:cNvGrpSpPr>
            <p:nvPr/>
          </p:nvGrpSpPr>
          <p:grpSpPr bwMode="auto">
            <a:xfrm>
              <a:off x="1724" y="4146"/>
              <a:ext cx="1026" cy="445"/>
              <a:chOff x="1754" y="4646"/>
              <a:chExt cx="1253" cy="544"/>
            </a:xfrm>
          </p:grpSpPr>
          <p:sp>
            <p:nvSpPr>
              <p:cNvPr id="1126" name="AutoShape 102"/>
              <p:cNvSpPr>
                <a:spLocks noChangeAspect="1" noChangeArrowheads="1"/>
              </p:cNvSpPr>
              <p:nvPr/>
            </p:nvSpPr>
            <p:spPr bwMode="auto">
              <a:xfrm>
                <a:off x="1754" y="4646"/>
                <a:ext cx="1253" cy="544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1127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2209" y="4863"/>
                <a:ext cx="357" cy="324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1128" name="Line 104"/>
            <p:cNvSpPr>
              <a:spLocks noChangeShapeType="1"/>
            </p:cNvSpPr>
            <p:nvPr/>
          </p:nvSpPr>
          <p:spPr bwMode="auto">
            <a:xfrm>
              <a:off x="2252" y="3333"/>
              <a:ext cx="0" cy="81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29" name="Line 105"/>
            <p:cNvSpPr>
              <a:spLocks noChangeShapeType="1"/>
            </p:cNvSpPr>
            <p:nvPr/>
          </p:nvSpPr>
          <p:spPr bwMode="auto">
            <a:xfrm>
              <a:off x="2317" y="3336"/>
              <a:ext cx="0" cy="15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1130" name="Group 106"/>
            <p:cNvGrpSpPr>
              <a:grpSpLocks/>
            </p:cNvGrpSpPr>
            <p:nvPr/>
          </p:nvGrpSpPr>
          <p:grpSpPr bwMode="auto">
            <a:xfrm>
              <a:off x="2381" y="3338"/>
              <a:ext cx="186" cy="153"/>
              <a:chOff x="3356" y="4383"/>
              <a:chExt cx="186" cy="153"/>
            </a:xfrm>
          </p:grpSpPr>
          <p:grpSp>
            <p:nvGrpSpPr>
              <p:cNvPr id="1131" name="Group 107"/>
              <p:cNvGrpSpPr>
                <a:grpSpLocks/>
              </p:cNvGrpSpPr>
              <p:nvPr/>
            </p:nvGrpSpPr>
            <p:grpSpPr bwMode="auto">
              <a:xfrm>
                <a:off x="3356" y="4383"/>
                <a:ext cx="64" cy="153"/>
                <a:chOff x="3356" y="4383"/>
                <a:chExt cx="64" cy="153"/>
              </a:xfrm>
            </p:grpSpPr>
            <p:sp>
              <p:nvSpPr>
                <p:cNvPr id="1132" name="Line 108"/>
                <p:cNvSpPr>
                  <a:spLocks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3" name="Line 109"/>
                <p:cNvSpPr>
                  <a:spLocks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1134" name="Group 110"/>
              <p:cNvGrpSpPr>
                <a:grpSpLocks/>
              </p:cNvGrpSpPr>
              <p:nvPr/>
            </p:nvGrpSpPr>
            <p:grpSpPr bwMode="auto">
              <a:xfrm>
                <a:off x="3478" y="4383"/>
                <a:ext cx="64" cy="153"/>
                <a:chOff x="3356" y="4383"/>
                <a:chExt cx="64" cy="153"/>
              </a:xfrm>
            </p:grpSpPr>
            <p:sp>
              <p:nvSpPr>
                <p:cNvPr id="1135" name="Line 111"/>
                <p:cNvSpPr>
                  <a:spLocks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1136" name="Line 112"/>
                <p:cNvSpPr>
                  <a:spLocks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1137" name="Text Box 113"/>
            <p:cNvSpPr txBox="1">
              <a:spLocks noChangeArrowheads="1"/>
            </p:cNvSpPr>
            <p:nvPr/>
          </p:nvSpPr>
          <p:spPr bwMode="auto">
            <a:xfrm>
              <a:off x="1972" y="4271"/>
              <a:ext cx="679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M1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53" name="Groupe 252"/>
          <p:cNvGrpSpPr>
            <a:grpSpLocks noChangeAspect="1"/>
          </p:cNvGrpSpPr>
          <p:nvPr/>
        </p:nvGrpSpPr>
        <p:grpSpPr>
          <a:xfrm>
            <a:off x="4500562" y="1214422"/>
            <a:ext cx="1563739" cy="2031261"/>
            <a:chOff x="6483360" y="1442818"/>
            <a:chExt cx="1904286" cy="2816273"/>
          </a:xfrm>
        </p:grpSpPr>
        <p:sp>
          <p:nvSpPr>
            <p:cNvPr id="222" name="Line 10"/>
            <p:cNvSpPr>
              <a:spLocks noChangeAspect="1" noChangeShapeType="1"/>
            </p:cNvSpPr>
            <p:nvPr/>
          </p:nvSpPr>
          <p:spPr bwMode="auto">
            <a:xfrm>
              <a:off x="6677035" y="1442818"/>
              <a:ext cx="0" cy="2772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223" name="Text Box 12"/>
            <p:cNvSpPr txBox="1">
              <a:spLocks noChangeAspect="1" noChangeArrowheads="1"/>
            </p:cNvSpPr>
            <p:nvPr/>
          </p:nvSpPr>
          <p:spPr bwMode="auto">
            <a:xfrm>
              <a:off x="6483360" y="1673206"/>
              <a:ext cx="419100" cy="3937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224" name="Text Box 14"/>
            <p:cNvSpPr txBox="1">
              <a:spLocks noChangeArrowheads="1"/>
            </p:cNvSpPr>
            <p:nvPr/>
          </p:nvSpPr>
          <p:spPr bwMode="auto">
            <a:xfrm>
              <a:off x="7091372" y="1673206"/>
              <a:ext cx="1260000" cy="39884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225" name="Line 15"/>
            <p:cNvSpPr>
              <a:spLocks noChangeAspect="1" noChangeShapeType="1"/>
            </p:cNvSpPr>
            <p:nvPr/>
          </p:nvSpPr>
          <p:spPr bwMode="auto">
            <a:xfrm>
              <a:off x="6895082" y="1873231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227" name="Line 17"/>
            <p:cNvSpPr>
              <a:spLocks noChangeAspect="1" noChangeShapeType="1"/>
            </p:cNvSpPr>
            <p:nvPr/>
          </p:nvSpPr>
          <p:spPr bwMode="auto">
            <a:xfrm>
              <a:off x="6566752" y="2287568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229" name="Text Box 19"/>
            <p:cNvSpPr txBox="1">
              <a:spLocks noChangeAspect="1" noChangeArrowheads="1"/>
            </p:cNvSpPr>
            <p:nvPr/>
          </p:nvSpPr>
          <p:spPr bwMode="auto">
            <a:xfrm>
              <a:off x="6724380" y="2093741"/>
              <a:ext cx="1204941" cy="3921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a1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  <a:p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0" name="Text Box 21"/>
            <p:cNvSpPr txBox="1">
              <a:spLocks noChangeAspect="1" noChangeArrowheads="1"/>
            </p:cNvSpPr>
            <p:nvPr/>
          </p:nvSpPr>
          <p:spPr bwMode="auto">
            <a:xfrm>
              <a:off x="6489710" y="2539981"/>
              <a:ext cx="419100" cy="3937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231" name="Text Box 23"/>
            <p:cNvSpPr txBox="1">
              <a:spLocks noChangeArrowheads="1"/>
            </p:cNvSpPr>
            <p:nvPr/>
          </p:nvSpPr>
          <p:spPr bwMode="auto">
            <a:xfrm>
              <a:off x="7108480" y="2539981"/>
              <a:ext cx="1260000" cy="3937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232" name="Line 24"/>
            <p:cNvSpPr>
              <a:spLocks noChangeAspect="1" noChangeShapeType="1"/>
            </p:cNvSpPr>
            <p:nvPr/>
          </p:nvSpPr>
          <p:spPr bwMode="auto">
            <a:xfrm>
              <a:off x="6910397" y="2741593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233" name="Line 25"/>
            <p:cNvSpPr>
              <a:spLocks noChangeAspect="1" noChangeShapeType="1"/>
            </p:cNvSpPr>
            <p:nvPr/>
          </p:nvSpPr>
          <p:spPr bwMode="auto">
            <a:xfrm>
              <a:off x="6566752" y="3176568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234" name="Text Box 26"/>
            <p:cNvSpPr txBox="1">
              <a:spLocks noChangeAspect="1" noChangeArrowheads="1"/>
            </p:cNvSpPr>
            <p:nvPr/>
          </p:nvSpPr>
          <p:spPr bwMode="auto">
            <a:xfrm>
              <a:off x="6746139" y="2960302"/>
              <a:ext cx="1287491" cy="39211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K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5" name="Text Box 28"/>
            <p:cNvSpPr txBox="1">
              <a:spLocks noChangeAspect="1" noChangeArrowheads="1"/>
            </p:cNvSpPr>
            <p:nvPr/>
          </p:nvSpPr>
          <p:spPr bwMode="auto">
            <a:xfrm>
              <a:off x="6486535" y="3438506"/>
              <a:ext cx="419100" cy="3937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236" name="Text Box 30"/>
            <p:cNvSpPr txBox="1">
              <a:spLocks noChangeArrowheads="1"/>
            </p:cNvSpPr>
            <p:nvPr/>
          </p:nvSpPr>
          <p:spPr bwMode="auto">
            <a:xfrm>
              <a:off x="7101862" y="3438506"/>
              <a:ext cx="1260000" cy="3937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237" name="Line 31"/>
            <p:cNvSpPr>
              <a:spLocks noChangeAspect="1" noChangeShapeType="1"/>
            </p:cNvSpPr>
            <p:nvPr/>
          </p:nvSpPr>
          <p:spPr bwMode="auto">
            <a:xfrm>
              <a:off x="6907222" y="3640118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238" name="Line 32"/>
            <p:cNvSpPr>
              <a:spLocks noChangeAspect="1" noChangeShapeType="1"/>
            </p:cNvSpPr>
            <p:nvPr/>
          </p:nvSpPr>
          <p:spPr bwMode="auto">
            <a:xfrm>
              <a:off x="6575435" y="4067156"/>
              <a:ext cx="20002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239" name="Text Box 33"/>
            <p:cNvSpPr txBox="1">
              <a:spLocks noChangeAspect="1" noChangeArrowheads="1"/>
            </p:cNvSpPr>
            <p:nvPr/>
          </p:nvSpPr>
          <p:spPr bwMode="auto">
            <a:xfrm>
              <a:off x="6738299" y="3865390"/>
              <a:ext cx="1333530" cy="39370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a0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7143503" y="1692543"/>
              <a:ext cx="1183365" cy="4267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ar-DZ" sz="1400" b="1" dirty="0" smtClean="0">
                  <a:latin typeface="Times New Roman" pitchFamily="18" charset="0"/>
                  <a:cs typeface="Arabic Transparent" pitchFamily="2" charset="-78"/>
                </a:rPr>
                <a:t>خروج الدافعة</a:t>
              </a:r>
              <a:endParaRPr lang="fr-FR" sz="1400" b="1" dirty="0">
                <a:latin typeface="Times New Roman" pitchFamily="18" charset="0"/>
                <a:cs typeface="Arabic Transparent" pitchFamily="2" charset="-78"/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7143768" y="2549799"/>
              <a:ext cx="1243878" cy="4267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ar-DZ" sz="1400" b="1" dirty="0" smtClean="0">
                  <a:latin typeface="Times New Roman" pitchFamily="18" charset="0"/>
                  <a:cs typeface="Arabic Transparent" pitchFamily="2" charset="-78"/>
                </a:rPr>
                <a:t>دوران المحرك</a:t>
              </a:r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7148851" y="3450945"/>
              <a:ext cx="1195077" cy="4267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ar-DZ" sz="1400" b="1" dirty="0" smtClean="0">
                  <a:latin typeface="Times New Roman" pitchFamily="18" charset="0"/>
                  <a:cs typeface="Arabic Transparent" pitchFamily="2" charset="-78"/>
                </a:rPr>
                <a:t>رجوع الرافعة</a:t>
              </a:r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6518236" y="1667118"/>
              <a:ext cx="345912" cy="4267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6519513" y="2513577"/>
              <a:ext cx="345912" cy="4267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6504884" y="3432834"/>
              <a:ext cx="345912" cy="4267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52" name="Flèche droite 351"/>
          <p:cNvSpPr/>
          <p:nvPr/>
        </p:nvSpPr>
        <p:spPr>
          <a:xfrm>
            <a:off x="6272864" y="1472878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6" name="Groupe 175"/>
          <p:cNvGrpSpPr/>
          <p:nvPr/>
        </p:nvGrpSpPr>
        <p:grpSpPr>
          <a:xfrm>
            <a:off x="6701492" y="1357298"/>
            <a:ext cx="513714" cy="432000"/>
            <a:chOff x="8058814" y="1357298"/>
            <a:chExt cx="513714" cy="432000"/>
          </a:xfrm>
        </p:grpSpPr>
        <p:sp>
          <p:nvSpPr>
            <p:cNvPr id="353" name="Ellipse 352"/>
            <p:cNvSpPr/>
            <p:nvPr/>
          </p:nvSpPr>
          <p:spPr>
            <a:xfrm>
              <a:off x="8058814" y="1357298"/>
              <a:ext cx="428628" cy="43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4" name="ZoneTexte 353"/>
            <p:cNvSpPr txBox="1"/>
            <p:nvPr/>
          </p:nvSpPr>
          <p:spPr>
            <a:xfrm>
              <a:off x="8096560" y="1357298"/>
              <a:ext cx="475968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1</a:t>
              </a:r>
              <a:endParaRPr lang="fr-FR" sz="2000" b="1" dirty="0"/>
            </a:p>
          </p:txBody>
        </p:sp>
      </p:grpSp>
      <p:sp>
        <p:nvSpPr>
          <p:cNvPr id="355" name="Flèche droite 354"/>
          <p:cNvSpPr/>
          <p:nvPr/>
        </p:nvSpPr>
        <p:spPr>
          <a:xfrm>
            <a:off x="6245568" y="2088524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7" name="Groupe 176"/>
          <p:cNvGrpSpPr/>
          <p:nvPr/>
        </p:nvGrpSpPr>
        <p:grpSpPr>
          <a:xfrm>
            <a:off x="6674196" y="1972944"/>
            <a:ext cx="513714" cy="432000"/>
            <a:chOff x="8031518" y="1972944"/>
            <a:chExt cx="513714" cy="432000"/>
          </a:xfrm>
        </p:grpSpPr>
        <p:sp>
          <p:nvSpPr>
            <p:cNvPr id="356" name="Ellipse 355"/>
            <p:cNvSpPr/>
            <p:nvPr/>
          </p:nvSpPr>
          <p:spPr>
            <a:xfrm>
              <a:off x="8031518" y="1972944"/>
              <a:ext cx="428628" cy="43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7" name="ZoneTexte 356"/>
            <p:cNvSpPr txBox="1"/>
            <p:nvPr/>
          </p:nvSpPr>
          <p:spPr>
            <a:xfrm>
              <a:off x="8069264" y="1986592"/>
              <a:ext cx="475968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3</a:t>
              </a:r>
              <a:endParaRPr lang="fr-FR" sz="2000" b="1" dirty="0"/>
            </a:p>
          </p:txBody>
        </p:sp>
      </p:grpSp>
      <p:sp>
        <p:nvSpPr>
          <p:cNvPr id="358" name="Flèche droite 357"/>
          <p:cNvSpPr/>
          <p:nvPr/>
        </p:nvSpPr>
        <p:spPr>
          <a:xfrm>
            <a:off x="6269666" y="2700972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8" name="Groupe 177"/>
          <p:cNvGrpSpPr/>
          <p:nvPr/>
        </p:nvGrpSpPr>
        <p:grpSpPr>
          <a:xfrm>
            <a:off x="6698294" y="2585392"/>
            <a:ext cx="513714" cy="432000"/>
            <a:chOff x="8055616" y="2585392"/>
            <a:chExt cx="513714" cy="432000"/>
          </a:xfrm>
        </p:grpSpPr>
        <p:sp>
          <p:nvSpPr>
            <p:cNvPr id="359" name="Ellipse 358"/>
            <p:cNvSpPr/>
            <p:nvPr/>
          </p:nvSpPr>
          <p:spPr>
            <a:xfrm>
              <a:off x="8055616" y="2585392"/>
              <a:ext cx="428628" cy="43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0" name="ZoneTexte 359"/>
            <p:cNvSpPr txBox="1"/>
            <p:nvPr/>
          </p:nvSpPr>
          <p:spPr>
            <a:xfrm>
              <a:off x="8093362" y="2585392"/>
              <a:ext cx="475968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2</a:t>
              </a:r>
              <a:endParaRPr lang="fr-FR" sz="2000" b="1" dirty="0"/>
            </a:p>
          </p:txBody>
        </p:sp>
      </p:grpSp>
      <p:grpSp>
        <p:nvGrpSpPr>
          <p:cNvPr id="285" name="Groupe 284"/>
          <p:cNvGrpSpPr>
            <a:grpSpLocks noChangeAspect="1"/>
          </p:cNvGrpSpPr>
          <p:nvPr/>
        </p:nvGrpSpPr>
        <p:grpSpPr>
          <a:xfrm>
            <a:off x="7643830" y="1357298"/>
            <a:ext cx="1258589" cy="1152000"/>
            <a:chOff x="7625752" y="2977366"/>
            <a:chExt cx="1022605" cy="936000"/>
          </a:xfrm>
        </p:grpSpPr>
        <p:sp>
          <p:nvSpPr>
            <p:cNvPr id="277" name="Rectangle 276"/>
            <p:cNvSpPr/>
            <p:nvPr/>
          </p:nvSpPr>
          <p:spPr>
            <a:xfrm>
              <a:off x="7650006" y="2977366"/>
              <a:ext cx="965251" cy="936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80" name="Rectangle 13"/>
            <p:cNvSpPr>
              <a:spLocks noChangeArrowheads="1"/>
            </p:cNvSpPr>
            <p:nvPr/>
          </p:nvSpPr>
          <p:spPr bwMode="auto">
            <a:xfrm>
              <a:off x="7625752" y="2994436"/>
              <a:ext cx="389258" cy="300082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fr-FR" b="1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F4</a:t>
              </a:r>
              <a:endParaRPr lang="fr-FR" sz="11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1" name="Rectangle 5"/>
            <p:cNvSpPr>
              <a:spLocks noChangeArrowheads="1"/>
            </p:cNvSpPr>
            <p:nvPr/>
          </p:nvSpPr>
          <p:spPr bwMode="auto">
            <a:xfrm>
              <a:off x="7830164" y="2989105"/>
              <a:ext cx="818193" cy="425116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سير التحقق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بدون </a:t>
              </a:r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الترتيب</a:t>
              </a:r>
              <a:endParaRPr lang="en-US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283" name="Ellipse 282"/>
            <p:cNvSpPr/>
            <p:nvPr/>
          </p:nvSpPr>
          <p:spPr>
            <a:xfrm>
              <a:off x="7678000" y="3014162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287" name="Rectangle 11"/>
          <p:cNvSpPr>
            <a:spLocks noChangeArrowheads="1"/>
          </p:cNvSpPr>
          <p:nvPr/>
        </p:nvSpPr>
        <p:spPr bwMode="auto">
          <a:xfrm>
            <a:off x="6403947" y="3741545"/>
            <a:ext cx="2420938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6699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F5</a:t>
            </a:r>
            <a:r>
              <a:rPr lang="ar-DZ" b="1">
                <a:solidFill>
                  <a:srgbClr val="6699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: سير التحقق بالترتيب</a:t>
            </a:r>
            <a:r>
              <a:rPr lang="fr-FR" b="1">
                <a:solidFill>
                  <a:srgbClr val="6699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>
                <a:solidFill>
                  <a:srgbClr val="669900"/>
                </a:solidFill>
                <a:latin typeface="Arial" pitchFamily="34" charset="0"/>
                <a:cs typeface="Arabic Transparent" pitchFamily="2" charset="-78"/>
              </a:rPr>
              <a:t> </a:t>
            </a:r>
            <a:endParaRPr lang="en-US">
              <a:solidFill>
                <a:srgbClr val="669900"/>
              </a:solidFill>
              <a:latin typeface="Arial" pitchFamily="34" charset="0"/>
              <a:cs typeface="Arabic Transparent" pitchFamily="2" charset="-78"/>
            </a:endParaRPr>
          </a:p>
        </p:txBody>
      </p:sp>
      <p:sp>
        <p:nvSpPr>
          <p:cNvPr id="288" name="Rectangle 13"/>
          <p:cNvSpPr>
            <a:spLocks noChangeArrowheads="1"/>
          </p:cNvSpPr>
          <p:nvPr/>
        </p:nvSpPr>
        <p:spPr bwMode="auto">
          <a:xfrm>
            <a:off x="5324447" y="4066982"/>
            <a:ext cx="3121367" cy="30777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40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&lt;Marche de vérification dans l'ordre&gt;</a:t>
            </a:r>
          </a:p>
        </p:txBody>
      </p:sp>
      <p:sp>
        <p:nvSpPr>
          <p:cNvPr id="289" name="Rectangle 15"/>
          <p:cNvSpPr>
            <a:spLocks noChangeArrowheads="1"/>
          </p:cNvSpPr>
          <p:nvPr/>
        </p:nvSpPr>
        <p:spPr bwMode="auto">
          <a:xfrm>
            <a:off x="571472" y="3741545"/>
            <a:ext cx="6146800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 هذه الحالة تسمح لتحقق من الإنتاج العادي بترتيب لمختلف أجزاء النظام سواء</a:t>
            </a:r>
            <a:endParaRPr lang="fr-FR" dirty="0"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/>
            <a:r>
              <a:rPr lang="ar-DZ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  </a:t>
            </a:r>
            <a:r>
              <a:rPr lang="fr-FR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               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 خطوة بخطوة أو دورة بدورة أو تعاقب بتعاقب.</a:t>
            </a:r>
          </a:p>
        </p:txBody>
      </p:sp>
      <p:grpSp>
        <p:nvGrpSpPr>
          <p:cNvPr id="290" name="Group 2"/>
          <p:cNvGrpSpPr>
            <a:grpSpLocks/>
          </p:cNvGrpSpPr>
          <p:nvPr/>
        </p:nvGrpSpPr>
        <p:grpSpPr bwMode="auto">
          <a:xfrm rot="16200000">
            <a:off x="819913" y="4921865"/>
            <a:ext cx="665163" cy="2019300"/>
            <a:chOff x="2543" y="10747"/>
            <a:chExt cx="1048" cy="3012"/>
          </a:xfrm>
        </p:grpSpPr>
        <p:sp>
          <p:nvSpPr>
            <p:cNvPr id="291" name="AutoShape 3"/>
            <p:cNvSpPr>
              <a:spLocks noChangeAspect="1" noChangeArrowheads="1"/>
            </p:cNvSpPr>
            <p:nvPr/>
          </p:nvSpPr>
          <p:spPr bwMode="auto">
            <a:xfrm>
              <a:off x="2934" y="10898"/>
              <a:ext cx="555" cy="199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CCFF">
                    <a:gamma/>
                    <a:shade val="46275"/>
                    <a:invGamma/>
                  </a:srgbClr>
                </a:gs>
                <a:gs pos="50000">
                  <a:srgbClr val="00CCFF"/>
                </a:gs>
                <a:gs pos="100000">
                  <a:srgbClr val="00CCFF">
                    <a:gamma/>
                    <a:shade val="46275"/>
                    <a:invGamma/>
                  </a:srgbClr>
                </a:gs>
              </a:gsLst>
              <a:lin ang="0" scaled="1"/>
            </a:gradFill>
            <a:ln w="22225">
              <a:noFill/>
              <a:round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2" name="Rectangle 4"/>
            <p:cNvSpPr>
              <a:spLocks noChangeArrowheads="1"/>
            </p:cNvSpPr>
            <p:nvPr/>
          </p:nvSpPr>
          <p:spPr bwMode="auto">
            <a:xfrm>
              <a:off x="2869" y="10747"/>
              <a:ext cx="694" cy="227"/>
            </a:xfrm>
            <a:prstGeom prst="rect">
              <a:avLst/>
            </a:prstGeom>
            <a:solidFill>
              <a:srgbClr val="969696"/>
            </a:solidFill>
            <a:ln w="22225">
              <a:solidFill>
                <a:srgbClr val="808080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293" name="Group 5"/>
            <p:cNvGrpSpPr>
              <a:grpSpLocks/>
            </p:cNvGrpSpPr>
            <p:nvPr/>
          </p:nvGrpSpPr>
          <p:grpSpPr bwMode="auto">
            <a:xfrm>
              <a:off x="2543" y="11064"/>
              <a:ext cx="928" cy="2685"/>
              <a:chOff x="3927" y="13657"/>
              <a:chExt cx="928" cy="2385"/>
            </a:xfrm>
          </p:grpSpPr>
          <p:sp>
            <p:nvSpPr>
              <p:cNvPr id="296" name="Rectangle 6"/>
              <p:cNvSpPr>
                <a:spLocks noChangeArrowheads="1"/>
              </p:cNvSpPr>
              <p:nvPr/>
            </p:nvSpPr>
            <p:spPr bwMode="auto">
              <a:xfrm rot="5400000">
                <a:off x="3435" y="14843"/>
                <a:ext cx="2295" cy="103"/>
              </a:xfrm>
              <a:prstGeom prst="rect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15875">
                <a:noFill/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7" name="Rectangle 7"/>
              <p:cNvSpPr>
                <a:spLocks noChangeAspect="1" noChangeArrowheads="1"/>
              </p:cNvSpPr>
              <p:nvPr/>
            </p:nvSpPr>
            <p:spPr bwMode="auto">
              <a:xfrm rot="5400000">
                <a:off x="4516" y="13475"/>
                <a:ext cx="157" cy="521"/>
              </a:xfrm>
              <a:prstGeom prst="rect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15875">
                <a:noFill/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8" name="Rectangle 8"/>
              <p:cNvSpPr>
                <a:spLocks noChangeAspect="1" noChangeArrowheads="1"/>
              </p:cNvSpPr>
              <p:nvPr/>
            </p:nvSpPr>
            <p:spPr bwMode="auto">
              <a:xfrm rot="5400000">
                <a:off x="4299" y="15329"/>
                <a:ext cx="56" cy="440"/>
              </a:xfrm>
              <a:prstGeom prst="rect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99" name="Rectangle 9"/>
              <p:cNvSpPr>
                <a:spLocks noChangeAspect="1" noChangeArrowheads="1"/>
              </p:cNvSpPr>
              <p:nvPr/>
            </p:nvSpPr>
            <p:spPr bwMode="auto">
              <a:xfrm rot="5400000">
                <a:off x="3464" y="14891"/>
                <a:ext cx="1318" cy="50"/>
              </a:xfrm>
              <a:prstGeom prst="rect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00" name="Oval 10"/>
              <p:cNvSpPr>
                <a:spLocks noChangeAspect="1" noChangeArrowheads="1"/>
              </p:cNvSpPr>
              <p:nvPr/>
            </p:nvSpPr>
            <p:spPr bwMode="auto">
              <a:xfrm rot="5400000">
                <a:off x="3922" y="14199"/>
                <a:ext cx="202" cy="191"/>
              </a:xfrm>
              <a:prstGeom prst="ellipse">
                <a:avLst/>
              </a:prstGeom>
              <a:gradFill rotWithShape="1">
                <a:gsLst>
                  <a:gs pos="0">
                    <a:srgbClr val="C0C0C0">
                      <a:gamma/>
                      <a:shade val="22353"/>
                      <a:invGamma/>
                    </a:srgbClr>
                  </a:gs>
                  <a:gs pos="50000">
                    <a:srgbClr val="C0C0C0"/>
                  </a:gs>
                  <a:gs pos="100000">
                    <a:srgbClr val="C0C0C0">
                      <a:gamma/>
                      <a:shade val="22353"/>
                      <a:invGamma/>
                    </a:srgb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294" name="Rectangle 11"/>
            <p:cNvSpPr>
              <a:spLocks noChangeArrowheads="1"/>
            </p:cNvSpPr>
            <p:nvPr/>
          </p:nvSpPr>
          <p:spPr bwMode="auto">
            <a:xfrm>
              <a:off x="2858" y="12783"/>
              <a:ext cx="695" cy="227"/>
            </a:xfrm>
            <a:prstGeom prst="rect">
              <a:avLst/>
            </a:prstGeom>
            <a:solidFill>
              <a:srgbClr val="969696"/>
            </a:solidFill>
            <a:ln w="22225">
              <a:solidFill>
                <a:srgbClr val="808080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5" name="Rectangle 12"/>
            <p:cNvSpPr>
              <a:spLocks noChangeArrowheads="1"/>
            </p:cNvSpPr>
            <p:nvPr/>
          </p:nvSpPr>
          <p:spPr bwMode="auto">
            <a:xfrm>
              <a:off x="2792" y="13615"/>
              <a:ext cx="799" cy="144"/>
            </a:xfrm>
            <a:prstGeom prst="rect">
              <a:avLst/>
            </a:prstGeom>
            <a:solidFill>
              <a:srgbClr val="333333">
                <a:alpha val="95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grpSp>
        <p:nvGrpSpPr>
          <p:cNvPr id="301" name="Group 73"/>
          <p:cNvGrpSpPr>
            <a:grpSpLocks/>
          </p:cNvGrpSpPr>
          <p:nvPr/>
        </p:nvGrpSpPr>
        <p:grpSpPr bwMode="auto">
          <a:xfrm>
            <a:off x="2428861" y="4892697"/>
            <a:ext cx="1495425" cy="1751013"/>
            <a:chOff x="1724" y="1950"/>
            <a:chExt cx="2355" cy="2758"/>
          </a:xfrm>
        </p:grpSpPr>
        <p:grpSp>
          <p:nvGrpSpPr>
            <p:cNvPr id="302" name="Group 74"/>
            <p:cNvGrpSpPr>
              <a:grpSpLocks noChangeAspect="1"/>
            </p:cNvGrpSpPr>
            <p:nvPr/>
          </p:nvGrpSpPr>
          <p:grpSpPr bwMode="auto">
            <a:xfrm>
              <a:off x="3114" y="1951"/>
              <a:ext cx="104" cy="980"/>
              <a:chOff x="4701" y="3231"/>
              <a:chExt cx="140" cy="1315"/>
            </a:xfrm>
          </p:grpSpPr>
          <p:sp>
            <p:nvSpPr>
              <p:cNvPr id="340" name="Rectangle 75"/>
              <p:cNvSpPr>
                <a:spLocks noChangeAspect="1" noChangeArrowheads="1"/>
              </p:cNvSpPr>
              <p:nvPr/>
            </p:nvSpPr>
            <p:spPr bwMode="auto">
              <a:xfrm>
                <a:off x="4701" y="3799"/>
                <a:ext cx="140" cy="381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41" name="Line 76"/>
              <p:cNvSpPr>
                <a:spLocks noChangeAspect="1" noChangeShapeType="1"/>
              </p:cNvSpPr>
              <p:nvPr/>
            </p:nvSpPr>
            <p:spPr bwMode="auto">
              <a:xfrm>
                <a:off x="4767" y="3231"/>
                <a:ext cx="0" cy="13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oval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03" name="Group 77"/>
            <p:cNvGrpSpPr>
              <a:grpSpLocks noChangeAspect="1"/>
            </p:cNvGrpSpPr>
            <p:nvPr/>
          </p:nvGrpSpPr>
          <p:grpSpPr bwMode="auto">
            <a:xfrm>
              <a:off x="3260" y="1947"/>
              <a:ext cx="104" cy="980"/>
              <a:chOff x="4701" y="3231"/>
              <a:chExt cx="140" cy="1315"/>
            </a:xfrm>
          </p:grpSpPr>
          <p:sp>
            <p:nvSpPr>
              <p:cNvPr id="338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4701" y="3799"/>
                <a:ext cx="140" cy="381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9" name="Line 79"/>
              <p:cNvSpPr>
                <a:spLocks noChangeAspect="1" noChangeShapeType="1"/>
              </p:cNvSpPr>
              <p:nvPr/>
            </p:nvSpPr>
            <p:spPr bwMode="auto">
              <a:xfrm>
                <a:off x="4767" y="3231"/>
                <a:ext cx="0" cy="13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oval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04" name="Group 80"/>
            <p:cNvGrpSpPr>
              <a:grpSpLocks noChangeAspect="1"/>
            </p:cNvGrpSpPr>
            <p:nvPr/>
          </p:nvGrpSpPr>
          <p:grpSpPr bwMode="auto">
            <a:xfrm>
              <a:off x="3411" y="1947"/>
              <a:ext cx="104" cy="980"/>
              <a:chOff x="4701" y="3231"/>
              <a:chExt cx="140" cy="1315"/>
            </a:xfrm>
          </p:grpSpPr>
          <p:sp>
            <p:nvSpPr>
              <p:cNvPr id="336" name="Rectangle 81"/>
              <p:cNvSpPr>
                <a:spLocks noChangeAspect="1" noChangeArrowheads="1"/>
              </p:cNvSpPr>
              <p:nvPr/>
            </p:nvSpPr>
            <p:spPr bwMode="auto">
              <a:xfrm>
                <a:off x="4701" y="3799"/>
                <a:ext cx="140" cy="381"/>
              </a:xfrm>
              <a:prstGeom prst="rect">
                <a:avLst/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37" name="Line 82"/>
              <p:cNvSpPr>
                <a:spLocks noChangeAspect="1" noChangeShapeType="1"/>
              </p:cNvSpPr>
              <p:nvPr/>
            </p:nvSpPr>
            <p:spPr bwMode="auto">
              <a:xfrm>
                <a:off x="4767" y="3231"/>
                <a:ext cx="0" cy="13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 type="oval" w="med" len="med"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grpSp>
          <p:nvGrpSpPr>
            <p:cNvPr id="305" name="Group 83"/>
            <p:cNvGrpSpPr>
              <a:grpSpLocks/>
            </p:cNvGrpSpPr>
            <p:nvPr/>
          </p:nvGrpSpPr>
          <p:grpSpPr bwMode="auto">
            <a:xfrm>
              <a:off x="2052" y="3020"/>
              <a:ext cx="2027" cy="982"/>
              <a:chOff x="8005" y="3588"/>
              <a:chExt cx="2027" cy="982"/>
            </a:xfrm>
          </p:grpSpPr>
          <p:sp>
            <p:nvSpPr>
              <p:cNvPr id="320" name="AutoShape 84"/>
              <p:cNvSpPr>
                <a:spLocks noChangeAspect="1" noChangeArrowheads="1"/>
              </p:cNvSpPr>
              <p:nvPr/>
            </p:nvSpPr>
            <p:spPr bwMode="auto">
              <a:xfrm>
                <a:off x="8005" y="3895"/>
                <a:ext cx="896" cy="168"/>
              </a:xfrm>
              <a:prstGeom prst="roundRect">
                <a:avLst>
                  <a:gd name="adj" fmla="val 29657"/>
                </a:avLst>
              </a:prstGeom>
              <a:gradFill rotWithShape="1">
                <a:gsLst>
                  <a:gs pos="0">
                    <a:srgbClr val="EAEAEA">
                      <a:gamma/>
                      <a:shade val="46275"/>
                      <a:invGamma/>
                    </a:srgbClr>
                  </a:gs>
                  <a:gs pos="50000">
                    <a:srgbClr val="EAEAEA"/>
                  </a:gs>
                  <a:gs pos="100000">
                    <a:srgbClr val="EAEAEA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1" name="AutoShape 85"/>
              <p:cNvSpPr>
                <a:spLocks noChangeAspect="1" noChangeArrowheads="1"/>
              </p:cNvSpPr>
              <p:nvPr/>
            </p:nvSpPr>
            <p:spPr bwMode="auto">
              <a:xfrm rot="5400000">
                <a:off x="8866" y="3290"/>
                <a:ext cx="755" cy="141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3366FF">
                      <a:gamma/>
                      <a:shade val="54118"/>
                      <a:invGamma/>
                    </a:srgbClr>
                  </a:gs>
                  <a:gs pos="50000">
                    <a:srgbClr val="3366FF"/>
                  </a:gs>
                  <a:gs pos="100000">
                    <a:srgbClr val="3366FF">
                      <a:gamma/>
                      <a:shade val="54118"/>
                      <a:invGamma/>
                    </a:srgbClr>
                  </a:gs>
                </a:gsLst>
                <a:lin ang="0" scaled="1"/>
              </a:gradFill>
              <a:ln w="9525">
                <a:round/>
                <a:headEnd/>
                <a:tailEnd/>
              </a:ln>
              <a:scene3d>
                <a:camera prst="legacyObliqueFron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3366FF"/>
                </a:extrusionClr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endParaRPr lang="fr-FR"/>
              </a:p>
            </p:txBody>
          </p:sp>
          <p:grpSp>
            <p:nvGrpSpPr>
              <p:cNvPr id="322" name="Group 86"/>
              <p:cNvGrpSpPr>
                <a:grpSpLocks noChangeAspect="1"/>
              </p:cNvGrpSpPr>
              <p:nvPr/>
            </p:nvGrpSpPr>
            <p:grpSpPr bwMode="auto">
              <a:xfrm>
                <a:off x="8700" y="3746"/>
                <a:ext cx="1042" cy="508"/>
                <a:chOff x="6975" y="5151"/>
                <a:chExt cx="615" cy="256"/>
              </a:xfrm>
            </p:grpSpPr>
            <p:grpSp>
              <p:nvGrpSpPr>
                <p:cNvPr id="328" name="Group 87"/>
                <p:cNvGrpSpPr>
                  <a:grpSpLocks noChangeAspect="1"/>
                </p:cNvGrpSpPr>
                <p:nvPr/>
              </p:nvGrpSpPr>
              <p:grpSpPr bwMode="auto">
                <a:xfrm>
                  <a:off x="6975" y="5151"/>
                  <a:ext cx="607" cy="196"/>
                  <a:chOff x="6975" y="5151"/>
                  <a:chExt cx="607" cy="196"/>
                </a:xfrm>
              </p:grpSpPr>
              <p:sp>
                <p:nvSpPr>
                  <p:cNvPr id="332" name="Line 88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975" y="5151"/>
                    <a:ext cx="6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3" name="Line 89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975" y="5215"/>
                    <a:ext cx="6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4" name="Line 90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975" y="5279"/>
                    <a:ext cx="6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  <p:sp>
                <p:nvSpPr>
                  <p:cNvPr id="335" name="Line 91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6975" y="5347"/>
                    <a:ext cx="607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fr-FR"/>
                  </a:p>
                </p:txBody>
              </p:sp>
            </p:grpSp>
            <p:sp>
              <p:nvSpPr>
                <p:cNvPr id="329" name="Line 92"/>
                <p:cNvSpPr>
                  <a:spLocks noChangeAspect="1" noChangeShapeType="1"/>
                </p:cNvSpPr>
                <p:nvPr/>
              </p:nvSpPr>
              <p:spPr bwMode="auto">
                <a:xfrm>
                  <a:off x="6983" y="5279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30" name="Line 93"/>
                <p:cNvSpPr>
                  <a:spLocks noChangeAspect="1" noChangeShapeType="1"/>
                </p:cNvSpPr>
                <p:nvPr/>
              </p:nvSpPr>
              <p:spPr bwMode="auto">
                <a:xfrm>
                  <a:off x="6983" y="5343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31" name="Line 94"/>
                <p:cNvSpPr>
                  <a:spLocks noChangeAspect="1" noChangeShapeType="1"/>
                </p:cNvSpPr>
                <p:nvPr/>
              </p:nvSpPr>
              <p:spPr bwMode="auto">
                <a:xfrm>
                  <a:off x="6983" y="5407"/>
                  <a:ext cx="607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323" name="Line 95"/>
              <p:cNvSpPr>
                <a:spLocks noChangeShapeType="1"/>
              </p:cNvSpPr>
              <p:nvPr/>
            </p:nvSpPr>
            <p:spPr bwMode="auto">
              <a:xfrm>
                <a:off x="8801" y="3614"/>
                <a:ext cx="98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4" name="Line 96"/>
              <p:cNvSpPr>
                <a:spLocks noChangeShapeType="1"/>
              </p:cNvSpPr>
              <p:nvPr/>
            </p:nvSpPr>
            <p:spPr bwMode="auto">
              <a:xfrm>
                <a:off x="8790" y="4356"/>
                <a:ext cx="98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5" name="AutoShape 97" descr="60 %"/>
              <p:cNvSpPr>
                <a:spLocks noChangeAspect="1"/>
              </p:cNvSpPr>
              <p:nvPr/>
            </p:nvSpPr>
            <p:spPr bwMode="auto">
              <a:xfrm>
                <a:off x="8510" y="3588"/>
                <a:ext cx="289" cy="785"/>
              </a:xfrm>
              <a:prstGeom prst="leftBracket">
                <a:avLst>
                  <a:gd name="adj" fmla="val 22636"/>
                </a:avLst>
              </a:prstGeom>
              <a:pattFill prst="pct60">
                <a:fgClr>
                  <a:srgbClr val="000000"/>
                </a:fgClr>
                <a:bgClr>
                  <a:srgbClr val="0000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6" name="AutoShape 98" descr="60 %"/>
              <p:cNvSpPr>
                <a:spLocks/>
              </p:cNvSpPr>
              <p:nvPr/>
            </p:nvSpPr>
            <p:spPr bwMode="auto">
              <a:xfrm flipH="1">
                <a:off x="9743" y="3594"/>
                <a:ext cx="289" cy="785"/>
              </a:xfrm>
              <a:prstGeom prst="leftBracket">
                <a:avLst>
                  <a:gd name="adj" fmla="val 22636"/>
                </a:avLst>
              </a:prstGeom>
              <a:pattFill prst="pct60">
                <a:fgClr>
                  <a:srgbClr val="000000"/>
                </a:fgClr>
                <a:bgClr>
                  <a:srgbClr val="0000FF"/>
                </a:bgClr>
              </a:patt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27" name="AutoShape 99"/>
              <p:cNvSpPr>
                <a:spLocks noChangeAspect="1" noChangeArrowheads="1"/>
              </p:cNvSpPr>
              <p:nvPr/>
            </p:nvSpPr>
            <p:spPr bwMode="auto">
              <a:xfrm rot="10800000" flipH="1">
                <a:off x="8692" y="4383"/>
                <a:ext cx="1149" cy="187"/>
              </a:xfrm>
              <a:custGeom>
                <a:avLst/>
                <a:gdLst>
                  <a:gd name="G0" fmla="+- 886 0 0"/>
                  <a:gd name="G1" fmla="+- 21600 0 886"/>
                  <a:gd name="G2" fmla="*/ 886 1 2"/>
                  <a:gd name="G3" fmla="+- 21600 0 G2"/>
                  <a:gd name="G4" fmla="+/ 886 21600 2"/>
                  <a:gd name="G5" fmla="+/ G1 0 2"/>
                  <a:gd name="G6" fmla="*/ 21600 21600 886"/>
                  <a:gd name="G7" fmla="*/ G6 1 2"/>
                  <a:gd name="G8" fmla="+- 21600 0 G7"/>
                  <a:gd name="G9" fmla="*/ 21600 1 2"/>
                  <a:gd name="G10" fmla="+- 886 0 G9"/>
                  <a:gd name="G11" fmla="?: G10 G8 0"/>
                  <a:gd name="G12" fmla="?: G10 G7 21600"/>
                  <a:gd name="T0" fmla="*/ 21157 w 21600"/>
                  <a:gd name="T1" fmla="*/ 10800 h 21600"/>
                  <a:gd name="T2" fmla="*/ 10800 w 21600"/>
                  <a:gd name="T3" fmla="*/ 21600 h 21600"/>
                  <a:gd name="T4" fmla="*/ 443 w 21600"/>
                  <a:gd name="T5" fmla="*/ 10800 h 21600"/>
                  <a:gd name="T6" fmla="*/ 10800 w 21600"/>
                  <a:gd name="T7" fmla="*/ 0 h 21600"/>
                  <a:gd name="T8" fmla="*/ 2243 w 21600"/>
                  <a:gd name="T9" fmla="*/ 2243 h 21600"/>
                  <a:gd name="T10" fmla="*/ 19357 w 21600"/>
                  <a:gd name="T11" fmla="*/ 1935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886" y="21600"/>
                    </a:lnTo>
                    <a:lnTo>
                      <a:pt x="20714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969696">
                      <a:gamma/>
                      <a:shade val="6275"/>
                      <a:invGamma/>
                    </a:srgbClr>
                  </a:gs>
                  <a:gs pos="100000">
                    <a:srgbClr val="969696"/>
                  </a:gs>
                </a:gsLst>
                <a:lin ang="5400000" scaled="1"/>
              </a:gradFill>
              <a:ln w="9525">
                <a:miter lim="800000"/>
                <a:headEnd/>
                <a:tailEnd/>
              </a:ln>
              <a:scene3d>
                <a:camera prst="legacyObliqueFron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69696"/>
                </a:extrusionClr>
              </a:sp3d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flatTx/>
              </a:bodyPr>
              <a:lstStyle/>
              <a:p>
                <a:endParaRPr lang="fr-FR"/>
              </a:p>
            </p:txBody>
          </p:sp>
        </p:grpSp>
        <p:sp>
          <p:nvSpPr>
            <p:cNvPr id="306" name="AutoShape 100"/>
            <p:cNvSpPr>
              <a:spLocks noChangeArrowheads="1"/>
            </p:cNvSpPr>
            <p:nvPr/>
          </p:nvSpPr>
          <p:spPr bwMode="auto">
            <a:xfrm>
              <a:off x="3039" y="2882"/>
              <a:ext cx="533" cy="272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8080">
                    <a:gamma/>
                    <a:shade val="46275"/>
                    <a:invGamma/>
                  </a:srgbClr>
                </a:gs>
                <a:gs pos="50000">
                  <a:srgbClr val="008080"/>
                </a:gs>
                <a:gs pos="100000">
                  <a:srgbClr val="00808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round/>
              <a:headEnd/>
              <a:tailEnd/>
            </a:ln>
            <a:effectLst/>
            <a:scene3d>
              <a:camera prst="legacyPerspectiveTopRight"/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008080"/>
              </a:extrusionClr>
            </a:sp3d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flatTx/>
            </a:bodyPr>
            <a:lstStyle/>
            <a:p>
              <a:endParaRPr lang="fr-FR"/>
            </a:p>
          </p:txBody>
        </p:sp>
        <p:grpSp>
          <p:nvGrpSpPr>
            <p:cNvPr id="307" name="Group 101"/>
            <p:cNvGrpSpPr>
              <a:grpSpLocks noChangeAspect="1"/>
            </p:cNvGrpSpPr>
            <p:nvPr/>
          </p:nvGrpSpPr>
          <p:grpSpPr bwMode="auto">
            <a:xfrm>
              <a:off x="1724" y="4146"/>
              <a:ext cx="1026" cy="445"/>
              <a:chOff x="1754" y="4646"/>
              <a:chExt cx="1253" cy="544"/>
            </a:xfrm>
          </p:grpSpPr>
          <p:sp>
            <p:nvSpPr>
              <p:cNvPr id="318" name="AutoShape 102"/>
              <p:cNvSpPr>
                <a:spLocks noChangeAspect="1" noChangeArrowheads="1"/>
              </p:cNvSpPr>
              <p:nvPr/>
            </p:nvSpPr>
            <p:spPr bwMode="auto">
              <a:xfrm>
                <a:off x="1754" y="4646"/>
                <a:ext cx="1253" cy="544"/>
              </a:xfrm>
              <a:prstGeom prst="triangle">
                <a:avLst>
                  <a:gd name="adj" fmla="val 50000"/>
                </a:avLst>
              </a:prstGeom>
              <a:solidFill>
                <a:srgbClr val="FFFFFF"/>
              </a:soli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319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2209" y="4863"/>
                <a:ext cx="357" cy="324"/>
              </a:xfrm>
              <a:prstGeom prst="rect">
                <a:avLst/>
              </a:prstGeom>
              <a:solidFill>
                <a:srgbClr val="8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308" name="Line 104"/>
            <p:cNvSpPr>
              <a:spLocks noChangeShapeType="1"/>
            </p:cNvSpPr>
            <p:nvPr/>
          </p:nvSpPr>
          <p:spPr bwMode="auto">
            <a:xfrm>
              <a:off x="2252" y="3333"/>
              <a:ext cx="0" cy="816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9" name="Line 105"/>
            <p:cNvSpPr>
              <a:spLocks noChangeShapeType="1"/>
            </p:cNvSpPr>
            <p:nvPr/>
          </p:nvSpPr>
          <p:spPr bwMode="auto">
            <a:xfrm>
              <a:off x="2317" y="3336"/>
              <a:ext cx="0" cy="153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grpSp>
          <p:nvGrpSpPr>
            <p:cNvPr id="310" name="Group 106"/>
            <p:cNvGrpSpPr>
              <a:grpSpLocks/>
            </p:cNvGrpSpPr>
            <p:nvPr/>
          </p:nvGrpSpPr>
          <p:grpSpPr bwMode="auto">
            <a:xfrm>
              <a:off x="2381" y="3338"/>
              <a:ext cx="186" cy="153"/>
              <a:chOff x="3356" y="4383"/>
              <a:chExt cx="186" cy="153"/>
            </a:xfrm>
          </p:grpSpPr>
          <p:grpSp>
            <p:nvGrpSpPr>
              <p:cNvPr id="312" name="Group 107"/>
              <p:cNvGrpSpPr>
                <a:grpSpLocks/>
              </p:cNvGrpSpPr>
              <p:nvPr/>
            </p:nvGrpSpPr>
            <p:grpSpPr bwMode="auto">
              <a:xfrm>
                <a:off x="3356" y="4383"/>
                <a:ext cx="64" cy="153"/>
                <a:chOff x="3356" y="4383"/>
                <a:chExt cx="64" cy="153"/>
              </a:xfrm>
            </p:grpSpPr>
            <p:sp>
              <p:nvSpPr>
                <p:cNvPr id="316" name="Line 108"/>
                <p:cNvSpPr>
                  <a:spLocks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7" name="Line 109"/>
                <p:cNvSpPr>
                  <a:spLocks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grpSp>
            <p:nvGrpSpPr>
              <p:cNvPr id="313" name="Group 110"/>
              <p:cNvGrpSpPr>
                <a:grpSpLocks/>
              </p:cNvGrpSpPr>
              <p:nvPr/>
            </p:nvGrpSpPr>
            <p:grpSpPr bwMode="auto">
              <a:xfrm>
                <a:off x="3478" y="4383"/>
                <a:ext cx="64" cy="153"/>
                <a:chOff x="3356" y="4383"/>
                <a:chExt cx="64" cy="153"/>
              </a:xfrm>
            </p:grpSpPr>
            <p:sp>
              <p:nvSpPr>
                <p:cNvPr id="314" name="Line 111"/>
                <p:cNvSpPr>
                  <a:spLocks noChangeShapeType="1"/>
                </p:cNvSpPr>
                <p:nvPr/>
              </p:nvSpPr>
              <p:spPr bwMode="auto">
                <a:xfrm>
                  <a:off x="3356" y="4383"/>
                  <a:ext cx="0" cy="1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315" name="Line 112"/>
                <p:cNvSpPr>
                  <a:spLocks noChangeShapeType="1"/>
                </p:cNvSpPr>
                <p:nvPr/>
              </p:nvSpPr>
              <p:spPr bwMode="auto">
                <a:xfrm>
                  <a:off x="3420" y="4383"/>
                  <a:ext cx="0" cy="153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</p:grpSp>
        <p:sp>
          <p:nvSpPr>
            <p:cNvPr id="311" name="Text Box 113"/>
            <p:cNvSpPr txBox="1">
              <a:spLocks noChangeArrowheads="1"/>
            </p:cNvSpPr>
            <p:nvPr/>
          </p:nvSpPr>
          <p:spPr bwMode="auto">
            <a:xfrm>
              <a:off x="1972" y="4271"/>
              <a:ext cx="679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1000" b="0" i="0" u="none" strike="noStrike" cap="none" normalizeH="0" baseline="0" smtClean="0">
                  <a:ln>
                    <a:noFill/>
                  </a:ln>
                  <a:solidFill>
                    <a:srgbClr val="FFFFFF"/>
                  </a:solidFill>
                  <a:effectLst/>
                  <a:latin typeface="Arial" pitchFamily="34" charset="0"/>
                  <a:ea typeface="Arial" pitchFamily="34" charset="0"/>
                  <a:cs typeface="Arial" pitchFamily="34" charset="0"/>
                </a:rPr>
                <a:t>M1</a:t>
              </a:r>
              <a:endParaRPr kumimoji="0" lang="fr-F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42" name="Groupe 341"/>
          <p:cNvGrpSpPr>
            <a:grpSpLocks noChangeAspect="1"/>
          </p:cNvGrpSpPr>
          <p:nvPr/>
        </p:nvGrpSpPr>
        <p:grpSpPr>
          <a:xfrm>
            <a:off x="4357687" y="4670239"/>
            <a:ext cx="1548000" cy="2017613"/>
            <a:chOff x="6483360" y="1442818"/>
            <a:chExt cx="1885120" cy="2797351"/>
          </a:xfrm>
        </p:grpSpPr>
        <p:sp>
          <p:nvSpPr>
            <p:cNvPr id="343" name="Line 10"/>
            <p:cNvSpPr>
              <a:spLocks noChangeAspect="1" noChangeShapeType="1"/>
            </p:cNvSpPr>
            <p:nvPr/>
          </p:nvSpPr>
          <p:spPr bwMode="auto">
            <a:xfrm>
              <a:off x="6677035" y="1442818"/>
              <a:ext cx="0" cy="2772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344" name="Text Box 12"/>
            <p:cNvSpPr txBox="1">
              <a:spLocks noChangeAspect="1" noChangeArrowheads="1"/>
            </p:cNvSpPr>
            <p:nvPr/>
          </p:nvSpPr>
          <p:spPr bwMode="auto">
            <a:xfrm>
              <a:off x="6483360" y="1673206"/>
              <a:ext cx="419100" cy="3937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345" name="Text Box 14"/>
            <p:cNvSpPr txBox="1">
              <a:spLocks noChangeArrowheads="1"/>
            </p:cNvSpPr>
            <p:nvPr/>
          </p:nvSpPr>
          <p:spPr bwMode="auto">
            <a:xfrm>
              <a:off x="7091372" y="1673206"/>
              <a:ext cx="1260000" cy="398845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346" name="Line 15"/>
            <p:cNvSpPr>
              <a:spLocks noChangeAspect="1" noChangeShapeType="1"/>
            </p:cNvSpPr>
            <p:nvPr/>
          </p:nvSpPr>
          <p:spPr bwMode="auto">
            <a:xfrm>
              <a:off x="6895082" y="1873231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347" name="Line 17"/>
            <p:cNvSpPr>
              <a:spLocks noChangeAspect="1" noChangeShapeType="1"/>
            </p:cNvSpPr>
            <p:nvPr/>
          </p:nvSpPr>
          <p:spPr bwMode="auto">
            <a:xfrm>
              <a:off x="6583372" y="2287568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348" name="Text Box 19"/>
            <p:cNvSpPr txBox="1">
              <a:spLocks noChangeAspect="1" noChangeArrowheads="1"/>
            </p:cNvSpPr>
            <p:nvPr/>
          </p:nvSpPr>
          <p:spPr bwMode="auto">
            <a:xfrm>
              <a:off x="6724380" y="2112663"/>
              <a:ext cx="1204941" cy="3921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a1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9" name="Text Box 21"/>
            <p:cNvSpPr txBox="1">
              <a:spLocks noChangeAspect="1" noChangeArrowheads="1"/>
            </p:cNvSpPr>
            <p:nvPr/>
          </p:nvSpPr>
          <p:spPr bwMode="auto">
            <a:xfrm>
              <a:off x="6489710" y="2539981"/>
              <a:ext cx="419100" cy="3937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350" name="Text Box 23"/>
            <p:cNvSpPr txBox="1">
              <a:spLocks noChangeArrowheads="1"/>
            </p:cNvSpPr>
            <p:nvPr/>
          </p:nvSpPr>
          <p:spPr bwMode="auto">
            <a:xfrm>
              <a:off x="7108480" y="2539981"/>
              <a:ext cx="1260000" cy="3937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351" name="Line 24"/>
            <p:cNvSpPr>
              <a:spLocks noChangeAspect="1" noChangeShapeType="1"/>
            </p:cNvSpPr>
            <p:nvPr/>
          </p:nvSpPr>
          <p:spPr bwMode="auto">
            <a:xfrm>
              <a:off x="6910397" y="2741593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361" name="Line 25"/>
            <p:cNvSpPr>
              <a:spLocks noChangeAspect="1" noChangeShapeType="1"/>
            </p:cNvSpPr>
            <p:nvPr/>
          </p:nvSpPr>
          <p:spPr bwMode="auto">
            <a:xfrm>
              <a:off x="6583372" y="3176568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362" name="Text Box 26"/>
            <p:cNvSpPr txBox="1">
              <a:spLocks noChangeAspect="1" noChangeArrowheads="1"/>
            </p:cNvSpPr>
            <p:nvPr/>
          </p:nvSpPr>
          <p:spPr bwMode="auto">
            <a:xfrm>
              <a:off x="6729519" y="2979224"/>
              <a:ext cx="1287492" cy="39211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K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3" name="Text Box 28"/>
            <p:cNvSpPr txBox="1">
              <a:spLocks noChangeAspect="1" noChangeArrowheads="1"/>
            </p:cNvSpPr>
            <p:nvPr/>
          </p:nvSpPr>
          <p:spPr bwMode="auto">
            <a:xfrm>
              <a:off x="6486535" y="3438506"/>
              <a:ext cx="419100" cy="3937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400" b="1">
                <a:cs typeface="Arabic Transparent" pitchFamily="2" charset="-78"/>
              </a:endParaRPr>
            </a:p>
          </p:txBody>
        </p:sp>
        <p:sp>
          <p:nvSpPr>
            <p:cNvPr id="364" name="Text Box 30"/>
            <p:cNvSpPr txBox="1">
              <a:spLocks noChangeArrowheads="1"/>
            </p:cNvSpPr>
            <p:nvPr/>
          </p:nvSpPr>
          <p:spPr bwMode="auto">
            <a:xfrm>
              <a:off x="7101862" y="3438506"/>
              <a:ext cx="1260000" cy="393700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365" name="Line 31"/>
            <p:cNvSpPr>
              <a:spLocks noChangeAspect="1" noChangeShapeType="1"/>
            </p:cNvSpPr>
            <p:nvPr/>
          </p:nvSpPr>
          <p:spPr bwMode="auto">
            <a:xfrm>
              <a:off x="6907222" y="3640118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366" name="Line 32"/>
            <p:cNvSpPr>
              <a:spLocks noChangeAspect="1" noChangeShapeType="1"/>
            </p:cNvSpPr>
            <p:nvPr/>
          </p:nvSpPr>
          <p:spPr bwMode="auto">
            <a:xfrm>
              <a:off x="6575435" y="4067156"/>
              <a:ext cx="20002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400"/>
            </a:p>
          </p:txBody>
        </p:sp>
        <p:sp>
          <p:nvSpPr>
            <p:cNvPr id="367" name="Text Box 33"/>
            <p:cNvSpPr txBox="1">
              <a:spLocks noChangeAspect="1" noChangeArrowheads="1"/>
            </p:cNvSpPr>
            <p:nvPr/>
          </p:nvSpPr>
          <p:spPr bwMode="auto">
            <a:xfrm>
              <a:off x="6738299" y="3846468"/>
              <a:ext cx="1333530" cy="39370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a0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8" name="Rectangle 367"/>
            <p:cNvSpPr/>
            <p:nvPr/>
          </p:nvSpPr>
          <p:spPr>
            <a:xfrm>
              <a:off x="7143503" y="1692543"/>
              <a:ext cx="1015765" cy="3662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ar-DZ" sz="1400" b="1" dirty="0" smtClean="0">
                  <a:latin typeface="Times New Roman" pitchFamily="18" charset="0"/>
                  <a:cs typeface="Arabic Transparent" pitchFamily="2" charset="-78"/>
                </a:rPr>
                <a:t>خروج الدافعة</a:t>
              </a:r>
              <a:endParaRPr lang="fr-FR" sz="1400" b="1" dirty="0">
                <a:latin typeface="Times New Roman" pitchFamily="18" charset="0"/>
                <a:cs typeface="Arabic Transparent" pitchFamily="2" charset="-78"/>
              </a:endParaRPr>
            </a:p>
          </p:txBody>
        </p:sp>
        <p:sp>
          <p:nvSpPr>
            <p:cNvPr id="369" name="Rectangle 368"/>
            <p:cNvSpPr/>
            <p:nvPr/>
          </p:nvSpPr>
          <p:spPr>
            <a:xfrm>
              <a:off x="7143768" y="2549799"/>
              <a:ext cx="1067709" cy="3662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ar-DZ" sz="1400" b="1" dirty="0" smtClean="0">
                  <a:latin typeface="Times New Roman" pitchFamily="18" charset="0"/>
                  <a:cs typeface="Arabic Transparent" pitchFamily="2" charset="-78"/>
                </a:rPr>
                <a:t>دوران المحرك</a:t>
              </a:r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7148854" y="3450945"/>
              <a:ext cx="1025819" cy="3662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ar-DZ" sz="1400" b="1" dirty="0" smtClean="0">
                  <a:latin typeface="Times New Roman" pitchFamily="18" charset="0"/>
                  <a:cs typeface="Arabic Transparent" pitchFamily="2" charset="-78"/>
                </a:rPr>
                <a:t>رجوع الرافعة</a:t>
              </a:r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6518238" y="1649006"/>
              <a:ext cx="296921" cy="3662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6519516" y="2513577"/>
              <a:ext cx="296921" cy="3662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6504887" y="3414722"/>
              <a:ext cx="296921" cy="36628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92" name="Flèche droite 391"/>
          <p:cNvSpPr/>
          <p:nvPr/>
        </p:nvSpPr>
        <p:spPr>
          <a:xfrm>
            <a:off x="6062211" y="4928695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3" name="Groupe 392"/>
          <p:cNvGrpSpPr/>
          <p:nvPr/>
        </p:nvGrpSpPr>
        <p:grpSpPr>
          <a:xfrm>
            <a:off x="6490839" y="4813115"/>
            <a:ext cx="513714" cy="432000"/>
            <a:chOff x="7919598" y="4813115"/>
            <a:chExt cx="513714" cy="432000"/>
          </a:xfrm>
        </p:grpSpPr>
        <p:sp>
          <p:nvSpPr>
            <p:cNvPr id="394" name="Ellipse 393"/>
            <p:cNvSpPr/>
            <p:nvPr/>
          </p:nvSpPr>
          <p:spPr>
            <a:xfrm>
              <a:off x="7919598" y="4813115"/>
              <a:ext cx="428628" cy="43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5" name="ZoneTexte 394"/>
            <p:cNvSpPr txBox="1"/>
            <p:nvPr/>
          </p:nvSpPr>
          <p:spPr>
            <a:xfrm>
              <a:off x="7957344" y="4813115"/>
              <a:ext cx="475968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1</a:t>
              </a:r>
              <a:endParaRPr lang="fr-FR" sz="2000" b="1" dirty="0"/>
            </a:p>
          </p:txBody>
        </p:sp>
      </p:grpSp>
      <p:sp>
        <p:nvSpPr>
          <p:cNvPr id="396" name="Flèche droite 395"/>
          <p:cNvSpPr/>
          <p:nvPr/>
        </p:nvSpPr>
        <p:spPr>
          <a:xfrm>
            <a:off x="6034915" y="5544341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97" name="Groupe 396"/>
          <p:cNvGrpSpPr/>
          <p:nvPr/>
        </p:nvGrpSpPr>
        <p:grpSpPr>
          <a:xfrm>
            <a:off x="6463543" y="5428761"/>
            <a:ext cx="513714" cy="432000"/>
            <a:chOff x="7892302" y="5428761"/>
            <a:chExt cx="513714" cy="432000"/>
          </a:xfrm>
        </p:grpSpPr>
        <p:sp>
          <p:nvSpPr>
            <p:cNvPr id="398" name="Ellipse 397"/>
            <p:cNvSpPr/>
            <p:nvPr/>
          </p:nvSpPr>
          <p:spPr>
            <a:xfrm>
              <a:off x="7892302" y="5428761"/>
              <a:ext cx="428628" cy="43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9" name="ZoneTexte 398"/>
            <p:cNvSpPr txBox="1"/>
            <p:nvPr/>
          </p:nvSpPr>
          <p:spPr>
            <a:xfrm>
              <a:off x="7930048" y="5442409"/>
              <a:ext cx="475968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2</a:t>
              </a:r>
              <a:endParaRPr lang="fr-FR" sz="2000" b="1" dirty="0"/>
            </a:p>
          </p:txBody>
        </p:sp>
      </p:grpSp>
      <p:sp>
        <p:nvSpPr>
          <p:cNvPr id="400" name="Flèche droite 399"/>
          <p:cNvSpPr/>
          <p:nvPr/>
        </p:nvSpPr>
        <p:spPr>
          <a:xfrm>
            <a:off x="6059013" y="6156789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01" name="Groupe 400"/>
          <p:cNvGrpSpPr/>
          <p:nvPr/>
        </p:nvGrpSpPr>
        <p:grpSpPr>
          <a:xfrm>
            <a:off x="6487641" y="6041209"/>
            <a:ext cx="513714" cy="432000"/>
            <a:chOff x="7916400" y="6041209"/>
            <a:chExt cx="513714" cy="432000"/>
          </a:xfrm>
        </p:grpSpPr>
        <p:sp>
          <p:nvSpPr>
            <p:cNvPr id="402" name="Ellipse 401"/>
            <p:cNvSpPr/>
            <p:nvPr/>
          </p:nvSpPr>
          <p:spPr>
            <a:xfrm>
              <a:off x="7916400" y="6041209"/>
              <a:ext cx="428628" cy="43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3" name="ZoneTexte 402"/>
            <p:cNvSpPr txBox="1"/>
            <p:nvPr/>
          </p:nvSpPr>
          <p:spPr>
            <a:xfrm>
              <a:off x="7954146" y="6041209"/>
              <a:ext cx="475968" cy="4001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3</a:t>
              </a:r>
              <a:endParaRPr lang="fr-FR" sz="2000" b="1" dirty="0"/>
            </a:p>
          </p:txBody>
        </p:sp>
      </p:grpSp>
      <p:grpSp>
        <p:nvGrpSpPr>
          <p:cNvPr id="404" name="Groupe 403"/>
          <p:cNvGrpSpPr>
            <a:grpSpLocks noChangeAspect="1"/>
          </p:cNvGrpSpPr>
          <p:nvPr/>
        </p:nvGrpSpPr>
        <p:grpSpPr>
          <a:xfrm>
            <a:off x="7631364" y="4772674"/>
            <a:ext cx="1165643" cy="1728164"/>
            <a:chOff x="7629187" y="4214675"/>
            <a:chExt cx="979259" cy="1451829"/>
          </a:xfrm>
        </p:grpSpPr>
        <p:sp>
          <p:nvSpPr>
            <p:cNvPr id="405" name="Rectangle 404"/>
            <p:cNvSpPr/>
            <p:nvPr/>
          </p:nvSpPr>
          <p:spPr>
            <a:xfrm>
              <a:off x="7643833" y="4214812"/>
              <a:ext cx="937553" cy="1451692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06" name="Rectangle 13"/>
            <p:cNvSpPr>
              <a:spLocks noChangeArrowheads="1"/>
            </p:cNvSpPr>
            <p:nvPr/>
          </p:nvSpPr>
          <p:spPr bwMode="auto">
            <a:xfrm>
              <a:off x="7629187" y="4231454"/>
              <a:ext cx="346367" cy="284419"/>
            </a:xfrm>
            <a:prstGeom prst="rect">
              <a:avLst/>
            </a:prstGeom>
            <a:noFill/>
            <a:ln w="2857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600" b="1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F5</a:t>
              </a:r>
              <a:endParaRPr kumimoji="0" lang="fr-FR" sz="105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7" name="Rectangle 11"/>
            <p:cNvSpPr>
              <a:spLocks noChangeArrowheads="1"/>
            </p:cNvSpPr>
            <p:nvPr/>
          </p:nvSpPr>
          <p:spPr bwMode="auto">
            <a:xfrm>
              <a:off x="7879620" y="4214675"/>
              <a:ext cx="728826" cy="439557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سير التحقق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 بالترتيب</a:t>
              </a:r>
              <a:endParaRPr lang="en-US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408" name="Ellipse 407"/>
            <p:cNvSpPr/>
            <p:nvPr/>
          </p:nvSpPr>
          <p:spPr>
            <a:xfrm>
              <a:off x="7675474" y="4246254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11271" grpId="0" animBg="1"/>
      <p:bldP spid="11273" grpId="0"/>
      <p:bldP spid="352" grpId="0" animBg="1"/>
      <p:bldP spid="355" grpId="0" animBg="1"/>
      <p:bldP spid="358" grpId="0" animBg="1"/>
      <p:bldP spid="287" grpId="0"/>
      <p:bldP spid="288" grpId="0" animBg="1"/>
      <p:bldP spid="289" grpId="0"/>
      <p:bldP spid="392" grpId="0" animBg="1"/>
      <p:bldP spid="396" grpId="0" animBg="1"/>
      <p:bldP spid="40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7138963" y="357166"/>
            <a:ext cx="1801812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6699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F6</a:t>
            </a:r>
            <a:r>
              <a:rPr lang="ar-SA" b="1">
                <a:solidFill>
                  <a:srgbClr val="6699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: سير الاختيار</a:t>
            </a:r>
            <a:r>
              <a:rPr lang="fr-FR" b="1">
                <a:solidFill>
                  <a:srgbClr val="6699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>
                <a:solidFill>
                  <a:srgbClr val="669900"/>
                </a:solidFill>
                <a:latin typeface="Arial" pitchFamily="34" charset="0"/>
                <a:cs typeface="Arabic Transparent" pitchFamily="2" charset="-78"/>
              </a:rPr>
              <a:t> </a:t>
            </a:r>
          </a:p>
        </p:txBody>
      </p:sp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7210400" y="693716"/>
            <a:ext cx="1576072" cy="307777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40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&lt;Marche de test&gt;</a:t>
            </a:r>
          </a:p>
        </p:txBody>
      </p:sp>
      <p:sp>
        <p:nvSpPr>
          <p:cNvPr id="11285" name="Rectangle 21"/>
          <p:cNvSpPr>
            <a:spLocks noChangeArrowheads="1"/>
          </p:cNvSpPr>
          <p:nvPr/>
        </p:nvSpPr>
        <p:spPr bwMode="auto">
          <a:xfrm>
            <a:off x="1071538" y="357166"/>
            <a:ext cx="6407523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>
              <a:tabLst>
                <a:tab pos="1354138" algn="l"/>
              </a:tabLst>
            </a:pPr>
            <a:r>
              <a:rPr lang="ar-DZ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هذه الحالة تسمح بضبط مختلف أجزاء النظام كمعايرة الملتقطات أو ضبط وضعيتها</a:t>
            </a:r>
            <a:endParaRPr lang="en-US" b="1" dirty="0"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  <a:p>
            <a:pPr eaLnBrk="0" hangingPunct="0">
              <a:tabLst>
                <a:tab pos="1354138" algn="l"/>
              </a:tabLst>
            </a:pPr>
            <a:r>
              <a:rPr lang="en-US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                            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fr-FR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كالملتقطات التي تحتوي على باعث ومستقبل</a:t>
            </a:r>
            <a:r>
              <a:rPr lang="fr-FR" b="1" dirty="0"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....</a:t>
            </a:r>
            <a:r>
              <a:rPr lang="fr-FR" dirty="0">
                <a:latin typeface="Arial" pitchFamily="34" charset="0"/>
                <a:cs typeface="Arabic Transparent" pitchFamily="2" charset="-78"/>
              </a:rPr>
              <a:t> </a:t>
            </a: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857364"/>
            <a:ext cx="3839176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105" name="Groupe 104"/>
          <p:cNvGrpSpPr/>
          <p:nvPr/>
        </p:nvGrpSpPr>
        <p:grpSpPr>
          <a:xfrm>
            <a:off x="1433487" y="1678246"/>
            <a:ext cx="2484000" cy="1371600"/>
            <a:chOff x="3087616" y="1802014"/>
            <a:chExt cx="2484000" cy="1371600"/>
          </a:xfrm>
        </p:grpSpPr>
        <p:sp>
          <p:nvSpPr>
            <p:cNvPr id="22" name="Line 57"/>
            <p:cNvSpPr>
              <a:spLocks noChangeAspect="1" noChangeShapeType="1"/>
            </p:cNvSpPr>
            <p:nvPr/>
          </p:nvSpPr>
          <p:spPr bwMode="auto">
            <a:xfrm>
              <a:off x="3087617" y="1802014"/>
              <a:ext cx="1208088" cy="1371600"/>
            </a:xfrm>
            <a:prstGeom prst="line">
              <a:avLst/>
            </a:prstGeom>
            <a:ln w="15875">
              <a:solidFill>
                <a:srgbClr val="FF0000"/>
              </a:solidFill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Line 56"/>
            <p:cNvSpPr>
              <a:spLocks noChangeAspect="1" noChangeShapeType="1"/>
            </p:cNvSpPr>
            <p:nvPr/>
          </p:nvSpPr>
          <p:spPr bwMode="auto">
            <a:xfrm>
              <a:off x="3087616" y="1802014"/>
              <a:ext cx="2484000" cy="0"/>
            </a:xfrm>
            <a:prstGeom prst="line">
              <a:avLst/>
            </a:prstGeom>
            <a:ln w="15875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4" name="Text Box 55"/>
          <p:cNvSpPr txBox="1">
            <a:spLocks noChangeAspect="1" noChangeArrowheads="1"/>
          </p:cNvSpPr>
          <p:nvPr/>
        </p:nvSpPr>
        <p:spPr bwMode="auto">
          <a:xfrm>
            <a:off x="774731" y="1343072"/>
            <a:ext cx="3286148" cy="53340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algn="r" rtl="1">
              <a:tabLst>
                <a:tab pos="1354138" algn="l"/>
              </a:tabLst>
            </a:pPr>
            <a:r>
              <a:rPr lang="ar-DZ" sz="1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ضبط وضعية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ملتقط خلية </a:t>
            </a:r>
            <a:r>
              <a:rPr lang="ar-DZ" sz="1600" b="1" dirty="0" err="1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كهروضوئية</a:t>
            </a:r>
            <a:endParaRPr kumimoji="0" lang="ar-DZ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Times New Roman" pitchFamily="18" charset="0"/>
              <a:cs typeface="Arabic Transparent" pitchFamily="2" charset="-78"/>
            </a:endParaRPr>
          </a:p>
        </p:txBody>
      </p:sp>
      <p:grpSp>
        <p:nvGrpSpPr>
          <p:cNvPr id="14" name="Groupe 13"/>
          <p:cNvGrpSpPr>
            <a:grpSpLocks noChangeAspect="1"/>
          </p:cNvGrpSpPr>
          <p:nvPr/>
        </p:nvGrpSpPr>
        <p:grpSpPr>
          <a:xfrm>
            <a:off x="7143768" y="1571612"/>
            <a:ext cx="1129647" cy="1775700"/>
            <a:chOff x="5078680" y="4256506"/>
            <a:chExt cx="940180" cy="1477874"/>
          </a:xfrm>
        </p:grpSpPr>
        <p:sp>
          <p:nvSpPr>
            <p:cNvPr id="10" name="Rectangle 9"/>
            <p:cNvSpPr/>
            <p:nvPr/>
          </p:nvSpPr>
          <p:spPr>
            <a:xfrm>
              <a:off x="5118860" y="4294380"/>
              <a:ext cx="900000" cy="1440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5078680" y="4293276"/>
              <a:ext cx="367156" cy="307386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b="1" dirty="0" smtClean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F6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5490661" y="4256506"/>
              <a:ext cx="515247" cy="435464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SA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سير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SA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الاختيار</a:t>
              </a:r>
              <a:endParaRPr lang="fr-FR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13" name="Ellipse 12"/>
            <p:cNvSpPr/>
            <p:nvPr/>
          </p:nvSpPr>
          <p:spPr>
            <a:xfrm>
              <a:off x="5139578" y="4324178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/>
      <p:bldP spid="11283" grpId="0" animBg="1"/>
      <p:bldP spid="1128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WordArt 4"/>
          <p:cNvSpPr>
            <a:spLocks noChangeArrowheads="1" noChangeShapeType="1" noTextEdit="1"/>
          </p:cNvSpPr>
          <p:nvPr/>
        </p:nvSpPr>
        <p:spPr bwMode="auto">
          <a:xfrm>
            <a:off x="2555875" y="111125"/>
            <a:ext cx="4164013" cy="3016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دليل دراسة أنماط التشغيل والتوقف  </a:t>
            </a:r>
            <a:r>
              <a:rPr lang="fr-FR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GEMMA</a:t>
            </a:r>
          </a:p>
        </p:txBody>
      </p: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63713" y="476250"/>
            <a:ext cx="5041900" cy="3349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6357938" y="936625"/>
            <a:ext cx="2408237" cy="457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400" dirty="0">
                <a:solidFill>
                  <a:srgbClr val="FF0000"/>
                </a:solidFill>
                <a:cs typeface="Arabic Transparent" pitchFamily="2" charset="-78"/>
              </a:rPr>
              <a:t>   </a:t>
            </a:r>
            <a:r>
              <a:rPr lang="ar-DZ" sz="2400" b="1" dirty="0">
                <a:solidFill>
                  <a:srgbClr val="FF0000"/>
                </a:solidFill>
                <a:cs typeface="Arabic Transparent" pitchFamily="2" charset="-78"/>
              </a:rPr>
              <a:t>1ـ</a:t>
            </a:r>
            <a:r>
              <a:rPr lang="ar-DZ" sz="2400" dirty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sz="2400" b="1" dirty="0">
                <a:solidFill>
                  <a:srgbClr val="FF0000"/>
                </a:solidFill>
                <a:cs typeface="Arabic Transparent" pitchFamily="2" charset="-78"/>
              </a:rPr>
              <a:t>طرح الإشكال :</a:t>
            </a:r>
          </a:p>
        </p:txBody>
      </p:sp>
      <p:sp>
        <p:nvSpPr>
          <p:cNvPr id="176" name="Text Box 7"/>
          <p:cNvSpPr txBox="1">
            <a:spLocks noChangeArrowheads="1"/>
          </p:cNvSpPr>
          <p:nvPr/>
        </p:nvSpPr>
        <p:spPr bwMode="auto">
          <a:xfrm>
            <a:off x="5580063" y="1628775"/>
            <a:ext cx="2374900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  <a:defRPr/>
            </a:pPr>
            <a:r>
              <a:rPr lang="ar-DZ" sz="3200" b="1" u="sng" dirty="0">
                <a:solidFill>
                  <a:srgbClr val="3333FF"/>
                </a:solidFill>
                <a:cs typeface="Arabic Transparent" pitchFamily="2" charset="-78"/>
              </a:rPr>
              <a:t>اضغط وانتظر</a:t>
            </a:r>
            <a:endParaRPr lang="fr-FR" sz="3200" b="1" u="sng" dirty="0">
              <a:solidFill>
                <a:srgbClr val="3333FF"/>
              </a:solidFill>
              <a:cs typeface="Arabic Transparent" pitchFamily="2" charset="-78"/>
            </a:endParaRPr>
          </a:p>
        </p:txBody>
      </p:sp>
      <p:sp>
        <p:nvSpPr>
          <p:cNvPr id="181" name="Text Box 180"/>
          <p:cNvSpPr txBox="1">
            <a:spLocks noChangeAspect="1" noChangeArrowheads="1"/>
          </p:cNvSpPr>
          <p:nvPr/>
        </p:nvSpPr>
        <p:spPr bwMode="auto">
          <a:xfrm>
            <a:off x="3325813" y="6450013"/>
            <a:ext cx="546100" cy="355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solidFill>
                  <a:srgbClr val="FF0000"/>
                </a:solidFill>
              </a:rPr>
              <a:t>L</a:t>
            </a:r>
            <a:r>
              <a:rPr lang="fr-FR" sz="1600" b="1" baseline="-25000" dirty="0">
                <a:solidFill>
                  <a:srgbClr val="FF0000"/>
                </a:solidFill>
              </a:rPr>
              <a:t>0</a:t>
            </a:r>
            <a:endParaRPr lang="fr-FR" sz="1600" b="1" dirty="0"/>
          </a:p>
        </p:txBody>
      </p:sp>
      <p:sp>
        <p:nvSpPr>
          <p:cNvPr id="182" name="Text Box 181"/>
          <p:cNvSpPr txBox="1">
            <a:spLocks noChangeAspect="1" noChangeArrowheads="1"/>
          </p:cNvSpPr>
          <p:nvPr/>
        </p:nvSpPr>
        <p:spPr bwMode="auto">
          <a:xfrm>
            <a:off x="2219325" y="6457950"/>
            <a:ext cx="546100" cy="355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solidFill>
                  <a:srgbClr val="FF0000"/>
                </a:solidFill>
              </a:rPr>
              <a:t>L</a:t>
            </a:r>
            <a:r>
              <a:rPr lang="fr-FR" sz="1600" b="1" baseline="-25000" dirty="0">
                <a:solidFill>
                  <a:srgbClr val="FF0000"/>
                </a:solidFill>
              </a:rPr>
              <a:t>1</a:t>
            </a:r>
            <a:endParaRPr lang="fr-FR" sz="1600" b="1" dirty="0"/>
          </a:p>
        </p:txBody>
      </p:sp>
      <p:sp>
        <p:nvSpPr>
          <p:cNvPr id="183" name="Rectangle 182"/>
          <p:cNvSpPr>
            <a:spLocks noChangeAspect="1" noChangeArrowheads="1"/>
          </p:cNvSpPr>
          <p:nvPr/>
        </p:nvSpPr>
        <p:spPr bwMode="auto">
          <a:xfrm>
            <a:off x="534988" y="4132263"/>
            <a:ext cx="503237" cy="465137"/>
          </a:xfrm>
          <a:prstGeom prst="rect">
            <a:avLst/>
          </a:prstGeom>
          <a:solidFill>
            <a:srgbClr val="0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grpSp>
        <p:nvGrpSpPr>
          <p:cNvPr id="184" name="Group 183"/>
          <p:cNvGrpSpPr>
            <a:grpSpLocks noChangeAspect="1"/>
          </p:cNvGrpSpPr>
          <p:nvPr/>
        </p:nvGrpSpPr>
        <p:grpSpPr bwMode="auto">
          <a:xfrm rot="5400000" flipH="1">
            <a:off x="761207" y="5128418"/>
            <a:ext cx="95250" cy="163513"/>
            <a:chOff x="7937" y="3267"/>
            <a:chExt cx="193" cy="331"/>
          </a:xfrm>
        </p:grpSpPr>
        <p:sp>
          <p:nvSpPr>
            <p:cNvPr id="185" name="Line 184"/>
            <p:cNvSpPr>
              <a:spLocks noChangeAspect="1" noChangeShapeType="1"/>
            </p:cNvSpPr>
            <p:nvPr/>
          </p:nvSpPr>
          <p:spPr bwMode="auto">
            <a:xfrm flipV="1">
              <a:off x="8055" y="3473"/>
              <a:ext cx="0" cy="1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86" name="Line 185"/>
            <p:cNvSpPr>
              <a:spLocks noChangeAspect="1" noChangeShapeType="1"/>
            </p:cNvSpPr>
            <p:nvPr/>
          </p:nvSpPr>
          <p:spPr bwMode="auto">
            <a:xfrm flipV="1">
              <a:off x="7999" y="3461"/>
              <a:ext cx="0" cy="1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grpSp>
          <p:nvGrpSpPr>
            <p:cNvPr id="187" name="Group 186"/>
            <p:cNvGrpSpPr>
              <a:grpSpLocks noChangeAspect="1"/>
            </p:cNvGrpSpPr>
            <p:nvPr/>
          </p:nvGrpSpPr>
          <p:grpSpPr bwMode="auto">
            <a:xfrm>
              <a:off x="7937" y="3267"/>
              <a:ext cx="193" cy="193"/>
              <a:chOff x="6404" y="2193"/>
              <a:chExt cx="306" cy="306"/>
            </a:xfrm>
          </p:grpSpPr>
          <p:sp>
            <p:nvSpPr>
              <p:cNvPr id="188" name="AutoShape 187"/>
              <p:cNvSpPr>
                <a:spLocks noChangeAspect="1" noChangeArrowheads="1"/>
              </p:cNvSpPr>
              <p:nvPr/>
            </p:nvSpPr>
            <p:spPr bwMode="auto">
              <a:xfrm>
                <a:off x="6404" y="2193"/>
                <a:ext cx="306" cy="30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05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047" y="20399"/>
                    </a:moveTo>
                    <a:cubicBezTo>
                      <a:pt x="3764" y="19171"/>
                      <a:pt x="814" y="15254"/>
                      <a:pt x="814" y="10800"/>
                    </a:cubicBezTo>
                    <a:cubicBezTo>
                      <a:pt x="814" y="5284"/>
                      <a:pt x="5284" y="814"/>
                      <a:pt x="10800" y="814"/>
                    </a:cubicBezTo>
                    <a:cubicBezTo>
                      <a:pt x="16315" y="814"/>
                      <a:pt x="20786" y="5284"/>
                      <a:pt x="20786" y="10800"/>
                    </a:cubicBezTo>
                    <a:cubicBezTo>
                      <a:pt x="20786" y="15254"/>
                      <a:pt x="17835" y="19171"/>
                      <a:pt x="13552" y="20399"/>
                    </a:cubicBezTo>
                    <a:lnTo>
                      <a:pt x="13777" y="21181"/>
                    </a:lnTo>
                    <a:cubicBezTo>
                      <a:pt x="18408" y="19853"/>
                      <a:pt x="21600" y="156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5618"/>
                      <a:pt x="3191" y="19853"/>
                      <a:pt x="7822" y="211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189" name="Oval 188"/>
              <p:cNvSpPr>
                <a:spLocks noChangeAspect="1" noChangeArrowheads="1"/>
              </p:cNvSpPr>
              <p:nvPr/>
            </p:nvSpPr>
            <p:spPr bwMode="auto">
              <a:xfrm>
                <a:off x="6484" y="2277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</p:grpSp>
      </p:grpSp>
      <p:grpSp>
        <p:nvGrpSpPr>
          <p:cNvPr id="190" name="Group 189"/>
          <p:cNvGrpSpPr>
            <a:grpSpLocks noChangeAspect="1"/>
          </p:cNvGrpSpPr>
          <p:nvPr/>
        </p:nvGrpSpPr>
        <p:grpSpPr bwMode="auto">
          <a:xfrm>
            <a:off x="523875" y="5118100"/>
            <a:ext cx="222250" cy="174625"/>
            <a:chOff x="4364" y="1705"/>
            <a:chExt cx="490" cy="386"/>
          </a:xfrm>
        </p:grpSpPr>
        <p:sp>
          <p:nvSpPr>
            <p:cNvPr id="191" name="Rectangle 19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354" y="1742"/>
              <a:ext cx="347" cy="321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1">
                  <a:srgbClr val="000040"/>
                </a:gs>
                <a:gs pos="25000">
                  <a:srgbClr val="400040"/>
                </a:gs>
                <a:gs pos="37500">
                  <a:srgbClr val="8F0040"/>
                </a:gs>
                <a:gs pos="45000">
                  <a:srgbClr val="F27300"/>
                </a:gs>
                <a:gs pos="50000">
                  <a:srgbClr val="FFBF00"/>
                </a:gs>
                <a:gs pos="55000">
                  <a:srgbClr val="F27300"/>
                </a:gs>
                <a:gs pos="62500">
                  <a:srgbClr val="8F0040"/>
                </a:gs>
                <a:gs pos="75000">
                  <a:srgbClr val="400040"/>
                </a:gs>
                <a:gs pos="89999">
                  <a:srgbClr val="00004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2" name="Line 191"/>
            <p:cNvSpPr>
              <a:spLocks noChangeAspect="1" noChangeShapeType="1"/>
            </p:cNvSpPr>
            <p:nvPr/>
          </p:nvSpPr>
          <p:spPr bwMode="auto">
            <a:xfrm rot="-5400000" flipH="1" flipV="1">
              <a:off x="4174" y="1898"/>
              <a:ext cx="386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3" name="Line 192"/>
            <p:cNvSpPr>
              <a:spLocks noChangeAspect="1" noChangeShapeType="1"/>
            </p:cNvSpPr>
            <p:nvPr/>
          </p:nvSpPr>
          <p:spPr bwMode="auto">
            <a:xfrm rot="16200000" flipH="1">
              <a:off x="4534" y="1556"/>
              <a:ext cx="0" cy="325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4" name="Line 193"/>
            <p:cNvSpPr>
              <a:spLocks noChangeAspect="1" noChangeShapeType="1"/>
            </p:cNvSpPr>
            <p:nvPr/>
          </p:nvSpPr>
          <p:spPr bwMode="auto">
            <a:xfrm rot="16200000" flipH="1">
              <a:off x="4527" y="1918"/>
              <a:ext cx="0" cy="325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5" name="Arc 194"/>
            <p:cNvSpPr>
              <a:spLocks noChangeAspect="1"/>
            </p:cNvSpPr>
            <p:nvPr/>
          </p:nvSpPr>
          <p:spPr bwMode="auto">
            <a:xfrm rot="10800000" flipH="1" flipV="1">
              <a:off x="4680" y="1720"/>
              <a:ext cx="104" cy="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6" name="Arc 195"/>
            <p:cNvSpPr>
              <a:spLocks noChangeAspect="1"/>
            </p:cNvSpPr>
            <p:nvPr/>
          </p:nvSpPr>
          <p:spPr bwMode="auto">
            <a:xfrm rot="11520000" flipH="1">
              <a:off x="4671" y="1983"/>
              <a:ext cx="104" cy="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7" name="Arc 196"/>
            <p:cNvSpPr>
              <a:spLocks noChangeAspect="1"/>
            </p:cNvSpPr>
            <p:nvPr/>
          </p:nvSpPr>
          <p:spPr bwMode="auto">
            <a:xfrm rot="10800000" flipH="1" flipV="1">
              <a:off x="4794" y="1829"/>
              <a:ext cx="60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8" name="Arc 197"/>
            <p:cNvSpPr>
              <a:spLocks noChangeAspect="1"/>
            </p:cNvSpPr>
            <p:nvPr/>
          </p:nvSpPr>
          <p:spPr bwMode="auto">
            <a:xfrm rot="11520000" flipH="1">
              <a:off x="4792" y="1931"/>
              <a:ext cx="6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9" name="AutoShape 198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516" y="1861"/>
              <a:ext cx="334" cy="87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0" name="AutoShape 19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575" y="1849"/>
              <a:ext cx="290" cy="86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1" name="AutoShape 20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712" y="1856"/>
              <a:ext cx="174" cy="104"/>
            </a:xfrm>
            <a:prstGeom prst="roundRect">
              <a:avLst>
                <a:gd name="adj" fmla="val 43889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202" name="AutoShape 201"/>
          <p:cNvSpPr>
            <a:spLocks noChangeAspect="1" noChangeArrowheads="1"/>
          </p:cNvSpPr>
          <p:nvPr/>
        </p:nvSpPr>
        <p:spPr bwMode="auto">
          <a:xfrm>
            <a:off x="212725" y="5467350"/>
            <a:ext cx="1912938" cy="681038"/>
          </a:xfrm>
          <a:prstGeom prst="cube">
            <a:avLst>
              <a:gd name="adj" fmla="val 90204"/>
            </a:avLst>
          </a:prstGeom>
          <a:solidFill>
            <a:srgbClr val="008080">
              <a:alpha val="20000"/>
            </a:srgbClr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03" name="AutoShape 202"/>
          <p:cNvSpPr>
            <a:spLocks noChangeAspect="1" noChangeArrowheads="1"/>
          </p:cNvSpPr>
          <p:nvPr/>
        </p:nvSpPr>
        <p:spPr bwMode="auto">
          <a:xfrm flipH="1">
            <a:off x="220663" y="3584575"/>
            <a:ext cx="314325" cy="2465388"/>
          </a:xfrm>
          <a:prstGeom prst="flowChartPunchedCard">
            <a:avLst/>
          </a:prstGeom>
          <a:solidFill>
            <a:srgbClr val="00808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04" name="AutoShape 203"/>
          <p:cNvSpPr>
            <a:spLocks noChangeAspect="1" noChangeArrowheads="1"/>
          </p:cNvSpPr>
          <p:nvPr/>
        </p:nvSpPr>
        <p:spPr bwMode="auto">
          <a:xfrm>
            <a:off x="231775" y="5608638"/>
            <a:ext cx="706438" cy="471487"/>
          </a:xfrm>
          <a:prstGeom prst="cube">
            <a:avLst>
              <a:gd name="adj" fmla="val 60648"/>
            </a:avLst>
          </a:prstGeom>
          <a:gradFill rotWithShape="1">
            <a:gsLst>
              <a:gs pos="0">
                <a:srgbClr val="000000"/>
              </a:gs>
              <a:gs pos="100000">
                <a:srgbClr val="80808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05" name="PubL" descr="60 %"/>
          <p:cNvSpPr>
            <a:spLocks noChangeAspect="1" noEditPoints="1" noChangeArrowheads="1"/>
          </p:cNvSpPr>
          <p:nvPr/>
        </p:nvSpPr>
        <p:spPr bwMode="auto">
          <a:xfrm flipH="1">
            <a:off x="784225" y="5549900"/>
            <a:ext cx="739775" cy="504825"/>
          </a:xfrm>
          <a:custGeom>
            <a:avLst/>
            <a:gdLst>
              <a:gd name="T0" fmla="*/ 291658517 w 21600"/>
              <a:gd name="T1" fmla="*/ 0 h 21600"/>
              <a:gd name="T2" fmla="*/ 0 w 21600"/>
              <a:gd name="T3" fmla="*/ 137875090 h 21600"/>
              <a:gd name="T4" fmla="*/ 433871168 w 21600"/>
              <a:gd name="T5" fmla="*/ 275749619 h 21600"/>
              <a:gd name="T6" fmla="*/ 867743432 w 21600"/>
              <a:gd name="T7" fmla="*/ 18586289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0 w 21600"/>
              <a:gd name="T13" fmla="*/ 7518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7518"/>
                </a:lnTo>
                <a:lnTo>
                  <a:pt x="14519" y="7518"/>
                </a:lnTo>
                <a:lnTo>
                  <a:pt x="14519" y="0"/>
                </a:lnTo>
                <a:close/>
              </a:path>
            </a:pathLst>
          </a:custGeom>
          <a:pattFill prst="pct60">
            <a:fgClr>
              <a:srgbClr val="996633"/>
            </a:fgClr>
            <a:bgClr>
              <a:srgbClr val="B2B2B2"/>
            </a:bgClr>
          </a:patt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6633"/>
            </a:extrusionClr>
          </a:sp3d>
        </p:spPr>
        <p:txBody>
          <a:bodyPr>
            <a:flatTx/>
          </a:bodyPr>
          <a:lstStyle/>
          <a:p>
            <a:endParaRPr lang="fr-FR" dirty="0"/>
          </a:p>
        </p:txBody>
      </p:sp>
      <p:grpSp>
        <p:nvGrpSpPr>
          <p:cNvPr id="206" name="Group 205"/>
          <p:cNvGrpSpPr>
            <a:grpSpLocks noChangeAspect="1"/>
          </p:cNvGrpSpPr>
          <p:nvPr/>
        </p:nvGrpSpPr>
        <p:grpSpPr bwMode="auto">
          <a:xfrm rot="5400000" flipH="1">
            <a:off x="732631" y="4722019"/>
            <a:ext cx="93663" cy="161925"/>
            <a:chOff x="7937" y="3267"/>
            <a:chExt cx="193" cy="331"/>
          </a:xfrm>
        </p:grpSpPr>
        <p:sp>
          <p:nvSpPr>
            <p:cNvPr id="207" name="Line 206"/>
            <p:cNvSpPr>
              <a:spLocks noChangeAspect="1" noChangeShapeType="1"/>
            </p:cNvSpPr>
            <p:nvPr/>
          </p:nvSpPr>
          <p:spPr bwMode="auto">
            <a:xfrm flipV="1">
              <a:off x="8055" y="3473"/>
              <a:ext cx="0" cy="1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8" name="Line 207"/>
            <p:cNvSpPr>
              <a:spLocks noChangeAspect="1" noChangeShapeType="1"/>
            </p:cNvSpPr>
            <p:nvPr/>
          </p:nvSpPr>
          <p:spPr bwMode="auto">
            <a:xfrm flipV="1">
              <a:off x="7999" y="3461"/>
              <a:ext cx="0" cy="1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grpSp>
          <p:nvGrpSpPr>
            <p:cNvPr id="209" name="Group 208"/>
            <p:cNvGrpSpPr>
              <a:grpSpLocks noChangeAspect="1"/>
            </p:cNvGrpSpPr>
            <p:nvPr/>
          </p:nvGrpSpPr>
          <p:grpSpPr bwMode="auto">
            <a:xfrm>
              <a:off x="7937" y="3267"/>
              <a:ext cx="193" cy="193"/>
              <a:chOff x="6404" y="2193"/>
              <a:chExt cx="306" cy="306"/>
            </a:xfrm>
          </p:grpSpPr>
          <p:sp>
            <p:nvSpPr>
              <p:cNvPr id="210" name="AutoShape 209"/>
              <p:cNvSpPr>
                <a:spLocks noChangeAspect="1" noChangeArrowheads="1"/>
              </p:cNvSpPr>
              <p:nvPr/>
            </p:nvSpPr>
            <p:spPr bwMode="auto">
              <a:xfrm>
                <a:off x="6404" y="2193"/>
                <a:ext cx="306" cy="30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05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047" y="20399"/>
                    </a:moveTo>
                    <a:cubicBezTo>
                      <a:pt x="3764" y="19171"/>
                      <a:pt x="814" y="15254"/>
                      <a:pt x="814" y="10800"/>
                    </a:cubicBezTo>
                    <a:cubicBezTo>
                      <a:pt x="814" y="5284"/>
                      <a:pt x="5284" y="814"/>
                      <a:pt x="10800" y="814"/>
                    </a:cubicBezTo>
                    <a:cubicBezTo>
                      <a:pt x="16315" y="814"/>
                      <a:pt x="20786" y="5284"/>
                      <a:pt x="20786" y="10800"/>
                    </a:cubicBezTo>
                    <a:cubicBezTo>
                      <a:pt x="20786" y="15254"/>
                      <a:pt x="17835" y="19171"/>
                      <a:pt x="13552" y="20399"/>
                    </a:cubicBezTo>
                    <a:lnTo>
                      <a:pt x="13777" y="21181"/>
                    </a:lnTo>
                    <a:cubicBezTo>
                      <a:pt x="18408" y="19853"/>
                      <a:pt x="21600" y="156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5618"/>
                      <a:pt x="3191" y="19853"/>
                      <a:pt x="7822" y="211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1" name="Oval 210"/>
              <p:cNvSpPr>
                <a:spLocks noChangeAspect="1" noChangeArrowheads="1"/>
              </p:cNvSpPr>
              <p:nvPr/>
            </p:nvSpPr>
            <p:spPr bwMode="auto">
              <a:xfrm>
                <a:off x="6484" y="2277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</p:grpSp>
      </p:grpSp>
      <p:grpSp>
        <p:nvGrpSpPr>
          <p:cNvPr id="212" name="Group 211"/>
          <p:cNvGrpSpPr>
            <a:grpSpLocks noChangeAspect="1"/>
          </p:cNvGrpSpPr>
          <p:nvPr/>
        </p:nvGrpSpPr>
        <p:grpSpPr bwMode="auto">
          <a:xfrm flipH="1">
            <a:off x="3341688" y="6078538"/>
            <a:ext cx="66675" cy="114300"/>
            <a:chOff x="7937" y="3267"/>
            <a:chExt cx="193" cy="331"/>
          </a:xfrm>
        </p:grpSpPr>
        <p:sp>
          <p:nvSpPr>
            <p:cNvPr id="213" name="Line 212"/>
            <p:cNvSpPr>
              <a:spLocks noChangeAspect="1" noChangeShapeType="1"/>
            </p:cNvSpPr>
            <p:nvPr/>
          </p:nvSpPr>
          <p:spPr bwMode="auto">
            <a:xfrm flipV="1">
              <a:off x="8055" y="3473"/>
              <a:ext cx="0" cy="1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4" name="Line 213"/>
            <p:cNvSpPr>
              <a:spLocks noChangeAspect="1" noChangeShapeType="1"/>
            </p:cNvSpPr>
            <p:nvPr/>
          </p:nvSpPr>
          <p:spPr bwMode="auto">
            <a:xfrm flipV="1">
              <a:off x="7999" y="3461"/>
              <a:ext cx="0" cy="1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grpSp>
          <p:nvGrpSpPr>
            <p:cNvPr id="215" name="Group 214"/>
            <p:cNvGrpSpPr>
              <a:grpSpLocks noChangeAspect="1"/>
            </p:cNvGrpSpPr>
            <p:nvPr/>
          </p:nvGrpSpPr>
          <p:grpSpPr bwMode="auto">
            <a:xfrm>
              <a:off x="7937" y="3267"/>
              <a:ext cx="193" cy="193"/>
              <a:chOff x="6404" y="2193"/>
              <a:chExt cx="306" cy="306"/>
            </a:xfrm>
          </p:grpSpPr>
          <p:sp>
            <p:nvSpPr>
              <p:cNvPr id="216" name="AutoShape 215"/>
              <p:cNvSpPr>
                <a:spLocks noChangeAspect="1" noChangeArrowheads="1"/>
              </p:cNvSpPr>
              <p:nvPr/>
            </p:nvSpPr>
            <p:spPr bwMode="auto">
              <a:xfrm>
                <a:off x="6404" y="2193"/>
                <a:ext cx="306" cy="30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05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047" y="20399"/>
                    </a:moveTo>
                    <a:cubicBezTo>
                      <a:pt x="3764" y="19171"/>
                      <a:pt x="814" y="15254"/>
                      <a:pt x="814" y="10800"/>
                    </a:cubicBezTo>
                    <a:cubicBezTo>
                      <a:pt x="814" y="5284"/>
                      <a:pt x="5284" y="814"/>
                      <a:pt x="10800" y="814"/>
                    </a:cubicBezTo>
                    <a:cubicBezTo>
                      <a:pt x="16315" y="814"/>
                      <a:pt x="20786" y="5284"/>
                      <a:pt x="20786" y="10800"/>
                    </a:cubicBezTo>
                    <a:cubicBezTo>
                      <a:pt x="20786" y="15254"/>
                      <a:pt x="17835" y="19171"/>
                      <a:pt x="13552" y="20399"/>
                    </a:cubicBezTo>
                    <a:lnTo>
                      <a:pt x="13777" y="21181"/>
                    </a:lnTo>
                    <a:cubicBezTo>
                      <a:pt x="18408" y="19853"/>
                      <a:pt x="21600" y="156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5618"/>
                      <a:pt x="3191" y="19853"/>
                      <a:pt x="7822" y="211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17" name="Oval 216"/>
              <p:cNvSpPr>
                <a:spLocks noChangeAspect="1" noChangeArrowheads="1"/>
              </p:cNvSpPr>
              <p:nvPr/>
            </p:nvSpPr>
            <p:spPr bwMode="auto">
              <a:xfrm>
                <a:off x="6484" y="2277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</p:grpSp>
      </p:grpSp>
      <p:sp>
        <p:nvSpPr>
          <p:cNvPr id="218" name="Rectangle 217"/>
          <p:cNvSpPr>
            <a:spLocks noChangeAspect="1" noChangeArrowheads="1"/>
          </p:cNvSpPr>
          <p:nvPr/>
        </p:nvSpPr>
        <p:spPr bwMode="auto">
          <a:xfrm rot="10800000" flipH="1" flipV="1">
            <a:off x="3287713" y="6240463"/>
            <a:ext cx="157162" cy="146050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19" name="Line 218"/>
          <p:cNvSpPr>
            <a:spLocks noChangeAspect="1" noChangeShapeType="1"/>
          </p:cNvSpPr>
          <p:nvPr/>
        </p:nvSpPr>
        <p:spPr bwMode="auto">
          <a:xfrm rot="10800000" flipH="1" flipV="1">
            <a:off x="3276600" y="6386513"/>
            <a:ext cx="176213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20" name="Line 219"/>
          <p:cNvSpPr>
            <a:spLocks noChangeAspect="1" noChangeShapeType="1"/>
          </p:cNvSpPr>
          <p:nvPr/>
        </p:nvSpPr>
        <p:spPr bwMode="auto">
          <a:xfrm rot="10800000" flipH="1">
            <a:off x="3282950" y="6237288"/>
            <a:ext cx="0" cy="147637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21" name="Line 220"/>
          <p:cNvSpPr>
            <a:spLocks noChangeAspect="1" noChangeShapeType="1"/>
          </p:cNvSpPr>
          <p:nvPr/>
        </p:nvSpPr>
        <p:spPr bwMode="auto">
          <a:xfrm rot="10800000" flipH="1">
            <a:off x="3448050" y="6240463"/>
            <a:ext cx="0" cy="147637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22" name="Arc 221"/>
          <p:cNvSpPr>
            <a:spLocks noChangeAspect="1"/>
          </p:cNvSpPr>
          <p:nvPr/>
        </p:nvSpPr>
        <p:spPr bwMode="auto">
          <a:xfrm rot="5400000" flipH="1" flipV="1">
            <a:off x="3283744" y="6196806"/>
            <a:ext cx="46038" cy="47625"/>
          </a:xfrm>
          <a:custGeom>
            <a:avLst/>
            <a:gdLst>
              <a:gd name="T0" fmla="*/ 0 w 21600"/>
              <a:gd name="T1" fmla="*/ 0 h 21600"/>
              <a:gd name="T2" fmla="*/ 209143 w 21600"/>
              <a:gd name="T3" fmla="*/ 231526 h 21600"/>
              <a:gd name="T4" fmla="*/ 0 w 21600"/>
              <a:gd name="T5" fmla="*/ 23152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23" name="Arc 222"/>
          <p:cNvSpPr>
            <a:spLocks noChangeAspect="1"/>
          </p:cNvSpPr>
          <p:nvPr/>
        </p:nvSpPr>
        <p:spPr bwMode="auto">
          <a:xfrm rot="6120000" flipH="1">
            <a:off x="3403600" y="6202363"/>
            <a:ext cx="46037" cy="46038"/>
          </a:xfrm>
          <a:custGeom>
            <a:avLst/>
            <a:gdLst>
              <a:gd name="T0" fmla="*/ 0 w 21600"/>
              <a:gd name="T1" fmla="*/ 0 h 21600"/>
              <a:gd name="T2" fmla="*/ 209129 w 21600"/>
              <a:gd name="T3" fmla="*/ 209143 h 21600"/>
              <a:gd name="T4" fmla="*/ 0 w 21600"/>
              <a:gd name="T5" fmla="*/ 209143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24" name="Arc 223"/>
          <p:cNvSpPr>
            <a:spLocks noChangeAspect="1"/>
          </p:cNvSpPr>
          <p:nvPr/>
        </p:nvSpPr>
        <p:spPr bwMode="auto">
          <a:xfrm rot="5400000" flipH="1" flipV="1">
            <a:off x="3332163" y="6165850"/>
            <a:ext cx="28575" cy="28575"/>
          </a:xfrm>
          <a:custGeom>
            <a:avLst/>
            <a:gdLst>
              <a:gd name="T0" fmla="*/ 0 w 21600"/>
              <a:gd name="T1" fmla="*/ 0 h 21600"/>
              <a:gd name="T2" fmla="*/ 50009 w 21600"/>
              <a:gd name="T3" fmla="*/ 50009 h 21600"/>
              <a:gd name="T4" fmla="*/ 0 w 21600"/>
              <a:gd name="T5" fmla="*/ 5000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25" name="Arc 224"/>
          <p:cNvSpPr>
            <a:spLocks noChangeAspect="1"/>
          </p:cNvSpPr>
          <p:nvPr/>
        </p:nvSpPr>
        <p:spPr bwMode="auto">
          <a:xfrm rot="6120000" flipH="1">
            <a:off x="3378994" y="6166644"/>
            <a:ext cx="28575" cy="26987"/>
          </a:xfrm>
          <a:custGeom>
            <a:avLst/>
            <a:gdLst>
              <a:gd name="T0" fmla="*/ 0 w 21600"/>
              <a:gd name="T1" fmla="*/ 0 h 21600"/>
              <a:gd name="T2" fmla="*/ 50009 w 21600"/>
              <a:gd name="T3" fmla="*/ 42127 h 21600"/>
              <a:gd name="T4" fmla="*/ 0 w 21600"/>
              <a:gd name="T5" fmla="*/ 4212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26" name="AutoShape 225"/>
          <p:cNvSpPr>
            <a:spLocks noChangeAspect="1" noChangeArrowheads="1"/>
          </p:cNvSpPr>
          <p:nvPr/>
        </p:nvSpPr>
        <p:spPr bwMode="auto">
          <a:xfrm rot="10800000" flipH="1" flipV="1">
            <a:off x="3290888" y="6224588"/>
            <a:ext cx="152400" cy="38100"/>
          </a:xfrm>
          <a:prstGeom prst="roundRect">
            <a:avLst>
              <a:gd name="adj" fmla="val 43889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27" name="AutoShape 226"/>
          <p:cNvSpPr>
            <a:spLocks noChangeAspect="1" noChangeArrowheads="1"/>
          </p:cNvSpPr>
          <p:nvPr/>
        </p:nvSpPr>
        <p:spPr bwMode="auto">
          <a:xfrm rot="10800000" flipH="1" flipV="1">
            <a:off x="3295650" y="6207125"/>
            <a:ext cx="131763" cy="38100"/>
          </a:xfrm>
          <a:prstGeom prst="roundRect">
            <a:avLst>
              <a:gd name="adj" fmla="val 43889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28" name="AutoShape 227"/>
          <p:cNvSpPr>
            <a:spLocks noChangeAspect="1" noChangeArrowheads="1"/>
          </p:cNvSpPr>
          <p:nvPr/>
        </p:nvSpPr>
        <p:spPr bwMode="auto">
          <a:xfrm rot="10800000" flipH="1" flipV="1">
            <a:off x="3328988" y="6167438"/>
            <a:ext cx="79375" cy="46037"/>
          </a:xfrm>
          <a:prstGeom prst="roundRect">
            <a:avLst>
              <a:gd name="adj" fmla="val 43889"/>
            </a:avLst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grpSp>
        <p:nvGrpSpPr>
          <p:cNvPr id="229" name="Group 228"/>
          <p:cNvGrpSpPr>
            <a:grpSpLocks noChangeAspect="1"/>
          </p:cNvGrpSpPr>
          <p:nvPr/>
        </p:nvGrpSpPr>
        <p:grpSpPr bwMode="auto">
          <a:xfrm rot="190937" flipH="1">
            <a:off x="2679700" y="6061075"/>
            <a:ext cx="68263" cy="114300"/>
            <a:chOff x="7937" y="3267"/>
            <a:chExt cx="193" cy="331"/>
          </a:xfrm>
        </p:grpSpPr>
        <p:sp>
          <p:nvSpPr>
            <p:cNvPr id="230" name="Line 229"/>
            <p:cNvSpPr>
              <a:spLocks noChangeAspect="1" noChangeShapeType="1"/>
            </p:cNvSpPr>
            <p:nvPr/>
          </p:nvSpPr>
          <p:spPr bwMode="auto">
            <a:xfrm flipV="1">
              <a:off x="8055" y="3473"/>
              <a:ext cx="0" cy="1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31" name="Line 230"/>
            <p:cNvSpPr>
              <a:spLocks noChangeAspect="1" noChangeShapeType="1"/>
            </p:cNvSpPr>
            <p:nvPr/>
          </p:nvSpPr>
          <p:spPr bwMode="auto">
            <a:xfrm flipV="1">
              <a:off x="7999" y="3461"/>
              <a:ext cx="0" cy="12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grpSp>
          <p:nvGrpSpPr>
            <p:cNvPr id="232" name="Group 231"/>
            <p:cNvGrpSpPr>
              <a:grpSpLocks noChangeAspect="1"/>
            </p:cNvGrpSpPr>
            <p:nvPr/>
          </p:nvGrpSpPr>
          <p:grpSpPr bwMode="auto">
            <a:xfrm>
              <a:off x="7937" y="3267"/>
              <a:ext cx="193" cy="193"/>
              <a:chOff x="6404" y="2193"/>
              <a:chExt cx="306" cy="306"/>
            </a:xfrm>
          </p:grpSpPr>
          <p:sp>
            <p:nvSpPr>
              <p:cNvPr id="233" name="AutoShape 232"/>
              <p:cNvSpPr>
                <a:spLocks noChangeAspect="1" noChangeArrowheads="1"/>
              </p:cNvSpPr>
              <p:nvPr/>
            </p:nvSpPr>
            <p:spPr bwMode="auto">
              <a:xfrm>
                <a:off x="6404" y="2193"/>
                <a:ext cx="306" cy="30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20541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8047" y="20399"/>
                    </a:moveTo>
                    <a:cubicBezTo>
                      <a:pt x="3764" y="19171"/>
                      <a:pt x="814" y="15254"/>
                      <a:pt x="814" y="10800"/>
                    </a:cubicBezTo>
                    <a:cubicBezTo>
                      <a:pt x="814" y="5284"/>
                      <a:pt x="5284" y="814"/>
                      <a:pt x="10800" y="814"/>
                    </a:cubicBezTo>
                    <a:cubicBezTo>
                      <a:pt x="16315" y="814"/>
                      <a:pt x="20786" y="5284"/>
                      <a:pt x="20786" y="10800"/>
                    </a:cubicBezTo>
                    <a:cubicBezTo>
                      <a:pt x="20786" y="15254"/>
                      <a:pt x="17835" y="19171"/>
                      <a:pt x="13552" y="20399"/>
                    </a:cubicBezTo>
                    <a:lnTo>
                      <a:pt x="13777" y="21181"/>
                    </a:lnTo>
                    <a:cubicBezTo>
                      <a:pt x="18408" y="19853"/>
                      <a:pt x="21600" y="15618"/>
                      <a:pt x="21600" y="10800"/>
                    </a:cubicBez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ubicBezTo>
                      <a:pt x="-1" y="15618"/>
                      <a:pt x="3191" y="19853"/>
                      <a:pt x="7822" y="21181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34" name="Oval 233"/>
              <p:cNvSpPr>
                <a:spLocks noChangeAspect="1" noChangeArrowheads="1"/>
              </p:cNvSpPr>
              <p:nvPr/>
            </p:nvSpPr>
            <p:spPr bwMode="auto">
              <a:xfrm>
                <a:off x="6484" y="2277"/>
                <a:ext cx="136" cy="136"/>
              </a:xfrm>
              <a:prstGeom prst="ellipse">
                <a:avLst/>
              </a:prstGeom>
              <a:solidFill>
                <a:srgbClr val="FFFFFF"/>
              </a:solidFill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</p:grpSp>
      </p:grpSp>
      <p:sp>
        <p:nvSpPr>
          <p:cNvPr id="235" name="Rectangle 234"/>
          <p:cNvSpPr>
            <a:spLocks noChangeAspect="1" noChangeArrowheads="1"/>
          </p:cNvSpPr>
          <p:nvPr/>
        </p:nvSpPr>
        <p:spPr bwMode="auto">
          <a:xfrm rot="10800000" flipH="1" flipV="1">
            <a:off x="2632075" y="6240463"/>
            <a:ext cx="158750" cy="144462"/>
          </a:xfrm>
          <a:prstGeom prst="rect">
            <a:avLst/>
          </a:prstGeom>
          <a:gradFill rotWithShape="1">
            <a:gsLst>
              <a:gs pos="0">
                <a:srgbClr val="FFCC99"/>
              </a:gs>
              <a:gs pos="100000">
                <a:srgbClr val="765E47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36" name="Line 235"/>
          <p:cNvSpPr>
            <a:spLocks noChangeAspect="1" noChangeShapeType="1"/>
          </p:cNvSpPr>
          <p:nvPr/>
        </p:nvSpPr>
        <p:spPr bwMode="auto">
          <a:xfrm rot="10800000" flipH="1" flipV="1">
            <a:off x="2620963" y="6386513"/>
            <a:ext cx="176212" cy="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37" name="Line 236"/>
          <p:cNvSpPr>
            <a:spLocks noChangeAspect="1" noChangeShapeType="1"/>
          </p:cNvSpPr>
          <p:nvPr/>
        </p:nvSpPr>
        <p:spPr bwMode="auto">
          <a:xfrm rot="10800000" flipH="1">
            <a:off x="2627313" y="6237288"/>
            <a:ext cx="0" cy="14605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38" name="Line 237"/>
          <p:cNvSpPr>
            <a:spLocks noChangeAspect="1" noChangeShapeType="1"/>
          </p:cNvSpPr>
          <p:nvPr/>
        </p:nvSpPr>
        <p:spPr bwMode="auto">
          <a:xfrm rot="10800000" flipH="1">
            <a:off x="2792413" y="6240463"/>
            <a:ext cx="0" cy="146050"/>
          </a:xfrm>
          <a:prstGeom prst="line">
            <a:avLst/>
          </a:pr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39" name="Arc 238"/>
          <p:cNvSpPr>
            <a:spLocks noChangeAspect="1"/>
          </p:cNvSpPr>
          <p:nvPr/>
        </p:nvSpPr>
        <p:spPr bwMode="auto">
          <a:xfrm rot="5400000" flipH="1" flipV="1">
            <a:off x="2628107" y="6196806"/>
            <a:ext cx="46038" cy="47625"/>
          </a:xfrm>
          <a:custGeom>
            <a:avLst/>
            <a:gdLst>
              <a:gd name="T0" fmla="*/ 0 w 21600"/>
              <a:gd name="T1" fmla="*/ 0 h 21600"/>
              <a:gd name="T2" fmla="*/ 209143 w 21600"/>
              <a:gd name="T3" fmla="*/ 231526 h 21600"/>
              <a:gd name="T4" fmla="*/ 0 w 21600"/>
              <a:gd name="T5" fmla="*/ 23152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40" name="Arc 239"/>
          <p:cNvSpPr>
            <a:spLocks noChangeAspect="1"/>
          </p:cNvSpPr>
          <p:nvPr/>
        </p:nvSpPr>
        <p:spPr bwMode="auto">
          <a:xfrm rot="6120000" flipH="1">
            <a:off x="2747963" y="6200775"/>
            <a:ext cx="47625" cy="47625"/>
          </a:xfrm>
          <a:custGeom>
            <a:avLst/>
            <a:gdLst>
              <a:gd name="T0" fmla="*/ 0 w 21600"/>
              <a:gd name="T1" fmla="*/ 0 h 21600"/>
              <a:gd name="T2" fmla="*/ 231526 w 21600"/>
              <a:gd name="T3" fmla="*/ 231526 h 21600"/>
              <a:gd name="T4" fmla="*/ 0 w 21600"/>
              <a:gd name="T5" fmla="*/ 23152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5400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41" name="Arc 240"/>
          <p:cNvSpPr>
            <a:spLocks noChangeAspect="1"/>
          </p:cNvSpPr>
          <p:nvPr/>
        </p:nvSpPr>
        <p:spPr bwMode="auto">
          <a:xfrm rot="5400000" flipH="1" flipV="1">
            <a:off x="2677319" y="6165056"/>
            <a:ext cx="26988" cy="28575"/>
          </a:xfrm>
          <a:custGeom>
            <a:avLst/>
            <a:gdLst>
              <a:gd name="T0" fmla="*/ 0 w 21600"/>
              <a:gd name="T1" fmla="*/ 0 h 21600"/>
              <a:gd name="T2" fmla="*/ 42131 w 21600"/>
              <a:gd name="T3" fmla="*/ 50009 h 21600"/>
              <a:gd name="T4" fmla="*/ 0 w 21600"/>
              <a:gd name="T5" fmla="*/ 5000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42" name="Arc 241"/>
          <p:cNvSpPr>
            <a:spLocks noChangeAspect="1"/>
          </p:cNvSpPr>
          <p:nvPr/>
        </p:nvSpPr>
        <p:spPr bwMode="auto">
          <a:xfrm rot="6120000" flipH="1">
            <a:off x="2724944" y="6165056"/>
            <a:ext cx="26988" cy="28575"/>
          </a:xfrm>
          <a:custGeom>
            <a:avLst/>
            <a:gdLst>
              <a:gd name="T0" fmla="*/ 0 w 21600"/>
              <a:gd name="T1" fmla="*/ 0 h 21600"/>
              <a:gd name="T2" fmla="*/ 42131 w 21600"/>
              <a:gd name="T3" fmla="*/ 50009 h 21600"/>
              <a:gd name="T4" fmla="*/ 0 w 21600"/>
              <a:gd name="T5" fmla="*/ 50009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9050">
            <a:solidFill>
              <a:srgbClr val="9933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43" name="AutoShape 242"/>
          <p:cNvSpPr>
            <a:spLocks noChangeAspect="1" noChangeArrowheads="1"/>
          </p:cNvSpPr>
          <p:nvPr/>
        </p:nvSpPr>
        <p:spPr bwMode="auto">
          <a:xfrm rot="10800000" flipH="1" flipV="1">
            <a:off x="2635250" y="6223000"/>
            <a:ext cx="152400" cy="39688"/>
          </a:xfrm>
          <a:prstGeom prst="roundRect">
            <a:avLst>
              <a:gd name="adj" fmla="val 43889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44" name="AutoShape 243"/>
          <p:cNvSpPr>
            <a:spLocks noChangeAspect="1" noChangeArrowheads="1"/>
          </p:cNvSpPr>
          <p:nvPr/>
        </p:nvSpPr>
        <p:spPr bwMode="auto">
          <a:xfrm rot="10800000" flipH="1" flipV="1">
            <a:off x="2640013" y="6207125"/>
            <a:ext cx="131762" cy="38100"/>
          </a:xfrm>
          <a:prstGeom prst="roundRect">
            <a:avLst>
              <a:gd name="adj" fmla="val 43889"/>
            </a:avLst>
          </a:prstGeom>
          <a:solidFill>
            <a:srgbClr val="C0C0C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45" name="AutoShape 244"/>
          <p:cNvSpPr>
            <a:spLocks noChangeAspect="1" noChangeArrowheads="1"/>
          </p:cNvSpPr>
          <p:nvPr/>
        </p:nvSpPr>
        <p:spPr bwMode="auto">
          <a:xfrm rot="10800000" flipH="1" flipV="1">
            <a:off x="2673350" y="6167438"/>
            <a:ext cx="79375" cy="46037"/>
          </a:xfrm>
          <a:prstGeom prst="roundRect">
            <a:avLst>
              <a:gd name="adj" fmla="val 43889"/>
            </a:avLst>
          </a:prstGeom>
          <a:solidFill>
            <a:srgbClr val="808080"/>
          </a:solidFill>
          <a:ln w="9525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46" name="Rectangle 245"/>
          <p:cNvSpPr>
            <a:spLocks noChangeAspect="1" noChangeArrowheads="1"/>
          </p:cNvSpPr>
          <p:nvPr/>
        </p:nvSpPr>
        <p:spPr bwMode="auto">
          <a:xfrm>
            <a:off x="2330450" y="6397625"/>
            <a:ext cx="1295400" cy="33338"/>
          </a:xfrm>
          <a:prstGeom prst="rect">
            <a:avLst/>
          </a:prstGeom>
          <a:solidFill>
            <a:srgbClr val="00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47" name="AutoShape 246"/>
          <p:cNvSpPr>
            <a:spLocks noChangeAspect="1" noChangeArrowheads="1"/>
          </p:cNvSpPr>
          <p:nvPr/>
        </p:nvSpPr>
        <p:spPr bwMode="auto">
          <a:xfrm rot="5400000" flipH="1">
            <a:off x="2990056" y="5080794"/>
            <a:ext cx="257175" cy="11636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0082"/>
              </a:gs>
              <a:gs pos="15000">
                <a:srgbClr val="66008F"/>
              </a:gs>
              <a:gs pos="32499">
                <a:srgbClr val="BA0066"/>
              </a:gs>
              <a:gs pos="45000">
                <a:srgbClr val="FF0000"/>
              </a:gs>
              <a:gs pos="50000">
                <a:srgbClr val="FF8200"/>
              </a:gs>
              <a:gs pos="55001">
                <a:srgbClr val="FF0000"/>
              </a:gs>
              <a:gs pos="67501">
                <a:srgbClr val="BA0066"/>
              </a:gs>
              <a:gs pos="85000">
                <a:srgbClr val="66008F"/>
              </a:gs>
              <a:gs pos="100000">
                <a:srgbClr val="000082"/>
              </a:gs>
            </a:gsLst>
            <a:lin ang="0" scaled="1"/>
          </a:gradFill>
          <a:ln w="22225">
            <a:noFill/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248" name="Rectangle 247"/>
          <p:cNvSpPr>
            <a:spLocks noChangeAspect="1" noChangeArrowheads="1"/>
          </p:cNvSpPr>
          <p:nvPr/>
        </p:nvSpPr>
        <p:spPr bwMode="auto">
          <a:xfrm rot="5400000" flipH="1">
            <a:off x="3506788" y="5610225"/>
            <a:ext cx="320675" cy="104775"/>
          </a:xfrm>
          <a:prstGeom prst="rect">
            <a:avLst/>
          </a:prstGeom>
          <a:solidFill>
            <a:srgbClr val="333399"/>
          </a:solidFill>
          <a:ln w="22225">
            <a:solidFill>
              <a:srgbClr val="808080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 dirty="0"/>
          </a:p>
        </p:txBody>
      </p:sp>
      <p:grpSp>
        <p:nvGrpSpPr>
          <p:cNvPr id="249" name="Group 248"/>
          <p:cNvGrpSpPr>
            <a:grpSpLocks noChangeAspect="1"/>
          </p:cNvGrpSpPr>
          <p:nvPr/>
        </p:nvGrpSpPr>
        <p:grpSpPr bwMode="auto">
          <a:xfrm>
            <a:off x="2195513" y="5513388"/>
            <a:ext cx="1338262" cy="592137"/>
            <a:chOff x="3751" y="4766"/>
            <a:chExt cx="1858" cy="824"/>
          </a:xfrm>
        </p:grpSpPr>
        <p:sp>
          <p:nvSpPr>
            <p:cNvPr id="250" name="Rectangle 249"/>
            <p:cNvSpPr>
              <a:spLocks noChangeAspect="1" noChangeArrowheads="1"/>
            </p:cNvSpPr>
            <p:nvPr/>
          </p:nvSpPr>
          <p:spPr bwMode="auto">
            <a:xfrm rot="10800000" flipV="1">
              <a:off x="3843" y="4964"/>
              <a:ext cx="1712" cy="47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1">
                  <a:srgbClr val="000040"/>
                </a:gs>
                <a:gs pos="25000">
                  <a:srgbClr val="400040"/>
                </a:gs>
                <a:gs pos="37500">
                  <a:srgbClr val="8F0040"/>
                </a:gs>
                <a:gs pos="45000">
                  <a:srgbClr val="F27300"/>
                </a:gs>
                <a:gs pos="50000">
                  <a:srgbClr val="FFBF00"/>
                </a:gs>
                <a:gs pos="55000">
                  <a:srgbClr val="F27300"/>
                </a:gs>
                <a:gs pos="62500">
                  <a:srgbClr val="8F0040"/>
                </a:gs>
                <a:gs pos="75000">
                  <a:srgbClr val="400040"/>
                </a:gs>
                <a:gs pos="89999">
                  <a:srgbClr val="000040"/>
                </a:gs>
                <a:gs pos="100000">
                  <a:srgbClr val="000000"/>
                </a:gs>
              </a:gsLst>
              <a:lin ang="5400000" scaled="1"/>
            </a:gra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51" name="Rectangle 250"/>
            <p:cNvSpPr>
              <a:spLocks noChangeAspect="1" noChangeArrowheads="1"/>
            </p:cNvSpPr>
            <p:nvPr/>
          </p:nvSpPr>
          <p:spPr bwMode="auto">
            <a:xfrm rot="10800000" flipV="1">
              <a:off x="5449" y="4819"/>
              <a:ext cx="160" cy="329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1">
                  <a:srgbClr val="000040"/>
                </a:gs>
                <a:gs pos="25000">
                  <a:srgbClr val="400040"/>
                </a:gs>
                <a:gs pos="37500">
                  <a:srgbClr val="8F0040"/>
                </a:gs>
                <a:gs pos="45000">
                  <a:srgbClr val="F27300"/>
                </a:gs>
                <a:gs pos="50000">
                  <a:srgbClr val="FFBF00"/>
                </a:gs>
                <a:gs pos="55000">
                  <a:srgbClr val="F27300"/>
                </a:gs>
                <a:gs pos="62500">
                  <a:srgbClr val="8F0040"/>
                </a:gs>
                <a:gs pos="75000">
                  <a:srgbClr val="400040"/>
                </a:gs>
                <a:gs pos="89999">
                  <a:srgbClr val="000040"/>
                </a:gs>
                <a:gs pos="100000">
                  <a:srgbClr val="000000"/>
                </a:gs>
              </a:gsLst>
              <a:lin ang="5400000" scaled="1"/>
            </a:grad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52" name="Rectangle 251"/>
            <p:cNvSpPr>
              <a:spLocks noChangeAspect="1" noChangeArrowheads="1"/>
            </p:cNvSpPr>
            <p:nvPr/>
          </p:nvSpPr>
          <p:spPr bwMode="auto">
            <a:xfrm rot="10800000" flipV="1">
              <a:off x="4136" y="5014"/>
              <a:ext cx="57" cy="493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1">
                  <a:srgbClr val="000040"/>
                </a:gs>
                <a:gs pos="25000">
                  <a:srgbClr val="400040"/>
                </a:gs>
                <a:gs pos="37500">
                  <a:srgbClr val="8F0040"/>
                </a:gs>
                <a:gs pos="45000">
                  <a:srgbClr val="F27300"/>
                </a:gs>
                <a:gs pos="50000">
                  <a:srgbClr val="FFBF00"/>
                </a:gs>
                <a:gs pos="55000">
                  <a:srgbClr val="F27300"/>
                </a:gs>
                <a:gs pos="62500">
                  <a:srgbClr val="8F0040"/>
                </a:gs>
                <a:gs pos="75000">
                  <a:srgbClr val="400040"/>
                </a:gs>
                <a:gs pos="89999">
                  <a:srgbClr val="000040"/>
                </a:gs>
                <a:gs pos="100000">
                  <a:srgbClr val="00000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grpSp>
          <p:nvGrpSpPr>
            <p:cNvPr id="253" name="Group 252"/>
            <p:cNvGrpSpPr>
              <a:grpSpLocks noChangeAspect="1"/>
            </p:cNvGrpSpPr>
            <p:nvPr/>
          </p:nvGrpSpPr>
          <p:grpSpPr bwMode="auto">
            <a:xfrm rot="10800000" flipH="1" flipV="1">
              <a:off x="4133" y="5463"/>
              <a:ext cx="1379" cy="127"/>
              <a:chOff x="6939" y="5786"/>
              <a:chExt cx="2255" cy="197"/>
            </a:xfrm>
          </p:grpSpPr>
          <p:sp>
            <p:nvSpPr>
              <p:cNvPr id="255" name="Rectangle 253"/>
              <p:cNvSpPr>
                <a:spLocks noChangeAspect="1" noChangeArrowheads="1"/>
              </p:cNvSpPr>
              <p:nvPr/>
            </p:nvSpPr>
            <p:spPr bwMode="auto">
              <a:xfrm flipH="1">
                <a:off x="6939" y="5786"/>
                <a:ext cx="2192" cy="68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56" name="Oval 254"/>
              <p:cNvSpPr>
                <a:spLocks noChangeAspect="1" noChangeArrowheads="1"/>
              </p:cNvSpPr>
              <p:nvPr/>
            </p:nvSpPr>
            <p:spPr bwMode="auto">
              <a:xfrm flipH="1">
                <a:off x="8916" y="5812"/>
                <a:ext cx="278" cy="171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</p:grpSp>
        <p:sp>
          <p:nvSpPr>
            <p:cNvPr id="254" name="Rectangle 255"/>
            <p:cNvSpPr>
              <a:spLocks noChangeAspect="1" noChangeArrowheads="1"/>
            </p:cNvSpPr>
            <p:nvPr/>
          </p:nvSpPr>
          <p:spPr bwMode="auto">
            <a:xfrm rot="10800000" flipV="1">
              <a:off x="3751" y="4766"/>
              <a:ext cx="111" cy="442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0">
                  <a:srgbClr val="000040">
                    <a:alpha val="98800"/>
                  </a:srgbClr>
                </a:gs>
                <a:gs pos="25000">
                  <a:srgbClr val="400040">
                    <a:alpha val="97000"/>
                  </a:srgbClr>
                </a:gs>
                <a:gs pos="37500">
                  <a:srgbClr val="8F0040">
                    <a:alpha val="95500"/>
                  </a:srgbClr>
                </a:gs>
                <a:gs pos="45000">
                  <a:srgbClr val="F27300">
                    <a:alpha val="94600"/>
                  </a:srgbClr>
                </a:gs>
                <a:gs pos="50000">
                  <a:srgbClr val="FFBF00">
                    <a:alpha val="94000"/>
                  </a:srgbClr>
                </a:gs>
                <a:gs pos="55001">
                  <a:srgbClr val="F27300">
                    <a:alpha val="94600"/>
                  </a:srgbClr>
                </a:gs>
                <a:gs pos="62500">
                  <a:srgbClr val="8F0040">
                    <a:alpha val="95500"/>
                  </a:srgbClr>
                </a:gs>
                <a:gs pos="75000">
                  <a:srgbClr val="400040">
                    <a:alpha val="97000"/>
                  </a:srgbClr>
                </a:gs>
                <a:gs pos="90000">
                  <a:srgbClr val="000040">
                    <a:alpha val="98800"/>
                  </a:srgbClr>
                </a:gs>
                <a:gs pos="100000">
                  <a:srgbClr val="000000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fr-FR" dirty="0"/>
            </a:p>
          </p:txBody>
        </p:sp>
      </p:grpSp>
      <p:sp>
        <p:nvSpPr>
          <p:cNvPr id="257" name="Rectangle 256"/>
          <p:cNvSpPr>
            <a:spLocks noChangeAspect="1" noChangeArrowheads="1"/>
          </p:cNvSpPr>
          <p:nvPr/>
        </p:nvSpPr>
        <p:spPr bwMode="auto">
          <a:xfrm rot="27000000" flipH="1" flipV="1">
            <a:off x="2434431" y="5617369"/>
            <a:ext cx="314325" cy="103188"/>
          </a:xfrm>
          <a:prstGeom prst="rect">
            <a:avLst/>
          </a:prstGeom>
          <a:solidFill>
            <a:srgbClr val="333399"/>
          </a:solidFill>
          <a:ln w="22225">
            <a:solidFill>
              <a:srgbClr val="808080"/>
            </a:solidFill>
            <a:miter lim="800000"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fr-FR" dirty="0"/>
          </a:p>
        </p:txBody>
      </p:sp>
      <p:sp>
        <p:nvSpPr>
          <p:cNvPr id="258" name="Rectangle 257"/>
          <p:cNvSpPr>
            <a:spLocks noChangeAspect="1" noChangeArrowheads="1"/>
          </p:cNvSpPr>
          <p:nvPr/>
        </p:nvSpPr>
        <p:spPr bwMode="auto">
          <a:xfrm>
            <a:off x="2479675" y="5834063"/>
            <a:ext cx="1296988" cy="31750"/>
          </a:xfrm>
          <a:prstGeom prst="rect">
            <a:avLst/>
          </a:prstGeom>
          <a:solidFill>
            <a:srgbClr val="0033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59" name="AutoShape 258"/>
          <p:cNvSpPr>
            <a:spLocks noChangeAspect="1" noChangeArrowheads="1"/>
          </p:cNvSpPr>
          <p:nvPr/>
        </p:nvSpPr>
        <p:spPr bwMode="auto">
          <a:xfrm>
            <a:off x="3600450" y="5865813"/>
            <a:ext cx="119063" cy="1016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60" name="AutoShape 259"/>
          <p:cNvSpPr>
            <a:spLocks noChangeAspect="1" noChangeArrowheads="1"/>
          </p:cNvSpPr>
          <p:nvPr/>
        </p:nvSpPr>
        <p:spPr bwMode="auto">
          <a:xfrm>
            <a:off x="2549525" y="5867400"/>
            <a:ext cx="117475" cy="1016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61" name="AutoShape 260"/>
          <p:cNvSpPr>
            <a:spLocks noChangeAspect="1" noChangeArrowheads="1"/>
          </p:cNvSpPr>
          <p:nvPr/>
        </p:nvSpPr>
        <p:spPr bwMode="auto">
          <a:xfrm>
            <a:off x="2347913" y="6427788"/>
            <a:ext cx="119062" cy="1016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62" name="AutoShape 261"/>
          <p:cNvSpPr>
            <a:spLocks noChangeAspect="1" noChangeArrowheads="1"/>
          </p:cNvSpPr>
          <p:nvPr/>
        </p:nvSpPr>
        <p:spPr bwMode="auto">
          <a:xfrm>
            <a:off x="3462338" y="6427788"/>
            <a:ext cx="117475" cy="101600"/>
          </a:xfrm>
          <a:prstGeom prst="triangle">
            <a:avLst>
              <a:gd name="adj" fmla="val 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63" name="Text Box 262"/>
          <p:cNvSpPr txBox="1">
            <a:spLocks noChangeAspect="1" noChangeArrowheads="1"/>
          </p:cNvSpPr>
          <p:nvPr/>
        </p:nvSpPr>
        <p:spPr bwMode="auto">
          <a:xfrm>
            <a:off x="179388" y="4605338"/>
            <a:ext cx="546100" cy="355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solidFill>
                  <a:srgbClr val="FF0000"/>
                </a:solidFill>
              </a:rPr>
              <a:t>C</a:t>
            </a:r>
            <a:r>
              <a:rPr lang="fr-FR" sz="1600" b="1" baseline="-25000" dirty="0">
                <a:solidFill>
                  <a:srgbClr val="FF0000"/>
                </a:solidFill>
              </a:rPr>
              <a:t>0</a:t>
            </a:r>
            <a:endParaRPr lang="fr-FR" sz="1600" b="1" dirty="0"/>
          </a:p>
        </p:txBody>
      </p:sp>
      <p:sp>
        <p:nvSpPr>
          <p:cNvPr id="264" name="Text Box 263"/>
          <p:cNvSpPr txBox="1">
            <a:spLocks noChangeAspect="1" noChangeArrowheads="1"/>
          </p:cNvSpPr>
          <p:nvPr/>
        </p:nvSpPr>
        <p:spPr bwMode="auto">
          <a:xfrm>
            <a:off x="180975" y="4964113"/>
            <a:ext cx="544513" cy="355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solidFill>
                  <a:srgbClr val="FF0000"/>
                </a:solidFill>
              </a:rPr>
              <a:t>C</a:t>
            </a:r>
            <a:r>
              <a:rPr lang="fr-FR" sz="1600" b="1" baseline="-25000" dirty="0">
                <a:solidFill>
                  <a:srgbClr val="FF0000"/>
                </a:solidFill>
              </a:rPr>
              <a:t>1</a:t>
            </a:r>
            <a:endParaRPr lang="fr-FR" sz="1600" b="1" dirty="0"/>
          </a:p>
        </p:txBody>
      </p:sp>
      <p:sp>
        <p:nvSpPr>
          <p:cNvPr id="265" name="AutoShape 264"/>
          <p:cNvSpPr>
            <a:spLocks noChangeArrowheads="1"/>
          </p:cNvSpPr>
          <p:nvPr/>
        </p:nvSpPr>
        <p:spPr bwMode="auto">
          <a:xfrm>
            <a:off x="1230313" y="5507038"/>
            <a:ext cx="95250" cy="193675"/>
          </a:xfrm>
          <a:prstGeom prst="can">
            <a:avLst>
              <a:gd name="adj" fmla="val 24814"/>
            </a:avLst>
          </a:prstGeom>
          <a:solidFill>
            <a:srgbClr val="FFFFFF"/>
          </a:solidFill>
          <a:ln w="222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66" name="Rectangle 265" descr="60 %"/>
          <p:cNvSpPr>
            <a:spLocks noChangeAspect="1" noChangeArrowheads="1"/>
          </p:cNvSpPr>
          <p:nvPr/>
        </p:nvSpPr>
        <p:spPr bwMode="auto">
          <a:xfrm>
            <a:off x="860425" y="4086225"/>
            <a:ext cx="182563" cy="546100"/>
          </a:xfrm>
          <a:prstGeom prst="rect">
            <a:avLst/>
          </a:prstGeom>
          <a:pattFill prst="pct60">
            <a:fgClr>
              <a:srgbClr val="3366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grpSp>
        <p:nvGrpSpPr>
          <p:cNvPr id="267" name="Group 266"/>
          <p:cNvGrpSpPr>
            <a:grpSpLocks/>
          </p:cNvGrpSpPr>
          <p:nvPr/>
        </p:nvGrpSpPr>
        <p:grpSpPr bwMode="auto">
          <a:xfrm>
            <a:off x="871538" y="2732088"/>
            <a:ext cx="674687" cy="2535237"/>
            <a:chOff x="749" y="1570"/>
            <a:chExt cx="425" cy="1597"/>
          </a:xfrm>
        </p:grpSpPr>
        <p:sp>
          <p:nvSpPr>
            <p:cNvPr id="268" name="Rectangle 267"/>
            <p:cNvSpPr>
              <a:spLocks noChangeAspect="1" noChangeArrowheads="1"/>
            </p:cNvSpPr>
            <p:nvPr/>
          </p:nvSpPr>
          <p:spPr bwMode="auto">
            <a:xfrm>
              <a:off x="945" y="1951"/>
              <a:ext cx="100" cy="173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69" name="AutoShape 268"/>
            <p:cNvSpPr>
              <a:spLocks noChangeAspect="1" noChangeArrowheads="1"/>
            </p:cNvSpPr>
            <p:nvPr/>
          </p:nvSpPr>
          <p:spPr bwMode="auto">
            <a:xfrm>
              <a:off x="870" y="1570"/>
              <a:ext cx="246" cy="134"/>
            </a:xfrm>
            <a:prstGeom prst="roundRect">
              <a:avLst>
                <a:gd name="adj" fmla="val 37361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EAEAEA"/>
                </a:gs>
                <a:gs pos="100000">
                  <a:srgbClr val="000000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70" name="Rectangle 269"/>
            <p:cNvSpPr>
              <a:spLocks noChangeAspect="1" noChangeArrowheads="1"/>
            </p:cNvSpPr>
            <p:nvPr/>
          </p:nvSpPr>
          <p:spPr bwMode="auto">
            <a:xfrm>
              <a:off x="832" y="1664"/>
              <a:ext cx="342" cy="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71" name="Rectangle 270"/>
            <p:cNvSpPr>
              <a:spLocks noChangeAspect="1" noChangeArrowheads="1"/>
            </p:cNvSpPr>
            <p:nvPr/>
          </p:nvSpPr>
          <p:spPr bwMode="auto">
            <a:xfrm>
              <a:off x="892" y="1656"/>
              <a:ext cx="213" cy="267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00CCFF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72" name="Line 271"/>
            <p:cNvSpPr>
              <a:spLocks noChangeAspect="1" noChangeShapeType="1"/>
            </p:cNvSpPr>
            <p:nvPr/>
          </p:nvSpPr>
          <p:spPr bwMode="auto">
            <a:xfrm>
              <a:off x="1075" y="1657"/>
              <a:ext cx="0" cy="2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73" name="Line 272"/>
            <p:cNvSpPr>
              <a:spLocks noChangeAspect="1" noChangeShapeType="1"/>
            </p:cNvSpPr>
            <p:nvPr/>
          </p:nvSpPr>
          <p:spPr bwMode="auto">
            <a:xfrm>
              <a:off x="1040" y="1657"/>
              <a:ext cx="0" cy="2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74" name="Line 273"/>
            <p:cNvSpPr>
              <a:spLocks noChangeAspect="1" noChangeShapeType="1"/>
            </p:cNvSpPr>
            <p:nvPr/>
          </p:nvSpPr>
          <p:spPr bwMode="auto">
            <a:xfrm>
              <a:off x="1004" y="1657"/>
              <a:ext cx="0" cy="2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75" name="Line 274"/>
            <p:cNvSpPr>
              <a:spLocks noChangeAspect="1" noChangeShapeType="1"/>
            </p:cNvSpPr>
            <p:nvPr/>
          </p:nvSpPr>
          <p:spPr bwMode="auto">
            <a:xfrm>
              <a:off x="970" y="1657"/>
              <a:ext cx="0" cy="2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76" name="Line 275"/>
            <p:cNvSpPr>
              <a:spLocks noChangeAspect="1" noChangeShapeType="1"/>
            </p:cNvSpPr>
            <p:nvPr/>
          </p:nvSpPr>
          <p:spPr bwMode="auto">
            <a:xfrm>
              <a:off x="906" y="1650"/>
              <a:ext cx="0" cy="2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77" name="AutoShape 276"/>
            <p:cNvSpPr>
              <a:spLocks noChangeAspect="1" noChangeArrowheads="1"/>
            </p:cNvSpPr>
            <p:nvPr/>
          </p:nvSpPr>
          <p:spPr bwMode="auto">
            <a:xfrm>
              <a:off x="869" y="1924"/>
              <a:ext cx="254" cy="4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EAEAEA"/>
                </a:gs>
                <a:gs pos="100000">
                  <a:srgbClr val="00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grpSp>
          <p:nvGrpSpPr>
            <p:cNvPr id="278" name="Group 277"/>
            <p:cNvGrpSpPr>
              <a:grpSpLocks noChangeAspect="1"/>
            </p:cNvGrpSpPr>
            <p:nvPr/>
          </p:nvGrpSpPr>
          <p:grpSpPr bwMode="auto">
            <a:xfrm>
              <a:off x="843" y="1728"/>
              <a:ext cx="97" cy="103"/>
              <a:chOff x="1251" y="3153"/>
              <a:chExt cx="266" cy="283"/>
            </a:xfrm>
          </p:grpSpPr>
          <p:sp>
            <p:nvSpPr>
              <p:cNvPr id="287" name="AutoShape 278"/>
              <p:cNvSpPr>
                <a:spLocks noChangeAspect="1" noChangeArrowheads="1"/>
              </p:cNvSpPr>
              <p:nvPr/>
            </p:nvSpPr>
            <p:spPr bwMode="auto">
              <a:xfrm rot="-5400000">
                <a:off x="1242" y="3162"/>
                <a:ext cx="283" cy="266"/>
              </a:xfrm>
              <a:prstGeom prst="octagon">
                <a:avLst>
                  <a:gd name="adj" fmla="val 16620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00CCFF"/>
                  </a:gs>
                  <a:gs pos="100000">
                    <a:srgbClr val="000000"/>
                  </a:gs>
                </a:gsLst>
                <a:lin ang="5400000" scaled="1"/>
              </a:gra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88" name="Line 279"/>
              <p:cNvSpPr>
                <a:spLocks noChangeAspect="1" noChangeShapeType="1"/>
              </p:cNvSpPr>
              <p:nvPr/>
            </p:nvSpPr>
            <p:spPr bwMode="auto">
              <a:xfrm>
                <a:off x="1312" y="3154"/>
                <a:ext cx="0" cy="26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grpSp>
            <p:nvGrpSpPr>
              <p:cNvPr id="289" name="Group 280"/>
              <p:cNvGrpSpPr>
                <a:grpSpLocks noChangeAspect="1"/>
              </p:cNvGrpSpPr>
              <p:nvPr/>
            </p:nvGrpSpPr>
            <p:grpSpPr bwMode="auto">
              <a:xfrm>
                <a:off x="1311" y="3221"/>
                <a:ext cx="170" cy="142"/>
                <a:chOff x="3227" y="2091"/>
                <a:chExt cx="170" cy="170"/>
              </a:xfrm>
            </p:grpSpPr>
            <p:sp>
              <p:nvSpPr>
                <p:cNvPr id="290" name="AutoShape 281"/>
                <p:cNvSpPr>
                  <a:spLocks noChangeAspect="1" noChangeArrowheads="1"/>
                </p:cNvSpPr>
                <p:nvPr/>
              </p:nvSpPr>
              <p:spPr bwMode="auto">
                <a:xfrm>
                  <a:off x="3227" y="2091"/>
                  <a:ext cx="170" cy="170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291" name="AutoShape 282"/>
                <p:cNvSpPr>
                  <a:spLocks noChangeAspect="1" noChangeArrowheads="1"/>
                </p:cNvSpPr>
                <p:nvPr/>
              </p:nvSpPr>
              <p:spPr bwMode="auto">
                <a:xfrm>
                  <a:off x="3258" y="2124"/>
                  <a:ext cx="113" cy="11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C0C0C0">
                    <a:alpha val="98822"/>
                  </a:srgb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 dirty="0"/>
                </a:p>
              </p:txBody>
            </p:sp>
          </p:grpSp>
        </p:grpSp>
        <p:sp>
          <p:nvSpPr>
            <p:cNvPr id="279" name="Line 283"/>
            <p:cNvSpPr>
              <a:spLocks noChangeAspect="1" noChangeShapeType="1"/>
            </p:cNvSpPr>
            <p:nvPr/>
          </p:nvSpPr>
          <p:spPr bwMode="auto">
            <a:xfrm>
              <a:off x="941" y="1657"/>
              <a:ext cx="0" cy="27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80" name="AutoShape 284"/>
            <p:cNvSpPr>
              <a:spLocks noChangeAspect="1" noChangeArrowheads="1"/>
            </p:cNvSpPr>
            <p:nvPr/>
          </p:nvSpPr>
          <p:spPr bwMode="auto">
            <a:xfrm>
              <a:off x="831" y="2016"/>
              <a:ext cx="331" cy="224"/>
            </a:xfrm>
            <a:prstGeom prst="roundRect">
              <a:avLst>
                <a:gd name="adj" fmla="val 42259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996633"/>
                </a:gs>
                <a:gs pos="100000">
                  <a:srgbClr val="00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81" name="AutoShape 285"/>
            <p:cNvSpPr>
              <a:spLocks noChangeAspect="1" noChangeArrowheads="1"/>
            </p:cNvSpPr>
            <p:nvPr/>
          </p:nvSpPr>
          <p:spPr bwMode="auto">
            <a:xfrm>
              <a:off x="820" y="2143"/>
              <a:ext cx="347" cy="649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rgbClr val="000000"/>
                </a:gs>
                <a:gs pos="50000">
                  <a:srgbClr val="00CCFF"/>
                </a:gs>
                <a:gs pos="100000">
                  <a:srgbClr val="00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grpSp>
          <p:nvGrpSpPr>
            <p:cNvPr id="282" name="Group 286"/>
            <p:cNvGrpSpPr>
              <a:grpSpLocks noChangeAspect="1"/>
            </p:cNvGrpSpPr>
            <p:nvPr/>
          </p:nvGrpSpPr>
          <p:grpSpPr bwMode="auto">
            <a:xfrm flipH="1">
              <a:off x="905" y="2800"/>
              <a:ext cx="191" cy="122"/>
              <a:chOff x="8415" y="3839"/>
              <a:chExt cx="405" cy="269"/>
            </a:xfrm>
          </p:grpSpPr>
          <p:sp>
            <p:nvSpPr>
              <p:cNvPr id="285" name="Rectangle 287" descr="Treillis blanc"/>
              <p:cNvSpPr>
                <a:spLocks noChangeAspect="1" noChangeArrowheads="1"/>
              </p:cNvSpPr>
              <p:nvPr/>
            </p:nvSpPr>
            <p:spPr bwMode="auto">
              <a:xfrm flipH="1">
                <a:off x="8417" y="3839"/>
                <a:ext cx="403" cy="152"/>
              </a:xfrm>
              <a:prstGeom prst="rect">
                <a:avLst/>
              </a:prstGeom>
              <a:pattFill prst="openDmnd">
                <a:fgClr>
                  <a:srgbClr val="000000"/>
                </a:fgClr>
                <a:bgClr>
                  <a:srgbClr val="C0C0C0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  <p:sp>
            <p:nvSpPr>
              <p:cNvPr id="286" name="AutoShape 288" descr="Treillis blanc"/>
              <p:cNvSpPr>
                <a:spLocks noChangeAspect="1" noChangeArrowheads="1"/>
              </p:cNvSpPr>
              <p:nvPr/>
            </p:nvSpPr>
            <p:spPr bwMode="auto">
              <a:xfrm flipH="1">
                <a:off x="8415" y="3989"/>
                <a:ext cx="403" cy="1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127 w 21600"/>
                  <a:gd name="T13" fmla="*/ 4175 h 21600"/>
                  <a:gd name="T14" fmla="*/ 17473 w 21600"/>
                  <a:gd name="T15" fmla="*/ 174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629" y="21600"/>
                    </a:lnTo>
                    <a:lnTo>
                      <a:pt x="1697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openDmnd">
                <a:fgClr>
                  <a:srgbClr val="000000"/>
                </a:fgClr>
                <a:bgClr>
                  <a:srgbClr val="C0C0C0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 dirty="0"/>
              </a:p>
            </p:txBody>
          </p:sp>
        </p:grpSp>
        <p:sp>
          <p:nvSpPr>
            <p:cNvPr id="283" name="AutoShape 289" descr="Tressé"/>
            <p:cNvSpPr>
              <a:spLocks noChangeAspect="1" noChangeArrowheads="1"/>
            </p:cNvSpPr>
            <p:nvPr/>
          </p:nvSpPr>
          <p:spPr bwMode="auto">
            <a:xfrm rot="5400000">
              <a:off x="880" y="3013"/>
              <a:ext cx="246" cy="61"/>
            </a:xfrm>
            <a:prstGeom prst="homePlate">
              <a:avLst>
                <a:gd name="adj" fmla="val 57953"/>
              </a:avLst>
            </a:prstGeom>
            <a:pattFill prst="weave">
              <a:fgClr>
                <a:srgbClr val="000000"/>
              </a:fgClr>
              <a:bgClr>
                <a:srgbClr val="969696"/>
              </a:bgClr>
            </a:patt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84" name="AutoShape 290" descr="Rayures étroites verticales"/>
            <p:cNvSpPr>
              <a:spLocks noChangeAspect="1" noChangeArrowheads="1"/>
            </p:cNvSpPr>
            <p:nvPr/>
          </p:nvSpPr>
          <p:spPr bwMode="auto">
            <a:xfrm>
              <a:off x="749" y="2863"/>
              <a:ext cx="354" cy="18"/>
            </a:xfrm>
            <a:prstGeom prst="roundRect">
              <a:avLst>
                <a:gd name="adj" fmla="val 16667"/>
              </a:avLst>
            </a:prstGeom>
            <a:pattFill prst="narVert">
              <a:fgClr>
                <a:srgbClr val="000000"/>
              </a:fgClr>
              <a:bgClr>
                <a:srgbClr val="FFFFFF"/>
              </a:bgClr>
            </a:patt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</p:grpSp>
      <p:grpSp>
        <p:nvGrpSpPr>
          <p:cNvPr id="292" name="Group 291"/>
          <p:cNvGrpSpPr>
            <a:grpSpLocks/>
          </p:cNvGrpSpPr>
          <p:nvPr/>
        </p:nvGrpSpPr>
        <p:grpSpPr bwMode="auto">
          <a:xfrm>
            <a:off x="760413" y="5535613"/>
            <a:ext cx="779462" cy="500062"/>
            <a:chOff x="667" y="3336"/>
            <a:chExt cx="491" cy="315"/>
          </a:xfrm>
        </p:grpSpPr>
        <p:sp>
          <p:nvSpPr>
            <p:cNvPr id="293" name="PubL" descr="60 %"/>
            <p:cNvSpPr>
              <a:spLocks noEditPoints="1" noChangeArrowheads="1"/>
            </p:cNvSpPr>
            <p:nvPr/>
          </p:nvSpPr>
          <p:spPr bwMode="auto">
            <a:xfrm flipH="1">
              <a:off x="667" y="3365"/>
              <a:ext cx="456" cy="2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1600"/>
                <a:gd name="T13" fmla="*/ 7552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518"/>
                  </a:lnTo>
                  <a:lnTo>
                    <a:pt x="14519" y="7518"/>
                  </a:lnTo>
                  <a:lnTo>
                    <a:pt x="14519" y="0"/>
                  </a:lnTo>
                  <a:close/>
                </a:path>
              </a:pathLst>
            </a:custGeom>
            <a:pattFill prst="pct60">
              <a:fgClr>
                <a:srgbClr val="996633"/>
              </a:fgClr>
              <a:bgClr>
                <a:srgbClr val="B2B2B2">
                  <a:alpha val="70195"/>
                </a:srgbClr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94" name="AutoShape 293"/>
            <p:cNvSpPr>
              <a:spLocks noChangeArrowheads="1"/>
            </p:cNvSpPr>
            <p:nvPr/>
          </p:nvSpPr>
          <p:spPr bwMode="auto">
            <a:xfrm>
              <a:off x="818" y="3336"/>
              <a:ext cx="340" cy="29"/>
            </a:xfrm>
            <a:prstGeom prst="parallelogram">
              <a:avLst>
                <a:gd name="adj" fmla="val 106006"/>
              </a:avLst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295" name="AutoShape 294"/>
          <p:cNvSpPr>
            <a:spLocks noChangeAspect="1" noChangeArrowheads="1"/>
          </p:cNvSpPr>
          <p:nvPr/>
        </p:nvSpPr>
        <p:spPr bwMode="auto">
          <a:xfrm>
            <a:off x="635000" y="5786438"/>
            <a:ext cx="873125" cy="293687"/>
          </a:xfrm>
          <a:prstGeom prst="cube">
            <a:avLst>
              <a:gd name="adj" fmla="val 38949"/>
            </a:avLst>
          </a:prstGeom>
          <a:gradFill rotWithShape="1">
            <a:gsLst>
              <a:gs pos="0">
                <a:srgbClr val="000000"/>
              </a:gs>
              <a:gs pos="100000">
                <a:srgbClr val="808080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296" name="Rectangle 295"/>
          <p:cNvSpPr>
            <a:spLocks noChangeAspect="1" noChangeArrowheads="1"/>
          </p:cNvSpPr>
          <p:nvPr/>
        </p:nvSpPr>
        <p:spPr bwMode="auto">
          <a:xfrm>
            <a:off x="1041400" y="5770563"/>
            <a:ext cx="109538" cy="111125"/>
          </a:xfrm>
          <a:prstGeom prst="rect">
            <a:avLst/>
          </a:prstGeom>
          <a:solidFill>
            <a:srgbClr val="00FFFF"/>
          </a:solidFill>
          <a:ln w="9525">
            <a:miter lim="800000"/>
            <a:headEnd/>
            <a:tailEnd/>
          </a:ln>
          <a:scene3d>
            <a:camera prst="legacyPerspectiv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0000FF"/>
            </a:extrusionClr>
          </a:sp3d>
        </p:spPr>
        <p:txBody>
          <a:bodyPr>
            <a:flatTx/>
          </a:bodyPr>
          <a:lstStyle/>
          <a:p>
            <a:endParaRPr lang="fr-FR" dirty="0"/>
          </a:p>
        </p:txBody>
      </p:sp>
      <p:sp>
        <p:nvSpPr>
          <p:cNvPr id="297" name="Text Box 296"/>
          <p:cNvSpPr txBox="1">
            <a:spLocks noChangeArrowheads="1"/>
          </p:cNvSpPr>
          <p:nvPr/>
        </p:nvSpPr>
        <p:spPr bwMode="auto">
          <a:xfrm>
            <a:off x="4676775" y="41449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299" name="Line 298"/>
          <p:cNvSpPr>
            <a:spLocks noChangeAspect="1" noChangeShapeType="1"/>
          </p:cNvSpPr>
          <p:nvPr/>
        </p:nvSpPr>
        <p:spPr bwMode="auto">
          <a:xfrm>
            <a:off x="6981825" y="2449513"/>
            <a:ext cx="0" cy="3222625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00" name="Line 299"/>
          <p:cNvSpPr>
            <a:spLocks noChangeAspect="1" noChangeShapeType="1"/>
          </p:cNvSpPr>
          <p:nvPr/>
        </p:nvSpPr>
        <p:spPr bwMode="auto">
          <a:xfrm>
            <a:off x="7170738" y="3436938"/>
            <a:ext cx="200025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301" name="Text Box 300"/>
          <p:cNvSpPr txBox="1">
            <a:spLocks noChangeAspect="1" noChangeArrowheads="1"/>
          </p:cNvSpPr>
          <p:nvPr/>
        </p:nvSpPr>
        <p:spPr bwMode="auto">
          <a:xfrm>
            <a:off x="6778625" y="3289300"/>
            <a:ext cx="403225" cy="309563"/>
          </a:xfrm>
          <a:prstGeom prst="rect">
            <a:avLst/>
          </a:prstGeom>
          <a:solidFill>
            <a:srgbClr val="FFCC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 b="1" dirty="0">
                <a:cs typeface="Arabic Transparent" pitchFamily="2" charset="-78"/>
              </a:rPr>
              <a:t>2</a:t>
            </a:r>
          </a:p>
        </p:txBody>
      </p:sp>
      <p:sp>
        <p:nvSpPr>
          <p:cNvPr id="302" name="Text Box 301"/>
          <p:cNvSpPr txBox="1">
            <a:spLocks noChangeArrowheads="1"/>
          </p:cNvSpPr>
          <p:nvPr/>
        </p:nvSpPr>
        <p:spPr bwMode="auto">
          <a:xfrm>
            <a:off x="7370763" y="3289300"/>
            <a:ext cx="1309687" cy="309563"/>
          </a:xfrm>
          <a:prstGeom prst="rect">
            <a:avLst/>
          </a:prstGeom>
          <a:solidFill>
            <a:srgbClr val="FFCC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-DZ" sz="1600" b="1" dirty="0">
                <a:latin typeface="Times New Roman" pitchFamily="18" charset="0"/>
                <a:cs typeface="Arabic Transparent" pitchFamily="2" charset="-78"/>
              </a:rPr>
              <a:t>خروج الدافعة</a:t>
            </a:r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303" name="Line 302"/>
          <p:cNvSpPr>
            <a:spLocks noChangeAspect="1" noChangeShapeType="1"/>
          </p:cNvSpPr>
          <p:nvPr/>
        </p:nvSpPr>
        <p:spPr bwMode="auto">
          <a:xfrm>
            <a:off x="7170738" y="4052888"/>
            <a:ext cx="200025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304" name="Text Box 303"/>
          <p:cNvSpPr txBox="1">
            <a:spLocks noChangeAspect="1" noChangeArrowheads="1"/>
          </p:cNvSpPr>
          <p:nvPr/>
        </p:nvSpPr>
        <p:spPr bwMode="auto">
          <a:xfrm>
            <a:off x="6778625" y="3905250"/>
            <a:ext cx="403225" cy="309563"/>
          </a:xfrm>
          <a:prstGeom prst="rect">
            <a:avLst/>
          </a:prstGeom>
          <a:solidFill>
            <a:srgbClr val="FFCC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 b="1" dirty="0">
                <a:cs typeface="Arabic Transparent" pitchFamily="2" charset="-78"/>
              </a:rPr>
              <a:t>3</a:t>
            </a:r>
          </a:p>
        </p:txBody>
      </p:sp>
      <p:sp>
        <p:nvSpPr>
          <p:cNvPr id="305" name="Text Box 304"/>
          <p:cNvSpPr txBox="1">
            <a:spLocks noChangeArrowheads="1"/>
          </p:cNvSpPr>
          <p:nvPr/>
        </p:nvSpPr>
        <p:spPr bwMode="auto">
          <a:xfrm>
            <a:off x="7370763" y="3905250"/>
            <a:ext cx="1309687" cy="309563"/>
          </a:xfrm>
          <a:prstGeom prst="rect">
            <a:avLst/>
          </a:prstGeom>
          <a:solidFill>
            <a:srgbClr val="FFCC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-SA" sz="1600" b="1" dirty="0">
                <a:latin typeface="Times New Roman" pitchFamily="18" charset="0"/>
                <a:cs typeface="Arabic Transparent" pitchFamily="2" charset="-78"/>
              </a:rPr>
              <a:t>نزول </a:t>
            </a:r>
            <a:r>
              <a:rPr lang="ar-SA" sz="1600" b="1" dirty="0" smtClean="0">
                <a:latin typeface="Times New Roman" pitchFamily="18" charset="0"/>
                <a:cs typeface="Arabic Transparent" pitchFamily="2" charset="-78"/>
              </a:rPr>
              <a:t>آلة </a:t>
            </a:r>
            <a:r>
              <a:rPr lang="ar-SA" sz="1600" b="1" dirty="0">
                <a:latin typeface="Times New Roman" pitchFamily="18" charset="0"/>
                <a:cs typeface="Arabic Transparent" pitchFamily="2" charset="-78"/>
              </a:rPr>
              <a:t>الثقب</a:t>
            </a:r>
            <a:endParaRPr lang="fr-FR" sz="1600" b="1" baseline="30000" dirty="0">
              <a:latin typeface="Times New Roman" pitchFamily="18" charset="0"/>
              <a:cs typeface="Arabic Transparent" pitchFamily="2" charset="-78"/>
            </a:endParaRPr>
          </a:p>
          <a:p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306" name="Line 305"/>
          <p:cNvSpPr>
            <a:spLocks noChangeAspect="1" noChangeShapeType="1"/>
          </p:cNvSpPr>
          <p:nvPr/>
        </p:nvSpPr>
        <p:spPr bwMode="auto">
          <a:xfrm>
            <a:off x="6891338" y="4362450"/>
            <a:ext cx="179387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07" name="Line 306"/>
          <p:cNvSpPr>
            <a:spLocks noChangeAspect="1" noChangeShapeType="1"/>
          </p:cNvSpPr>
          <p:nvPr/>
        </p:nvSpPr>
        <p:spPr bwMode="auto">
          <a:xfrm>
            <a:off x="6891338" y="4967288"/>
            <a:ext cx="179387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08" name="Line 307"/>
          <p:cNvSpPr>
            <a:spLocks noChangeAspect="1" noChangeShapeType="1"/>
          </p:cNvSpPr>
          <p:nvPr/>
        </p:nvSpPr>
        <p:spPr bwMode="auto">
          <a:xfrm>
            <a:off x="6897048" y="5567363"/>
            <a:ext cx="1778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09" name="Line 308"/>
          <p:cNvSpPr>
            <a:spLocks noChangeAspect="1" noChangeShapeType="1"/>
          </p:cNvSpPr>
          <p:nvPr/>
        </p:nvSpPr>
        <p:spPr bwMode="auto">
          <a:xfrm>
            <a:off x="6265863" y="2447925"/>
            <a:ext cx="0" cy="3224213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10" name="Line 309"/>
          <p:cNvSpPr>
            <a:spLocks noChangeAspect="1" noChangeShapeType="1"/>
          </p:cNvSpPr>
          <p:nvPr/>
        </p:nvSpPr>
        <p:spPr bwMode="auto">
          <a:xfrm>
            <a:off x="6267450" y="2446338"/>
            <a:ext cx="714375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11" name="Line 310"/>
          <p:cNvSpPr>
            <a:spLocks noChangeAspect="1" noChangeShapeType="1"/>
          </p:cNvSpPr>
          <p:nvPr/>
        </p:nvSpPr>
        <p:spPr bwMode="auto">
          <a:xfrm flipV="1">
            <a:off x="6267450" y="3949700"/>
            <a:ext cx="0" cy="3508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fr-FR" dirty="0"/>
          </a:p>
        </p:txBody>
      </p:sp>
      <p:sp>
        <p:nvSpPr>
          <p:cNvPr id="312" name="Rectangle 311"/>
          <p:cNvSpPr>
            <a:spLocks noChangeAspect="1" noChangeArrowheads="1"/>
          </p:cNvSpPr>
          <p:nvPr/>
        </p:nvSpPr>
        <p:spPr bwMode="auto">
          <a:xfrm>
            <a:off x="6804025" y="2693988"/>
            <a:ext cx="395288" cy="306387"/>
          </a:xfrm>
          <a:prstGeom prst="rect">
            <a:avLst/>
          </a:prstGeom>
          <a:solidFill>
            <a:srgbClr val="FFCC00"/>
          </a:solidFill>
          <a:ln w="28575">
            <a:solidFill>
              <a:srgbClr val="660033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313" name="Rectangle 312"/>
          <p:cNvSpPr>
            <a:spLocks noChangeAspect="1" noChangeArrowheads="1"/>
          </p:cNvSpPr>
          <p:nvPr/>
        </p:nvSpPr>
        <p:spPr bwMode="auto">
          <a:xfrm>
            <a:off x="6864350" y="2738438"/>
            <a:ext cx="273050" cy="220662"/>
          </a:xfrm>
          <a:prstGeom prst="rect">
            <a:avLst/>
          </a:prstGeom>
          <a:solidFill>
            <a:srgbClr val="FFCC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314" name="Text Box 313"/>
          <p:cNvSpPr txBox="1">
            <a:spLocks noChangeAspect="1" noChangeArrowheads="1"/>
          </p:cNvSpPr>
          <p:nvPr/>
        </p:nvSpPr>
        <p:spPr bwMode="auto">
          <a:xfrm>
            <a:off x="6851650" y="2696400"/>
            <a:ext cx="385763" cy="2333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/>
          <a:lstStyle/>
          <a:p>
            <a:r>
              <a:rPr lang="fr-FR" sz="1400" b="1" dirty="0">
                <a:cs typeface="Arabic Transparent" pitchFamily="2" charset="-78"/>
              </a:rPr>
              <a:t>1</a:t>
            </a:r>
          </a:p>
        </p:txBody>
      </p:sp>
      <p:sp>
        <p:nvSpPr>
          <p:cNvPr id="315" name="Line 314"/>
          <p:cNvSpPr>
            <a:spLocks noChangeAspect="1" noChangeShapeType="1"/>
          </p:cNvSpPr>
          <p:nvPr/>
        </p:nvSpPr>
        <p:spPr bwMode="auto">
          <a:xfrm>
            <a:off x="6267450" y="5678488"/>
            <a:ext cx="714375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16" name="Line 315"/>
          <p:cNvSpPr>
            <a:spLocks noChangeAspect="1" noChangeShapeType="1"/>
          </p:cNvSpPr>
          <p:nvPr/>
        </p:nvSpPr>
        <p:spPr bwMode="auto">
          <a:xfrm>
            <a:off x="7165975" y="4651375"/>
            <a:ext cx="200025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317" name="Text Box 316"/>
          <p:cNvSpPr txBox="1">
            <a:spLocks noChangeAspect="1" noChangeArrowheads="1"/>
          </p:cNvSpPr>
          <p:nvPr/>
        </p:nvSpPr>
        <p:spPr bwMode="auto">
          <a:xfrm>
            <a:off x="6777038" y="4502150"/>
            <a:ext cx="403225" cy="309563"/>
          </a:xfrm>
          <a:prstGeom prst="rect">
            <a:avLst/>
          </a:prstGeom>
          <a:solidFill>
            <a:srgbClr val="FFCC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 b="1" dirty="0">
                <a:cs typeface="Arabic Transparent" pitchFamily="2" charset="-78"/>
              </a:rPr>
              <a:t>4</a:t>
            </a:r>
          </a:p>
        </p:txBody>
      </p:sp>
      <p:sp>
        <p:nvSpPr>
          <p:cNvPr id="318" name="Line 317"/>
          <p:cNvSpPr>
            <a:spLocks noChangeAspect="1" noChangeShapeType="1"/>
          </p:cNvSpPr>
          <p:nvPr/>
        </p:nvSpPr>
        <p:spPr bwMode="auto">
          <a:xfrm>
            <a:off x="7156450" y="5256213"/>
            <a:ext cx="201613" cy="0"/>
          </a:xfrm>
          <a:prstGeom prst="lin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</p:spPr>
        <p:txBody>
          <a:bodyPr/>
          <a:lstStyle/>
          <a:p>
            <a:endParaRPr lang="fr-FR" dirty="0"/>
          </a:p>
        </p:txBody>
      </p:sp>
      <p:sp>
        <p:nvSpPr>
          <p:cNvPr id="319" name="Text Box 318"/>
          <p:cNvSpPr txBox="1">
            <a:spLocks noChangeAspect="1" noChangeArrowheads="1"/>
          </p:cNvSpPr>
          <p:nvPr/>
        </p:nvSpPr>
        <p:spPr bwMode="auto">
          <a:xfrm>
            <a:off x="6769100" y="5108575"/>
            <a:ext cx="400050" cy="307975"/>
          </a:xfrm>
          <a:prstGeom prst="rect">
            <a:avLst/>
          </a:prstGeom>
          <a:solidFill>
            <a:srgbClr val="FFCC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fr-FR" sz="1400" b="1" dirty="0">
                <a:cs typeface="Arabic Transparent" pitchFamily="2" charset="-78"/>
              </a:rPr>
              <a:t>5</a:t>
            </a:r>
          </a:p>
        </p:txBody>
      </p:sp>
      <p:sp>
        <p:nvSpPr>
          <p:cNvPr id="320" name="Text Box 319"/>
          <p:cNvSpPr txBox="1">
            <a:spLocks noChangeArrowheads="1"/>
          </p:cNvSpPr>
          <p:nvPr/>
        </p:nvSpPr>
        <p:spPr bwMode="auto">
          <a:xfrm>
            <a:off x="7358063" y="5108575"/>
            <a:ext cx="1309687" cy="307975"/>
          </a:xfrm>
          <a:prstGeom prst="rect">
            <a:avLst/>
          </a:prstGeom>
          <a:solidFill>
            <a:srgbClr val="FFCC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-SA" sz="1600" b="1" dirty="0">
                <a:latin typeface="Times New Roman" pitchFamily="18" charset="0"/>
                <a:cs typeface="Arabic Transparent" pitchFamily="2" charset="-78"/>
              </a:rPr>
              <a:t>رجوع الدافعة</a:t>
            </a:r>
            <a:endParaRPr lang="fr-FR" sz="1600" b="1" baseline="30000" dirty="0">
              <a:latin typeface="Times New Roman" pitchFamily="18" charset="0"/>
              <a:cs typeface="Arabic Transparent" pitchFamily="2" charset="-78"/>
            </a:endParaRPr>
          </a:p>
          <a:p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321" name="Line 320"/>
          <p:cNvSpPr>
            <a:spLocks noChangeAspect="1" noChangeShapeType="1"/>
          </p:cNvSpPr>
          <p:nvPr/>
        </p:nvSpPr>
        <p:spPr bwMode="auto">
          <a:xfrm>
            <a:off x="6883400" y="3751263"/>
            <a:ext cx="177800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22" name="Line 321"/>
          <p:cNvSpPr>
            <a:spLocks noChangeAspect="1" noChangeShapeType="1"/>
          </p:cNvSpPr>
          <p:nvPr/>
        </p:nvSpPr>
        <p:spPr bwMode="auto">
          <a:xfrm>
            <a:off x="6899275" y="3148013"/>
            <a:ext cx="179388" cy="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323" name="Text Box 322"/>
          <p:cNvSpPr txBox="1">
            <a:spLocks noChangeAspect="1" noChangeArrowheads="1"/>
          </p:cNvSpPr>
          <p:nvPr/>
        </p:nvSpPr>
        <p:spPr bwMode="auto">
          <a:xfrm>
            <a:off x="7362825" y="4502150"/>
            <a:ext cx="1317625" cy="309563"/>
          </a:xfrm>
          <a:prstGeom prst="rect">
            <a:avLst/>
          </a:prstGeom>
          <a:solidFill>
            <a:srgbClr val="FFCC00"/>
          </a:solidFill>
          <a:ln w="28575">
            <a:solidFill>
              <a:srgbClr val="800000"/>
            </a:solidFill>
            <a:miter lim="800000"/>
            <a:headEnd/>
            <a:tailEnd/>
          </a:ln>
        </p:spPr>
        <p:txBody>
          <a:bodyPr/>
          <a:lstStyle/>
          <a:p>
            <a:pPr algn="r" rtl="1"/>
            <a:r>
              <a:rPr lang="ar-SA" sz="1600" b="1" dirty="0">
                <a:latin typeface="Times New Roman" pitchFamily="18" charset="0"/>
                <a:cs typeface="Arabic Transparent" pitchFamily="2" charset="-78"/>
              </a:rPr>
              <a:t>صعود آلة الثقب</a:t>
            </a:r>
            <a:endParaRPr lang="fr-FR" sz="1600" b="1" baseline="30000" dirty="0">
              <a:latin typeface="Times New Roman" pitchFamily="18" charset="0"/>
              <a:cs typeface="Arabic Transparent" pitchFamily="2" charset="-78"/>
            </a:endParaRPr>
          </a:p>
          <a:p>
            <a:pPr algn="r" rtl="1"/>
            <a:endParaRPr lang="fr-FR" sz="1600" b="1" baseline="30000" dirty="0">
              <a:latin typeface="Times New Roman" pitchFamily="18" charset="0"/>
              <a:cs typeface="Arabic Transparent" pitchFamily="2" charset="-78"/>
            </a:endParaRPr>
          </a:p>
          <a:p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324" name="Text Box 323"/>
          <p:cNvSpPr txBox="1">
            <a:spLocks noChangeAspect="1" noChangeArrowheads="1"/>
          </p:cNvSpPr>
          <p:nvPr/>
        </p:nvSpPr>
        <p:spPr bwMode="auto">
          <a:xfrm>
            <a:off x="7080593" y="2972486"/>
            <a:ext cx="1562100" cy="34448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>
                <a:cs typeface="Arabic Transparent" pitchFamily="2" charset="-78"/>
              </a:rPr>
              <a:t>Dcy.L</a:t>
            </a:r>
            <a:r>
              <a:rPr lang="fr-FR" sz="1400" b="1" baseline="-25000" dirty="0">
                <a:cs typeface="Arabic Transparent" pitchFamily="2" charset="-78"/>
              </a:rPr>
              <a:t>0</a:t>
            </a:r>
            <a:r>
              <a:rPr lang="fr-FR" sz="1400" b="1" dirty="0">
                <a:cs typeface="Arabic Transparent" pitchFamily="2" charset="-78"/>
              </a:rPr>
              <a:t>.C</a:t>
            </a:r>
            <a:r>
              <a:rPr lang="fr-FR" sz="1400" b="1" baseline="-25000" dirty="0">
                <a:cs typeface="Arabic Transparent" pitchFamily="2" charset="-78"/>
              </a:rPr>
              <a:t>0</a:t>
            </a:r>
            <a:r>
              <a:rPr lang="fr-FR" sz="1400" b="1" dirty="0">
                <a:cs typeface="Arabic Transparent" pitchFamily="2" charset="-78"/>
              </a:rPr>
              <a:t>.C</a:t>
            </a:r>
            <a:r>
              <a:rPr lang="fr-FR" sz="1400" b="1" baseline="-25000" dirty="0">
                <a:cs typeface="Arabic Transparent" pitchFamily="2" charset="-78"/>
              </a:rPr>
              <a:t>P</a:t>
            </a:r>
            <a:endParaRPr lang="fr-FR" sz="1400" b="1" dirty="0">
              <a:cs typeface="Arabic Transparent" pitchFamily="2" charset="-78"/>
            </a:endParaRPr>
          </a:p>
        </p:txBody>
      </p:sp>
      <p:sp>
        <p:nvSpPr>
          <p:cNvPr id="325" name="Text Box 324"/>
          <p:cNvSpPr txBox="1">
            <a:spLocks noChangeAspect="1" noChangeArrowheads="1"/>
          </p:cNvSpPr>
          <p:nvPr/>
        </p:nvSpPr>
        <p:spPr bwMode="auto">
          <a:xfrm>
            <a:off x="7016750" y="3571875"/>
            <a:ext cx="625475" cy="3206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cs typeface="Arabic Transparent" pitchFamily="2" charset="-78"/>
              </a:rPr>
              <a:t>L</a:t>
            </a:r>
            <a:r>
              <a:rPr lang="fr-FR" sz="1600" b="1" baseline="-25000" dirty="0">
                <a:cs typeface="Arabic Transparent" pitchFamily="2" charset="-78"/>
              </a:rPr>
              <a:t>1</a:t>
            </a:r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326" name="Text Box 325"/>
          <p:cNvSpPr txBox="1">
            <a:spLocks noChangeAspect="1" noChangeArrowheads="1"/>
          </p:cNvSpPr>
          <p:nvPr/>
        </p:nvSpPr>
        <p:spPr bwMode="auto">
          <a:xfrm>
            <a:off x="6999288" y="4195763"/>
            <a:ext cx="730250" cy="2841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cs typeface="Arabic Transparent" pitchFamily="2" charset="-78"/>
              </a:rPr>
              <a:t>C</a:t>
            </a:r>
            <a:r>
              <a:rPr lang="fr-FR" sz="1600" b="1" baseline="-25000" dirty="0">
                <a:cs typeface="Arabic Transparent" pitchFamily="2" charset="-78"/>
              </a:rPr>
              <a:t>1</a:t>
            </a:r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327" name="Text Box 326"/>
          <p:cNvSpPr txBox="1">
            <a:spLocks noChangeAspect="1" noChangeArrowheads="1"/>
          </p:cNvSpPr>
          <p:nvPr/>
        </p:nvSpPr>
        <p:spPr bwMode="auto">
          <a:xfrm>
            <a:off x="7004050" y="4799013"/>
            <a:ext cx="520700" cy="28416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cs typeface="Arabic Transparent" pitchFamily="2" charset="-78"/>
              </a:rPr>
              <a:t>C</a:t>
            </a:r>
            <a:r>
              <a:rPr lang="fr-FR" sz="1600" b="1" baseline="-25000" dirty="0">
                <a:cs typeface="Arabic Transparent" pitchFamily="2" charset="-78"/>
              </a:rPr>
              <a:t>0</a:t>
            </a:r>
          </a:p>
          <a:p>
            <a:endParaRPr lang="fr-FR" b="1" dirty="0">
              <a:cs typeface="Arabic Transparent" pitchFamily="2" charset="-78"/>
            </a:endParaRPr>
          </a:p>
        </p:txBody>
      </p:sp>
      <p:sp>
        <p:nvSpPr>
          <p:cNvPr id="328" name="Text Box 327"/>
          <p:cNvSpPr txBox="1">
            <a:spLocks noChangeAspect="1" noChangeArrowheads="1"/>
          </p:cNvSpPr>
          <p:nvPr/>
        </p:nvSpPr>
        <p:spPr bwMode="auto">
          <a:xfrm>
            <a:off x="7038975" y="5381625"/>
            <a:ext cx="519113" cy="2841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cs typeface="Arabic Transparent" pitchFamily="2" charset="-78"/>
              </a:rPr>
              <a:t>L</a:t>
            </a:r>
            <a:r>
              <a:rPr lang="fr-FR" sz="1600" b="1" baseline="-25000" dirty="0">
                <a:cs typeface="Arabic Transparent" pitchFamily="2" charset="-78"/>
              </a:rPr>
              <a:t>0</a:t>
            </a:r>
          </a:p>
          <a:p>
            <a:endParaRPr lang="fr-FR" sz="1600" b="1" dirty="0">
              <a:cs typeface="Arabic Transparent" pitchFamily="2" charset="-78"/>
            </a:endParaRPr>
          </a:p>
        </p:txBody>
      </p:sp>
      <p:grpSp>
        <p:nvGrpSpPr>
          <p:cNvPr id="330" name="Group 330"/>
          <p:cNvGrpSpPr>
            <a:grpSpLocks noChangeAspect="1"/>
          </p:cNvGrpSpPr>
          <p:nvPr/>
        </p:nvGrpSpPr>
        <p:grpSpPr bwMode="auto">
          <a:xfrm>
            <a:off x="539750" y="4710113"/>
            <a:ext cx="222250" cy="174625"/>
            <a:chOff x="4364" y="1705"/>
            <a:chExt cx="490" cy="386"/>
          </a:xfrm>
        </p:grpSpPr>
        <p:sp>
          <p:nvSpPr>
            <p:cNvPr id="331" name="Rectangle 33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354" y="1742"/>
              <a:ext cx="347" cy="321"/>
            </a:xfrm>
            <a:prstGeom prst="rect">
              <a:avLst/>
            </a:prstGeom>
            <a:gradFill rotWithShape="1">
              <a:gsLst>
                <a:gs pos="0">
                  <a:srgbClr val="000000"/>
                </a:gs>
                <a:gs pos="10001">
                  <a:srgbClr val="000040"/>
                </a:gs>
                <a:gs pos="25000">
                  <a:srgbClr val="400040"/>
                </a:gs>
                <a:gs pos="37500">
                  <a:srgbClr val="8F0040"/>
                </a:gs>
                <a:gs pos="45000">
                  <a:srgbClr val="F27300"/>
                </a:gs>
                <a:gs pos="50000">
                  <a:srgbClr val="FFBF00"/>
                </a:gs>
                <a:gs pos="55000">
                  <a:srgbClr val="F27300"/>
                </a:gs>
                <a:gs pos="62500">
                  <a:srgbClr val="8F0040"/>
                </a:gs>
                <a:gs pos="75000">
                  <a:srgbClr val="400040"/>
                </a:gs>
                <a:gs pos="89999">
                  <a:srgbClr val="000040"/>
                </a:gs>
                <a:gs pos="100000">
                  <a:srgbClr val="00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32" name="Line 332"/>
            <p:cNvSpPr>
              <a:spLocks noChangeAspect="1" noChangeShapeType="1"/>
            </p:cNvSpPr>
            <p:nvPr/>
          </p:nvSpPr>
          <p:spPr bwMode="auto">
            <a:xfrm rot="-5400000" flipH="1" flipV="1">
              <a:off x="4174" y="1898"/>
              <a:ext cx="386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33" name="Line 333"/>
            <p:cNvSpPr>
              <a:spLocks noChangeAspect="1" noChangeShapeType="1"/>
            </p:cNvSpPr>
            <p:nvPr/>
          </p:nvSpPr>
          <p:spPr bwMode="auto">
            <a:xfrm rot="16200000" flipH="1">
              <a:off x="4534" y="1556"/>
              <a:ext cx="0" cy="325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34" name="Line 334"/>
            <p:cNvSpPr>
              <a:spLocks noChangeAspect="1" noChangeShapeType="1"/>
            </p:cNvSpPr>
            <p:nvPr/>
          </p:nvSpPr>
          <p:spPr bwMode="auto">
            <a:xfrm rot="16200000" flipH="1">
              <a:off x="4527" y="1918"/>
              <a:ext cx="0" cy="325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35" name="Arc 335"/>
            <p:cNvSpPr>
              <a:spLocks noChangeAspect="1"/>
            </p:cNvSpPr>
            <p:nvPr/>
          </p:nvSpPr>
          <p:spPr bwMode="auto">
            <a:xfrm rot="10800000" flipH="1" flipV="1">
              <a:off x="4680" y="1720"/>
              <a:ext cx="104" cy="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36" name="Arc 336"/>
            <p:cNvSpPr>
              <a:spLocks noChangeAspect="1"/>
            </p:cNvSpPr>
            <p:nvPr/>
          </p:nvSpPr>
          <p:spPr bwMode="auto">
            <a:xfrm rot="11520000" flipH="1">
              <a:off x="4671" y="1983"/>
              <a:ext cx="104" cy="10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37" name="Arc 337"/>
            <p:cNvSpPr>
              <a:spLocks noChangeAspect="1"/>
            </p:cNvSpPr>
            <p:nvPr/>
          </p:nvSpPr>
          <p:spPr bwMode="auto">
            <a:xfrm rot="10800000" flipH="1" flipV="1">
              <a:off x="4794" y="1829"/>
              <a:ext cx="60" cy="6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38" name="Arc 338"/>
            <p:cNvSpPr>
              <a:spLocks noChangeAspect="1"/>
            </p:cNvSpPr>
            <p:nvPr/>
          </p:nvSpPr>
          <p:spPr bwMode="auto">
            <a:xfrm rot="11520000" flipH="1">
              <a:off x="4792" y="1931"/>
              <a:ext cx="61" cy="6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39" name="AutoShape 339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516" y="1861"/>
              <a:ext cx="334" cy="87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40" name="AutoShape 340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575" y="1849"/>
              <a:ext cx="290" cy="86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341" name="AutoShape 341"/>
            <p:cNvSpPr>
              <a:spLocks noChangeAspect="1" noChangeArrowheads="1"/>
            </p:cNvSpPr>
            <p:nvPr/>
          </p:nvSpPr>
          <p:spPr bwMode="auto">
            <a:xfrm rot="-5400000" flipH="1" flipV="1">
              <a:off x="4712" y="1856"/>
              <a:ext cx="174" cy="104"/>
            </a:xfrm>
            <a:prstGeom prst="roundRect">
              <a:avLst>
                <a:gd name="adj" fmla="val 43889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342" name="Text Box 342"/>
          <p:cNvSpPr txBox="1">
            <a:spLocks noChangeAspect="1" noChangeArrowheads="1"/>
          </p:cNvSpPr>
          <p:nvPr/>
        </p:nvSpPr>
        <p:spPr bwMode="auto">
          <a:xfrm>
            <a:off x="841375" y="5815013"/>
            <a:ext cx="546100" cy="3556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solidFill>
                  <a:srgbClr val="FF0000"/>
                </a:solidFill>
              </a:rPr>
              <a:t>C</a:t>
            </a:r>
            <a:r>
              <a:rPr lang="fr-FR" sz="1600" b="1" baseline="-25000" dirty="0">
                <a:solidFill>
                  <a:srgbClr val="FF0000"/>
                </a:solidFill>
              </a:rPr>
              <a:t>P</a:t>
            </a:r>
            <a:endParaRPr lang="fr-FR" sz="1600" b="1" dirty="0"/>
          </a:p>
        </p:txBody>
      </p:sp>
      <p:sp>
        <p:nvSpPr>
          <p:cNvPr id="345" name="Rectangle 344"/>
          <p:cNvSpPr/>
          <p:nvPr/>
        </p:nvSpPr>
        <p:spPr>
          <a:xfrm>
            <a:off x="6000760" y="5929330"/>
            <a:ext cx="1830949" cy="36933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المثمن العادي 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GPN</a:t>
            </a:r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46" name="Picture 7" descr="G:\Protégé _ Chaîne d’action électrique. → Code couleur des voyants et boutons poussoirs - BAC PRO MSPC_files\bp1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5369" y="2850692"/>
            <a:ext cx="937531" cy="612000"/>
          </a:xfrm>
          <a:prstGeom prst="rect">
            <a:avLst/>
          </a:prstGeom>
          <a:noFill/>
        </p:spPr>
      </p:pic>
      <p:sp>
        <p:nvSpPr>
          <p:cNvPr id="329" name="Rectangle 329"/>
          <p:cNvSpPr>
            <a:spLocks noChangeArrowheads="1"/>
          </p:cNvSpPr>
          <p:nvPr/>
        </p:nvSpPr>
        <p:spPr bwMode="auto">
          <a:xfrm>
            <a:off x="3244850" y="2554288"/>
            <a:ext cx="60325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Dcy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178" name="Group 177"/>
          <p:cNvGrpSpPr>
            <a:grpSpLocks/>
          </p:cNvGrpSpPr>
          <p:nvPr/>
        </p:nvGrpSpPr>
        <p:grpSpPr bwMode="auto">
          <a:xfrm>
            <a:off x="3708400" y="2276475"/>
            <a:ext cx="1584325" cy="1762125"/>
            <a:chOff x="2478" y="1071"/>
            <a:chExt cx="998" cy="1110"/>
          </a:xfrm>
        </p:grpSpPr>
        <p:pic>
          <p:nvPicPr>
            <p:cNvPr id="180" name="Picture 179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35" y="1071"/>
              <a:ext cx="510" cy="1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9" name="Text Box 178"/>
            <p:cNvSpPr txBox="1">
              <a:spLocks noChangeArrowheads="1"/>
            </p:cNvSpPr>
            <p:nvPr/>
          </p:nvSpPr>
          <p:spPr bwMode="auto">
            <a:xfrm rot="771765">
              <a:off x="2478" y="1601"/>
              <a:ext cx="99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4400" dirty="0">
                  <a:sym typeface="Wingdings 2" pitchFamily="18" charset="2"/>
                </a:rPr>
                <a:t></a:t>
              </a:r>
            </a:p>
          </p:txBody>
        </p:sp>
      </p:grpSp>
      <p:sp>
        <p:nvSpPr>
          <p:cNvPr id="298" name="Rectangle 297" descr="Briques horizontales"/>
          <p:cNvSpPr>
            <a:spLocks noChangeArrowheads="1"/>
          </p:cNvSpPr>
          <p:nvPr/>
        </p:nvSpPr>
        <p:spPr bwMode="auto">
          <a:xfrm>
            <a:off x="3678238" y="3860800"/>
            <a:ext cx="1543050" cy="725488"/>
          </a:xfrm>
          <a:prstGeom prst="rect">
            <a:avLst/>
          </a:prstGeom>
          <a:pattFill prst="horzBrick">
            <a:fgClr>
              <a:srgbClr val="000000"/>
            </a:fgClr>
            <a:bgClr>
              <a:srgbClr val="C0C0C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344" name="Groupe 343"/>
          <p:cNvGrpSpPr/>
          <p:nvPr/>
        </p:nvGrpSpPr>
        <p:grpSpPr>
          <a:xfrm>
            <a:off x="1805620" y="1277604"/>
            <a:ext cx="2052000" cy="651198"/>
            <a:chOff x="1544308" y="1112490"/>
            <a:chExt cx="2052000" cy="651198"/>
          </a:xfrm>
        </p:grpSpPr>
        <p:sp>
          <p:nvSpPr>
            <p:cNvPr id="343" name="AutoShape 328"/>
            <p:cNvSpPr>
              <a:spLocks noChangeArrowheads="1"/>
            </p:cNvSpPr>
            <p:nvPr/>
          </p:nvSpPr>
          <p:spPr bwMode="auto">
            <a:xfrm>
              <a:off x="1544308" y="1115688"/>
              <a:ext cx="2052000" cy="648000"/>
            </a:xfrm>
            <a:prstGeom prst="wedgeRoundRectCallout">
              <a:avLst>
                <a:gd name="adj1" fmla="val 73597"/>
                <a:gd name="adj2" fmla="val 143389"/>
                <a:gd name="adj3" fmla="val 16667"/>
              </a:avLst>
            </a:prstGeom>
            <a:solidFill>
              <a:srgbClr val="CCCC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177" name="Rectangle à coins arrondis 176"/>
            <p:cNvSpPr/>
            <p:nvPr/>
          </p:nvSpPr>
          <p:spPr>
            <a:xfrm>
              <a:off x="1544308" y="1112490"/>
              <a:ext cx="2052000" cy="648000"/>
            </a:xfrm>
            <a:prstGeom prst="wedgeRoundRectCallout">
              <a:avLst>
                <a:gd name="adj1" fmla="val 74009"/>
                <a:gd name="adj2" fmla="val 141715"/>
                <a:gd name="adj3" fmla="val 16667"/>
              </a:avLst>
            </a:prstGeom>
            <a:noFill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 rtl="1"/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النظام يسير بشكل عادي بعد الضغط على</a:t>
              </a:r>
              <a:r>
                <a:rPr lang="ar-DZ" b="1" dirty="0" smtClean="0">
                  <a:solidFill>
                    <a:srgbClr val="FF0000"/>
                  </a:solidFill>
                  <a:cs typeface="Arabic Transparent" pitchFamily="2" charset="-78"/>
                </a:rPr>
                <a:t> </a:t>
              </a:r>
              <a:r>
                <a:rPr lang="fr-FR" b="1" dirty="0" err="1" smtClean="0">
                  <a:solidFill>
                    <a:srgbClr val="FF0000"/>
                  </a:solidFill>
                  <a:cs typeface="Arabic Transparent" pitchFamily="2" charset="-78"/>
                </a:rPr>
                <a:t>Dcy</a:t>
              </a:r>
              <a:endParaRPr lang="fr-FR" b="1" dirty="0"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indefinite"/>
                                        <p:tgtEl>
                                          <p:spTgt spid="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3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1" dur="indefinite"/>
                                        <p:tgtEl>
                                          <p:spTgt spid="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indefinite"/>
                                        <p:tgtEl>
                                          <p:spTgt spid="3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1.11111E-6 7.80347E-6 L -0.03941 -0.02103 " pathEditMode="relative" ptsTypes="AA">
                                      <p:cBhvr>
                                        <p:cTn id="35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mph" presetSubtype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indefinite"/>
                                        <p:tgtEl>
                                          <p:spTgt spid="3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9" dur="indefinite"/>
                                        <p:tgtEl>
                                          <p:spTgt spid="3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indefinite"/>
                                        <p:tgtEl>
                                          <p:spTgt spid="3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" presetClass="emph" presetSubtype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3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CC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4" dur="indefinite"/>
                                        <p:tgtEl>
                                          <p:spTgt spid="3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indefinite"/>
                                        <p:tgtEl>
                                          <p:spTgt spid="3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3785 -0.02335 L 0.00156 0.0081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" y="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0.0007 L -0.07083 0.0007 " pathEditMode="relative" rAng="0" ptsTypes="AA">
                                      <p:cBhvr>
                                        <p:cTn id="51" dur="5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indefinite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mph" presetSubtype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indefinite"/>
                                        <p:tgtEl>
                                          <p:spTgt spid="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indefinite"/>
                                        <p:tgtEl>
                                          <p:spTgt spid="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3.88889E-6 -4.44444E-6 L 3.88889E-6 -4.44444E-6 " pathEditMode="relative" ptsTypes="AA">
                                      <p:cBhvr>
                                        <p:cTn id="61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77778E-6 7.40741E-7 C 2.77778E-6 0.00231 2.77778E-6 0.00462 2.77778E-6 0.00555 " pathEditMode="relative" ptsTypes="aA">
                                      <p:cBhvr>
                                        <p:cTn id="63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1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00"/>
                            </p:stCondLst>
                            <p:childTnLst>
                              <p:par>
                                <p:cTn id="7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72" dur="1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700"/>
                            </p:stCondLst>
                            <p:childTnLst>
                              <p:par>
                                <p:cTn id="7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04 1.85185E-6 L 0.00104 0.06296 " pathEditMode="relative" rAng="0" ptsTypes="AA">
                                      <p:cBhvr>
                                        <p:cTn id="76" dur="5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05556E-6 1.48148E-6 C 0.00121 1.48148E-6 0.0026 1.48148E-6 0.00312 1.48148E-6 " pathEditMode="relative" ptsTypes="aA">
                                      <p:cBhvr>
                                        <p:cTn id="86" dur="2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00035 1.48148E-6 C -0.00069 1.48148E-6 -0.00173 1.48148E-6 -0.00278 1.48148E-6 " pathEditMode="relative" rAng="0" ptsTypes="fA">
                                      <p:cBhvr>
                                        <p:cTn id="88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8200"/>
                            </p:stCondLst>
                            <p:childTnLst>
                              <p:par>
                                <p:cTn id="9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1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92" dur="1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300"/>
                            </p:stCondLst>
                            <p:childTnLst>
                              <p:par>
                                <p:cTn id="9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1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97" dur="1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1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4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104 0.0625 L 0.00104 -0.000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8" presetClass="entr" presetSubtype="1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12 0.00092 C -0.00017 0.00069 -0.00156 0.00069 0.00104 0.00069 " pathEditMode="relative" rAng="0" ptsTypes="fA">
                                      <p:cBhvr>
                                        <p:cTn id="106" dur="2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1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9" dur="1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1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1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1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1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1400"/>
                            </p:stCondLst>
                            <p:childTnLst>
                              <p:par>
                                <p:cTn id="11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900"/>
                            </p:stCondLst>
                            <p:childTnLst>
                              <p:par>
                                <p:cTn id="12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4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6631 -4.72344E-6 L -0.00329 -4.72344E-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6.38889E-6 0.00555 C 6.38889E-6 0.00324 6.38889E-6 0.00115 6.38889E-6 0.00023 " pathEditMode="relative" ptsTypes="aA">
                                      <p:cBhvr>
                                        <p:cTn id="137" dur="2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4900"/>
                            </p:stCondLst>
                            <p:childTnLst>
                              <p:par>
                                <p:cTn id="13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5400"/>
                            </p:stCondLst>
                            <p:childTnLst>
                              <p:par>
                                <p:cTn id="14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00"/>
                                      </p:to>
                                    </p:animClr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2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6" grpId="0"/>
      <p:bldP spid="176" grpId="0"/>
      <p:bldP spid="26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997731" y="260350"/>
            <a:ext cx="2003425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solidFill>
                  <a:srgbClr val="FF9933"/>
                </a:solidFill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DZ" b="1" dirty="0" err="1">
                <a:solidFill>
                  <a:srgbClr val="FF9933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FF9933"/>
                </a:solidFill>
                <a:ea typeface="Times New Roman" pitchFamily="18" charset="0"/>
                <a:cs typeface="Arabic Transparent" pitchFamily="2" charset="-78"/>
              </a:rPr>
              <a:t> عائلة التوقف</a:t>
            </a:r>
            <a:r>
              <a:rPr lang="fr-FR" b="1" dirty="0">
                <a:solidFill>
                  <a:srgbClr val="FF9933"/>
                </a:solidFill>
                <a:ea typeface="Times New Roman" pitchFamily="18" charset="0"/>
                <a:cs typeface="Arabic Transparent" pitchFamily="2" charset="-78"/>
              </a:rPr>
              <a:t> A :</a:t>
            </a:r>
            <a:r>
              <a:rPr lang="fr-FR" dirty="0">
                <a:solidFill>
                  <a:srgbClr val="FF9933"/>
                </a:solidFill>
              </a:rPr>
              <a:t> </a:t>
            </a:r>
            <a:endParaRPr lang="en-US" dirty="0">
              <a:solidFill>
                <a:srgbClr val="FF9933"/>
              </a:solidFill>
            </a:endParaRPr>
          </a:p>
        </p:txBody>
      </p:sp>
      <p:sp>
        <p:nvSpPr>
          <p:cNvPr id="12295" name="Rectangle 7"/>
          <p:cNvSpPr>
            <a:spLocks noChangeArrowheads="1"/>
          </p:cNvSpPr>
          <p:nvPr/>
        </p:nvSpPr>
        <p:spPr bwMode="auto">
          <a:xfrm>
            <a:off x="539768" y="260350"/>
            <a:ext cx="660400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أي نظام إنتاج صناعي لابد له من التوقف إراديا والرجوع إلى التشغيل وبدون خلل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كا</a:t>
            </a:r>
            <a:r>
              <a:rPr lang="fr-FR" b="1" dirty="0"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 dirty="0"/>
              <a:t> </a:t>
            </a:r>
          </a:p>
        </p:txBody>
      </p:sp>
      <p:sp>
        <p:nvSpPr>
          <p:cNvPr id="12297" name="Rectangle 9"/>
          <p:cNvSpPr>
            <a:spLocks noChangeArrowheads="1"/>
          </p:cNvSpPr>
          <p:nvPr/>
        </p:nvSpPr>
        <p:spPr bwMode="auto">
          <a:xfrm>
            <a:off x="3365827" y="684213"/>
            <a:ext cx="436850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التوقف عند الإنهاء من العمل ( مثلا بعد المساء</a:t>
            </a:r>
            <a:r>
              <a:rPr lang="fr-FR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smtClean="0"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en-US" b="1" dirty="0" smtClean="0">
                <a:cs typeface="Times New Roman" pitchFamily="18" charset="0"/>
              </a:rPr>
              <a:t>(</a:t>
            </a:r>
            <a:endParaRPr lang="en-US" dirty="0"/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5400705" y="1112838"/>
            <a:ext cx="2312987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التوقف في أيام العطل</a:t>
            </a:r>
            <a:r>
              <a:rPr lang="fr-FR" b="1" dirty="0"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fr-FR" dirty="0"/>
              <a:t> </a:t>
            </a: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2907368" y="1544638"/>
            <a:ext cx="482696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3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نفاذ مخزون المواد الأولية ( مثلا الخشب لصنع الأثاث</a:t>
            </a:r>
            <a:r>
              <a:rPr lang="en-US" b="1" dirty="0">
                <a:ea typeface="Times New Roman" pitchFamily="18" charset="0"/>
                <a:cs typeface="Arabic Transparent" pitchFamily="2" charset="-78"/>
              </a:rPr>
              <a:t>(</a:t>
            </a:r>
            <a:r>
              <a:rPr lang="fr-FR" dirty="0">
                <a:cs typeface="Times New Roman" pitchFamily="18" charset="0"/>
              </a:rPr>
              <a:t> </a:t>
            </a:r>
            <a:r>
              <a:rPr lang="ar-DZ" dirty="0" smtClean="0">
                <a:cs typeface="Times New Roman" pitchFamily="18" charset="0"/>
              </a:rPr>
              <a:t>.</a:t>
            </a:r>
            <a:endParaRPr lang="fr-FR" dirty="0">
              <a:cs typeface="Times New Roman" pitchFamily="18" charset="0"/>
            </a:endParaRPr>
          </a:p>
        </p:txBody>
      </p:sp>
      <p:sp>
        <p:nvSpPr>
          <p:cNvPr id="12302" name="Rectangle 14"/>
          <p:cNvSpPr>
            <a:spLocks noChangeArrowheads="1"/>
          </p:cNvSpPr>
          <p:nvPr/>
        </p:nvSpPr>
        <p:spPr bwMode="auto">
          <a:xfrm>
            <a:off x="3633817" y="1905000"/>
            <a:ext cx="405765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/>
              <a:t> </a:t>
            </a:r>
            <a:r>
              <a:rPr lang="fr-FR" b="1"/>
              <a:t>...........................................................</a:t>
            </a:r>
            <a:r>
              <a:rPr lang="fr-FR"/>
              <a:t> </a:t>
            </a:r>
          </a:p>
        </p:txBody>
      </p:sp>
      <p:sp>
        <p:nvSpPr>
          <p:cNvPr id="17" name="Text Box 11"/>
          <p:cNvSpPr txBox="1">
            <a:spLocks noChangeAspect="1" noChangeArrowheads="1"/>
          </p:cNvSpPr>
          <p:nvPr/>
        </p:nvSpPr>
        <p:spPr bwMode="auto">
          <a:xfrm>
            <a:off x="4071934" y="2714620"/>
            <a:ext cx="1081088" cy="1511300"/>
          </a:xfrm>
          <a:prstGeom prst="rect">
            <a:avLst/>
          </a:prstGeom>
          <a:solidFill>
            <a:srgbClr val="FFC000"/>
          </a:solidFill>
          <a:ln w="15875"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400" b="1">
                <a:solidFill>
                  <a:srgbClr val="33CCCC"/>
                </a:solidFill>
                <a:ea typeface="Times New Roman" pitchFamily="18" charset="0"/>
                <a:cs typeface="Arabic Transparent" pitchFamily="2" charset="-78"/>
              </a:rPr>
              <a:t>   </a:t>
            </a:r>
            <a:endParaRPr lang="ar-DZ"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8" name="Oval 10"/>
          <p:cNvSpPr>
            <a:spLocks noChangeAspect="1" noChangeArrowheads="1"/>
          </p:cNvSpPr>
          <p:nvPr/>
        </p:nvSpPr>
        <p:spPr bwMode="auto">
          <a:xfrm>
            <a:off x="4092572" y="2749545"/>
            <a:ext cx="396000" cy="396000"/>
          </a:xfrm>
          <a:prstGeom prst="ellipse">
            <a:avLst/>
          </a:prstGeom>
          <a:solidFill>
            <a:schemeClr val="accent1"/>
          </a:solidFill>
          <a:ln w="15875"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19" name="Text Box 9"/>
          <p:cNvSpPr txBox="1">
            <a:spLocks noChangeAspect="1" noChangeArrowheads="1"/>
          </p:cNvSpPr>
          <p:nvPr/>
        </p:nvSpPr>
        <p:spPr bwMode="auto">
          <a:xfrm>
            <a:off x="4113716" y="2757591"/>
            <a:ext cx="396875" cy="3508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000" b="1" dirty="0" smtClean="0">
                <a:cs typeface="Times New Roman" pitchFamily="18" charset="0"/>
              </a:rPr>
              <a:t>A</a:t>
            </a:r>
            <a:endParaRPr lang="fr-FR" sz="2400" dirty="0"/>
          </a:p>
        </p:txBody>
      </p:sp>
      <p:sp>
        <p:nvSpPr>
          <p:cNvPr id="20" name="Text Box 16"/>
          <p:cNvSpPr txBox="1">
            <a:spLocks noChangeArrowheads="1"/>
          </p:cNvSpPr>
          <p:nvPr/>
        </p:nvSpPr>
        <p:spPr bwMode="auto">
          <a:xfrm>
            <a:off x="4008426" y="3217858"/>
            <a:ext cx="1108783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24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حالات </a:t>
            </a:r>
          </a:p>
          <a:p>
            <a:pPr algn="r" rtl="1"/>
            <a:r>
              <a:rPr lang="ar-DZ" sz="24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التوقف</a:t>
            </a:r>
            <a:endParaRPr lang="fr-FR" sz="24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5" name="Rectangle 53"/>
          <p:cNvSpPr>
            <a:spLocks noChangeArrowheads="1"/>
          </p:cNvSpPr>
          <p:nvPr/>
        </p:nvSpPr>
        <p:spPr bwMode="auto">
          <a:xfrm>
            <a:off x="6384732" y="4494006"/>
            <a:ext cx="2709862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A1</a:t>
            </a:r>
            <a:r>
              <a:rPr lang="ar-DZ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: توقف في الحالة الابتدائية</a:t>
            </a:r>
            <a:r>
              <a:rPr lang="fr-FR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</a:p>
        </p:txBody>
      </p:sp>
      <p:sp>
        <p:nvSpPr>
          <p:cNvPr id="16" name="Rectangle 54"/>
          <p:cNvSpPr>
            <a:spLocks noChangeArrowheads="1"/>
          </p:cNvSpPr>
          <p:nvPr/>
        </p:nvSpPr>
        <p:spPr bwMode="auto">
          <a:xfrm>
            <a:off x="6560083" y="4834820"/>
            <a:ext cx="2470150" cy="3048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400">
                <a:solidFill>
                  <a:srgbClr val="0000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&lt;Arrêt dans l'état initial&gt;</a:t>
            </a:r>
          </a:p>
        </p:txBody>
      </p:sp>
      <p:sp>
        <p:nvSpPr>
          <p:cNvPr id="21" name="Rectangle 55"/>
          <p:cNvSpPr>
            <a:spLocks noChangeArrowheads="1"/>
          </p:cNvSpPr>
          <p:nvPr/>
        </p:nvSpPr>
        <p:spPr bwMode="auto">
          <a:xfrm>
            <a:off x="214282" y="4510244"/>
            <a:ext cx="6811800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indent="449263" algn="r" rtl="1"/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تمثل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حالة الراحة للآلة قبل الانتقال إلى الإنتاج العادي حيث يكون </a:t>
            </a:r>
            <a:r>
              <a:rPr lang="fr-FR" b="1" dirty="0">
                <a:ea typeface="Times New Roman" pitchFamily="18" charset="0"/>
                <a:cs typeface="Arabic Transparent" pitchFamily="2" charset="-78"/>
              </a:rPr>
              <a:t>PC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 و </a:t>
            </a:r>
            <a:r>
              <a:rPr lang="fr-FR" b="1" dirty="0">
                <a:ea typeface="Times New Roman" pitchFamily="18" charset="0"/>
                <a:cs typeface="Arabic Transparent" pitchFamily="2" charset="-78"/>
              </a:rPr>
              <a:t>PO </a:t>
            </a:r>
            <a:endParaRPr lang="fr-FR" dirty="0">
              <a:cs typeface="Arabic Transparent" pitchFamily="2" charset="-78"/>
            </a:endParaRPr>
          </a:p>
          <a:p>
            <a:pPr indent="449263" algn="r" rtl="1" eaLnBrk="0" hangingPunct="0"/>
            <a:r>
              <a:rPr lang="ar-DZ" b="1" dirty="0">
                <a:cs typeface="Arabic Transparent" pitchFamily="2" charset="-78"/>
              </a:rPr>
              <a:t>مهيئين لهذا فهي ممثلة بمستطيل مزدوج  كالحالة الابتدائية </a:t>
            </a:r>
            <a:r>
              <a:rPr lang="ar-DZ" b="1" dirty="0" err="1" smtClean="0">
                <a:cs typeface="Arabic Transparent" pitchFamily="2" charset="-78"/>
              </a:rPr>
              <a:t>للمتمن</a:t>
            </a:r>
            <a:r>
              <a:rPr lang="ar-DZ" b="1" dirty="0" smtClean="0">
                <a:cs typeface="Arabic Transparent" pitchFamily="2" charset="-78"/>
              </a:rPr>
              <a:t> (</a:t>
            </a:r>
            <a:r>
              <a:rPr lang="fr-FR" sz="1600" b="1" dirty="0" err="1" smtClean="0">
                <a:cs typeface="Arabic Transparent" pitchFamily="2" charset="-78"/>
              </a:rPr>
              <a:t>Grafcet</a:t>
            </a:r>
            <a:r>
              <a:rPr lang="ar-DZ" b="1" dirty="0" smtClean="0">
                <a:cs typeface="Arabic Transparent" pitchFamily="2" charset="-78"/>
              </a:rPr>
              <a:t>)</a:t>
            </a:r>
            <a:r>
              <a:rPr lang="ar-DZ" dirty="0" smtClean="0">
                <a:cs typeface="Arabic Transparent" pitchFamily="2" charset="-78"/>
              </a:rPr>
              <a:t> </a:t>
            </a:r>
            <a:endParaRPr lang="ar-DZ" dirty="0">
              <a:cs typeface="Arabic Transparent" pitchFamily="2" charset="-78"/>
            </a:endParaRPr>
          </a:p>
        </p:txBody>
      </p:sp>
      <p:grpSp>
        <p:nvGrpSpPr>
          <p:cNvPr id="30" name="Groupe 29"/>
          <p:cNvGrpSpPr>
            <a:grpSpLocks noChangeAspect="1"/>
          </p:cNvGrpSpPr>
          <p:nvPr/>
        </p:nvGrpSpPr>
        <p:grpSpPr>
          <a:xfrm>
            <a:off x="3929058" y="5357826"/>
            <a:ext cx="1937250" cy="756000"/>
            <a:chOff x="3929058" y="5357826"/>
            <a:chExt cx="1476000" cy="576000"/>
          </a:xfrm>
        </p:grpSpPr>
        <p:sp>
          <p:nvSpPr>
            <p:cNvPr id="22" name="Rectangle 21"/>
            <p:cNvSpPr/>
            <p:nvPr/>
          </p:nvSpPr>
          <p:spPr>
            <a:xfrm>
              <a:off x="3986891" y="5410116"/>
              <a:ext cx="1368000" cy="468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929058" y="5357826"/>
              <a:ext cx="1476000" cy="576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4" name="Rectangle 54"/>
            <p:cNvSpPr>
              <a:spLocks noChangeArrowheads="1"/>
            </p:cNvSpPr>
            <p:nvPr/>
          </p:nvSpPr>
          <p:spPr bwMode="auto">
            <a:xfrm>
              <a:off x="3968398" y="5403631"/>
              <a:ext cx="355653" cy="281396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53"/>
            <p:cNvSpPr>
              <a:spLocks noChangeArrowheads="1"/>
            </p:cNvSpPr>
            <p:nvPr/>
          </p:nvSpPr>
          <p:spPr bwMode="auto">
            <a:xfrm>
              <a:off x="4448589" y="5410422"/>
              <a:ext cx="890598" cy="398644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توقف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في الحالة 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الابتدائية</a:t>
              </a:r>
              <a:endParaRPr lang="fr-FR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29" name="Ellipse 28"/>
            <p:cNvSpPr/>
            <p:nvPr/>
          </p:nvSpPr>
          <p:spPr>
            <a:xfrm>
              <a:off x="4016822" y="5437216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12295" grpId="0"/>
      <p:bldP spid="12297" grpId="0"/>
      <p:bldP spid="12299" grpId="0"/>
      <p:bldP spid="12301" grpId="0"/>
      <p:bldP spid="12302" grpId="0"/>
      <p:bldP spid="17" grpId="0" animBg="1"/>
      <p:bldP spid="18" grpId="0" animBg="1"/>
      <p:bldP spid="19" grpId="0"/>
      <p:bldP spid="20" grpId="0"/>
      <p:bldP spid="15" grpId="0"/>
      <p:bldP spid="16" grpId="0" animBg="1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4" name="Rectangle 56"/>
          <p:cNvSpPr>
            <a:spLocks noChangeArrowheads="1"/>
          </p:cNvSpPr>
          <p:nvPr/>
        </p:nvSpPr>
        <p:spPr bwMode="auto">
          <a:xfrm>
            <a:off x="5924550" y="142852"/>
            <a:ext cx="321945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A2</a:t>
            </a:r>
            <a:r>
              <a:rPr lang="ar-DZ" b="1" dirty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 توقف مطلوب عند نهاية الدورة</a:t>
            </a:r>
            <a:r>
              <a:rPr lang="fr-FR" b="1" dirty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dirty="0"/>
              <a:t> </a:t>
            </a:r>
          </a:p>
        </p:txBody>
      </p:sp>
      <p:sp>
        <p:nvSpPr>
          <p:cNvPr id="12345" name="Rectangle 57"/>
          <p:cNvSpPr>
            <a:spLocks noChangeArrowheads="1"/>
          </p:cNvSpPr>
          <p:nvPr/>
        </p:nvSpPr>
        <p:spPr bwMode="auto">
          <a:xfrm>
            <a:off x="5884863" y="484164"/>
            <a:ext cx="3168650" cy="3048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400" dirty="0">
                <a:solidFill>
                  <a:srgbClr val="0000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&lt;Arrêt demandé en fin de cycle&gt;</a:t>
            </a:r>
          </a:p>
        </p:txBody>
      </p:sp>
      <p:sp>
        <p:nvSpPr>
          <p:cNvPr id="12346" name="Rectangle 58"/>
          <p:cNvSpPr>
            <a:spLocks noChangeArrowheads="1"/>
          </p:cNvSpPr>
          <p:nvPr/>
        </p:nvSpPr>
        <p:spPr bwMode="auto">
          <a:xfrm>
            <a:off x="-22089" y="149202"/>
            <a:ext cx="6437312" cy="9159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indent="449263"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وهي حالة تتمثل في طلب التوقف أثناء الإنتاج حيث إن النظام لا</a:t>
            </a:r>
            <a:endParaRPr lang="fr-FR" dirty="0">
              <a:ea typeface="Times New Roman" pitchFamily="18" charset="0"/>
              <a:cs typeface="Arabic Transparent" pitchFamily="2" charset="-78"/>
            </a:endParaRPr>
          </a:p>
          <a:p>
            <a:pPr indent="449263" algn="r" rtl="1" eaLnBrk="0" hangingPunct="0"/>
            <a:r>
              <a:rPr lang="ar-DZ" b="1" dirty="0">
                <a:ea typeface="Times New Roman" pitchFamily="18" charset="0"/>
                <a:cs typeface="Arabic Transparent" pitchFamily="2" charset="-78"/>
              </a:rPr>
              <a:t> يتوقف مباشرة بل يواصل دورة إنتاجه إلى إن يتوقف في نهاية الدورة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و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هي </a:t>
            </a:r>
            <a:endParaRPr lang="fr-FR" dirty="0"/>
          </a:p>
          <a:p>
            <a:pPr indent="449263" algn="r" rtl="1" eaLnBrk="0" hangingPunct="0"/>
            <a:r>
              <a:rPr lang="ar-DZ" b="1" dirty="0">
                <a:cs typeface="Arabic Transparent" pitchFamily="2" charset="-78"/>
              </a:rPr>
              <a:t>   حالة انتقالية ما بين </a:t>
            </a:r>
            <a:r>
              <a:rPr lang="fr-FR" sz="1400" b="1" dirty="0">
                <a:cs typeface="Arabic Transparent" pitchFamily="2" charset="-78"/>
              </a:rPr>
              <a:t>F1</a:t>
            </a:r>
            <a:r>
              <a:rPr lang="ar-DZ" b="1" dirty="0">
                <a:cs typeface="Arabic Transparent" pitchFamily="2" charset="-78"/>
              </a:rPr>
              <a:t>  و </a:t>
            </a:r>
            <a:r>
              <a:rPr lang="fr-FR" sz="1400" b="1" dirty="0">
                <a:cs typeface="Arabic Transparent" pitchFamily="2" charset="-78"/>
              </a:rPr>
              <a:t>A1</a:t>
            </a:r>
            <a:r>
              <a:rPr lang="ar-DZ" b="1" dirty="0">
                <a:cs typeface="Arabic Transparent" pitchFamily="2" charset="-78"/>
              </a:rPr>
              <a:t>  .</a:t>
            </a:r>
            <a:r>
              <a:rPr lang="ar-DZ" dirty="0"/>
              <a:t> </a:t>
            </a:r>
          </a:p>
        </p:txBody>
      </p:sp>
      <p:grpSp>
        <p:nvGrpSpPr>
          <p:cNvPr id="13" name="Groupe 12"/>
          <p:cNvGrpSpPr>
            <a:grpSpLocks noChangeAspect="1"/>
          </p:cNvGrpSpPr>
          <p:nvPr/>
        </p:nvGrpSpPr>
        <p:grpSpPr>
          <a:xfrm>
            <a:off x="6215074" y="1071546"/>
            <a:ext cx="1386813" cy="1152000"/>
            <a:chOff x="6215854" y="1601517"/>
            <a:chExt cx="1040109" cy="864000"/>
          </a:xfrm>
        </p:grpSpPr>
        <p:sp>
          <p:nvSpPr>
            <p:cNvPr id="8" name="Rectangle 7"/>
            <p:cNvSpPr/>
            <p:nvPr/>
          </p:nvSpPr>
          <p:spPr>
            <a:xfrm>
              <a:off x="6240013" y="1601517"/>
              <a:ext cx="998999" cy="864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sp>
          <p:nvSpPr>
            <p:cNvPr id="9" name="Rectangle 57"/>
            <p:cNvSpPr>
              <a:spLocks noChangeArrowheads="1"/>
            </p:cNvSpPr>
            <p:nvPr/>
          </p:nvSpPr>
          <p:spPr bwMode="auto">
            <a:xfrm>
              <a:off x="6215854" y="1614888"/>
              <a:ext cx="350095" cy="276999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Rectangle 56"/>
            <p:cNvSpPr>
              <a:spLocks noChangeArrowheads="1"/>
            </p:cNvSpPr>
            <p:nvPr/>
          </p:nvSpPr>
          <p:spPr bwMode="auto">
            <a:xfrm>
              <a:off x="6385292" y="1634624"/>
              <a:ext cx="870671" cy="392415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توقف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مطلوب 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عند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نهاية </a:t>
              </a:r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الدورة</a:t>
              </a:r>
              <a:endParaRPr lang="fr-FR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12" name="Ellipse 11"/>
            <p:cNvSpPr/>
            <p:nvPr/>
          </p:nvSpPr>
          <p:spPr>
            <a:xfrm>
              <a:off x="6273064" y="1638585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1071538" y="2357430"/>
            <a:ext cx="3000364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2000" b="1" i="0" u="sng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نظام آلي </a:t>
            </a:r>
            <a:r>
              <a:rPr kumimoji="0" lang="ar-DZ" sz="2000" b="1" i="0" u="sng" strike="noStrike" cap="none" normalizeH="0" baseline="0" dirty="0" err="1" smtClean="0">
                <a:ln>
                  <a:noFill/>
                </a:ln>
                <a:solidFill>
                  <a:srgbClr val="339933"/>
                </a:solidFill>
                <a:effectLst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لتوظيب</a:t>
            </a:r>
            <a:r>
              <a:rPr kumimoji="0" lang="ar-DZ" sz="2000" b="1" i="0" u="sng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بذور زراعية </a:t>
            </a:r>
            <a:endParaRPr kumimoji="0" lang="fr-FR" sz="1200" b="1" i="0" u="sng" strike="noStrike" cap="none" normalizeH="0" baseline="0" dirty="0" smtClean="0">
              <a:ln>
                <a:noFill/>
              </a:ln>
              <a:solidFill>
                <a:srgbClr val="3399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98000"/>
            <a:ext cx="5920442" cy="3960000"/>
          </a:xfrm>
          <a:prstGeom prst="rect">
            <a:avLst/>
          </a:prstGeom>
          <a:noFill/>
        </p:spPr>
      </p:pic>
      <p:sp>
        <p:nvSpPr>
          <p:cNvPr id="16" name="Rectangle 58"/>
          <p:cNvSpPr>
            <a:spLocks noChangeArrowheads="1"/>
          </p:cNvSpPr>
          <p:nvPr/>
        </p:nvSpPr>
        <p:spPr bwMode="auto">
          <a:xfrm>
            <a:off x="5357818" y="3359538"/>
            <a:ext cx="3708000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95250" algn="r" rtl="1"/>
            <a:r>
              <a:rPr lang="ar-DZ" sz="24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لا يتوقف النظام إلا بعد ملا أخر كيس بالبذور رغم إعطاء أمر </a:t>
            </a:r>
            <a:r>
              <a:rPr lang="ar-DZ" sz="2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توقف عند نهاية الدورة</a:t>
            </a:r>
            <a:r>
              <a:rPr lang="fr-FR" sz="2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4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قبل ملا أخر كيس بالبذور . </a:t>
            </a:r>
            <a:endParaRPr lang="ar-DZ" sz="2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44" grpId="0"/>
      <p:bldP spid="12345" grpId="0" animBg="1"/>
      <p:bldP spid="12346" grpId="0"/>
      <p:bldP spid="14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3" name="Rectangle 31"/>
          <p:cNvSpPr>
            <a:spLocks noChangeArrowheads="1"/>
          </p:cNvSpPr>
          <p:nvPr/>
        </p:nvSpPr>
        <p:spPr bwMode="auto">
          <a:xfrm>
            <a:off x="5761038" y="90464"/>
            <a:ext cx="3152775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A3</a:t>
            </a:r>
            <a:r>
              <a:rPr lang="ar-DZ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 توقف مطلوب عند حالة محددة</a:t>
            </a:r>
            <a:r>
              <a:rPr lang="fr-FR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  <a:endParaRPr lang="en-US"/>
          </a:p>
        </p:txBody>
      </p:sp>
      <p:sp>
        <p:nvSpPr>
          <p:cNvPr id="13344" name="Rectangle 32"/>
          <p:cNvSpPr>
            <a:spLocks noChangeArrowheads="1"/>
          </p:cNvSpPr>
          <p:nvPr/>
        </p:nvSpPr>
        <p:spPr bwMode="auto">
          <a:xfrm>
            <a:off x="5256213" y="403202"/>
            <a:ext cx="3975100" cy="3048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400" dirty="0">
                <a:solidFill>
                  <a:srgbClr val="0000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&lt;Arrêt demandé dans un état déterminé&gt;</a:t>
            </a:r>
          </a:p>
        </p:txBody>
      </p:sp>
      <p:sp>
        <p:nvSpPr>
          <p:cNvPr id="13345" name="Rectangle 33"/>
          <p:cNvSpPr>
            <a:spLocks noChangeArrowheads="1"/>
          </p:cNvSpPr>
          <p:nvPr/>
        </p:nvSpPr>
        <p:spPr bwMode="auto">
          <a:xfrm>
            <a:off x="-78378" y="71414"/>
            <a:ext cx="5972176" cy="91598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indent="449263"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يواصل نظام الإنتاج إلى أن يتوقف قي حالة غير حالة نهاية الدورة  </a:t>
            </a:r>
            <a:endParaRPr lang="fr-FR" dirty="0">
              <a:ea typeface="Times New Roman" pitchFamily="18" charset="0"/>
              <a:cs typeface="Arabic Transparent" pitchFamily="2" charset="-78"/>
            </a:endParaRPr>
          </a:p>
          <a:p>
            <a:pPr indent="449263" algn="r" rtl="1" eaLnBrk="0" hangingPunct="0"/>
            <a:r>
              <a:rPr lang="ar-DZ" b="1" dirty="0">
                <a:ea typeface="Times New Roman" pitchFamily="18" charset="0"/>
                <a:cs typeface="Arabic Transparent" pitchFamily="2" charset="-78"/>
              </a:rPr>
              <a:t>  أي حالة محددة ومعينة قصد تدخل معين في النظام وهي حالة انتقالية </a:t>
            </a:r>
            <a:endParaRPr lang="fr-FR" dirty="0"/>
          </a:p>
          <a:p>
            <a:pPr indent="449263" algn="r" rtl="1" eaLnBrk="0" hangingPunct="0"/>
            <a:r>
              <a:rPr lang="ar-DZ" b="1" dirty="0">
                <a:cs typeface="Arabic Transparent" pitchFamily="2" charset="-78"/>
              </a:rPr>
              <a:t>      للحالة </a:t>
            </a:r>
            <a:r>
              <a:rPr lang="fr-FR" b="1" dirty="0">
                <a:cs typeface="Arabic Transparent" pitchFamily="2" charset="-78"/>
              </a:rPr>
              <a:t>A4</a:t>
            </a:r>
            <a:r>
              <a:rPr lang="ar-DZ" b="1" dirty="0">
                <a:cs typeface="Arabic Transparent" pitchFamily="2" charset="-78"/>
              </a:rPr>
              <a:t>.</a:t>
            </a:r>
            <a:r>
              <a:rPr lang="ar-DZ" dirty="0"/>
              <a:t>                                       </a:t>
            </a:r>
          </a:p>
        </p:txBody>
      </p:sp>
      <p:grpSp>
        <p:nvGrpSpPr>
          <p:cNvPr id="23" name="Groupe 22"/>
          <p:cNvGrpSpPr>
            <a:grpSpLocks noChangeAspect="1"/>
          </p:cNvGrpSpPr>
          <p:nvPr/>
        </p:nvGrpSpPr>
        <p:grpSpPr>
          <a:xfrm>
            <a:off x="6210125" y="784820"/>
            <a:ext cx="1474388" cy="880814"/>
            <a:chOff x="6207665" y="983587"/>
            <a:chExt cx="1167226" cy="697311"/>
          </a:xfrm>
        </p:grpSpPr>
        <p:sp>
          <p:nvSpPr>
            <p:cNvPr id="12" name="Rectangle 11"/>
            <p:cNvSpPr/>
            <p:nvPr/>
          </p:nvSpPr>
          <p:spPr>
            <a:xfrm>
              <a:off x="6238306" y="996898"/>
              <a:ext cx="1111500" cy="684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3600"/>
            </a:p>
          </p:txBody>
        </p:sp>
        <p:sp>
          <p:nvSpPr>
            <p:cNvPr id="13" name="Rectangle 32"/>
            <p:cNvSpPr>
              <a:spLocks noChangeArrowheads="1"/>
            </p:cNvSpPr>
            <p:nvPr/>
          </p:nvSpPr>
          <p:spPr bwMode="auto">
            <a:xfrm>
              <a:off x="6207665" y="983587"/>
              <a:ext cx="369546" cy="292388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A3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ectangle 31"/>
            <p:cNvSpPr>
              <a:spLocks noChangeArrowheads="1"/>
            </p:cNvSpPr>
            <p:nvPr/>
          </p:nvSpPr>
          <p:spPr bwMode="auto">
            <a:xfrm>
              <a:off x="6450772" y="1047113"/>
              <a:ext cx="924119" cy="414216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توقف مطلوب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عند حالة </a:t>
              </a:r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محددة</a:t>
              </a:r>
              <a:endParaRPr lang="en-US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18" name="Ellipse 17"/>
            <p:cNvSpPr/>
            <p:nvPr/>
          </p:nvSpPr>
          <p:spPr>
            <a:xfrm>
              <a:off x="6273199" y="1029663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3600"/>
            </a:p>
          </p:txBody>
        </p:sp>
      </p:grp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1234466"/>
            <a:ext cx="300036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b="1" i="0" u="sng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نظام آلي </a:t>
            </a:r>
            <a:r>
              <a:rPr kumimoji="0" lang="ar-DZ" b="1" i="0" u="sng" strike="noStrike" cap="none" normalizeH="0" baseline="0" dirty="0" err="1" smtClean="0">
                <a:ln>
                  <a:noFill/>
                </a:ln>
                <a:solidFill>
                  <a:srgbClr val="339933"/>
                </a:solidFill>
                <a:effectLst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لتوظيب</a:t>
            </a:r>
            <a:r>
              <a:rPr kumimoji="0" lang="ar-DZ" b="1" i="0" u="sng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بذور زراعية </a:t>
            </a:r>
            <a:endParaRPr kumimoji="0" lang="fr-FR" sz="1100" b="1" i="0" u="sng" strike="noStrike" cap="none" normalizeH="0" baseline="0" dirty="0" smtClean="0">
              <a:ln>
                <a:noFill/>
              </a:ln>
              <a:solidFill>
                <a:srgbClr val="3399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840" y="1663094"/>
            <a:ext cx="5005468" cy="3348000"/>
          </a:xfrm>
          <a:prstGeom prst="rect">
            <a:avLst/>
          </a:prstGeom>
          <a:noFill/>
        </p:spPr>
      </p:pic>
      <p:sp>
        <p:nvSpPr>
          <p:cNvPr id="31" name="Rectangle 58"/>
          <p:cNvSpPr>
            <a:spLocks noChangeArrowheads="1"/>
          </p:cNvSpPr>
          <p:nvPr/>
        </p:nvSpPr>
        <p:spPr bwMode="auto">
          <a:xfrm>
            <a:off x="5214910" y="1788198"/>
            <a:ext cx="3929090" cy="163121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95250" algn="r" rtl="1"/>
            <a:r>
              <a:rPr lang="ar-DZ" sz="20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إذا أراد المستخدم توقيف النظام في مرحلة معينة فإذا اختار </a:t>
            </a:r>
            <a:r>
              <a:rPr lang="fr-FR" sz="20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A2</a:t>
            </a:r>
            <a:r>
              <a:rPr lang="ar-DZ" sz="20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فان هذا يتطلب وقت</a:t>
            </a:r>
            <a:r>
              <a:rPr lang="fr-FR" sz="20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كثير</a:t>
            </a:r>
            <a:r>
              <a:rPr lang="ar-DZ" sz="20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 smtClean="0">
                <a:solidFill>
                  <a:srgbClr val="3333FF"/>
                </a:solidFill>
                <a:ea typeface="Times New Roman" pitchFamily="18" charset="0"/>
                <a:cs typeface="Arabic Transparent" pitchFamily="2" charset="-78"/>
              </a:rPr>
              <a:t>(حتى تنتهي جميع المراحل)</a:t>
            </a:r>
            <a:r>
              <a:rPr lang="ar-DZ" sz="20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 لذلك لربح الوقت يختار</a:t>
            </a:r>
            <a:r>
              <a:rPr lang="fr-FR" sz="20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A3 </a:t>
            </a:r>
            <a:r>
              <a:rPr lang="ar-DZ" sz="20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 حيث يتوقف عند تلك المرحلة المحددة بالضبط.</a:t>
            </a:r>
            <a:endParaRPr lang="ar-DZ" sz="2000" dirty="0">
              <a:solidFill>
                <a:srgbClr val="CC0000"/>
              </a:solidFill>
            </a:endParaRPr>
          </a:p>
        </p:txBody>
      </p:sp>
      <p:sp>
        <p:nvSpPr>
          <p:cNvPr id="32" name="Légende encadrée 2 31"/>
          <p:cNvSpPr/>
          <p:nvPr/>
        </p:nvSpPr>
        <p:spPr>
          <a:xfrm>
            <a:off x="5357818" y="3439458"/>
            <a:ext cx="1857388" cy="75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96791"/>
              <a:gd name="adj6" fmla="val -139265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DZ" sz="1400" b="1" dirty="0" smtClean="0"/>
              <a:t>مثلا فتح الخ</a:t>
            </a:r>
            <a:r>
              <a:rPr lang="ar-DZ" sz="1400" b="1" dirty="0" smtClean="0">
                <a:latin typeface="Arial"/>
                <a:cs typeface="Arial"/>
              </a:rPr>
              <a:t>ز</a:t>
            </a:r>
            <a:r>
              <a:rPr lang="ar-DZ" sz="1400" b="1" dirty="0" smtClean="0"/>
              <a:t>ان بواسطة الدافعة </a:t>
            </a:r>
            <a:r>
              <a:rPr lang="fr-FR" sz="1400" b="1" dirty="0" smtClean="0"/>
              <a:t>V</a:t>
            </a:r>
            <a:r>
              <a:rPr lang="ar-DZ" sz="1400" b="1" dirty="0" smtClean="0"/>
              <a:t> فهو لا ينتظر حتى يتوقف النظام عن طريق </a:t>
            </a:r>
            <a:r>
              <a:rPr lang="fr-FR" sz="1400" b="1" dirty="0" smtClean="0"/>
              <a:t>A2</a:t>
            </a:r>
            <a:endParaRPr lang="fr-FR" sz="1400" b="1" dirty="0"/>
          </a:p>
        </p:txBody>
      </p:sp>
      <p:sp>
        <p:nvSpPr>
          <p:cNvPr id="33" name="Rectangle 34"/>
          <p:cNvSpPr>
            <a:spLocks noChangeArrowheads="1"/>
          </p:cNvSpPr>
          <p:nvPr/>
        </p:nvSpPr>
        <p:spPr bwMode="auto">
          <a:xfrm>
            <a:off x="6859619" y="5313485"/>
            <a:ext cx="2141537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A4</a:t>
            </a:r>
            <a:r>
              <a:rPr lang="ar-DZ" b="1" dirty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 توقف محصل عليه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34" name="Rectangle 35"/>
          <p:cNvSpPr>
            <a:spLocks noChangeArrowheads="1"/>
          </p:cNvSpPr>
          <p:nvPr/>
        </p:nvSpPr>
        <p:spPr bwMode="auto">
          <a:xfrm>
            <a:off x="7310469" y="5635748"/>
            <a:ext cx="1609725" cy="3048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400">
                <a:solidFill>
                  <a:srgbClr val="0000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&lt;Arrêt obtenu&gt;</a:t>
            </a:r>
          </a:p>
        </p:txBody>
      </p:sp>
      <p:sp>
        <p:nvSpPr>
          <p:cNvPr id="35" name="Rectangle 36"/>
          <p:cNvSpPr>
            <a:spLocks noChangeArrowheads="1"/>
          </p:cNvSpPr>
          <p:nvPr/>
        </p:nvSpPr>
        <p:spPr bwMode="auto">
          <a:xfrm>
            <a:off x="0" y="5317013"/>
            <a:ext cx="7049752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>
              <a:tabLst>
                <a:tab pos="1354138" algn="l"/>
              </a:tabLst>
            </a:pPr>
            <a:r>
              <a:rPr lang="ar-DZ" b="1" dirty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يتوقف النظام في حالة غير حالة نهايـة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الدورة وهي تشبه الحالة </a:t>
            </a:r>
            <a:r>
              <a:rPr lang="fr-FR" b="1" dirty="0" smtClean="0">
                <a:ea typeface="Times New Roman" pitchFamily="18" charset="0"/>
                <a:cs typeface="Arabic Transparent" pitchFamily="2" charset="-78"/>
              </a:rPr>
              <a:t>A1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 ولكن في وضعية مختلفة.</a:t>
            </a:r>
            <a:endParaRPr lang="ar-DZ" b="1" dirty="0">
              <a:ea typeface="Times New Roman" pitchFamily="18" charset="0"/>
              <a:cs typeface="Arabic Transparent" pitchFamily="2" charset="-78"/>
            </a:endParaRPr>
          </a:p>
        </p:txBody>
      </p:sp>
      <p:grpSp>
        <p:nvGrpSpPr>
          <p:cNvPr id="36" name="Groupe 35"/>
          <p:cNvGrpSpPr>
            <a:grpSpLocks noChangeAspect="1"/>
          </p:cNvGrpSpPr>
          <p:nvPr/>
        </p:nvGrpSpPr>
        <p:grpSpPr>
          <a:xfrm>
            <a:off x="3944847" y="6049754"/>
            <a:ext cx="1623917" cy="665394"/>
            <a:chOff x="3941357" y="5786454"/>
            <a:chExt cx="1270215" cy="520466"/>
          </a:xfrm>
        </p:grpSpPr>
        <p:sp>
          <p:nvSpPr>
            <p:cNvPr id="37" name="Rectangle 36"/>
            <p:cNvSpPr/>
            <p:nvPr/>
          </p:nvSpPr>
          <p:spPr>
            <a:xfrm>
              <a:off x="3971306" y="5806854"/>
              <a:ext cx="1195912" cy="500066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38" name="Rectangle 35"/>
            <p:cNvSpPr>
              <a:spLocks noChangeArrowheads="1"/>
            </p:cNvSpPr>
            <p:nvPr/>
          </p:nvSpPr>
          <p:spPr bwMode="auto">
            <a:xfrm>
              <a:off x="3941357" y="5799446"/>
              <a:ext cx="365123" cy="288889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b="1" dirty="0" smtClean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A4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Rectangle 34"/>
            <p:cNvSpPr>
              <a:spLocks noChangeArrowheads="1"/>
            </p:cNvSpPr>
            <p:nvPr/>
          </p:nvSpPr>
          <p:spPr bwMode="auto">
            <a:xfrm>
              <a:off x="4053524" y="5786454"/>
              <a:ext cx="1158048" cy="270099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توقف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محصل عليه</a:t>
              </a:r>
              <a:r>
                <a:rPr lang="fr-FR" sz="1400" dirty="0">
                  <a:solidFill>
                    <a:schemeClr val="tx1"/>
                  </a:solidFill>
                  <a:cs typeface="Arabic Transparent" pitchFamily="2" charset="-78"/>
                </a:rPr>
                <a:t> </a:t>
              </a:r>
              <a:endParaRPr lang="en-US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40" name="Ellipse 39"/>
            <p:cNvSpPr/>
            <p:nvPr/>
          </p:nvSpPr>
          <p:spPr>
            <a:xfrm>
              <a:off x="4001548" y="5829684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3" grpId="0"/>
      <p:bldP spid="13344" grpId="0" animBg="1"/>
      <p:bldP spid="13345" grpId="0"/>
      <p:bldP spid="26" grpId="0"/>
      <p:bldP spid="31" grpId="0"/>
      <p:bldP spid="32" grpId="0" animBg="1"/>
      <p:bldP spid="33" grpId="0"/>
      <p:bldP spid="34" grpId="0" animBg="1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9" name="Rectangle 37"/>
          <p:cNvSpPr>
            <a:spLocks noChangeArrowheads="1"/>
          </p:cNvSpPr>
          <p:nvPr/>
        </p:nvSpPr>
        <p:spPr bwMode="auto">
          <a:xfrm>
            <a:off x="4929190" y="25013"/>
            <a:ext cx="4112023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A5   </a:t>
            </a:r>
            <a:r>
              <a:rPr lang="ar-DZ" b="1" dirty="0" smtClean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: </a:t>
            </a:r>
            <a:r>
              <a:rPr lang="ar-DZ" b="1" dirty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تحضير من أجل إعادة التشغيل بعد العطب</a:t>
            </a:r>
            <a:r>
              <a:rPr lang="fr-FR" b="1" dirty="0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dirty="0"/>
              <a:t> </a:t>
            </a:r>
          </a:p>
        </p:txBody>
      </p:sp>
      <p:sp>
        <p:nvSpPr>
          <p:cNvPr id="13350" name="Rectangle 38"/>
          <p:cNvSpPr>
            <a:spLocks noChangeArrowheads="1"/>
          </p:cNvSpPr>
          <p:nvPr/>
        </p:nvSpPr>
        <p:spPr bwMode="auto">
          <a:xfrm>
            <a:off x="4502182" y="320288"/>
            <a:ext cx="4678362" cy="290512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300">
                <a:solidFill>
                  <a:srgbClr val="0000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&lt;Préparation pour remise en route après défaillance&gt;</a:t>
            </a:r>
          </a:p>
        </p:txBody>
      </p:sp>
      <p:sp>
        <p:nvSpPr>
          <p:cNvPr id="13351" name="Rectangle 39"/>
          <p:cNvSpPr>
            <a:spLocks noChangeArrowheads="1"/>
          </p:cNvSpPr>
          <p:nvPr/>
        </p:nvSpPr>
        <p:spPr bwMode="auto">
          <a:xfrm>
            <a:off x="-13680" y="-24"/>
            <a:ext cx="4733925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tabLst>
                <a:tab pos="3419475" algn="ctr"/>
              </a:tabLst>
            </a:pPr>
            <a:r>
              <a:rPr lang="ar-DZ" b="1" dirty="0">
                <a:ea typeface="Times New Roman" pitchFamily="18" charset="0"/>
                <a:cs typeface="Arabic Transparent" pitchFamily="2" charset="-78"/>
              </a:rPr>
              <a:t>  هي الحالة التي تسمح بإرجاع النظام بعد العطب إلى  </a:t>
            </a:r>
            <a:endParaRPr lang="fr-FR" dirty="0"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>
              <a:tabLst>
                <a:tab pos="3419475" algn="ctr"/>
              </a:tabLst>
            </a:pPr>
            <a:r>
              <a:rPr lang="ar-DZ" b="1" dirty="0">
                <a:ea typeface="Times New Roman" pitchFamily="18" charset="0"/>
                <a:cs typeface="Arabic Transparent" pitchFamily="2" charset="-78"/>
              </a:rPr>
              <a:t>  وضعية تسمح بالبدء بالتشغيل العادي والتي تجرى فيها كل </a:t>
            </a:r>
            <a:endParaRPr lang="en-US" b="1" dirty="0"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3352" name="Rectangle 40"/>
          <p:cNvSpPr>
            <a:spLocks noChangeArrowheads="1"/>
          </p:cNvSpPr>
          <p:nvPr/>
        </p:nvSpPr>
        <p:spPr bwMode="auto">
          <a:xfrm>
            <a:off x="376269" y="601275"/>
            <a:ext cx="6645275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 eaLnBrk="0" hangingPunct="0"/>
            <a:r>
              <a:rPr lang="ar-DZ" b="1">
                <a:ea typeface="Times New Roman" pitchFamily="18" charset="0"/>
                <a:cs typeface="Arabic Transparent" pitchFamily="2" charset="-78"/>
              </a:rPr>
              <a:t>حالات عمليات الإخلاء و التنظيف من اجل تحضير النظام للتشغيل من جديد بعد العطب</a:t>
            </a:r>
            <a:r>
              <a:rPr lang="fr-FR" b="1"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fr-FR"/>
              <a:t> </a:t>
            </a:r>
            <a:endParaRPr lang="en-US"/>
          </a:p>
        </p:txBody>
      </p:sp>
      <p:grpSp>
        <p:nvGrpSpPr>
          <p:cNvPr id="21" name="Groupe 20"/>
          <p:cNvGrpSpPr>
            <a:grpSpLocks noChangeAspect="1"/>
          </p:cNvGrpSpPr>
          <p:nvPr/>
        </p:nvGrpSpPr>
        <p:grpSpPr>
          <a:xfrm>
            <a:off x="6629500" y="1000108"/>
            <a:ext cx="1885241" cy="1080000"/>
            <a:chOff x="6627742" y="1000108"/>
            <a:chExt cx="1551328" cy="888712"/>
          </a:xfrm>
        </p:grpSpPr>
        <p:sp>
          <p:nvSpPr>
            <p:cNvPr id="17" name="Rectangle 16"/>
            <p:cNvSpPr/>
            <p:nvPr/>
          </p:nvSpPr>
          <p:spPr>
            <a:xfrm>
              <a:off x="6647695" y="1024820"/>
              <a:ext cx="1510809" cy="864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sp>
          <p:nvSpPr>
            <p:cNvPr id="18" name="Rectangle 38"/>
            <p:cNvSpPr>
              <a:spLocks noChangeArrowheads="1"/>
            </p:cNvSpPr>
            <p:nvPr/>
          </p:nvSpPr>
          <p:spPr bwMode="auto">
            <a:xfrm>
              <a:off x="6627742" y="1027004"/>
              <a:ext cx="357734" cy="278590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endParaRPr lang="fr-FR" sz="11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37"/>
            <p:cNvSpPr>
              <a:spLocks noChangeArrowheads="1"/>
            </p:cNvSpPr>
            <p:nvPr/>
          </p:nvSpPr>
          <p:spPr bwMode="auto">
            <a:xfrm>
              <a:off x="6847854" y="1000108"/>
              <a:ext cx="1331216" cy="430548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تحضير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من أجل 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إعادة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التشغيل بعد </a:t>
              </a:r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العطب</a:t>
              </a:r>
              <a:endParaRPr lang="fr-FR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20" name="Ellipse 19"/>
            <p:cNvSpPr/>
            <p:nvPr/>
          </p:nvSpPr>
          <p:spPr>
            <a:xfrm>
              <a:off x="6681520" y="1054032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</p:grpSp>
      <p:sp>
        <p:nvSpPr>
          <p:cNvPr id="39" name="Rectangle 1"/>
          <p:cNvSpPr>
            <a:spLocks noChangeArrowheads="1"/>
          </p:cNvSpPr>
          <p:nvPr/>
        </p:nvSpPr>
        <p:spPr bwMode="auto">
          <a:xfrm>
            <a:off x="428596" y="1000108"/>
            <a:ext cx="2571768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b="1" i="0" u="sng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نظام آلي </a:t>
            </a:r>
            <a:r>
              <a:rPr kumimoji="0" lang="ar-DZ" b="1" i="0" u="sng" strike="noStrike" cap="none" normalizeH="0" baseline="0" dirty="0" err="1" smtClean="0">
                <a:ln>
                  <a:noFill/>
                </a:ln>
                <a:solidFill>
                  <a:srgbClr val="339933"/>
                </a:solidFill>
                <a:effectLst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لتوظيب</a:t>
            </a:r>
            <a:r>
              <a:rPr kumimoji="0" lang="ar-DZ" b="1" i="0" u="sng" strike="noStrike" cap="none" normalizeH="0" baseline="0" dirty="0" smtClean="0">
                <a:ln>
                  <a:noFill/>
                </a:ln>
                <a:solidFill>
                  <a:srgbClr val="339933"/>
                </a:solidFill>
                <a:effectLst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بذور زراعية </a:t>
            </a:r>
            <a:endParaRPr kumimoji="0" lang="fr-FR" sz="1100" b="1" i="0" u="sng" strike="noStrike" cap="none" normalizeH="0" baseline="0" dirty="0" smtClean="0">
              <a:ln>
                <a:noFill/>
              </a:ln>
              <a:solidFill>
                <a:srgbClr val="339933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40" y="1428736"/>
            <a:ext cx="4521070" cy="3024000"/>
          </a:xfrm>
          <a:prstGeom prst="rect">
            <a:avLst/>
          </a:prstGeom>
          <a:noFill/>
        </p:spPr>
      </p:pic>
      <p:sp>
        <p:nvSpPr>
          <p:cNvPr id="41" name="Rectangle 58"/>
          <p:cNvSpPr>
            <a:spLocks noChangeArrowheads="1"/>
          </p:cNvSpPr>
          <p:nvPr/>
        </p:nvSpPr>
        <p:spPr bwMode="auto">
          <a:xfrm>
            <a:off x="5286380" y="2270461"/>
            <a:ext cx="3786214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95250" algn="r" rtl="1"/>
            <a:r>
              <a:rPr lang="ar-DZ" sz="20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مثلا إذا </a:t>
            </a:r>
            <a:r>
              <a:rPr lang="ar-DZ" sz="20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تم</a:t>
            </a:r>
            <a:r>
              <a:rPr lang="ar-DZ" sz="2000" b="1" dirty="0" smtClean="0">
                <a:solidFill>
                  <a:srgbClr val="008000"/>
                </a:solidFill>
                <a:latin typeface="Arial"/>
                <a:ea typeface="Times New Roman" pitchFamily="18" charset="0"/>
                <a:cs typeface="Arabic Transparent" pitchFamily="2" charset="-78"/>
              </a:rPr>
              <a:t>زق بساط </a:t>
            </a:r>
            <a:r>
              <a:rPr lang="ar-DZ" sz="2000" b="1" dirty="0" smtClean="0">
                <a:solidFill>
                  <a:srgbClr val="C00000"/>
                </a:solidFill>
                <a:latin typeface="Arial"/>
                <a:ea typeface="Times New Roman" pitchFamily="18" charset="0"/>
                <a:cs typeface="Arabic Transparent" pitchFamily="2" charset="-78"/>
              </a:rPr>
              <a:t>الذي</a:t>
            </a:r>
            <a:r>
              <a:rPr lang="ar-DZ" sz="2000" b="1" dirty="0" smtClean="0">
                <a:solidFill>
                  <a:srgbClr val="008000"/>
                </a:solidFill>
                <a:latin typeface="Arial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 smtClean="0">
                <a:solidFill>
                  <a:srgbClr val="CC0000"/>
                </a:solidFill>
                <a:latin typeface="Arial"/>
                <a:ea typeface="Times New Roman" pitchFamily="18" charset="0"/>
                <a:cs typeface="Arabic Transparent" pitchFamily="2" charset="-78"/>
              </a:rPr>
              <a:t>يحمل الأكياس فان المستخدم سوف يوقف النظام ويصلح البساط ثم يعيد النظام تدريجيا إلى الإنتاج.</a:t>
            </a:r>
            <a:endParaRPr lang="ar-DZ" sz="2000" dirty="0">
              <a:solidFill>
                <a:srgbClr val="CC0000"/>
              </a:solidFill>
              <a:cs typeface="Arabic Transparent" pitchFamily="2" charset="-78"/>
            </a:endParaRPr>
          </a:p>
        </p:txBody>
      </p:sp>
      <p:sp>
        <p:nvSpPr>
          <p:cNvPr id="42" name="Légende encadrée 2 41"/>
          <p:cNvSpPr/>
          <p:nvPr/>
        </p:nvSpPr>
        <p:spPr>
          <a:xfrm>
            <a:off x="3929058" y="3143248"/>
            <a:ext cx="1285884" cy="504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9712"/>
              <a:gd name="adj6" fmla="val -39047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DZ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تمزق بساط الذي يحمل الأكياس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43" name="Rectangle 41"/>
          <p:cNvSpPr>
            <a:spLocks noChangeArrowheads="1"/>
          </p:cNvSpPr>
          <p:nvPr/>
        </p:nvSpPr>
        <p:spPr bwMode="auto">
          <a:xfrm>
            <a:off x="5111781" y="4370394"/>
            <a:ext cx="3889375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A6</a:t>
            </a:r>
            <a:r>
              <a:rPr lang="ar-DZ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 وضع الجزء التشغيل في الحالة الابتدائية</a:t>
            </a:r>
            <a:r>
              <a:rPr lang="fr-FR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  <a:endParaRPr lang="en-US"/>
          </a:p>
        </p:txBody>
      </p:sp>
      <p:sp>
        <p:nvSpPr>
          <p:cNvPr id="44" name="Rectangle 42"/>
          <p:cNvSpPr>
            <a:spLocks noChangeArrowheads="1"/>
          </p:cNvSpPr>
          <p:nvPr/>
        </p:nvSpPr>
        <p:spPr bwMode="auto">
          <a:xfrm>
            <a:off x="6048406" y="4737106"/>
            <a:ext cx="2628900" cy="3048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400" dirty="0">
                <a:solidFill>
                  <a:srgbClr val="0000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&lt;Mise PO dans état initial&gt;</a:t>
            </a:r>
          </a:p>
        </p:txBody>
      </p:sp>
      <p:sp>
        <p:nvSpPr>
          <p:cNvPr id="45" name="Rectangle 43"/>
          <p:cNvSpPr>
            <a:spLocks noChangeArrowheads="1"/>
          </p:cNvSpPr>
          <p:nvPr/>
        </p:nvSpPr>
        <p:spPr bwMode="auto">
          <a:xfrm>
            <a:off x="358806" y="4357694"/>
            <a:ext cx="481965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ea typeface="Times New Roman" pitchFamily="18" charset="0"/>
                <a:cs typeface="Arabic Transparent" pitchFamily="2" charset="-78"/>
              </a:rPr>
              <a:t>نرجع الجزء التشغيلي يدويا أو أليا في الوضعية الابتدائية</a:t>
            </a:r>
            <a:r>
              <a:rPr lang="fr-FR" b="1"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en-US" b="1">
                <a:ea typeface="Times New Roman" pitchFamily="18" charset="0"/>
                <a:cs typeface="Arabic Transparent" pitchFamily="2" charset="-78"/>
              </a:rPr>
              <a:t>	</a:t>
            </a:r>
            <a:r>
              <a:rPr lang="en-US"/>
              <a:t> </a:t>
            </a:r>
          </a:p>
        </p:txBody>
      </p:sp>
      <p:grpSp>
        <p:nvGrpSpPr>
          <p:cNvPr id="50" name="Groupe 49"/>
          <p:cNvGrpSpPr>
            <a:grpSpLocks noChangeAspect="1"/>
          </p:cNvGrpSpPr>
          <p:nvPr/>
        </p:nvGrpSpPr>
        <p:grpSpPr>
          <a:xfrm>
            <a:off x="3435148" y="4806200"/>
            <a:ext cx="1793765" cy="664122"/>
            <a:chOff x="3435148" y="4803130"/>
            <a:chExt cx="1516738" cy="561556"/>
          </a:xfrm>
        </p:grpSpPr>
        <p:sp>
          <p:nvSpPr>
            <p:cNvPr id="51" name="Rectangle 50"/>
            <p:cNvSpPr/>
            <p:nvPr/>
          </p:nvSpPr>
          <p:spPr>
            <a:xfrm>
              <a:off x="3466978" y="4824686"/>
              <a:ext cx="1440000" cy="540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2" name="Rectangle 42"/>
            <p:cNvSpPr>
              <a:spLocks noChangeArrowheads="1"/>
            </p:cNvSpPr>
            <p:nvPr/>
          </p:nvSpPr>
          <p:spPr bwMode="auto">
            <a:xfrm>
              <a:off x="3435148" y="4833504"/>
              <a:ext cx="367594" cy="286268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endParaRPr lang="fr-FR" sz="11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3" name="Rectangle 41"/>
            <p:cNvSpPr>
              <a:spLocks noChangeArrowheads="1"/>
            </p:cNvSpPr>
            <p:nvPr/>
          </p:nvSpPr>
          <p:spPr bwMode="auto">
            <a:xfrm>
              <a:off x="3742564" y="4803130"/>
              <a:ext cx="1209322" cy="442415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وضع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الجزء التشغيل 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في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الحالة </a:t>
              </a:r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الابتدائية</a:t>
              </a:r>
              <a:endParaRPr lang="en-US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54" name="Ellipse 53"/>
            <p:cNvSpPr/>
            <p:nvPr/>
          </p:nvSpPr>
          <p:spPr>
            <a:xfrm>
              <a:off x="3498888" y="4857760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  <p:sp>
        <p:nvSpPr>
          <p:cNvPr id="60" name="Rectangle 44"/>
          <p:cNvSpPr>
            <a:spLocks noChangeArrowheads="1"/>
          </p:cNvSpPr>
          <p:nvPr/>
        </p:nvSpPr>
        <p:spPr bwMode="auto">
          <a:xfrm>
            <a:off x="5345113" y="5648340"/>
            <a:ext cx="374015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A7  </a:t>
            </a:r>
            <a:r>
              <a:rPr lang="ar-DZ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: وضع الجزء التشغيلي في حالة محددة</a:t>
            </a:r>
            <a:r>
              <a:rPr lang="fr-FR" b="1">
                <a:solidFill>
                  <a:srgbClr val="FF66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  <a:endParaRPr lang="en-US"/>
          </a:p>
        </p:txBody>
      </p:sp>
      <p:sp>
        <p:nvSpPr>
          <p:cNvPr id="61" name="Rectangle 45"/>
          <p:cNvSpPr>
            <a:spLocks noChangeArrowheads="1"/>
          </p:cNvSpPr>
          <p:nvPr/>
        </p:nvSpPr>
        <p:spPr bwMode="auto">
          <a:xfrm>
            <a:off x="5795963" y="6008703"/>
            <a:ext cx="3054350" cy="304800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400">
                <a:solidFill>
                  <a:srgbClr val="0000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&lt;Mise PO dans état déterminé&gt;</a:t>
            </a:r>
          </a:p>
        </p:txBody>
      </p:sp>
      <p:sp>
        <p:nvSpPr>
          <p:cNvPr id="62" name="Rectangle 46"/>
          <p:cNvSpPr>
            <a:spLocks noChangeArrowheads="1"/>
          </p:cNvSpPr>
          <p:nvPr/>
        </p:nvSpPr>
        <p:spPr bwMode="auto">
          <a:xfrm>
            <a:off x="250825" y="5643578"/>
            <a:ext cx="5214938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>
              <a:tabLst>
                <a:tab pos="636588" algn="l"/>
              </a:tabLst>
            </a:pPr>
            <a:r>
              <a:rPr lang="ar-DZ" b="1">
                <a:ea typeface="Times New Roman" pitchFamily="18" charset="0"/>
                <a:cs typeface="Arabic Transparent" pitchFamily="2" charset="-78"/>
              </a:rPr>
              <a:t>نرجع الجزء التشغيلي يدويا أو أليا في وضعية من اجل إعادة </a:t>
            </a:r>
            <a:endParaRPr lang="en-US" b="1"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>
              <a:tabLst>
                <a:tab pos="636588" algn="l"/>
              </a:tabLst>
            </a:pPr>
            <a:r>
              <a:rPr lang="fr-FR"/>
              <a:t> </a:t>
            </a:r>
          </a:p>
        </p:txBody>
      </p:sp>
      <p:sp>
        <p:nvSpPr>
          <p:cNvPr id="63" name="Rectangle 47"/>
          <p:cNvSpPr>
            <a:spLocks noChangeArrowheads="1"/>
          </p:cNvSpPr>
          <p:nvPr/>
        </p:nvSpPr>
        <p:spPr bwMode="auto">
          <a:xfrm>
            <a:off x="2528893" y="6005528"/>
            <a:ext cx="2757487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>
                <a:cs typeface="Arabic Transparent" pitchFamily="2" charset="-78"/>
              </a:rPr>
              <a:t>الإقلاع مختلفة عن الحالة الابتدائية</a:t>
            </a:r>
            <a:endParaRPr lang="fr-FR" b="1" dirty="0">
              <a:cs typeface="Arabic Transparent" pitchFamily="2" charset="-78"/>
            </a:endParaRPr>
          </a:p>
        </p:txBody>
      </p:sp>
      <p:grpSp>
        <p:nvGrpSpPr>
          <p:cNvPr id="64" name="Groupe 63"/>
          <p:cNvGrpSpPr>
            <a:grpSpLocks noChangeAspect="1"/>
          </p:cNvGrpSpPr>
          <p:nvPr/>
        </p:nvGrpSpPr>
        <p:grpSpPr>
          <a:xfrm>
            <a:off x="790390" y="6110791"/>
            <a:ext cx="1723159" cy="645418"/>
            <a:chOff x="916275" y="6173605"/>
            <a:chExt cx="1338118" cy="501199"/>
          </a:xfrm>
        </p:grpSpPr>
        <p:sp>
          <p:nvSpPr>
            <p:cNvPr id="65" name="Rectangle 64"/>
            <p:cNvSpPr/>
            <p:nvPr/>
          </p:nvSpPr>
          <p:spPr>
            <a:xfrm>
              <a:off x="940472" y="6174738"/>
              <a:ext cx="1313921" cy="500066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66" name="Rectangle 45"/>
            <p:cNvSpPr>
              <a:spLocks noChangeArrowheads="1"/>
            </p:cNvSpPr>
            <p:nvPr/>
          </p:nvSpPr>
          <p:spPr bwMode="auto">
            <a:xfrm>
              <a:off x="916275" y="6173605"/>
              <a:ext cx="337592" cy="262904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A7</a:t>
              </a:r>
              <a:endParaRPr lang="fr-FR" sz="11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7" name="Rectangle 44"/>
            <p:cNvSpPr>
              <a:spLocks noChangeArrowheads="1"/>
            </p:cNvSpPr>
            <p:nvPr/>
          </p:nvSpPr>
          <p:spPr bwMode="auto">
            <a:xfrm>
              <a:off x="990329" y="6246745"/>
              <a:ext cx="1253774" cy="392365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>
                <a:lnSpc>
                  <a:spcPts val="1600"/>
                </a:lnSpc>
              </a:pPr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وضع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الجزء </a:t>
              </a:r>
              <a:endParaRPr lang="fr-FR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>
                <a:lnSpc>
                  <a:spcPts val="1600"/>
                </a:lnSpc>
              </a:pPr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التشغيلي </a:t>
              </a:r>
              <a:r>
                <a:rPr lang="ar-DZ" sz="14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في حالة </a:t>
              </a:r>
              <a:r>
                <a:rPr lang="ar-DZ" sz="14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محددة</a:t>
              </a:r>
              <a:endParaRPr lang="en-US" sz="14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68" name="Ellipse 67"/>
            <p:cNvSpPr/>
            <p:nvPr/>
          </p:nvSpPr>
          <p:spPr>
            <a:xfrm>
              <a:off x="960427" y="6195043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49" grpId="0"/>
      <p:bldP spid="13350" grpId="0" animBg="1"/>
      <p:bldP spid="13351" grpId="0"/>
      <p:bldP spid="13352" grpId="0"/>
      <p:bldP spid="39" grpId="0"/>
      <p:bldP spid="41" grpId="0"/>
      <p:bldP spid="42" grpId="0" animBg="1"/>
      <p:bldP spid="43" grpId="0"/>
      <p:bldP spid="44" grpId="0" animBg="1"/>
      <p:bldP spid="45" grpId="0"/>
      <p:bldP spid="60" grpId="0"/>
      <p:bldP spid="61" grpId="0" animBg="1"/>
      <p:bldP spid="62" grpId="0"/>
      <p:bldP spid="6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2" name="Rectangle 16"/>
          <p:cNvSpPr>
            <a:spLocks noChangeArrowheads="1"/>
          </p:cNvSpPr>
          <p:nvPr/>
        </p:nvSpPr>
        <p:spPr bwMode="auto">
          <a:xfrm>
            <a:off x="7480333" y="295275"/>
            <a:ext cx="1735137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en-US">
                <a:solidFill>
                  <a:srgbClr val="FF0000"/>
                </a:solidFill>
              </a:rPr>
              <a:t>    </a:t>
            </a:r>
            <a:r>
              <a:rPr lang="ar-DZ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3 ـ العائلة</a:t>
            </a:r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D :</a:t>
            </a:r>
            <a:r>
              <a:rPr lang="fr-FR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354" name="Rectangle 18"/>
          <p:cNvSpPr>
            <a:spLocks noChangeArrowheads="1"/>
          </p:cNvSpPr>
          <p:nvPr/>
        </p:nvSpPr>
        <p:spPr bwMode="auto">
          <a:xfrm>
            <a:off x="623920" y="260350"/>
            <a:ext cx="6951663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ea typeface="Times New Roman" pitchFamily="18" charset="0"/>
                <a:cs typeface="Arabic Transparent" pitchFamily="2" charset="-78"/>
              </a:rPr>
              <a:t>تمثل كل أنماط التوقيف لخلل معين التي تؤدي إلى التوقف لأسباب داخلية(إشارة من ملتقط) </a:t>
            </a:r>
            <a:endParaRPr lang="fr-FR"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/>
            <a:r>
              <a:rPr lang="ar-DZ" b="1">
                <a:ea typeface="Times New Roman" pitchFamily="18" charset="0"/>
                <a:cs typeface="Arabic Transparent" pitchFamily="2" charset="-78"/>
              </a:rPr>
              <a:t>                      وتمثل بيانيا بواسطة مستطيل بدخله حرف "</a:t>
            </a:r>
            <a:r>
              <a:rPr lang="fr-FR" b="1">
                <a:ea typeface="Times New Roman" pitchFamily="18" charset="0"/>
                <a:cs typeface="Arabic Transparent" pitchFamily="2" charset="-78"/>
              </a:rPr>
              <a:t> D</a:t>
            </a:r>
            <a:r>
              <a:rPr lang="ar-DZ" b="1">
                <a:ea typeface="Times New Roman" pitchFamily="18" charset="0"/>
                <a:cs typeface="Arabic Transparent" pitchFamily="2" charset="-78"/>
              </a:rPr>
              <a:t>" ورقم وتحتوي على:</a:t>
            </a:r>
          </a:p>
        </p:txBody>
      </p:sp>
      <p:sp>
        <p:nvSpPr>
          <p:cNvPr id="16" name="Text Box 11"/>
          <p:cNvSpPr txBox="1">
            <a:spLocks noChangeAspect="1" noChangeArrowheads="1"/>
          </p:cNvSpPr>
          <p:nvPr/>
        </p:nvSpPr>
        <p:spPr bwMode="auto">
          <a:xfrm>
            <a:off x="5110196" y="1071546"/>
            <a:ext cx="1081088" cy="1511300"/>
          </a:xfrm>
          <a:prstGeom prst="rect">
            <a:avLst/>
          </a:prstGeom>
          <a:solidFill>
            <a:srgbClr val="00FFFF"/>
          </a:solidFill>
          <a:ln w="15875"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400" b="1">
                <a:solidFill>
                  <a:srgbClr val="33CCCC"/>
                </a:solidFill>
                <a:ea typeface="Times New Roman" pitchFamily="18" charset="0"/>
                <a:cs typeface="Arabic Transparent" pitchFamily="2" charset="-78"/>
              </a:rPr>
              <a:t>   </a:t>
            </a:r>
            <a:endParaRPr lang="ar-DZ"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7" name="Oval 10"/>
          <p:cNvSpPr>
            <a:spLocks noChangeAspect="1" noChangeArrowheads="1"/>
          </p:cNvSpPr>
          <p:nvPr/>
        </p:nvSpPr>
        <p:spPr bwMode="auto">
          <a:xfrm>
            <a:off x="5130834" y="1106471"/>
            <a:ext cx="396000" cy="396000"/>
          </a:xfrm>
          <a:prstGeom prst="ellipse">
            <a:avLst/>
          </a:prstGeom>
          <a:solidFill>
            <a:schemeClr val="accent1"/>
          </a:solidFill>
          <a:ln w="15875"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18" name="Text Box 9"/>
          <p:cNvSpPr txBox="1">
            <a:spLocks noChangeAspect="1" noChangeArrowheads="1"/>
          </p:cNvSpPr>
          <p:nvPr/>
        </p:nvSpPr>
        <p:spPr bwMode="auto">
          <a:xfrm>
            <a:off x="5165626" y="1114517"/>
            <a:ext cx="396875" cy="3508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2000" b="1" dirty="0" smtClean="0">
                <a:cs typeface="Times New Roman" pitchFamily="18" charset="0"/>
              </a:rPr>
              <a:t>D</a:t>
            </a:r>
            <a:endParaRPr lang="fr-FR" sz="2400" dirty="0"/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5046688" y="1574784"/>
            <a:ext cx="1108783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r-FR" sz="24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24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حالات </a:t>
            </a:r>
          </a:p>
          <a:p>
            <a:pPr algn="r" rtl="1"/>
            <a:r>
              <a:rPr lang="ar-DZ" sz="2400" b="1" dirty="0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 الخلل</a:t>
            </a:r>
            <a:endParaRPr lang="fr-FR" sz="22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" name="Rectangle 24"/>
          <p:cNvSpPr>
            <a:spLocks noChangeArrowheads="1"/>
          </p:cNvSpPr>
          <p:nvPr/>
        </p:nvSpPr>
        <p:spPr bwMode="auto">
          <a:xfrm>
            <a:off x="6862794" y="3017838"/>
            <a:ext cx="2281238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D1    </a:t>
            </a:r>
            <a:r>
              <a:rPr lang="ar-DZ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: توقف الاستعجال</a:t>
            </a:r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Rectangle 26"/>
          <p:cNvSpPr>
            <a:spLocks noChangeArrowheads="1"/>
          </p:cNvSpPr>
          <p:nvPr/>
        </p:nvSpPr>
        <p:spPr bwMode="auto">
          <a:xfrm>
            <a:off x="7039021" y="3333624"/>
            <a:ext cx="1640193" cy="276999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200" dirty="0" smtClean="0">
                <a:solidFill>
                  <a:srgbClr val="3333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&lt;Arrêt d’urgence&gt;</a:t>
            </a:r>
            <a:endParaRPr lang="fr-FR" sz="1200" dirty="0">
              <a:solidFill>
                <a:srgbClr val="3333FF"/>
              </a:solidFill>
              <a:latin typeface="Verdana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395320" y="3017838"/>
            <a:ext cx="6643702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تكون هده الحالة فعالة إذا تم الضغط على زر ألاستعجالي أو من قبل ملتقطات الأمن</a:t>
            </a:r>
            <a:endParaRPr lang="fr-FR" dirty="0"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/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 حيث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انه من الضروري الإبقاء على أجهزة الأمن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تشتغل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من اجل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التقليل</a:t>
            </a:r>
            <a:r>
              <a:rPr lang="en-US" b="1" dirty="0" smtClean="0"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من الخسائر</a:t>
            </a:r>
            <a:endParaRPr lang="fr-FR" dirty="0">
              <a:cs typeface="Arabic Transparent" pitchFamily="2" charset="-78"/>
            </a:endParaRPr>
          </a:p>
        </p:txBody>
      </p:sp>
      <p:pic>
        <p:nvPicPr>
          <p:cNvPr id="15" name="Picture 2" descr="G:\graf\0202-CARACTERISTICAS-VOLTEADOR-DE-RODILLOS-768x4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29066"/>
            <a:ext cx="4229103" cy="2643189"/>
          </a:xfrm>
          <a:prstGeom prst="rect">
            <a:avLst/>
          </a:prstGeom>
          <a:noFill/>
        </p:spPr>
      </p:pic>
      <p:grpSp>
        <p:nvGrpSpPr>
          <p:cNvPr id="24" name="Groupe 23"/>
          <p:cNvGrpSpPr>
            <a:grpSpLocks noChangeAspect="1"/>
          </p:cNvGrpSpPr>
          <p:nvPr/>
        </p:nvGrpSpPr>
        <p:grpSpPr>
          <a:xfrm>
            <a:off x="4899765" y="4272262"/>
            <a:ext cx="3377425" cy="553994"/>
            <a:chOff x="4899765" y="4272262"/>
            <a:chExt cx="3377425" cy="553994"/>
          </a:xfrm>
        </p:grpSpPr>
        <p:sp>
          <p:nvSpPr>
            <p:cNvPr id="20" name="Rectangle 19"/>
            <p:cNvSpPr/>
            <p:nvPr/>
          </p:nvSpPr>
          <p:spPr>
            <a:xfrm>
              <a:off x="4929190" y="4286256"/>
              <a:ext cx="3348000" cy="540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21" name="Rectangle 26"/>
            <p:cNvSpPr>
              <a:spLocks noChangeArrowheads="1"/>
            </p:cNvSpPr>
            <p:nvPr/>
          </p:nvSpPr>
          <p:spPr bwMode="auto">
            <a:xfrm>
              <a:off x="4899765" y="4295096"/>
              <a:ext cx="466794" cy="369332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endParaRPr lang="fr-FR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ectangle 24"/>
            <p:cNvSpPr>
              <a:spLocks noChangeArrowheads="1"/>
            </p:cNvSpPr>
            <p:nvPr/>
          </p:nvSpPr>
          <p:spPr bwMode="auto">
            <a:xfrm>
              <a:off x="5807240" y="4272262"/>
              <a:ext cx="1265090" cy="338554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6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توقف الاستعجال</a:t>
              </a:r>
              <a:endParaRPr lang="en-US" sz="16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23" name="Ellipse 22"/>
            <p:cNvSpPr/>
            <p:nvPr/>
          </p:nvSpPr>
          <p:spPr>
            <a:xfrm>
              <a:off x="4955744" y="4329240"/>
              <a:ext cx="324000" cy="324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/>
      <p:bldP spid="14354" grpId="0"/>
      <p:bldP spid="16" grpId="0" animBg="1"/>
      <p:bldP spid="17" grpId="0" animBg="1"/>
      <p:bldP spid="18" grpId="0"/>
      <p:bldP spid="19" grpId="0"/>
      <p:bldP spid="12" grpId="0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6" name="Rectangle 30"/>
          <p:cNvSpPr>
            <a:spLocks noChangeArrowheads="1"/>
          </p:cNvSpPr>
          <p:nvPr/>
        </p:nvSpPr>
        <p:spPr bwMode="auto">
          <a:xfrm>
            <a:off x="5900770" y="71414"/>
            <a:ext cx="3025775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D2</a:t>
            </a:r>
            <a:r>
              <a:rPr lang="ar-DZ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 تشخيص و/أو معالجة العطب</a:t>
            </a:r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4368" name="Rectangle 32"/>
          <p:cNvSpPr>
            <a:spLocks noChangeArrowheads="1"/>
          </p:cNvSpPr>
          <p:nvPr/>
        </p:nvSpPr>
        <p:spPr bwMode="auto">
          <a:xfrm>
            <a:off x="5357818" y="446064"/>
            <a:ext cx="3687762" cy="274638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200">
                <a:solidFill>
                  <a:srgbClr val="3333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&lt;Diagnostic et ou traitement de défaillance&gt;</a:t>
            </a:r>
            <a:r>
              <a:rPr lang="fr-FR" sz="1200">
                <a:solidFill>
                  <a:srgbClr val="3333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</a:p>
        </p:txBody>
      </p:sp>
      <p:sp>
        <p:nvSpPr>
          <p:cNvPr id="14370" name="Rectangle 34"/>
          <p:cNvSpPr>
            <a:spLocks noChangeArrowheads="1"/>
          </p:cNvSpPr>
          <p:nvPr/>
        </p:nvSpPr>
        <p:spPr bwMode="auto">
          <a:xfrm>
            <a:off x="327058" y="74589"/>
            <a:ext cx="5719762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ea typeface="Times New Roman" pitchFamily="18" charset="0"/>
                <a:cs typeface="Arabic Transparent" pitchFamily="2" charset="-78"/>
              </a:rPr>
              <a:t>في هذه الحالة نراقب و نشخص العطب أو تصليحه من اجل إعادة التشغيل.</a:t>
            </a:r>
          </a:p>
        </p:txBody>
      </p: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1082720" y="714356"/>
            <a:ext cx="1560856" cy="952415"/>
            <a:chOff x="1076524" y="906469"/>
            <a:chExt cx="1143008" cy="697448"/>
          </a:xfrm>
        </p:grpSpPr>
        <p:sp>
          <p:nvSpPr>
            <p:cNvPr id="13" name="Rectangle 12"/>
            <p:cNvSpPr/>
            <p:nvPr/>
          </p:nvSpPr>
          <p:spPr>
            <a:xfrm>
              <a:off x="1076524" y="919917"/>
              <a:ext cx="1143008" cy="684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sp>
          <p:nvSpPr>
            <p:cNvPr id="15" name="Rectangle 32"/>
            <p:cNvSpPr>
              <a:spLocks noChangeArrowheads="1"/>
            </p:cNvSpPr>
            <p:nvPr/>
          </p:nvSpPr>
          <p:spPr bwMode="auto">
            <a:xfrm>
              <a:off x="1079270" y="907575"/>
              <a:ext cx="417793" cy="330562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b="1" dirty="0" smtClean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D2</a:t>
              </a:r>
              <a:endParaRPr lang="fr-FR" sz="11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30"/>
            <p:cNvSpPr>
              <a:spLocks noChangeArrowheads="1"/>
            </p:cNvSpPr>
            <p:nvPr/>
          </p:nvSpPr>
          <p:spPr bwMode="auto">
            <a:xfrm>
              <a:off x="1162043" y="906469"/>
              <a:ext cx="1047640" cy="523389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6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تشخيص </a:t>
              </a:r>
              <a:r>
                <a:rPr lang="ar-DZ" sz="1600" b="1" dirty="0" err="1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و</a:t>
              </a:r>
              <a:r>
                <a:rPr lang="ar-DZ" sz="16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/أو</a:t>
              </a:r>
              <a:endParaRPr lang="fr-FR" sz="16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6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6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معالجة </a:t>
              </a:r>
              <a:r>
                <a:rPr lang="ar-DZ" sz="16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العطب</a:t>
              </a:r>
              <a:endParaRPr lang="en-US" sz="16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19" name="Ellipse 18"/>
            <p:cNvSpPr/>
            <p:nvPr/>
          </p:nvSpPr>
          <p:spPr>
            <a:xfrm>
              <a:off x="1111914" y="953537"/>
              <a:ext cx="252000" cy="252000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</p:grpSp>
      <p:pic>
        <p:nvPicPr>
          <p:cNvPr id="23" name="Picture 2" descr="E:\minidosa\minidos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40" y="3107545"/>
            <a:ext cx="4905388" cy="3679041"/>
          </a:xfrm>
          <a:prstGeom prst="rect">
            <a:avLst/>
          </a:prstGeom>
          <a:noFill/>
        </p:spPr>
      </p:pic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7067518" y="1935157"/>
            <a:ext cx="1730375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D3</a:t>
            </a:r>
            <a:r>
              <a:rPr lang="ar-DZ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 إنتاج مرغم</a:t>
            </a:r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>
                <a:solidFill>
                  <a:srgbClr val="FF0000"/>
                </a:solidFill>
              </a:rPr>
              <a:t> 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5" name="Rectangle 38"/>
          <p:cNvSpPr>
            <a:spLocks noChangeArrowheads="1"/>
          </p:cNvSpPr>
          <p:nvPr/>
        </p:nvSpPr>
        <p:spPr bwMode="auto">
          <a:xfrm>
            <a:off x="6562693" y="2295519"/>
            <a:ext cx="2379663" cy="274638"/>
          </a:xfrm>
          <a:prstGeom prst="rect">
            <a:avLst/>
          </a:prstGeom>
          <a:noFill/>
          <a:ln>
            <a:solidFill>
              <a:srgbClr val="FF0000"/>
            </a:solidFill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1200">
                <a:solidFill>
                  <a:srgbClr val="3333FF"/>
                </a:solidFill>
                <a:latin typeface="Verdana" pitchFamily="34" charset="0"/>
                <a:ea typeface="Times New Roman" pitchFamily="18" charset="0"/>
                <a:cs typeface="Arabic Transparent" pitchFamily="2" charset="-78"/>
              </a:rPr>
              <a:t>&lt;Production tout de même&gt;</a:t>
            </a: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-32" y="1930394"/>
            <a:ext cx="7210425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ea typeface="Times New Roman" pitchFamily="18" charset="0"/>
                <a:cs typeface="Arabic Transparent" pitchFamily="2" charset="-78"/>
              </a:rPr>
              <a:t>في هذه الحالة يمكن للنظام أن ينتج حتى بعد العطب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و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يكون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المنتوج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ضئيل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و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تنقصه الجودة   </a:t>
            </a:r>
            <a:endParaRPr lang="en-US" b="1" dirty="0"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/>
            <a:r>
              <a:rPr lang="en-US" b="1" dirty="0">
                <a:ea typeface="Times New Roman" pitchFamily="18" charset="0"/>
                <a:cs typeface="Arabic Transparent" pitchFamily="2" charset="-78"/>
              </a:rPr>
              <a:t>	                    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يسمى إنتاج إرغامي</a:t>
            </a:r>
            <a:r>
              <a:rPr lang="fr-FR" b="1" dirty="0"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fr-FR" dirty="0"/>
              <a:t> </a:t>
            </a:r>
          </a:p>
        </p:txBody>
      </p:sp>
      <p:sp>
        <p:nvSpPr>
          <p:cNvPr id="27" name="Rectangle 58"/>
          <p:cNvSpPr>
            <a:spLocks noChangeArrowheads="1"/>
          </p:cNvSpPr>
          <p:nvPr/>
        </p:nvSpPr>
        <p:spPr bwMode="auto">
          <a:xfrm>
            <a:off x="5500694" y="2714620"/>
            <a:ext cx="3428992" cy="101566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indent="95250" algn="r" rtl="1"/>
            <a:r>
              <a:rPr lang="ar-DZ" sz="2000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قد </a:t>
            </a:r>
            <a:r>
              <a:rPr lang="ar-DZ" sz="2000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يتعطل جها</a:t>
            </a:r>
            <a:r>
              <a:rPr lang="ar-DZ" sz="2000" b="1" dirty="0" smtClean="0">
                <a:solidFill>
                  <a:srgbClr val="008000"/>
                </a:solidFill>
                <a:latin typeface="Arial"/>
                <a:ea typeface="Times New Roman" pitchFamily="18" charset="0"/>
                <a:cs typeface="Arial"/>
              </a:rPr>
              <a:t>ز وضع السدادات </a:t>
            </a:r>
            <a:r>
              <a:rPr lang="ar-DZ" sz="2000" b="1" dirty="0" smtClean="0">
                <a:solidFill>
                  <a:srgbClr val="CC0000"/>
                </a:solidFill>
                <a:latin typeface="Arial"/>
                <a:ea typeface="Times New Roman" pitchFamily="18" charset="0"/>
                <a:cs typeface="Arial"/>
              </a:rPr>
              <a:t>على القارورات حيث يتم تعويض ذلك يدويا ويستمر الإنتاج.</a:t>
            </a:r>
            <a:endParaRPr lang="ar-DZ" sz="2000" dirty="0">
              <a:solidFill>
                <a:srgbClr val="CC0000"/>
              </a:solidFill>
              <a:cs typeface="Arabic Transparent" pitchFamily="2" charset="-78"/>
            </a:endParaRPr>
          </a:p>
        </p:txBody>
      </p:sp>
      <p:sp>
        <p:nvSpPr>
          <p:cNvPr id="28" name="Légende encadrée 2 27"/>
          <p:cNvSpPr/>
          <p:nvPr/>
        </p:nvSpPr>
        <p:spPr>
          <a:xfrm>
            <a:off x="5357818" y="4357694"/>
            <a:ext cx="1584000" cy="57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0430"/>
              <a:gd name="adj6" fmla="val -64554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DZ" sz="14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تعطل جها</a:t>
            </a:r>
            <a:r>
              <a:rPr lang="ar-DZ" sz="1400" b="1" dirty="0" smtClean="0">
                <a:solidFill>
                  <a:schemeClr val="tx1"/>
                </a:solidFill>
                <a:latin typeface="Arial"/>
                <a:ea typeface="Times New Roman" pitchFamily="18" charset="0"/>
                <a:cs typeface="Arial"/>
              </a:rPr>
              <a:t>ز وضع السدادات على القارورات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500034" y="2661818"/>
            <a:ext cx="350046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نظام ألي لملا قارورات بالعطر </a:t>
            </a:r>
            <a:r>
              <a:rPr lang="fr-FR" sz="1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Minidosa</a:t>
            </a:r>
            <a:endParaRPr lang="fr-FR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30" name="Groupe 29"/>
          <p:cNvGrpSpPr>
            <a:grpSpLocks noChangeAspect="1"/>
          </p:cNvGrpSpPr>
          <p:nvPr/>
        </p:nvGrpSpPr>
        <p:grpSpPr>
          <a:xfrm>
            <a:off x="5857884" y="5143512"/>
            <a:ext cx="1706983" cy="756000"/>
            <a:chOff x="2597213" y="919917"/>
            <a:chExt cx="1544413" cy="684000"/>
          </a:xfrm>
        </p:grpSpPr>
        <p:sp>
          <p:nvSpPr>
            <p:cNvPr id="31" name="Rectangle 30"/>
            <p:cNvSpPr/>
            <p:nvPr/>
          </p:nvSpPr>
          <p:spPr>
            <a:xfrm>
              <a:off x="2629626" y="919917"/>
              <a:ext cx="1512000" cy="684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  <p:sp>
          <p:nvSpPr>
            <p:cNvPr id="32" name="Rectangle 38"/>
            <p:cNvSpPr>
              <a:spLocks noChangeArrowheads="1"/>
            </p:cNvSpPr>
            <p:nvPr/>
          </p:nvSpPr>
          <p:spPr bwMode="auto">
            <a:xfrm>
              <a:off x="2597213" y="944250"/>
              <a:ext cx="422337" cy="334158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D3</a:t>
              </a:r>
              <a:endParaRPr lang="fr-FR" sz="11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3286891" y="928670"/>
              <a:ext cx="842935" cy="306311"/>
            </a:xfrm>
            <a:prstGeom prst="rect">
              <a:avLst/>
            </a:prstGeom>
            <a:noFill/>
            <a:ln w="285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6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إنتاج مرغم</a:t>
              </a:r>
              <a:endParaRPr lang="en-US" sz="16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34" name="Ellipse 33"/>
            <p:cNvSpPr/>
            <p:nvPr/>
          </p:nvSpPr>
          <p:spPr>
            <a:xfrm>
              <a:off x="2647272" y="960393"/>
              <a:ext cx="293143" cy="293143"/>
            </a:xfrm>
            <a:prstGeom prst="ellipse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66" grpId="0"/>
      <p:bldP spid="14368" grpId="0" animBg="1"/>
      <p:bldP spid="14370" grpId="0"/>
      <p:bldP spid="24" grpId="0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53"/>
          <p:cNvSpPr>
            <a:spLocks noChangeArrowheads="1"/>
          </p:cNvSpPr>
          <p:nvPr/>
        </p:nvSpPr>
        <p:spPr bwMode="auto">
          <a:xfrm>
            <a:off x="8001024" y="2857496"/>
            <a:ext cx="88197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u="sng" dirty="0">
                <a:solidFill>
                  <a:srgbClr val="6600CC"/>
                </a:solidFill>
              </a:rPr>
              <a:t>التمثيل</a:t>
            </a:r>
            <a:r>
              <a:rPr lang="fr-FR" b="1" u="sng" dirty="0">
                <a:solidFill>
                  <a:srgbClr val="6600CC"/>
                </a:solidFill>
              </a:rPr>
              <a:t> :</a:t>
            </a:r>
            <a:r>
              <a:rPr lang="fr-FR" u="sng" dirty="0">
                <a:solidFill>
                  <a:srgbClr val="6600CC"/>
                </a:solidFill>
              </a:rPr>
              <a:t> </a:t>
            </a:r>
            <a:endParaRPr lang="en-US" u="sng" dirty="0">
              <a:solidFill>
                <a:srgbClr val="6600CC"/>
              </a:solidFill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4746696" y="4812596"/>
            <a:ext cx="2218461" cy="1737731"/>
            <a:chOff x="4746696" y="4812596"/>
            <a:chExt cx="2218461" cy="1737731"/>
          </a:xfrm>
        </p:grpSpPr>
        <p:sp>
          <p:nvSpPr>
            <p:cNvPr id="149" name="Rectangle 148"/>
            <p:cNvSpPr/>
            <p:nvPr/>
          </p:nvSpPr>
          <p:spPr>
            <a:xfrm>
              <a:off x="4819016" y="4812596"/>
              <a:ext cx="1944000" cy="173773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7" name="Text Box 19"/>
            <p:cNvSpPr txBox="1">
              <a:spLocks noChangeArrowheads="1"/>
            </p:cNvSpPr>
            <p:nvPr/>
          </p:nvSpPr>
          <p:spPr bwMode="auto">
            <a:xfrm>
              <a:off x="4746696" y="4837715"/>
              <a:ext cx="2218461" cy="29795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ar-DZ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fr-FR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13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69" name="Text Box 60"/>
          <p:cNvSpPr txBox="1">
            <a:spLocks noChangeAspect="1" noChangeArrowheads="1"/>
          </p:cNvSpPr>
          <p:nvPr/>
        </p:nvSpPr>
        <p:spPr bwMode="auto">
          <a:xfrm>
            <a:off x="4801703" y="5416035"/>
            <a:ext cx="2052000" cy="7008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متمن الإنتاج عادي(</a:t>
            </a:r>
            <a:r>
              <a:rPr lang="fr-FR" sz="1600" b="1" dirty="0" smtClean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GPN</a:t>
            </a:r>
            <a:r>
              <a:rPr lang="ar-DZ" sz="1600" b="1" dirty="0" smtClean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) </a:t>
            </a:r>
            <a:endParaRPr lang="fr-FR" sz="1600" b="1" dirty="0">
              <a:solidFill>
                <a:srgbClr val="CC00FF"/>
              </a:solidFill>
              <a:cs typeface="Arabic Transparent" pitchFamily="2" charset="-78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1820782" y="3245067"/>
            <a:ext cx="2393931" cy="900000"/>
            <a:chOff x="1820782" y="3245067"/>
            <a:chExt cx="2393931" cy="900000"/>
          </a:xfrm>
        </p:grpSpPr>
        <p:grpSp>
          <p:nvGrpSpPr>
            <p:cNvPr id="271" name="Groupe 270"/>
            <p:cNvGrpSpPr>
              <a:grpSpLocks noChangeAspect="1"/>
            </p:cNvGrpSpPr>
            <p:nvPr/>
          </p:nvGrpSpPr>
          <p:grpSpPr>
            <a:xfrm>
              <a:off x="1820782" y="3245067"/>
              <a:ext cx="2290398" cy="900000"/>
              <a:chOff x="3145049" y="1730262"/>
              <a:chExt cx="1532686" cy="602262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3207539" y="1792341"/>
                <a:ext cx="1397246" cy="481809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3145049" y="1730262"/>
                <a:ext cx="1517698" cy="602262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93" name="Rectangle 54"/>
              <p:cNvSpPr>
                <a:spLocks noChangeArrowheads="1"/>
              </p:cNvSpPr>
              <p:nvPr/>
            </p:nvSpPr>
            <p:spPr bwMode="auto">
              <a:xfrm>
                <a:off x="3203636" y="1789379"/>
                <a:ext cx="1474099" cy="247150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A1</a:t>
                </a:r>
                <a:r>
                  <a:rPr kumimoji="0" lang="ar-DZ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fr-FR" sz="13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&lt;Arrêt </a:t>
                </a:r>
                <a:r>
                  <a:rPr kumimoji="0" lang="fr-FR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dans l'état initial&gt;</a:t>
                </a:r>
              </a:p>
            </p:txBody>
          </p:sp>
        </p:grpSp>
        <p:cxnSp>
          <p:nvCxnSpPr>
            <p:cNvPr id="244" name="Connecteur droit avec flèche 243"/>
            <p:cNvCxnSpPr/>
            <p:nvPr/>
          </p:nvCxnSpPr>
          <p:spPr>
            <a:xfrm>
              <a:off x="4148501" y="3887529"/>
              <a:ext cx="66212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73" name="Text Box 54"/>
          <p:cNvSpPr txBox="1">
            <a:spLocks noChangeAspect="1" noChangeArrowheads="1"/>
          </p:cNvSpPr>
          <p:nvPr/>
        </p:nvSpPr>
        <p:spPr bwMode="auto">
          <a:xfrm>
            <a:off x="163531" y="4414539"/>
            <a:ext cx="946006" cy="3255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رمز العائلة</a:t>
            </a:r>
            <a:endParaRPr lang="fr-FR" sz="1600" b="1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74" name="Text Box 61"/>
          <p:cNvSpPr txBox="1">
            <a:spLocks noChangeAspect="1" noChangeArrowheads="1"/>
          </p:cNvSpPr>
          <p:nvPr/>
        </p:nvSpPr>
        <p:spPr bwMode="auto">
          <a:xfrm>
            <a:off x="619015" y="5207255"/>
            <a:ext cx="1296378" cy="32555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تعيين المتعامل</a:t>
            </a:r>
            <a:endParaRPr lang="fr-FR" sz="1600" b="1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76" name="Line 68"/>
          <p:cNvSpPr>
            <a:spLocks noChangeAspect="1" noChangeShapeType="1"/>
          </p:cNvSpPr>
          <p:nvPr/>
        </p:nvSpPr>
        <p:spPr bwMode="auto">
          <a:xfrm rot="420000" flipV="1">
            <a:off x="1130006" y="3626585"/>
            <a:ext cx="925567" cy="1005859"/>
          </a:xfrm>
          <a:prstGeom prst="line">
            <a:avLst/>
          </a:prstGeom>
          <a:ln w="12700">
            <a:solidFill>
              <a:srgbClr val="3333FF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/>
          </a:p>
        </p:txBody>
      </p:sp>
      <p:sp>
        <p:nvSpPr>
          <p:cNvPr id="278" name="Text Box 70"/>
          <p:cNvSpPr txBox="1">
            <a:spLocks noChangeAspect="1" noChangeArrowheads="1"/>
          </p:cNvSpPr>
          <p:nvPr/>
        </p:nvSpPr>
        <p:spPr bwMode="auto">
          <a:xfrm>
            <a:off x="6337409" y="3366343"/>
            <a:ext cx="1219005" cy="313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تعيين عـام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79" name="Line 71"/>
          <p:cNvSpPr>
            <a:spLocks noChangeAspect="1" noChangeShapeType="1"/>
          </p:cNvSpPr>
          <p:nvPr/>
        </p:nvSpPr>
        <p:spPr bwMode="auto">
          <a:xfrm rot="360000" flipH="1">
            <a:off x="5885103" y="3561684"/>
            <a:ext cx="669675" cy="1456664"/>
          </a:xfrm>
          <a:prstGeom prst="line">
            <a:avLst/>
          </a:prstGeom>
          <a:ln w="9525">
            <a:solidFill>
              <a:srgbClr val="3333FF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/>
          </a:p>
        </p:txBody>
      </p:sp>
      <p:sp>
        <p:nvSpPr>
          <p:cNvPr id="280" name="Line 72"/>
          <p:cNvSpPr>
            <a:spLocks noChangeAspect="1" noChangeShapeType="1"/>
          </p:cNvSpPr>
          <p:nvPr/>
        </p:nvSpPr>
        <p:spPr bwMode="auto">
          <a:xfrm flipH="1">
            <a:off x="3847355" y="3559053"/>
            <a:ext cx="2736000" cy="0"/>
          </a:xfrm>
          <a:prstGeom prst="line">
            <a:avLst/>
          </a:prstGeom>
          <a:ln w="12700">
            <a:solidFill>
              <a:srgbClr val="3333FF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/>
          </a:p>
        </p:txBody>
      </p:sp>
      <p:sp>
        <p:nvSpPr>
          <p:cNvPr id="281" name="Line 73"/>
          <p:cNvSpPr>
            <a:spLocks noChangeAspect="1" noChangeShapeType="1"/>
          </p:cNvSpPr>
          <p:nvPr/>
        </p:nvSpPr>
        <p:spPr bwMode="auto">
          <a:xfrm>
            <a:off x="4401056" y="4347395"/>
            <a:ext cx="648189" cy="0"/>
          </a:xfrm>
          <a:prstGeom prst="line">
            <a:avLst/>
          </a:prstGeom>
          <a:ln w="12700">
            <a:solidFill>
              <a:srgbClr val="3333FF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/>
          </a:p>
        </p:txBody>
      </p:sp>
      <p:sp>
        <p:nvSpPr>
          <p:cNvPr id="282" name="Text Box 74"/>
          <p:cNvSpPr txBox="1">
            <a:spLocks noChangeAspect="1" noChangeArrowheads="1"/>
          </p:cNvSpPr>
          <p:nvPr/>
        </p:nvSpPr>
        <p:spPr bwMode="auto">
          <a:xfrm>
            <a:off x="3614697" y="4194164"/>
            <a:ext cx="827754" cy="29051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انتقالية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83" name="Line 75"/>
          <p:cNvSpPr>
            <a:spLocks noChangeAspect="1" noChangeShapeType="1"/>
          </p:cNvSpPr>
          <p:nvPr/>
        </p:nvSpPr>
        <p:spPr bwMode="auto">
          <a:xfrm flipH="1">
            <a:off x="5180513" y="4018919"/>
            <a:ext cx="432000" cy="0"/>
          </a:xfrm>
          <a:prstGeom prst="line">
            <a:avLst/>
          </a:prstGeom>
          <a:ln w="12700">
            <a:solidFill>
              <a:srgbClr val="3333FF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/>
          </a:p>
        </p:txBody>
      </p:sp>
      <p:sp>
        <p:nvSpPr>
          <p:cNvPr id="284" name="Text Box 76"/>
          <p:cNvSpPr txBox="1">
            <a:spLocks noChangeAspect="1" noChangeArrowheads="1"/>
          </p:cNvSpPr>
          <p:nvPr/>
        </p:nvSpPr>
        <p:spPr bwMode="auto">
          <a:xfrm>
            <a:off x="5204529" y="3861253"/>
            <a:ext cx="906588" cy="28905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رابطة</a:t>
            </a:r>
            <a:endParaRPr lang="fr-FR" sz="1600" b="1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85" name="Line 77"/>
          <p:cNvSpPr>
            <a:spLocks noChangeAspect="1" noChangeShapeType="1"/>
          </p:cNvSpPr>
          <p:nvPr/>
        </p:nvSpPr>
        <p:spPr bwMode="auto">
          <a:xfrm flipV="1">
            <a:off x="1880660" y="3956777"/>
            <a:ext cx="936862" cy="1390452"/>
          </a:xfrm>
          <a:prstGeom prst="line">
            <a:avLst/>
          </a:prstGeom>
          <a:ln w="12700">
            <a:solidFill>
              <a:srgbClr val="3333FF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/>
          </a:p>
        </p:txBody>
      </p:sp>
      <p:grpSp>
        <p:nvGrpSpPr>
          <p:cNvPr id="39" name="Groupe 38"/>
          <p:cNvGrpSpPr/>
          <p:nvPr/>
        </p:nvGrpSpPr>
        <p:grpSpPr>
          <a:xfrm>
            <a:off x="4117533" y="3895813"/>
            <a:ext cx="1695763" cy="900000"/>
            <a:chOff x="4117533" y="3895813"/>
            <a:chExt cx="1695763" cy="900000"/>
          </a:xfrm>
        </p:grpSpPr>
        <p:grpSp>
          <p:nvGrpSpPr>
            <p:cNvPr id="37" name="Groupe 36"/>
            <p:cNvGrpSpPr/>
            <p:nvPr/>
          </p:nvGrpSpPr>
          <p:grpSpPr>
            <a:xfrm>
              <a:off x="4117533" y="3895813"/>
              <a:ext cx="1168222" cy="900000"/>
              <a:chOff x="4117533" y="3895813"/>
              <a:chExt cx="1168222" cy="900000"/>
            </a:xfrm>
          </p:grpSpPr>
          <p:cxnSp>
            <p:nvCxnSpPr>
              <p:cNvPr id="156" name="Connecteur en angle 155"/>
              <p:cNvCxnSpPr/>
              <p:nvPr/>
            </p:nvCxnSpPr>
            <p:spPr>
              <a:xfrm>
                <a:off x="4117533" y="3895813"/>
                <a:ext cx="1080000" cy="900000"/>
              </a:xfrm>
              <a:prstGeom prst="bentConnector3">
                <a:avLst>
                  <a:gd name="adj1" fmla="val 100117"/>
                </a:avLst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75" name="Line 67"/>
              <p:cNvSpPr>
                <a:spLocks noChangeAspect="1" noChangeShapeType="1"/>
              </p:cNvSpPr>
              <p:nvPr/>
            </p:nvSpPr>
            <p:spPr bwMode="auto">
              <a:xfrm>
                <a:off x="5101809" y="4347395"/>
                <a:ext cx="18394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/>
              </a:p>
            </p:txBody>
          </p:sp>
        </p:grpSp>
        <p:sp>
          <p:nvSpPr>
            <p:cNvPr id="286" name="Text Box 79"/>
            <p:cNvSpPr txBox="1">
              <a:spLocks noChangeAspect="1" noChangeArrowheads="1"/>
            </p:cNvSpPr>
            <p:nvPr/>
          </p:nvSpPr>
          <p:spPr bwMode="auto">
            <a:xfrm>
              <a:off x="5257079" y="4161230"/>
              <a:ext cx="556217" cy="28905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err="1">
                  <a:solidFill>
                    <a:srgbClr val="339933"/>
                  </a:solidFill>
                  <a:latin typeface="Arial" pitchFamily="34" charset="0"/>
                  <a:cs typeface="Arial" pitchFamily="34" charset="0"/>
                </a:rPr>
                <a:t>Dcy</a:t>
              </a:r>
              <a:endParaRPr lang="fr-FR" sz="1600" b="1" dirty="0">
                <a:solidFill>
                  <a:srgbClr val="33993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7" name="Text Box 80"/>
          <p:cNvSpPr txBox="1">
            <a:spLocks noChangeAspect="1" noChangeArrowheads="1"/>
          </p:cNvSpPr>
          <p:nvPr/>
        </p:nvSpPr>
        <p:spPr bwMode="auto">
          <a:xfrm>
            <a:off x="6544748" y="4499227"/>
            <a:ext cx="2027780" cy="50511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استقبالية </a:t>
            </a:r>
            <a:r>
              <a:rPr lang="ar-DZ" sz="1600" b="1">
                <a:solidFill>
                  <a:srgbClr val="FF0000"/>
                </a:solidFill>
                <a:cs typeface="Arabic Transparent" pitchFamily="2" charset="-78"/>
              </a:rPr>
              <a:t>(</a:t>
            </a:r>
            <a:r>
              <a:rPr lang="ar-DZ" sz="1600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شرط المرور</a:t>
            </a:r>
            <a:r>
              <a:rPr lang="ar-DZ" sz="1600" b="1">
                <a:solidFill>
                  <a:srgbClr val="FF0000"/>
                </a:solidFill>
                <a:cs typeface="Arabic Transparent" pitchFamily="2" charset="-78"/>
              </a:rPr>
              <a:t>)</a:t>
            </a:r>
            <a:endParaRPr lang="fr-FR" sz="1600" b="1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88" name="Line 81"/>
          <p:cNvSpPr>
            <a:spLocks noChangeShapeType="1"/>
          </p:cNvSpPr>
          <p:nvPr/>
        </p:nvSpPr>
        <p:spPr bwMode="auto">
          <a:xfrm flipH="1" flipV="1">
            <a:off x="5747631" y="4413090"/>
            <a:ext cx="1125571" cy="265699"/>
          </a:xfrm>
          <a:prstGeom prst="line">
            <a:avLst/>
          </a:prstGeom>
          <a:ln w="12700">
            <a:solidFill>
              <a:srgbClr val="3333FF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/>
          </a:p>
        </p:txBody>
      </p:sp>
      <p:sp>
        <p:nvSpPr>
          <p:cNvPr id="307" name="Line 78"/>
          <p:cNvSpPr>
            <a:spLocks noChangeShapeType="1"/>
          </p:cNvSpPr>
          <p:nvPr/>
        </p:nvSpPr>
        <p:spPr bwMode="auto">
          <a:xfrm>
            <a:off x="1906619" y="5398518"/>
            <a:ext cx="3021983" cy="197086"/>
          </a:xfrm>
          <a:prstGeom prst="line">
            <a:avLst/>
          </a:prstGeom>
          <a:ln w="12700">
            <a:solidFill>
              <a:srgbClr val="3333FF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/>
          </a:p>
        </p:txBody>
      </p:sp>
      <p:sp>
        <p:nvSpPr>
          <p:cNvPr id="38" name="Rectangle 37"/>
          <p:cNvSpPr/>
          <p:nvPr/>
        </p:nvSpPr>
        <p:spPr>
          <a:xfrm>
            <a:off x="5426956" y="71147"/>
            <a:ext cx="356540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4</a:t>
            </a:r>
            <a:r>
              <a:rPr lang="ar-SA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ـ</a:t>
            </a:r>
            <a:r>
              <a:rPr lang="fr-FR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SA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وضع الدليل</a:t>
            </a:r>
            <a:r>
              <a:rPr lang="fr-FR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4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GEMMA</a:t>
            </a:r>
            <a:r>
              <a:rPr lang="ar-SA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في حالة عمل</a:t>
            </a:r>
            <a:r>
              <a:rPr lang="fr-FR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.</a:t>
            </a:r>
            <a:endParaRPr lang="fr-FR" dirty="0"/>
          </a:p>
        </p:txBody>
      </p:sp>
      <p:sp>
        <p:nvSpPr>
          <p:cNvPr id="40" name="Rectangle 39"/>
          <p:cNvSpPr/>
          <p:nvPr/>
        </p:nvSpPr>
        <p:spPr>
          <a:xfrm>
            <a:off x="0" y="428604"/>
            <a:ext cx="9001124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fr-FR" dirty="0" smtClean="0"/>
              <a:t> </a:t>
            </a:r>
            <a:r>
              <a:rPr lang="ar-SA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SA" b="1" dirty="0" err="1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اختيار شروط التشغيل والتوقف حسب دفتر الشروط</a:t>
            </a:r>
            <a:r>
              <a:rPr lang="ar-SA" b="1" dirty="0" smtClean="0">
                <a:solidFill>
                  <a:srgbClr val="CC0000"/>
                </a:solidFill>
                <a:ea typeface="Times New Roman" pitchFamily="18" charset="0"/>
                <a:cs typeface="Arabic Transparent" pitchFamily="2" charset="-78"/>
              </a:rPr>
              <a:t>: </a:t>
            </a:r>
            <a:r>
              <a:rPr lang="ar-SA" b="1" dirty="0" smtClean="0">
                <a:ea typeface="Times New Roman" pitchFamily="18" charset="0"/>
                <a:cs typeface="Arabic Transparent" pitchFamily="2" charset="-78"/>
              </a:rPr>
              <a:t>نتفحص كل مستطيل حالة موجود في الدليل حتى</a:t>
            </a:r>
            <a:r>
              <a:rPr lang="ar-SA" b="1" dirty="0" smtClean="0">
                <a:cs typeface="Arabic Transparent" pitchFamily="2" charset="-78"/>
              </a:rPr>
              <a:t> يمكن أن نبقى على الحالات اللازمة ونشطب الحالات غير اللازمة.</a:t>
            </a:r>
            <a:endParaRPr lang="ar-SA" b="1" dirty="0">
              <a:cs typeface="Arabic Transparent" pitchFamily="2" charset="-78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9158" y="1119046"/>
            <a:ext cx="885824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SA" b="1" dirty="0" err="1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وضع الروابط :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خطوط متقطعة وموجهة تربط بين المستطيلات وتكون الروابط المحتفظ بها بخط مستمر.</a:t>
            </a:r>
            <a:endParaRPr lang="fr-FR" dirty="0"/>
          </a:p>
        </p:txBody>
      </p:sp>
      <p:sp>
        <p:nvSpPr>
          <p:cNvPr id="42" name="Rectangle 41"/>
          <p:cNvSpPr/>
          <p:nvPr/>
        </p:nvSpPr>
        <p:spPr>
          <a:xfrm>
            <a:off x="-142908" y="1571612"/>
            <a:ext cx="9144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3 </a:t>
            </a:r>
            <a:r>
              <a:rPr lang="ar-SA" b="1" dirty="0" err="1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وضع الشروط المنطقية :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أي الاستقباليات  حيث تكتب رموز الملاقط و التماسات.....على عارضة</a:t>
            </a:r>
            <a:r>
              <a:rPr lang="en-US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الانتقال فوق الروابط</a:t>
            </a:r>
            <a:r>
              <a:rPr lang="fr-FR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endParaRPr lang="fr-FR" dirty="0"/>
          </a:p>
        </p:txBody>
      </p:sp>
      <p:sp>
        <p:nvSpPr>
          <p:cNvPr id="43" name="Rectangle 42"/>
          <p:cNvSpPr/>
          <p:nvPr/>
        </p:nvSpPr>
        <p:spPr>
          <a:xfrm>
            <a:off x="7715272" y="2357430"/>
            <a:ext cx="947695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SA" b="1" u="sng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ملاحظة</a:t>
            </a:r>
            <a:r>
              <a:rPr lang="fr-FR" b="1" u="sng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u="sng" dirty="0" smtClean="0"/>
              <a:t> </a:t>
            </a:r>
            <a:endParaRPr lang="en-US" u="sng" dirty="0"/>
          </a:p>
        </p:txBody>
      </p:sp>
      <p:sp>
        <p:nvSpPr>
          <p:cNvPr id="44" name="Rectangle 43"/>
          <p:cNvSpPr/>
          <p:nvPr/>
        </p:nvSpPr>
        <p:spPr>
          <a:xfrm>
            <a:off x="2500298" y="2321617"/>
            <a:ext cx="535783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b="1" dirty="0" smtClean="0">
                <a:ea typeface="Times New Roman" pitchFamily="18" charset="0"/>
                <a:cs typeface="Arabic Transparent" pitchFamily="2" charset="-78"/>
              </a:rPr>
              <a:t>حالتان ضرورتان يجب الاحتفاظ </a:t>
            </a:r>
            <a:r>
              <a:rPr lang="ar-SA" b="1" dirty="0" err="1" smtClean="0">
                <a:ea typeface="Times New Roman" pitchFamily="18" charset="0"/>
                <a:cs typeface="Arabic Transparent" pitchFamily="2" charset="-78"/>
              </a:rPr>
              <a:t>بهما</a:t>
            </a:r>
            <a:r>
              <a:rPr lang="ar-SA" b="1" dirty="0" smtClean="0">
                <a:ea typeface="Times New Roman" pitchFamily="18" charset="0"/>
                <a:cs typeface="Arabic Transparent" pitchFamily="2" charset="-78"/>
              </a:rPr>
              <a:t> دائما وهم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ا  </a:t>
            </a:r>
            <a:r>
              <a:rPr lang="ar-DZ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”</a:t>
            </a:r>
            <a:r>
              <a:rPr lang="fr-FR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 " F</a:t>
            </a:r>
            <a:r>
              <a:rPr lang="fr-FR" b="1" baseline="-30000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1</a:t>
            </a:r>
            <a:r>
              <a:rPr lang="ar-DZ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 و</a:t>
            </a:r>
            <a:r>
              <a:rPr lang="fr-FR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" A</a:t>
            </a:r>
            <a:r>
              <a:rPr lang="fr-FR" b="1" baseline="-30000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1</a:t>
            </a:r>
            <a:r>
              <a:rPr lang="fr-FR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 ”</a:t>
            </a:r>
            <a:r>
              <a:rPr lang="ar-DZ" b="1" dirty="0" smtClean="0">
                <a:solidFill>
                  <a:srgbClr val="FF99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6" name="Text Box 82"/>
          <p:cNvSpPr txBox="1">
            <a:spLocks noChangeArrowheads="1"/>
          </p:cNvSpPr>
          <p:nvPr/>
        </p:nvSpPr>
        <p:spPr bwMode="auto">
          <a:xfrm>
            <a:off x="2324933" y="3674387"/>
            <a:ext cx="1389811" cy="3445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600" b="1" dirty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600" b="1" dirty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600" b="1" dirty="0" err="1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endParaRPr lang="fr-FR" sz="1600" b="1" dirty="0">
              <a:solidFill>
                <a:srgbClr val="CC00FF"/>
              </a:solidFill>
              <a:cs typeface="Arabic Transparent" pitchFamily="2" charset="-78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958054" y="3372192"/>
            <a:ext cx="324000" cy="324000"/>
          </a:xfrm>
          <a:prstGeom prst="ellipse">
            <a:avLst/>
          </a:prstGeom>
          <a:noFill/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>
            <a:off x="4857752" y="4857760"/>
            <a:ext cx="324000" cy="324000"/>
          </a:xfrm>
          <a:prstGeom prst="ellipse">
            <a:avLst/>
          </a:prstGeom>
          <a:noFill/>
          <a:ln w="1905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7" name="Line 69"/>
          <p:cNvSpPr>
            <a:spLocks noChangeAspect="1" noChangeShapeType="1"/>
          </p:cNvSpPr>
          <p:nvPr/>
        </p:nvSpPr>
        <p:spPr bwMode="auto">
          <a:xfrm rot="3240000" flipV="1">
            <a:off x="1704677" y="3407871"/>
            <a:ext cx="2580320" cy="2808000"/>
          </a:xfrm>
          <a:prstGeom prst="line">
            <a:avLst/>
          </a:prstGeom>
          <a:ln w="12700">
            <a:solidFill>
              <a:srgbClr val="3333FF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8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3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3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8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" grpId="0"/>
      <p:bldP spid="269" grpId="0"/>
      <p:bldP spid="273" grpId="0"/>
      <p:bldP spid="274" grpId="0"/>
      <p:bldP spid="276" grpId="0" animBg="1"/>
      <p:bldP spid="278" grpId="0"/>
      <p:bldP spid="279" grpId="0" animBg="1"/>
      <p:bldP spid="280" grpId="0" animBg="1"/>
      <p:bldP spid="281" grpId="0" animBg="1"/>
      <p:bldP spid="282" grpId="0"/>
      <p:bldP spid="283" grpId="0" animBg="1"/>
      <p:bldP spid="284" grpId="0"/>
      <p:bldP spid="285" grpId="0" animBg="1"/>
      <p:bldP spid="287" grpId="0"/>
      <p:bldP spid="288" grpId="0" animBg="1"/>
      <p:bldP spid="307" grpId="0" animBg="1"/>
      <p:bldP spid="38" grpId="0"/>
      <p:bldP spid="40" grpId="0"/>
      <p:bldP spid="41" grpId="0"/>
      <p:bldP spid="42" grpId="0"/>
      <p:bldP spid="43" grpId="0"/>
      <p:bldP spid="44" grpId="0"/>
      <p:bldP spid="46" grpId="0"/>
      <p:bldP spid="47" grpId="0" animBg="1"/>
      <p:bldP spid="48" grpId="0" animBg="1"/>
      <p:bldP spid="27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39" descr="tor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19850" y="4802188"/>
            <a:ext cx="2724150" cy="205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e 25"/>
          <p:cNvGrpSpPr>
            <a:grpSpLocks noChangeAspect="1"/>
          </p:cNvGrpSpPr>
          <p:nvPr/>
        </p:nvGrpSpPr>
        <p:grpSpPr>
          <a:xfrm>
            <a:off x="142844" y="1428736"/>
            <a:ext cx="5088697" cy="3888000"/>
            <a:chOff x="1285852" y="1357298"/>
            <a:chExt cx="6357982" cy="4857784"/>
          </a:xfrm>
        </p:grpSpPr>
        <p:pic>
          <p:nvPicPr>
            <p:cNvPr id="5" name="Image 4"/>
            <p:cNvPicPr/>
            <p:nvPr/>
          </p:nvPicPr>
          <p:blipFill>
            <a:blip r:embed="rId3"/>
            <a:srcRect l="14281" t="15951" r="16610" b="4211"/>
            <a:stretch>
              <a:fillRect/>
            </a:stretch>
          </p:blipFill>
          <p:spPr bwMode="auto">
            <a:xfrm>
              <a:off x="1285852" y="1357298"/>
              <a:ext cx="6357982" cy="4857784"/>
            </a:xfrm>
            <a:prstGeom prst="rect">
              <a:avLst/>
            </a:prstGeom>
            <a:noFill/>
          </p:spPr>
        </p:pic>
        <p:cxnSp>
          <p:nvCxnSpPr>
            <p:cNvPr id="14" name="Connecteur en angle 13"/>
            <p:cNvCxnSpPr/>
            <p:nvPr/>
          </p:nvCxnSpPr>
          <p:spPr>
            <a:xfrm rot="5400000">
              <a:off x="5077850" y="4648549"/>
              <a:ext cx="828000" cy="1656000"/>
            </a:xfrm>
            <a:prstGeom prst="bentConnector3">
              <a:avLst>
                <a:gd name="adj1" fmla="val 100581"/>
              </a:avLst>
            </a:prstGeom>
            <a:ln w="4762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rot="5400000" flipH="1" flipV="1">
              <a:off x="2753541" y="2470902"/>
              <a:ext cx="1008000" cy="0"/>
            </a:xfrm>
            <a:prstGeom prst="straightConnector1">
              <a:avLst/>
            </a:prstGeom>
            <a:ln w="4762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en angle 22"/>
            <p:cNvCxnSpPr/>
            <p:nvPr/>
          </p:nvCxnSpPr>
          <p:spPr>
            <a:xfrm rot="16200000" flipH="1">
              <a:off x="4711726" y="2364781"/>
              <a:ext cx="900000" cy="1008000"/>
            </a:xfrm>
            <a:prstGeom prst="bentConnector3">
              <a:avLst>
                <a:gd name="adj1" fmla="val 227"/>
              </a:avLst>
            </a:prstGeom>
            <a:ln w="4762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0" name="Picture 1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7884" y="1714488"/>
            <a:ext cx="2937294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6"/>
          <p:cNvSpPr>
            <a:spLocks noChangeArrowheads="1"/>
          </p:cNvSpPr>
          <p:nvPr/>
        </p:nvSpPr>
        <p:spPr bwMode="auto">
          <a:xfrm>
            <a:off x="6876496" y="71414"/>
            <a:ext cx="224790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5</a:t>
            </a:r>
            <a:r>
              <a:rPr lang="ar-SA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ـ الانتقال بين الحالات</a:t>
            </a:r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  <a:endParaRPr lang="en-US"/>
          </a:p>
        </p:txBody>
      </p:sp>
      <p:sp>
        <p:nvSpPr>
          <p:cNvPr id="33" name="Rectangle 38"/>
          <p:cNvSpPr>
            <a:spLocks noChangeArrowheads="1"/>
          </p:cNvSpPr>
          <p:nvPr/>
        </p:nvSpPr>
        <p:spPr bwMode="auto">
          <a:xfrm>
            <a:off x="4707971" y="71414"/>
            <a:ext cx="232410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ea typeface="Times New Roman" pitchFamily="18" charset="0"/>
                <a:cs typeface="Arabic Transparent" pitchFamily="2" charset="-78"/>
              </a:rPr>
              <a:t>الانتقال بين الحالات يتم بـ</a:t>
            </a:r>
            <a:r>
              <a:rPr lang="fr-FR" b="1"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/>
              <a:t> </a:t>
            </a:r>
          </a:p>
        </p:txBody>
      </p:sp>
      <p:sp>
        <p:nvSpPr>
          <p:cNvPr id="34" name="Rectangle 40"/>
          <p:cNvSpPr>
            <a:spLocks noChangeArrowheads="1"/>
          </p:cNvSpPr>
          <p:nvPr/>
        </p:nvSpPr>
        <p:spPr bwMode="auto">
          <a:xfrm>
            <a:off x="4780996" y="503214"/>
            <a:ext cx="4103687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1400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1 ـ</a:t>
            </a:r>
            <a:r>
              <a:rPr lang="fr-FR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شرط تطور يتم بواسطة أزرار على لوح التحكم</a:t>
            </a:r>
            <a:r>
              <a:rPr lang="fr-FR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fr-FR">
                <a:solidFill>
                  <a:srgbClr val="CC00FF"/>
                </a:solidFill>
              </a:rPr>
              <a:t> </a:t>
            </a:r>
          </a:p>
        </p:txBody>
      </p:sp>
      <p:sp>
        <p:nvSpPr>
          <p:cNvPr id="39" name="Arc 135"/>
          <p:cNvSpPr>
            <a:spLocks noChangeAspect="1"/>
          </p:cNvSpPr>
          <p:nvPr/>
        </p:nvSpPr>
        <p:spPr bwMode="auto">
          <a:xfrm rot="18491985">
            <a:off x="4151520" y="1355526"/>
            <a:ext cx="2337965" cy="2988000"/>
          </a:xfrm>
          <a:custGeom>
            <a:avLst/>
            <a:gdLst>
              <a:gd name="T0" fmla="*/ 2147483647 w 21600"/>
              <a:gd name="T1" fmla="*/ 0 h 26885"/>
              <a:gd name="T2" fmla="*/ 2147483647 w 21600"/>
              <a:gd name="T3" fmla="*/ 2147483647 h 26885"/>
              <a:gd name="T4" fmla="*/ 0 w 21600"/>
              <a:gd name="T5" fmla="*/ 2147483647 h 26885"/>
              <a:gd name="T6" fmla="*/ 0 60000 65536"/>
              <a:gd name="T7" fmla="*/ 0 60000 65536"/>
              <a:gd name="T8" fmla="*/ 0 60000 65536"/>
              <a:gd name="T9" fmla="*/ 0 w 21600"/>
              <a:gd name="T10" fmla="*/ 0 h 26885"/>
              <a:gd name="T11" fmla="*/ 21600 w 21600"/>
              <a:gd name="T12" fmla="*/ 26885 h 268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885" fill="none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</a:path>
              <a:path w="21600" h="26885" stroke="0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  <a:lnTo>
                  <a:pt x="0" y="21110"/>
                </a:lnTo>
                <a:close/>
              </a:path>
            </a:pathLst>
          </a:custGeom>
          <a:noFill/>
          <a:ln w="12700">
            <a:solidFill>
              <a:srgbClr val="CC00FF"/>
            </a:solidFill>
            <a:prstDash val="dash"/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52" name="Groupe 51"/>
          <p:cNvGrpSpPr/>
          <p:nvPr/>
        </p:nvGrpSpPr>
        <p:grpSpPr>
          <a:xfrm>
            <a:off x="1500166" y="571480"/>
            <a:ext cx="2093949" cy="653370"/>
            <a:chOff x="2392633" y="628548"/>
            <a:chExt cx="2093949" cy="653370"/>
          </a:xfrm>
        </p:grpSpPr>
        <p:sp>
          <p:nvSpPr>
            <p:cNvPr id="27" name="AutoShape 136"/>
            <p:cNvSpPr>
              <a:spLocks noChangeArrowheads="1"/>
            </p:cNvSpPr>
            <p:nvPr/>
          </p:nvSpPr>
          <p:spPr bwMode="auto">
            <a:xfrm>
              <a:off x="2399019" y="631043"/>
              <a:ext cx="2087563" cy="650875"/>
            </a:xfrm>
            <a:prstGeom prst="wedgeRoundRectCallout">
              <a:avLst>
                <a:gd name="adj1" fmla="val 52137"/>
                <a:gd name="adj2" fmla="val 240571"/>
                <a:gd name="adj3" fmla="val 16667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40" name="AutoShape 136"/>
            <p:cNvSpPr>
              <a:spLocks noChangeArrowheads="1"/>
            </p:cNvSpPr>
            <p:nvPr/>
          </p:nvSpPr>
          <p:spPr bwMode="auto">
            <a:xfrm>
              <a:off x="2392633" y="628548"/>
              <a:ext cx="2087563" cy="650875"/>
            </a:xfrm>
            <a:prstGeom prst="wedgeRoundRectCallout">
              <a:avLst>
                <a:gd name="adj1" fmla="val 53275"/>
                <a:gd name="adj2" fmla="val 244220"/>
                <a:gd name="adj3" fmla="val 16667"/>
              </a:avLst>
            </a:prstGeom>
            <a:noFill/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solidFill>
                    <a:srgbClr val="6600CC"/>
                  </a:solidFill>
                  <a:cs typeface="Arabic Transparent" pitchFamily="2" charset="-78"/>
                </a:rPr>
                <a:t>شرط تطور يتم بواسطة زر على لوح التحكم</a:t>
              </a:r>
              <a:endParaRPr lang="fr-FR" b="1" dirty="0">
                <a:solidFill>
                  <a:srgbClr val="6600CC"/>
                </a:solidFill>
                <a:cs typeface="Arabic Transparent" pitchFamily="2" charset="-78"/>
              </a:endParaRPr>
            </a:p>
            <a:p>
              <a:endParaRPr lang="fr-FR" b="1" dirty="0">
                <a:cs typeface="Arabic Transparent" pitchFamily="2" charset="-78"/>
              </a:endParaRP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1142976" y="5643578"/>
            <a:ext cx="2193961" cy="615270"/>
            <a:chOff x="3111771" y="6149873"/>
            <a:chExt cx="2193961" cy="615270"/>
          </a:xfrm>
        </p:grpSpPr>
        <p:sp>
          <p:nvSpPr>
            <p:cNvPr id="28" name="AutoShape 137"/>
            <p:cNvSpPr>
              <a:spLocks noChangeArrowheads="1"/>
            </p:cNvSpPr>
            <p:nvPr/>
          </p:nvSpPr>
          <p:spPr bwMode="auto">
            <a:xfrm>
              <a:off x="3118157" y="6152368"/>
              <a:ext cx="2187575" cy="612775"/>
            </a:xfrm>
            <a:prstGeom prst="wedgeRoundRectCallout">
              <a:avLst>
                <a:gd name="adj1" fmla="val 87249"/>
                <a:gd name="adj2" fmla="val -174258"/>
                <a:gd name="adj3" fmla="val 16667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41" name="AutoShape 137"/>
            <p:cNvSpPr>
              <a:spLocks noChangeArrowheads="1"/>
            </p:cNvSpPr>
            <p:nvPr/>
          </p:nvSpPr>
          <p:spPr bwMode="auto">
            <a:xfrm>
              <a:off x="3111771" y="6149873"/>
              <a:ext cx="2187575" cy="612775"/>
            </a:xfrm>
            <a:prstGeom prst="wedgeRoundRectCallout">
              <a:avLst>
                <a:gd name="adj1" fmla="val 88335"/>
                <a:gd name="adj2" fmla="val -174258"/>
                <a:gd name="adj3" fmla="val 16667"/>
              </a:avLst>
            </a:prstGeom>
            <a:noFill/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>
                  <a:solidFill>
                    <a:srgbClr val="6600CC"/>
                  </a:solidFill>
                  <a:cs typeface="Arabic Transparent" pitchFamily="2" charset="-78"/>
                </a:rPr>
                <a:t>شرط تطور يتم بواسطة ملتقط على الآلة</a:t>
              </a:r>
              <a:endParaRPr lang="fr-FR" b="1">
                <a:solidFill>
                  <a:srgbClr val="6600CC"/>
                </a:solidFill>
                <a:cs typeface="Arabic Transparent" pitchFamily="2" charset="-78"/>
              </a:endParaRPr>
            </a:p>
            <a:p>
              <a:endParaRPr lang="fr-FR" b="1">
                <a:cs typeface="Arabic Transparent" pitchFamily="2" charset="-78"/>
              </a:endParaRPr>
            </a:p>
          </p:txBody>
        </p:sp>
      </p:grpSp>
      <p:sp>
        <p:nvSpPr>
          <p:cNvPr id="42" name="Rectangle 141"/>
          <p:cNvSpPr>
            <a:spLocks noChangeArrowheads="1"/>
          </p:cNvSpPr>
          <p:nvPr/>
        </p:nvSpPr>
        <p:spPr bwMode="auto">
          <a:xfrm>
            <a:off x="5931933" y="815951"/>
            <a:ext cx="295275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2 ـ</a:t>
            </a:r>
            <a:r>
              <a:rPr lang="fr-FR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أو بواسطة ملتقطات على الآلة</a:t>
            </a:r>
            <a:r>
              <a:rPr lang="fr-FR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fr-FR">
                <a:solidFill>
                  <a:srgbClr val="CC00FF"/>
                </a:solidFill>
              </a:rPr>
              <a:t> </a:t>
            </a:r>
          </a:p>
        </p:txBody>
      </p:sp>
      <p:sp>
        <p:nvSpPr>
          <p:cNvPr id="43" name="Rectangle 143"/>
          <p:cNvSpPr>
            <a:spLocks noChangeArrowheads="1"/>
          </p:cNvSpPr>
          <p:nvPr/>
        </p:nvSpPr>
        <p:spPr bwMode="auto">
          <a:xfrm>
            <a:off x="6220858" y="1138214"/>
            <a:ext cx="2676525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400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3 ـ</a:t>
            </a:r>
            <a:r>
              <a:rPr lang="ar-DZ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 شرط تطور يتم بدون شرط</a:t>
            </a:r>
            <a:r>
              <a:rPr lang="fr-FR" b="1">
                <a:solidFill>
                  <a:srgbClr val="CC00FF"/>
                </a:solidFill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fr-FR">
                <a:solidFill>
                  <a:srgbClr val="CC00FF"/>
                </a:solidFill>
              </a:rPr>
              <a:t> </a:t>
            </a:r>
          </a:p>
        </p:txBody>
      </p:sp>
      <p:grpSp>
        <p:nvGrpSpPr>
          <p:cNvPr id="53" name="Groupe 52"/>
          <p:cNvGrpSpPr/>
          <p:nvPr/>
        </p:nvGrpSpPr>
        <p:grpSpPr>
          <a:xfrm>
            <a:off x="142844" y="571480"/>
            <a:ext cx="1122398" cy="447225"/>
            <a:chOff x="1095646" y="690230"/>
            <a:chExt cx="1122398" cy="447225"/>
          </a:xfrm>
        </p:grpSpPr>
        <p:sp>
          <p:nvSpPr>
            <p:cNvPr id="29" name="AutoShape 144"/>
            <p:cNvSpPr>
              <a:spLocks noChangeArrowheads="1"/>
            </p:cNvSpPr>
            <p:nvPr/>
          </p:nvSpPr>
          <p:spPr bwMode="auto">
            <a:xfrm>
              <a:off x="1102032" y="702480"/>
              <a:ext cx="1116012" cy="434975"/>
            </a:xfrm>
            <a:prstGeom prst="wedgeRoundRectCallout">
              <a:avLst>
                <a:gd name="adj1" fmla="val 87837"/>
                <a:gd name="adj2" fmla="val 290198"/>
                <a:gd name="adj3" fmla="val 16667"/>
              </a:avLst>
            </a:prstGeom>
            <a:solidFill>
              <a:srgbClr val="FFFF99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44" name="AutoShape 144"/>
            <p:cNvSpPr>
              <a:spLocks noChangeArrowheads="1"/>
            </p:cNvSpPr>
            <p:nvPr/>
          </p:nvSpPr>
          <p:spPr bwMode="auto">
            <a:xfrm>
              <a:off x="1095646" y="690230"/>
              <a:ext cx="1116012" cy="434975"/>
            </a:xfrm>
            <a:prstGeom prst="wedgeRoundRectCallout">
              <a:avLst>
                <a:gd name="adj1" fmla="val 86773"/>
                <a:gd name="adj2" fmla="val 287468"/>
                <a:gd name="adj3" fmla="val 16667"/>
              </a:avLst>
            </a:prstGeom>
            <a:noFill/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solidFill>
                    <a:srgbClr val="6600CC"/>
                  </a:solidFill>
                </a:rPr>
                <a:t>بدون شرط</a:t>
              </a:r>
              <a:endParaRPr lang="fr-FR" b="1" dirty="0">
                <a:solidFill>
                  <a:srgbClr val="6600CC"/>
                </a:solidFill>
              </a:endParaRPr>
            </a:p>
            <a:p>
              <a:endParaRPr lang="fr-FR" b="1" dirty="0">
                <a:cs typeface="Arabic Transparent" pitchFamily="2" charset="-78"/>
              </a:endParaRPr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4050668" y="4693618"/>
            <a:ext cx="791393" cy="319088"/>
            <a:chOff x="4050668" y="4693618"/>
            <a:chExt cx="791393" cy="319088"/>
          </a:xfrm>
        </p:grpSpPr>
        <p:sp>
          <p:nvSpPr>
            <p:cNvPr id="37" name="Text Box 130"/>
            <p:cNvSpPr txBox="1">
              <a:spLocks noChangeArrowheads="1"/>
            </p:cNvSpPr>
            <p:nvPr/>
          </p:nvSpPr>
          <p:spPr bwMode="auto">
            <a:xfrm>
              <a:off x="4214998" y="4693618"/>
              <a:ext cx="627063" cy="31908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ar-DZ" sz="2400" b="1" dirty="0">
                  <a:solidFill>
                    <a:srgbClr val="3333FF"/>
                  </a:solidFill>
                  <a:cs typeface="Arabic Transparent" pitchFamily="2" charset="-78"/>
                </a:rPr>
                <a:t>خلل</a:t>
              </a:r>
              <a:endParaRPr lang="fr-FR" sz="2400" b="1" dirty="0">
                <a:solidFill>
                  <a:srgbClr val="3333FF"/>
                </a:solidFill>
                <a:cs typeface="Arabic Transparent" pitchFamily="2" charset="-78"/>
              </a:endParaRPr>
            </a:p>
          </p:txBody>
        </p:sp>
        <p:cxnSp>
          <p:nvCxnSpPr>
            <p:cNvPr id="46" name="Connecteur droit 45"/>
            <p:cNvCxnSpPr/>
            <p:nvPr/>
          </p:nvCxnSpPr>
          <p:spPr>
            <a:xfrm>
              <a:off x="4050668" y="4857760"/>
              <a:ext cx="214314" cy="158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2897027" y="2305507"/>
            <a:ext cx="870882" cy="409113"/>
            <a:chOff x="2897027" y="2305507"/>
            <a:chExt cx="870882" cy="409113"/>
          </a:xfrm>
        </p:grpSpPr>
        <p:cxnSp>
          <p:nvCxnSpPr>
            <p:cNvPr id="47" name="Connecteur droit 46"/>
            <p:cNvCxnSpPr/>
            <p:nvPr/>
          </p:nvCxnSpPr>
          <p:spPr>
            <a:xfrm>
              <a:off x="3553595" y="2488085"/>
              <a:ext cx="214314" cy="1588"/>
            </a:xfrm>
            <a:prstGeom prst="line">
              <a:avLst/>
            </a:prstGeom>
            <a:ln w="3810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Rectangle 47"/>
            <p:cNvSpPr/>
            <p:nvPr/>
          </p:nvSpPr>
          <p:spPr>
            <a:xfrm>
              <a:off x="2897027" y="2357430"/>
              <a:ext cx="571504" cy="3571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Text Box 122"/>
            <p:cNvSpPr txBox="1">
              <a:spLocks noChangeArrowheads="1"/>
            </p:cNvSpPr>
            <p:nvPr/>
          </p:nvSpPr>
          <p:spPr bwMode="auto">
            <a:xfrm>
              <a:off x="3009848" y="2305507"/>
              <a:ext cx="625475" cy="31908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err="1" smtClean="0">
                  <a:solidFill>
                    <a:srgbClr val="3333FF"/>
                  </a:solidFill>
                </a:rPr>
                <a:t>Dcy</a:t>
              </a:r>
              <a:endParaRPr lang="fr-FR" b="1" dirty="0">
                <a:solidFill>
                  <a:srgbClr val="3333FF"/>
                </a:solidFill>
              </a:endParaRPr>
            </a:p>
          </p:txBody>
        </p:sp>
      </p:grpSp>
      <p:sp>
        <p:nvSpPr>
          <p:cNvPr id="50" name="Arc 49"/>
          <p:cNvSpPr>
            <a:spLocks noChangeAspect="1"/>
          </p:cNvSpPr>
          <p:nvPr/>
        </p:nvSpPr>
        <p:spPr>
          <a:xfrm rot="19484470">
            <a:off x="3667376" y="4524578"/>
            <a:ext cx="3153538" cy="3204000"/>
          </a:xfrm>
          <a:prstGeom prst="arc">
            <a:avLst>
              <a:gd name="adj1" fmla="val 16200000"/>
              <a:gd name="adj2" fmla="val 1775325"/>
            </a:avLst>
          </a:prstGeom>
          <a:ln w="12700">
            <a:solidFill>
              <a:srgbClr val="CC00FF"/>
            </a:solidFill>
            <a:prstDash val="dash"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Text Box 130"/>
          <p:cNvSpPr txBox="1">
            <a:spLocks noChangeArrowheads="1"/>
          </p:cNvSpPr>
          <p:nvPr/>
        </p:nvSpPr>
        <p:spPr bwMode="auto">
          <a:xfrm>
            <a:off x="7572396" y="4929198"/>
            <a:ext cx="1357322" cy="35719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b="1" dirty="0" smtClean="0">
                <a:solidFill>
                  <a:srgbClr val="FFFF00"/>
                </a:solidFill>
                <a:latin typeface="Arial"/>
                <a:cs typeface="Arial"/>
              </a:rPr>
              <a:t>قارورة مكسرة</a:t>
            </a:r>
            <a:endParaRPr lang="fr-FR" b="1" dirty="0">
              <a:solidFill>
                <a:srgbClr val="FFFF00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9" grpId="0" animBg="1"/>
      <p:bldP spid="42" grpId="0"/>
      <p:bldP spid="43" grpId="0"/>
      <p:bldP spid="50" grpId="0" animBg="1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Connecteur droit 81"/>
          <p:cNvCxnSpPr/>
          <p:nvPr/>
        </p:nvCxnSpPr>
        <p:spPr>
          <a:xfrm rot="5400000" flipH="1" flipV="1">
            <a:off x="-91469" y="2867364"/>
            <a:ext cx="1125899" cy="177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2" name="Groupe 31"/>
          <p:cNvGrpSpPr/>
          <p:nvPr/>
        </p:nvGrpSpPr>
        <p:grpSpPr>
          <a:xfrm>
            <a:off x="2857361" y="3652004"/>
            <a:ext cx="2375385" cy="1915046"/>
            <a:chOff x="2857361" y="3652004"/>
            <a:chExt cx="2375385" cy="1915046"/>
          </a:xfrm>
        </p:grpSpPr>
        <p:sp>
          <p:nvSpPr>
            <p:cNvPr id="59" name="Rectangle 58"/>
            <p:cNvSpPr/>
            <p:nvPr/>
          </p:nvSpPr>
          <p:spPr>
            <a:xfrm>
              <a:off x="2998525" y="3652004"/>
              <a:ext cx="2234221" cy="191504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8" name="Text Box 19"/>
            <p:cNvSpPr txBox="1">
              <a:spLocks noChangeArrowheads="1"/>
            </p:cNvSpPr>
            <p:nvPr/>
          </p:nvSpPr>
          <p:spPr bwMode="auto">
            <a:xfrm>
              <a:off x="2857374" y="3655860"/>
              <a:ext cx="2358426" cy="3618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1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1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1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93" name="Connecteur droit avec flèche 92"/>
            <p:cNvCxnSpPr/>
            <p:nvPr/>
          </p:nvCxnSpPr>
          <p:spPr>
            <a:xfrm rot="10800000">
              <a:off x="2857361" y="4364342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1" name="Groupe 30"/>
          <p:cNvGrpSpPr/>
          <p:nvPr/>
        </p:nvGrpSpPr>
        <p:grpSpPr>
          <a:xfrm>
            <a:off x="295387" y="3317577"/>
            <a:ext cx="1308371" cy="1132955"/>
            <a:chOff x="295387" y="3317577"/>
            <a:chExt cx="1308371" cy="1132955"/>
          </a:xfrm>
        </p:grpSpPr>
        <p:sp>
          <p:nvSpPr>
            <p:cNvPr id="54" name="Rectangle 53"/>
            <p:cNvSpPr/>
            <p:nvPr/>
          </p:nvSpPr>
          <p:spPr>
            <a:xfrm>
              <a:off x="350950" y="3460802"/>
              <a:ext cx="1152000" cy="98973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295387" y="3426574"/>
              <a:ext cx="1308371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demandé </a:t>
              </a:r>
              <a:endParaRPr kumimoji="0" lang="fr-F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fin de cycle&gt;</a:t>
              </a:r>
            </a:p>
          </p:txBody>
        </p:sp>
        <p:cxnSp>
          <p:nvCxnSpPr>
            <p:cNvPr id="99" name="Connecteur droit avec flèche 98"/>
            <p:cNvCxnSpPr/>
            <p:nvPr/>
          </p:nvCxnSpPr>
          <p:spPr>
            <a:xfrm rot="16200000">
              <a:off x="435816" y="3357788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101" name="Text Box 84"/>
          <p:cNvSpPr txBox="1">
            <a:spLocks noChangeAspect="1" noChangeArrowheads="1"/>
          </p:cNvSpPr>
          <p:nvPr/>
        </p:nvSpPr>
        <p:spPr bwMode="auto">
          <a:xfrm>
            <a:off x="3587023" y="2420108"/>
            <a:ext cx="1271587" cy="387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 err="1" smtClean="0"/>
              <a:t>Auto.Dcy</a:t>
            </a:r>
            <a:endParaRPr lang="fr-FR" sz="1600" b="1" dirty="0"/>
          </a:p>
        </p:txBody>
      </p:sp>
      <p:sp>
        <p:nvSpPr>
          <p:cNvPr id="103" name="Text Box 109"/>
          <p:cNvSpPr txBox="1">
            <a:spLocks noChangeArrowheads="1"/>
          </p:cNvSpPr>
          <p:nvPr/>
        </p:nvSpPr>
        <p:spPr bwMode="auto">
          <a:xfrm>
            <a:off x="3608581" y="4166530"/>
            <a:ext cx="1512887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ألي للثقب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2214546" y="2075134"/>
            <a:ext cx="1395679" cy="1568216"/>
            <a:chOff x="2214546" y="2075134"/>
            <a:chExt cx="1395679" cy="1568216"/>
          </a:xfrm>
        </p:grpSpPr>
        <p:cxnSp>
          <p:nvCxnSpPr>
            <p:cNvPr id="61" name="Connecteur en angle 60"/>
            <p:cNvCxnSpPr/>
            <p:nvPr/>
          </p:nvCxnSpPr>
          <p:spPr>
            <a:xfrm>
              <a:off x="2214546" y="2075134"/>
              <a:ext cx="1286742" cy="1568216"/>
            </a:xfrm>
            <a:prstGeom prst="bentConnector3">
              <a:avLst>
                <a:gd name="adj1" fmla="val 10011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Connecteur droit 104"/>
            <p:cNvCxnSpPr/>
            <p:nvPr/>
          </p:nvCxnSpPr>
          <p:spPr>
            <a:xfrm>
              <a:off x="3394225" y="2593144"/>
              <a:ext cx="2160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511048" y="4250506"/>
            <a:ext cx="1476000" cy="214314"/>
            <a:chOff x="1511048" y="4250506"/>
            <a:chExt cx="1476000" cy="214314"/>
          </a:xfrm>
        </p:grpSpPr>
        <p:cxnSp>
          <p:nvCxnSpPr>
            <p:cNvPr id="63" name="Connecteur droit 62"/>
            <p:cNvCxnSpPr/>
            <p:nvPr/>
          </p:nvCxnSpPr>
          <p:spPr>
            <a:xfrm rot="10800000">
              <a:off x="1511048" y="4367832"/>
              <a:ext cx="1476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Connecteur droit 105"/>
            <p:cNvCxnSpPr/>
            <p:nvPr/>
          </p:nvCxnSpPr>
          <p:spPr>
            <a:xfrm rot="5400000">
              <a:off x="2108247" y="4357663"/>
              <a:ext cx="21431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8" name="Rectangle 35"/>
          <p:cNvSpPr>
            <a:spLocks noChangeArrowheads="1"/>
          </p:cNvSpPr>
          <p:nvPr/>
        </p:nvSpPr>
        <p:spPr bwMode="auto">
          <a:xfrm>
            <a:off x="7524750" y="134321"/>
            <a:ext cx="1395413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بعض الحلقات</a:t>
            </a:r>
            <a:r>
              <a:rPr lang="fr-FR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</a:p>
        </p:txBody>
      </p:sp>
      <p:sp>
        <p:nvSpPr>
          <p:cNvPr id="109" name="Rectangle 36"/>
          <p:cNvSpPr>
            <a:spLocks noChangeArrowheads="1"/>
          </p:cNvSpPr>
          <p:nvPr/>
        </p:nvSpPr>
        <p:spPr bwMode="auto">
          <a:xfrm>
            <a:off x="6300788" y="476250"/>
            <a:ext cx="215900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FF0000"/>
                </a:solidFill>
                <a:cs typeface="Arabic Transparent" pitchFamily="2" charset="-78"/>
              </a:rPr>
              <a:t>1 ـ حلقة السير العادي</a:t>
            </a:r>
            <a:r>
              <a:rPr lang="fr-FR" b="1">
                <a:solidFill>
                  <a:srgbClr val="FF0000"/>
                </a:solidFill>
                <a:cs typeface="Arabic Transparent" pitchFamily="2" charset="-78"/>
              </a:rPr>
              <a:t> :</a:t>
            </a:r>
            <a:r>
              <a:rPr lang="fr-FR">
                <a:solidFill>
                  <a:srgbClr val="FF0000"/>
                </a:solidFill>
                <a:cs typeface="Arabic Transparent" pitchFamily="2" charset="-78"/>
              </a:rPr>
              <a:t> </a:t>
            </a:r>
            <a:endParaRPr lang="en-US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110" name="Rectangle 38"/>
          <p:cNvSpPr>
            <a:spLocks noChangeArrowheads="1"/>
          </p:cNvSpPr>
          <p:nvPr/>
        </p:nvSpPr>
        <p:spPr bwMode="auto">
          <a:xfrm>
            <a:off x="1671035" y="476250"/>
            <a:ext cx="4744056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هذه الحلقة تمثل التشغيل العادي للنظام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smtClean="0">
                <a:solidFill>
                  <a:srgbClr val="3333FF"/>
                </a:solidFill>
                <a:cs typeface="Times New Roman" pitchFamily="18" charset="0"/>
              </a:rPr>
              <a:t>A1</a:t>
            </a:r>
            <a:r>
              <a:rPr lang="fr-FR" b="1" dirty="0" smtClean="0">
                <a:solidFill>
                  <a:srgbClr val="FF0000"/>
                </a:solidFill>
                <a:cs typeface="Times New Roman" pitchFamily="18" charset="0"/>
              </a:rPr>
              <a:t>- F1- A2- </a:t>
            </a:r>
            <a:r>
              <a:rPr lang="fr-FR" b="1" dirty="0" smtClean="0">
                <a:solidFill>
                  <a:srgbClr val="3333FF"/>
                </a:solidFill>
                <a:cs typeface="Times New Roman" pitchFamily="18" charset="0"/>
              </a:rPr>
              <a:t>A1</a:t>
            </a:r>
            <a:endParaRPr lang="fr-FR" dirty="0">
              <a:solidFill>
                <a:srgbClr val="3333FF"/>
              </a:solidFill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404113" y="1643050"/>
            <a:ext cx="1835890" cy="646064"/>
            <a:chOff x="404113" y="1643050"/>
            <a:chExt cx="1835890" cy="646064"/>
          </a:xfrm>
        </p:grpSpPr>
        <p:sp>
          <p:nvSpPr>
            <p:cNvPr id="52" name="Rectangle 51"/>
            <p:cNvSpPr/>
            <p:nvPr/>
          </p:nvSpPr>
          <p:spPr>
            <a:xfrm>
              <a:off x="476470" y="1701456"/>
              <a:ext cx="1584000" cy="522739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11873" y="1643050"/>
              <a:ext cx="1692000" cy="64337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404113" y="1670809"/>
              <a:ext cx="1725152" cy="33855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cxnSp>
          <p:nvCxnSpPr>
            <p:cNvPr id="87" name="Connecteur droit avec flèche 86"/>
            <p:cNvCxnSpPr/>
            <p:nvPr/>
          </p:nvCxnSpPr>
          <p:spPr>
            <a:xfrm>
              <a:off x="2159582" y="2075710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2" name="Text Box 84"/>
            <p:cNvSpPr txBox="1">
              <a:spLocks noChangeAspect="1" noChangeArrowheads="1"/>
            </p:cNvSpPr>
            <p:nvPr/>
          </p:nvSpPr>
          <p:spPr bwMode="auto">
            <a:xfrm>
              <a:off x="1041044" y="1901764"/>
              <a:ext cx="642942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/>
            </a:p>
          </p:txBody>
        </p:sp>
      </p:grpSp>
      <p:sp>
        <p:nvSpPr>
          <p:cNvPr id="113" name="Text Box 82"/>
          <p:cNvSpPr txBox="1">
            <a:spLocks noChangeArrowheads="1"/>
          </p:cNvSpPr>
          <p:nvPr/>
        </p:nvSpPr>
        <p:spPr bwMode="auto">
          <a:xfrm>
            <a:off x="142844" y="1901150"/>
            <a:ext cx="1977999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6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6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6" name="Text Box 85"/>
          <p:cNvSpPr txBox="1">
            <a:spLocks noChangeAspect="1" noChangeArrowheads="1"/>
          </p:cNvSpPr>
          <p:nvPr/>
        </p:nvSpPr>
        <p:spPr bwMode="auto">
          <a:xfrm>
            <a:off x="214282" y="3891578"/>
            <a:ext cx="1285896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طلب توقف عند </a:t>
            </a:r>
            <a:endParaRPr lang="fr-FR" sz="1600" b="1" dirty="0" smtClean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نهاية </a:t>
            </a: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الدورة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27" name="Text Box 85"/>
          <p:cNvSpPr txBox="1">
            <a:spLocks noChangeAspect="1" noChangeArrowheads="1"/>
          </p:cNvSpPr>
          <p:nvPr/>
        </p:nvSpPr>
        <p:spPr bwMode="auto">
          <a:xfrm>
            <a:off x="1728128" y="4432588"/>
            <a:ext cx="85723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 smtClean="0">
                <a:cs typeface="Arabic Transparent" pitchFamily="2" charset="-78"/>
              </a:rPr>
              <a:t>Arrêt</a:t>
            </a:r>
            <a:endParaRPr lang="fr-FR" sz="1600" b="1" dirty="0">
              <a:cs typeface="Arabic Transparent" pitchFamily="2" charset="-78"/>
            </a:endParaRPr>
          </a:p>
        </p:txBody>
      </p:sp>
      <p:pic>
        <p:nvPicPr>
          <p:cNvPr id="28" name="Picture 3" descr="E:\g e m m + minidosa\010.JPG"/>
          <p:cNvPicPr>
            <a:picLocks noChangeAspect="1" noChangeArrowheads="1"/>
          </p:cNvPicPr>
          <p:nvPr/>
        </p:nvPicPr>
        <p:blipFill>
          <a:blip r:embed="rId2"/>
          <a:srcRect r="34906" b="22278"/>
          <a:stretch>
            <a:fillRect/>
          </a:stretch>
        </p:blipFill>
        <p:spPr bwMode="auto">
          <a:xfrm>
            <a:off x="5522001" y="1857364"/>
            <a:ext cx="3407717" cy="2714644"/>
          </a:xfrm>
          <a:prstGeom prst="rect">
            <a:avLst/>
          </a:prstGeom>
          <a:noFill/>
        </p:spPr>
      </p:pic>
      <p:sp>
        <p:nvSpPr>
          <p:cNvPr id="29" name="Arc 135"/>
          <p:cNvSpPr>
            <a:spLocks noChangeAspect="1"/>
          </p:cNvSpPr>
          <p:nvPr/>
        </p:nvSpPr>
        <p:spPr bwMode="auto">
          <a:xfrm rot="17817081">
            <a:off x="4428913" y="898313"/>
            <a:ext cx="2652005" cy="3389353"/>
          </a:xfrm>
          <a:custGeom>
            <a:avLst/>
            <a:gdLst>
              <a:gd name="T0" fmla="*/ 2147483647 w 21600"/>
              <a:gd name="T1" fmla="*/ 0 h 26885"/>
              <a:gd name="T2" fmla="*/ 2147483647 w 21600"/>
              <a:gd name="T3" fmla="*/ 2147483647 h 26885"/>
              <a:gd name="T4" fmla="*/ 0 w 21600"/>
              <a:gd name="T5" fmla="*/ 2147483647 h 26885"/>
              <a:gd name="T6" fmla="*/ 0 60000 65536"/>
              <a:gd name="T7" fmla="*/ 0 60000 65536"/>
              <a:gd name="T8" fmla="*/ 0 60000 65536"/>
              <a:gd name="T9" fmla="*/ 0 w 21600"/>
              <a:gd name="T10" fmla="*/ 0 h 26885"/>
              <a:gd name="T11" fmla="*/ 21600 w 21600"/>
              <a:gd name="T12" fmla="*/ 26885 h 268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885" fill="none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</a:path>
              <a:path w="21600" h="26885" stroke="0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  <a:lnTo>
                  <a:pt x="0" y="21110"/>
                </a:lnTo>
                <a:close/>
              </a:path>
            </a:pathLst>
          </a:custGeom>
          <a:noFill/>
          <a:ln w="12700">
            <a:solidFill>
              <a:srgbClr val="CC00FF"/>
            </a:solidFill>
            <a:prstDash val="dash"/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975366"/>
            <a:ext cx="1476000" cy="1605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3" grpId="0"/>
      <p:bldP spid="108" grpId="0"/>
      <p:bldP spid="109" grpId="0"/>
      <p:bldP spid="110" grpId="0"/>
      <p:bldP spid="113" grpId="0"/>
      <p:bldP spid="26" grpId="0"/>
      <p:bldP spid="27" grpId="0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 33"/>
          <p:cNvGrpSpPr/>
          <p:nvPr/>
        </p:nvGrpSpPr>
        <p:grpSpPr>
          <a:xfrm>
            <a:off x="857224" y="1782470"/>
            <a:ext cx="5018464" cy="3924000"/>
            <a:chOff x="857224" y="1782470"/>
            <a:chExt cx="5018464" cy="3924000"/>
          </a:xfrm>
        </p:grpSpPr>
        <p:sp>
          <p:nvSpPr>
            <p:cNvPr id="26" name="Rectangle 25"/>
            <p:cNvSpPr/>
            <p:nvPr/>
          </p:nvSpPr>
          <p:spPr>
            <a:xfrm>
              <a:off x="1062013" y="1785926"/>
              <a:ext cx="1692000" cy="648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19412" y="1840876"/>
              <a:ext cx="1584000" cy="522739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54815" y="1782470"/>
              <a:ext cx="1692000" cy="64337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93892" y="3600222"/>
              <a:ext cx="1152000" cy="98973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641467" y="3791424"/>
              <a:ext cx="2234221" cy="191504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61" name="Connecteur en angle 60"/>
            <p:cNvCxnSpPr/>
            <p:nvPr/>
          </p:nvCxnSpPr>
          <p:spPr>
            <a:xfrm>
              <a:off x="2857488" y="2214554"/>
              <a:ext cx="1286742" cy="1568216"/>
            </a:xfrm>
            <a:prstGeom prst="bentConnector3">
              <a:avLst>
                <a:gd name="adj1" fmla="val 10011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Connecteur droit 62"/>
            <p:cNvCxnSpPr/>
            <p:nvPr/>
          </p:nvCxnSpPr>
          <p:spPr>
            <a:xfrm rot="10800000">
              <a:off x="2153990" y="4507252"/>
              <a:ext cx="1476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1068827" y="1807698"/>
              <a:ext cx="1725152" cy="33855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938329" y="3586578"/>
              <a:ext cx="1308371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demandé </a:t>
              </a:r>
              <a:endParaRPr kumimoji="0" lang="fr-F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fin de cycle&gt;</a:t>
              </a:r>
            </a:p>
          </p:txBody>
        </p:sp>
        <p:sp>
          <p:nvSpPr>
            <p:cNvPr id="78" name="Text Box 19"/>
            <p:cNvSpPr txBox="1">
              <a:spLocks noChangeArrowheads="1"/>
            </p:cNvSpPr>
            <p:nvPr/>
          </p:nvSpPr>
          <p:spPr bwMode="auto">
            <a:xfrm>
              <a:off x="3500316" y="3795280"/>
              <a:ext cx="2358426" cy="3618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82" name="Connecteur droit 81"/>
            <p:cNvCxnSpPr/>
            <p:nvPr/>
          </p:nvCxnSpPr>
          <p:spPr>
            <a:xfrm rot="5400000" flipH="1" flipV="1">
              <a:off x="551473" y="3006784"/>
              <a:ext cx="1125899" cy="177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7" name="Connecteur droit avec flèche 86"/>
            <p:cNvCxnSpPr/>
            <p:nvPr/>
          </p:nvCxnSpPr>
          <p:spPr>
            <a:xfrm>
              <a:off x="2802524" y="2215130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3" name="Connecteur droit avec flèche 92"/>
            <p:cNvCxnSpPr/>
            <p:nvPr/>
          </p:nvCxnSpPr>
          <p:spPr>
            <a:xfrm rot="10800000">
              <a:off x="3500303" y="4503762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9" name="Connecteur droit avec flèche 98"/>
            <p:cNvCxnSpPr/>
            <p:nvPr/>
          </p:nvCxnSpPr>
          <p:spPr>
            <a:xfrm rot="16200000">
              <a:off x="1078758" y="3497208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1" name="Text Box 84"/>
            <p:cNvSpPr txBox="1">
              <a:spLocks noChangeAspect="1" noChangeArrowheads="1"/>
            </p:cNvSpPr>
            <p:nvPr/>
          </p:nvSpPr>
          <p:spPr bwMode="auto">
            <a:xfrm>
              <a:off x="4229965" y="2559528"/>
              <a:ext cx="1271587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err="1" smtClean="0"/>
                <a:t>Auto.Dcy</a:t>
              </a:r>
              <a:endParaRPr lang="fr-FR" sz="1600" b="1" dirty="0"/>
            </a:p>
          </p:txBody>
        </p:sp>
        <p:cxnSp>
          <p:nvCxnSpPr>
            <p:cNvPr id="105" name="Connecteur droit 104"/>
            <p:cNvCxnSpPr/>
            <p:nvPr/>
          </p:nvCxnSpPr>
          <p:spPr>
            <a:xfrm>
              <a:off x="4037167" y="2732564"/>
              <a:ext cx="2160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rot="5400000">
              <a:off x="2751189" y="4497083"/>
              <a:ext cx="21431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82"/>
            <p:cNvSpPr txBox="1">
              <a:spLocks noChangeArrowheads="1"/>
            </p:cNvSpPr>
            <p:nvPr/>
          </p:nvSpPr>
          <p:spPr bwMode="auto">
            <a:xfrm>
              <a:off x="989214" y="2060792"/>
              <a:ext cx="1763685" cy="3746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شروط </a:t>
              </a:r>
              <a:r>
                <a:rPr lang="ar-SA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ا</a:t>
              </a:r>
              <a:r>
                <a:rPr lang="ar-DZ" sz="1600" b="1" dirty="0" smtClean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لا</a:t>
              </a:r>
              <a:r>
                <a:rPr lang="ar-SA" sz="1600" b="1" dirty="0" err="1" smtClean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بتدائية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CI </a:t>
              </a:r>
            </a:p>
            <a:p>
              <a:pPr algn="r" rtl="1"/>
              <a:endParaRPr lang="fr-FR" sz="16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28" name="Text Box 85"/>
            <p:cNvSpPr txBox="1">
              <a:spLocks noChangeAspect="1" noChangeArrowheads="1"/>
            </p:cNvSpPr>
            <p:nvPr/>
          </p:nvSpPr>
          <p:spPr bwMode="auto">
            <a:xfrm>
              <a:off x="857224" y="4028398"/>
              <a:ext cx="1285896" cy="71438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sz="1600" b="1" dirty="0">
                  <a:cs typeface="Arabic Transparent" pitchFamily="2" charset="-78"/>
                </a:rPr>
                <a:t>طلب توقف عند </a:t>
              </a:r>
              <a:endParaRPr lang="fr-FR" sz="1600" b="1" dirty="0" smtClean="0">
                <a:cs typeface="Arabic Transparent" pitchFamily="2" charset="-78"/>
              </a:endParaRPr>
            </a:p>
            <a:p>
              <a:pPr algn="r" rtl="1"/>
              <a:r>
                <a:rPr lang="ar-DZ" sz="1600" b="1" dirty="0" smtClean="0">
                  <a:cs typeface="Arabic Transparent" pitchFamily="2" charset="-78"/>
                </a:rPr>
                <a:t>نهاية </a:t>
              </a:r>
              <a:r>
                <a:rPr lang="ar-DZ" sz="1600" b="1" dirty="0">
                  <a:cs typeface="Arabic Transparent" pitchFamily="2" charset="-78"/>
                </a:rPr>
                <a:t>الدورة</a:t>
              </a:r>
              <a:endParaRPr lang="fr-FR" sz="1600" b="1" dirty="0">
                <a:cs typeface="Arabic Transparent" pitchFamily="2" charset="-78"/>
              </a:endParaRPr>
            </a:p>
          </p:txBody>
        </p:sp>
        <p:sp>
          <p:nvSpPr>
            <p:cNvPr id="29" name="Text Box 85"/>
            <p:cNvSpPr txBox="1">
              <a:spLocks noChangeAspect="1" noChangeArrowheads="1"/>
            </p:cNvSpPr>
            <p:nvPr/>
          </p:nvSpPr>
          <p:spPr bwMode="auto">
            <a:xfrm>
              <a:off x="2371070" y="4572008"/>
              <a:ext cx="857236" cy="38893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600" b="1" dirty="0" smtClean="0">
                  <a:cs typeface="Arabic Transparent" pitchFamily="2" charset="-78"/>
                </a:rPr>
                <a:t>Arrêt</a:t>
              </a:r>
              <a:endParaRPr lang="fr-FR" sz="1600" b="1" dirty="0">
                <a:cs typeface="Arabic Transparent" pitchFamily="2" charset="-78"/>
              </a:endParaRPr>
            </a:p>
          </p:txBody>
        </p:sp>
      </p:grpSp>
      <p:grpSp>
        <p:nvGrpSpPr>
          <p:cNvPr id="30" name="Group 41"/>
          <p:cNvGrpSpPr>
            <a:grpSpLocks/>
          </p:cNvGrpSpPr>
          <p:nvPr/>
        </p:nvGrpSpPr>
        <p:grpSpPr bwMode="auto">
          <a:xfrm>
            <a:off x="5929322" y="1071546"/>
            <a:ext cx="2195512" cy="2043113"/>
            <a:chOff x="4241" y="482"/>
            <a:chExt cx="1383" cy="1287"/>
          </a:xfrm>
        </p:grpSpPr>
        <p:pic>
          <p:nvPicPr>
            <p:cNvPr id="31" name="Picture 39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241" y="482"/>
              <a:ext cx="1383" cy="1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ctangle 40"/>
            <p:cNvSpPr>
              <a:spLocks noChangeArrowheads="1"/>
            </p:cNvSpPr>
            <p:nvPr/>
          </p:nvSpPr>
          <p:spPr bwMode="auto">
            <a:xfrm rot="2700000">
              <a:off x="4666" y="840"/>
              <a:ext cx="23" cy="13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3" name="Arc 135"/>
          <p:cNvSpPr>
            <a:spLocks noChangeAspect="1"/>
          </p:cNvSpPr>
          <p:nvPr/>
        </p:nvSpPr>
        <p:spPr bwMode="auto">
          <a:xfrm rot="18441205">
            <a:off x="3040182" y="887627"/>
            <a:ext cx="2652005" cy="3389353"/>
          </a:xfrm>
          <a:custGeom>
            <a:avLst/>
            <a:gdLst>
              <a:gd name="T0" fmla="*/ 2147483647 w 21600"/>
              <a:gd name="T1" fmla="*/ 0 h 26885"/>
              <a:gd name="T2" fmla="*/ 2147483647 w 21600"/>
              <a:gd name="T3" fmla="*/ 2147483647 h 26885"/>
              <a:gd name="T4" fmla="*/ 0 w 21600"/>
              <a:gd name="T5" fmla="*/ 2147483647 h 26885"/>
              <a:gd name="T6" fmla="*/ 0 60000 65536"/>
              <a:gd name="T7" fmla="*/ 0 60000 65536"/>
              <a:gd name="T8" fmla="*/ 0 60000 65536"/>
              <a:gd name="T9" fmla="*/ 0 w 21600"/>
              <a:gd name="T10" fmla="*/ 0 h 26885"/>
              <a:gd name="T11" fmla="*/ 21600 w 21600"/>
              <a:gd name="T12" fmla="*/ 26885 h 268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885" fill="none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</a:path>
              <a:path w="21600" h="26885" stroke="0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  <a:lnTo>
                  <a:pt x="0" y="21110"/>
                </a:lnTo>
                <a:close/>
              </a:path>
            </a:pathLst>
          </a:custGeom>
          <a:noFill/>
          <a:ln w="12700">
            <a:solidFill>
              <a:srgbClr val="CC00FF"/>
            </a:solidFill>
            <a:prstDash val="dash"/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35" name="Groupe 34"/>
          <p:cNvGrpSpPr/>
          <p:nvPr/>
        </p:nvGrpSpPr>
        <p:grpSpPr>
          <a:xfrm>
            <a:off x="2143108" y="637507"/>
            <a:ext cx="1801621" cy="832499"/>
            <a:chOff x="2143108" y="637507"/>
            <a:chExt cx="1801621" cy="832499"/>
          </a:xfrm>
        </p:grpSpPr>
        <p:sp>
          <p:nvSpPr>
            <p:cNvPr id="27" name="AutoShape 41"/>
            <p:cNvSpPr>
              <a:spLocks noChangeArrowheads="1"/>
            </p:cNvSpPr>
            <p:nvPr/>
          </p:nvSpPr>
          <p:spPr bwMode="auto">
            <a:xfrm>
              <a:off x="2144504" y="637507"/>
              <a:ext cx="1800225" cy="827088"/>
            </a:xfrm>
            <a:prstGeom prst="wedgeRoundRectCallout">
              <a:avLst>
                <a:gd name="adj1" fmla="val -64111"/>
                <a:gd name="adj2" fmla="val 124833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fr-FR" sz="1600" dirty="0">
                <a:cs typeface="Arabic Transparent" pitchFamily="2" charset="-78"/>
              </a:endParaRPr>
            </a:p>
          </p:txBody>
        </p:sp>
        <p:sp>
          <p:nvSpPr>
            <p:cNvPr id="24" name="AutoShape 41"/>
            <p:cNvSpPr>
              <a:spLocks noChangeArrowheads="1"/>
            </p:cNvSpPr>
            <p:nvPr/>
          </p:nvSpPr>
          <p:spPr bwMode="auto">
            <a:xfrm>
              <a:off x="2143108" y="642918"/>
              <a:ext cx="1800225" cy="827088"/>
            </a:xfrm>
            <a:prstGeom prst="wedgeRoundRectCallout">
              <a:avLst>
                <a:gd name="adj1" fmla="val -64111"/>
                <a:gd name="adj2" fmla="val 124833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ar-DZ" sz="1600" dirty="0">
                  <a:cs typeface="Arabic Transparent" pitchFamily="2" charset="-78"/>
                </a:rPr>
                <a:t>بعد تحقق جميع الشروط الابتدائية</a:t>
              </a:r>
            </a:p>
            <a:p>
              <a:pPr algn="ctr"/>
              <a:r>
                <a:rPr lang="ar-DZ" sz="1600" dirty="0">
                  <a:cs typeface="Arabic Transparent" pitchFamily="2" charset="-78"/>
                </a:rPr>
                <a:t>يشتعل </a:t>
              </a:r>
              <a:r>
                <a:rPr lang="ar-DZ" sz="1600" b="1" dirty="0">
                  <a:solidFill>
                    <a:srgbClr val="3333FF"/>
                  </a:solidFill>
                  <a:cs typeface="Arabic Transparent" pitchFamily="2" charset="-78"/>
                </a:rPr>
                <a:t>الضوء </a:t>
              </a:r>
              <a:r>
                <a:rPr lang="ar-DZ" sz="1600" b="1" dirty="0" err="1">
                  <a:solidFill>
                    <a:srgbClr val="3333FF"/>
                  </a:solidFill>
                  <a:cs typeface="Arabic Transparent" pitchFamily="2" charset="-78"/>
                </a:rPr>
                <a:t>الازرق</a:t>
              </a:r>
              <a:endParaRPr lang="fr-FR" sz="1600" b="1" dirty="0">
                <a:solidFill>
                  <a:srgbClr val="3333FF"/>
                </a:solidFill>
                <a:cs typeface="Arabic Transparent" pitchFamily="2" charset="-78"/>
              </a:endParaRPr>
            </a:p>
          </p:txBody>
        </p:sp>
      </p:grpSp>
      <p:sp>
        <p:nvSpPr>
          <p:cNvPr id="36" name="Text Box 109"/>
          <p:cNvSpPr txBox="1">
            <a:spLocks noChangeArrowheads="1"/>
          </p:cNvSpPr>
          <p:nvPr/>
        </p:nvSpPr>
        <p:spPr bwMode="auto">
          <a:xfrm>
            <a:off x="4239948" y="4300723"/>
            <a:ext cx="1512887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ألي للثقب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3169" y="4109559"/>
            <a:ext cx="1476000" cy="1605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" name="Text Box 296"/>
          <p:cNvSpPr txBox="1">
            <a:spLocks noChangeArrowheads="1"/>
          </p:cNvSpPr>
          <p:nvPr/>
        </p:nvSpPr>
        <p:spPr bwMode="auto">
          <a:xfrm>
            <a:off x="3992251" y="164305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dirty="0"/>
          </a:p>
        </p:txBody>
      </p:sp>
      <p:sp>
        <p:nvSpPr>
          <p:cNvPr id="345" name="Rectangle 344"/>
          <p:cNvSpPr/>
          <p:nvPr/>
        </p:nvSpPr>
        <p:spPr>
          <a:xfrm>
            <a:off x="6952967" y="559338"/>
            <a:ext cx="1830949" cy="369332"/>
          </a:xfrm>
          <a:prstGeom prst="rect">
            <a:avLst/>
          </a:prstGeom>
          <a:noFill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المتمن</a:t>
            </a:r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العادي 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GPN</a:t>
            </a:r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346" name="Picture 7" descr="G:\Protégé _ Chaîne d’action électrique. → Code couleur des voyants et boutons poussoirs - BAC PRO MSPC_files\bp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579" y="357166"/>
            <a:ext cx="1102978" cy="720000"/>
          </a:xfrm>
          <a:prstGeom prst="rect">
            <a:avLst/>
          </a:prstGeom>
          <a:noFill/>
        </p:spPr>
      </p:pic>
      <p:pic>
        <p:nvPicPr>
          <p:cNvPr id="278" name="Picture 8"/>
          <p:cNvPicPr>
            <a:picLocks noChangeAspect="1" noChangeArrowheads="1"/>
          </p:cNvPicPr>
          <p:nvPr/>
        </p:nvPicPr>
        <p:blipFill>
          <a:blip r:embed="rId4"/>
          <a:srcRect l="66733"/>
          <a:stretch>
            <a:fillRect/>
          </a:stretch>
        </p:blipFill>
        <p:spPr bwMode="auto">
          <a:xfrm>
            <a:off x="1214414" y="3571876"/>
            <a:ext cx="1415353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" name="Image 28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9431" y="45597"/>
            <a:ext cx="3636000" cy="3954907"/>
          </a:xfrm>
          <a:prstGeom prst="rect">
            <a:avLst/>
          </a:prstGeom>
          <a:noFill/>
        </p:spPr>
      </p:pic>
      <p:pic>
        <p:nvPicPr>
          <p:cNvPr id="292" name="Image 29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24339" y="1142984"/>
            <a:ext cx="2548255" cy="3481070"/>
          </a:xfrm>
          <a:prstGeom prst="rect">
            <a:avLst/>
          </a:prstGeom>
          <a:noFill/>
        </p:spPr>
      </p:pic>
      <p:cxnSp>
        <p:nvCxnSpPr>
          <p:cNvPr id="353" name="Connecteur droit avec flèche 352"/>
          <p:cNvCxnSpPr/>
          <p:nvPr/>
        </p:nvCxnSpPr>
        <p:spPr>
          <a:xfrm rot="10800000">
            <a:off x="6024273" y="714356"/>
            <a:ext cx="1643074" cy="1071570"/>
          </a:xfrm>
          <a:prstGeom prst="straightConnector1">
            <a:avLst/>
          </a:prstGeom>
          <a:ln w="12700">
            <a:solidFill>
              <a:srgbClr val="3333FF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6" name="Connecteur droit avec flèche 355"/>
          <p:cNvCxnSpPr/>
          <p:nvPr/>
        </p:nvCxnSpPr>
        <p:spPr>
          <a:xfrm rot="10800000" flipV="1">
            <a:off x="4309761" y="2500306"/>
            <a:ext cx="3143272" cy="928694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7" name="Connecteur droit avec flèche 386"/>
          <p:cNvCxnSpPr/>
          <p:nvPr/>
        </p:nvCxnSpPr>
        <p:spPr>
          <a:xfrm rot="10800000">
            <a:off x="2309497" y="2357430"/>
            <a:ext cx="5143536" cy="71438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4" name="Connecteur droit avec flèche 393"/>
          <p:cNvCxnSpPr/>
          <p:nvPr/>
        </p:nvCxnSpPr>
        <p:spPr>
          <a:xfrm rot="10800000">
            <a:off x="2309497" y="2000240"/>
            <a:ext cx="5143536" cy="1643074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9" name="Connecteur droit avec flèche 398"/>
          <p:cNvCxnSpPr/>
          <p:nvPr/>
        </p:nvCxnSpPr>
        <p:spPr>
          <a:xfrm rot="10800000">
            <a:off x="4952703" y="3456296"/>
            <a:ext cx="2571768" cy="857256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14" name="Rectangle 413"/>
          <p:cNvSpPr/>
          <p:nvPr/>
        </p:nvSpPr>
        <p:spPr>
          <a:xfrm>
            <a:off x="3357554" y="5715016"/>
            <a:ext cx="1944763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ملتقط نهاية الشوط هوائي 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415" name="Rectangle 414"/>
          <p:cNvSpPr/>
          <p:nvPr/>
        </p:nvSpPr>
        <p:spPr>
          <a:xfrm>
            <a:off x="-83295" y="1071546"/>
            <a:ext cx="2012089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ملتقط نهاية الشوط كهربائي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416" name="Rectangle 415"/>
          <p:cNvSpPr/>
          <p:nvPr/>
        </p:nvSpPr>
        <p:spPr>
          <a:xfrm>
            <a:off x="857224" y="4929198"/>
            <a:ext cx="1669047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ملتقط خلية </a:t>
            </a:r>
            <a:r>
              <a:rPr lang="ar-DZ" sz="1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كهوضوئية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417" name="Rectangle 416"/>
          <p:cNvSpPr/>
          <p:nvPr/>
        </p:nvSpPr>
        <p:spPr>
          <a:xfrm>
            <a:off x="4686120" y="40944"/>
            <a:ext cx="1829347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00000"/>
                </a:solidFill>
                <a:latin typeface="Arial"/>
                <a:cs typeface="Arial"/>
              </a:rPr>
              <a:t>زر التشغيل </a:t>
            </a:r>
            <a:r>
              <a:rPr lang="fr-FR" sz="1600" b="1" dirty="0" err="1" smtClean="0">
                <a:solidFill>
                  <a:srgbClr val="C00000"/>
                </a:solidFill>
                <a:latin typeface="Arial"/>
                <a:cs typeface="Arial"/>
              </a:rPr>
              <a:t>Dcy</a:t>
            </a:r>
            <a:r>
              <a:rPr lang="ar-DZ" sz="1600" b="1" dirty="0" smtClean="0">
                <a:solidFill>
                  <a:srgbClr val="C00000"/>
                </a:solidFill>
                <a:latin typeface="Arial"/>
                <a:cs typeface="Arial"/>
              </a:rPr>
              <a:t> (</a:t>
            </a:r>
            <a:r>
              <a:rPr lang="fr-FR" sz="1600" b="1" dirty="0" smtClean="0">
                <a:solidFill>
                  <a:srgbClr val="C00000"/>
                </a:solidFill>
                <a:latin typeface="Arial"/>
                <a:cs typeface="Arial"/>
              </a:rPr>
              <a:t>Ma</a:t>
            </a:r>
            <a:r>
              <a:rPr lang="ar-DZ" sz="1600" b="1" dirty="0" smtClean="0">
                <a:solidFill>
                  <a:srgbClr val="C00000"/>
                </a:solidFill>
                <a:latin typeface="Arial"/>
                <a:cs typeface="Arial"/>
              </a:rPr>
              <a:t>)</a:t>
            </a:r>
            <a:endParaRPr lang="fr-FR" sz="1600" dirty="0">
              <a:solidFill>
                <a:srgbClr val="C00000"/>
              </a:solidFill>
            </a:endParaRPr>
          </a:p>
        </p:txBody>
      </p:sp>
      <p:cxnSp>
        <p:nvCxnSpPr>
          <p:cNvPr id="37" name="Connecteur droit avec flèche 36"/>
          <p:cNvCxnSpPr/>
          <p:nvPr/>
        </p:nvCxnSpPr>
        <p:spPr>
          <a:xfrm rot="10800000" flipV="1">
            <a:off x="2786051" y="1928802"/>
            <a:ext cx="5667115" cy="1214446"/>
          </a:xfrm>
          <a:prstGeom prst="straightConnector1">
            <a:avLst/>
          </a:prstGeom>
          <a:ln w="12700">
            <a:solidFill>
              <a:srgbClr val="3333FF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9" name="Image 28"/>
          <p:cNvPicPr>
            <a:picLocks noChangeAspect="1"/>
          </p:cNvPicPr>
          <p:nvPr/>
        </p:nvPicPr>
        <p:blipFill>
          <a:blip r:embed="rId7"/>
          <a:srcRect t="19928" r="33854"/>
          <a:stretch>
            <a:fillRect/>
          </a:stretch>
        </p:blipFill>
        <p:spPr bwMode="auto">
          <a:xfrm rot="5400000">
            <a:off x="517387" y="1151515"/>
            <a:ext cx="705557" cy="1260000"/>
          </a:xfrm>
          <a:prstGeom prst="rect">
            <a:avLst/>
          </a:prstGeom>
          <a:noFill/>
        </p:spPr>
      </p:pic>
      <p:sp>
        <p:nvSpPr>
          <p:cNvPr id="30" name="Flèche à angle droit 29"/>
          <p:cNvSpPr/>
          <p:nvPr/>
        </p:nvSpPr>
        <p:spPr>
          <a:xfrm rot="16200000">
            <a:off x="1569356" y="1792500"/>
            <a:ext cx="252000" cy="324000"/>
          </a:xfrm>
          <a:prstGeom prst="bentUpArrow">
            <a:avLst>
              <a:gd name="adj1" fmla="val 25000"/>
              <a:gd name="adj2" fmla="val 25000"/>
              <a:gd name="adj3" fmla="val 43326"/>
            </a:avLst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à angle droit 30"/>
          <p:cNvSpPr/>
          <p:nvPr/>
        </p:nvSpPr>
        <p:spPr>
          <a:xfrm rot="16200000">
            <a:off x="1569356" y="2350622"/>
            <a:ext cx="252000" cy="324000"/>
          </a:xfrm>
          <a:prstGeom prst="bentUpArrow">
            <a:avLst>
              <a:gd name="adj1" fmla="val 25000"/>
              <a:gd name="adj2" fmla="val 25000"/>
              <a:gd name="adj3" fmla="val 43326"/>
            </a:avLst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7"/>
          <a:srcRect t="19928" r="33854"/>
          <a:stretch>
            <a:fillRect/>
          </a:stretch>
        </p:blipFill>
        <p:spPr bwMode="auto">
          <a:xfrm rot="5400000">
            <a:off x="517387" y="1874717"/>
            <a:ext cx="705557" cy="1260000"/>
          </a:xfrm>
          <a:prstGeom prst="rect">
            <a:avLst/>
          </a:prstGeom>
          <a:noFill/>
        </p:spPr>
      </p:pic>
      <p:pic>
        <p:nvPicPr>
          <p:cNvPr id="38" name="Picture 7" descr="H:\distributeurs-de-fin-de-course-a-commande-par-levier-a-galet-escamotable.jpg"/>
          <p:cNvPicPr>
            <a:picLocks noChangeAspect="1" noChangeArrowheads="1"/>
          </p:cNvPicPr>
          <p:nvPr/>
        </p:nvPicPr>
        <p:blipFill>
          <a:blip r:embed="rId8" cstate="print"/>
          <a:srcRect l="43420"/>
          <a:stretch>
            <a:fillRect/>
          </a:stretch>
        </p:blipFill>
        <p:spPr bwMode="auto">
          <a:xfrm>
            <a:off x="3357554" y="4308878"/>
            <a:ext cx="864000" cy="137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7" descr="H:\distributeurs-de-fin-de-course-a-commande-par-levier-a-galet-escamotable.jpg"/>
          <p:cNvPicPr>
            <a:picLocks noChangeAspect="1" noChangeArrowheads="1"/>
          </p:cNvPicPr>
          <p:nvPr/>
        </p:nvPicPr>
        <p:blipFill>
          <a:blip r:embed="rId8" cstate="print"/>
          <a:srcRect l="43420"/>
          <a:stretch>
            <a:fillRect/>
          </a:stretch>
        </p:blipFill>
        <p:spPr bwMode="auto">
          <a:xfrm>
            <a:off x="4429124" y="4279850"/>
            <a:ext cx="864000" cy="137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Flèche à angle droit 39"/>
          <p:cNvSpPr/>
          <p:nvPr/>
        </p:nvSpPr>
        <p:spPr>
          <a:xfrm rot="10800000">
            <a:off x="4811205" y="4022276"/>
            <a:ext cx="252000" cy="324000"/>
          </a:xfrm>
          <a:prstGeom prst="bentUpArrow">
            <a:avLst>
              <a:gd name="adj1" fmla="val 25000"/>
              <a:gd name="adj2" fmla="val 25000"/>
              <a:gd name="adj3" fmla="val 43326"/>
            </a:avLst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à angle droit 40"/>
          <p:cNvSpPr/>
          <p:nvPr/>
        </p:nvSpPr>
        <p:spPr>
          <a:xfrm rot="10800000">
            <a:off x="3915668" y="4000504"/>
            <a:ext cx="252000" cy="324000"/>
          </a:xfrm>
          <a:prstGeom prst="bentUpArrow">
            <a:avLst>
              <a:gd name="adj1" fmla="val 25000"/>
              <a:gd name="adj2" fmla="val 25000"/>
              <a:gd name="adj3" fmla="val 43326"/>
            </a:avLst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à angle droit 41"/>
          <p:cNvSpPr/>
          <p:nvPr/>
        </p:nvSpPr>
        <p:spPr>
          <a:xfrm rot="10800000">
            <a:off x="2031174" y="2928934"/>
            <a:ext cx="612000" cy="576000"/>
          </a:xfrm>
          <a:prstGeom prst="bentUpArrow">
            <a:avLst>
              <a:gd name="adj1" fmla="val 9493"/>
              <a:gd name="adj2" fmla="val 10485"/>
              <a:gd name="adj3" fmla="val 19993"/>
            </a:avLst>
          </a:prstGeom>
          <a:solidFill>
            <a:srgbClr val="00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5" name="Groupe 28"/>
          <p:cNvGrpSpPr/>
          <p:nvPr/>
        </p:nvGrpSpPr>
        <p:grpSpPr>
          <a:xfrm>
            <a:off x="214282" y="5929330"/>
            <a:ext cx="3095999" cy="646331"/>
            <a:chOff x="1280953" y="3929066"/>
            <a:chExt cx="3050836" cy="646331"/>
          </a:xfrm>
        </p:grpSpPr>
        <p:sp>
          <p:nvSpPr>
            <p:cNvPr id="46" name="Rectangle 45"/>
            <p:cNvSpPr/>
            <p:nvPr/>
          </p:nvSpPr>
          <p:spPr>
            <a:xfrm>
              <a:off x="1523818" y="3937071"/>
              <a:ext cx="2802513" cy="61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6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280953" y="3929066"/>
              <a:ext cx="3050836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b="1" u="sng" dirty="0" smtClean="0">
                  <a:solidFill>
                    <a:srgbClr val="FF0000"/>
                  </a:solidFill>
                  <a:latin typeface="Arial"/>
                  <a:cs typeface="Arial"/>
                </a:rPr>
                <a:t>ملاحظة هامة</a:t>
              </a:r>
              <a:r>
                <a:rPr lang="ar-DZ" sz="1600" b="1" dirty="0" smtClean="0">
                  <a:solidFill>
                    <a:srgbClr val="C00000"/>
                  </a:solidFill>
                  <a:latin typeface="Arial"/>
                  <a:cs typeface="Arial"/>
                </a:rPr>
                <a:t>: </a:t>
              </a:r>
              <a:r>
                <a:rPr lang="ar-DZ" b="1" dirty="0" smtClean="0">
                  <a:solidFill>
                    <a:srgbClr val="3333FF"/>
                  </a:solidFill>
                  <a:latin typeface="Arial"/>
                  <a:cs typeface="Arial"/>
                </a:rPr>
                <a:t>لا توجد في هذا النظام </a:t>
              </a:r>
            </a:p>
            <a:p>
              <a:pPr algn="r" rtl="1"/>
              <a:r>
                <a:rPr lang="ar-DZ" b="1" dirty="0" smtClean="0">
                  <a:solidFill>
                    <a:srgbClr val="FF0000"/>
                  </a:solidFill>
                  <a:latin typeface="Arial"/>
                  <a:cs typeface="Arial"/>
                </a:rPr>
                <a:t>إلا هذا الزر وهذه الملتقطات </a:t>
              </a:r>
              <a:r>
                <a:rPr lang="ar-DZ" b="1" dirty="0" smtClean="0">
                  <a:solidFill>
                    <a:srgbClr val="3333FF"/>
                  </a:solidFill>
                  <a:latin typeface="Arial"/>
                  <a:cs typeface="Arial"/>
                </a:rPr>
                <a:t>فقط.</a:t>
              </a:r>
              <a:endParaRPr lang="fr-FR" sz="1600" dirty="0">
                <a:solidFill>
                  <a:srgbClr val="3333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animBg="1"/>
      <p:bldP spid="414" grpId="0"/>
      <p:bldP spid="415" grpId="0"/>
      <p:bldP spid="416" grpId="0"/>
      <p:bldP spid="417" grpId="0"/>
      <p:bldP spid="30" grpId="0" animBg="1"/>
      <p:bldP spid="31" grpId="0" animBg="1"/>
      <p:bldP spid="40" grpId="0" animBg="1"/>
      <p:bldP spid="41" grpId="0" animBg="1"/>
      <p:bldP spid="4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e 29"/>
          <p:cNvGrpSpPr/>
          <p:nvPr/>
        </p:nvGrpSpPr>
        <p:grpSpPr>
          <a:xfrm>
            <a:off x="857224" y="1782470"/>
            <a:ext cx="5020303" cy="3924000"/>
            <a:chOff x="857224" y="1782470"/>
            <a:chExt cx="5020303" cy="3924000"/>
          </a:xfrm>
        </p:grpSpPr>
        <p:sp>
          <p:nvSpPr>
            <p:cNvPr id="28" name="Rectangle 27"/>
            <p:cNvSpPr/>
            <p:nvPr/>
          </p:nvSpPr>
          <p:spPr>
            <a:xfrm>
              <a:off x="3643306" y="3786190"/>
              <a:ext cx="2234221" cy="1915046"/>
            </a:xfrm>
            <a:prstGeom prst="rect">
              <a:avLst/>
            </a:prstGeom>
            <a:solidFill>
              <a:srgbClr val="FFCC00"/>
            </a:solidFill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19412" y="1840876"/>
              <a:ext cx="1584000" cy="522739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54815" y="1782470"/>
              <a:ext cx="1692000" cy="64337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93892" y="3600222"/>
              <a:ext cx="1152000" cy="98973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641467" y="3791424"/>
              <a:ext cx="2234221" cy="191504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61" name="Connecteur en angle 60"/>
            <p:cNvCxnSpPr/>
            <p:nvPr/>
          </p:nvCxnSpPr>
          <p:spPr>
            <a:xfrm>
              <a:off x="2857488" y="2214554"/>
              <a:ext cx="1286742" cy="1568216"/>
            </a:xfrm>
            <a:prstGeom prst="bentConnector3">
              <a:avLst>
                <a:gd name="adj1" fmla="val 100117"/>
              </a:avLst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Connecteur droit 62"/>
            <p:cNvCxnSpPr/>
            <p:nvPr/>
          </p:nvCxnSpPr>
          <p:spPr>
            <a:xfrm rot="10800000">
              <a:off x="2153990" y="4507252"/>
              <a:ext cx="1476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1047055" y="1810229"/>
              <a:ext cx="1725152" cy="33855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938329" y="3586578"/>
              <a:ext cx="1308371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demandé </a:t>
              </a:r>
              <a:endParaRPr kumimoji="0" lang="fr-F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fin de cycle&gt;</a:t>
              </a:r>
            </a:p>
          </p:txBody>
        </p:sp>
        <p:sp>
          <p:nvSpPr>
            <p:cNvPr id="78" name="Text Box 19"/>
            <p:cNvSpPr txBox="1">
              <a:spLocks noChangeArrowheads="1"/>
            </p:cNvSpPr>
            <p:nvPr/>
          </p:nvSpPr>
          <p:spPr bwMode="auto">
            <a:xfrm>
              <a:off x="3500316" y="3795280"/>
              <a:ext cx="2358426" cy="3618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82" name="Connecteur droit 81"/>
            <p:cNvCxnSpPr/>
            <p:nvPr/>
          </p:nvCxnSpPr>
          <p:spPr>
            <a:xfrm rot="5400000" flipH="1" flipV="1">
              <a:off x="551473" y="3006784"/>
              <a:ext cx="1125899" cy="177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7" name="Connecteur droit avec flèche 86"/>
            <p:cNvCxnSpPr/>
            <p:nvPr/>
          </p:nvCxnSpPr>
          <p:spPr>
            <a:xfrm>
              <a:off x="2802524" y="2215130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3" name="Connecteur droit avec flèche 92"/>
            <p:cNvCxnSpPr/>
            <p:nvPr/>
          </p:nvCxnSpPr>
          <p:spPr>
            <a:xfrm rot="10800000">
              <a:off x="3500303" y="4503762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9" name="Connecteur droit avec flèche 98"/>
            <p:cNvCxnSpPr/>
            <p:nvPr/>
          </p:nvCxnSpPr>
          <p:spPr>
            <a:xfrm rot="16200000">
              <a:off x="1078758" y="3497208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1" name="Text Box 84"/>
            <p:cNvSpPr txBox="1">
              <a:spLocks noChangeAspect="1" noChangeArrowheads="1"/>
            </p:cNvSpPr>
            <p:nvPr/>
          </p:nvSpPr>
          <p:spPr bwMode="auto">
            <a:xfrm>
              <a:off x="4229965" y="2559528"/>
              <a:ext cx="1271587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err="1" smtClean="0">
                  <a:solidFill>
                    <a:srgbClr val="3333FF"/>
                  </a:solidFill>
                </a:rPr>
                <a:t>Auto</a:t>
              </a:r>
              <a:r>
                <a:rPr lang="fr-FR" sz="1600" b="1" dirty="0" err="1" smtClean="0"/>
                <a:t>.</a:t>
              </a:r>
              <a:r>
                <a:rPr lang="fr-FR" sz="1600" b="1" dirty="0" err="1" smtClean="0">
                  <a:solidFill>
                    <a:srgbClr val="339933"/>
                  </a:solidFill>
                </a:rPr>
                <a:t>Dcy</a:t>
              </a:r>
              <a:endParaRPr lang="fr-FR" sz="1600" b="1" dirty="0">
                <a:solidFill>
                  <a:srgbClr val="339933"/>
                </a:solidFill>
              </a:endParaRPr>
            </a:p>
          </p:txBody>
        </p:sp>
        <p:sp>
          <p:nvSpPr>
            <p:cNvPr id="102" name="Text Box 85"/>
            <p:cNvSpPr txBox="1">
              <a:spLocks noChangeAspect="1" noChangeArrowheads="1"/>
            </p:cNvSpPr>
            <p:nvPr/>
          </p:nvSpPr>
          <p:spPr bwMode="auto">
            <a:xfrm>
              <a:off x="857224" y="4039284"/>
              <a:ext cx="1285896" cy="71438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sz="1600" b="1" dirty="0">
                  <a:cs typeface="Arabic Transparent" pitchFamily="2" charset="-78"/>
                </a:rPr>
                <a:t>طلب توقف عند </a:t>
              </a:r>
              <a:endParaRPr lang="fr-FR" sz="1600" b="1" dirty="0" smtClean="0">
                <a:cs typeface="Arabic Transparent" pitchFamily="2" charset="-78"/>
              </a:endParaRPr>
            </a:p>
            <a:p>
              <a:pPr algn="r" rtl="1"/>
              <a:r>
                <a:rPr lang="ar-DZ" sz="1600" b="1" dirty="0" smtClean="0">
                  <a:cs typeface="Arabic Transparent" pitchFamily="2" charset="-78"/>
                </a:rPr>
                <a:t>نهاية </a:t>
              </a:r>
              <a:r>
                <a:rPr lang="ar-DZ" sz="1600" b="1" dirty="0">
                  <a:cs typeface="Arabic Transparent" pitchFamily="2" charset="-78"/>
                </a:rPr>
                <a:t>الدورة</a:t>
              </a:r>
              <a:endParaRPr lang="fr-FR" sz="1600" b="1" dirty="0">
                <a:cs typeface="Arabic Transparent" pitchFamily="2" charset="-78"/>
              </a:endParaRPr>
            </a:p>
          </p:txBody>
        </p:sp>
        <p:cxnSp>
          <p:nvCxnSpPr>
            <p:cNvPr id="105" name="Connecteur droit 104"/>
            <p:cNvCxnSpPr/>
            <p:nvPr/>
          </p:nvCxnSpPr>
          <p:spPr>
            <a:xfrm>
              <a:off x="4037167" y="2732564"/>
              <a:ext cx="216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rot="5400000">
              <a:off x="2751189" y="4497083"/>
              <a:ext cx="21431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82"/>
            <p:cNvSpPr txBox="1">
              <a:spLocks noChangeArrowheads="1"/>
            </p:cNvSpPr>
            <p:nvPr/>
          </p:nvSpPr>
          <p:spPr bwMode="auto">
            <a:xfrm>
              <a:off x="1000100" y="2040570"/>
              <a:ext cx="1763685" cy="3746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شروط </a:t>
              </a:r>
              <a:r>
                <a:rPr lang="ar-SA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ا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لا</a:t>
              </a:r>
              <a:r>
                <a:rPr lang="ar-SA" sz="1600" b="1" dirty="0" err="1" smtClean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بتدائية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CI </a:t>
              </a:r>
            </a:p>
            <a:p>
              <a:pPr algn="r" rtl="1"/>
              <a:endParaRPr lang="fr-FR" sz="16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26" name="Text Box 85"/>
            <p:cNvSpPr txBox="1">
              <a:spLocks noChangeAspect="1" noChangeArrowheads="1"/>
            </p:cNvSpPr>
            <p:nvPr/>
          </p:nvSpPr>
          <p:spPr bwMode="auto">
            <a:xfrm>
              <a:off x="2371070" y="4572008"/>
              <a:ext cx="857236" cy="38893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600" b="1" dirty="0" smtClean="0">
                  <a:cs typeface="Arabic Transparent" pitchFamily="2" charset="-78"/>
                </a:rPr>
                <a:t>Arrêt</a:t>
              </a:r>
              <a:endParaRPr lang="fr-FR" sz="1600" b="1" dirty="0">
                <a:cs typeface="Arabic Transparent" pitchFamily="2" charset="-78"/>
              </a:endParaRPr>
            </a:p>
          </p:txBody>
        </p:sp>
      </p:grpSp>
      <p:pic>
        <p:nvPicPr>
          <p:cNvPr id="111" name="Picture 6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8950" y="1196975"/>
            <a:ext cx="2197100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e 28"/>
          <p:cNvGrpSpPr/>
          <p:nvPr/>
        </p:nvGrpSpPr>
        <p:grpSpPr>
          <a:xfrm>
            <a:off x="6072198" y="3786190"/>
            <a:ext cx="2916000" cy="972000"/>
            <a:chOff x="6033949" y="3995093"/>
            <a:chExt cx="1801621" cy="832499"/>
          </a:xfrm>
        </p:grpSpPr>
        <p:sp>
          <p:nvSpPr>
            <p:cNvPr id="27" name="AutoShape 41"/>
            <p:cNvSpPr>
              <a:spLocks noChangeArrowheads="1"/>
            </p:cNvSpPr>
            <p:nvPr/>
          </p:nvSpPr>
          <p:spPr bwMode="auto">
            <a:xfrm>
              <a:off x="6035345" y="3995093"/>
              <a:ext cx="1800225" cy="827088"/>
            </a:xfrm>
            <a:prstGeom prst="wedgeRoundRectCallout">
              <a:avLst>
                <a:gd name="adj1" fmla="val -64111"/>
                <a:gd name="adj2" fmla="val 124833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fr-FR" sz="1600" dirty="0">
                <a:cs typeface="Arabic Transparent" pitchFamily="2" charset="-78"/>
              </a:endParaRPr>
            </a:p>
          </p:txBody>
        </p:sp>
        <p:sp>
          <p:nvSpPr>
            <p:cNvPr id="24" name="AutoShape 41"/>
            <p:cNvSpPr>
              <a:spLocks noChangeArrowheads="1"/>
            </p:cNvSpPr>
            <p:nvPr/>
          </p:nvSpPr>
          <p:spPr bwMode="auto">
            <a:xfrm>
              <a:off x="6033949" y="4000504"/>
              <a:ext cx="1800225" cy="827088"/>
            </a:xfrm>
            <a:prstGeom prst="wedgeRoundRectCallout">
              <a:avLst>
                <a:gd name="adj1" fmla="val -64111"/>
                <a:gd name="adj2" fmla="val 124833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lvl="0" algn="ctr" rtl="1"/>
              <a:r>
                <a:rPr lang="ar-DZ" sz="1400" dirty="0" smtClean="0">
                  <a:solidFill>
                    <a:srgbClr val="000000"/>
                  </a:solidFill>
                </a:rPr>
                <a:t>بعد اختيار نمط التشغيل  </a:t>
              </a:r>
              <a:r>
                <a:rPr lang="fr-FR" sz="1400" b="1" dirty="0" smtClean="0">
                  <a:solidFill>
                    <a:srgbClr val="0066CC"/>
                  </a:solidFill>
                </a:rPr>
                <a:t>Auto</a:t>
              </a:r>
              <a:r>
                <a:rPr lang="ar-DZ" sz="1400" b="1" dirty="0" smtClean="0">
                  <a:solidFill>
                    <a:srgbClr val="0066CC"/>
                  </a:solidFill>
                </a:rPr>
                <a:t> و</a:t>
              </a:r>
              <a:r>
                <a:rPr lang="ar-DZ" sz="1400" dirty="0" smtClean="0">
                  <a:solidFill>
                    <a:srgbClr val="000000"/>
                  </a:solidFill>
                </a:rPr>
                <a:t> الضغط على على الزر </a:t>
              </a:r>
              <a:r>
                <a:rPr lang="fr-FR" sz="1400" b="1" dirty="0" err="1" smtClean="0">
                  <a:solidFill>
                    <a:srgbClr val="339933"/>
                  </a:solidFill>
                </a:rPr>
                <a:t>Dcy</a:t>
              </a:r>
              <a:r>
                <a:rPr lang="ar-DZ" sz="1400" dirty="0" smtClean="0">
                  <a:solidFill>
                    <a:srgbClr val="000000"/>
                  </a:solidFill>
                </a:rPr>
                <a:t> يؤدي إلى تشغيل النظام ، يستمر الانتاج  الى ان يطلب المتعامل التوقف وذلك بالضغط على زر التوقف 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Arrêt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 Box 109"/>
          <p:cNvSpPr txBox="1">
            <a:spLocks noChangeArrowheads="1"/>
          </p:cNvSpPr>
          <p:nvPr/>
        </p:nvSpPr>
        <p:spPr bwMode="auto">
          <a:xfrm>
            <a:off x="4273559" y="4300723"/>
            <a:ext cx="1512887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ألي للثقب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6780" y="4109559"/>
            <a:ext cx="1476000" cy="1605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Box 109"/>
          <p:cNvSpPr txBox="1">
            <a:spLocks noChangeArrowheads="1"/>
          </p:cNvSpPr>
          <p:nvPr/>
        </p:nvSpPr>
        <p:spPr bwMode="auto">
          <a:xfrm>
            <a:off x="4178097" y="3002360"/>
            <a:ext cx="1512887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ألي للثقب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1318" y="2811196"/>
            <a:ext cx="1476000" cy="1605457"/>
          </a:xfrm>
          <a:prstGeom prst="rect">
            <a:avLst/>
          </a:prstGeom>
          <a:noFill/>
        </p:spPr>
      </p:pic>
      <p:grpSp>
        <p:nvGrpSpPr>
          <p:cNvPr id="2" name="Groupe 28"/>
          <p:cNvGrpSpPr/>
          <p:nvPr/>
        </p:nvGrpSpPr>
        <p:grpSpPr>
          <a:xfrm>
            <a:off x="0" y="3761887"/>
            <a:ext cx="2160000" cy="792000"/>
            <a:chOff x="6033949" y="3995093"/>
            <a:chExt cx="1801621" cy="832499"/>
          </a:xfrm>
        </p:grpSpPr>
        <p:sp>
          <p:nvSpPr>
            <p:cNvPr id="27" name="AutoShape 41"/>
            <p:cNvSpPr>
              <a:spLocks noChangeArrowheads="1"/>
            </p:cNvSpPr>
            <p:nvPr/>
          </p:nvSpPr>
          <p:spPr bwMode="auto">
            <a:xfrm>
              <a:off x="6035345" y="3995093"/>
              <a:ext cx="1800225" cy="827088"/>
            </a:xfrm>
            <a:prstGeom prst="wedgeRoundRectCallout">
              <a:avLst>
                <a:gd name="adj1" fmla="val 67389"/>
                <a:gd name="adj2" fmla="val -94004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endParaRPr lang="fr-FR" sz="1600" dirty="0">
                <a:cs typeface="Arabic Transparent" pitchFamily="2" charset="-78"/>
              </a:endParaRPr>
            </a:p>
          </p:txBody>
        </p:sp>
        <p:sp>
          <p:nvSpPr>
            <p:cNvPr id="24" name="AutoShape 41"/>
            <p:cNvSpPr>
              <a:spLocks noChangeArrowheads="1"/>
            </p:cNvSpPr>
            <p:nvPr/>
          </p:nvSpPr>
          <p:spPr bwMode="auto">
            <a:xfrm>
              <a:off x="6033949" y="4000504"/>
              <a:ext cx="1800225" cy="827088"/>
            </a:xfrm>
            <a:prstGeom prst="wedgeRoundRectCallout">
              <a:avLst>
                <a:gd name="adj1" fmla="val 67389"/>
                <a:gd name="adj2" fmla="val -95513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r>
                <a:rPr lang="ar-DZ" sz="1400" b="1" dirty="0" smtClean="0"/>
                <a:t>بعد الضغط على على الزر 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Arrêt</a:t>
              </a:r>
              <a:r>
                <a:rPr lang="ar-DZ" sz="1400" b="1" dirty="0" smtClean="0"/>
                <a:t> يواصل النظام التشغيل إلى أن تكتمل الدورة ثم تنتهي</a:t>
              </a:r>
              <a:endParaRPr lang="fr-FR" sz="1400" b="1" dirty="0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802678" y="472283"/>
            <a:ext cx="5018464" cy="3924000"/>
            <a:chOff x="802678" y="472283"/>
            <a:chExt cx="5018464" cy="3924000"/>
          </a:xfrm>
        </p:grpSpPr>
        <p:sp>
          <p:nvSpPr>
            <p:cNvPr id="26" name="Rectangle 25"/>
            <p:cNvSpPr/>
            <p:nvPr/>
          </p:nvSpPr>
          <p:spPr>
            <a:xfrm>
              <a:off x="921804" y="2285627"/>
              <a:ext cx="1188000" cy="972000"/>
            </a:xfrm>
            <a:prstGeom prst="rect">
              <a:avLst/>
            </a:prstGeom>
            <a:solidFill>
              <a:srgbClr val="FFCC00"/>
            </a:solidFill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064866" y="530689"/>
              <a:ext cx="1584000" cy="522739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000269" y="472283"/>
              <a:ext cx="1692000" cy="64337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15596" y="2290035"/>
              <a:ext cx="1188000" cy="97200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586921" y="2481237"/>
              <a:ext cx="2234221" cy="191504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61" name="Connecteur en angle 60"/>
            <p:cNvCxnSpPr/>
            <p:nvPr/>
          </p:nvCxnSpPr>
          <p:spPr>
            <a:xfrm>
              <a:off x="2802942" y="904367"/>
              <a:ext cx="1286742" cy="1568216"/>
            </a:xfrm>
            <a:prstGeom prst="bentConnector3">
              <a:avLst>
                <a:gd name="adj1" fmla="val 10011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Connecteur droit 62"/>
            <p:cNvCxnSpPr/>
            <p:nvPr/>
          </p:nvCxnSpPr>
          <p:spPr>
            <a:xfrm rot="10800000">
              <a:off x="2099444" y="3197065"/>
              <a:ext cx="1476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4" name="Rectangle 54"/>
            <p:cNvSpPr>
              <a:spLocks noChangeArrowheads="1"/>
            </p:cNvSpPr>
            <p:nvPr/>
          </p:nvSpPr>
          <p:spPr bwMode="auto">
            <a:xfrm>
              <a:off x="1003395" y="501670"/>
              <a:ext cx="1725152" cy="33855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869930" y="2275106"/>
              <a:ext cx="1308371" cy="49244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demandé </a:t>
              </a:r>
              <a:endParaRPr kumimoji="0" lang="fr-FR" sz="10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fin de cycle&gt;</a:t>
              </a:r>
            </a:p>
          </p:txBody>
        </p:sp>
        <p:sp>
          <p:nvSpPr>
            <p:cNvPr id="78" name="Text Box 19"/>
            <p:cNvSpPr txBox="1">
              <a:spLocks noChangeArrowheads="1"/>
            </p:cNvSpPr>
            <p:nvPr/>
          </p:nvSpPr>
          <p:spPr bwMode="auto">
            <a:xfrm>
              <a:off x="3445770" y="2485093"/>
              <a:ext cx="2358426" cy="3618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0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82" name="Connecteur droit 81"/>
            <p:cNvCxnSpPr/>
            <p:nvPr/>
          </p:nvCxnSpPr>
          <p:spPr>
            <a:xfrm rot="5400000" flipH="1" flipV="1">
              <a:off x="496927" y="1696597"/>
              <a:ext cx="1125899" cy="1774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7" name="Connecteur droit avec flèche 86"/>
            <p:cNvCxnSpPr/>
            <p:nvPr/>
          </p:nvCxnSpPr>
          <p:spPr>
            <a:xfrm>
              <a:off x="2747978" y="904943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3" name="Connecteur droit avec flèche 92"/>
            <p:cNvCxnSpPr/>
            <p:nvPr/>
          </p:nvCxnSpPr>
          <p:spPr>
            <a:xfrm rot="10800000">
              <a:off x="3445757" y="3193575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9" name="Connecteur droit avec flèche 98"/>
            <p:cNvCxnSpPr/>
            <p:nvPr/>
          </p:nvCxnSpPr>
          <p:spPr>
            <a:xfrm rot="16200000">
              <a:off x="1024212" y="2187021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1" name="Text Box 84"/>
            <p:cNvSpPr txBox="1">
              <a:spLocks noChangeAspect="1" noChangeArrowheads="1"/>
            </p:cNvSpPr>
            <p:nvPr/>
          </p:nvSpPr>
          <p:spPr bwMode="auto">
            <a:xfrm>
              <a:off x="4175419" y="1249341"/>
              <a:ext cx="1271587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smtClean="0">
                  <a:solidFill>
                    <a:srgbClr val="3333FF"/>
                  </a:solidFill>
                </a:rPr>
                <a:t>Auto</a:t>
              </a:r>
              <a:r>
                <a:rPr lang="fr-FR" sz="1600" b="1" smtClean="0"/>
                <a:t>.</a:t>
              </a:r>
              <a:r>
                <a:rPr lang="fr-FR" sz="1600" b="1" smtClean="0">
                  <a:solidFill>
                    <a:srgbClr val="339933"/>
                  </a:solidFill>
                </a:rPr>
                <a:t>Dcy</a:t>
              </a:r>
              <a:endParaRPr lang="fr-FR" sz="1600" b="1" dirty="0">
                <a:solidFill>
                  <a:srgbClr val="339933"/>
                </a:solidFill>
              </a:endParaRPr>
            </a:p>
          </p:txBody>
        </p:sp>
        <p:cxnSp>
          <p:nvCxnSpPr>
            <p:cNvPr id="105" name="Connecteur droit 104"/>
            <p:cNvCxnSpPr/>
            <p:nvPr/>
          </p:nvCxnSpPr>
          <p:spPr>
            <a:xfrm>
              <a:off x="3982621" y="1422377"/>
              <a:ext cx="2160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 rot="5400000">
              <a:off x="2696643" y="3186896"/>
              <a:ext cx="2143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 Box 82"/>
            <p:cNvSpPr txBox="1">
              <a:spLocks noChangeArrowheads="1"/>
            </p:cNvSpPr>
            <p:nvPr/>
          </p:nvSpPr>
          <p:spPr bwMode="auto">
            <a:xfrm>
              <a:off x="945554" y="730383"/>
              <a:ext cx="1763685" cy="3746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شروط </a:t>
              </a:r>
              <a:r>
                <a:rPr lang="ar-SA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ا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لا</a:t>
              </a:r>
              <a:r>
                <a:rPr lang="ar-SA" sz="1600" b="1" dirty="0" err="1" smtClean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بتدائية</a:t>
              </a:r>
              <a:r>
                <a:rPr lang="fr-FR" sz="1600" b="1" dirty="0" smtClean="0">
                  <a:solidFill>
                    <a:schemeClr val="tx1"/>
                  </a:solidFill>
                </a:rPr>
                <a:t>CI </a:t>
              </a:r>
            </a:p>
            <a:p>
              <a:pPr algn="r" rtl="1"/>
              <a:endParaRPr lang="fr-FR" sz="1600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28" name="Text Box 85"/>
            <p:cNvSpPr txBox="1">
              <a:spLocks noChangeAspect="1" noChangeArrowheads="1"/>
            </p:cNvSpPr>
            <p:nvPr/>
          </p:nvSpPr>
          <p:spPr bwMode="auto">
            <a:xfrm>
              <a:off x="802678" y="2720811"/>
              <a:ext cx="1285896" cy="71438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sz="1600" b="1" dirty="0">
                  <a:cs typeface="Arabic Transparent" pitchFamily="2" charset="-78"/>
                </a:rPr>
                <a:t>طلب توقف عند </a:t>
              </a:r>
              <a:endParaRPr lang="fr-FR" sz="1600" b="1" dirty="0" smtClean="0">
                <a:cs typeface="Arabic Transparent" pitchFamily="2" charset="-78"/>
              </a:endParaRPr>
            </a:p>
            <a:p>
              <a:pPr algn="r" rtl="1"/>
              <a:r>
                <a:rPr lang="ar-DZ" sz="1600" b="1" dirty="0" smtClean="0">
                  <a:cs typeface="Arabic Transparent" pitchFamily="2" charset="-78"/>
                </a:rPr>
                <a:t>نهاية </a:t>
              </a:r>
              <a:r>
                <a:rPr lang="ar-DZ" sz="1600" b="1" dirty="0">
                  <a:cs typeface="Arabic Transparent" pitchFamily="2" charset="-78"/>
                </a:rPr>
                <a:t>الدورة</a:t>
              </a:r>
              <a:endParaRPr lang="fr-FR" sz="1600" b="1" dirty="0">
                <a:cs typeface="Arabic Transparent" pitchFamily="2" charset="-78"/>
              </a:endParaRPr>
            </a:p>
          </p:txBody>
        </p:sp>
        <p:sp>
          <p:nvSpPr>
            <p:cNvPr id="29" name="Text Box 85"/>
            <p:cNvSpPr txBox="1">
              <a:spLocks noChangeAspect="1" noChangeArrowheads="1"/>
            </p:cNvSpPr>
            <p:nvPr/>
          </p:nvSpPr>
          <p:spPr bwMode="auto">
            <a:xfrm>
              <a:off x="2316524" y="3261821"/>
              <a:ext cx="857236" cy="38893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600" b="1" dirty="0" smtClean="0">
                  <a:solidFill>
                    <a:srgbClr val="FF0000"/>
                  </a:solidFill>
                  <a:cs typeface="Arabic Transparent" pitchFamily="2" charset="-78"/>
                </a:rPr>
                <a:t>Arrêt</a:t>
              </a:r>
              <a:endParaRPr lang="fr-FR" sz="16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</p:grpSp>
      <p:pic>
        <p:nvPicPr>
          <p:cNvPr id="30" name="Picture 3" descr="E:\g e m m + minidosa\010.JPG"/>
          <p:cNvPicPr>
            <a:picLocks noChangeAspect="1" noChangeArrowheads="1"/>
          </p:cNvPicPr>
          <p:nvPr/>
        </p:nvPicPr>
        <p:blipFill>
          <a:blip r:embed="rId3"/>
          <a:srcRect r="34906" b="22278"/>
          <a:stretch>
            <a:fillRect/>
          </a:stretch>
        </p:blipFill>
        <p:spPr bwMode="auto">
          <a:xfrm>
            <a:off x="5929331" y="3681008"/>
            <a:ext cx="3163381" cy="2520000"/>
          </a:xfrm>
          <a:prstGeom prst="rect">
            <a:avLst/>
          </a:prstGeom>
          <a:noFill/>
        </p:spPr>
      </p:pic>
      <p:sp>
        <p:nvSpPr>
          <p:cNvPr id="31" name="Arc 135"/>
          <p:cNvSpPr>
            <a:spLocks noChangeAspect="1"/>
          </p:cNvSpPr>
          <p:nvPr/>
        </p:nvSpPr>
        <p:spPr bwMode="auto">
          <a:xfrm rot="19821693">
            <a:off x="2960505" y="2530486"/>
            <a:ext cx="2691711" cy="3440100"/>
          </a:xfrm>
          <a:custGeom>
            <a:avLst/>
            <a:gdLst>
              <a:gd name="T0" fmla="*/ 2147483647 w 21600"/>
              <a:gd name="T1" fmla="*/ 0 h 26885"/>
              <a:gd name="T2" fmla="*/ 2147483647 w 21600"/>
              <a:gd name="T3" fmla="*/ 2147483647 h 26885"/>
              <a:gd name="T4" fmla="*/ 0 w 21600"/>
              <a:gd name="T5" fmla="*/ 2147483647 h 26885"/>
              <a:gd name="T6" fmla="*/ 0 60000 65536"/>
              <a:gd name="T7" fmla="*/ 0 60000 65536"/>
              <a:gd name="T8" fmla="*/ 0 60000 65536"/>
              <a:gd name="T9" fmla="*/ 0 w 21600"/>
              <a:gd name="T10" fmla="*/ 0 h 26885"/>
              <a:gd name="T11" fmla="*/ 21600 w 21600"/>
              <a:gd name="T12" fmla="*/ 26885 h 268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885" fill="none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</a:path>
              <a:path w="21600" h="26885" stroke="0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  <a:lnTo>
                  <a:pt x="0" y="21110"/>
                </a:lnTo>
                <a:close/>
              </a:path>
            </a:pathLst>
          </a:custGeom>
          <a:noFill/>
          <a:ln w="12700">
            <a:solidFill>
              <a:srgbClr val="CC00FF"/>
            </a:solidFill>
            <a:prstDash val="dash"/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5"/>
          <p:cNvSpPr>
            <a:spLocks noChangeArrowheads="1"/>
          </p:cNvSpPr>
          <p:nvPr/>
        </p:nvSpPr>
        <p:spPr bwMode="auto">
          <a:xfrm>
            <a:off x="3929058" y="214290"/>
            <a:ext cx="1208985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3200" b="1" u="sng" dirty="0" smtClean="0">
                <a:solidFill>
                  <a:srgbClr val="6699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بالعربية</a:t>
            </a:r>
            <a:endParaRPr lang="fr-FR" sz="3200" u="sng" dirty="0">
              <a:solidFill>
                <a:srgbClr val="669900"/>
              </a:solidFill>
            </a:endParaRPr>
          </a:p>
        </p:txBody>
      </p:sp>
      <p:cxnSp>
        <p:nvCxnSpPr>
          <p:cNvPr id="41" name="Connecteur droit 40"/>
          <p:cNvCxnSpPr/>
          <p:nvPr/>
        </p:nvCxnSpPr>
        <p:spPr>
          <a:xfrm rot="5400000" flipH="1" flipV="1">
            <a:off x="-91469" y="3658272"/>
            <a:ext cx="1125899" cy="1774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42" name="Groupe 41"/>
          <p:cNvGrpSpPr/>
          <p:nvPr/>
        </p:nvGrpSpPr>
        <p:grpSpPr>
          <a:xfrm>
            <a:off x="2857361" y="4442912"/>
            <a:ext cx="2375385" cy="1915046"/>
            <a:chOff x="2857361" y="3652004"/>
            <a:chExt cx="2375385" cy="1915046"/>
          </a:xfrm>
        </p:grpSpPr>
        <p:sp>
          <p:nvSpPr>
            <p:cNvPr id="43" name="Rectangle 42"/>
            <p:cNvSpPr/>
            <p:nvPr/>
          </p:nvSpPr>
          <p:spPr>
            <a:xfrm>
              <a:off x="2998525" y="3652004"/>
              <a:ext cx="2234221" cy="191504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4" name="Text Box 19"/>
            <p:cNvSpPr txBox="1">
              <a:spLocks noChangeArrowheads="1"/>
            </p:cNvSpPr>
            <p:nvPr/>
          </p:nvSpPr>
          <p:spPr bwMode="auto">
            <a:xfrm>
              <a:off x="2865955" y="3655860"/>
              <a:ext cx="2215436" cy="3618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lvl="1" indent="-6350"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kumimoji="0" lang="ar-DZ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fr-FR" sz="1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lang="ar-DZ" sz="1600" b="1" dirty="0" smtClean="0">
                  <a:ea typeface="Times New Roman" pitchFamily="18" charset="0"/>
                  <a:cs typeface="Arabic Transparent" pitchFamily="2" charset="-78"/>
                </a:rPr>
                <a:t>إنتاج عادي      </a:t>
              </a:r>
              <a:endParaRPr lang="en-US" sz="1000" b="1" dirty="0" smtClean="0"/>
            </a:p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 rot="10800000">
              <a:off x="2857361" y="4364342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6" name="Groupe 45"/>
          <p:cNvGrpSpPr/>
          <p:nvPr/>
        </p:nvGrpSpPr>
        <p:grpSpPr>
          <a:xfrm>
            <a:off x="350950" y="4108485"/>
            <a:ext cx="1252808" cy="1132955"/>
            <a:chOff x="350950" y="3317577"/>
            <a:chExt cx="1252808" cy="1132955"/>
          </a:xfrm>
        </p:grpSpPr>
        <p:sp>
          <p:nvSpPr>
            <p:cNvPr id="47" name="Rectangle 46"/>
            <p:cNvSpPr/>
            <p:nvPr/>
          </p:nvSpPr>
          <p:spPr>
            <a:xfrm>
              <a:off x="350950" y="3460802"/>
              <a:ext cx="1152000" cy="98973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48" name="Rectangle 57"/>
            <p:cNvSpPr>
              <a:spLocks noChangeArrowheads="1"/>
            </p:cNvSpPr>
            <p:nvPr/>
          </p:nvSpPr>
          <p:spPr bwMode="auto">
            <a:xfrm>
              <a:off x="357158" y="3447158"/>
              <a:ext cx="1246600" cy="5232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l"/>
              <a:r>
                <a:rPr kumimoji="0" lang="fr-FR" sz="1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kumimoji="0" lang="ar-DZ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ar-DZ" sz="1100" b="1" dirty="0" smtClean="0">
                  <a:ea typeface="Times New Roman" pitchFamily="18" charset="0"/>
                  <a:cs typeface="Arabic Transparent" pitchFamily="2" charset="-78"/>
                </a:rPr>
                <a:t>توقف مطلوب   </a:t>
              </a:r>
              <a:endParaRPr lang="fr-FR" sz="1100" b="1" dirty="0" smtClean="0">
                <a:ea typeface="Times New Roman" pitchFamily="18" charset="0"/>
                <a:cs typeface="Arabic Transparent" pitchFamily="2" charset="-78"/>
              </a:endParaRPr>
            </a:p>
            <a:p>
              <a:pPr marL="887413" indent="-887413" algn="r" rtl="1"/>
              <a:r>
                <a:rPr lang="ar-DZ" sz="1100" b="1" dirty="0" smtClean="0">
                  <a:ea typeface="Times New Roman" pitchFamily="18" charset="0"/>
                  <a:cs typeface="Arabic Transparent" pitchFamily="2" charset="-78"/>
                </a:rPr>
                <a:t> عند نهاية الدورة</a:t>
              </a:r>
              <a:endParaRPr lang="fr-FR" sz="1100" b="1" dirty="0">
                <a:cs typeface="Arabic Transparent" pitchFamily="2" charset="-78"/>
              </a:endParaRPr>
            </a:p>
          </p:txBody>
        </p:sp>
        <p:cxnSp>
          <p:nvCxnSpPr>
            <p:cNvPr id="49" name="Connecteur droit avec flèche 48"/>
            <p:cNvCxnSpPr/>
            <p:nvPr/>
          </p:nvCxnSpPr>
          <p:spPr>
            <a:xfrm rot="16200000">
              <a:off x="435816" y="3357788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50" name="Text Box 84"/>
          <p:cNvSpPr txBox="1">
            <a:spLocks noChangeAspect="1" noChangeArrowheads="1"/>
          </p:cNvSpPr>
          <p:nvPr/>
        </p:nvSpPr>
        <p:spPr bwMode="auto">
          <a:xfrm>
            <a:off x="3587023" y="3211016"/>
            <a:ext cx="1271587" cy="387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 err="1"/>
              <a:t>Auto.Dcy</a:t>
            </a:r>
            <a:endParaRPr lang="fr-FR" sz="1600" b="1" dirty="0"/>
          </a:p>
        </p:txBody>
      </p:sp>
      <p:grpSp>
        <p:nvGrpSpPr>
          <p:cNvPr id="52" name="Groupe 51"/>
          <p:cNvGrpSpPr/>
          <p:nvPr/>
        </p:nvGrpSpPr>
        <p:grpSpPr>
          <a:xfrm>
            <a:off x="2214546" y="2866042"/>
            <a:ext cx="1383804" cy="1568216"/>
            <a:chOff x="2214546" y="2075134"/>
            <a:chExt cx="1383804" cy="1568216"/>
          </a:xfrm>
        </p:grpSpPr>
        <p:cxnSp>
          <p:nvCxnSpPr>
            <p:cNvPr id="53" name="Connecteur en angle 52"/>
            <p:cNvCxnSpPr/>
            <p:nvPr/>
          </p:nvCxnSpPr>
          <p:spPr>
            <a:xfrm>
              <a:off x="2214546" y="2075134"/>
              <a:ext cx="1286742" cy="1568216"/>
            </a:xfrm>
            <a:prstGeom prst="bentConnector3">
              <a:avLst>
                <a:gd name="adj1" fmla="val 100117"/>
              </a:avLst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4" name="Connecteur droit 53"/>
            <p:cNvCxnSpPr/>
            <p:nvPr/>
          </p:nvCxnSpPr>
          <p:spPr>
            <a:xfrm>
              <a:off x="3382350" y="2593144"/>
              <a:ext cx="216000" cy="1588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1511048" y="5041414"/>
            <a:ext cx="1476000" cy="214314"/>
            <a:chOff x="1511048" y="4250506"/>
            <a:chExt cx="1476000" cy="214314"/>
          </a:xfrm>
        </p:grpSpPr>
        <p:cxnSp>
          <p:nvCxnSpPr>
            <p:cNvPr id="56" name="Connecteur droit 55"/>
            <p:cNvCxnSpPr/>
            <p:nvPr/>
          </p:nvCxnSpPr>
          <p:spPr>
            <a:xfrm rot="10800000">
              <a:off x="1511048" y="4367832"/>
              <a:ext cx="1476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Connecteur droit 56"/>
            <p:cNvCxnSpPr/>
            <p:nvPr/>
          </p:nvCxnSpPr>
          <p:spPr>
            <a:xfrm rot="5400000">
              <a:off x="2108247" y="4357663"/>
              <a:ext cx="214314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8" name="Rectangle 35"/>
          <p:cNvSpPr>
            <a:spLocks noChangeArrowheads="1"/>
          </p:cNvSpPr>
          <p:nvPr/>
        </p:nvSpPr>
        <p:spPr bwMode="auto">
          <a:xfrm>
            <a:off x="7524750" y="925229"/>
            <a:ext cx="1395413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بعض الحلقات</a:t>
            </a:r>
            <a:r>
              <a:rPr lang="fr-FR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</a:p>
        </p:txBody>
      </p:sp>
      <p:sp>
        <p:nvSpPr>
          <p:cNvPr id="59" name="Rectangle 36"/>
          <p:cNvSpPr>
            <a:spLocks noChangeArrowheads="1"/>
          </p:cNvSpPr>
          <p:nvPr/>
        </p:nvSpPr>
        <p:spPr bwMode="auto">
          <a:xfrm>
            <a:off x="6300788" y="1267158"/>
            <a:ext cx="215900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FF0000"/>
                </a:solidFill>
                <a:cs typeface="Arabic Transparent" pitchFamily="2" charset="-78"/>
              </a:rPr>
              <a:t>1 ـ حلقة السير العادي</a:t>
            </a:r>
            <a:r>
              <a:rPr lang="fr-FR" b="1">
                <a:solidFill>
                  <a:srgbClr val="FF0000"/>
                </a:solidFill>
                <a:cs typeface="Arabic Transparent" pitchFamily="2" charset="-78"/>
              </a:rPr>
              <a:t> :</a:t>
            </a:r>
            <a:r>
              <a:rPr lang="fr-FR">
                <a:solidFill>
                  <a:srgbClr val="FF0000"/>
                </a:solidFill>
                <a:cs typeface="Arabic Transparent" pitchFamily="2" charset="-78"/>
              </a:rPr>
              <a:t> </a:t>
            </a:r>
            <a:endParaRPr lang="en-US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0" name="Rectangle 38"/>
          <p:cNvSpPr>
            <a:spLocks noChangeArrowheads="1"/>
          </p:cNvSpPr>
          <p:nvPr/>
        </p:nvSpPr>
        <p:spPr bwMode="auto">
          <a:xfrm>
            <a:off x="1671035" y="1267158"/>
            <a:ext cx="4744056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هذه الحلقة تمثل التشغيل العادي للنظام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smtClean="0">
                <a:solidFill>
                  <a:srgbClr val="3333FF"/>
                </a:solidFill>
                <a:cs typeface="Times New Roman" pitchFamily="18" charset="0"/>
              </a:rPr>
              <a:t>A1</a:t>
            </a:r>
            <a:r>
              <a:rPr lang="fr-FR" b="1" dirty="0" smtClean="0">
                <a:solidFill>
                  <a:srgbClr val="FF0000"/>
                </a:solidFill>
                <a:cs typeface="Times New Roman" pitchFamily="18" charset="0"/>
              </a:rPr>
              <a:t>- F1- A2- </a:t>
            </a:r>
            <a:r>
              <a:rPr lang="fr-FR" b="1" dirty="0" smtClean="0">
                <a:solidFill>
                  <a:srgbClr val="3333FF"/>
                </a:solidFill>
                <a:cs typeface="Times New Roman" pitchFamily="18" charset="0"/>
              </a:rPr>
              <a:t>A1</a:t>
            </a:r>
            <a:endParaRPr lang="fr-FR" dirty="0">
              <a:solidFill>
                <a:srgbClr val="3333FF"/>
              </a:solidFill>
            </a:endParaRPr>
          </a:p>
        </p:txBody>
      </p:sp>
      <p:grpSp>
        <p:nvGrpSpPr>
          <p:cNvPr id="61" name="Groupe 60"/>
          <p:cNvGrpSpPr/>
          <p:nvPr/>
        </p:nvGrpSpPr>
        <p:grpSpPr>
          <a:xfrm>
            <a:off x="379670" y="2475332"/>
            <a:ext cx="1860333" cy="584309"/>
            <a:chOff x="379670" y="1622723"/>
            <a:chExt cx="1860333" cy="663698"/>
          </a:xfrm>
        </p:grpSpPr>
        <p:sp>
          <p:nvSpPr>
            <p:cNvPr id="62" name="Rectangle 61"/>
            <p:cNvSpPr/>
            <p:nvPr/>
          </p:nvSpPr>
          <p:spPr>
            <a:xfrm>
              <a:off x="476470" y="1701456"/>
              <a:ext cx="1584000" cy="522739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11873" y="1643050"/>
              <a:ext cx="1692000" cy="64337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Rectangle 54"/>
            <p:cNvSpPr>
              <a:spLocks noChangeArrowheads="1"/>
            </p:cNvSpPr>
            <p:nvPr/>
          </p:nvSpPr>
          <p:spPr bwMode="auto">
            <a:xfrm>
              <a:off x="379670" y="1622723"/>
              <a:ext cx="1728000" cy="40203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r" rtl="1"/>
              <a:r>
                <a:rPr lang="ar-DZ" sz="1100" b="1" dirty="0" smtClean="0">
                  <a:ea typeface="Times New Roman" pitchFamily="18" charset="0"/>
                  <a:cs typeface="Arabic Transparent" pitchFamily="2" charset="-78"/>
                </a:rPr>
                <a:t>توقف في الحالة  الابتدائية </a:t>
              </a:r>
              <a:r>
                <a:rPr lang="fr-FR" sz="1700" b="1" kern="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lang="ar-DZ" sz="1600" b="1" kern="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ar-DZ" sz="1000" b="1" dirty="0" smtClean="0">
                  <a:ea typeface="Times New Roman" pitchFamily="18" charset="0"/>
                  <a:cs typeface="Arabic Transparent" pitchFamily="2" charset="-78"/>
                </a:rPr>
                <a:t>              </a:t>
              </a:r>
              <a:r>
                <a:rPr lang="ar-DZ" sz="1600" b="1" kern="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kumimoji="0" lang="fr-FR" sz="1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5" name="Connecteur droit avec flèche 64"/>
            <p:cNvCxnSpPr/>
            <p:nvPr/>
          </p:nvCxnSpPr>
          <p:spPr>
            <a:xfrm>
              <a:off x="2159582" y="2075710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66" name="Text Box 82"/>
          <p:cNvSpPr txBox="1">
            <a:spLocks noChangeArrowheads="1"/>
          </p:cNvSpPr>
          <p:nvPr/>
        </p:nvSpPr>
        <p:spPr bwMode="auto">
          <a:xfrm>
            <a:off x="500034" y="2727852"/>
            <a:ext cx="1620841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6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6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6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7" name="Text Box 85"/>
          <p:cNvSpPr txBox="1">
            <a:spLocks noChangeAspect="1" noChangeArrowheads="1"/>
          </p:cNvSpPr>
          <p:nvPr/>
        </p:nvSpPr>
        <p:spPr bwMode="auto">
          <a:xfrm>
            <a:off x="214282" y="4682486"/>
            <a:ext cx="1285896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طلب توقف عند </a:t>
            </a:r>
            <a:endParaRPr lang="fr-FR" sz="1600" b="1" dirty="0" smtClean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نهاية </a:t>
            </a:r>
            <a:r>
              <a:rPr lang="ar-DZ" sz="1600" b="1" dirty="0">
                <a:solidFill>
                  <a:srgbClr val="FF0000"/>
                </a:solidFill>
                <a:cs typeface="Arabic Transparent" pitchFamily="2" charset="-78"/>
              </a:rPr>
              <a:t>الدورة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8" name="Text Box 85"/>
          <p:cNvSpPr txBox="1">
            <a:spLocks noChangeAspect="1" noChangeArrowheads="1"/>
          </p:cNvSpPr>
          <p:nvPr/>
        </p:nvSpPr>
        <p:spPr bwMode="auto">
          <a:xfrm>
            <a:off x="1728128" y="5223496"/>
            <a:ext cx="85723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 smtClean="0">
                <a:cs typeface="Arabic Transparent" pitchFamily="2" charset="-78"/>
              </a:rPr>
              <a:t>Arrêt</a:t>
            </a:r>
            <a:endParaRPr lang="fr-FR" sz="1600" b="1" dirty="0">
              <a:cs typeface="Arabic Transparent" pitchFamily="2" charset="-78"/>
            </a:endParaRPr>
          </a:p>
        </p:txBody>
      </p:sp>
      <p:pic>
        <p:nvPicPr>
          <p:cNvPr id="69" name="Picture 3" descr="E:\g e m m + minidosa\010.JPG"/>
          <p:cNvPicPr>
            <a:picLocks noChangeAspect="1" noChangeArrowheads="1"/>
          </p:cNvPicPr>
          <p:nvPr/>
        </p:nvPicPr>
        <p:blipFill>
          <a:blip r:embed="rId2"/>
          <a:srcRect r="34906" b="22278"/>
          <a:stretch>
            <a:fillRect/>
          </a:stretch>
        </p:blipFill>
        <p:spPr bwMode="auto">
          <a:xfrm>
            <a:off x="5522001" y="2648272"/>
            <a:ext cx="3407717" cy="2714644"/>
          </a:xfrm>
          <a:prstGeom prst="rect">
            <a:avLst/>
          </a:prstGeom>
          <a:noFill/>
        </p:spPr>
      </p:pic>
      <p:sp>
        <p:nvSpPr>
          <p:cNvPr id="70" name="Arc 135"/>
          <p:cNvSpPr>
            <a:spLocks noChangeAspect="1"/>
          </p:cNvSpPr>
          <p:nvPr/>
        </p:nvSpPr>
        <p:spPr bwMode="auto">
          <a:xfrm rot="17817081">
            <a:off x="4428913" y="1689221"/>
            <a:ext cx="2652005" cy="3389353"/>
          </a:xfrm>
          <a:custGeom>
            <a:avLst/>
            <a:gdLst>
              <a:gd name="T0" fmla="*/ 2147483647 w 21600"/>
              <a:gd name="T1" fmla="*/ 0 h 26885"/>
              <a:gd name="T2" fmla="*/ 2147483647 w 21600"/>
              <a:gd name="T3" fmla="*/ 2147483647 h 26885"/>
              <a:gd name="T4" fmla="*/ 0 w 21600"/>
              <a:gd name="T5" fmla="*/ 2147483647 h 26885"/>
              <a:gd name="T6" fmla="*/ 0 60000 65536"/>
              <a:gd name="T7" fmla="*/ 0 60000 65536"/>
              <a:gd name="T8" fmla="*/ 0 60000 65536"/>
              <a:gd name="T9" fmla="*/ 0 w 21600"/>
              <a:gd name="T10" fmla="*/ 0 h 26885"/>
              <a:gd name="T11" fmla="*/ 21600 w 21600"/>
              <a:gd name="T12" fmla="*/ 26885 h 268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885" fill="none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</a:path>
              <a:path w="21600" h="26885" stroke="0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  <a:lnTo>
                  <a:pt x="0" y="21110"/>
                </a:lnTo>
                <a:close/>
              </a:path>
            </a:pathLst>
          </a:custGeom>
          <a:noFill/>
          <a:ln w="12700">
            <a:solidFill>
              <a:srgbClr val="CC00FF"/>
            </a:solidFill>
            <a:prstDash val="dash"/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33" name="Text Box 109"/>
          <p:cNvSpPr txBox="1">
            <a:spLocks noChangeArrowheads="1"/>
          </p:cNvSpPr>
          <p:nvPr/>
        </p:nvSpPr>
        <p:spPr bwMode="auto">
          <a:xfrm>
            <a:off x="3608581" y="4955240"/>
            <a:ext cx="1512887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ألي للثقب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34" name="Image 3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4764076"/>
            <a:ext cx="1476000" cy="16054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0" grpId="0"/>
      <p:bldP spid="58" grpId="0"/>
      <p:bldP spid="59" grpId="0"/>
      <p:bldP spid="60" grpId="0"/>
      <p:bldP spid="66" grpId="0"/>
      <p:bldP spid="67" grpId="0"/>
      <p:bldP spid="68" grpId="0"/>
      <p:bldP spid="70" grpId="0" animBg="1"/>
      <p:bldP spid="3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Image 7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40" y="326069"/>
            <a:ext cx="9199880" cy="6084000"/>
          </a:xfrm>
          <a:prstGeom prst="rect">
            <a:avLst/>
          </a:prstGeom>
          <a:noFill/>
        </p:spPr>
      </p:pic>
      <p:grpSp>
        <p:nvGrpSpPr>
          <p:cNvPr id="69" name="Groupe 68"/>
          <p:cNvGrpSpPr/>
          <p:nvPr/>
        </p:nvGrpSpPr>
        <p:grpSpPr>
          <a:xfrm>
            <a:off x="3263139" y="1956872"/>
            <a:ext cx="3660" cy="1044000"/>
            <a:chOff x="3263139" y="1956872"/>
            <a:chExt cx="3660" cy="1044000"/>
          </a:xfrm>
        </p:grpSpPr>
        <p:cxnSp>
          <p:nvCxnSpPr>
            <p:cNvPr id="17" name="Connecteur droit 16"/>
            <p:cNvCxnSpPr/>
            <p:nvPr/>
          </p:nvCxnSpPr>
          <p:spPr>
            <a:xfrm rot="5400000" flipH="1" flipV="1">
              <a:off x="2741139" y="2478872"/>
              <a:ext cx="1044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Connecteur droit avec flèche 18"/>
            <p:cNvCxnSpPr/>
            <p:nvPr/>
          </p:nvCxnSpPr>
          <p:spPr>
            <a:xfrm rot="16200000">
              <a:off x="3226588" y="2911194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0" name="Text Box 84"/>
          <p:cNvSpPr txBox="1">
            <a:spLocks noChangeAspect="1" noChangeArrowheads="1"/>
          </p:cNvSpPr>
          <p:nvPr/>
        </p:nvSpPr>
        <p:spPr bwMode="auto">
          <a:xfrm>
            <a:off x="4851314" y="1970080"/>
            <a:ext cx="1143008" cy="387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 err="1">
                <a:solidFill>
                  <a:srgbClr val="3333FF"/>
                </a:solidFill>
              </a:rPr>
              <a:t>Auto</a:t>
            </a:r>
            <a:r>
              <a:rPr lang="fr-FR" sz="1400" b="1" dirty="0" err="1"/>
              <a:t>.</a:t>
            </a:r>
            <a:r>
              <a:rPr lang="fr-FR" sz="1400" b="1" dirty="0" err="1">
                <a:solidFill>
                  <a:srgbClr val="339933"/>
                </a:solidFill>
              </a:rPr>
              <a:t>Dcy</a:t>
            </a:r>
            <a:endParaRPr lang="fr-FR" sz="1400" b="1" dirty="0">
              <a:solidFill>
                <a:srgbClr val="339933"/>
              </a:solidFill>
            </a:endParaRPr>
          </a:p>
        </p:txBody>
      </p:sp>
      <p:grpSp>
        <p:nvGrpSpPr>
          <p:cNvPr id="71" name="Groupe 70"/>
          <p:cNvGrpSpPr/>
          <p:nvPr/>
        </p:nvGrpSpPr>
        <p:grpSpPr>
          <a:xfrm>
            <a:off x="4747071" y="1900027"/>
            <a:ext cx="1201817" cy="1440000"/>
            <a:chOff x="4747071" y="1900027"/>
            <a:chExt cx="1201817" cy="1440000"/>
          </a:xfrm>
        </p:grpSpPr>
        <p:grpSp>
          <p:nvGrpSpPr>
            <p:cNvPr id="68" name="Groupe 67"/>
            <p:cNvGrpSpPr/>
            <p:nvPr/>
          </p:nvGrpSpPr>
          <p:grpSpPr>
            <a:xfrm>
              <a:off x="4747071" y="1900027"/>
              <a:ext cx="1109208" cy="1440000"/>
              <a:chOff x="4747071" y="1900027"/>
              <a:chExt cx="1109208" cy="1440000"/>
            </a:xfrm>
          </p:grpSpPr>
          <p:cxnSp>
            <p:nvCxnSpPr>
              <p:cNvPr id="15" name="Connecteur en angle 14"/>
              <p:cNvCxnSpPr/>
              <p:nvPr/>
            </p:nvCxnSpPr>
            <p:spPr>
              <a:xfrm>
                <a:off x="4776279" y="1900027"/>
                <a:ext cx="1080000" cy="1440000"/>
              </a:xfrm>
              <a:prstGeom prst="bentConnector3">
                <a:avLst>
                  <a:gd name="adj1" fmla="val 100117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8" name="Connecteur droit avec flèche 17"/>
              <p:cNvCxnSpPr/>
              <p:nvPr/>
            </p:nvCxnSpPr>
            <p:spPr>
              <a:xfrm>
                <a:off x="4747071" y="1900603"/>
                <a:ext cx="80421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23" name="Connecteur droit 22"/>
            <p:cNvCxnSpPr/>
            <p:nvPr/>
          </p:nvCxnSpPr>
          <p:spPr>
            <a:xfrm>
              <a:off x="5768888" y="2141528"/>
              <a:ext cx="180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82"/>
          <p:cNvSpPr txBox="1">
            <a:spLocks noChangeArrowheads="1"/>
          </p:cNvSpPr>
          <p:nvPr/>
        </p:nvSpPr>
        <p:spPr bwMode="auto">
          <a:xfrm>
            <a:off x="3214678" y="1625590"/>
            <a:ext cx="1477933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4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4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70" name="Groupe 69"/>
          <p:cNvGrpSpPr/>
          <p:nvPr/>
        </p:nvGrpSpPr>
        <p:grpSpPr>
          <a:xfrm>
            <a:off x="4043544" y="3720622"/>
            <a:ext cx="1440000" cy="214314"/>
            <a:chOff x="4043544" y="3734069"/>
            <a:chExt cx="1440000" cy="214314"/>
          </a:xfrm>
        </p:grpSpPr>
        <p:cxnSp>
          <p:nvCxnSpPr>
            <p:cNvPr id="16" name="Connecteur droit 15"/>
            <p:cNvCxnSpPr/>
            <p:nvPr/>
          </p:nvCxnSpPr>
          <p:spPr>
            <a:xfrm rot="10800000">
              <a:off x="4043544" y="3824824"/>
              <a:ext cx="1440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Connecteur droit 23"/>
            <p:cNvCxnSpPr/>
            <p:nvPr/>
          </p:nvCxnSpPr>
          <p:spPr>
            <a:xfrm rot="5400000">
              <a:off x="4822033" y="3841226"/>
              <a:ext cx="2143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rot="-10800000">
              <a:off x="5389045" y="3824824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27" name="Group 27"/>
          <p:cNvGrpSpPr>
            <a:grpSpLocks noChangeAspect="1"/>
          </p:cNvGrpSpPr>
          <p:nvPr/>
        </p:nvGrpSpPr>
        <p:grpSpPr bwMode="auto">
          <a:xfrm>
            <a:off x="8169812" y="3124204"/>
            <a:ext cx="533400" cy="804862"/>
            <a:chOff x="567" y="13902"/>
            <a:chExt cx="1260" cy="1905"/>
          </a:xfrm>
        </p:grpSpPr>
        <p:sp>
          <p:nvSpPr>
            <p:cNvPr id="28" name="Line 28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Line 29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0" name="Group 30"/>
          <p:cNvGrpSpPr>
            <a:grpSpLocks noChangeAspect="1"/>
          </p:cNvGrpSpPr>
          <p:nvPr/>
        </p:nvGrpSpPr>
        <p:grpSpPr bwMode="auto">
          <a:xfrm>
            <a:off x="8157620" y="5153583"/>
            <a:ext cx="531813" cy="806450"/>
            <a:chOff x="567" y="13902"/>
            <a:chExt cx="1260" cy="1905"/>
          </a:xfrm>
        </p:grpSpPr>
        <p:sp>
          <p:nvSpPr>
            <p:cNvPr id="31" name="Line 31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2" name="Line 32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3" name="Group 33"/>
          <p:cNvGrpSpPr>
            <a:grpSpLocks noChangeAspect="1"/>
          </p:cNvGrpSpPr>
          <p:nvPr/>
        </p:nvGrpSpPr>
        <p:grpSpPr bwMode="auto">
          <a:xfrm rot="5400000">
            <a:off x="3779073" y="4663354"/>
            <a:ext cx="349250" cy="525462"/>
            <a:chOff x="567" y="13902"/>
            <a:chExt cx="1260" cy="1905"/>
          </a:xfrm>
        </p:grpSpPr>
        <p:sp>
          <p:nvSpPr>
            <p:cNvPr id="34" name="Line 34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5" name="Line 35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6" name="Group 37"/>
          <p:cNvGrpSpPr>
            <a:grpSpLocks noChangeAspect="1"/>
          </p:cNvGrpSpPr>
          <p:nvPr/>
        </p:nvGrpSpPr>
        <p:grpSpPr bwMode="auto">
          <a:xfrm rot="5400000">
            <a:off x="4469777" y="3303109"/>
            <a:ext cx="252000" cy="381074"/>
            <a:chOff x="567" y="13902"/>
            <a:chExt cx="1260" cy="1905"/>
          </a:xfrm>
        </p:grpSpPr>
        <p:sp>
          <p:nvSpPr>
            <p:cNvPr id="37" name="Line 38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" name="Line 39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9" name="Group 40"/>
          <p:cNvGrpSpPr>
            <a:grpSpLocks noChangeAspect="1"/>
          </p:cNvGrpSpPr>
          <p:nvPr/>
        </p:nvGrpSpPr>
        <p:grpSpPr bwMode="auto">
          <a:xfrm rot="5400000">
            <a:off x="3846401" y="2323025"/>
            <a:ext cx="252000" cy="383282"/>
            <a:chOff x="567" y="13902"/>
            <a:chExt cx="1260" cy="1905"/>
          </a:xfrm>
        </p:grpSpPr>
        <p:sp>
          <p:nvSpPr>
            <p:cNvPr id="40" name="Line 41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1" name="Line 42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42" name="Group 46"/>
          <p:cNvGrpSpPr>
            <a:grpSpLocks noChangeAspect="1"/>
          </p:cNvGrpSpPr>
          <p:nvPr/>
        </p:nvGrpSpPr>
        <p:grpSpPr bwMode="auto">
          <a:xfrm>
            <a:off x="8282017" y="1683816"/>
            <a:ext cx="273050" cy="409575"/>
            <a:chOff x="567" y="13902"/>
            <a:chExt cx="1260" cy="1905"/>
          </a:xfrm>
        </p:grpSpPr>
        <p:sp>
          <p:nvSpPr>
            <p:cNvPr id="43" name="Line 47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4" name="Line 48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45" name="Group 49"/>
          <p:cNvGrpSpPr>
            <a:grpSpLocks noChangeAspect="1"/>
          </p:cNvGrpSpPr>
          <p:nvPr/>
        </p:nvGrpSpPr>
        <p:grpSpPr bwMode="auto">
          <a:xfrm>
            <a:off x="7066055" y="2481313"/>
            <a:ext cx="252000" cy="381742"/>
            <a:chOff x="567" y="13902"/>
            <a:chExt cx="1260" cy="1905"/>
          </a:xfrm>
        </p:grpSpPr>
        <p:sp>
          <p:nvSpPr>
            <p:cNvPr id="46" name="Line 50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7" name="Line 51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48" name="Group 52"/>
          <p:cNvGrpSpPr>
            <a:grpSpLocks noChangeAspect="1"/>
          </p:cNvGrpSpPr>
          <p:nvPr/>
        </p:nvGrpSpPr>
        <p:grpSpPr bwMode="auto">
          <a:xfrm>
            <a:off x="6248826" y="2512497"/>
            <a:ext cx="252000" cy="379861"/>
            <a:chOff x="567" y="13902"/>
            <a:chExt cx="1260" cy="1905"/>
          </a:xfrm>
        </p:grpSpPr>
        <p:sp>
          <p:nvSpPr>
            <p:cNvPr id="49" name="Line 53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0" name="Line 54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1" name="Group 55"/>
          <p:cNvGrpSpPr>
            <a:grpSpLocks noChangeAspect="1"/>
          </p:cNvGrpSpPr>
          <p:nvPr/>
        </p:nvGrpSpPr>
        <p:grpSpPr bwMode="auto">
          <a:xfrm rot="5400000">
            <a:off x="3239324" y="5293535"/>
            <a:ext cx="366712" cy="1209675"/>
            <a:chOff x="567" y="13902"/>
            <a:chExt cx="1260" cy="1905"/>
          </a:xfrm>
        </p:grpSpPr>
        <p:sp>
          <p:nvSpPr>
            <p:cNvPr id="52" name="Line 56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Line 57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4" name="Group 58"/>
          <p:cNvGrpSpPr>
            <a:grpSpLocks noChangeAspect="1"/>
          </p:cNvGrpSpPr>
          <p:nvPr/>
        </p:nvGrpSpPr>
        <p:grpSpPr bwMode="auto">
          <a:xfrm rot="5400000">
            <a:off x="1963767" y="4719139"/>
            <a:ext cx="312737" cy="471487"/>
            <a:chOff x="567" y="13902"/>
            <a:chExt cx="1260" cy="1905"/>
          </a:xfrm>
        </p:grpSpPr>
        <p:sp>
          <p:nvSpPr>
            <p:cNvPr id="55" name="Line 59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Line 60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7" name="Group 61"/>
          <p:cNvGrpSpPr>
            <a:grpSpLocks noChangeAspect="1"/>
          </p:cNvGrpSpPr>
          <p:nvPr/>
        </p:nvGrpSpPr>
        <p:grpSpPr bwMode="auto">
          <a:xfrm rot="5400000">
            <a:off x="1799461" y="3298589"/>
            <a:ext cx="385762" cy="581025"/>
            <a:chOff x="567" y="13902"/>
            <a:chExt cx="1260" cy="1905"/>
          </a:xfrm>
        </p:grpSpPr>
        <p:sp>
          <p:nvSpPr>
            <p:cNvPr id="58" name="Line 62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9" name="Line 63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60" name="Group 64"/>
          <p:cNvGrpSpPr>
            <a:grpSpLocks noChangeAspect="1"/>
          </p:cNvGrpSpPr>
          <p:nvPr/>
        </p:nvGrpSpPr>
        <p:grpSpPr bwMode="auto">
          <a:xfrm rot="5400000">
            <a:off x="1991302" y="2445522"/>
            <a:ext cx="166816" cy="252000"/>
            <a:chOff x="567" y="13902"/>
            <a:chExt cx="1260" cy="1905"/>
          </a:xfrm>
        </p:grpSpPr>
        <p:sp>
          <p:nvSpPr>
            <p:cNvPr id="61" name="Line 65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2" name="Line 66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63" name="Group 67"/>
          <p:cNvGrpSpPr>
            <a:grpSpLocks noChangeAspect="1"/>
          </p:cNvGrpSpPr>
          <p:nvPr/>
        </p:nvGrpSpPr>
        <p:grpSpPr bwMode="auto">
          <a:xfrm rot="5400000">
            <a:off x="1843910" y="1453915"/>
            <a:ext cx="293687" cy="577850"/>
            <a:chOff x="567" y="13902"/>
            <a:chExt cx="1260" cy="1905"/>
          </a:xfrm>
        </p:grpSpPr>
        <p:sp>
          <p:nvSpPr>
            <p:cNvPr id="64" name="Line 68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5" name="Line 69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66" name="Text Box 85"/>
          <p:cNvSpPr txBox="1">
            <a:spLocks noChangeAspect="1" noChangeArrowheads="1"/>
          </p:cNvSpPr>
          <p:nvPr/>
        </p:nvSpPr>
        <p:spPr bwMode="auto">
          <a:xfrm>
            <a:off x="2816544" y="3340716"/>
            <a:ext cx="1285896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طلب توقف عند </a:t>
            </a:r>
            <a:endParaRPr lang="fr-FR" sz="1300" b="1" dirty="0" smtClean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نهاية </a:t>
            </a:r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الدورة</a:t>
            </a:r>
            <a:endParaRPr lang="fr-FR" sz="13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7" name="Text Box 85"/>
          <p:cNvSpPr txBox="1">
            <a:spLocks noChangeAspect="1" noChangeArrowheads="1"/>
          </p:cNvSpPr>
          <p:nvPr/>
        </p:nvSpPr>
        <p:spPr bwMode="auto">
          <a:xfrm>
            <a:off x="4371334" y="3881726"/>
            <a:ext cx="85723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 smtClean="0">
                <a:solidFill>
                  <a:srgbClr val="FF0000"/>
                </a:solidFill>
                <a:cs typeface="Arabic Transparent" pitchFamily="2" charset="-78"/>
              </a:rPr>
              <a:t>Arrêt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73" name="Text Box 109"/>
          <p:cNvSpPr txBox="1">
            <a:spLocks noChangeArrowheads="1"/>
          </p:cNvSpPr>
          <p:nvPr/>
        </p:nvSpPr>
        <p:spPr bwMode="auto">
          <a:xfrm>
            <a:off x="6251787" y="3691602"/>
            <a:ext cx="128588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ألي للثقب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74" name="Image 7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168" y="3535164"/>
            <a:ext cx="1404000" cy="1527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66" grpId="0"/>
      <p:bldP spid="67" grpId="0"/>
      <p:bldP spid="7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419" y="312622"/>
            <a:ext cx="9211945" cy="6120765"/>
          </a:xfrm>
          <a:prstGeom prst="rect">
            <a:avLst/>
          </a:prstGeom>
          <a:noFill/>
        </p:spPr>
      </p:pic>
      <p:grpSp>
        <p:nvGrpSpPr>
          <p:cNvPr id="69" name="Groupe 68"/>
          <p:cNvGrpSpPr/>
          <p:nvPr/>
        </p:nvGrpSpPr>
        <p:grpSpPr>
          <a:xfrm>
            <a:off x="3251850" y="1956872"/>
            <a:ext cx="3660" cy="1044000"/>
            <a:chOff x="3263139" y="1956872"/>
            <a:chExt cx="3660" cy="1044000"/>
          </a:xfrm>
        </p:grpSpPr>
        <p:cxnSp>
          <p:nvCxnSpPr>
            <p:cNvPr id="70" name="Connecteur droit 69"/>
            <p:cNvCxnSpPr/>
            <p:nvPr/>
          </p:nvCxnSpPr>
          <p:spPr>
            <a:xfrm rot="5400000" flipH="1" flipV="1">
              <a:off x="2741139" y="2478872"/>
              <a:ext cx="1044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1" name="Connecteur droit avec flèche 70"/>
            <p:cNvCxnSpPr/>
            <p:nvPr/>
          </p:nvCxnSpPr>
          <p:spPr>
            <a:xfrm rot="16200000">
              <a:off x="3226588" y="2911194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72" name="Text Box 84"/>
          <p:cNvSpPr txBox="1">
            <a:spLocks noChangeAspect="1" noChangeArrowheads="1"/>
          </p:cNvSpPr>
          <p:nvPr/>
        </p:nvSpPr>
        <p:spPr bwMode="auto">
          <a:xfrm>
            <a:off x="4851314" y="1970080"/>
            <a:ext cx="1143008" cy="387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 err="1">
                <a:solidFill>
                  <a:srgbClr val="3333FF"/>
                </a:solidFill>
              </a:rPr>
              <a:t>Auto</a:t>
            </a:r>
            <a:r>
              <a:rPr lang="fr-FR" sz="1400" b="1" dirty="0" err="1"/>
              <a:t>.</a:t>
            </a:r>
            <a:r>
              <a:rPr lang="fr-FR" sz="1400" b="1" dirty="0" err="1">
                <a:solidFill>
                  <a:srgbClr val="339933"/>
                </a:solidFill>
              </a:rPr>
              <a:t>Dcy</a:t>
            </a:r>
            <a:endParaRPr lang="fr-FR" sz="1400" b="1" dirty="0">
              <a:solidFill>
                <a:srgbClr val="339933"/>
              </a:solidFill>
            </a:endParaRPr>
          </a:p>
        </p:txBody>
      </p:sp>
      <p:grpSp>
        <p:nvGrpSpPr>
          <p:cNvPr id="74" name="Groupe 70"/>
          <p:cNvGrpSpPr/>
          <p:nvPr/>
        </p:nvGrpSpPr>
        <p:grpSpPr>
          <a:xfrm>
            <a:off x="4747071" y="1900027"/>
            <a:ext cx="1201817" cy="1440000"/>
            <a:chOff x="4747071" y="1900027"/>
            <a:chExt cx="1201817" cy="1440000"/>
          </a:xfrm>
        </p:grpSpPr>
        <p:grpSp>
          <p:nvGrpSpPr>
            <p:cNvPr id="75" name="Groupe 67"/>
            <p:cNvGrpSpPr/>
            <p:nvPr/>
          </p:nvGrpSpPr>
          <p:grpSpPr>
            <a:xfrm>
              <a:off x="4747071" y="1900027"/>
              <a:ext cx="1109208" cy="1440000"/>
              <a:chOff x="4747071" y="1900027"/>
              <a:chExt cx="1109208" cy="1440000"/>
            </a:xfrm>
          </p:grpSpPr>
          <p:cxnSp>
            <p:nvCxnSpPr>
              <p:cNvPr id="77" name="Connecteur en angle 76"/>
              <p:cNvCxnSpPr/>
              <p:nvPr/>
            </p:nvCxnSpPr>
            <p:spPr>
              <a:xfrm>
                <a:off x="4776279" y="1900027"/>
                <a:ext cx="1080000" cy="1440000"/>
              </a:xfrm>
              <a:prstGeom prst="bentConnector3">
                <a:avLst>
                  <a:gd name="adj1" fmla="val 100117"/>
                </a:avLst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8" name="Connecteur droit avec flèche 77"/>
              <p:cNvCxnSpPr/>
              <p:nvPr/>
            </p:nvCxnSpPr>
            <p:spPr>
              <a:xfrm>
                <a:off x="4747071" y="1900603"/>
                <a:ext cx="80421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76" name="Connecteur droit 75"/>
            <p:cNvCxnSpPr/>
            <p:nvPr/>
          </p:nvCxnSpPr>
          <p:spPr>
            <a:xfrm>
              <a:off x="5768888" y="2141528"/>
              <a:ext cx="180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9" name="Text Box 82"/>
          <p:cNvSpPr txBox="1">
            <a:spLocks noChangeArrowheads="1"/>
          </p:cNvSpPr>
          <p:nvPr/>
        </p:nvSpPr>
        <p:spPr bwMode="auto">
          <a:xfrm>
            <a:off x="3214678" y="1625590"/>
            <a:ext cx="1477933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4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4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80" name="Groupe 69"/>
          <p:cNvGrpSpPr/>
          <p:nvPr/>
        </p:nvGrpSpPr>
        <p:grpSpPr>
          <a:xfrm>
            <a:off x="4043544" y="3731911"/>
            <a:ext cx="1440000" cy="214314"/>
            <a:chOff x="4043544" y="3734069"/>
            <a:chExt cx="1440000" cy="214314"/>
          </a:xfrm>
        </p:grpSpPr>
        <p:cxnSp>
          <p:nvCxnSpPr>
            <p:cNvPr id="81" name="Connecteur droit 80"/>
            <p:cNvCxnSpPr/>
            <p:nvPr/>
          </p:nvCxnSpPr>
          <p:spPr>
            <a:xfrm rot="10800000">
              <a:off x="4043544" y="3824824"/>
              <a:ext cx="1440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2" name="Connecteur droit 81"/>
            <p:cNvCxnSpPr/>
            <p:nvPr/>
          </p:nvCxnSpPr>
          <p:spPr>
            <a:xfrm rot="5400000">
              <a:off x="4822033" y="3841226"/>
              <a:ext cx="2143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Connecteur droit avec flèche 82"/>
            <p:cNvCxnSpPr/>
            <p:nvPr/>
          </p:nvCxnSpPr>
          <p:spPr>
            <a:xfrm rot="-10800000">
              <a:off x="5389045" y="3824824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84" name="Group 27"/>
          <p:cNvGrpSpPr>
            <a:grpSpLocks noChangeAspect="1"/>
          </p:cNvGrpSpPr>
          <p:nvPr/>
        </p:nvGrpSpPr>
        <p:grpSpPr bwMode="auto">
          <a:xfrm>
            <a:off x="8169812" y="3124204"/>
            <a:ext cx="533400" cy="804862"/>
            <a:chOff x="567" y="13902"/>
            <a:chExt cx="1260" cy="1905"/>
          </a:xfrm>
        </p:grpSpPr>
        <p:sp>
          <p:nvSpPr>
            <p:cNvPr id="85" name="Line 28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6" name="Line 29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87" name="Group 30"/>
          <p:cNvGrpSpPr>
            <a:grpSpLocks noChangeAspect="1"/>
          </p:cNvGrpSpPr>
          <p:nvPr/>
        </p:nvGrpSpPr>
        <p:grpSpPr bwMode="auto">
          <a:xfrm>
            <a:off x="8157620" y="5153583"/>
            <a:ext cx="531813" cy="806450"/>
            <a:chOff x="567" y="13902"/>
            <a:chExt cx="1260" cy="1905"/>
          </a:xfrm>
        </p:grpSpPr>
        <p:sp>
          <p:nvSpPr>
            <p:cNvPr id="88" name="Line 31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9" name="Line 32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90" name="Group 33"/>
          <p:cNvGrpSpPr>
            <a:grpSpLocks noChangeAspect="1"/>
          </p:cNvGrpSpPr>
          <p:nvPr/>
        </p:nvGrpSpPr>
        <p:grpSpPr bwMode="auto">
          <a:xfrm rot="5400000">
            <a:off x="3779073" y="4663354"/>
            <a:ext cx="349250" cy="525462"/>
            <a:chOff x="567" y="13902"/>
            <a:chExt cx="1260" cy="1905"/>
          </a:xfrm>
        </p:grpSpPr>
        <p:sp>
          <p:nvSpPr>
            <p:cNvPr id="91" name="Line 34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2" name="Line 35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93" name="Group 37"/>
          <p:cNvGrpSpPr>
            <a:grpSpLocks noChangeAspect="1"/>
          </p:cNvGrpSpPr>
          <p:nvPr/>
        </p:nvGrpSpPr>
        <p:grpSpPr bwMode="auto">
          <a:xfrm rot="5400000">
            <a:off x="4469777" y="3344053"/>
            <a:ext cx="252000" cy="381074"/>
            <a:chOff x="567" y="13902"/>
            <a:chExt cx="1260" cy="1905"/>
          </a:xfrm>
        </p:grpSpPr>
        <p:sp>
          <p:nvSpPr>
            <p:cNvPr id="94" name="Line 38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5" name="Line 39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96" name="Group 40"/>
          <p:cNvGrpSpPr>
            <a:grpSpLocks noChangeAspect="1"/>
          </p:cNvGrpSpPr>
          <p:nvPr/>
        </p:nvGrpSpPr>
        <p:grpSpPr bwMode="auto">
          <a:xfrm rot="5400000">
            <a:off x="3846401" y="2323025"/>
            <a:ext cx="252000" cy="383282"/>
            <a:chOff x="567" y="13902"/>
            <a:chExt cx="1260" cy="1905"/>
          </a:xfrm>
        </p:grpSpPr>
        <p:sp>
          <p:nvSpPr>
            <p:cNvPr id="97" name="Line 41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98" name="Line 42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99" name="Group 46"/>
          <p:cNvGrpSpPr>
            <a:grpSpLocks noChangeAspect="1"/>
          </p:cNvGrpSpPr>
          <p:nvPr/>
        </p:nvGrpSpPr>
        <p:grpSpPr bwMode="auto">
          <a:xfrm>
            <a:off x="8282017" y="1683816"/>
            <a:ext cx="273050" cy="409575"/>
            <a:chOff x="567" y="13902"/>
            <a:chExt cx="1260" cy="1905"/>
          </a:xfrm>
        </p:grpSpPr>
        <p:sp>
          <p:nvSpPr>
            <p:cNvPr id="100" name="Line 47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1" name="Line 48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02" name="Group 49"/>
          <p:cNvGrpSpPr>
            <a:grpSpLocks noChangeAspect="1"/>
          </p:cNvGrpSpPr>
          <p:nvPr/>
        </p:nvGrpSpPr>
        <p:grpSpPr bwMode="auto">
          <a:xfrm>
            <a:off x="7066055" y="2481313"/>
            <a:ext cx="252000" cy="381742"/>
            <a:chOff x="567" y="13902"/>
            <a:chExt cx="1260" cy="1905"/>
          </a:xfrm>
        </p:grpSpPr>
        <p:sp>
          <p:nvSpPr>
            <p:cNvPr id="103" name="Line 50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4" name="Line 51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05" name="Group 52"/>
          <p:cNvGrpSpPr>
            <a:grpSpLocks noChangeAspect="1"/>
          </p:cNvGrpSpPr>
          <p:nvPr/>
        </p:nvGrpSpPr>
        <p:grpSpPr bwMode="auto">
          <a:xfrm>
            <a:off x="6248826" y="2512497"/>
            <a:ext cx="252000" cy="379861"/>
            <a:chOff x="567" y="13902"/>
            <a:chExt cx="1260" cy="1905"/>
          </a:xfrm>
        </p:grpSpPr>
        <p:sp>
          <p:nvSpPr>
            <p:cNvPr id="106" name="Line 53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7" name="Line 54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08" name="Group 55"/>
          <p:cNvGrpSpPr>
            <a:grpSpLocks noChangeAspect="1"/>
          </p:cNvGrpSpPr>
          <p:nvPr/>
        </p:nvGrpSpPr>
        <p:grpSpPr bwMode="auto">
          <a:xfrm rot="5400000">
            <a:off x="3239324" y="5293535"/>
            <a:ext cx="366712" cy="1209675"/>
            <a:chOff x="567" y="13902"/>
            <a:chExt cx="1260" cy="1905"/>
          </a:xfrm>
        </p:grpSpPr>
        <p:sp>
          <p:nvSpPr>
            <p:cNvPr id="109" name="Line 56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0" name="Line 57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11" name="Group 58"/>
          <p:cNvGrpSpPr>
            <a:grpSpLocks noChangeAspect="1"/>
          </p:cNvGrpSpPr>
          <p:nvPr/>
        </p:nvGrpSpPr>
        <p:grpSpPr bwMode="auto">
          <a:xfrm rot="5400000">
            <a:off x="2039919" y="4802795"/>
            <a:ext cx="252000" cy="379919"/>
            <a:chOff x="567" y="13902"/>
            <a:chExt cx="1260" cy="1905"/>
          </a:xfrm>
        </p:grpSpPr>
        <p:sp>
          <p:nvSpPr>
            <p:cNvPr id="112" name="Line 59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3" name="Line 60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14" name="Group 61"/>
          <p:cNvGrpSpPr>
            <a:grpSpLocks noChangeAspect="1"/>
          </p:cNvGrpSpPr>
          <p:nvPr/>
        </p:nvGrpSpPr>
        <p:grpSpPr bwMode="auto">
          <a:xfrm rot="5400000">
            <a:off x="1799461" y="3298589"/>
            <a:ext cx="385762" cy="581025"/>
            <a:chOff x="567" y="13902"/>
            <a:chExt cx="1260" cy="1905"/>
          </a:xfrm>
        </p:grpSpPr>
        <p:sp>
          <p:nvSpPr>
            <p:cNvPr id="115" name="Line 62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6" name="Line 63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17" name="Group 64"/>
          <p:cNvGrpSpPr>
            <a:grpSpLocks noChangeAspect="1"/>
          </p:cNvGrpSpPr>
          <p:nvPr/>
        </p:nvGrpSpPr>
        <p:grpSpPr bwMode="auto">
          <a:xfrm rot="5400000">
            <a:off x="2065134" y="2528779"/>
            <a:ext cx="108000" cy="163150"/>
            <a:chOff x="567" y="13902"/>
            <a:chExt cx="1260" cy="1905"/>
          </a:xfrm>
        </p:grpSpPr>
        <p:sp>
          <p:nvSpPr>
            <p:cNvPr id="118" name="Line 65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9" name="Line 66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20" name="Group 67"/>
          <p:cNvGrpSpPr>
            <a:grpSpLocks noChangeAspect="1"/>
          </p:cNvGrpSpPr>
          <p:nvPr/>
        </p:nvGrpSpPr>
        <p:grpSpPr bwMode="auto">
          <a:xfrm rot="5400000">
            <a:off x="2066012" y="1684080"/>
            <a:ext cx="144000" cy="283330"/>
            <a:chOff x="567" y="13902"/>
            <a:chExt cx="1260" cy="1905"/>
          </a:xfrm>
        </p:grpSpPr>
        <p:sp>
          <p:nvSpPr>
            <p:cNvPr id="121" name="Line 68"/>
            <p:cNvSpPr>
              <a:spLocks noChangeAspect="1" noChangeShapeType="1"/>
            </p:cNvSpPr>
            <p:nvPr/>
          </p:nvSpPr>
          <p:spPr bwMode="auto">
            <a:xfrm flipH="1"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22" name="Line 69"/>
            <p:cNvSpPr>
              <a:spLocks noChangeAspect="1" noChangeShapeType="1"/>
            </p:cNvSpPr>
            <p:nvPr/>
          </p:nvSpPr>
          <p:spPr bwMode="auto">
            <a:xfrm>
              <a:off x="567" y="13902"/>
              <a:ext cx="1260" cy="1905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23" name="Text Box 85"/>
          <p:cNvSpPr txBox="1">
            <a:spLocks noChangeAspect="1" noChangeArrowheads="1"/>
          </p:cNvSpPr>
          <p:nvPr/>
        </p:nvSpPr>
        <p:spPr bwMode="auto">
          <a:xfrm>
            <a:off x="2816544" y="3340716"/>
            <a:ext cx="1285896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طلب توقف عند </a:t>
            </a:r>
            <a:endParaRPr lang="fr-FR" sz="1300" b="1" dirty="0" smtClean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نهاية </a:t>
            </a:r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الدورة</a:t>
            </a:r>
            <a:endParaRPr lang="fr-FR" sz="13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124" name="Text Box 85"/>
          <p:cNvSpPr txBox="1">
            <a:spLocks noChangeAspect="1" noChangeArrowheads="1"/>
          </p:cNvSpPr>
          <p:nvPr/>
        </p:nvSpPr>
        <p:spPr bwMode="auto">
          <a:xfrm>
            <a:off x="4371334" y="3881726"/>
            <a:ext cx="85723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 smtClean="0">
                <a:solidFill>
                  <a:srgbClr val="FF0000"/>
                </a:solidFill>
                <a:cs typeface="Arabic Transparent" pitchFamily="2" charset="-78"/>
              </a:rPr>
              <a:t>Arrêt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3" name="Rectangle 35"/>
          <p:cNvSpPr>
            <a:spLocks noChangeArrowheads="1"/>
          </p:cNvSpPr>
          <p:nvPr/>
        </p:nvSpPr>
        <p:spPr bwMode="auto">
          <a:xfrm>
            <a:off x="7935015" y="0"/>
            <a:ext cx="1208985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3200" b="1" u="sng" dirty="0" smtClean="0">
                <a:solidFill>
                  <a:srgbClr val="6699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بالعربية</a:t>
            </a:r>
            <a:endParaRPr lang="fr-FR" sz="3200" u="sng" dirty="0">
              <a:solidFill>
                <a:srgbClr val="669900"/>
              </a:solidFill>
            </a:endParaRPr>
          </a:p>
        </p:txBody>
      </p:sp>
      <p:sp>
        <p:nvSpPr>
          <p:cNvPr id="60" name="Text Box 109"/>
          <p:cNvSpPr txBox="1">
            <a:spLocks noChangeArrowheads="1"/>
          </p:cNvSpPr>
          <p:nvPr/>
        </p:nvSpPr>
        <p:spPr bwMode="auto">
          <a:xfrm>
            <a:off x="6251787" y="3691602"/>
            <a:ext cx="128588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ألي للثقب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61" name="Image 60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94168" y="3535164"/>
            <a:ext cx="1404000" cy="1527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9" grpId="0"/>
      <p:bldP spid="123" grpId="0"/>
      <p:bldP spid="124" grpId="0"/>
      <p:bldP spid="63" grpId="0"/>
      <p:bldP spid="6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e 38"/>
          <p:cNvGrpSpPr/>
          <p:nvPr/>
        </p:nvGrpSpPr>
        <p:grpSpPr>
          <a:xfrm>
            <a:off x="2270611" y="1646203"/>
            <a:ext cx="2060686" cy="482366"/>
            <a:chOff x="3532182" y="1789079"/>
            <a:chExt cx="2060686" cy="482366"/>
          </a:xfrm>
        </p:grpSpPr>
        <p:cxnSp>
          <p:nvCxnSpPr>
            <p:cNvPr id="88" name="Connecteur en angle 87"/>
            <p:cNvCxnSpPr/>
            <p:nvPr/>
          </p:nvCxnSpPr>
          <p:spPr>
            <a:xfrm>
              <a:off x="3532182" y="1789079"/>
              <a:ext cx="1973318" cy="482366"/>
            </a:xfrm>
            <a:prstGeom prst="bentConnector3">
              <a:avLst>
                <a:gd name="adj1" fmla="val 99708"/>
              </a:avLst>
            </a:prstGeom>
            <a:ln w="25400">
              <a:solidFill>
                <a:schemeClr val="tx2"/>
              </a:solidFill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>
              <a:off x="5376868" y="1981190"/>
              <a:ext cx="216000" cy="158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0" name="Groupe 39"/>
          <p:cNvGrpSpPr/>
          <p:nvPr/>
        </p:nvGrpSpPr>
        <p:grpSpPr>
          <a:xfrm>
            <a:off x="4248294" y="3173769"/>
            <a:ext cx="216000" cy="540000"/>
            <a:chOff x="5509865" y="3316645"/>
            <a:chExt cx="216000" cy="540000"/>
          </a:xfrm>
        </p:grpSpPr>
        <p:cxnSp>
          <p:nvCxnSpPr>
            <p:cNvPr id="115" name="Connecteur droit 114"/>
            <p:cNvCxnSpPr/>
            <p:nvPr/>
          </p:nvCxnSpPr>
          <p:spPr>
            <a:xfrm rot="5400000">
              <a:off x="5342979" y="3586645"/>
              <a:ext cx="540000" cy="0"/>
            </a:xfrm>
            <a:prstGeom prst="line">
              <a:avLst/>
            </a:prstGeom>
            <a:ln w="25400">
              <a:solidFill>
                <a:schemeClr val="tx2"/>
              </a:solidFill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1" name="Connecteur droit 150"/>
            <p:cNvCxnSpPr/>
            <p:nvPr/>
          </p:nvCxnSpPr>
          <p:spPr>
            <a:xfrm>
              <a:off x="5509865" y="3571876"/>
              <a:ext cx="216000" cy="1588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e 37"/>
          <p:cNvGrpSpPr/>
          <p:nvPr/>
        </p:nvGrpSpPr>
        <p:grpSpPr>
          <a:xfrm>
            <a:off x="1572149" y="4052892"/>
            <a:ext cx="1656000" cy="214314"/>
            <a:chOff x="2833720" y="4195768"/>
            <a:chExt cx="1656000" cy="214314"/>
          </a:xfrm>
        </p:grpSpPr>
        <p:cxnSp>
          <p:nvCxnSpPr>
            <p:cNvPr id="92" name="Connecteur droit 91"/>
            <p:cNvCxnSpPr/>
            <p:nvPr/>
          </p:nvCxnSpPr>
          <p:spPr>
            <a:xfrm rot="10800000">
              <a:off x="2833720" y="4302910"/>
              <a:ext cx="1656000" cy="0"/>
            </a:xfrm>
            <a:prstGeom prst="line">
              <a:avLst/>
            </a:prstGeom>
            <a:ln w="25400">
              <a:solidFill>
                <a:schemeClr val="tx2"/>
              </a:solidFill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Connecteur droit 146"/>
            <p:cNvCxnSpPr/>
            <p:nvPr/>
          </p:nvCxnSpPr>
          <p:spPr>
            <a:xfrm rot="5400000">
              <a:off x="3483761" y="4302925"/>
              <a:ext cx="214314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19" name="Connecteur droit 118"/>
          <p:cNvCxnSpPr/>
          <p:nvPr/>
        </p:nvCxnSpPr>
        <p:spPr>
          <a:xfrm rot="5400000" flipH="1" flipV="1">
            <a:off x="-111857" y="2549588"/>
            <a:ext cx="1227841" cy="1934"/>
          </a:xfrm>
          <a:prstGeom prst="line">
            <a:avLst/>
          </a:prstGeom>
          <a:ln w="25400">
            <a:solidFill>
              <a:schemeClr val="tx2"/>
            </a:solidFill>
            <a:prstDash val="solid"/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34" name="Groupe 33"/>
          <p:cNvGrpSpPr/>
          <p:nvPr/>
        </p:nvGrpSpPr>
        <p:grpSpPr>
          <a:xfrm>
            <a:off x="428596" y="1214422"/>
            <a:ext cx="1938299" cy="701623"/>
            <a:chOff x="1690167" y="1357298"/>
            <a:chExt cx="1938299" cy="701623"/>
          </a:xfrm>
        </p:grpSpPr>
        <p:sp>
          <p:nvSpPr>
            <p:cNvPr id="63" name="Rectangle 62"/>
            <p:cNvSpPr/>
            <p:nvPr/>
          </p:nvSpPr>
          <p:spPr>
            <a:xfrm>
              <a:off x="1769075" y="1420992"/>
              <a:ext cx="1666357" cy="570069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698629" y="1357298"/>
              <a:ext cx="1797912" cy="701623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06" name="Rectangle 54"/>
            <p:cNvSpPr>
              <a:spLocks noChangeArrowheads="1"/>
            </p:cNvSpPr>
            <p:nvPr/>
          </p:nvSpPr>
          <p:spPr bwMode="auto">
            <a:xfrm>
              <a:off x="1690167" y="1387571"/>
              <a:ext cx="1725152" cy="33855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lang="fr-FR" sz="1000" dirty="0" smtClean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lang="fr-FR" sz="1000" dirty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cxnSp>
          <p:nvCxnSpPr>
            <p:cNvPr id="190" name="Connecteur droit avec flèche 189"/>
            <p:cNvCxnSpPr/>
            <p:nvPr/>
          </p:nvCxnSpPr>
          <p:spPr>
            <a:xfrm>
              <a:off x="3540763" y="1770715"/>
              <a:ext cx="87703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e 34"/>
          <p:cNvGrpSpPr/>
          <p:nvPr/>
        </p:nvGrpSpPr>
        <p:grpSpPr>
          <a:xfrm>
            <a:off x="3737173" y="2108844"/>
            <a:ext cx="1107416" cy="1177403"/>
            <a:chOff x="4998744" y="2251720"/>
            <a:chExt cx="1107416" cy="1177403"/>
          </a:xfrm>
        </p:grpSpPr>
        <p:sp>
          <p:nvSpPr>
            <p:cNvPr id="72" name="Rectangle 71"/>
            <p:cNvSpPr/>
            <p:nvPr/>
          </p:nvSpPr>
          <p:spPr>
            <a:xfrm>
              <a:off x="5062160" y="2276124"/>
              <a:ext cx="1044000" cy="1021643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08" name="Text Box 19"/>
            <p:cNvSpPr txBox="1">
              <a:spLocks noChangeArrowheads="1"/>
            </p:cNvSpPr>
            <p:nvPr/>
          </p:nvSpPr>
          <p:spPr bwMode="auto">
            <a:xfrm>
              <a:off x="4998744" y="2251720"/>
              <a:ext cx="1044222" cy="46290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92075" indent="-92075"/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F2</a:t>
              </a:r>
              <a:r>
                <a:rPr lang="fr-FR" sz="1000" dirty="0" smtClean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&lt;Marche de    préparation&gt;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8" name="Connecteur droit avec flèche 197"/>
            <p:cNvCxnSpPr/>
            <p:nvPr/>
          </p:nvCxnSpPr>
          <p:spPr>
            <a:xfrm rot="5400000">
              <a:off x="5569218" y="3385272"/>
              <a:ext cx="87703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3125967" y="3714752"/>
            <a:ext cx="2577990" cy="2100277"/>
            <a:chOff x="4387538" y="3857628"/>
            <a:chExt cx="2577990" cy="2100277"/>
          </a:xfrm>
        </p:grpSpPr>
        <p:sp>
          <p:nvSpPr>
            <p:cNvPr id="76" name="Rectangle 75"/>
            <p:cNvSpPr/>
            <p:nvPr/>
          </p:nvSpPr>
          <p:spPr>
            <a:xfrm>
              <a:off x="4529012" y="3869465"/>
              <a:ext cx="2436516" cy="208844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10" name="Text Box 19"/>
            <p:cNvSpPr txBox="1">
              <a:spLocks noChangeArrowheads="1"/>
            </p:cNvSpPr>
            <p:nvPr/>
          </p:nvSpPr>
          <p:spPr bwMode="auto">
            <a:xfrm>
              <a:off x="4413715" y="3857628"/>
              <a:ext cx="1760222" cy="39466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88900" lvl="1" indent="-6350">
                <a:spcBef>
                  <a:spcPts val="500"/>
                </a:spcBef>
                <a:spcAft>
                  <a:spcPts val="500"/>
                </a:spcAft>
              </a:pPr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lang="fr-FR" sz="1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&lt;Production </a:t>
              </a:r>
              <a:r>
                <a:rPr lang="fr-FR" sz="1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normale</a:t>
              </a:r>
              <a:r>
                <a:rPr lang="fr-FR" sz="10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&gt;    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9" name="Connecteur droit avec flèche 198"/>
            <p:cNvCxnSpPr/>
            <p:nvPr/>
          </p:nvCxnSpPr>
          <p:spPr>
            <a:xfrm rot="10800000">
              <a:off x="4387538" y="4293431"/>
              <a:ext cx="87703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310025" y="3050295"/>
            <a:ext cx="1308371" cy="1198896"/>
            <a:chOff x="1571596" y="3193171"/>
            <a:chExt cx="1308371" cy="1198896"/>
          </a:xfrm>
        </p:grpSpPr>
        <p:sp>
          <p:nvSpPr>
            <p:cNvPr id="68" name="Rectangle 67"/>
            <p:cNvSpPr/>
            <p:nvPr/>
          </p:nvSpPr>
          <p:spPr>
            <a:xfrm>
              <a:off x="1632192" y="3339633"/>
              <a:ext cx="1188000" cy="1052434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407" name="Rectangle 57"/>
            <p:cNvSpPr>
              <a:spLocks noChangeArrowheads="1"/>
            </p:cNvSpPr>
            <p:nvPr/>
          </p:nvSpPr>
          <p:spPr bwMode="auto">
            <a:xfrm>
              <a:off x="1571596" y="3324757"/>
              <a:ext cx="1308371" cy="49244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lang="fr-FR" sz="1000" dirty="0" smtClean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lang="fr-FR" sz="1000" dirty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demandé </a:t>
              </a:r>
              <a:endParaRPr lang="fr-FR" sz="10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r>
                <a:rPr lang="fr-FR" sz="1000" dirty="0" smtClean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</a:t>
              </a:r>
              <a:r>
                <a:rPr lang="fr-FR" sz="1000" dirty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fin de cycle&gt;</a:t>
              </a:r>
            </a:p>
          </p:txBody>
        </p:sp>
        <p:cxnSp>
          <p:nvCxnSpPr>
            <p:cNvPr id="213" name="Connecteur droit avec flèche 212"/>
            <p:cNvCxnSpPr/>
            <p:nvPr/>
          </p:nvCxnSpPr>
          <p:spPr>
            <a:xfrm rot="16200000">
              <a:off x="1719440" y="3237023"/>
              <a:ext cx="87703" cy="0"/>
            </a:xfrm>
            <a:prstGeom prst="straightConnector1">
              <a:avLst/>
            </a:prstGeom>
            <a:ln>
              <a:solidFill>
                <a:schemeClr val="tx2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3" name="Text Box 84"/>
          <p:cNvSpPr txBox="1">
            <a:spLocks noChangeAspect="1" noChangeArrowheads="1"/>
          </p:cNvSpPr>
          <p:nvPr/>
        </p:nvSpPr>
        <p:spPr bwMode="auto">
          <a:xfrm>
            <a:off x="4329611" y="1612890"/>
            <a:ext cx="1271587" cy="387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 err="1">
                <a:solidFill>
                  <a:schemeClr val="tx1"/>
                </a:solidFill>
              </a:rPr>
              <a:t>Auto.Dcy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45" name="Text Box 109"/>
          <p:cNvSpPr txBox="1">
            <a:spLocks noChangeArrowheads="1"/>
          </p:cNvSpPr>
          <p:nvPr/>
        </p:nvSpPr>
        <p:spPr bwMode="auto">
          <a:xfrm>
            <a:off x="3583492" y="4364188"/>
            <a:ext cx="1655763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latin typeface="Arial" pitchFamily="34" charset="0"/>
                <a:cs typeface="Arial" pitchFamily="34" charset="0"/>
              </a:rPr>
              <a:t>نظام </a:t>
            </a:r>
            <a:r>
              <a:rPr lang="ar-DZ" sz="2000" b="1" dirty="0" smtClean="0">
                <a:latin typeface="Arial" pitchFamily="34" charset="0"/>
                <a:cs typeface="Arial" pitchFamily="34" charset="0"/>
              </a:rPr>
              <a:t>ألي لطهي الخبز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Text Box 82"/>
          <p:cNvSpPr txBox="1">
            <a:spLocks noChangeArrowheads="1"/>
          </p:cNvSpPr>
          <p:nvPr/>
        </p:nvSpPr>
        <p:spPr bwMode="auto">
          <a:xfrm>
            <a:off x="367924" y="1500174"/>
            <a:ext cx="1763685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600" b="1" dirty="0" err="1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600" b="1" dirty="0" smtClean="0">
                <a:solidFill>
                  <a:schemeClr val="tx1"/>
                </a:solidFill>
              </a:rPr>
              <a:t>CI </a:t>
            </a:r>
          </a:p>
          <a:p>
            <a:pPr algn="r" rtl="1"/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grpSp>
        <p:nvGrpSpPr>
          <p:cNvPr id="153" name="Groupe 152"/>
          <p:cNvGrpSpPr/>
          <p:nvPr/>
        </p:nvGrpSpPr>
        <p:grpSpPr>
          <a:xfrm>
            <a:off x="4472133" y="3136901"/>
            <a:ext cx="1271587" cy="454025"/>
            <a:chOff x="5624520" y="3195636"/>
            <a:chExt cx="1271587" cy="454025"/>
          </a:xfrm>
        </p:grpSpPr>
        <p:sp>
          <p:nvSpPr>
            <p:cNvPr id="150" name="Text Box 84"/>
            <p:cNvSpPr txBox="1">
              <a:spLocks noChangeAspect="1" noChangeArrowheads="1"/>
            </p:cNvSpPr>
            <p:nvPr/>
          </p:nvSpPr>
          <p:spPr bwMode="auto">
            <a:xfrm>
              <a:off x="5624520" y="3262311"/>
              <a:ext cx="1271587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3333FF"/>
                  </a:solidFill>
                  <a:sym typeface="Symbol"/>
                </a:rPr>
                <a:t></a:t>
              </a:r>
              <a:r>
                <a:rPr lang="fr-FR" sz="1600" b="1" dirty="0" smtClean="0">
                  <a:solidFill>
                    <a:srgbClr val="3333FF"/>
                  </a:solidFill>
                  <a:sym typeface="Symbol"/>
                </a:rPr>
                <a:t>=120 C</a:t>
              </a:r>
              <a:endParaRPr lang="fr-FR" sz="1600" b="1" dirty="0">
                <a:solidFill>
                  <a:srgbClr val="339933"/>
                </a:solidFill>
              </a:endParaRPr>
            </a:p>
          </p:txBody>
        </p:sp>
        <p:sp>
          <p:nvSpPr>
            <p:cNvPr id="152" name="Text Box 84"/>
            <p:cNvSpPr txBox="1">
              <a:spLocks noChangeAspect="1" noChangeArrowheads="1"/>
            </p:cNvSpPr>
            <p:nvPr/>
          </p:nvSpPr>
          <p:spPr bwMode="auto">
            <a:xfrm>
              <a:off x="6172211" y="3195636"/>
              <a:ext cx="357190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100" b="1" dirty="0" smtClean="0">
                  <a:solidFill>
                    <a:srgbClr val="3333FF"/>
                  </a:solidFill>
                  <a:sym typeface="Symbol"/>
                </a:rPr>
                <a:t>0</a:t>
              </a:r>
              <a:endParaRPr lang="fr-FR" sz="1100" b="1" dirty="0">
                <a:solidFill>
                  <a:srgbClr val="339933"/>
                </a:solidFill>
              </a:endParaRPr>
            </a:p>
          </p:txBody>
        </p:sp>
      </p:grpSp>
      <p:sp>
        <p:nvSpPr>
          <p:cNvPr id="30" name="Text Box 85"/>
          <p:cNvSpPr txBox="1">
            <a:spLocks noChangeAspect="1" noChangeArrowheads="1"/>
          </p:cNvSpPr>
          <p:nvPr/>
        </p:nvSpPr>
        <p:spPr bwMode="auto">
          <a:xfrm>
            <a:off x="282737" y="3649753"/>
            <a:ext cx="1285896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cs typeface="Arabic Transparent" pitchFamily="2" charset="-78"/>
              </a:rPr>
              <a:t>طلب توقف عند </a:t>
            </a:r>
            <a:endParaRPr lang="fr-FR" sz="1600" b="1" dirty="0" smtClean="0">
              <a:cs typeface="Arabic Transparent" pitchFamily="2" charset="-78"/>
            </a:endParaRPr>
          </a:p>
          <a:p>
            <a:pPr algn="r" rtl="1"/>
            <a:r>
              <a:rPr lang="ar-DZ" sz="1600" b="1" dirty="0" smtClean="0">
                <a:cs typeface="Arabic Transparent" pitchFamily="2" charset="-78"/>
              </a:rPr>
              <a:t>نهاية </a:t>
            </a:r>
            <a:r>
              <a:rPr lang="ar-DZ" sz="1600" b="1" dirty="0">
                <a:cs typeface="Arabic Transparent" pitchFamily="2" charset="-78"/>
              </a:rPr>
              <a:t>الدورة</a:t>
            </a:r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31" name="Text Box 85"/>
          <p:cNvSpPr txBox="1">
            <a:spLocks noChangeAspect="1" noChangeArrowheads="1"/>
          </p:cNvSpPr>
          <p:nvPr/>
        </p:nvSpPr>
        <p:spPr bwMode="auto">
          <a:xfrm>
            <a:off x="1796583" y="4252564"/>
            <a:ext cx="85723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 smtClean="0">
                <a:cs typeface="Arabic Transparent" pitchFamily="2" charset="-78"/>
              </a:rPr>
              <a:t>Arrêt</a:t>
            </a:r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32" name="Text Box 82"/>
          <p:cNvSpPr txBox="1">
            <a:spLocks noChangeArrowheads="1"/>
          </p:cNvSpPr>
          <p:nvPr/>
        </p:nvSpPr>
        <p:spPr bwMode="auto">
          <a:xfrm>
            <a:off x="3714744" y="2527602"/>
            <a:ext cx="1285884" cy="64294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1"/>
            <a:r>
              <a:rPr lang="ar-DZ" sz="16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ضبط درجة</a:t>
            </a:r>
          </a:p>
          <a:p>
            <a:pPr algn="ctr" rtl="1"/>
            <a:r>
              <a:rPr lang="ar-DZ" sz="16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الحرارة الفرن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ctr" rtl="1"/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33" name="Rectangle 45"/>
          <p:cNvSpPr>
            <a:spLocks noChangeArrowheads="1"/>
          </p:cNvSpPr>
          <p:nvPr/>
        </p:nvSpPr>
        <p:spPr bwMode="auto">
          <a:xfrm>
            <a:off x="6516688" y="333375"/>
            <a:ext cx="244475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2 ـ حلقة التحضير المسبق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</a:p>
        </p:txBody>
      </p:sp>
      <p:pic>
        <p:nvPicPr>
          <p:cNvPr id="2050" name="Picture 2" descr="E:\GEMMA\P5 Four electrique┬®A Tande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8912" y="1643050"/>
            <a:ext cx="3325088" cy="2214823"/>
          </a:xfrm>
          <a:prstGeom prst="rect">
            <a:avLst/>
          </a:prstGeom>
          <a:noFill/>
        </p:spPr>
      </p:pic>
      <p:sp>
        <p:nvSpPr>
          <p:cNvPr id="41" name="Arc 135"/>
          <p:cNvSpPr>
            <a:spLocks noChangeAspect="1"/>
          </p:cNvSpPr>
          <p:nvPr/>
        </p:nvSpPr>
        <p:spPr bwMode="auto">
          <a:xfrm rot="17398419">
            <a:off x="5526283" y="1592680"/>
            <a:ext cx="2376000" cy="3036608"/>
          </a:xfrm>
          <a:custGeom>
            <a:avLst/>
            <a:gdLst>
              <a:gd name="T0" fmla="*/ 2147483647 w 21600"/>
              <a:gd name="T1" fmla="*/ 0 h 26885"/>
              <a:gd name="T2" fmla="*/ 2147483647 w 21600"/>
              <a:gd name="T3" fmla="*/ 2147483647 h 26885"/>
              <a:gd name="T4" fmla="*/ 0 w 21600"/>
              <a:gd name="T5" fmla="*/ 2147483647 h 26885"/>
              <a:gd name="T6" fmla="*/ 0 60000 65536"/>
              <a:gd name="T7" fmla="*/ 0 60000 65536"/>
              <a:gd name="T8" fmla="*/ 0 60000 65536"/>
              <a:gd name="T9" fmla="*/ 0 w 21600"/>
              <a:gd name="T10" fmla="*/ 0 h 26885"/>
              <a:gd name="T11" fmla="*/ 21600 w 21600"/>
              <a:gd name="T12" fmla="*/ 26885 h 268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885" fill="none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</a:path>
              <a:path w="21600" h="26885" stroke="0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  <a:lnTo>
                  <a:pt x="0" y="21110"/>
                </a:lnTo>
                <a:close/>
              </a:path>
            </a:pathLst>
          </a:custGeom>
          <a:noFill/>
          <a:ln w="12700">
            <a:solidFill>
              <a:srgbClr val="CC00FF"/>
            </a:solidFill>
            <a:prstDash val="dash"/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/>
      <p:bldP spid="145" grpId="0"/>
      <p:bldP spid="148" grpId="0"/>
      <p:bldP spid="30" grpId="0"/>
      <p:bldP spid="31" grpId="0"/>
      <p:bldP spid="32" grpId="0"/>
      <p:bldP spid="33" grpId="0"/>
      <p:bldP spid="4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e 37"/>
          <p:cNvGrpSpPr/>
          <p:nvPr/>
        </p:nvGrpSpPr>
        <p:grpSpPr>
          <a:xfrm>
            <a:off x="1572149" y="4052892"/>
            <a:ext cx="1656000" cy="214314"/>
            <a:chOff x="2833720" y="4195768"/>
            <a:chExt cx="1656000" cy="214314"/>
          </a:xfrm>
        </p:grpSpPr>
        <p:cxnSp>
          <p:nvCxnSpPr>
            <p:cNvPr id="75" name="Connecteur droit 74"/>
            <p:cNvCxnSpPr/>
            <p:nvPr/>
          </p:nvCxnSpPr>
          <p:spPr>
            <a:xfrm rot="10800000">
              <a:off x="2833720" y="4302910"/>
              <a:ext cx="16560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 rot="5400000">
              <a:off x="3483761" y="4302925"/>
              <a:ext cx="21431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9" name="Groupe 39"/>
          <p:cNvGrpSpPr/>
          <p:nvPr/>
        </p:nvGrpSpPr>
        <p:grpSpPr>
          <a:xfrm>
            <a:off x="4248294" y="3173769"/>
            <a:ext cx="216000" cy="540000"/>
            <a:chOff x="5509865" y="3316645"/>
            <a:chExt cx="216000" cy="540000"/>
          </a:xfrm>
        </p:grpSpPr>
        <p:cxnSp>
          <p:nvCxnSpPr>
            <p:cNvPr id="80" name="Connecteur droit 79"/>
            <p:cNvCxnSpPr/>
            <p:nvPr/>
          </p:nvCxnSpPr>
          <p:spPr>
            <a:xfrm rot="5400000">
              <a:off x="5342979" y="3586645"/>
              <a:ext cx="54000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1" name="Connecteur droit 80"/>
            <p:cNvCxnSpPr/>
            <p:nvPr/>
          </p:nvCxnSpPr>
          <p:spPr>
            <a:xfrm>
              <a:off x="5509865" y="3571876"/>
              <a:ext cx="21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6" name="Rectangle 35"/>
          <p:cNvSpPr>
            <a:spLocks noChangeArrowheads="1"/>
          </p:cNvSpPr>
          <p:nvPr/>
        </p:nvSpPr>
        <p:spPr bwMode="auto">
          <a:xfrm>
            <a:off x="3857620" y="0"/>
            <a:ext cx="1208985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3200" b="1" u="sng" dirty="0" smtClean="0">
                <a:solidFill>
                  <a:srgbClr val="6699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بالعربية</a:t>
            </a:r>
            <a:endParaRPr lang="fr-FR" sz="3200" u="sng" dirty="0">
              <a:solidFill>
                <a:srgbClr val="669900"/>
              </a:solidFill>
            </a:endParaRPr>
          </a:p>
        </p:txBody>
      </p:sp>
      <p:cxnSp>
        <p:nvCxnSpPr>
          <p:cNvPr id="47" name="Connecteur droit 46"/>
          <p:cNvCxnSpPr/>
          <p:nvPr/>
        </p:nvCxnSpPr>
        <p:spPr>
          <a:xfrm rot="5400000" flipH="1" flipV="1">
            <a:off x="-111857" y="2549588"/>
            <a:ext cx="1227841" cy="1934"/>
          </a:xfrm>
          <a:prstGeom prst="line">
            <a:avLst/>
          </a:prstGeom>
          <a:ln w="25400">
            <a:solidFill>
              <a:schemeClr val="tx1"/>
            </a:solidFill>
            <a:prstDash val="solid"/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8" name="Groupe 33"/>
          <p:cNvGrpSpPr/>
          <p:nvPr/>
        </p:nvGrpSpPr>
        <p:grpSpPr>
          <a:xfrm>
            <a:off x="412374" y="1214422"/>
            <a:ext cx="1954521" cy="701623"/>
            <a:chOff x="1673945" y="1357298"/>
            <a:chExt cx="1954521" cy="701623"/>
          </a:xfrm>
        </p:grpSpPr>
        <p:sp>
          <p:nvSpPr>
            <p:cNvPr id="49" name="Rectangle 48"/>
            <p:cNvSpPr/>
            <p:nvPr/>
          </p:nvSpPr>
          <p:spPr>
            <a:xfrm>
              <a:off x="1769075" y="1420992"/>
              <a:ext cx="1666357" cy="570069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698629" y="1357298"/>
              <a:ext cx="1797912" cy="701623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1" name="Rectangle 54"/>
            <p:cNvSpPr>
              <a:spLocks noChangeArrowheads="1"/>
            </p:cNvSpPr>
            <p:nvPr/>
          </p:nvSpPr>
          <p:spPr bwMode="auto">
            <a:xfrm>
              <a:off x="1673945" y="1387571"/>
              <a:ext cx="1802172" cy="49244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r" rtl="1"/>
              <a:r>
                <a:rPr lang="ar-DZ" sz="105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توقف في الحالة الابتدائية     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lang="ar-DZ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lang="fr-FR" sz="1000" dirty="0" smtClean="0">
                <a:solidFill>
                  <a:schemeClr val="tx1"/>
                </a:solidFill>
                <a:cs typeface="Arabic Transparent" pitchFamily="2" charset="-78"/>
              </a:endParaRPr>
            </a:p>
            <a:p>
              <a:pPr algn="r" rtl="1"/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2" name="Connecteur droit avec flèche 51"/>
            <p:cNvCxnSpPr/>
            <p:nvPr/>
          </p:nvCxnSpPr>
          <p:spPr>
            <a:xfrm>
              <a:off x="3540763" y="1770715"/>
              <a:ext cx="8770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e 34"/>
          <p:cNvGrpSpPr/>
          <p:nvPr/>
        </p:nvGrpSpPr>
        <p:grpSpPr>
          <a:xfrm>
            <a:off x="3737172" y="2108844"/>
            <a:ext cx="1120579" cy="1177403"/>
            <a:chOff x="4998743" y="2251720"/>
            <a:chExt cx="1120579" cy="1177403"/>
          </a:xfrm>
        </p:grpSpPr>
        <p:sp>
          <p:nvSpPr>
            <p:cNvPr id="54" name="Rectangle 53"/>
            <p:cNvSpPr/>
            <p:nvPr/>
          </p:nvSpPr>
          <p:spPr>
            <a:xfrm>
              <a:off x="5062160" y="2276124"/>
              <a:ext cx="1044000" cy="1021643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5" name="Text Box 19"/>
            <p:cNvSpPr txBox="1">
              <a:spLocks noChangeArrowheads="1"/>
            </p:cNvSpPr>
            <p:nvPr/>
          </p:nvSpPr>
          <p:spPr bwMode="auto">
            <a:xfrm>
              <a:off x="4998743" y="2251720"/>
              <a:ext cx="1120579" cy="46290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sz="11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سير التحضير</a:t>
              </a:r>
              <a:r>
                <a:rPr lang="ar-DZ" sz="105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  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F2</a:t>
              </a:r>
              <a:endParaRPr lang="en-US" sz="1000" dirty="0" smtClean="0">
                <a:solidFill>
                  <a:schemeClr val="tx1"/>
                </a:solidFill>
                <a:cs typeface="Arabic Transparent" pitchFamily="2" charset="-78"/>
              </a:endParaRPr>
            </a:p>
            <a:p>
              <a:pPr marL="92075" indent="-92075" algn="r" rtl="1"/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6" name="Connecteur droit avec flèche 55"/>
            <p:cNvCxnSpPr/>
            <p:nvPr/>
          </p:nvCxnSpPr>
          <p:spPr>
            <a:xfrm rot="5400000">
              <a:off x="5574384" y="3385272"/>
              <a:ext cx="8770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7" name="Groupe 36"/>
          <p:cNvGrpSpPr/>
          <p:nvPr/>
        </p:nvGrpSpPr>
        <p:grpSpPr>
          <a:xfrm>
            <a:off x="3125967" y="3719918"/>
            <a:ext cx="2577990" cy="2095111"/>
            <a:chOff x="4387538" y="3862794"/>
            <a:chExt cx="2577990" cy="2095111"/>
          </a:xfrm>
        </p:grpSpPr>
        <p:sp>
          <p:nvSpPr>
            <p:cNvPr id="58" name="Rectangle 57"/>
            <p:cNvSpPr/>
            <p:nvPr/>
          </p:nvSpPr>
          <p:spPr>
            <a:xfrm>
              <a:off x="4529012" y="3869465"/>
              <a:ext cx="2436516" cy="208844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59" name="Text Box 19"/>
            <p:cNvSpPr txBox="1">
              <a:spLocks noChangeArrowheads="1"/>
            </p:cNvSpPr>
            <p:nvPr/>
          </p:nvSpPr>
          <p:spPr bwMode="auto">
            <a:xfrm>
              <a:off x="4437073" y="3862794"/>
              <a:ext cx="1760222" cy="39466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marL="88900" lvl="1" indent="-6350">
                <a:spcBef>
                  <a:spcPts val="500"/>
                </a:spcBef>
                <a:spcAft>
                  <a:spcPts val="500"/>
                </a:spcAft>
              </a:pPr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lang="ar-DZ" sz="16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إنتاج عادي   </a:t>
              </a:r>
              <a:endParaRPr lang="en-US" sz="1000" b="1" dirty="0" smtClean="0">
                <a:solidFill>
                  <a:schemeClr val="tx1"/>
                </a:solidFill>
              </a:endParaRPr>
            </a:p>
            <a:p>
              <a:pPr marL="88900" lvl="1" indent="-6350">
                <a:spcBef>
                  <a:spcPts val="500"/>
                </a:spcBef>
                <a:spcAft>
                  <a:spcPts val="500"/>
                </a:spcAft>
              </a:pPr>
              <a:endParaRPr lang="fr-FR" sz="1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0" name="Connecteur droit avec flèche 59"/>
            <p:cNvCxnSpPr/>
            <p:nvPr/>
          </p:nvCxnSpPr>
          <p:spPr>
            <a:xfrm rot="10800000">
              <a:off x="4387538" y="4293431"/>
              <a:ext cx="8770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1" name="Groupe 35"/>
          <p:cNvGrpSpPr/>
          <p:nvPr/>
        </p:nvGrpSpPr>
        <p:grpSpPr>
          <a:xfrm>
            <a:off x="268384" y="3051047"/>
            <a:ext cx="1332677" cy="1198144"/>
            <a:chOff x="1529955" y="3193923"/>
            <a:chExt cx="1332677" cy="1198144"/>
          </a:xfrm>
        </p:grpSpPr>
        <p:sp>
          <p:nvSpPr>
            <p:cNvPr id="62" name="Rectangle 61"/>
            <p:cNvSpPr/>
            <p:nvPr/>
          </p:nvSpPr>
          <p:spPr>
            <a:xfrm>
              <a:off x="1632192" y="3339633"/>
              <a:ext cx="1188000" cy="1052434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/>
            </a:p>
          </p:txBody>
        </p:sp>
        <p:sp>
          <p:nvSpPr>
            <p:cNvPr id="65" name="Rectangle 57"/>
            <p:cNvSpPr>
              <a:spLocks noChangeArrowheads="1"/>
            </p:cNvSpPr>
            <p:nvPr/>
          </p:nvSpPr>
          <p:spPr bwMode="auto">
            <a:xfrm>
              <a:off x="1529955" y="3298753"/>
              <a:ext cx="1332677" cy="50783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pPr algn="r" rtl="1"/>
              <a:r>
                <a:rPr lang="ar-DZ" sz="11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توقف مطلوب     </a:t>
              </a:r>
              <a:r>
                <a:rPr lang="fr-FR" sz="16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endParaRPr lang="fr-FR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1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عند نهاية الدورة</a:t>
              </a:r>
              <a:endParaRPr lang="fr-FR" sz="11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cxnSp>
          <p:nvCxnSpPr>
            <p:cNvPr id="66" name="Connecteur droit avec flèche 65"/>
            <p:cNvCxnSpPr/>
            <p:nvPr/>
          </p:nvCxnSpPr>
          <p:spPr>
            <a:xfrm rot="16200000">
              <a:off x="1713898" y="3237775"/>
              <a:ext cx="87703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7" name="Text Box 84"/>
          <p:cNvSpPr txBox="1">
            <a:spLocks noChangeAspect="1" noChangeArrowheads="1"/>
          </p:cNvSpPr>
          <p:nvPr/>
        </p:nvSpPr>
        <p:spPr bwMode="auto">
          <a:xfrm>
            <a:off x="4351779" y="1612890"/>
            <a:ext cx="1271587" cy="387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 err="1">
                <a:solidFill>
                  <a:schemeClr val="tx1"/>
                </a:solidFill>
              </a:rPr>
              <a:t>Auto.Dcy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69" name="Text Box 109"/>
          <p:cNvSpPr txBox="1">
            <a:spLocks noChangeArrowheads="1"/>
          </p:cNvSpPr>
          <p:nvPr/>
        </p:nvSpPr>
        <p:spPr bwMode="auto">
          <a:xfrm>
            <a:off x="3583492" y="4364188"/>
            <a:ext cx="1655763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 smtClean="0">
                <a:latin typeface="Arial" pitchFamily="34" charset="0"/>
                <a:cs typeface="Arial" pitchFamily="34" charset="0"/>
              </a:rPr>
              <a:t>نظام ألي لطهي الخبز</a:t>
            </a:r>
            <a:endParaRPr lang="fr-FR" sz="20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0" name="Groupe 38"/>
          <p:cNvGrpSpPr/>
          <p:nvPr/>
        </p:nvGrpSpPr>
        <p:grpSpPr>
          <a:xfrm>
            <a:off x="2270611" y="1637508"/>
            <a:ext cx="2077312" cy="482366"/>
            <a:chOff x="3532182" y="1789079"/>
            <a:chExt cx="2077312" cy="482366"/>
          </a:xfrm>
        </p:grpSpPr>
        <p:cxnSp>
          <p:nvCxnSpPr>
            <p:cNvPr id="71" name="Connecteur en angle 70"/>
            <p:cNvCxnSpPr/>
            <p:nvPr/>
          </p:nvCxnSpPr>
          <p:spPr>
            <a:xfrm>
              <a:off x="3532182" y="1789079"/>
              <a:ext cx="1973318" cy="482366"/>
            </a:xfrm>
            <a:prstGeom prst="bentConnector3">
              <a:avLst>
                <a:gd name="adj1" fmla="val 99708"/>
              </a:avLst>
            </a:prstGeom>
            <a:ln w="25400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>
              <a:off x="5393494" y="1981190"/>
              <a:ext cx="216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8" name="Text Box 82"/>
          <p:cNvSpPr txBox="1">
            <a:spLocks noChangeArrowheads="1"/>
          </p:cNvSpPr>
          <p:nvPr/>
        </p:nvSpPr>
        <p:spPr bwMode="auto">
          <a:xfrm>
            <a:off x="428596" y="1500174"/>
            <a:ext cx="1763685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600" b="1" dirty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600" b="1" dirty="0" err="1" smtClean="0">
                <a:solidFill>
                  <a:schemeClr val="tx1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600" b="1" dirty="0" smtClean="0">
                <a:solidFill>
                  <a:schemeClr val="tx1"/>
                </a:solidFill>
              </a:rPr>
              <a:t>CI </a:t>
            </a:r>
          </a:p>
          <a:p>
            <a:pPr algn="r" rtl="1"/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grpSp>
        <p:nvGrpSpPr>
          <p:cNvPr id="82" name="Groupe 152"/>
          <p:cNvGrpSpPr/>
          <p:nvPr/>
        </p:nvGrpSpPr>
        <p:grpSpPr>
          <a:xfrm>
            <a:off x="4472133" y="3136901"/>
            <a:ext cx="1271587" cy="454025"/>
            <a:chOff x="5624520" y="3195636"/>
            <a:chExt cx="1271587" cy="454025"/>
          </a:xfrm>
        </p:grpSpPr>
        <p:sp>
          <p:nvSpPr>
            <p:cNvPr id="83" name="Text Box 84"/>
            <p:cNvSpPr txBox="1">
              <a:spLocks noChangeAspect="1" noChangeArrowheads="1"/>
            </p:cNvSpPr>
            <p:nvPr/>
          </p:nvSpPr>
          <p:spPr bwMode="auto">
            <a:xfrm>
              <a:off x="5624520" y="3262311"/>
              <a:ext cx="1271587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3333FF"/>
                  </a:solidFill>
                  <a:sym typeface="Symbol"/>
                </a:rPr>
                <a:t></a:t>
              </a:r>
              <a:r>
                <a:rPr lang="fr-FR" sz="1600" b="1" dirty="0" smtClean="0">
                  <a:solidFill>
                    <a:srgbClr val="3333FF"/>
                  </a:solidFill>
                  <a:sym typeface="Symbol"/>
                </a:rPr>
                <a:t>=120 C</a:t>
              </a:r>
              <a:endParaRPr lang="fr-FR" sz="1600" b="1" dirty="0">
                <a:solidFill>
                  <a:srgbClr val="339933"/>
                </a:solidFill>
              </a:endParaRPr>
            </a:p>
          </p:txBody>
        </p:sp>
        <p:sp>
          <p:nvSpPr>
            <p:cNvPr id="84" name="Text Box 84"/>
            <p:cNvSpPr txBox="1">
              <a:spLocks noChangeAspect="1" noChangeArrowheads="1"/>
            </p:cNvSpPr>
            <p:nvPr/>
          </p:nvSpPr>
          <p:spPr bwMode="auto">
            <a:xfrm>
              <a:off x="6172211" y="3195636"/>
              <a:ext cx="357190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100" b="1" dirty="0" smtClean="0">
                  <a:solidFill>
                    <a:srgbClr val="3333FF"/>
                  </a:solidFill>
                  <a:sym typeface="Symbol"/>
                </a:rPr>
                <a:t>0</a:t>
              </a:r>
              <a:endParaRPr lang="fr-FR" sz="1100" b="1" dirty="0">
                <a:solidFill>
                  <a:srgbClr val="339933"/>
                </a:solidFill>
              </a:endParaRPr>
            </a:p>
          </p:txBody>
        </p:sp>
      </p:grpSp>
      <p:sp>
        <p:nvSpPr>
          <p:cNvPr id="85" name="Text Box 85"/>
          <p:cNvSpPr txBox="1">
            <a:spLocks noChangeAspect="1" noChangeArrowheads="1"/>
          </p:cNvSpPr>
          <p:nvPr/>
        </p:nvSpPr>
        <p:spPr bwMode="auto">
          <a:xfrm>
            <a:off x="282737" y="3653646"/>
            <a:ext cx="1285896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cs typeface="Arabic Transparent" pitchFamily="2" charset="-78"/>
              </a:rPr>
              <a:t>طلب توقف عند </a:t>
            </a:r>
            <a:endParaRPr lang="fr-FR" sz="1600" b="1" dirty="0" smtClean="0">
              <a:cs typeface="Arabic Transparent" pitchFamily="2" charset="-78"/>
            </a:endParaRPr>
          </a:p>
          <a:p>
            <a:pPr algn="r" rtl="1"/>
            <a:r>
              <a:rPr lang="ar-DZ" sz="1600" b="1" dirty="0" smtClean="0">
                <a:cs typeface="Arabic Transparent" pitchFamily="2" charset="-78"/>
              </a:rPr>
              <a:t>نهاية </a:t>
            </a:r>
            <a:r>
              <a:rPr lang="ar-DZ" sz="1600" b="1" dirty="0">
                <a:cs typeface="Arabic Transparent" pitchFamily="2" charset="-78"/>
              </a:rPr>
              <a:t>الدورة</a:t>
            </a:r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86" name="Text Box 85"/>
          <p:cNvSpPr txBox="1">
            <a:spLocks noChangeAspect="1" noChangeArrowheads="1"/>
          </p:cNvSpPr>
          <p:nvPr/>
        </p:nvSpPr>
        <p:spPr bwMode="auto">
          <a:xfrm>
            <a:off x="1796583" y="4252564"/>
            <a:ext cx="85723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 smtClean="0">
                <a:cs typeface="Arabic Transparent" pitchFamily="2" charset="-78"/>
              </a:rPr>
              <a:t>Arrêt</a:t>
            </a:r>
            <a:endParaRPr lang="fr-FR" sz="1600" b="1" dirty="0">
              <a:cs typeface="Arabic Transparent" pitchFamily="2" charset="-78"/>
            </a:endParaRPr>
          </a:p>
        </p:txBody>
      </p:sp>
      <p:sp>
        <p:nvSpPr>
          <p:cNvPr id="87" name="Text Box 82"/>
          <p:cNvSpPr txBox="1">
            <a:spLocks noChangeArrowheads="1"/>
          </p:cNvSpPr>
          <p:nvPr/>
        </p:nvSpPr>
        <p:spPr bwMode="auto">
          <a:xfrm>
            <a:off x="3714744" y="2522884"/>
            <a:ext cx="1285884" cy="64294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 rtl="1"/>
            <a:r>
              <a:rPr lang="ar-DZ" sz="16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ضبط درجة</a:t>
            </a:r>
          </a:p>
          <a:p>
            <a:pPr algn="ctr" rtl="1"/>
            <a:r>
              <a:rPr lang="ar-DZ" sz="16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الحرارة الفرن</a:t>
            </a:r>
            <a:endParaRPr lang="fr-FR" sz="1600" b="1" dirty="0" smtClean="0">
              <a:solidFill>
                <a:srgbClr val="FF0000"/>
              </a:solidFill>
            </a:endParaRPr>
          </a:p>
          <a:p>
            <a:pPr algn="ctr" rtl="1"/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89" name="Rectangle 45"/>
          <p:cNvSpPr>
            <a:spLocks noChangeArrowheads="1"/>
          </p:cNvSpPr>
          <p:nvPr/>
        </p:nvSpPr>
        <p:spPr bwMode="auto">
          <a:xfrm>
            <a:off x="6516688" y="333375"/>
            <a:ext cx="244475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2 ـ حلقة التحضير المسبق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/>
              <a:t> </a:t>
            </a:r>
          </a:p>
        </p:txBody>
      </p:sp>
      <p:pic>
        <p:nvPicPr>
          <p:cNvPr id="90" name="Picture 2" descr="E:\GEMMA\P5 Four electrique┬®A Tandea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18912" y="1643050"/>
            <a:ext cx="3325088" cy="2214823"/>
          </a:xfrm>
          <a:prstGeom prst="rect">
            <a:avLst/>
          </a:prstGeom>
          <a:noFill/>
        </p:spPr>
      </p:pic>
      <p:sp>
        <p:nvSpPr>
          <p:cNvPr id="91" name="Arc 135"/>
          <p:cNvSpPr>
            <a:spLocks noChangeAspect="1"/>
          </p:cNvSpPr>
          <p:nvPr/>
        </p:nvSpPr>
        <p:spPr bwMode="auto">
          <a:xfrm rot="17398419">
            <a:off x="5526283" y="1592680"/>
            <a:ext cx="2376000" cy="3036608"/>
          </a:xfrm>
          <a:custGeom>
            <a:avLst/>
            <a:gdLst>
              <a:gd name="T0" fmla="*/ 2147483647 w 21600"/>
              <a:gd name="T1" fmla="*/ 0 h 26885"/>
              <a:gd name="T2" fmla="*/ 2147483647 w 21600"/>
              <a:gd name="T3" fmla="*/ 2147483647 h 26885"/>
              <a:gd name="T4" fmla="*/ 0 w 21600"/>
              <a:gd name="T5" fmla="*/ 2147483647 h 26885"/>
              <a:gd name="T6" fmla="*/ 0 60000 65536"/>
              <a:gd name="T7" fmla="*/ 0 60000 65536"/>
              <a:gd name="T8" fmla="*/ 0 60000 65536"/>
              <a:gd name="T9" fmla="*/ 0 w 21600"/>
              <a:gd name="T10" fmla="*/ 0 h 26885"/>
              <a:gd name="T11" fmla="*/ 21600 w 21600"/>
              <a:gd name="T12" fmla="*/ 26885 h 268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885" fill="none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</a:path>
              <a:path w="21600" h="26885" stroke="0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  <a:lnTo>
                  <a:pt x="0" y="21110"/>
                </a:lnTo>
                <a:close/>
              </a:path>
            </a:pathLst>
          </a:custGeom>
          <a:noFill/>
          <a:ln w="12700">
            <a:solidFill>
              <a:srgbClr val="CC00FF"/>
            </a:solidFill>
            <a:prstDash val="dash"/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7" grpId="0"/>
      <p:bldP spid="69" grpId="0"/>
      <p:bldP spid="78" grpId="0"/>
      <p:bldP spid="85" grpId="0"/>
      <p:bldP spid="86" grpId="0"/>
      <p:bldP spid="87" grpId="0"/>
      <p:bldP spid="89" grpId="0"/>
      <p:bldP spid="9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Image 7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40" y="326069"/>
            <a:ext cx="9199880" cy="6084000"/>
          </a:xfrm>
          <a:prstGeom prst="rect">
            <a:avLst/>
          </a:prstGeom>
          <a:noFill/>
        </p:spPr>
      </p:pic>
      <p:grpSp>
        <p:nvGrpSpPr>
          <p:cNvPr id="72" name="Groupe 71"/>
          <p:cNvGrpSpPr/>
          <p:nvPr/>
        </p:nvGrpSpPr>
        <p:grpSpPr>
          <a:xfrm>
            <a:off x="3263139" y="1956872"/>
            <a:ext cx="3660" cy="1044000"/>
            <a:chOff x="3263139" y="1956872"/>
            <a:chExt cx="3660" cy="1044000"/>
          </a:xfrm>
        </p:grpSpPr>
        <p:cxnSp>
          <p:nvCxnSpPr>
            <p:cNvPr id="17" name="Connecteur droit 16"/>
            <p:cNvCxnSpPr/>
            <p:nvPr/>
          </p:nvCxnSpPr>
          <p:spPr>
            <a:xfrm rot="5400000" flipH="1" flipV="1">
              <a:off x="2741139" y="2478872"/>
              <a:ext cx="1044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Connecteur droit avec flèche 18"/>
            <p:cNvCxnSpPr/>
            <p:nvPr/>
          </p:nvCxnSpPr>
          <p:spPr>
            <a:xfrm rot="16200000">
              <a:off x="3226588" y="2911194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0" name="Text Box 84"/>
          <p:cNvSpPr txBox="1">
            <a:spLocks noChangeAspect="1" noChangeArrowheads="1"/>
          </p:cNvSpPr>
          <p:nvPr/>
        </p:nvSpPr>
        <p:spPr bwMode="auto">
          <a:xfrm>
            <a:off x="5332388" y="1708737"/>
            <a:ext cx="1143008" cy="2857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 err="1">
                <a:solidFill>
                  <a:schemeClr val="tx1"/>
                </a:solidFill>
              </a:rPr>
              <a:t>Auto.Dcy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2" name="Text Box 109"/>
          <p:cNvSpPr txBox="1">
            <a:spLocks noChangeArrowheads="1"/>
          </p:cNvSpPr>
          <p:nvPr/>
        </p:nvSpPr>
        <p:spPr bwMode="auto">
          <a:xfrm>
            <a:off x="5572132" y="3786190"/>
            <a:ext cx="1857388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 dirty="0" smtClean="0">
                <a:latin typeface="Arial" pitchFamily="34" charset="0"/>
                <a:cs typeface="Arial" pitchFamily="34" charset="0"/>
              </a:rPr>
              <a:t>نظام ألي لطهي الخبز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3" name="Groupe 72"/>
          <p:cNvGrpSpPr/>
          <p:nvPr/>
        </p:nvGrpSpPr>
        <p:grpSpPr>
          <a:xfrm>
            <a:off x="4703374" y="1742825"/>
            <a:ext cx="1714704" cy="396000"/>
            <a:chOff x="4703374" y="1731741"/>
            <a:chExt cx="1714704" cy="396000"/>
          </a:xfrm>
        </p:grpSpPr>
        <p:cxnSp>
          <p:nvCxnSpPr>
            <p:cNvPr id="15" name="Connecteur en angle 14"/>
            <p:cNvCxnSpPr/>
            <p:nvPr/>
          </p:nvCxnSpPr>
          <p:spPr>
            <a:xfrm>
              <a:off x="4703374" y="1731741"/>
              <a:ext cx="1620000" cy="396000"/>
            </a:xfrm>
            <a:prstGeom prst="bentConnector3">
              <a:avLst>
                <a:gd name="adj1" fmla="val 10011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Connecteur droit avec flèche 17"/>
            <p:cNvCxnSpPr/>
            <p:nvPr/>
          </p:nvCxnSpPr>
          <p:spPr>
            <a:xfrm>
              <a:off x="4747071" y="1731741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onnecteur droit 22"/>
            <p:cNvCxnSpPr/>
            <p:nvPr/>
          </p:nvCxnSpPr>
          <p:spPr>
            <a:xfrm>
              <a:off x="6238078" y="1872191"/>
              <a:ext cx="180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82"/>
          <p:cNvSpPr txBox="1">
            <a:spLocks noChangeArrowheads="1"/>
          </p:cNvSpPr>
          <p:nvPr/>
        </p:nvSpPr>
        <p:spPr bwMode="auto">
          <a:xfrm>
            <a:off x="3214678" y="1625590"/>
            <a:ext cx="1477933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4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4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75" name="Groupe 74"/>
          <p:cNvGrpSpPr/>
          <p:nvPr/>
        </p:nvGrpSpPr>
        <p:grpSpPr>
          <a:xfrm>
            <a:off x="4043544" y="3722985"/>
            <a:ext cx="1440000" cy="214314"/>
            <a:chOff x="4043544" y="3734069"/>
            <a:chExt cx="1440000" cy="214314"/>
          </a:xfrm>
        </p:grpSpPr>
        <p:cxnSp>
          <p:nvCxnSpPr>
            <p:cNvPr id="16" name="Connecteur droit 15"/>
            <p:cNvCxnSpPr/>
            <p:nvPr/>
          </p:nvCxnSpPr>
          <p:spPr>
            <a:xfrm rot="10800000">
              <a:off x="4043544" y="3824824"/>
              <a:ext cx="1440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Connecteur droit 23"/>
            <p:cNvCxnSpPr/>
            <p:nvPr/>
          </p:nvCxnSpPr>
          <p:spPr>
            <a:xfrm rot="5400000">
              <a:off x="4822033" y="3841226"/>
              <a:ext cx="2143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rot="-10800000">
              <a:off x="5389045" y="3824824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77" name="Groupe 76"/>
          <p:cNvGrpSpPr/>
          <p:nvPr/>
        </p:nvGrpSpPr>
        <p:grpSpPr>
          <a:xfrm>
            <a:off x="1701829" y="1595996"/>
            <a:ext cx="7001383" cy="4485733"/>
            <a:chOff x="1701829" y="1595996"/>
            <a:chExt cx="7001383" cy="4485733"/>
          </a:xfrm>
        </p:grpSpPr>
        <p:grpSp>
          <p:nvGrpSpPr>
            <p:cNvPr id="6" name="Group 37"/>
            <p:cNvGrpSpPr>
              <a:grpSpLocks noChangeAspect="1"/>
            </p:cNvGrpSpPr>
            <p:nvPr/>
          </p:nvGrpSpPr>
          <p:grpSpPr bwMode="auto">
            <a:xfrm rot="5400000">
              <a:off x="4469777" y="3303109"/>
              <a:ext cx="252000" cy="381074"/>
              <a:chOff x="567" y="13902"/>
              <a:chExt cx="1260" cy="1905"/>
            </a:xfrm>
          </p:grpSpPr>
          <p:sp>
            <p:nvSpPr>
              <p:cNvPr id="37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39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76" name="Groupe 75"/>
            <p:cNvGrpSpPr/>
            <p:nvPr/>
          </p:nvGrpSpPr>
          <p:grpSpPr>
            <a:xfrm>
              <a:off x="1701829" y="1595996"/>
              <a:ext cx="7001383" cy="4485733"/>
              <a:chOff x="1701829" y="1595996"/>
              <a:chExt cx="7001383" cy="4485733"/>
            </a:xfrm>
          </p:grpSpPr>
          <p:grpSp>
            <p:nvGrpSpPr>
              <p:cNvPr id="2" name="Group 27"/>
              <p:cNvGrpSpPr>
                <a:grpSpLocks noChangeAspect="1"/>
              </p:cNvGrpSpPr>
              <p:nvPr/>
            </p:nvGrpSpPr>
            <p:grpSpPr bwMode="auto">
              <a:xfrm>
                <a:off x="8169812" y="3124204"/>
                <a:ext cx="533400" cy="804862"/>
                <a:chOff x="567" y="13902"/>
                <a:chExt cx="1260" cy="1905"/>
              </a:xfrm>
            </p:grpSpPr>
            <p:sp>
              <p:nvSpPr>
                <p:cNvPr id="28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" name="Group 30"/>
              <p:cNvGrpSpPr>
                <a:grpSpLocks noChangeAspect="1"/>
              </p:cNvGrpSpPr>
              <p:nvPr/>
            </p:nvGrpSpPr>
            <p:grpSpPr bwMode="auto">
              <a:xfrm>
                <a:off x="8157620" y="5153583"/>
                <a:ext cx="531813" cy="806450"/>
                <a:chOff x="567" y="13902"/>
                <a:chExt cx="1260" cy="1905"/>
              </a:xfrm>
            </p:grpSpPr>
            <p:sp>
              <p:nvSpPr>
                <p:cNvPr id="31" name="Line 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4" name="Group 33"/>
              <p:cNvGrpSpPr>
                <a:grpSpLocks noChangeAspect="1"/>
              </p:cNvGrpSpPr>
              <p:nvPr/>
            </p:nvGrpSpPr>
            <p:grpSpPr bwMode="auto">
              <a:xfrm rot="5400000">
                <a:off x="3779073" y="4663354"/>
                <a:ext cx="349250" cy="525462"/>
                <a:chOff x="567" y="13902"/>
                <a:chExt cx="1260" cy="1905"/>
              </a:xfrm>
            </p:grpSpPr>
            <p:sp>
              <p:nvSpPr>
                <p:cNvPr id="34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" name="Group 40"/>
              <p:cNvGrpSpPr>
                <a:grpSpLocks noChangeAspect="1"/>
              </p:cNvGrpSpPr>
              <p:nvPr/>
            </p:nvGrpSpPr>
            <p:grpSpPr bwMode="auto">
              <a:xfrm rot="5400000">
                <a:off x="3846401" y="2323025"/>
                <a:ext cx="252000" cy="383282"/>
                <a:chOff x="567" y="13902"/>
                <a:chExt cx="1260" cy="1905"/>
              </a:xfrm>
            </p:grpSpPr>
            <p:sp>
              <p:nvSpPr>
                <p:cNvPr id="40" name="Line 4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8" name="Group 46"/>
              <p:cNvGrpSpPr>
                <a:grpSpLocks noChangeAspect="1"/>
              </p:cNvGrpSpPr>
              <p:nvPr/>
            </p:nvGrpSpPr>
            <p:grpSpPr bwMode="auto">
              <a:xfrm>
                <a:off x="8282017" y="1683816"/>
                <a:ext cx="273050" cy="409575"/>
                <a:chOff x="567" y="13902"/>
                <a:chExt cx="1260" cy="1905"/>
              </a:xfrm>
            </p:grpSpPr>
            <p:sp>
              <p:nvSpPr>
                <p:cNvPr id="43" name="Line 4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9" name="Group 49"/>
              <p:cNvGrpSpPr>
                <a:grpSpLocks noChangeAspect="1"/>
              </p:cNvGrpSpPr>
              <p:nvPr/>
            </p:nvGrpSpPr>
            <p:grpSpPr bwMode="auto">
              <a:xfrm>
                <a:off x="7066055" y="2481313"/>
                <a:ext cx="252000" cy="381742"/>
                <a:chOff x="567" y="13902"/>
                <a:chExt cx="1260" cy="1905"/>
              </a:xfrm>
            </p:grpSpPr>
            <p:sp>
              <p:nvSpPr>
                <p:cNvPr id="46" name="Line 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" name="Group 55"/>
              <p:cNvGrpSpPr>
                <a:grpSpLocks noChangeAspect="1"/>
              </p:cNvGrpSpPr>
              <p:nvPr/>
            </p:nvGrpSpPr>
            <p:grpSpPr bwMode="auto">
              <a:xfrm rot="5400000">
                <a:off x="3239324" y="5293535"/>
                <a:ext cx="366712" cy="1209675"/>
                <a:chOff x="567" y="13902"/>
                <a:chExt cx="1260" cy="1905"/>
              </a:xfrm>
            </p:grpSpPr>
            <p:sp>
              <p:nvSpPr>
                <p:cNvPr id="52" name="Line 5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" name="Group 58"/>
              <p:cNvGrpSpPr>
                <a:grpSpLocks noChangeAspect="1"/>
              </p:cNvGrpSpPr>
              <p:nvPr/>
            </p:nvGrpSpPr>
            <p:grpSpPr bwMode="auto">
              <a:xfrm rot="5400000">
                <a:off x="1963767" y="4719139"/>
                <a:ext cx="312737" cy="471487"/>
                <a:chOff x="567" y="13902"/>
                <a:chExt cx="1260" cy="1905"/>
              </a:xfrm>
            </p:grpSpPr>
            <p:sp>
              <p:nvSpPr>
                <p:cNvPr id="55" name="Line 5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" name="Group 61"/>
              <p:cNvGrpSpPr>
                <a:grpSpLocks noChangeAspect="1"/>
              </p:cNvGrpSpPr>
              <p:nvPr/>
            </p:nvGrpSpPr>
            <p:grpSpPr bwMode="auto">
              <a:xfrm rot="5400000">
                <a:off x="1799461" y="3298589"/>
                <a:ext cx="385762" cy="581025"/>
                <a:chOff x="567" y="13902"/>
                <a:chExt cx="1260" cy="1905"/>
              </a:xfrm>
            </p:grpSpPr>
            <p:sp>
              <p:nvSpPr>
                <p:cNvPr id="58" name="Line 6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4" name="Group 64"/>
              <p:cNvGrpSpPr>
                <a:grpSpLocks noChangeAspect="1"/>
              </p:cNvGrpSpPr>
              <p:nvPr/>
            </p:nvGrpSpPr>
            <p:grpSpPr bwMode="auto">
              <a:xfrm rot="5400000">
                <a:off x="1991302" y="2445522"/>
                <a:ext cx="166816" cy="252000"/>
                <a:chOff x="567" y="13902"/>
                <a:chExt cx="1260" cy="1905"/>
              </a:xfrm>
            </p:grpSpPr>
            <p:sp>
              <p:nvSpPr>
                <p:cNvPr id="61" name="Line 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1" name="Group 67"/>
              <p:cNvGrpSpPr>
                <a:grpSpLocks noChangeAspect="1"/>
              </p:cNvGrpSpPr>
              <p:nvPr/>
            </p:nvGrpSpPr>
            <p:grpSpPr bwMode="auto">
              <a:xfrm rot="5400000">
                <a:off x="1843910" y="1453915"/>
                <a:ext cx="293687" cy="577850"/>
                <a:chOff x="567" y="13902"/>
                <a:chExt cx="1260" cy="1905"/>
              </a:xfrm>
            </p:grpSpPr>
            <p:sp>
              <p:nvSpPr>
                <p:cNvPr id="64" name="Line 6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" name="Line 69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66" name="Text Box 85"/>
          <p:cNvSpPr txBox="1">
            <a:spLocks noChangeAspect="1" noChangeArrowheads="1"/>
          </p:cNvSpPr>
          <p:nvPr/>
        </p:nvSpPr>
        <p:spPr bwMode="auto">
          <a:xfrm>
            <a:off x="2816544" y="3340716"/>
            <a:ext cx="1285896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طلب توقف عند </a:t>
            </a:r>
            <a:endParaRPr lang="fr-FR" sz="1300" b="1" dirty="0" smtClean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نهاية </a:t>
            </a:r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الدورة</a:t>
            </a:r>
            <a:endParaRPr lang="fr-FR" sz="13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7" name="Text Box 85"/>
          <p:cNvSpPr txBox="1">
            <a:spLocks noChangeAspect="1" noChangeArrowheads="1"/>
          </p:cNvSpPr>
          <p:nvPr/>
        </p:nvSpPr>
        <p:spPr bwMode="auto">
          <a:xfrm>
            <a:off x="4371334" y="3881726"/>
            <a:ext cx="85723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 smtClean="0">
                <a:solidFill>
                  <a:srgbClr val="FF0000"/>
                </a:solidFill>
                <a:cs typeface="Arabic Transparent" pitchFamily="2" charset="-78"/>
              </a:rPr>
              <a:t>Arrêt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74" name="Groupe 73"/>
          <p:cNvGrpSpPr/>
          <p:nvPr/>
        </p:nvGrpSpPr>
        <p:grpSpPr>
          <a:xfrm>
            <a:off x="6238300" y="2969905"/>
            <a:ext cx="180000" cy="360000"/>
            <a:chOff x="6238300" y="2969905"/>
            <a:chExt cx="180000" cy="360000"/>
          </a:xfrm>
        </p:grpSpPr>
        <p:cxnSp>
          <p:nvCxnSpPr>
            <p:cNvPr id="57" name="Connecteur droit 56"/>
            <p:cNvCxnSpPr/>
            <p:nvPr/>
          </p:nvCxnSpPr>
          <p:spPr>
            <a:xfrm rot="5400000">
              <a:off x="6144161" y="3149905"/>
              <a:ext cx="36000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 rot="5400000">
              <a:off x="6285566" y="3055785"/>
              <a:ext cx="8770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6238300" y="3129320"/>
              <a:ext cx="180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8" name="Groupe 67"/>
          <p:cNvGrpSpPr/>
          <p:nvPr/>
        </p:nvGrpSpPr>
        <p:grpSpPr>
          <a:xfrm>
            <a:off x="6386705" y="2938788"/>
            <a:ext cx="1271587" cy="454025"/>
            <a:chOff x="5624520" y="3195636"/>
            <a:chExt cx="1271587" cy="454025"/>
          </a:xfrm>
        </p:grpSpPr>
        <p:sp>
          <p:nvSpPr>
            <p:cNvPr id="69" name="Text Box 84"/>
            <p:cNvSpPr txBox="1">
              <a:spLocks noChangeAspect="1" noChangeArrowheads="1"/>
            </p:cNvSpPr>
            <p:nvPr/>
          </p:nvSpPr>
          <p:spPr bwMode="auto">
            <a:xfrm>
              <a:off x="5624520" y="3262311"/>
              <a:ext cx="1271587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 smtClean="0">
                  <a:solidFill>
                    <a:srgbClr val="3333FF"/>
                  </a:solidFill>
                  <a:sym typeface="Symbol"/>
                </a:rPr>
                <a:t></a:t>
              </a:r>
              <a:r>
                <a:rPr lang="fr-FR" sz="1200" b="1" dirty="0" smtClean="0">
                  <a:solidFill>
                    <a:srgbClr val="3333FF"/>
                  </a:solidFill>
                  <a:sym typeface="Symbol"/>
                </a:rPr>
                <a:t>=120 C</a:t>
              </a:r>
              <a:endParaRPr lang="fr-FR" sz="1200" b="1" dirty="0">
                <a:solidFill>
                  <a:srgbClr val="339933"/>
                </a:solidFill>
              </a:endParaRPr>
            </a:p>
          </p:txBody>
        </p:sp>
        <p:sp>
          <p:nvSpPr>
            <p:cNvPr id="70" name="Text Box 84"/>
            <p:cNvSpPr txBox="1">
              <a:spLocks noChangeAspect="1" noChangeArrowheads="1"/>
            </p:cNvSpPr>
            <p:nvPr/>
          </p:nvSpPr>
          <p:spPr bwMode="auto">
            <a:xfrm>
              <a:off x="6172211" y="3195636"/>
              <a:ext cx="357190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000" b="1" dirty="0" smtClean="0">
                  <a:solidFill>
                    <a:srgbClr val="3333FF"/>
                  </a:solidFill>
                  <a:sym typeface="Symbol"/>
                </a:rPr>
                <a:t>0</a:t>
              </a:r>
              <a:endParaRPr lang="fr-FR" sz="1000" b="1" dirty="0">
                <a:solidFill>
                  <a:srgbClr val="339933"/>
                </a:solidFill>
              </a:endParaRPr>
            </a:p>
          </p:txBody>
        </p:sp>
      </p:grpSp>
      <p:sp>
        <p:nvSpPr>
          <p:cNvPr id="71" name="Text Box 82"/>
          <p:cNvSpPr txBox="1">
            <a:spLocks noChangeArrowheads="1"/>
          </p:cNvSpPr>
          <p:nvPr/>
        </p:nvSpPr>
        <p:spPr bwMode="auto">
          <a:xfrm>
            <a:off x="5929322" y="2343095"/>
            <a:ext cx="828000" cy="53124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2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ضبط درجة</a:t>
            </a:r>
          </a:p>
          <a:p>
            <a:pPr algn="r" rtl="1"/>
            <a:r>
              <a:rPr lang="ar-DZ" sz="12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الحرارة الفرن</a:t>
            </a:r>
            <a:endParaRPr lang="fr-FR" sz="1200" b="1" dirty="0" smtClean="0">
              <a:solidFill>
                <a:srgbClr val="FF0000"/>
              </a:solidFill>
            </a:endParaRPr>
          </a:p>
          <a:p>
            <a:pPr algn="r" rtl="1"/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5" grpId="0"/>
      <p:bldP spid="66" grpId="0"/>
      <p:bldP spid="67" grpId="0"/>
      <p:bldP spid="7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972" y="312622"/>
            <a:ext cx="9211945" cy="6120765"/>
          </a:xfrm>
          <a:prstGeom prst="rect">
            <a:avLst/>
          </a:prstGeom>
          <a:noFill/>
        </p:spPr>
      </p:pic>
      <p:grpSp>
        <p:nvGrpSpPr>
          <p:cNvPr id="2" name="Groupe 71"/>
          <p:cNvGrpSpPr/>
          <p:nvPr/>
        </p:nvGrpSpPr>
        <p:grpSpPr>
          <a:xfrm>
            <a:off x="3263139" y="1956872"/>
            <a:ext cx="3660" cy="1044000"/>
            <a:chOff x="3263139" y="1956872"/>
            <a:chExt cx="3660" cy="1044000"/>
          </a:xfrm>
        </p:grpSpPr>
        <p:cxnSp>
          <p:nvCxnSpPr>
            <p:cNvPr id="17" name="Connecteur droit 16"/>
            <p:cNvCxnSpPr/>
            <p:nvPr/>
          </p:nvCxnSpPr>
          <p:spPr>
            <a:xfrm rot="5400000" flipH="1" flipV="1">
              <a:off x="2741139" y="2478872"/>
              <a:ext cx="1044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" name="Connecteur droit avec flèche 18"/>
            <p:cNvCxnSpPr/>
            <p:nvPr/>
          </p:nvCxnSpPr>
          <p:spPr>
            <a:xfrm rot="16200000">
              <a:off x="3226588" y="2911194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0" name="Text Box 84"/>
          <p:cNvSpPr txBox="1">
            <a:spLocks noChangeAspect="1" noChangeArrowheads="1"/>
          </p:cNvSpPr>
          <p:nvPr/>
        </p:nvSpPr>
        <p:spPr bwMode="auto">
          <a:xfrm>
            <a:off x="5332388" y="1708737"/>
            <a:ext cx="1143008" cy="2857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 err="1">
                <a:solidFill>
                  <a:schemeClr val="tx1"/>
                </a:solidFill>
              </a:rPr>
              <a:t>Auto.Dcy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2" name="Text Box 109"/>
          <p:cNvSpPr txBox="1">
            <a:spLocks noChangeArrowheads="1"/>
          </p:cNvSpPr>
          <p:nvPr/>
        </p:nvSpPr>
        <p:spPr bwMode="auto">
          <a:xfrm>
            <a:off x="5572132" y="3786190"/>
            <a:ext cx="1857388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 dirty="0" smtClean="0">
                <a:latin typeface="Arial" pitchFamily="34" charset="0"/>
                <a:cs typeface="Arial" pitchFamily="34" charset="0"/>
              </a:rPr>
              <a:t>نظام ألي لطهي الخبز</a:t>
            </a:r>
            <a:endParaRPr lang="fr-FR" sz="24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e 72"/>
          <p:cNvGrpSpPr/>
          <p:nvPr/>
        </p:nvGrpSpPr>
        <p:grpSpPr>
          <a:xfrm>
            <a:off x="4703374" y="1731741"/>
            <a:ext cx="1714704" cy="396000"/>
            <a:chOff x="4703374" y="1731741"/>
            <a:chExt cx="1714704" cy="396000"/>
          </a:xfrm>
        </p:grpSpPr>
        <p:cxnSp>
          <p:nvCxnSpPr>
            <p:cNvPr id="15" name="Connecteur en angle 14"/>
            <p:cNvCxnSpPr/>
            <p:nvPr/>
          </p:nvCxnSpPr>
          <p:spPr>
            <a:xfrm>
              <a:off x="4703374" y="1731741"/>
              <a:ext cx="1620000" cy="396000"/>
            </a:xfrm>
            <a:prstGeom prst="bentConnector3">
              <a:avLst>
                <a:gd name="adj1" fmla="val 10011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Connecteur droit avec flèche 17"/>
            <p:cNvCxnSpPr/>
            <p:nvPr/>
          </p:nvCxnSpPr>
          <p:spPr>
            <a:xfrm>
              <a:off x="4747071" y="1731741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onnecteur droit 22"/>
            <p:cNvCxnSpPr/>
            <p:nvPr/>
          </p:nvCxnSpPr>
          <p:spPr>
            <a:xfrm>
              <a:off x="6238078" y="1872191"/>
              <a:ext cx="180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82"/>
          <p:cNvSpPr txBox="1">
            <a:spLocks noChangeArrowheads="1"/>
          </p:cNvSpPr>
          <p:nvPr/>
        </p:nvSpPr>
        <p:spPr bwMode="auto">
          <a:xfrm>
            <a:off x="3214678" y="1625590"/>
            <a:ext cx="1477933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4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4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4" name="Groupe 74"/>
          <p:cNvGrpSpPr/>
          <p:nvPr/>
        </p:nvGrpSpPr>
        <p:grpSpPr>
          <a:xfrm>
            <a:off x="4043544" y="3734069"/>
            <a:ext cx="1440000" cy="214314"/>
            <a:chOff x="4043544" y="3734069"/>
            <a:chExt cx="1440000" cy="214314"/>
          </a:xfrm>
        </p:grpSpPr>
        <p:cxnSp>
          <p:nvCxnSpPr>
            <p:cNvPr id="16" name="Connecteur droit 15"/>
            <p:cNvCxnSpPr/>
            <p:nvPr/>
          </p:nvCxnSpPr>
          <p:spPr>
            <a:xfrm rot="10800000">
              <a:off x="4043544" y="3824824"/>
              <a:ext cx="1440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Connecteur droit 23"/>
            <p:cNvCxnSpPr/>
            <p:nvPr/>
          </p:nvCxnSpPr>
          <p:spPr>
            <a:xfrm rot="5400000">
              <a:off x="4822033" y="3841226"/>
              <a:ext cx="2143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/>
            <p:cNvCxnSpPr/>
            <p:nvPr/>
          </p:nvCxnSpPr>
          <p:spPr>
            <a:xfrm rot="-10800000">
              <a:off x="5389045" y="3824824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5" name="Groupe 76"/>
          <p:cNvGrpSpPr/>
          <p:nvPr/>
        </p:nvGrpSpPr>
        <p:grpSpPr>
          <a:xfrm>
            <a:off x="1701829" y="1683816"/>
            <a:ext cx="7001383" cy="4397913"/>
            <a:chOff x="1701829" y="1683816"/>
            <a:chExt cx="7001383" cy="4397913"/>
          </a:xfrm>
        </p:grpSpPr>
        <p:grpSp>
          <p:nvGrpSpPr>
            <p:cNvPr id="6" name="Group 37"/>
            <p:cNvGrpSpPr>
              <a:grpSpLocks noChangeAspect="1"/>
            </p:cNvGrpSpPr>
            <p:nvPr/>
          </p:nvGrpSpPr>
          <p:grpSpPr bwMode="auto">
            <a:xfrm rot="5400000">
              <a:off x="4469777" y="3303109"/>
              <a:ext cx="252000" cy="381074"/>
              <a:chOff x="567" y="13902"/>
              <a:chExt cx="1260" cy="1905"/>
            </a:xfrm>
          </p:grpSpPr>
          <p:sp>
            <p:nvSpPr>
              <p:cNvPr id="37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39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7" name="Groupe 75"/>
            <p:cNvGrpSpPr/>
            <p:nvPr/>
          </p:nvGrpSpPr>
          <p:grpSpPr>
            <a:xfrm>
              <a:off x="1701829" y="1683816"/>
              <a:ext cx="7001383" cy="4397913"/>
              <a:chOff x="1701829" y="1683816"/>
              <a:chExt cx="7001383" cy="4397913"/>
            </a:xfrm>
          </p:grpSpPr>
          <p:grpSp>
            <p:nvGrpSpPr>
              <p:cNvPr id="8" name="Group 27"/>
              <p:cNvGrpSpPr>
                <a:grpSpLocks noChangeAspect="1"/>
              </p:cNvGrpSpPr>
              <p:nvPr/>
            </p:nvGrpSpPr>
            <p:grpSpPr bwMode="auto">
              <a:xfrm>
                <a:off x="8169812" y="3124204"/>
                <a:ext cx="533400" cy="804862"/>
                <a:chOff x="567" y="13902"/>
                <a:chExt cx="1260" cy="1905"/>
              </a:xfrm>
            </p:grpSpPr>
            <p:sp>
              <p:nvSpPr>
                <p:cNvPr id="28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9" name="Group 30"/>
              <p:cNvGrpSpPr>
                <a:grpSpLocks noChangeAspect="1"/>
              </p:cNvGrpSpPr>
              <p:nvPr/>
            </p:nvGrpSpPr>
            <p:grpSpPr bwMode="auto">
              <a:xfrm>
                <a:off x="8157620" y="5153583"/>
                <a:ext cx="531813" cy="806450"/>
                <a:chOff x="567" y="13902"/>
                <a:chExt cx="1260" cy="1905"/>
              </a:xfrm>
            </p:grpSpPr>
            <p:sp>
              <p:nvSpPr>
                <p:cNvPr id="31" name="Line 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" name="Group 33"/>
              <p:cNvGrpSpPr>
                <a:grpSpLocks noChangeAspect="1"/>
              </p:cNvGrpSpPr>
              <p:nvPr/>
            </p:nvGrpSpPr>
            <p:grpSpPr bwMode="auto">
              <a:xfrm rot="5400000">
                <a:off x="3779073" y="4663354"/>
                <a:ext cx="349250" cy="525462"/>
                <a:chOff x="567" y="13902"/>
                <a:chExt cx="1260" cy="1905"/>
              </a:xfrm>
            </p:grpSpPr>
            <p:sp>
              <p:nvSpPr>
                <p:cNvPr id="34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5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" name="Group 40"/>
              <p:cNvGrpSpPr>
                <a:grpSpLocks noChangeAspect="1"/>
              </p:cNvGrpSpPr>
              <p:nvPr/>
            </p:nvGrpSpPr>
            <p:grpSpPr bwMode="auto">
              <a:xfrm rot="5400000">
                <a:off x="3846401" y="2323025"/>
                <a:ext cx="252000" cy="383282"/>
                <a:chOff x="567" y="13902"/>
                <a:chExt cx="1260" cy="1905"/>
              </a:xfrm>
            </p:grpSpPr>
            <p:sp>
              <p:nvSpPr>
                <p:cNvPr id="40" name="Line 4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" name="Group 46"/>
              <p:cNvGrpSpPr>
                <a:grpSpLocks noChangeAspect="1"/>
              </p:cNvGrpSpPr>
              <p:nvPr/>
            </p:nvGrpSpPr>
            <p:grpSpPr bwMode="auto">
              <a:xfrm>
                <a:off x="8282017" y="1683816"/>
                <a:ext cx="273050" cy="409575"/>
                <a:chOff x="567" y="13902"/>
                <a:chExt cx="1260" cy="1905"/>
              </a:xfrm>
            </p:grpSpPr>
            <p:sp>
              <p:nvSpPr>
                <p:cNvPr id="43" name="Line 47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4" name="Line 48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" name="Group 49"/>
              <p:cNvGrpSpPr>
                <a:grpSpLocks noChangeAspect="1"/>
              </p:cNvGrpSpPr>
              <p:nvPr/>
            </p:nvGrpSpPr>
            <p:grpSpPr bwMode="auto">
              <a:xfrm>
                <a:off x="7066055" y="2481313"/>
                <a:ext cx="252000" cy="381742"/>
                <a:chOff x="567" y="13902"/>
                <a:chExt cx="1260" cy="1905"/>
              </a:xfrm>
            </p:grpSpPr>
            <p:sp>
              <p:nvSpPr>
                <p:cNvPr id="46" name="Line 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4" name="Group 55"/>
              <p:cNvGrpSpPr>
                <a:grpSpLocks noChangeAspect="1"/>
              </p:cNvGrpSpPr>
              <p:nvPr/>
            </p:nvGrpSpPr>
            <p:grpSpPr bwMode="auto">
              <a:xfrm rot="5400000">
                <a:off x="3239324" y="5293535"/>
                <a:ext cx="366712" cy="1209675"/>
                <a:chOff x="567" y="13902"/>
                <a:chExt cx="1260" cy="1905"/>
              </a:xfrm>
            </p:grpSpPr>
            <p:sp>
              <p:nvSpPr>
                <p:cNvPr id="52" name="Line 5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3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1" name="Group 58"/>
              <p:cNvGrpSpPr>
                <a:grpSpLocks noChangeAspect="1"/>
              </p:cNvGrpSpPr>
              <p:nvPr/>
            </p:nvGrpSpPr>
            <p:grpSpPr bwMode="auto">
              <a:xfrm rot="5400000">
                <a:off x="2085053" y="4828512"/>
                <a:ext cx="215937" cy="325710"/>
                <a:chOff x="909" y="13902"/>
                <a:chExt cx="870" cy="1316"/>
              </a:xfrm>
            </p:grpSpPr>
            <p:sp>
              <p:nvSpPr>
                <p:cNvPr id="55" name="Line 5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09" y="13902"/>
                  <a:ext cx="870" cy="131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6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909" y="13902"/>
                  <a:ext cx="870" cy="131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27" name="Group 61"/>
              <p:cNvGrpSpPr>
                <a:grpSpLocks noChangeAspect="1"/>
              </p:cNvGrpSpPr>
              <p:nvPr/>
            </p:nvGrpSpPr>
            <p:grpSpPr bwMode="auto">
              <a:xfrm rot="5400000">
                <a:off x="1799461" y="3298589"/>
                <a:ext cx="385762" cy="581025"/>
                <a:chOff x="567" y="13902"/>
                <a:chExt cx="1260" cy="1905"/>
              </a:xfrm>
            </p:grpSpPr>
            <p:sp>
              <p:nvSpPr>
                <p:cNvPr id="58" name="Line 6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0" name="Group 64"/>
              <p:cNvGrpSpPr>
                <a:grpSpLocks noChangeAspect="1"/>
              </p:cNvGrpSpPr>
              <p:nvPr/>
            </p:nvGrpSpPr>
            <p:grpSpPr bwMode="auto">
              <a:xfrm rot="5400000">
                <a:off x="2065141" y="2542399"/>
                <a:ext cx="108033" cy="163106"/>
                <a:chOff x="1185" y="13902"/>
                <a:chExt cx="816" cy="1233"/>
              </a:xfrm>
            </p:grpSpPr>
            <p:sp>
              <p:nvSpPr>
                <p:cNvPr id="61" name="Line 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185" y="13902"/>
                  <a:ext cx="816" cy="1233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1185" y="13902"/>
                  <a:ext cx="816" cy="1233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3" name="Group 67"/>
              <p:cNvGrpSpPr>
                <a:grpSpLocks noChangeAspect="1"/>
              </p:cNvGrpSpPr>
              <p:nvPr/>
            </p:nvGrpSpPr>
            <p:grpSpPr bwMode="auto">
              <a:xfrm rot="5400000">
                <a:off x="2066005" y="1679269"/>
                <a:ext cx="144047" cy="283313"/>
                <a:chOff x="1223" y="13902"/>
                <a:chExt cx="618" cy="934"/>
              </a:xfrm>
            </p:grpSpPr>
            <p:sp>
              <p:nvSpPr>
                <p:cNvPr id="64" name="Line 6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223" y="13902"/>
                  <a:ext cx="618" cy="934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" name="Line 69"/>
                <p:cNvSpPr>
                  <a:spLocks noChangeAspect="1" noChangeShapeType="1"/>
                </p:cNvSpPr>
                <p:nvPr/>
              </p:nvSpPr>
              <p:spPr bwMode="auto">
                <a:xfrm>
                  <a:off x="1223" y="13902"/>
                  <a:ext cx="618" cy="934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66" name="Text Box 85"/>
          <p:cNvSpPr txBox="1">
            <a:spLocks noChangeAspect="1" noChangeArrowheads="1"/>
          </p:cNvSpPr>
          <p:nvPr/>
        </p:nvSpPr>
        <p:spPr bwMode="auto">
          <a:xfrm>
            <a:off x="2816544" y="3340716"/>
            <a:ext cx="1285896" cy="7143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طلب توقف عند </a:t>
            </a:r>
            <a:endParaRPr lang="fr-FR" sz="1300" b="1" dirty="0" smtClean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نهاية </a:t>
            </a:r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الدورة</a:t>
            </a:r>
            <a:endParaRPr lang="fr-FR" sz="13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7" name="Text Box 85"/>
          <p:cNvSpPr txBox="1">
            <a:spLocks noChangeAspect="1" noChangeArrowheads="1"/>
          </p:cNvSpPr>
          <p:nvPr/>
        </p:nvSpPr>
        <p:spPr bwMode="auto">
          <a:xfrm>
            <a:off x="4371334" y="3881726"/>
            <a:ext cx="85723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 smtClean="0">
                <a:solidFill>
                  <a:srgbClr val="FF0000"/>
                </a:solidFill>
                <a:cs typeface="Arabic Transparent" pitchFamily="2" charset="-78"/>
              </a:rPr>
              <a:t>Arrêt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36" name="Groupe 73"/>
          <p:cNvGrpSpPr/>
          <p:nvPr/>
        </p:nvGrpSpPr>
        <p:grpSpPr>
          <a:xfrm>
            <a:off x="6238300" y="2969905"/>
            <a:ext cx="180000" cy="360000"/>
            <a:chOff x="6238300" y="2969905"/>
            <a:chExt cx="180000" cy="360000"/>
          </a:xfrm>
        </p:grpSpPr>
        <p:cxnSp>
          <p:nvCxnSpPr>
            <p:cNvPr id="57" name="Connecteur droit 56"/>
            <p:cNvCxnSpPr/>
            <p:nvPr/>
          </p:nvCxnSpPr>
          <p:spPr>
            <a:xfrm rot="5400000">
              <a:off x="6144161" y="3149905"/>
              <a:ext cx="36000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/>
            <p:cNvCxnSpPr/>
            <p:nvPr/>
          </p:nvCxnSpPr>
          <p:spPr>
            <a:xfrm rot="5400000">
              <a:off x="6285566" y="3055785"/>
              <a:ext cx="87703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6238300" y="3129320"/>
              <a:ext cx="180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9" name="Groupe 67"/>
          <p:cNvGrpSpPr/>
          <p:nvPr/>
        </p:nvGrpSpPr>
        <p:grpSpPr>
          <a:xfrm>
            <a:off x="6386705" y="2938788"/>
            <a:ext cx="1271587" cy="454025"/>
            <a:chOff x="5624520" y="3195636"/>
            <a:chExt cx="1271587" cy="454025"/>
          </a:xfrm>
        </p:grpSpPr>
        <p:sp>
          <p:nvSpPr>
            <p:cNvPr id="69" name="Text Box 84"/>
            <p:cNvSpPr txBox="1">
              <a:spLocks noChangeAspect="1" noChangeArrowheads="1"/>
            </p:cNvSpPr>
            <p:nvPr/>
          </p:nvSpPr>
          <p:spPr bwMode="auto">
            <a:xfrm>
              <a:off x="5624520" y="3262311"/>
              <a:ext cx="1271587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 smtClean="0">
                  <a:solidFill>
                    <a:srgbClr val="3333FF"/>
                  </a:solidFill>
                  <a:sym typeface="Symbol"/>
                </a:rPr>
                <a:t></a:t>
              </a:r>
              <a:r>
                <a:rPr lang="fr-FR" sz="1200" b="1" dirty="0" smtClean="0">
                  <a:solidFill>
                    <a:srgbClr val="3333FF"/>
                  </a:solidFill>
                  <a:sym typeface="Symbol"/>
                </a:rPr>
                <a:t>=120 C</a:t>
              </a:r>
              <a:endParaRPr lang="fr-FR" sz="1200" b="1" dirty="0">
                <a:solidFill>
                  <a:srgbClr val="339933"/>
                </a:solidFill>
              </a:endParaRPr>
            </a:p>
          </p:txBody>
        </p:sp>
        <p:sp>
          <p:nvSpPr>
            <p:cNvPr id="70" name="Text Box 84"/>
            <p:cNvSpPr txBox="1">
              <a:spLocks noChangeAspect="1" noChangeArrowheads="1"/>
            </p:cNvSpPr>
            <p:nvPr/>
          </p:nvSpPr>
          <p:spPr bwMode="auto">
            <a:xfrm>
              <a:off x="6172211" y="3195636"/>
              <a:ext cx="357190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000" b="1" dirty="0" smtClean="0">
                  <a:solidFill>
                    <a:srgbClr val="3333FF"/>
                  </a:solidFill>
                  <a:sym typeface="Symbol"/>
                </a:rPr>
                <a:t>0</a:t>
              </a:r>
              <a:endParaRPr lang="fr-FR" sz="1000" b="1" dirty="0">
                <a:solidFill>
                  <a:srgbClr val="339933"/>
                </a:solidFill>
              </a:endParaRPr>
            </a:p>
          </p:txBody>
        </p:sp>
      </p:grpSp>
      <p:sp>
        <p:nvSpPr>
          <p:cNvPr id="71" name="Text Box 82"/>
          <p:cNvSpPr txBox="1">
            <a:spLocks noChangeArrowheads="1"/>
          </p:cNvSpPr>
          <p:nvPr/>
        </p:nvSpPr>
        <p:spPr bwMode="auto">
          <a:xfrm>
            <a:off x="5868334" y="2384039"/>
            <a:ext cx="857256" cy="53124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2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ضبط درجة</a:t>
            </a:r>
          </a:p>
          <a:p>
            <a:pPr algn="r" rtl="1"/>
            <a:r>
              <a:rPr lang="ar-DZ" sz="12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الحرارة </a:t>
            </a:r>
            <a:endParaRPr lang="fr-FR" sz="1200" b="1" dirty="0" smtClean="0">
              <a:solidFill>
                <a:srgbClr val="FF0000"/>
              </a:solidFill>
              <a:latin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2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الفرن</a:t>
            </a:r>
            <a:endParaRPr lang="fr-FR" sz="1200" b="1" dirty="0" smtClean="0">
              <a:solidFill>
                <a:srgbClr val="FF0000"/>
              </a:solidFill>
            </a:endParaRPr>
          </a:p>
          <a:p>
            <a:pPr algn="r" rtl="1"/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5" grpId="0"/>
      <p:bldP spid="66" grpId="0"/>
      <p:bldP spid="67" grpId="0"/>
      <p:bldP spid="7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5651500" y="54568"/>
            <a:ext cx="341630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3 ـ حلقة سير الضبط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 b="1">
                <a:solidFill>
                  <a:srgbClr val="FF0000"/>
                </a:solidFill>
                <a:cs typeface="Times New Roman" pitchFamily="18" charset="0"/>
              </a:rPr>
              <a:t>A1-F4-A6-A1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fr-FR"/>
              <a:t> </a:t>
            </a:r>
            <a:endParaRPr lang="en-US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146600" y="-24"/>
            <a:ext cx="6211957" cy="14260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lnSpc>
                <a:spcPts val="2600"/>
              </a:lnSpc>
              <a:tabLst>
                <a:tab pos="1984375" algn="l"/>
                <a:tab pos="4633913" algn="l"/>
                <a:tab pos="4821238" algn="l"/>
              </a:tabLst>
            </a:pPr>
            <a:r>
              <a:rPr lang="fr-FR" b="1" dirty="0">
                <a:ea typeface="Times New Roman" pitchFamily="18" charset="0"/>
                <a:cs typeface="Arabic Transparent" pitchFamily="2" charset="-78"/>
              </a:rPr>
              <a:t>          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ننتقل مباشرة بعد الحالة الابتدائية </a:t>
            </a:r>
            <a:r>
              <a:rPr lang="ar-SA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" </a:t>
            </a:r>
            <a:r>
              <a:rPr lang="fr-FR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A</a:t>
            </a:r>
            <a:r>
              <a:rPr lang="fr-FR" b="1" baseline="-30000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1</a:t>
            </a:r>
            <a:r>
              <a:rPr lang="ar-DZ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 " إلى الحالة "</a:t>
            </a:r>
            <a:r>
              <a:rPr lang="fr-FR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F</a:t>
            </a:r>
            <a:r>
              <a:rPr lang="fr-FR" b="1" baseline="-30000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4</a:t>
            </a:r>
            <a:r>
              <a:rPr lang="ar-DZ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 "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الذي يسمح </a:t>
            </a:r>
            <a:endParaRPr lang="fr-FR" b="1" dirty="0">
              <a:ea typeface="Times New Roman" pitchFamily="18" charset="0"/>
              <a:cs typeface="Arabic Transparent" pitchFamily="2" charset="-78"/>
            </a:endParaRPr>
          </a:p>
          <a:p>
            <a:pPr algn="r" rtl="1">
              <a:lnSpc>
                <a:spcPts val="2600"/>
              </a:lnSpc>
              <a:tabLst>
                <a:tab pos="1984375" algn="l"/>
                <a:tab pos="4633913" algn="l"/>
                <a:tab pos="4821238" algn="l"/>
              </a:tabLst>
            </a:pPr>
            <a:r>
              <a:rPr lang="ar-DZ" b="1" dirty="0">
                <a:ea typeface="Times New Roman" pitchFamily="18" charset="0"/>
                <a:cs typeface="Arabic Transparent" pitchFamily="2" charset="-78"/>
              </a:rPr>
              <a:t>للمتعامل</a:t>
            </a:r>
            <a:r>
              <a:rPr lang="fr-FR" b="1" dirty="0">
                <a:cs typeface="Arabic Transparent" pitchFamily="2" charset="-78"/>
              </a:rPr>
              <a:t>	 </a:t>
            </a:r>
            <a:r>
              <a:rPr lang="ar-DZ" b="1" dirty="0">
                <a:solidFill>
                  <a:srgbClr val="C00000"/>
                </a:solidFill>
                <a:cs typeface="Arabic Transparent" pitchFamily="2" charset="-78"/>
              </a:rPr>
              <a:t>بتحقق من المنفذات </a:t>
            </a:r>
            <a:r>
              <a:rPr lang="ar-DZ" b="1" dirty="0" err="1">
                <a:solidFill>
                  <a:srgbClr val="C00000"/>
                </a:solidFill>
                <a:cs typeface="Arabic Transparent" pitchFamily="2" charset="-78"/>
              </a:rPr>
              <a:t>و</a:t>
            </a:r>
            <a:r>
              <a:rPr lang="ar-DZ" b="1" dirty="0">
                <a:solidFill>
                  <a:srgbClr val="C00000"/>
                </a:solidFill>
                <a:cs typeface="Arabic Transparent" pitchFamily="2" charset="-78"/>
              </a:rPr>
              <a:t> المنفذات المتصدرة والملتقطات </a:t>
            </a:r>
            <a:r>
              <a:rPr lang="ar-DZ" b="1" dirty="0">
                <a:cs typeface="Arabic Transparent" pitchFamily="2" charset="-78"/>
              </a:rPr>
              <a:t>وبمجرد انتهاء </a:t>
            </a:r>
          </a:p>
          <a:p>
            <a:pPr algn="r" rtl="1">
              <a:lnSpc>
                <a:spcPts val="2600"/>
              </a:lnSpc>
              <a:tabLst>
                <a:tab pos="1984375" algn="l"/>
                <a:tab pos="4633913" algn="l"/>
                <a:tab pos="4821238" algn="l"/>
              </a:tabLst>
            </a:pPr>
            <a:r>
              <a:rPr lang="ar-DZ" b="1" dirty="0">
                <a:cs typeface="Arabic Transparent" pitchFamily="2" charset="-78"/>
              </a:rPr>
              <a:t>الضبط ننتقل مباشرة إلى وضع الجزء التشغيلي</a:t>
            </a:r>
            <a:r>
              <a:rPr lang="fr-FR" b="1" dirty="0">
                <a:cs typeface="Arabic Transparent" pitchFamily="2" charset="-78"/>
              </a:rPr>
              <a:t>PO </a:t>
            </a:r>
            <a:r>
              <a:rPr lang="ar-DZ" b="1" dirty="0">
                <a:cs typeface="Arabic Transparent" pitchFamily="2" charset="-78"/>
              </a:rPr>
              <a:t> في الحالة الابتدائية وبمجرد</a:t>
            </a:r>
          </a:p>
          <a:p>
            <a:pPr algn="r" rtl="1">
              <a:lnSpc>
                <a:spcPts val="2600"/>
              </a:lnSpc>
              <a:tabLst>
                <a:tab pos="1984375" algn="l"/>
                <a:tab pos="4633913" algn="l"/>
                <a:tab pos="4821238" algn="l"/>
              </a:tabLst>
            </a:pPr>
            <a:r>
              <a:rPr lang="ar-DZ" b="1" dirty="0">
                <a:cs typeface="Arabic Transparent" pitchFamily="2" charset="-78"/>
              </a:rPr>
              <a:t> الحصول على الشروط ننتقل مباشرة إلى الحالة الابتدائية .</a:t>
            </a:r>
          </a:p>
        </p:txBody>
      </p:sp>
      <p:grpSp>
        <p:nvGrpSpPr>
          <p:cNvPr id="36" name="Groupe 35"/>
          <p:cNvGrpSpPr/>
          <p:nvPr/>
        </p:nvGrpSpPr>
        <p:grpSpPr>
          <a:xfrm>
            <a:off x="7270149" y="2237508"/>
            <a:ext cx="1307120" cy="1394475"/>
            <a:chOff x="7270149" y="2166047"/>
            <a:chExt cx="1307120" cy="1394475"/>
          </a:xfrm>
        </p:grpSpPr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7270149" y="2166047"/>
              <a:ext cx="1307120" cy="7694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fr-FR" sz="2000" b="1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F4</a:t>
              </a:r>
              <a:r>
                <a:rPr lang="fr-FR" sz="14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</a:t>
              </a:r>
              <a:r>
                <a:rPr lang="fr-FR" sz="12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Marche de</a:t>
              </a:r>
            </a:p>
            <a:p>
              <a:pPr lvl="0">
                <a:defRPr/>
              </a:pPr>
              <a:r>
                <a:rPr lang="fr-FR" sz="12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vérification dans </a:t>
              </a:r>
            </a:p>
            <a:p>
              <a:pPr lvl="0">
                <a:defRPr/>
              </a:pPr>
              <a:r>
                <a:rPr lang="fr-FR" sz="12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le désordre&gt;</a:t>
              </a:r>
              <a:endParaRPr lang="fr-FR" sz="12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286644" y="2209526"/>
              <a:ext cx="1247075" cy="135099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34" name="Groupe 33"/>
          <p:cNvGrpSpPr/>
          <p:nvPr/>
        </p:nvGrpSpPr>
        <p:grpSpPr>
          <a:xfrm>
            <a:off x="719089" y="2688420"/>
            <a:ext cx="2165978" cy="824925"/>
            <a:chOff x="719089" y="2616959"/>
            <a:chExt cx="2165978" cy="824925"/>
          </a:xfrm>
        </p:grpSpPr>
        <p:sp>
          <p:nvSpPr>
            <p:cNvPr id="67" name="Rectangle 66"/>
            <p:cNvSpPr/>
            <p:nvPr/>
          </p:nvSpPr>
          <p:spPr>
            <a:xfrm>
              <a:off x="784442" y="2662463"/>
              <a:ext cx="2078458" cy="77942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719089" y="2616959"/>
              <a:ext cx="2165978" cy="3693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&lt;Mise 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 dans état initial&gt;</a:t>
              </a:r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3493709" y="2711953"/>
            <a:ext cx="2130419" cy="831382"/>
            <a:chOff x="3493709" y="2640492"/>
            <a:chExt cx="2130419" cy="831382"/>
          </a:xfrm>
        </p:grpSpPr>
        <p:sp>
          <p:nvSpPr>
            <p:cNvPr id="65" name="Rectangle 64"/>
            <p:cNvSpPr/>
            <p:nvPr/>
          </p:nvSpPr>
          <p:spPr>
            <a:xfrm>
              <a:off x="3577183" y="2715966"/>
              <a:ext cx="1974535" cy="675498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493709" y="2640492"/>
              <a:ext cx="2130419" cy="831382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3" name="Rectangle 54"/>
            <p:cNvSpPr>
              <a:spLocks noChangeArrowheads="1"/>
            </p:cNvSpPr>
            <p:nvPr/>
          </p:nvSpPr>
          <p:spPr bwMode="auto">
            <a:xfrm>
              <a:off x="3528837" y="2676362"/>
              <a:ext cx="2020105" cy="3693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</p:grpSp>
      <p:sp>
        <p:nvSpPr>
          <p:cNvPr id="77" name="Text Box 50"/>
          <p:cNvSpPr txBox="1">
            <a:spLocks noChangeAspect="1" noChangeArrowheads="1"/>
          </p:cNvSpPr>
          <p:nvPr/>
        </p:nvSpPr>
        <p:spPr bwMode="auto">
          <a:xfrm>
            <a:off x="6076939" y="2428891"/>
            <a:ext cx="781077" cy="31441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rPr>
              <a:t>Manu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abic Transparent" pitchFamily="2" charset="-78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4143372" y="2000263"/>
            <a:ext cx="1512000" cy="288925"/>
            <a:chOff x="3790923" y="1928802"/>
            <a:chExt cx="1439862" cy="288925"/>
          </a:xfrm>
        </p:grpSpPr>
        <p:sp>
          <p:nvSpPr>
            <p:cNvPr id="78" name="Text Box 43"/>
            <p:cNvSpPr txBox="1">
              <a:spLocks noChangeAspect="1" noChangeArrowheads="1"/>
            </p:cNvSpPr>
            <p:nvPr/>
          </p:nvSpPr>
          <p:spPr bwMode="auto">
            <a:xfrm>
              <a:off x="3790923" y="1928802"/>
              <a:ext cx="1439862" cy="2889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Manu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  <p:sp>
          <p:nvSpPr>
            <p:cNvPr id="79" name="Line 52"/>
            <p:cNvSpPr>
              <a:spLocks noChangeShapeType="1"/>
            </p:cNvSpPr>
            <p:nvPr/>
          </p:nvSpPr>
          <p:spPr bwMode="auto">
            <a:xfrm>
              <a:off x="3902116" y="1964427"/>
              <a:ext cx="445672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1790659" y="3786213"/>
            <a:ext cx="2232000" cy="1223963"/>
            <a:chOff x="2000232" y="3500438"/>
            <a:chExt cx="2232000" cy="1223963"/>
          </a:xfrm>
        </p:grpSpPr>
        <p:sp>
          <p:nvSpPr>
            <p:cNvPr id="81" name="AutoShape 54"/>
            <p:cNvSpPr>
              <a:spLocks noChangeArrowheads="1"/>
            </p:cNvSpPr>
            <p:nvPr/>
          </p:nvSpPr>
          <p:spPr bwMode="auto">
            <a:xfrm>
              <a:off x="2000232" y="3500438"/>
              <a:ext cx="2232000" cy="1223963"/>
            </a:xfrm>
            <a:prstGeom prst="wedgeRoundRectCallout">
              <a:avLst>
                <a:gd name="adj1" fmla="val 61088"/>
                <a:gd name="adj2" fmla="val -85667"/>
                <a:gd name="adj3" fmla="val 16667"/>
              </a:avLst>
            </a:prstGeom>
            <a:solidFill>
              <a:srgbClr val="FFFF99"/>
            </a:solidFill>
            <a:ln w="9525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  <p:sp>
          <p:nvSpPr>
            <p:cNvPr id="82" name="AutoShape 54"/>
            <p:cNvSpPr>
              <a:spLocks noChangeArrowheads="1"/>
            </p:cNvSpPr>
            <p:nvPr/>
          </p:nvSpPr>
          <p:spPr bwMode="auto">
            <a:xfrm>
              <a:off x="2000232" y="3500438"/>
              <a:ext cx="2232000" cy="1223963"/>
            </a:xfrm>
            <a:prstGeom prst="wedgeRoundRectCallout">
              <a:avLst>
                <a:gd name="adj1" fmla="val 61088"/>
                <a:gd name="adj2" fmla="val -85667"/>
                <a:gd name="adj3" fmla="val 16667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النظام في حالة توقف ، والجزء التنفيذي في الحالة الابتدائية.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إذا </a:t>
              </a:r>
              <a:r>
                <a:rPr kumimoji="0" lang="ar-DZ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اختار المتعامل </a:t>
              </a:r>
              <a:r>
                <a:rPr kumimoji="0" lang="ar-DZ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نمط </a:t>
              </a:r>
              <a:r>
                <a:rPr kumimoji="0" lang="ar-DZ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الضبط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(</a:t>
              </a: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Manu</a:t>
              </a:r>
              <a:r>
                <a:rPr kumimoji="0" lang="ar-DZ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)</a:t>
              </a:r>
              <a:r>
                <a:rPr kumimoji="0" lang="ar-DZ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 </a:t>
              </a:r>
              <a:r>
                <a:rPr kumimoji="0" lang="ar-DZ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، ينتقل</a:t>
              </a:r>
              <a:r>
                <a:rPr kumimoji="0" lang="ar-DZ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 </a:t>
              </a:r>
              <a:r>
                <a:rPr kumimoji="0" lang="fr-FR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GEMMA</a:t>
              </a:r>
              <a:r>
                <a:rPr kumimoji="0" lang="ar-DZ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 مباشرة </a:t>
              </a:r>
              <a:r>
                <a:rPr kumimoji="0" lang="ar-DZ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إلى  </a:t>
              </a:r>
              <a:r>
                <a:rPr kumimoji="0" lang="fr-FR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F4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5680194" y="2727312"/>
            <a:ext cx="1620000" cy="180000"/>
            <a:chOff x="5680194" y="2655851"/>
            <a:chExt cx="1620000" cy="180000"/>
          </a:xfrm>
        </p:grpSpPr>
        <p:cxnSp>
          <p:nvCxnSpPr>
            <p:cNvPr id="71" name="Connecteur droit 70"/>
            <p:cNvCxnSpPr/>
            <p:nvPr/>
          </p:nvCxnSpPr>
          <p:spPr>
            <a:xfrm>
              <a:off x="5680194" y="2731649"/>
              <a:ext cx="16200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5" name="Connecteur droit avec flèche 74"/>
            <p:cNvCxnSpPr/>
            <p:nvPr/>
          </p:nvCxnSpPr>
          <p:spPr>
            <a:xfrm>
              <a:off x="5698191" y="272754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6" name="Connecteur droit 85"/>
            <p:cNvCxnSpPr/>
            <p:nvPr/>
          </p:nvCxnSpPr>
          <p:spPr>
            <a:xfrm rot="5400000">
              <a:off x="6344129" y="2745057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0" name="Groupe 29"/>
          <p:cNvGrpSpPr/>
          <p:nvPr/>
        </p:nvGrpSpPr>
        <p:grpSpPr>
          <a:xfrm>
            <a:off x="1711947" y="2333703"/>
            <a:ext cx="5513262" cy="383188"/>
            <a:chOff x="1711947" y="2262242"/>
            <a:chExt cx="5513262" cy="383188"/>
          </a:xfrm>
        </p:grpSpPr>
        <p:cxnSp>
          <p:nvCxnSpPr>
            <p:cNvPr id="69" name="Connecteur en angle 68"/>
            <p:cNvCxnSpPr/>
            <p:nvPr/>
          </p:nvCxnSpPr>
          <p:spPr>
            <a:xfrm rot="5400000">
              <a:off x="4321947" y="-252570"/>
              <a:ext cx="288000" cy="5508000"/>
            </a:xfrm>
            <a:prstGeom prst="bentConnector3">
              <a:avLst>
                <a:gd name="adj1" fmla="val 825"/>
              </a:avLst>
            </a:prstGeom>
            <a:noFill/>
            <a:ln w="22225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6" name="Connecteur droit avec flèche 75"/>
            <p:cNvCxnSpPr/>
            <p:nvPr/>
          </p:nvCxnSpPr>
          <p:spPr>
            <a:xfrm rot="10800000">
              <a:off x="7153209" y="234804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7" name="Connecteur droit 86"/>
            <p:cNvCxnSpPr/>
            <p:nvPr/>
          </p:nvCxnSpPr>
          <p:spPr>
            <a:xfrm rot="5400000">
              <a:off x="4344659" y="2351448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pic>
        <p:nvPicPr>
          <p:cNvPr id="28" name="Picture 3" descr="G:\graf\control-panel-electrical-equipment-main-switch-electric-breaker-cabinet-113813785.jpg"/>
          <p:cNvPicPr>
            <a:picLocks noChangeAspect="1" noChangeArrowheads="1"/>
          </p:cNvPicPr>
          <p:nvPr/>
        </p:nvPicPr>
        <p:blipFill>
          <a:blip r:embed="rId2"/>
          <a:srcRect l="9014" t="7377" r="24278" b="11475"/>
          <a:stretch>
            <a:fillRect/>
          </a:stretch>
        </p:blipFill>
        <p:spPr bwMode="auto">
          <a:xfrm>
            <a:off x="5760931" y="4000527"/>
            <a:ext cx="3383069" cy="2786059"/>
          </a:xfrm>
          <a:prstGeom prst="rect">
            <a:avLst/>
          </a:prstGeom>
          <a:noFill/>
        </p:spPr>
      </p:pic>
      <p:sp>
        <p:nvSpPr>
          <p:cNvPr id="29" name="Arc 135"/>
          <p:cNvSpPr>
            <a:spLocks noChangeAspect="1"/>
          </p:cNvSpPr>
          <p:nvPr/>
        </p:nvSpPr>
        <p:spPr bwMode="auto">
          <a:xfrm rot="253329">
            <a:off x="6021987" y="2857223"/>
            <a:ext cx="2028115" cy="2592000"/>
          </a:xfrm>
          <a:custGeom>
            <a:avLst/>
            <a:gdLst>
              <a:gd name="T0" fmla="*/ 2147483647 w 21600"/>
              <a:gd name="T1" fmla="*/ 0 h 26885"/>
              <a:gd name="T2" fmla="*/ 2147483647 w 21600"/>
              <a:gd name="T3" fmla="*/ 2147483647 h 26885"/>
              <a:gd name="T4" fmla="*/ 0 w 21600"/>
              <a:gd name="T5" fmla="*/ 2147483647 h 26885"/>
              <a:gd name="T6" fmla="*/ 0 60000 65536"/>
              <a:gd name="T7" fmla="*/ 0 60000 65536"/>
              <a:gd name="T8" fmla="*/ 0 60000 65536"/>
              <a:gd name="T9" fmla="*/ 0 w 21600"/>
              <a:gd name="T10" fmla="*/ 0 h 26885"/>
              <a:gd name="T11" fmla="*/ 21600 w 21600"/>
              <a:gd name="T12" fmla="*/ 26885 h 268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885" fill="none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</a:path>
              <a:path w="21600" h="26885" stroke="0" extrusionOk="0">
                <a:moveTo>
                  <a:pt x="4574" y="0"/>
                </a:moveTo>
                <a:cubicBezTo>
                  <a:pt x="14510" y="2153"/>
                  <a:pt x="21600" y="10943"/>
                  <a:pt x="21600" y="21110"/>
                </a:cubicBezTo>
                <a:cubicBezTo>
                  <a:pt x="21600" y="23061"/>
                  <a:pt x="21335" y="25004"/>
                  <a:pt x="20813" y="26884"/>
                </a:cubicBezTo>
                <a:lnTo>
                  <a:pt x="0" y="21110"/>
                </a:lnTo>
                <a:close/>
              </a:path>
            </a:pathLst>
          </a:custGeom>
          <a:noFill/>
          <a:ln w="12700">
            <a:solidFill>
              <a:srgbClr val="CC00FF"/>
            </a:solidFill>
            <a:prstDash val="dash"/>
            <a:headEnd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grpSp>
        <p:nvGrpSpPr>
          <p:cNvPr id="39" name="Groupe 38"/>
          <p:cNvGrpSpPr/>
          <p:nvPr/>
        </p:nvGrpSpPr>
        <p:grpSpPr>
          <a:xfrm>
            <a:off x="2912783" y="3065203"/>
            <a:ext cx="571576" cy="180000"/>
            <a:chOff x="2912783" y="2993742"/>
            <a:chExt cx="571576" cy="180000"/>
          </a:xfrm>
        </p:grpSpPr>
        <p:grpSp>
          <p:nvGrpSpPr>
            <p:cNvPr id="31" name="Groupe 30"/>
            <p:cNvGrpSpPr/>
            <p:nvPr/>
          </p:nvGrpSpPr>
          <p:grpSpPr>
            <a:xfrm>
              <a:off x="2912783" y="3083826"/>
              <a:ext cx="571576" cy="2292"/>
              <a:chOff x="2912783" y="3083826"/>
              <a:chExt cx="571576" cy="2292"/>
            </a:xfrm>
          </p:grpSpPr>
          <p:cxnSp>
            <p:nvCxnSpPr>
              <p:cNvPr id="70" name="Connecteur droit 69"/>
              <p:cNvCxnSpPr/>
              <p:nvPr/>
            </p:nvCxnSpPr>
            <p:spPr>
              <a:xfrm>
                <a:off x="2912783" y="3083826"/>
                <a:ext cx="571576" cy="2292"/>
              </a:xfrm>
              <a:prstGeom prst="line">
                <a:avLst/>
              </a:prstGeom>
              <a:noFill/>
              <a:ln w="2222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74" name="Connecteur droit avec flèche 73"/>
              <p:cNvCxnSpPr/>
              <p:nvPr/>
            </p:nvCxnSpPr>
            <p:spPr>
              <a:xfrm>
                <a:off x="2932815" y="3083826"/>
                <a:ext cx="72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37" name="Connecteur droit 36"/>
            <p:cNvCxnSpPr/>
            <p:nvPr/>
          </p:nvCxnSpPr>
          <p:spPr>
            <a:xfrm rot="5400000">
              <a:off x="3052446" y="3082948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38" name="Text Box 50"/>
          <p:cNvSpPr txBox="1">
            <a:spLocks noChangeAspect="1" noChangeArrowheads="1"/>
          </p:cNvSpPr>
          <p:nvPr/>
        </p:nvSpPr>
        <p:spPr bwMode="auto">
          <a:xfrm>
            <a:off x="2928926" y="3197863"/>
            <a:ext cx="500066" cy="428629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abic Transparent" pitchFamily="2" charset="-78"/>
              </a:rPr>
              <a:t>CI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abic Transparent" pitchFamily="2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000892" y="3057765"/>
            <a:ext cx="1587884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التحقق من وضع</a:t>
            </a:r>
          </a:p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sz="1300" b="1" dirty="0" err="1" smtClean="0">
                <a:solidFill>
                  <a:srgbClr val="FF0000"/>
                </a:solidFill>
                <a:cs typeface="Arabic Transparent" pitchFamily="2" charset="-78"/>
              </a:rPr>
              <a:t>الاغمدة</a:t>
            </a:r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 مع المصابيح</a:t>
            </a:r>
            <a:endParaRPr lang="fr-FR" sz="1300" b="1" dirty="0">
              <a:solidFill>
                <a:srgbClr val="FF0000"/>
              </a:solidFill>
            </a:endParaRPr>
          </a:p>
        </p:txBody>
      </p:sp>
      <p:pic>
        <p:nvPicPr>
          <p:cNvPr id="41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79164" y="428604"/>
            <a:ext cx="193871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/>
      <p:bldP spid="23559" grpId="0"/>
      <p:bldP spid="77" grpId="0"/>
      <p:bldP spid="29" grpId="0" animBg="1"/>
      <p:bldP spid="38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916238" y="17081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3200" name="Text Box 128"/>
          <p:cNvSpPr txBox="1">
            <a:spLocks noChangeArrowheads="1"/>
          </p:cNvSpPr>
          <p:nvPr/>
        </p:nvSpPr>
        <p:spPr bwMode="auto">
          <a:xfrm>
            <a:off x="3571868" y="1285860"/>
            <a:ext cx="777875" cy="4318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/>
              <a:t>Dcy</a:t>
            </a:r>
          </a:p>
        </p:txBody>
      </p:sp>
      <p:grpSp>
        <p:nvGrpSpPr>
          <p:cNvPr id="162" name="Groupe 161"/>
          <p:cNvGrpSpPr/>
          <p:nvPr/>
        </p:nvGrpSpPr>
        <p:grpSpPr>
          <a:xfrm>
            <a:off x="400051" y="2297113"/>
            <a:ext cx="3034474" cy="3294062"/>
            <a:chOff x="400051" y="2297113"/>
            <a:chExt cx="3034474" cy="3294062"/>
          </a:xfrm>
        </p:grpSpPr>
        <p:sp>
          <p:nvSpPr>
            <p:cNvPr id="4117" name="Text Box 5"/>
            <p:cNvSpPr txBox="1">
              <a:spLocks noChangeArrowheads="1"/>
            </p:cNvSpPr>
            <p:nvPr/>
          </p:nvSpPr>
          <p:spPr bwMode="auto">
            <a:xfrm>
              <a:off x="2907475" y="5192713"/>
              <a:ext cx="527050" cy="39846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L</a:t>
              </a:r>
              <a:r>
                <a:rPr lang="fr-FR" sz="1400" b="1" baseline="-25000" dirty="0">
                  <a:solidFill>
                    <a:srgbClr val="FF0000"/>
                  </a:solidFill>
                </a:rPr>
                <a:t>0</a:t>
              </a:r>
              <a:endParaRPr lang="fr-FR" sz="1400" b="1" dirty="0"/>
            </a:p>
          </p:txBody>
        </p:sp>
        <p:grpSp>
          <p:nvGrpSpPr>
            <p:cNvPr id="3" name="Group 144"/>
            <p:cNvGrpSpPr>
              <a:grpSpLocks/>
            </p:cNvGrpSpPr>
            <p:nvPr/>
          </p:nvGrpSpPr>
          <p:grpSpPr bwMode="auto">
            <a:xfrm>
              <a:off x="400051" y="2297113"/>
              <a:ext cx="2846388" cy="3179762"/>
              <a:chOff x="432" y="1582"/>
              <a:chExt cx="1793" cy="2003"/>
            </a:xfrm>
          </p:grpSpPr>
          <p:sp>
            <p:nvSpPr>
              <p:cNvPr id="4119" name="Text Box 6"/>
              <p:cNvSpPr txBox="1">
                <a:spLocks noChangeArrowheads="1"/>
              </p:cNvSpPr>
              <p:nvPr/>
            </p:nvSpPr>
            <p:spPr bwMode="auto">
              <a:xfrm>
                <a:off x="1469" y="3410"/>
                <a:ext cx="267" cy="17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</a:rPr>
                  <a:t>L</a:t>
                </a:r>
                <a:r>
                  <a:rPr lang="fr-FR" sz="1400" b="1" baseline="-25000">
                    <a:solidFill>
                      <a:srgbClr val="FF0000"/>
                    </a:solidFill>
                  </a:rPr>
                  <a:t>1</a:t>
                </a:r>
                <a:endParaRPr lang="fr-FR" sz="1400" b="1"/>
              </a:p>
            </p:txBody>
          </p:sp>
          <p:sp>
            <p:nvSpPr>
              <p:cNvPr id="4120" name="Rectangle 7"/>
              <p:cNvSpPr>
                <a:spLocks noChangeAspect="1" noChangeArrowheads="1"/>
              </p:cNvSpPr>
              <p:nvPr/>
            </p:nvSpPr>
            <p:spPr bwMode="auto">
              <a:xfrm>
                <a:off x="635" y="2269"/>
                <a:ext cx="247" cy="228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1" name="Rectangle 8" descr="60 %"/>
              <p:cNvSpPr>
                <a:spLocks noChangeAspect="1" noChangeArrowheads="1"/>
              </p:cNvSpPr>
              <p:nvPr/>
            </p:nvSpPr>
            <p:spPr bwMode="auto">
              <a:xfrm>
                <a:off x="794" y="2246"/>
                <a:ext cx="90" cy="269"/>
              </a:xfrm>
              <a:prstGeom prst="rect">
                <a:avLst/>
              </a:prstGeom>
              <a:pattFill prst="pct60">
                <a:fgClr>
                  <a:srgbClr val="3366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4" name="Group 9"/>
              <p:cNvGrpSpPr>
                <a:grpSpLocks noChangeAspect="1"/>
              </p:cNvGrpSpPr>
              <p:nvPr/>
            </p:nvGrpSpPr>
            <p:grpSpPr bwMode="auto">
              <a:xfrm rot="5400000" flipH="1">
                <a:off x="740" y="2752"/>
                <a:ext cx="46" cy="80"/>
                <a:chOff x="7937" y="3267"/>
                <a:chExt cx="193" cy="331"/>
              </a:xfrm>
            </p:grpSpPr>
            <p:sp>
              <p:nvSpPr>
                <p:cNvPr id="4243" name="Line 1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055" y="3473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44" name="Line 1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999" y="3461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5" name="Group 12"/>
                <p:cNvGrpSpPr>
                  <a:grpSpLocks noChangeAspect="1"/>
                </p:cNvGrpSpPr>
                <p:nvPr/>
              </p:nvGrpSpPr>
              <p:grpSpPr bwMode="auto">
                <a:xfrm>
                  <a:off x="7937" y="3267"/>
                  <a:ext cx="193" cy="193"/>
                  <a:chOff x="6404" y="2193"/>
                  <a:chExt cx="306" cy="306"/>
                </a:xfrm>
              </p:grpSpPr>
              <p:sp>
                <p:nvSpPr>
                  <p:cNvPr id="4246" name="AutoShape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4" y="2193"/>
                    <a:ext cx="306" cy="30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2054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8047" y="20399"/>
                        </a:moveTo>
                        <a:cubicBezTo>
                          <a:pt x="3764" y="19171"/>
                          <a:pt x="814" y="15254"/>
                          <a:pt x="814" y="10800"/>
                        </a:cubicBezTo>
                        <a:cubicBezTo>
                          <a:pt x="814" y="5284"/>
                          <a:pt x="5284" y="814"/>
                          <a:pt x="10800" y="814"/>
                        </a:cubicBezTo>
                        <a:cubicBezTo>
                          <a:pt x="16315" y="814"/>
                          <a:pt x="20786" y="5284"/>
                          <a:pt x="20786" y="10800"/>
                        </a:cubicBezTo>
                        <a:cubicBezTo>
                          <a:pt x="20786" y="15254"/>
                          <a:pt x="17835" y="19171"/>
                          <a:pt x="13552" y="20399"/>
                        </a:cubicBezTo>
                        <a:lnTo>
                          <a:pt x="13777" y="21181"/>
                        </a:lnTo>
                        <a:cubicBezTo>
                          <a:pt x="18408" y="19853"/>
                          <a:pt x="21600" y="15618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5618"/>
                          <a:pt x="3191" y="19853"/>
                          <a:pt x="7822" y="211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47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4" y="2277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6" name="Group 15"/>
              <p:cNvGrpSpPr>
                <a:grpSpLocks noChangeAspect="1"/>
              </p:cNvGrpSpPr>
              <p:nvPr/>
            </p:nvGrpSpPr>
            <p:grpSpPr bwMode="auto">
              <a:xfrm>
                <a:off x="623" y="2744"/>
                <a:ext cx="109" cy="86"/>
                <a:chOff x="4364" y="1705"/>
                <a:chExt cx="490" cy="386"/>
              </a:xfrm>
            </p:grpSpPr>
            <p:sp>
              <p:nvSpPr>
                <p:cNvPr id="4232" name="Rectangle 16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354" y="1742"/>
                  <a:ext cx="347" cy="321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33" name="Line 17"/>
                <p:cNvSpPr>
                  <a:spLocks noChangeAspect="1" noChangeShapeType="1"/>
                </p:cNvSpPr>
                <p:nvPr/>
              </p:nvSpPr>
              <p:spPr bwMode="auto">
                <a:xfrm rot="-5400000" flipH="1" flipV="1">
                  <a:off x="4174" y="1898"/>
                  <a:ext cx="386" cy="0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34" name="Line 18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534" y="1556"/>
                  <a:ext cx="0" cy="32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35" name="Line 19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527" y="1918"/>
                  <a:ext cx="0" cy="32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36" name="Arc 20"/>
                <p:cNvSpPr>
                  <a:spLocks noChangeAspect="1"/>
                </p:cNvSpPr>
                <p:nvPr/>
              </p:nvSpPr>
              <p:spPr bwMode="auto">
                <a:xfrm rot="10800000" flipH="1" flipV="1">
                  <a:off x="4680" y="1720"/>
                  <a:ext cx="104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37" name="Arc 21"/>
                <p:cNvSpPr>
                  <a:spLocks noChangeAspect="1"/>
                </p:cNvSpPr>
                <p:nvPr/>
              </p:nvSpPr>
              <p:spPr bwMode="auto">
                <a:xfrm rot="11520000" flipH="1">
                  <a:off x="4671" y="1983"/>
                  <a:ext cx="104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38" name="Arc 22"/>
                <p:cNvSpPr>
                  <a:spLocks noChangeAspect="1"/>
                </p:cNvSpPr>
                <p:nvPr/>
              </p:nvSpPr>
              <p:spPr bwMode="auto">
                <a:xfrm rot="10800000" flipH="1" flipV="1">
                  <a:off x="4794" y="1829"/>
                  <a:ext cx="60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39" name="Arc 23"/>
                <p:cNvSpPr>
                  <a:spLocks noChangeAspect="1"/>
                </p:cNvSpPr>
                <p:nvPr/>
              </p:nvSpPr>
              <p:spPr bwMode="auto">
                <a:xfrm rot="11520000" flipH="1">
                  <a:off x="4792" y="1931"/>
                  <a:ext cx="61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40" name="AutoShape 24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516" y="1861"/>
                  <a:ext cx="334" cy="87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41" name="AutoShape 25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575" y="1849"/>
                  <a:ext cx="290" cy="86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42" name="AutoShape 26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712" y="1856"/>
                  <a:ext cx="174" cy="104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124" name="AutoShape 27"/>
              <p:cNvSpPr>
                <a:spLocks noChangeAspect="1" noChangeArrowheads="1"/>
              </p:cNvSpPr>
              <p:nvPr/>
            </p:nvSpPr>
            <p:spPr bwMode="auto">
              <a:xfrm>
                <a:off x="477" y="2924"/>
                <a:ext cx="939" cy="335"/>
              </a:xfrm>
              <a:prstGeom prst="cube">
                <a:avLst>
                  <a:gd name="adj" fmla="val 90204"/>
                </a:avLst>
              </a:prstGeom>
              <a:solidFill>
                <a:srgbClr val="008080">
                  <a:alpha val="20000"/>
                </a:srgbClr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5" name="AutoShape 28"/>
              <p:cNvSpPr>
                <a:spLocks noChangeAspect="1" noChangeArrowheads="1"/>
              </p:cNvSpPr>
              <p:nvPr/>
            </p:nvSpPr>
            <p:spPr bwMode="auto">
              <a:xfrm flipH="1">
                <a:off x="481" y="2000"/>
                <a:ext cx="154" cy="1210"/>
              </a:xfrm>
              <a:prstGeom prst="flowChartPunchedCard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6" name="AutoShape 29"/>
              <p:cNvSpPr>
                <a:spLocks noChangeAspect="1" noChangeArrowheads="1"/>
              </p:cNvSpPr>
              <p:nvPr/>
            </p:nvSpPr>
            <p:spPr bwMode="auto">
              <a:xfrm>
                <a:off x="486" y="2994"/>
                <a:ext cx="346" cy="232"/>
              </a:xfrm>
              <a:prstGeom prst="cube">
                <a:avLst>
                  <a:gd name="adj" fmla="val 60648"/>
                </a:avLst>
              </a:prstGeom>
              <a:gradFill rotWithShape="1">
                <a:gsLst>
                  <a:gs pos="0">
                    <a:srgbClr val="000000"/>
                  </a:gs>
                  <a:gs pos="100000">
                    <a:srgbClr val="80808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27" name="PubL" descr="60 %"/>
              <p:cNvSpPr>
                <a:spLocks noChangeAspect="1" noEditPoints="1" noChangeArrowheads="1"/>
              </p:cNvSpPr>
              <p:nvPr/>
            </p:nvSpPr>
            <p:spPr bwMode="auto">
              <a:xfrm flipH="1">
                <a:off x="721" y="2965"/>
                <a:ext cx="363" cy="24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0 w 21600"/>
                  <a:gd name="T13" fmla="*/ 7490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7518"/>
                    </a:lnTo>
                    <a:lnTo>
                      <a:pt x="14519" y="7518"/>
                    </a:lnTo>
                    <a:lnTo>
                      <a:pt x="14519" y="0"/>
                    </a:lnTo>
                    <a:close/>
                  </a:path>
                </a:pathLst>
              </a:custGeom>
              <a:pattFill prst="pct60">
                <a:fgClr>
                  <a:srgbClr val="996633"/>
                </a:fgClr>
                <a:bgClr>
                  <a:srgbClr val="B2B2B2"/>
                </a:bgClr>
              </a:pattFill>
              <a:ln w="9525">
                <a:miter lim="800000"/>
                <a:headEnd/>
                <a:tailEnd/>
              </a:ln>
              <a:scene3d>
                <a:camera prst="legacyPerspectiv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6633"/>
                </a:extrusionClr>
              </a:sp3d>
            </p:spPr>
            <p:txBody>
              <a:bodyPr>
                <a:flatTx/>
              </a:bodyPr>
              <a:lstStyle/>
              <a:p>
                <a:endParaRPr lang="fr-FR"/>
              </a:p>
            </p:txBody>
          </p:sp>
          <p:grpSp>
            <p:nvGrpSpPr>
              <p:cNvPr id="7" name="Group 31"/>
              <p:cNvGrpSpPr>
                <a:grpSpLocks noChangeAspect="1"/>
              </p:cNvGrpSpPr>
              <p:nvPr/>
            </p:nvGrpSpPr>
            <p:grpSpPr bwMode="auto">
              <a:xfrm rot="5400000" flipH="1">
                <a:off x="734" y="2561"/>
                <a:ext cx="46" cy="80"/>
                <a:chOff x="7937" y="3267"/>
                <a:chExt cx="193" cy="331"/>
              </a:xfrm>
            </p:grpSpPr>
            <p:sp>
              <p:nvSpPr>
                <p:cNvPr id="4227" name="Line 3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055" y="3473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8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999" y="3461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8" name="Group 34"/>
                <p:cNvGrpSpPr>
                  <a:grpSpLocks noChangeAspect="1"/>
                </p:cNvGrpSpPr>
                <p:nvPr/>
              </p:nvGrpSpPr>
              <p:grpSpPr bwMode="auto">
                <a:xfrm>
                  <a:off x="7937" y="3267"/>
                  <a:ext cx="193" cy="193"/>
                  <a:chOff x="6404" y="2193"/>
                  <a:chExt cx="306" cy="306"/>
                </a:xfrm>
              </p:grpSpPr>
              <p:sp>
                <p:nvSpPr>
                  <p:cNvPr id="4230" name="AutoShape 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4" y="2193"/>
                    <a:ext cx="306" cy="30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2054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8047" y="20399"/>
                        </a:moveTo>
                        <a:cubicBezTo>
                          <a:pt x="3764" y="19171"/>
                          <a:pt x="814" y="15254"/>
                          <a:pt x="814" y="10800"/>
                        </a:cubicBezTo>
                        <a:cubicBezTo>
                          <a:pt x="814" y="5284"/>
                          <a:pt x="5284" y="814"/>
                          <a:pt x="10800" y="814"/>
                        </a:cubicBezTo>
                        <a:cubicBezTo>
                          <a:pt x="16315" y="814"/>
                          <a:pt x="20786" y="5284"/>
                          <a:pt x="20786" y="10800"/>
                        </a:cubicBezTo>
                        <a:cubicBezTo>
                          <a:pt x="20786" y="15254"/>
                          <a:pt x="17835" y="19171"/>
                          <a:pt x="13552" y="20399"/>
                        </a:cubicBezTo>
                        <a:lnTo>
                          <a:pt x="13777" y="21181"/>
                        </a:lnTo>
                        <a:cubicBezTo>
                          <a:pt x="18408" y="19853"/>
                          <a:pt x="21600" y="15618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5618"/>
                          <a:pt x="3191" y="19853"/>
                          <a:pt x="7822" y="211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31" name="Oval 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4" y="2277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9" name="Group 37"/>
              <p:cNvGrpSpPr>
                <a:grpSpLocks noChangeAspect="1"/>
              </p:cNvGrpSpPr>
              <p:nvPr/>
            </p:nvGrpSpPr>
            <p:grpSpPr bwMode="auto">
              <a:xfrm>
                <a:off x="640" y="2553"/>
                <a:ext cx="109" cy="86"/>
                <a:chOff x="4364" y="1705"/>
                <a:chExt cx="490" cy="386"/>
              </a:xfrm>
            </p:grpSpPr>
            <p:sp>
              <p:nvSpPr>
                <p:cNvPr id="4216" name="Rectangle 38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354" y="1742"/>
                  <a:ext cx="347" cy="321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17" name="Line 39"/>
                <p:cNvSpPr>
                  <a:spLocks noChangeAspect="1" noChangeShapeType="1"/>
                </p:cNvSpPr>
                <p:nvPr/>
              </p:nvSpPr>
              <p:spPr bwMode="auto">
                <a:xfrm rot="-5400000" flipH="1" flipV="1">
                  <a:off x="4174" y="1898"/>
                  <a:ext cx="386" cy="0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18" name="Line 40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534" y="1556"/>
                  <a:ext cx="0" cy="32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19" name="Line 41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527" y="1918"/>
                  <a:ext cx="0" cy="32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0" name="Arc 42"/>
                <p:cNvSpPr>
                  <a:spLocks noChangeAspect="1"/>
                </p:cNvSpPr>
                <p:nvPr/>
              </p:nvSpPr>
              <p:spPr bwMode="auto">
                <a:xfrm rot="10800000" flipH="1" flipV="1">
                  <a:off x="4680" y="1720"/>
                  <a:ext cx="104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1" name="Arc 43"/>
                <p:cNvSpPr>
                  <a:spLocks noChangeAspect="1"/>
                </p:cNvSpPr>
                <p:nvPr/>
              </p:nvSpPr>
              <p:spPr bwMode="auto">
                <a:xfrm rot="11520000" flipH="1">
                  <a:off x="4671" y="1983"/>
                  <a:ext cx="104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2" name="Arc 44"/>
                <p:cNvSpPr>
                  <a:spLocks noChangeAspect="1"/>
                </p:cNvSpPr>
                <p:nvPr/>
              </p:nvSpPr>
              <p:spPr bwMode="auto">
                <a:xfrm rot="10800000" flipH="1" flipV="1">
                  <a:off x="4794" y="1829"/>
                  <a:ext cx="60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3" name="Arc 45"/>
                <p:cNvSpPr>
                  <a:spLocks noChangeAspect="1"/>
                </p:cNvSpPr>
                <p:nvPr/>
              </p:nvSpPr>
              <p:spPr bwMode="auto">
                <a:xfrm rot="11520000" flipH="1">
                  <a:off x="4792" y="1931"/>
                  <a:ext cx="61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4" name="AutoShape 46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516" y="1861"/>
                  <a:ext cx="334" cy="87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5" name="AutoShape 47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575" y="1849"/>
                  <a:ext cx="290" cy="86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26" name="AutoShape 48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712" y="1856"/>
                  <a:ext cx="174" cy="104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" name="Group 49"/>
              <p:cNvGrpSpPr>
                <a:grpSpLocks noChangeAspect="1"/>
              </p:cNvGrpSpPr>
              <p:nvPr/>
            </p:nvGrpSpPr>
            <p:grpSpPr bwMode="auto">
              <a:xfrm flipH="1">
                <a:off x="2012" y="3236"/>
                <a:ext cx="33" cy="56"/>
                <a:chOff x="7937" y="3267"/>
                <a:chExt cx="193" cy="331"/>
              </a:xfrm>
            </p:grpSpPr>
            <p:sp>
              <p:nvSpPr>
                <p:cNvPr id="4211" name="Line 50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055" y="3473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12" name="Line 5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999" y="3461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1" name="Group 52"/>
                <p:cNvGrpSpPr>
                  <a:grpSpLocks noChangeAspect="1"/>
                </p:cNvGrpSpPr>
                <p:nvPr/>
              </p:nvGrpSpPr>
              <p:grpSpPr bwMode="auto">
                <a:xfrm>
                  <a:off x="7937" y="3267"/>
                  <a:ext cx="193" cy="193"/>
                  <a:chOff x="6404" y="2193"/>
                  <a:chExt cx="306" cy="306"/>
                </a:xfrm>
              </p:grpSpPr>
              <p:sp>
                <p:nvSpPr>
                  <p:cNvPr id="4214" name="AutoShape 5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4" y="2193"/>
                    <a:ext cx="306" cy="30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2054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8047" y="20399"/>
                        </a:moveTo>
                        <a:cubicBezTo>
                          <a:pt x="3764" y="19171"/>
                          <a:pt x="814" y="15254"/>
                          <a:pt x="814" y="10800"/>
                        </a:cubicBezTo>
                        <a:cubicBezTo>
                          <a:pt x="814" y="5284"/>
                          <a:pt x="5284" y="814"/>
                          <a:pt x="10800" y="814"/>
                        </a:cubicBezTo>
                        <a:cubicBezTo>
                          <a:pt x="16315" y="814"/>
                          <a:pt x="20786" y="5284"/>
                          <a:pt x="20786" y="10800"/>
                        </a:cubicBezTo>
                        <a:cubicBezTo>
                          <a:pt x="20786" y="15254"/>
                          <a:pt x="17835" y="19171"/>
                          <a:pt x="13552" y="20399"/>
                        </a:cubicBezTo>
                        <a:lnTo>
                          <a:pt x="13777" y="21181"/>
                        </a:lnTo>
                        <a:cubicBezTo>
                          <a:pt x="18408" y="19853"/>
                          <a:pt x="21600" y="15618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5618"/>
                          <a:pt x="3191" y="19853"/>
                          <a:pt x="7822" y="211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15" name="Oval 5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4" y="2277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4131" name="Rectangle 55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1985" y="3304"/>
                <a:ext cx="78" cy="72"/>
              </a:xfrm>
              <a:prstGeom prst="rect">
                <a:avLst/>
              </a:prstGeom>
              <a:gradFill rotWithShape="1">
                <a:gsLst>
                  <a:gs pos="0">
                    <a:srgbClr val="FFCC99"/>
                  </a:gs>
                  <a:gs pos="100000">
                    <a:srgbClr val="765E4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2" name="Line 56"/>
              <p:cNvSpPr>
                <a:spLocks noChangeAspect="1" noChangeShapeType="1"/>
              </p:cNvSpPr>
              <p:nvPr/>
            </p:nvSpPr>
            <p:spPr bwMode="auto">
              <a:xfrm rot="10800000" flipH="1" flipV="1">
                <a:off x="1980" y="3376"/>
                <a:ext cx="86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3" name="Line 57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1983" y="3303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4" name="Line 58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2064" y="3304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5" name="Arc 59"/>
              <p:cNvSpPr>
                <a:spLocks noChangeAspect="1"/>
              </p:cNvSpPr>
              <p:nvPr/>
            </p:nvSpPr>
            <p:spPr bwMode="auto">
              <a:xfrm rot="5400000" flipH="1" flipV="1">
                <a:off x="1983" y="3283"/>
                <a:ext cx="23" cy="2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6" name="Arc 60"/>
              <p:cNvSpPr>
                <a:spLocks noChangeAspect="1"/>
              </p:cNvSpPr>
              <p:nvPr/>
            </p:nvSpPr>
            <p:spPr bwMode="auto">
              <a:xfrm rot="6120000" flipH="1">
                <a:off x="2042" y="3285"/>
                <a:ext cx="23" cy="2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7" name="Arc 61"/>
              <p:cNvSpPr>
                <a:spLocks noChangeAspect="1"/>
              </p:cNvSpPr>
              <p:nvPr/>
            </p:nvSpPr>
            <p:spPr bwMode="auto">
              <a:xfrm rot="5400000" flipH="1" flipV="1">
                <a:off x="2007" y="3267"/>
                <a:ext cx="14" cy="1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8" name="Arc 62"/>
              <p:cNvSpPr>
                <a:spLocks noChangeAspect="1"/>
              </p:cNvSpPr>
              <p:nvPr/>
            </p:nvSpPr>
            <p:spPr bwMode="auto">
              <a:xfrm rot="6120000" flipH="1">
                <a:off x="2030" y="3268"/>
                <a:ext cx="13" cy="1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39" name="AutoShape 63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1987" y="3296"/>
                <a:ext cx="75" cy="19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0" name="AutoShape 64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1989" y="3288"/>
                <a:ext cx="65" cy="19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1" name="AutoShape 65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2006" y="3268"/>
                <a:ext cx="38" cy="23"/>
              </a:xfrm>
              <a:prstGeom prst="roundRect">
                <a:avLst>
                  <a:gd name="adj" fmla="val 43889"/>
                </a:avLst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2" name="Group 66"/>
              <p:cNvGrpSpPr>
                <a:grpSpLocks noChangeAspect="1"/>
              </p:cNvGrpSpPr>
              <p:nvPr/>
            </p:nvGrpSpPr>
            <p:grpSpPr bwMode="auto">
              <a:xfrm flipH="1">
                <a:off x="1681" y="3220"/>
                <a:ext cx="33" cy="57"/>
                <a:chOff x="7937" y="3267"/>
                <a:chExt cx="193" cy="331"/>
              </a:xfrm>
            </p:grpSpPr>
            <p:sp>
              <p:nvSpPr>
                <p:cNvPr id="4206" name="Line 6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055" y="3473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207" name="Line 6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999" y="3461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3" name="Group 69"/>
                <p:cNvGrpSpPr>
                  <a:grpSpLocks noChangeAspect="1"/>
                </p:cNvGrpSpPr>
                <p:nvPr/>
              </p:nvGrpSpPr>
              <p:grpSpPr bwMode="auto">
                <a:xfrm>
                  <a:off x="7937" y="3267"/>
                  <a:ext cx="193" cy="193"/>
                  <a:chOff x="6404" y="2193"/>
                  <a:chExt cx="306" cy="306"/>
                </a:xfrm>
              </p:grpSpPr>
              <p:sp>
                <p:nvSpPr>
                  <p:cNvPr id="4209" name="AutoShape 7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4" y="2193"/>
                    <a:ext cx="306" cy="30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2054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8047" y="20399"/>
                        </a:moveTo>
                        <a:cubicBezTo>
                          <a:pt x="3764" y="19171"/>
                          <a:pt x="814" y="15254"/>
                          <a:pt x="814" y="10800"/>
                        </a:cubicBezTo>
                        <a:cubicBezTo>
                          <a:pt x="814" y="5284"/>
                          <a:pt x="5284" y="814"/>
                          <a:pt x="10800" y="814"/>
                        </a:cubicBezTo>
                        <a:cubicBezTo>
                          <a:pt x="16315" y="814"/>
                          <a:pt x="20786" y="5284"/>
                          <a:pt x="20786" y="10800"/>
                        </a:cubicBezTo>
                        <a:cubicBezTo>
                          <a:pt x="20786" y="15254"/>
                          <a:pt x="17835" y="19171"/>
                          <a:pt x="13552" y="20399"/>
                        </a:cubicBezTo>
                        <a:lnTo>
                          <a:pt x="13777" y="21181"/>
                        </a:lnTo>
                        <a:cubicBezTo>
                          <a:pt x="18408" y="19853"/>
                          <a:pt x="21600" y="15618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5618"/>
                          <a:pt x="3191" y="19853"/>
                          <a:pt x="7822" y="211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10" name="Oval 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4" y="2277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4143" name="Rectangle 72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1654" y="3304"/>
                <a:ext cx="78" cy="71"/>
              </a:xfrm>
              <a:prstGeom prst="rect">
                <a:avLst/>
              </a:prstGeom>
              <a:gradFill rotWithShape="1">
                <a:gsLst>
                  <a:gs pos="0">
                    <a:srgbClr val="FFCC99"/>
                  </a:gs>
                  <a:gs pos="100000">
                    <a:srgbClr val="765E4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4" name="Line 73"/>
              <p:cNvSpPr>
                <a:spLocks noChangeAspect="1" noChangeShapeType="1"/>
              </p:cNvSpPr>
              <p:nvPr/>
            </p:nvSpPr>
            <p:spPr bwMode="auto">
              <a:xfrm rot="10800000" flipH="1" flipV="1">
                <a:off x="1649" y="3376"/>
                <a:ext cx="86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5" name="Line 74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1652" y="3302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6" name="Line 75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1733" y="3304"/>
                <a:ext cx="0" cy="72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7" name="Arc 76"/>
              <p:cNvSpPr>
                <a:spLocks noChangeAspect="1"/>
              </p:cNvSpPr>
              <p:nvPr/>
            </p:nvSpPr>
            <p:spPr bwMode="auto">
              <a:xfrm rot="5400000" flipH="1" flipV="1">
                <a:off x="1652" y="3283"/>
                <a:ext cx="23" cy="2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8" name="Arc 77"/>
              <p:cNvSpPr>
                <a:spLocks noChangeAspect="1"/>
              </p:cNvSpPr>
              <p:nvPr/>
            </p:nvSpPr>
            <p:spPr bwMode="auto">
              <a:xfrm rot="6120000" flipH="1">
                <a:off x="1711" y="3285"/>
                <a:ext cx="23" cy="2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49" name="Arc 78"/>
              <p:cNvSpPr>
                <a:spLocks noChangeAspect="1"/>
              </p:cNvSpPr>
              <p:nvPr/>
            </p:nvSpPr>
            <p:spPr bwMode="auto">
              <a:xfrm rot="5400000" flipH="1" flipV="1">
                <a:off x="1676" y="3267"/>
                <a:ext cx="14" cy="1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0" name="Arc 79"/>
              <p:cNvSpPr>
                <a:spLocks noChangeAspect="1"/>
              </p:cNvSpPr>
              <p:nvPr/>
            </p:nvSpPr>
            <p:spPr bwMode="auto">
              <a:xfrm rot="6120000" flipH="1">
                <a:off x="1700" y="3268"/>
                <a:ext cx="13" cy="1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1" name="AutoShape 80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1656" y="3296"/>
                <a:ext cx="75" cy="19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2" name="AutoShape 81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1658" y="3288"/>
                <a:ext cx="65" cy="19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3" name="AutoShape 82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1675" y="3268"/>
                <a:ext cx="39" cy="23"/>
              </a:xfrm>
              <a:prstGeom prst="roundRect">
                <a:avLst>
                  <a:gd name="adj" fmla="val 43889"/>
                </a:avLst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54" name="Rectangle 83"/>
              <p:cNvSpPr>
                <a:spLocks noChangeAspect="1" noChangeArrowheads="1"/>
              </p:cNvSpPr>
              <p:nvPr/>
            </p:nvSpPr>
            <p:spPr bwMode="auto">
              <a:xfrm>
                <a:off x="1516" y="3382"/>
                <a:ext cx="636" cy="16"/>
              </a:xfrm>
              <a:prstGeom prst="rect">
                <a:avLst/>
              </a:prstGeom>
              <a:solidFill>
                <a:srgbClr val="00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156" name="AutoShape 84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1839" y="2735"/>
                <a:ext cx="127" cy="571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0082"/>
                  </a:gs>
                  <a:gs pos="15000">
                    <a:srgbClr val="66008F"/>
                  </a:gs>
                  <a:gs pos="32499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1">
                    <a:srgbClr val="FF0000"/>
                  </a:gs>
                  <a:gs pos="67501">
                    <a:srgbClr val="BA0066"/>
                  </a:gs>
                  <a:gs pos="85000">
                    <a:srgbClr val="66008F"/>
                  </a:gs>
                  <a:gs pos="100000">
                    <a:srgbClr val="000082"/>
                  </a:gs>
                </a:gsLst>
                <a:lin ang="0" scaled="1"/>
              </a:gradFill>
              <a:ln w="22225">
                <a:noFill/>
                <a:round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3157" name="Rectangle 85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2093" y="2995"/>
                <a:ext cx="157" cy="51"/>
              </a:xfrm>
              <a:prstGeom prst="rect">
                <a:avLst/>
              </a:prstGeom>
              <a:solidFill>
                <a:srgbClr val="333399"/>
              </a:solidFill>
              <a:ln w="22225">
                <a:solidFill>
                  <a:srgbClr val="808080"/>
                </a:solidFill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grpSp>
            <p:nvGrpSpPr>
              <p:cNvPr id="14" name="Group 86"/>
              <p:cNvGrpSpPr>
                <a:grpSpLocks noChangeAspect="1"/>
              </p:cNvGrpSpPr>
              <p:nvPr/>
            </p:nvGrpSpPr>
            <p:grpSpPr bwMode="auto">
              <a:xfrm>
                <a:off x="1422" y="2947"/>
                <a:ext cx="656" cy="291"/>
                <a:chOff x="3751" y="4766"/>
                <a:chExt cx="1858" cy="824"/>
              </a:xfrm>
            </p:grpSpPr>
            <p:sp>
              <p:nvSpPr>
                <p:cNvPr id="4197" name="Rectangle 87"/>
                <p:cNvSpPr>
                  <a:spLocks noChangeAspect="1" noChangeArrowheads="1"/>
                </p:cNvSpPr>
                <p:nvPr/>
              </p:nvSpPr>
              <p:spPr bwMode="auto">
                <a:xfrm rot="10800000" flipV="1">
                  <a:off x="3843" y="4964"/>
                  <a:ext cx="1712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98" name="Rectangle 88"/>
                <p:cNvSpPr>
                  <a:spLocks noChangeAspect="1" noChangeArrowheads="1"/>
                </p:cNvSpPr>
                <p:nvPr/>
              </p:nvSpPr>
              <p:spPr bwMode="auto">
                <a:xfrm rot="10800000" flipV="1">
                  <a:off x="5449" y="4808"/>
                  <a:ext cx="160" cy="329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99" name="Rectangle 89"/>
                <p:cNvSpPr>
                  <a:spLocks noChangeAspect="1" noChangeArrowheads="1"/>
                </p:cNvSpPr>
                <p:nvPr/>
              </p:nvSpPr>
              <p:spPr bwMode="auto">
                <a:xfrm rot="10800000" flipV="1">
                  <a:off x="4136" y="5014"/>
                  <a:ext cx="57" cy="493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5" name="Group 90"/>
                <p:cNvGrpSpPr>
                  <a:grpSpLocks noChangeAspect="1"/>
                </p:cNvGrpSpPr>
                <p:nvPr/>
              </p:nvGrpSpPr>
              <p:grpSpPr bwMode="auto">
                <a:xfrm rot="10800000" flipH="1" flipV="1">
                  <a:off x="4130" y="5463"/>
                  <a:ext cx="1378" cy="127"/>
                  <a:chOff x="6939" y="5786"/>
                  <a:chExt cx="2255" cy="197"/>
                </a:xfrm>
              </p:grpSpPr>
              <p:sp>
                <p:nvSpPr>
                  <p:cNvPr id="4204" name="Rectangle 91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939" y="5786"/>
                    <a:ext cx="2192" cy="6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10001">
                        <a:srgbClr val="000040"/>
                      </a:gs>
                      <a:gs pos="25000">
                        <a:srgbClr val="400040"/>
                      </a:gs>
                      <a:gs pos="37500">
                        <a:srgbClr val="8F0040"/>
                      </a:gs>
                      <a:gs pos="45000">
                        <a:srgbClr val="F27300"/>
                      </a:gs>
                      <a:gs pos="50000">
                        <a:srgbClr val="FFBF00"/>
                      </a:gs>
                      <a:gs pos="55000">
                        <a:srgbClr val="F27300"/>
                      </a:gs>
                      <a:gs pos="62500">
                        <a:srgbClr val="8F0040"/>
                      </a:gs>
                      <a:gs pos="75000">
                        <a:srgbClr val="400040"/>
                      </a:gs>
                      <a:gs pos="89999">
                        <a:srgbClr val="00004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05" name="Oval 92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8916" y="5812"/>
                    <a:ext cx="278" cy="1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10001">
                        <a:srgbClr val="000040"/>
                      </a:gs>
                      <a:gs pos="25000">
                        <a:srgbClr val="400040"/>
                      </a:gs>
                      <a:gs pos="37500">
                        <a:srgbClr val="8F0040"/>
                      </a:gs>
                      <a:gs pos="45000">
                        <a:srgbClr val="F27300"/>
                      </a:gs>
                      <a:gs pos="50000">
                        <a:srgbClr val="FFBF00"/>
                      </a:gs>
                      <a:gs pos="55000">
                        <a:srgbClr val="F27300"/>
                      </a:gs>
                      <a:gs pos="62500">
                        <a:srgbClr val="8F0040"/>
                      </a:gs>
                      <a:gs pos="75000">
                        <a:srgbClr val="400040"/>
                      </a:gs>
                      <a:gs pos="89999">
                        <a:srgbClr val="00004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3165" name="Rectangle 93"/>
                <p:cNvSpPr>
                  <a:spLocks noChangeAspect="1" noChangeArrowheads="1"/>
                </p:cNvSpPr>
                <p:nvPr/>
              </p:nvSpPr>
              <p:spPr bwMode="auto">
                <a:xfrm rot="10800000" flipV="1">
                  <a:off x="3751" y="4766"/>
                  <a:ext cx="111" cy="442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">
                      <a:srgbClr val="000040">
                        <a:alpha val="98800"/>
                      </a:srgbClr>
                    </a:gs>
                    <a:gs pos="25000">
                      <a:srgbClr val="400040">
                        <a:alpha val="97000"/>
                      </a:srgbClr>
                    </a:gs>
                    <a:gs pos="37500">
                      <a:srgbClr val="8F0040">
                        <a:alpha val="95500"/>
                      </a:srgbClr>
                    </a:gs>
                    <a:gs pos="45000">
                      <a:srgbClr val="F27300">
                        <a:alpha val="94600"/>
                      </a:srgbClr>
                    </a:gs>
                    <a:gs pos="50000">
                      <a:srgbClr val="FFBF00">
                        <a:alpha val="94000"/>
                      </a:srgbClr>
                    </a:gs>
                    <a:gs pos="55001">
                      <a:srgbClr val="F27300">
                        <a:alpha val="94600"/>
                      </a:srgbClr>
                    </a:gs>
                    <a:gs pos="62500">
                      <a:srgbClr val="8F0040">
                        <a:alpha val="95500"/>
                      </a:srgbClr>
                    </a:gs>
                    <a:gs pos="75000">
                      <a:srgbClr val="400040">
                        <a:alpha val="97000"/>
                      </a:srgbClr>
                    </a:gs>
                    <a:gs pos="90000">
                      <a:srgbClr val="000040">
                        <a:alpha val="98800"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</p:grpSp>
          <p:sp>
            <p:nvSpPr>
              <p:cNvPr id="3166" name="Rectangle 94"/>
              <p:cNvSpPr>
                <a:spLocks noChangeAspect="1" noChangeArrowheads="1"/>
              </p:cNvSpPr>
              <p:nvPr/>
            </p:nvSpPr>
            <p:spPr bwMode="auto">
              <a:xfrm rot="27000000" flipH="1" flipV="1">
                <a:off x="1569" y="2995"/>
                <a:ext cx="154" cy="51"/>
              </a:xfrm>
              <a:prstGeom prst="rect">
                <a:avLst/>
              </a:prstGeom>
              <a:solidFill>
                <a:srgbClr val="333399"/>
              </a:solidFill>
              <a:ln w="22225">
                <a:solidFill>
                  <a:srgbClr val="808080"/>
                </a:solidFill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4159" name="Rectangle 95"/>
              <p:cNvSpPr>
                <a:spLocks noChangeAspect="1" noChangeArrowheads="1"/>
              </p:cNvSpPr>
              <p:nvPr/>
            </p:nvSpPr>
            <p:spPr bwMode="auto">
              <a:xfrm>
                <a:off x="952" y="1879"/>
                <a:ext cx="78" cy="134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0" name="AutoShape 96"/>
              <p:cNvSpPr>
                <a:spLocks noChangeAspect="1" noChangeArrowheads="1"/>
              </p:cNvSpPr>
              <p:nvPr/>
            </p:nvSpPr>
            <p:spPr bwMode="auto">
              <a:xfrm>
                <a:off x="894" y="1582"/>
                <a:ext cx="192" cy="104"/>
              </a:xfrm>
              <a:prstGeom prst="roundRect">
                <a:avLst>
                  <a:gd name="adj" fmla="val 37361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EAEAEA"/>
                  </a:gs>
                  <a:gs pos="100000">
                    <a:srgbClr val="000000"/>
                  </a:gs>
                </a:gsLst>
                <a:lin ang="0" scaled="1"/>
              </a:gra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1" name="Rectangle 97"/>
              <p:cNvSpPr>
                <a:spLocks noChangeAspect="1" noChangeArrowheads="1"/>
              </p:cNvSpPr>
              <p:nvPr/>
            </p:nvSpPr>
            <p:spPr bwMode="auto">
              <a:xfrm>
                <a:off x="865" y="1655"/>
                <a:ext cx="266" cy="5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2" name="Rectangle 98"/>
              <p:cNvSpPr>
                <a:spLocks noChangeAspect="1" noChangeArrowheads="1"/>
              </p:cNvSpPr>
              <p:nvPr/>
            </p:nvSpPr>
            <p:spPr bwMode="auto">
              <a:xfrm>
                <a:off x="911" y="1648"/>
                <a:ext cx="166" cy="209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00CCFF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3" name="Line 99"/>
              <p:cNvSpPr>
                <a:spLocks noChangeAspect="1" noChangeShapeType="1"/>
              </p:cNvSpPr>
              <p:nvPr/>
            </p:nvSpPr>
            <p:spPr bwMode="auto">
              <a:xfrm>
                <a:off x="1054" y="1649"/>
                <a:ext cx="0" cy="2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4" name="Line 100"/>
              <p:cNvSpPr>
                <a:spLocks noChangeAspect="1" noChangeShapeType="1"/>
              </p:cNvSpPr>
              <p:nvPr/>
            </p:nvSpPr>
            <p:spPr bwMode="auto">
              <a:xfrm>
                <a:off x="1027" y="1649"/>
                <a:ext cx="0" cy="2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5" name="Line 101"/>
              <p:cNvSpPr>
                <a:spLocks noChangeAspect="1" noChangeShapeType="1"/>
              </p:cNvSpPr>
              <p:nvPr/>
            </p:nvSpPr>
            <p:spPr bwMode="auto">
              <a:xfrm>
                <a:off x="999" y="1649"/>
                <a:ext cx="0" cy="2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6" name="Line 102"/>
              <p:cNvSpPr>
                <a:spLocks noChangeAspect="1" noChangeShapeType="1"/>
              </p:cNvSpPr>
              <p:nvPr/>
            </p:nvSpPr>
            <p:spPr bwMode="auto">
              <a:xfrm>
                <a:off x="972" y="1649"/>
                <a:ext cx="0" cy="2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7" name="Line 103"/>
              <p:cNvSpPr>
                <a:spLocks noChangeAspect="1" noChangeShapeType="1"/>
              </p:cNvSpPr>
              <p:nvPr/>
            </p:nvSpPr>
            <p:spPr bwMode="auto">
              <a:xfrm>
                <a:off x="922" y="1644"/>
                <a:ext cx="0" cy="214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68" name="AutoShape 104"/>
              <p:cNvSpPr>
                <a:spLocks noChangeAspect="1" noChangeArrowheads="1"/>
              </p:cNvSpPr>
              <p:nvPr/>
            </p:nvSpPr>
            <p:spPr bwMode="auto">
              <a:xfrm>
                <a:off x="893" y="1857"/>
                <a:ext cx="198" cy="34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EAEAEA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6" name="Group 105"/>
              <p:cNvGrpSpPr>
                <a:grpSpLocks noChangeAspect="1"/>
              </p:cNvGrpSpPr>
              <p:nvPr/>
            </p:nvGrpSpPr>
            <p:grpSpPr bwMode="auto">
              <a:xfrm>
                <a:off x="873" y="1704"/>
                <a:ext cx="76" cy="81"/>
                <a:chOff x="1251" y="3153"/>
                <a:chExt cx="266" cy="283"/>
              </a:xfrm>
            </p:grpSpPr>
            <p:sp>
              <p:nvSpPr>
                <p:cNvPr id="4192" name="AutoShape 106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1242" y="3162"/>
                  <a:ext cx="283" cy="266"/>
                </a:xfrm>
                <a:prstGeom prst="octagon">
                  <a:avLst>
                    <a:gd name="adj" fmla="val 16620"/>
                  </a:avLst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rgbClr val="00CC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93" name="Line 107"/>
                <p:cNvSpPr>
                  <a:spLocks noChangeAspect="1" noChangeShapeType="1"/>
                </p:cNvSpPr>
                <p:nvPr/>
              </p:nvSpPr>
              <p:spPr bwMode="auto">
                <a:xfrm>
                  <a:off x="1312" y="3154"/>
                  <a:ext cx="0" cy="26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7" name="Group 108"/>
                <p:cNvGrpSpPr>
                  <a:grpSpLocks noChangeAspect="1"/>
                </p:cNvGrpSpPr>
                <p:nvPr/>
              </p:nvGrpSpPr>
              <p:grpSpPr bwMode="auto">
                <a:xfrm>
                  <a:off x="1311" y="3221"/>
                  <a:ext cx="170" cy="142"/>
                  <a:chOff x="3227" y="2091"/>
                  <a:chExt cx="170" cy="170"/>
                </a:xfrm>
              </p:grpSpPr>
              <p:sp>
                <p:nvSpPr>
                  <p:cNvPr id="4195" name="AutoShape 10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27" y="2091"/>
                    <a:ext cx="170" cy="170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96" name="AutoShape 1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58" y="2124"/>
                    <a:ext cx="113" cy="113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rgbClr val="C0C0C0">
                      <a:alpha val="98822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4170" name="Line 111"/>
              <p:cNvSpPr>
                <a:spLocks noChangeAspect="1" noChangeShapeType="1"/>
              </p:cNvSpPr>
              <p:nvPr/>
            </p:nvSpPr>
            <p:spPr bwMode="auto">
              <a:xfrm>
                <a:off x="949" y="1649"/>
                <a:ext cx="0" cy="215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1" name="AutoShape 112"/>
              <p:cNvSpPr>
                <a:spLocks noChangeAspect="1" noChangeArrowheads="1"/>
              </p:cNvSpPr>
              <p:nvPr/>
            </p:nvSpPr>
            <p:spPr bwMode="auto">
              <a:xfrm>
                <a:off x="864" y="1930"/>
                <a:ext cx="258" cy="174"/>
              </a:xfrm>
              <a:prstGeom prst="roundRect">
                <a:avLst>
                  <a:gd name="adj" fmla="val 42259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996633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2" name="AutoShape 113"/>
              <p:cNvSpPr>
                <a:spLocks noChangeAspect="1" noChangeArrowheads="1"/>
              </p:cNvSpPr>
              <p:nvPr/>
            </p:nvSpPr>
            <p:spPr bwMode="auto">
              <a:xfrm>
                <a:off x="856" y="2028"/>
                <a:ext cx="270" cy="506"/>
              </a:xfrm>
              <a:prstGeom prst="roundRect">
                <a:avLst>
                  <a:gd name="adj" fmla="val 0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CCFF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8" name="Group 114"/>
              <p:cNvGrpSpPr>
                <a:grpSpLocks noChangeAspect="1"/>
              </p:cNvGrpSpPr>
              <p:nvPr/>
            </p:nvGrpSpPr>
            <p:grpSpPr bwMode="auto">
              <a:xfrm flipH="1">
                <a:off x="921" y="2540"/>
                <a:ext cx="149" cy="95"/>
                <a:chOff x="8415" y="3839"/>
                <a:chExt cx="405" cy="269"/>
              </a:xfrm>
            </p:grpSpPr>
            <p:sp>
              <p:nvSpPr>
                <p:cNvPr id="4190" name="Rectangle 115" descr="Treillis blanc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8417" y="3839"/>
                  <a:ext cx="403" cy="152"/>
                </a:xfrm>
                <a:prstGeom prst="rect">
                  <a:avLst/>
                </a:prstGeom>
                <a:pattFill prst="openDmnd">
                  <a:fgClr>
                    <a:srgbClr val="000000"/>
                  </a:fgClr>
                  <a:bgClr>
                    <a:srgbClr val="C0C0C0"/>
                  </a:bgClr>
                </a:patt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91" name="AutoShape 116" descr="Treillis blanc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8415" y="3989"/>
                  <a:ext cx="403" cy="1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127 w 21600"/>
                    <a:gd name="T13" fmla="*/ 4175 h 21600"/>
                    <a:gd name="T14" fmla="*/ 17473 w 21600"/>
                    <a:gd name="T15" fmla="*/ 174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4629" y="21600"/>
                      </a:lnTo>
                      <a:lnTo>
                        <a:pt x="16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pattFill prst="openDmnd">
                  <a:fgClr>
                    <a:srgbClr val="000000"/>
                  </a:fgClr>
                  <a:bgClr>
                    <a:srgbClr val="C0C0C0"/>
                  </a:bgClr>
                </a:patt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174" name="AutoShape 117" descr="Tressé"/>
              <p:cNvSpPr>
                <a:spLocks noChangeAspect="1" noChangeArrowheads="1"/>
              </p:cNvSpPr>
              <p:nvPr/>
            </p:nvSpPr>
            <p:spPr bwMode="auto">
              <a:xfrm rot="5400000">
                <a:off x="902" y="2707"/>
                <a:ext cx="191" cy="47"/>
              </a:xfrm>
              <a:prstGeom prst="homePlate">
                <a:avLst>
                  <a:gd name="adj" fmla="val 58399"/>
                </a:avLst>
              </a:prstGeom>
              <a:pattFill prst="weave">
                <a:fgClr>
                  <a:srgbClr val="000000"/>
                </a:fgClr>
                <a:bgClr>
                  <a:srgbClr val="969696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5" name="AutoShape 118" descr="Rayures étroites verticales"/>
              <p:cNvSpPr>
                <a:spLocks noChangeAspect="1" noChangeArrowheads="1"/>
              </p:cNvSpPr>
              <p:nvPr/>
            </p:nvSpPr>
            <p:spPr bwMode="auto">
              <a:xfrm>
                <a:off x="800" y="2590"/>
                <a:ext cx="276" cy="14"/>
              </a:xfrm>
              <a:prstGeom prst="roundRect">
                <a:avLst>
                  <a:gd name="adj" fmla="val 16667"/>
                </a:avLst>
              </a:prstGeom>
              <a:pattFill prst="narVert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6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1589" y="3104"/>
                <a:ext cx="636" cy="16"/>
              </a:xfrm>
              <a:prstGeom prst="rect">
                <a:avLst/>
              </a:prstGeom>
              <a:solidFill>
                <a:srgbClr val="00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7" name="AutoShape 120"/>
              <p:cNvSpPr>
                <a:spLocks noChangeAspect="1" noChangeArrowheads="1"/>
              </p:cNvSpPr>
              <p:nvPr/>
            </p:nvSpPr>
            <p:spPr bwMode="auto">
              <a:xfrm>
                <a:off x="2139" y="3120"/>
                <a:ext cx="58" cy="50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8" name="AutoShape 121"/>
              <p:cNvSpPr>
                <a:spLocks noChangeAspect="1" noChangeArrowheads="1"/>
              </p:cNvSpPr>
              <p:nvPr/>
            </p:nvSpPr>
            <p:spPr bwMode="auto">
              <a:xfrm>
                <a:off x="1623" y="3121"/>
                <a:ext cx="58" cy="50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79" name="AutoShape 122"/>
              <p:cNvSpPr>
                <a:spLocks noChangeAspect="1" noChangeArrowheads="1"/>
              </p:cNvSpPr>
              <p:nvPr/>
            </p:nvSpPr>
            <p:spPr bwMode="auto">
              <a:xfrm>
                <a:off x="1524" y="3396"/>
                <a:ext cx="58" cy="50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0" name="AutoShape 123"/>
              <p:cNvSpPr>
                <a:spLocks noChangeAspect="1" noChangeArrowheads="1"/>
              </p:cNvSpPr>
              <p:nvPr/>
            </p:nvSpPr>
            <p:spPr bwMode="auto">
              <a:xfrm>
                <a:off x="2071" y="3396"/>
                <a:ext cx="58" cy="50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1" name="Text Box 124"/>
              <p:cNvSpPr txBox="1">
                <a:spLocks noChangeArrowheads="1"/>
              </p:cNvSpPr>
              <p:nvPr/>
            </p:nvSpPr>
            <p:spPr bwMode="auto">
              <a:xfrm>
                <a:off x="435" y="2478"/>
                <a:ext cx="268" cy="17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</a:rPr>
                  <a:t>C</a:t>
                </a:r>
                <a:r>
                  <a:rPr lang="fr-FR" sz="1400" b="1" baseline="-25000">
                    <a:solidFill>
                      <a:srgbClr val="FF0000"/>
                    </a:solidFill>
                  </a:rPr>
                  <a:t>0</a:t>
                </a:r>
                <a:endParaRPr lang="fr-FR" sz="1400" b="1"/>
              </a:p>
            </p:txBody>
          </p:sp>
          <p:sp>
            <p:nvSpPr>
              <p:cNvPr id="4182" name="Text Box 125"/>
              <p:cNvSpPr txBox="1">
                <a:spLocks noChangeArrowheads="1"/>
              </p:cNvSpPr>
              <p:nvPr/>
            </p:nvSpPr>
            <p:spPr bwMode="auto">
              <a:xfrm>
                <a:off x="432" y="2684"/>
                <a:ext cx="268" cy="17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</a:rPr>
                  <a:t>C</a:t>
                </a:r>
                <a:r>
                  <a:rPr lang="fr-FR" sz="1400" b="1" baseline="-25000">
                    <a:solidFill>
                      <a:srgbClr val="FF0000"/>
                    </a:solidFill>
                  </a:rPr>
                  <a:t>1</a:t>
                </a:r>
                <a:endParaRPr lang="fr-FR" sz="1400" b="1"/>
              </a:p>
            </p:txBody>
          </p:sp>
          <p:sp>
            <p:nvSpPr>
              <p:cNvPr id="4183" name="AutoShape 130"/>
              <p:cNvSpPr>
                <a:spLocks noChangeArrowheads="1"/>
              </p:cNvSpPr>
              <p:nvPr/>
            </p:nvSpPr>
            <p:spPr bwMode="auto">
              <a:xfrm>
                <a:off x="954" y="2940"/>
                <a:ext cx="44" cy="122"/>
              </a:xfrm>
              <a:prstGeom prst="can">
                <a:avLst>
                  <a:gd name="adj" fmla="val 33838"/>
                </a:avLst>
              </a:prstGeom>
              <a:solidFill>
                <a:srgbClr val="FFFFFF"/>
              </a:solidFill>
              <a:ln w="222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9" name="Group 131"/>
              <p:cNvGrpSpPr>
                <a:grpSpLocks/>
              </p:cNvGrpSpPr>
              <p:nvPr/>
            </p:nvGrpSpPr>
            <p:grpSpPr bwMode="auto">
              <a:xfrm>
                <a:off x="733" y="2940"/>
                <a:ext cx="389" cy="274"/>
                <a:chOff x="1692" y="8508"/>
                <a:chExt cx="972" cy="685"/>
              </a:xfrm>
            </p:grpSpPr>
            <p:sp>
              <p:nvSpPr>
                <p:cNvPr id="4188" name="PubL" descr="60 %"/>
                <p:cNvSpPr>
                  <a:spLocks noChangeAspect="1" noEditPoints="1" noChangeArrowheads="1"/>
                </p:cNvSpPr>
                <p:nvPr/>
              </p:nvSpPr>
              <p:spPr bwMode="auto">
                <a:xfrm flipH="1">
                  <a:off x="1692" y="8574"/>
                  <a:ext cx="907" cy="619"/>
                </a:xfrm>
                <a:custGeom>
                  <a:avLst/>
                  <a:gdLst>
                    <a:gd name="T0" fmla="*/ 1 w 21600"/>
                    <a:gd name="T1" fmla="*/ 0 h 21600"/>
                    <a:gd name="T2" fmla="*/ 0 w 21600"/>
                    <a:gd name="T3" fmla="*/ 0 h 21600"/>
                    <a:gd name="T4" fmla="*/ 1 w 21600"/>
                    <a:gd name="T5" fmla="*/ 1 h 21600"/>
                    <a:gd name="T6" fmla="*/ 2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0 w 21600"/>
                    <a:gd name="T13" fmla="*/ 7502 h 21600"/>
                    <a:gd name="T14" fmla="*/ 21600 w 21600"/>
                    <a:gd name="T15" fmla="*/ 216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7518"/>
                      </a:lnTo>
                      <a:lnTo>
                        <a:pt x="14519" y="7518"/>
                      </a:lnTo>
                      <a:lnTo>
                        <a:pt x="14519" y="0"/>
                      </a:lnTo>
                      <a:close/>
                    </a:path>
                  </a:pathLst>
                </a:custGeom>
                <a:pattFill prst="pct60">
                  <a:fgClr>
                    <a:srgbClr val="996633">
                      <a:alpha val="39999"/>
                    </a:srgbClr>
                  </a:fgClr>
                  <a:bgClr>
                    <a:srgbClr val="B2B2B2">
                      <a:alpha val="70195"/>
                    </a:srgbClr>
                  </a:bgClr>
                </a:patt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189" name="AutoShape 133"/>
                <p:cNvSpPr>
                  <a:spLocks noChangeArrowheads="1"/>
                </p:cNvSpPr>
                <p:nvPr/>
              </p:nvSpPr>
              <p:spPr bwMode="auto">
                <a:xfrm>
                  <a:off x="1984" y="8508"/>
                  <a:ext cx="680" cy="62"/>
                </a:xfrm>
                <a:prstGeom prst="parallelogram">
                  <a:avLst>
                    <a:gd name="adj" fmla="val 191935"/>
                  </a:avLst>
                </a:prstGeom>
                <a:solidFill>
                  <a:srgbClr val="663300">
                    <a:alpha val="39999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185" name="AutoShape 134"/>
              <p:cNvSpPr>
                <a:spLocks noChangeAspect="1" noChangeArrowheads="1"/>
              </p:cNvSpPr>
              <p:nvPr/>
            </p:nvSpPr>
            <p:spPr bwMode="auto">
              <a:xfrm>
                <a:off x="684" y="3082"/>
                <a:ext cx="428" cy="144"/>
              </a:xfrm>
              <a:prstGeom prst="cube">
                <a:avLst>
                  <a:gd name="adj" fmla="val 38949"/>
                </a:avLst>
              </a:prstGeom>
              <a:gradFill rotWithShape="1">
                <a:gsLst>
                  <a:gs pos="0">
                    <a:srgbClr val="000000"/>
                  </a:gs>
                  <a:gs pos="100000">
                    <a:srgbClr val="80808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186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881" y="3078"/>
                <a:ext cx="54" cy="55"/>
              </a:xfrm>
              <a:prstGeom prst="rect">
                <a:avLst/>
              </a:prstGeom>
              <a:solidFill>
                <a:srgbClr val="00FFFF"/>
              </a:solidFill>
              <a:ln w="9525">
                <a:miter lim="800000"/>
                <a:headEnd/>
                <a:tailEnd/>
              </a:ln>
              <a:scene3d>
                <a:camera prst="legacyPerspectiv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>
                <a:flatTx/>
              </a:bodyPr>
              <a:lstStyle/>
              <a:p>
                <a:endParaRPr lang="fr-FR"/>
              </a:p>
            </p:txBody>
          </p:sp>
          <p:sp>
            <p:nvSpPr>
              <p:cNvPr id="4187" name="Text Box 136"/>
              <p:cNvSpPr txBox="1">
                <a:spLocks noChangeArrowheads="1"/>
              </p:cNvSpPr>
              <p:nvPr/>
            </p:nvSpPr>
            <p:spPr bwMode="auto">
              <a:xfrm>
                <a:off x="761" y="3077"/>
                <a:ext cx="268" cy="17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</a:rPr>
                  <a:t>C</a:t>
                </a:r>
                <a:r>
                  <a:rPr lang="fr-FR" sz="1400" b="1" baseline="-25000">
                    <a:solidFill>
                      <a:srgbClr val="FF0000"/>
                    </a:solidFill>
                  </a:rPr>
                  <a:t>P</a:t>
                </a:r>
                <a:endParaRPr lang="fr-FR" sz="1400" b="1"/>
              </a:p>
            </p:txBody>
          </p:sp>
        </p:grpSp>
      </p:grpSp>
      <p:pic>
        <p:nvPicPr>
          <p:cNvPr id="3210" name="Picture 1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0" y="1196975"/>
            <a:ext cx="1111250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01" name="Rectangle 129" descr="Briques horizontales"/>
          <p:cNvSpPr>
            <a:spLocks noChangeArrowheads="1"/>
          </p:cNvSpPr>
          <p:nvPr/>
        </p:nvSpPr>
        <p:spPr bwMode="auto">
          <a:xfrm>
            <a:off x="4489450" y="2968625"/>
            <a:ext cx="1116013" cy="725488"/>
          </a:xfrm>
          <a:prstGeom prst="rect">
            <a:avLst/>
          </a:prstGeom>
          <a:pattFill prst="horzBrick">
            <a:fgClr>
              <a:srgbClr val="000000"/>
            </a:fgClr>
            <a:bgClr>
              <a:srgbClr val="C0C0C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163" name="Groupe 162"/>
          <p:cNvGrpSpPr/>
          <p:nvPr/>
        </p:nvGrpSpPr>
        <p:grpSpPr>
          <a:xfrm>
            <a:off x="5867310" y="71414"/>
            <a:ext cx="2484000" cy="936000"/>
            <a:chOff x="5867310" y="71414"/>
            <a:chExt cx="2630578" cy="773136"/>
          </a:xfrm>
        </p:grpSpPr>
        <p:sp>
          <p:nvSpPr>
            <p:cNvPr id="155" name="AutoShape 139"/>
            <p:cNvSpPr>
              <a:spLocks noChangeArrowheads="1"/>
            </p:cNvSpPr>
            <p:nvPr/>
          </p:nvSpPr>
          <p:spPr bwMode="auto">
            <a:xfrm>
              <a:off x="5867310" y="71414"/>
              <a:ext cx="2627313" cy="769937"/>
            </a:xfrm>
            <a:prstGeom prst="wedgeRoundRectCallout">
              <a:avLst>
                <a:gd name="adj1" fmla="val -72296"/>
                <a:gd name="adj2" fmla="val 107731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3211" name="AutoShape 139"/>
            <p:cNvSpPr>
              <a:spLocks noChangeArrowheads="1"/>
            </p:cNvSpPr>
            <p:nvPr/>
          </p:nvSpPr>
          <p:spPr bwMode="auto">
            <a:xfrm>
              <a:off x="5870575" y="74613"/>
              <a:ext cx="2627313" cy="769937"/>
            </a:xfrm>
            <a:prstGeom prst="wedgeRoundRectCallout">
              <a:avLst>
                <a:gd name="adj1" fmla="val -72296"/>
                <a:gd name="adj2" fmla="val 107731"/>
                <a:gd name="adj3" fmla="val 16667"/>
              </a:avLst>
            </a:prstGeom>
            <a:noFill/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ولكن إذا أردت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 smtClean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تشغيل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النظام 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بطريقة آلية 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فكيف افعل ؟؟ 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FF00"/>
                  </a:solidFill>
                </a:rPr>
                <a:t>زر 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اضغط ؟؟ </a:t>
              </a:r>
              <a:endParaRPr lang="fr-FR" b="1" dirty="0">
                <a:solidFill>
                  <a:srgbClr val="FFFF00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164" name="Groupe 163"/>
          <p:cNvGrpSpPr/>
          <p:nvPr/>
        </p:nvGrpSpPr>
        <p:grpSpPr>
          <a:xfrm>
            <a:off x="6286512" y="2071678"/>
            <a:ext cx="2808000" cy="1009405"/>
            <a:chOff x="6985000" y="1641645"/>
            <a:chExt cx="2558244" cy="1009405"/>
          </a:xfrm>
        </p:grpSpPr>
        <p:sp>
          <p:nvSpPr>
            <p:cNvPr id="157" name="AutoShape 142"/>
            <p:cNvSpPr>
              <a:spLocks noChangeArrowheads="1"/>
            </p:cNvSpPr>
            <p:nvPr/>
          </p:nvSpPr>
          <p:spPr bwMode="auto">
            <a:xfrm>
              <a:off x="6985000" y="1641645"/>
              <a:ext cx="2556000" cy="1008000"/>
            </a:xfrm>
            <a:prstGeom prst="wedgeRoundRectCallout">
              <a:avLst>
                <a:gd name="adj1" fmla="val -89277"/>
                <a:gd name="adj2" fmla="val -107079"/>
                <a:gd name="adj3" fmla="val 16667"/>
              </a:avLst>
            </a:prstGeom>
            <a:blipFill>
              <a:blip r:embed="rId4"/>
              <a:tile tx="0" ty="0" sx="100000" sy="100000" flip="none" algn="tl"/>
            </a:blipFill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3214" name="AutoShape 142"/>
            <p:cNvSpPr>
              <a:spLocks noChangeArrowheads="1"/>
            </p:cNvSpPr>
            <p:nvPr/>
          </p:nvSpPr>
          <p:spPr bwMode="auto">
            <a:xfrm>
              <a:off x="6987244" y="1643050"/>
              <a:ext cx="2556000" cy="1008000"/>
            </a:xfrm>
            <a:prstGeom prst="wedgeRoundRectCallout">
              <a:avLst>
                <a:gd name="adj1" fmla="val -89276"/>
                <a:gd name="adj2" fmla="val -105725"/>
                <a:gd name="adj3" fmla="val 16667"/>
              </a:avLst>
            </a:prstGeom>
            <a:noFill/>
            <a:ln w="28575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إذن تطور </a:t>
              </a:r>
              <a:r>
                <a:rPr lang="ar-DZ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المتمن</a:t>
              </a:r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العادي </a:t>
              </a:r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GPN</a:t>
              </a:r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لا يستطيع معالجة هذه الإجراءات</a:t>
              </a:r>
            </a:p>
            <a:p>
              <a:pPr algn="r" rtl="1"/>
              <a:r>
                <a:rPr lang="ar-DZ" b="1" dirty="0" smtClean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(يوجد فقط ملتقطات و</a:t>
              </a:r>
              <a:r>
                <a:rPr lang="ar-DZ" b="1" dirty="0" smtClean="0">
                  <a:solidFill>
                    <a:srgbClr val="3333FF"/>
                  </a:solidFill>
                  <a:latin typeface="Arial"/>
                  <a:cs typeface="Arial"/>
                </a:rPr>
                <a:t>زر التشغيل</a:t>
              </a:r>
              <a:r>
                <a:rPr lang="ar-DZ" b="1" dirty="0" smtClean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fr-FR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1" name="Groupe 160"/>
          <p:cNvGrpSpPr/>
          <p:nvPr/>
        </p:nvGrpSpPr>
        <p:grpSpPr>
          <a:xfrm>
            <a:off x="1477964" y="5777028"/>
            <a:ext cx="2165342" cy="900000"/>
            <a:chOff x="1335088" y="5777028"/>
            <a:chExt cx="2165342" cy="795222"/>
          </a:xfrm>
        </p:grpSpPr>
        <p:sp>
          <p:nvSpPr>
            <p:cNvPr id="158" name="AutoShape 143"/>
            <p:cNvSpPr>
              <a:spLocks noChangeArrowheads="1"/>
            </p:cNvSpPr>
            <p:nvPr/>
          </p:nvSpPr>
          <p:spPr bwMode="auto">
            <a:xfrm>
              <a:off x="1339843" y="5777028"/>
              <a:ext cx="2160587" cy="792162"/>
            </a:xfrm>
            <a:prstGeom prst="wedgeRoundRectCallout">
              <a:avLst>
                <a:gd name="adj1" fmla="val -61387"/>
                <a:gd name="adj2" fmla="val -189083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3215" name="AutoShape 143"/>
            <p:cNvSpPr>
              <a:spLocks noChangeArrowheads="1"/>
            </p:cNvSpPr>
            <p:nvPr/>
          </p:nvSpPr>
          <p:spPr bwMode="auto">
            <a:xfrm>
              <a:off x="1335088" y="5780088"/>
              <a:ext cx="2160587" cy="792162"/>
            </a:xfrm>
            <a:prstGeom prst="wedgeRoundRectCallout">
              <a:avLst>
                <a:gd name="adj1" fmla="val -60590"/>
                <a:gd name="adj2" fmla="val -187083"/>
                <a:gd name="adj3" fmla="val 16667"/>
              </a:avLst>
            </a:prstGeom>
            <a:noFill/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وإذا أردت 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التحقق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 من عمق الثقب فكيف افعل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؟؟</a:t>
              </a:r>
            </a:p>
            <a:p>
              <a:pPr algn="r" rtl="1"/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FF00"/>
                  </a:solidFill>
                </a:rPr>
                <a:t>زر 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اضغط ؟؟</a:t>
              </a:r>
              <a:endParaRPr lang="ar-DZ" b="1" dirty="0">
                <a:solidFill>
                  <a:srgbClr val="FFFF00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endParaRPr lang="fr-FR" b="1" dirty="0">
                <a:cs typeface="Arabic Transparent" pitchFamily="2" charset="-78"/>
              </a:endParaRPr>
            </a:p>
          </p:txBody>
        </p:sp>
      </p:grpSp>
      <p:grpSp>
        <p:nvGrpSpPr>
          <p:cNvPr id="174" name="Groupe 173"/>
          <p:cNvGrpSpPr/>
          <p:nvPr/>
        </p:nvGrpSpPr>
        <p:grpSpPr>
          <a:xfrm>
            <a:off x="2214546" y="2921628"/>
            <a:ext cx="2016000" cy="936000"/>
            <a:chOff x="2473322" y="2854325"/>
            <a:chExt cx="1682753" cy="904871"/>
          </a:xfrm>
        </p:grpSpPr>
        <p:sp>
          <p:nvSpPr>
            <p:cNvPr id="3213" name="AutoShape 141"/>
            <p:cNvSpPr>
              <a:spLocks noChangeArrowheads="1"/>
            </p:cNvSpPr>
            <p:nvPr/>
          </p:nvSpPr>
          <p:spPr bwMode="auto">
            <a:xfrm>
              <a:off x="2473322" y="2857496"/>
              <a:ext cx="1670050" cy="901700"/>
            </a:xfrm>
            <a:prstGeom prst="wedgeRoundRectCallout">
              <a:avLst>
                <a:gd name="adj1" fmla="val -94616"/>
                <a:gd name="adj2" fmla="val 105802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159" name="AutoShape 141"/>
            <p:cNvSpPr>
              <a:spLocks noChangeArrowheads="1"/>
            </p:cNvSpPr>
            <p:nvPr/>
          </p:nvSpPr>
          <p:spPr bwMode="auto">
            <a:xfrm>
              <a:off x="2486025" y="2854325"/>
              <a:ext cx="1670050" cy="901700"/>
            </a:xfrm>
            <a:prstGeom prst="wedgeRoundRectCallout">
              <a:avLst>
                <a:gd name="adj1" fmla="val -100073"/>
                <a:gd name="adj2" fmla="val 111655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وإذا أردت 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التشغيل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 </a:t>
              </a:r>
            </a:p>
            <a:p>
              <a:pPr algn="r" rtl="1"/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بدون قطعة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فكيف افعل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؟ 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FF00"/>
                  </a:solidFill>
                </a:rPr>
                <a:t>زر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 اضغط ؟؟ </a:t>
              </a:r>
              <a:endParaRPr lang="ar-DZ" b="1" dirty="0">
                <a:solidFill>
                  <a:srgbClr val="FFFF00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endParaRPr lang="fr-FR" b="1" dirty="0">
                <a:cs typeface="Arabic Transparent" pitchFamily="2" charset="-78"/>
              </a:endParaRPr>
            </a:p>
          </p:txBody>
        </p:sp>
      </p:grpSp>
      <p:sp>
        <p:nvSpPr>
          <p:cNvPr id="175" name="Rectangle 146"/>
          <p:cNvSpPr>
            <a:spLocks noChangeArrowheads="1"/>
          </p:cNvSpPr>
          <p:nvPr/>
        </p:nvSpPr>
        <p:spPr bwMode="auto">
          <a:xfrm>
            <a:off x="4697413" y="3933825"/>
            <a:ext cx="4446587" cy="396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/>
              <a:t>    </a:t>
            </a:r>
            <a:r>
              <a:rPr lang="ar-SA" b="1">
                <a:ea typeface="Times New Roman" pitchFamily="18" charset="0"/>
                <a:cs typeface="Arabic Transparent" pitchFamily="2" charset="-78"/>
              </a:rPr>
              <a:t>مما سبق يمكن أن نستنتج عدة </a:t>
            </a:r>
            <a:r>
              <a:rPr lang="ar-SA" sz="2000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أنماط للتشغيل</a:t>
            </a:r>
            <a:r>
              <a:rPr lang="ar-SA" b="1">
                <a:ea typeface="Times New Roman" pitchFamily="18" charset="0"/>
                <a:cs typeface="Arabic Transparent" pitchFamily="2" charset="-78"/>
              </a:rPr>
              <a:t> منها :</a:t>
            </a:r>
          </a:p>
        </p:txBody>
      </p:sp>
      <p:sp>
        <p:nvSpPr>
          <p:cNvPr id="176" name="Rectangle 148"/>
          <p:cNvSpPr>
            <a:spLocks noChangeArrowheads="1"/>
          </p:cNvSpPr>
          <p:nvPr/>
        </p:nvSpPr>
        <p:spPr bwMode="auto">
          <a:xfrm>
            <a:off x="4925155" y="4222750"/>
            <a:ext cx="3693383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SA" b="1" dirty="0" err="1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التشغيل </a:t>
            </a:r>
            <a:r>
              <a:rPr lang="ar-SA" b="1" dirty="0" smtClean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الآلي</a:t>
            </a:r>
            <a:r>
              <a:rPr lang="fr-FR" b="1" dirty="0" smtClean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(</a:t>
            </a:r>
            <a:r>
              <a:rPr lang="fr-FR" sz="14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Marche Automatique</a:t>
            </a:r>
            <a:r>
              <a:rPr lang="fr-FR" b="1" dirty="0">
                <a:latin typeface="Times New Roman" pitchFamily="18" charset="0"/>
                <a:cs typeface="Arabic Transparent" pitchFamily="2" charset="-78"/>
              </a:rPr>
              <a:t>).</a:t>
            </a:r>
            <a:r>
              <a:rPr lang="fr-FR" dirty="0"/>
              <a:t> </a:t>
            </a:r>
          </a:p>
        </p:txBody>
      </p:sp>
      <p:sp>
        <p:nvSpPr>
          <p:cNvPr id="177" name="Rectangle 150"/>
          <p:cNvSpPr>
            <a:spLocks noChangeArrowheads="1"/>
          </p:cNvSpPr>
          <p:nvPr/>
        </p:nvSpPr>
        <p:spPr bwMode="auto">
          <a:xfrm>
            <a:off x="4213225" y="4524375"/>
            <a:ext cx="4405313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SA" b="1" dirty="0" err="1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التشغيل دورة بدورة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(</a:t>
            </a:r>
            <a:r>
              <a:rPr lang="fr-FR" sz="14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Marche Cycle Par Cycle</a:t>
            </a:r>
            <a:r>
              <a:rPr lang="fr-FR" b="1" dirty="0">
                <a:latin typeface="Times New Roman" pitchFamily="18" charset="0"/>
                <a:cs typeface="Arabic Transparent" pitchFamily="2" charset="-78"/>
              </a:rPr>
              <a:t>).</a:t>
            </a:r>
            <a:r>
              <a:rPr lang="fr-FR" dirty="0"/>
              <a:t> </a:t>
            </a:r>
          </a:p>
        </p:txBody>
      </p:sp>
      <p:sp>
        <p:nvSpPr>
          <p:cNvPr id="178" name="Rectangle 152"/>
          <p:cNvSpPr>
            <a:spLocks noChangeArrowheads="1"/>
          </p:cNvSpPr>
          <p:nvPr/>
        </p:nvSpPr>
        <p:spPr bwMode="auto">
          <a:xfrm>
            <a:off x="5148263" y="4870450"/>
            <a:ext cx="3470275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3 </a:t>
            </a:r>
            <a:r>
              <a:rPr lang="ar-SA" b="1" dirty="0" err="1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التشغيل في الفراغ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(</a:t>
            </a:r>
            <a:r>
              <a:rPr lang="fr-FR" sz="14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Marche à Vide</a:t>
            </a:r>
            <a:r>
              <a:rPr lang="fr-FR" b="1" dirty="0">
                <a:latin typeface="Times New Roman" pitchFamily="18" charset="0"/>
                <a:cs typeface="Arabic Transparent" pitchFamily="2" charset="-78"/>
              </a:rPr>
              <a:t>).</a:t>
            </a:r>
            <a:r>
              <a:rPr lang="fr-FR" dirty="0"/>
              <a:t> </a:t>
            </a:r>
          </a:p>
        </p:txBody>
      </p:sp>
      <p:sp>
        <p:nvSpPr>
          <p:cNvPr id="179" name="Rectangle 154"/>
          <p:cNvSpPr>
            <a:spLocks noChangeArrowheads="1"/>
          </p:cNvSpPr>
          <p:nvPr/>
        </p:nvSpPr>
        <p:spPr bwMode="auto">
          <a:xfrm>
            <a:off x="4284663" y="5230813"/>
            <a:ext cx="432435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4 </a:t>
            </a:r>
            <a:r>
              <a:rPr lang="ar-SA" b="1" dirty="0" err="1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التشغيل التحقق والضبط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(</a:t>
            </a:r>
            <a:r>
              <a:rPr lang="fr-FR" sz="14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Marche De Réglage</a:t>
            </a:r>
            <a:r>
              <a:rPr lang="fr-FR" b="1" dirty="0">
                <a:latin typeface="Times New Roman" pitchFamily="18" charset="0"/>
                <a:cs typeface="Arabic Transparent" pitchFamily="2" charset="-78"/>
              </a:rPr>
              <a:t>).</a:t>
            </a:r>
            <a:r>
              <a:rPr lang="fr-FR" dirty="0"/>
              <a:t> </a:t>
            </a:r>
          </a:p>
        </p:txBody>
      </p:sp>
      <p:sp>
        <p:nvSpPr>
          <p:cNvPr id="180" name="Rectangle 156"/>
          <p:cNvSpPr>
            <a:spLocks noChangeArrowheads="1"/>
          </p:cNvSpPr>
          <p:nvPr/>
        </p:nvSpPr>
        <p:spPr bwMode="auto">
          <a:xfrm>
            <a:off x="5148263" y="5576888"/>
            <a:ext cx="347345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solidFill>
                  <a:srgbClr val="FF3300"/>
                </a:solidFill>
                <a:ea typeface="Times New Roman" pitchFamily="18" charset="0"/>
                <a:cs typeface="Arabic Transparent" pitchFamily="2" charset="-78"/>
              </a:rPr>
              <a:t>5</a:t>
            </a:r>
            <a:r>
              <a:rPr lang="ar-SA" b="1" dirty="0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ـ</a:t>
            </a:r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التشغيل اليدوي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(</a:t>
            </a:r>
            <a:r>
              <a:rPr lang="fr-FR" sz="1400" b="1" dirty="0">
                <a:solidFill>
                  <a:srgbClr val="33CC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Marche Manuelle</a:t>
            </a:r>
            <a:r>
              <a:rPr lang="fr-FR" b="1" dirty="0">
                <a:latin typeface="Times New Roman" pitchFamily="18" charset="0"/>
                <a:cs typeface="Arabic Transparent" pitchFamily="2" charset="-78"/>
              </a:rPr>
              <a:t>).</a:t>
            </a:r>
            <a:r>
              <a:rPr lang="fr-FR" dirty="0"/>
              <a:t> </a:t>
            </a:r>
          </a:p>
        </p:txBody>
      </p:sp>
      <p:sp>
        <p:nvSpPr>
          <p:cNvPr id="181" name="Rectangle 157"/>
          <p:cNvSpPr>
            <a:spLocks noChangeArrowheads="1"/>
          </p:cNvSpPr>
          <p:nvPr/>
        </p:nvSpPr>
        <p:spPr bwMode="auto">
          <a:xfrm>
            <a:off x="4960938" y="5792788"/>
            <a:ext cx="361315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dirty="0"/>
              <a:t> </a:t>
            </a:r>
            <a:r>
              <a:rPr lang="fr-FR" b="1" dirty="0"/>
              <a:t>....................................................</a:t>
            </a:r>
            <a:r>
              <a:rPr lang="fr-FR" dirty="0"/>
              <a:t> </a:t>
            </a:r>
          </a:p>
        </p:txBody>
      </p:sp>
      <p:grpSp>
        <p:nvGrpSpPr>
          <p:cNvPr id="182" name="Groupe 181"/>
          <p:cNvGrpSpPr/>
          <p:nvPr/>
        </p:nvGrpSpPr>
        <p:grpSpPr>
          <a:xfrm>
            <a:off x="4014144" y="6246813"/>
            <a:ext cx="4790512" cy="471894"/>
            <a:chOff x="4014144" y="6246813"/>
            <a:chExt cx="4790512" cy="471894"/>
          </a:xfrm>
        </p:grpSpPr>
        <p:sp>
          <p:nvSpPr>
            <p:cNvPr id="183" name="Rectangle 182"/>
            <p:cNvSpPr/>
            <p:nvPr/>
          </p:nvSpPr>
          <p:spPr>
            <a:xfrm>
              <a:off x="4014144" y="6250707"/>
              <a:ext cx="4788000" cy="468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4" name="Rectangle 159"/>
            <p:cNvSpPr>
              <a:spLocks noChangeArrowheads="1"/>
            </p:cNvSpPr>
            <p:nvPr/>
          </p:nvSpPr>
          <p:spPr bwMode="auto">
            <a:xfrm>
              <a:off x="4016656" y="6246813"/>
              <a:ext cx="4788000" cy="46166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b="1" dirty="0"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ـ هذا يعني أن </a:t>
              </a:r>
              <a:r>
                <a:rPr lang="ar-DZ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المتمن</a:t>
              </a:r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العادي </a:t>
              </a:r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GPN</a:t>
              </a:r>
              <a:r>
                <a:rPr lang="fr-FR" b="1" dirty="0" smtClean="0"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 smtClean="0"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السابق</a:t>
              </a:r>
              <a:r>
                <a:rPr lang="fr-FR" b="1" dirty="0" smtClean="0"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2400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غير مكتمل</a:t>
              </a:r>
              <a:r>
                <a:rPr lang="fr-FR" sz="2400" b="1" dirty="0">
                  <a:latin typeface="Times New Roman" pitchFamily="18" charset="0"/>
                  <a:cs typeface="Arabic Transparent" pitchFamily="2" charset="-78"/>
                </a:rPr>
                <a:t>.</a:t>
              </a:r>
              <a:r>
                <a:rPr lang="fr-FR" b="1" dirty="0"/>
                <a:t> </a:t>
              </a:r>
            </a:p>
          </p:txBody>
        </p:sp>
      </p:grpSp>
      <p:pic>
        <p:nvPicPr>
          <p:cNvPr id="165" name="Picture 7" descr="G:\Protégé _ Chaîne d’action électrique. → Code couleur des voyants et boutons poussoirs - BAC PRO MSPC_files\bp1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717" y="1714488"/>
            <a:ext cx="937531" cy="612000"/>
          </a:xfrm>
          <a:prstGeom prst="rect">
            <a:avLst/>
          </a:prstGeom>
          <a:noFill/>
        </p:spPr>
      </p:pic>
      <p:grpSp>
        <p:nvGrpSpPr>
          <p:cNvPr id="160" name="Groupe 159"/>
          <p:cNvGrpSpPr/>
          <p:nvPr/>
        </p:nvGrpSpPr>
        <p:grpSpPr>
          <a:xfrm>
            <a:off x="87589" y="714356"/>
            <a:ext cx="2232000" cy="936786"/>
            <a:chOff x="87590" y="714356"/>
            <a:chExt cx="1857003" cy="936786"/>
          </a:xfrm>
        </p:grpSpPr>
        <p:sp>
          <p:nvSpPr>
            <p:cNvPr id="152" name="AutoShape 140"/>
            <p:cNvSpPr>
              <a:spLocks noChangeArrowheads="1"/>
            </p:cNvSpPr>
            <p:nvPr/>
          </p:nvSpPr>
          <p:spPr bwMode="auto">
            <a:xfrm>
              <a:off x="95156" y="714356"/>
              <a:ext cx="1849437" cy="936625"/>
            </a:xfrm>
            <a:prstGeom prst="wedgeRoundRectCallout">
              <a:avLst>
                <a:gd name="adj1" fmla="val 158470"/>
                <a:gd name="adj2" fmla="val 87541"/>
                <a:gd name="adj3" fmla="val 16667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3212" name="AutoShape 140"/>
            <p:cNvSpPr>
              <a:spLocks noChangeArrowheads="1"/>
            </p:cNvSpPr>
            <p:nvPr/>
          </p:nvSpPr>
          <p:spPr bwMode="auto">
            <a:xfrm>
              <a:off x="87590" y="714517"/>
              <a:ext cx="1849437" cy="936625"/>
            </a:xfrm>
            <a:prstGeom prst="wedgeRoundRectCallout">
              <a:avLst>
                <a:gd name="adj1" fmla="val 159084"/>
                <a:gd name="adj2" fmla="val 87541"/>
                <a:gd name="adj3" fmla="val 16667"/>
              </a:avLst>
            </a:prstGeom>
            <a:noFill/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وإذا أردت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 smtClean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التشغيل 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بطريقة يدوية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فكيف افعل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؟؟ 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FF00"/>
                  </a:solidFill>
                </a:rPr>
                <a:t>زر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 اضغط ؟؟ </a:t>
              </a:r>
              <a:endParaRPr lang="ar-DZ" b="1" dirty="0">
                <a:solidFill>
                  <a:srgbClr val="FFFF00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endParaRPr lang="fr-FR" b="1" dirty="0"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0" grpId="0"/>
      <p:bldP spid="3201" grpId="0" animBg="1"/>
      <p:bldP spid="175" grpId="0"/>
      <p:bldP spid="176" grpId="0"/>
      <p:bldP spid="177" grpId="0"/>
      <p:bldP spid="178" grpId="0"/>
      <p:bldP spid="179" grpId="0"/>
      <p:bldP spid="180" grpId="0"/>
      <p:bldP spid="18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/>
          <p:nvPr/>
        </p:nvGrpSpPr>
        <p:grpSpPr>
          <a:xfrm>
            <a:off x="428596" y="1571612"/>
            <a:ext cx="7858180" cy="1631720"/>
            <a:chOff x="719089" y="2219582"/>
            <a:chExt cx="7858180" cy="1631720"/>
          </a:xfrm>
        </p:grpSpPr>
        <p:sp>
          <p:nvSpPr>
            <p:cNvPr id="31" name="Rectangle 30"/>
            <p:cNvSpPr/>
            <p:nvPr/>
          </p:nvSpPr>
          <p:spPr>
            <a:xfrm>
              <a:off x="7286644" y="2500306"/>
              <a:ext cx="1247075" cy="1350996"/>
            </a:xfrm>
            <a:prstGeom prst="rect">
              <a:avLst/>
            </a:prstGeom>
            <a:solidFill>
              <a:srgbClr val="FFC000"/>
            </a:solidFill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7270149" y="2456827"/>
              <a:ext cx="1307120" cy="7694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fr-FR" sz="2000" b="1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F4</a:t>
              </a:r>
              <a:r>
                <a:rPr lang="fr-FR" sz="14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</a:t>
              </a:r>
              <a:r>
                <a:rPr lang="fr-FR" sz="12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Marche de</a:t>
              </a:r>
            </a:p>
            <a:p>
              <a:pPr lvl="0">
                <a:defRPr/>
              </a:pPr>
              <a:r>
                <a:rPr lang="fr-FR" sz="12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vérification dans </a:t>
              </a:r>
            </a:p>
            <a:p>
              <a:pPr lvl="0">
                <a:defRPr/>
              </a:pPr>
              <a:r>
                <a:rPr lang="fr-FR" sz="12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le désordre&gt;</a:t>
              </a:r>
              <a:endParaRPr lang="fr-FR" sz="12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577183" y="3006746"/>
              <a:ext cx="1974535" cy="675498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493709" y="2931272"/>
              <a:ext cx="2130419" cy="831382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84442" y="2953243"/>
              <a:ext cx="2078458" cy="77942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286644" y="2500306"/>
              <a:ext cx="1247075" cy="135099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69" name="Connecteur en angle 68"/>
            <p:cNvCxnSpPr/>
            <p:nvPr/>
          </p:nvCxnSpPr>
          <p:spPr>
            <a:xfrm rot="5400000">
              <a:off x="4321947" y="38210"/>
              <a:ext cx="288000" cy="5508000"/>
            </a:xfrm>
            <a:prstGeom prst="bentConnector3">
              <a:avLst>
                <a:gd name="adj1" fmla="val 825"/>
              </a:avLst>
            </a:prstGeom>
            <a:noFill/>
            <a:ln w="22225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1" name="Connecteur droit 70"/>
            <p:cNvCxnSpPr/>
            <p:nvPr/>
          </p:nvCxnSpPr>
          <p:spPr>
            <a:xfrm>
              <a:off x="5680194" y="3022429"/>
              <a:ext cx="16200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719089" y="2907739"/>
              <a:ext cx="2165978" cy="3693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&lt;Mise 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 dans état initial&gt;</a:t>
              </a:r>
            </a:p>
          </p:txBody>
        </p:sp>
        <p:sp>
          <p:nvSpPr>
            <p:cNvPr id="73" name="Rectangle 54"/>
            <p:cNvSpPr>
              <a:spLocks noChangeArrowheads="1"/>
            </p:cNvSpPr>
            <p:nvPr/>
          </p:nvSpPr>
          <p:spPr bwMode="auto">
            <a:xfrm>
              <a:off x="3483681" y="2967142"/>
              <a:ext cx="2020105" cy="3693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cxnSp>
          <p:nvCxnSpPr>
            <p:cNvPr id="75" name="Connecteur droit avec flèche 74"/>
            <p:cNvCxnSpPr/>
            <p:nvPr/>
          </p:nvCxnSpPr>
          <p:spPr>
            <a:xfrm>
              <a:off x="5698191" y="301832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6" name="Connecteur droit avec flèche 75"/>
            <p:cNvCxnSpPr/>
            <p:nvPr/>
          </p:nvCxnSpPr>
          <p:spPr>
            <a:xfrm rot="10800000">
              <a:off x="7134159" y="263882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7" name="Text Box 50"/>
            <p:cNvSpPr txBox="1">
              <a:spLocks noChangeAspect="1" noChangeArrowheads="1"/>
            </p:cNvSpPr>
            <p:nvPr/>
          </p:nvSpPr>
          <p:spPr bwMode="auto">
            <a:xfrm>
              <a:off x="6065836" y="2648210"/>
              <a:ext cx="1439863" cy="2889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lvl="0">
                <a:defRPr/>
              </a:pPr>
              <a:r>
                <a:rPr lang="fr-FR" sz="1400" b="1" kern="0" dirty="0" smtClean="0">
                  <a:solidFill>
                    <a:srgbClr val="FF0000"/>
                  </a:solidFill>
                  <a:cs typeface="Arabic Transparent" pitchFamily="2" charset="-78"/>
                </a:rPr>
                <a:t>Manu</a:t>
              </a:r>
              <a:endParaRPr lang="fr-FR" sz="1400" b="1" kern="0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78" name="Text Box 43"/>
            <p:cNvSpPr txBox="1">
              <a:spLocks noChangeAspect="1" noChangeArrowheads="1"/>
            </p:cNvSpPr>
            <p:nvPr/>
          </p:nvSpPr>
          <p:spPr bwMode="auto">
            <a:xfrm>
              <a:off x="4137011" y="2219582"/>
              <a:ext cx="1439862" cy="2889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Manu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  <p:sp>
          <p:nvSpPr>
            <p:cNvPr id="79" name="Line 52"/>
            <p:cNvSpPr>
              <a:spLocks noChangeShapeType="1"/>
            </p:cNvSpPr>
            <p:nvPr/>
          </p:nvSpPr>
          <p:spPr bwMode="auto">
            <a:xfrm>
              <a:off x="4216179" y="2243332"/>
              <a:ext cx="432000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86" name="Connecteur droit 85"/>
            <p:cNvCxnSpPr/>
            <p:nvPr/>
          </p:nvCxnSpPr>
          <p:spPr>
            <a:xfrm rot="5400000">
              <a:off x="6344129" y="3035837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7" name="Connecteur droit 86"/>
            <p:cNvCxnSpPr/>
            <p:nvPr/>
          </p:nvCxnSpPr>
          <p:spPr>
            <a:xfrm rot="5400000">
              <a:off x="4344659" y="2642228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2" name="Groupe 31"/>
          <p:cNvGrpSpPr/>
          <p:nvPr/>
        </p:nvGrpSpPr>
        <p:grpSpPr>
          <a:xfrm>
            <a:off x="3428992" y="63484"/>
            <a:ext cx="2087563" cy="1008062"/>
            <a:chOff x="6858016" y="500042"/>
            <a:chExt cx="2087563" cy="1008062"/>
          </a:xfrm>
        </p:grpSpPr>
        <p:sp>
          <p:nvSpPr>
            <p:cNvPr id="30" name="AutoShape 32"/>
            <p:cNvSpPr>
              <a:spLocks noChangeArrowheads="1"/>
            </p:cNvSpPr>
            <p:nvPr/>
          </p:nvSpPr>
          <p:spPr bwMode="auto">
            <a:xfrm>
              <a:off x="6858016" y="500042"/>
              <a:ext cx="2087563" cy="1008062"/>
            </a:xfrm>
            <a:prstGeom prst="wedgeRoundRectCallout">
              <a:avLst>
                <a:gd name="adj1" fmla="val 129319"/>
                <a:gd name="adj2" fmla="val 136206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28" name="AutoShape 32"/>
            <p:cNvSpPr>
              <a:spLocks noChangeArrowheads="1"/>
            </p:cNvSpPr>
            <p:nvPr/>
          </p:nvSpPr>
          <p:spPr bwMode="auto">
            <a:xfrm>
              <a:off x="6858016" y="500042"/>
              <a:ext cx="2087563" cy="1008062"/>
            </a:xfrm>
            <a:prstGeom prst="wedgeRoundRectCallout">
              <a:avLst>
                <a:gd name="adj1" fmla="val 127357"/>
                <a:gd name="adj2" fmla="val 134852"/>
                <a:gd name="adj3" fmla="val 16667"/>
              </a:avLst>
            </a:prstGeom>
            <a:noFill/>
            <a:ln>
              <a:solidFill>
                <a:schemeClr val="tx2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r>
                <a:rPr lang="ar-DZ" sz="1400" b="1" dirty="0">
                  <a:cs typeface="Arabic Transparent" pitchFamily="2" charset="-78"/>
                </a:rPr>
                <a:t>النظام في حالة السير بالتحقيق</a:t>
              </a:r>
            </a:p>
            <a:p>
              <a:pPr algn="ctr" rtl="1"/>
              <a:r>
                <a:rPr lang="ar-DZ" sz="1400" b="1" dirty="0">
                  <a:cs typeface="Arabic Transparent" pitchFamily="2" charset="-78"/>
                </a:rPr>
                <a:t>بدون ترتيب ، المتعامل يتحقق مثلا من مرحلة وضع الاغمدة مع المصابيح.</a:t>
              </a:r>
            </a:p>
            <a:p>
              <a:pPr algn="ctr" rtl="1"/>
              <a:endParaRPr lang="fr-FR" sz="1400" b="1" dirty="0">
                <a:cs typeface="Arabic Transparent" pitchFamily="2" charset="-78"/>
              </a:endParaRPr>
            </a:p>
          </p:txBody>
        </p:sp>
      </p:grpSp>
      <p:pic>
        <p:nvPicPr>
          <p:cNvPr id="29" name="Picture 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5290" y="71414"/>
            <a:ext cx="1938710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e 55"/>
          <p:cNvGrpSpPr/>
          <p:nvPr/>
        </p:nvGrpSpPr>
        <p:grpSpPr>
          <a:xfrm>
            <a:off x="1785918" y="4000504"/>
            <a:ext cx="2590800" cy="611188"/>
            <a:chOff x="428596" y="4714884"/>
            <a:chExt cx="2590800" cy="611188"/>
          </a:xfrm>
        </p:grpSpPr>
        <p:sp>
          <p:nvSpPr>
            <p:cNvPr id="57" name="AutoShape 29"/>
            <p:cNvSpPr>
              <a:spLocks noChangeArrowheads="1"/>
            </p:cNvSpPr>
            <p:nvPr/>
          </p:nvSpPr>
          <p:spPr bwMode="auto">
            <a:xfrm>
              <a:off x="428596" y="4714884"/>
              <a:ext cx="2590800" cy="611188"/>
            </a:xfrm>
            <a:prstGeom prst="wedgeRoundRectCallout">
              <a:avLst>
                <a:gd name="adj1" fmla="val -82923"/>
                <a:gd name="adj2" fmla="val 21456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AutoShape 29"/>
            <p:cNvSpPr>
              <a:spLocks noChangeArrowheads="1"/>
            </p:cNvSpPr>
            <p:nvPr/>
          </p:nvSpPr>
          <p:spPr bwMode="auto">
            <a:xfrm>
              <a:off x="428596" y="4714884"/>
              <a:ext cx="2590800" cy="611188"/>
            </a:xfrm>
            <a:prstGeom prst="wedgeRoundRectCallout">
              <a:avLst>
                <a:gd name="adj1" fmla="val -84552"/>
                <a:gd name="adj2" fmla="val 216862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r>
                <a:rPr lang="ar-DZ" sz="1600" b="1" dirty="0">
                  <a:latin typeface="Arial" pitchFamily="34" charset="0"/>
                  <a:cs typeface="Arial" pitchFamily="34" charset="0"/>
                </a:rPr>
                <a:t>الحالة </a:t>
              </a:r>
              <a:r>
                <a:rPr lang="fr-FR" sz="1600" b="1" dirty="0">
                  <a:latin typeface="Arial" pitchFamily="34" charset="0"/>
                  <a:cs typeface="Arial" pitchFamily="34" charset="0"/>
                </a:rPr>
                <a:t>A6</a:t>
              </a:r>
              <a:r>
                <a:rPr lang="ar-DZ" sz="1600" b="1" dirty="0">
                  <a:latin typeface="Arial" pitchFamily="34" charset="0"/>
                  <a:cs typeface="Arial" pitchFamily="34" charset="0"/>
                </a:rPr>
                <a:t> نشيطة والجزء التنفيذي</a:t>
              </a:r>
            </a:p>
            <a:p>
              <a:pPr algn="ctr" rtl="1"/>
              <a:r>
                <a:rPr lang="ar-DZ" sz="1600" b="1" dirty="0">
                  <a:latin typeface="Arial" pitchFamily="34" charset="0"/>
                  <a:cs typeface="Arial" pitchFamily="34" charset="0"/>
                </a:rPr>
                <a:t> في الحالة الابتدائية.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719089" y="4933841"/>
            <a:ext cx="7869687" cy="1584220"/>
            <a:chOff x="719089" y="4933841"/>
            <a:chExt cx="7869687" cy="1584220"/>
          </a:xfrm>
        </p:grpSpPr>
        <p:sp>
          <p:nvSpPr>
            <p:cNvPr id="33" name="Rectangle 32"/>
            <p:cNvSpPr/>
            <p:nvPr/>
          </p:nvSpPr>
          <p:spPr>
            <a:xfrm>
              <a:off x="785786" y="5618745"/>
              <a:ext cx="2078458" cy="779421"/>
            </a:xfrm>
            <a:prstGeom prst="rect">
              <a:avLst/>
            </a:prstGeom>
            <a:solidFill>
              <a:srgbClr val="FFC000"/>
            </a:solidFill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" name="Rectangle 13"/>
            <p:cNvSpPr>
              <a:spLocks noChangeArrowheads="1"/>
            </p:cNvSpPr>
            <p:nvPr/>
          </p:nvSpPr>
          <p:spPr bwMode="auto">
            <a:xfrm>
              <a:off x="7270149" y="5123586"/>
              <a:ext cx="1307120" cy="7694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fr-FR" sz="2000" b="1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F4</a:t>
              </a:r>
              <a:r>
                <a:rPr lang="fr-FR" sz="14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</a:t>
              </a:r>
              <a:r>
                <a:rPr lang="fr-FR" sz="12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Marche de</a:t>
              </a:r>
            </a:p>
            <a:p>
              <a:pPr lvl="0">
                <a:defRPr/>
              </a:pPr>
              <a:r>
                <a:rPr lang="fr-FR" sz="12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vérification dans </a:t>
              </a:r>
            </a:p>
            <a:p>
              <a:pPr lvl="0">
                <a:defRPr/>
              </a:pPr>
              <a:r>
                <a:rPr lang="fr-FR" sz="12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le désordre&gt;</a:t>
              </a:r>
              <a:endParaRPr lang="fr-FR" sz="12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77183" y="5673505"/>
              <a:ext cx="1974535" cy="675498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493709" y="5598031"/>
              <a:ext cx="2130419" cy="831382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784442" y="5620002"/>
              <a:ext cx="2078458" cy="77942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286644" y="5167065"/>
              <a:ext cx="1247075" cy="135099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39" name="Connecteur en angle 38"/>
            <p:cNvCxnSpPr/>
            <p:nvPr/>
          </p:nvCxnSpPr>
          <p:spPr>
            <a:xfrm rot="5400000">
              <a:off x="4321947" y="2704969"/>
              <a:ext cx="288000" cy="5508000"/>
            </a:xfrm>
            <a:prstGeom prst="bentConnector3">
              <a:avLst>
                <a:gd name="adj1" fmla="val 825"/>
              </a:avLst>
            </a:prstGeom>
            <a:noFill/>
            <a:ln w="22225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1" name="Connecteur droit 40"/>
            <p:cNvCxnSpPr/>
            <p:nvPr/>
          </p:nvCxnSpPr>
          <p:spPr>
            <a:xfrm>
              <a:off x="5680194" y="5689188"/>
              <a:ext cx="16200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" name="Rectangle 42"/>
            <p:cNvSpPr>
              <a:spLocks noChangeArrowheads="1"/>
            </p:cNvSpPr>
            <p:nvPr/>
          </p:nvSpPr>
          <p:spPr bwMode="auto">
            <a:xfrm>
              <a:off x="719089" y="5574498"/>
              <a:ext cx="2165978" cy="3693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&lt;Mise 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 dans état initial&gt;</a:t>
              </a:r>
            </a:p>
          </p:txBody>
        </p:sp>
        <p:sp>
          <p:nvSpPr>
            <p:cNvPr id="43" name="Rectangle 54"/>
            <p:cNvSpPr>
              <a:spLocks noChangeArrowheads="1"/>
            </p:cNvSpPr>
            <p:nvPr/>
          </p:nvSpPr>
          <p:spPr bwMode="auto">
            <a:xfrm>
              <a:off x="3527225" y="5633901"/>
              <a:ext cx="2020105" cy="3693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>
              <a:off x="5698191" y="5685083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46" name="Connecteur droit avec flèche 45"/>
            <p:cNvCxnSpPr/>
            <p:nvPr/>
          </p:nvCxnSpPr>
          <p:spPr>
            <a:xfrm rot="10800000">
              <a:off x="7153209" y="5305583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7" name="Text Box 50"/>
            <p:cNvSpPr txBox="1">
              <a:spLocks noChangeAspect="1" noChangeArrowheads="1"/>
            </p:cNvSpPr>
            <p:nvPr/>
          </p:nvSpPr>
          <p:spPr bwMode="auto">
            <a:xfrm>
              <a:off x="6084845" y="5314969"/>
              <a:ext cx="1439863" cy="2889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lvl="0">
                <a:defRPr/>
              </a:pPr>
              <a:r>
                <a:rPr lang="fr-FR" sz="1400" b="1" kern="0" dirty="0" smtClean="0">
                  <a:solidFill>
                    <a:srgbClr val="FF0000"/>
                  </a:solidFill>
                  <a:cs typeface="Arabic Transparent" pitchFamily="2" charset="-78"/>
                </a:rPr>
                <a:t>Manu</a:t>
              </a:r>
              <a:endParaRPr lang="fr-FR" sz="1400" b="1" kern="0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grpSp>
          <p:nvGrpSpPr>
            <p:cNvPr id="48" name="Groupe 47"/>
            <p:cNvGrpSpPr/>
            <p:nvPr/>
          </p:nvGrpSpPr>
          <p:grpSpPr>
            <a:xfrm>
              <a:off x="4060832" y="4933841"/>
              <a:ext cx="1439862" cy="288925"/>
              <a:chOff x="4060832" y="2267082"/>
              <a:chExt cx="1439862" cy="288925"/>
            </a:xfrm>
          </p:grpSpPr>
          <p:sp>
            <p:nvSpPr>
              <p:cNvPr id="49" name="Text Box 43"/>
              <p:cNvSpPr txBox="1">
                <a:spLocks noChangeAspect="1" noChangeArrowheads="1"/>
              </p:cNvSpPr>
              <p:nvPr/>
            </p:nvSpPr>
            <p:spPr bwMode="auto">
              <a:xfrm>
                <a:off x="4060832" y="2267082"/>
                <a:ext cx="1439862" cy="28892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lvl="0">
                  <a:defRPr/>
                </a:pPr>
                <a:r>
                  <a:rPr lang="fr-FR" sz="1400" b="1" kern="0" dirty="0" smtClean="0">
                    <a:solidFill>
                      <a:srgbClr val="FF0000"/>
                    </a:solidFill>
                    <a:cs typeface="Arabic Transparent" pitchFamily="2" charset="-78"/>
                  </a:rPr>
                  <a:t>Manu</a:t>
                </a:r>
                <a:endParaRPr lang="fr-FR" sz="1400" b="1" kern="0" dirty="0">
                  <a:solidFill>
                    <a:srgbClr val="FF0000"/>
                  </a:solidFill>
                  <a:cs typeface="Arabic Transparent" pitchFamily="2" charset="-78"/>
                </a:endParaRPr>
              </a:p>
            </p:txBody>
          </p:sp>
          <p:sp>
            <p:nvSpPr>
              <p:cNvPr id="50" name="Line 52"/>
              <p:cNvSpPr>
                <a:spLocks noChangeShapeType="1"/>
              </p:cNvSpPr>
              <p:nvPr/>
            </p:nvSpPr>
            <p:spPr bwMode="auto">
              <a:xfrm>
                <a:off x="4161877" y="2286189"/>
                <a:ext cx="432000" cy="0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cxnSp>
          <p:nvCxnSpPr>
            <p:cNvPr id="54" name="Connecteur droit 53"/>
            <p:cNvCxnSpPr/>
            <p:nvPr/>
          </p:nvCxnSpPr>
          <p:spPr>
            <a:xfrm rot="5400000">
              <a:off x="6344129" y="5702596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5" name="Connecteur droit 54"/>
            <p:cNvCxnSpPr/>
            <p:nvPr/>
          </p:nvCxnSpPr>
          <p:spPr>
            <a:xfrm rot="5400000">
              <a:off x="4344659" y="5308987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59" name="Rectangle 58"/>
            <p:cNvSpPr/>
            <p:nvPr/>
          </p:nvSpPr>
          <p:spPr>
            <a:xfrm>
              <a:off x="7000892" y="5849691"/>
              <a:ext cx="1587884" cy="49244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300" b="1" dirty="0" smtClean="0">
                  <a:solidFill>
                    <a:srgbClr val="FF0000"/>
                  </a:solidFill>
                  <a:cs typeface="Arabic Transparent" pitchFamily="2" charset="-78"/>
                </a:rPr>
                <a:t>التحقق من وضع</a:t>
              </a:r>
            </a:p>
            <a:p>
              <a:pPr algn="r" rtl="1"/>
              <a:r>
                <a:rPr lang="ar-DZ" sz="1300" b="1" dirty="0" smtClean="0">
                  <a:solidFill>
                    <a:srgbClr val="FF0000"/>
                  </a:solidFill>
                  <a:cs typeface="Arabic Transparent" pitchFamily="2" charset="-78"/>
                </a:rPr>
                <a:t> </a:t>
              </a:r>
              <a:r>
                <a:rPr lang="ar-DZ" sz="1300" b="1" dirty="0" err="1" smtClean="0">
                  <a:solidFill>
                    <a:srgbClr val="FF0000"/>
                  </a:solidFill>
                  <a:cs typeface="Arabic Transparent" pitchFamily="2" charset="-78"/>
                </a:rPr>
                <a:t>الاغمدة</a:t>
              </a:r>
              <a:r>
                <a:rPr lang="ar-DZ" sz="1300" b="1" dirty="0" smtClean="0">
                  <a:solidFill>
                    <a:srgbClr val="FF0000"/>
                  </a:solidFill>
                  <a:cs typeface="Arabic Transparent" pitchFamily="2" charset="-78"/>
                </a:rPr>
                <a:t> مع المصابيح</a:t>
              </a:r>
              <a:endParaRPr lang="fr-FR" sz="13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0" name="Rectangle 59"/>
          <p:cNvSpPr/>
          <p:nvPr/>
        </p:nvSpPr>
        <p:spPr>
          <a:xfrm>
            <a:off x="6715140" y="2556578"/>
            <a:ext cx="1587884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التحقق من وضع</a:t>
            </a:r>
          </a:p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sz="1300" b="1" dirty="0" err="1" smtClean="0">
                <a:solidFill>
                  <a:srgbClr val="FF0000"/>
                </a:solidFill>
                <a:cs typeface="Arabic Transparent" pitchFamily="2" charset="-78"/>
              </a:rPr>
              <a:t>الاغمدة</a:t>
            </a:r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 مع المصابيح</a:t>
            </a:r>
            <a:endParaRPr lang="fr-FR" sz="1300" b="1" dirty="0">
              <a:solidFill>
                <a:srgbClr val="FF0000"/>
              </a:solidFill>
            </a:endParaRPr>
          </a:p>
        </p:txBody>
      </p:sp>
      <p:grpSp>
        <p:nvGrpSpPr>
          <p:cNvPr id="88" name="Groupe 87"/>
          <p:cNvGrpSpPr/>
          <p:nvPr/>
        </p:nvGrpSpPr>
        <p:grpSpPr>
          <a:xfrm>
            <a:off x="2629106" y="2672416"/>
            <a:ext cx="571576" cy="561289"/>
            <a:chOff x="2786050" y="2993742"/>
            <a:chExt cx="571576" cy="561289"/>
          </a:xfrm>
        </p:grpSpPr>
        <p:grpSp>
          <p:nvGrpSpPr>
            <p:cNvPr id="62" name="Groupe 61"/>
            <p:cNvGrpSpPr/>
            <p:nvPr/>
          </p:nvGrpSpPr>
          <p:grpSpPr>
            <a:xfrm>
              <a:off x="2786050" y="2993742"/>
              <a:ext cx="571576" cy="180000"/>
              <a:chOff x="2912783" y="2993742"/>
              <a:chExt cx="571576" cy="180000"/>
            </a:xfrm>
          </p:grpSpPr>
          <p:grpSp>
            <p:nvGrpSpPr>
              <p:cNvPr id="63" name="Groupe 30"/>
              <p:cNvGrpSpPr/>
              <p:nvPr/>
            </p:nvGrpSpPr>
            <p:grpSpPr>
              <a:xfrm>
                <a:off x="2912783" y="3083826"/>
                <a:ext cx="571576" cy="2292"/>
                <a:chOff x="2912783" y="3083826"/>
                <a:chExt cx="571576" cy="2292"/>
              </a:xfrm>
            </p:grpSpPr>
            <p:cxnSp>
              <p:nvCxnSpPr>
                <p:cNvPr id="81" name="Connecteur droit 80"/>
                <p:cNvCxnSpPr/>
                <p:nvPr/>
              </p:nvCxnSpPr>
              <p:spPr>
                <a:xfrm>
                  <a:off x="2912783" y="3083826"/>
                  <a:ext cx="571576" cy="229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000000"/>
                  </a:solidFill>
                  <a:prstDash val="solid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82" name="Connecteur droit avec flèche 81"/>
                <p:cNvCxnSpPr/>
                <p:nvPr/>
              </p:nvCxnSpPr>
              <p:spPr>
                <a:xfrm>
                  <a:off x="2932815" y="3083826"/>
                  <a:ext cx="72000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80" name="Connecteur droit 79"/>
              <p:cNvCxnSpPr/>
              <p:nvPr/>
            </p:nvCxnSpPr>
            <p:spPr>
              <a:xfrm rot="5400000">
                <a:off x="3052446" y="3082948"/>
                <a:ext cx="180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83" name="Text Box 50"/>
            <p:cNvSpPr txBox="1">
              <a:spLocks noChangeAspect="1" noChangeArrowheads="1"/>
            </p:cNvSpPr>
            <p:nvPr/>
          </p:nvSpPr>
          <p:spPr bwMode="auto">
            <a:xfrm>
              <a:off x="2802193" y="3126402"/>
              <a:ext cx="500066" cy="42862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CI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</p:grpSp>
      <p:grpSp>
        <p:nvGrpSpPr>
          <p:cNvPr id="89" name="Groupe 88"/>
          <p:cNvGrpSpPr/>
          <p:nvPr/>
        </p:nvGrpSpPr>
        <p:grpSpPr>
          <a:xfrm>
            <a:off x="2914786" y="6009885"/>
            <a:ext cx="571576" cy="547221"/>
            <a:chOff x="2786050" y="3007810"/>
            <a:chExt cx="571576" cy="547221"/>
          </a:xfrm>
        </p:grpSpPr>
        <p:grpSp>
          <p:nvGrpSpPr>
            <p:cNvPr id="90" name="Groupe 61"/>
            <p:cNvGrpSpPr/>
            <p:nvPr/>
          </p:nvGrpSpPr>
          <p:grpSpPr>
            <a:xfrm>
              <a:off x="2786050" y="3007810"/>
              <a:ext cx="571576" cy="180000"/>
              <a:chOff x="2912783" y="3007810"/>
              <a:chExt cx="571576" cy="180000"/>
            </a:xfrm>
          </p:grpSpPr>
          <p:grpSp>
            <p:nvGrpSpPr>
              <p:cNvPr id="92" name="Groupe 30"/>
              <p:cNvGrpSpPr/>
              <p:nvPr/>
            </p:nvGrpSpPr>
            <p:grpSpPr>
              <a:xfrm>
                <a:off x="2912783" y="3083826"/>
                <a:ext cx="571576" cy="2292"/>
                <a:chOff x="2912783" y="3083826"/>
                <a:chExt cx="571576" cy="2292"/>
              </a:xfrm>
            </p:grpSpPr>
            <p:cxnSp>
              <p:nvCxnSpPr>
                <p:cNvPr id="94" name="Connecteur droit 93"/>
                <p:cNvCxnSpPr/>
                <p:nvPr/>
              </p:nvCxnSpPr>
              <p:spPr>
                <a:xfrm>
                  <a:off x="2912783" y="3083826"/>
                  <a:ext cx="571576" cy="2292"/>
                </a:xfrm>
                <a:prstGeom prst="line">
                  <a:avLst/>
                </a:prstGeom>
                <a:noFill/>
                <a:ln w="22225" cap="flat" cmpd="sng" algn="ctr">
                  <a:solidFill>
                    <a:srgbClr val="000000"/>
                  </a:solidFill>
                  <a:prstDash val="solid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95" name="Connecteur droit avec flèche 94"/>
                <p:cNvCxnSpPr/>
                <p:nvPr/>
              </p:nvCxnSpPr>
              <p:spPr>
                <a:xfrm>
                  <a:off x="2932815" y="3083826"/>
                  <a:ext cx="72000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93" name="Connecteur droit 92"/>
              <p:cNvCxnSpPr/>
              <p:nvPr/>
            </p:nvCxnSpPr>
            <p:spPr>
              <a:xfrm rot="5400000">
                <a:off x="3052446" y="3097016"/>
                <a:ext cx="180000" cy="1588"/>
              </a:xfrm>
              <a:prstGeom prst="line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91" name="Text Box 50"/>
            <p:cNvSpPr txBox="1">
              <a:spLocks noChangeAspect="1" noChangeArrowheads="1"/>
            </p:cNvSpPr>
            <p:nvPr/>
          </p:nvSpPr>
          <p:spPr bwMode="auto">
            <a:xfrm>
              <a:off x="2802193" y="3126402"/>
              <a:ext cx="500066" cy="42862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CI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35"/>
          <p:cNvSpPr>
            <a:spLocks noChangeArrowheads="1"/>
          </p:cNvSpPr>
          <p:nvPr/>
        </p:nvSpPr>
        <p:spPr bwMode="auto">
          <a:xfrm>
            <a:off x="3857620" y="0"/>
            <a:ext cx="1208985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3200" b="1" u="sng" dirty="0" smtClean="0">
                <a:solidFill>
                  <a:srgbClr val="6699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بالعربية</a:t>
            </a:r>
            <a:endParaRPr lang="fr-FR" sz="3200" u="sng" dirty="0">
              <a:solidFill>
                <a:srgbClr val="669900"/>
              </a:solidFill>
            </a:endParaRPr>
          </a:p>
        </p:txBody>
      </p:sp>
      <p:sp>
        <p:nvSpPr>
          <p:cNvPr id="45" name="Rectangle 5"/>
          <p:cNvSpPr>
            <a:spLocks noChangeArrowheads="1"/>
          </p:cNvSpPr>
          <p:nvPr/>
        </p:nvSpPr>
        <p:spPr bwMode="auto">
          <a:xfrm>
            <a:off x="5576306" y="571480"/>
            <a:ext cx="341630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3 ـ حلقة سير الضبط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 b="1">
                <a:solidFill>
                  <a:srgbClr val="FF0000"/>
                </a:solidFill>
                <a:cs typeface="Times New Roman" pitchFamily="18" charset="0"/>
              </a:rPr>
              <a:t>A1-F4-A6-A1</a:t>
            </a:r>
            <a:r>
              <a:rPr lang="fr-FR" b="1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fr-FR"/>
              <a:t> </a:t>
            </a:r>
            <a:endParaRPr lang="en-US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71406" y="516888"/>
            <a:ext cx="6211957" cy="14260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lnSpc>
                <a:spcPts val="2600"/>
              </a:lnSpc>
              <a:tabLst>
                <a:tab pos="1984375" algn="l"/>
                <a:tab pos="4633913" algn="l"/>
                <a:tab pos="4821238" algn="l"/>
              </a:tabLst>
            </a:pPr>
            <a:r>
              <a:rPr lang="fr-FR" b="1" dirty="0">
                <a:ea typeface="Times New Roman" pitchFamily="18" charset="0"/>
                <a:cs typeface="Arabic Transparent" pitchFamily="2" charset="-78"/>
              </a:rPr>
              <a:t>          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ننتقل مباشرة بعد الحالة الابتدائية </a:t>
            </a:r>
            <a:r>
              <a:rPr lang="ar-SA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" </a:t>
            </a:r>
            <a:r>
              <a:rPr lang="fr-FR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A</a:t>
            </a:r>
            <a:r>
              <a:rPr lang="fr-FR" b="1" baseline="-30000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1</a:t>
            </a:r>
            <a:r>
              <a:rPr lang="ar-DZ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 " إلى الحالة "</a:t>
            </a:r>
            <a:r>
              <a:rPr lang="fr-FR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F</a:t>
            </a:r>
            <a:r>
              <a:rPr lang="fr-FR" b="1" baseline="-30000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4</a:t>
            </a:r>
            <a:r>
              <a:rPr lang="ar-DZ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 "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الذي يسمح </a:t>
            </a:r>
            <a:endParaRPr lang="fr-FR" b="1" dirty="0">
              <a:ea typeface="Times New Roman" pitchFamily="18" charset="0"/>
              <a:cs typeface="Arabic Transparent" pitchFamily="2" charset="-78"/>
            </a:endParaRPr>
          </a:p>
          <a:p>
            <a:pPr algn="r" rtl="1">
              <a:lnSpc>
                <a:spcPts val="2600"/>
              </a:lnSpc>
              <a:tabLst>
                <a:tab pos="1984375" algn="l"/>
                <a:tab pos="4633913" algn="l"/>
                <a:tab pos="4821238" algn="l"/>
              </a:tabLst>
            </a:pPr>
            <a:r>
              <a:rPr lang="ar-DZ" b="1" dirty="0">
                <a:ea typeface="Times New Roman" pitchFamily="18" charset="0"/>
                <a:cs typeface="Arabic Transparent" pitchFamily="2" charset="-78"/>
              </a:rPr>
              <a:t>للمتعامل</a:t>
            </a:r>
            <a:r>
              <a:rPr lang="fr-FR" b="1" dirty="0">
                <a:cs typeface="Arabic Transparent" pitchFamily="2" charset="-78"/>
              </a:rPr>
              <a:t>	 </a:t>
            </a:r>
            <a:r>
              <a:rPr lang="ar-DZ" b="1" dirty="0">
                <a:solidFill>
                  <a:srgbClr val="C00000"/>
                </a:solidFill>
                <a:cs typeface="Arabic Transparent" pitchFamily="2" charset="-78"/>
              </a:rPr>
              <a:t>بتحقق من المنفذات </a:t>
            </a:r>
            <a:r>
              <a:rPr lang="ar-DZ" b="1" dirty="0" err="1">
                <a:solidFill>
                  <a:srgbClr val="C00000"/>
                </a:solidFill>
                <a:cs typeface="Arabic Transparent" pitchFamily="2" charset="-78"/>
              </a:rPr>
              <a:t>و</a:t>
            </a:r>
            <a:r>
              <a:rPr lang="ar-DZ" b="1" dirty="0">
                <a:solidFill>
                  <a:srgbClr val="C00000"/>
                </a:solidFill>
                <a:cs typeface="Arabic Transparent" pitchFamily="2" charset="-78"/>
              </a:rPr>
              <a:t> المنفذات المتصدرة والملتقطات </a:t>
            </a:r>
            <a:r>
              <a:rPr lang="ar-DZ" b="1" dirty="0">
                <a:cs typeface="Arabic Transparent" pitchFamily="2" charset="-78"/>
              </a:rPr>
              <a:t>وبمجرد انتهاء </a:t>
            </a:r>
          </a:p>
          <a:p>
            <a:pPr algn="r" rtl="1">
              <a:lnSpc>
                <a:spcPts val="2600"/>
              </a:lnSpc>
              <a:tabLst>
                <a:tab pos="1984375" algn="l"/>
                <a:tab pos="4633913" algn="l"/>
                <a:tab pos="4821238" algn="l"/>
              </a:tabLst>
            </a:pPr>
            <a:r>
              <a:rPr lang="ar-DZ" b="1" dirty="0">
                <a:cs typeface="Arabic Transparent" pitchFamily="2" charset="-78"/>
              </a:rPr>
              <a:t>الضبط ننتقل مباشرة إلى وضع الجزء التشغيلي</a:t>
            </a:r>
            <a:r>
              <a:rPr lang="fr-FR" b="1" dirty="0">
                <a:cs typeface="Arabic Transparent" pitchFamily="2" charset="-78"/>
              </a:rPr>
              <a:t>PO </a:t>
            </a:r>
            <a:r>
              <a:rPr lang="ar-DZ" b="1" dirty="0">
                <a:cs typeface="Arabic Transparent" pitchFamily="2" charset="-78"/>
              </a:rPr>
              <a:t> في الحالة الابتدائية وبمجرد</a:t>
            </a:r>
          </a:p>
          <a:p>
            <a:pPr algn="r" rtl="1">
              <a:lnSpc>
                <a:spcPts val="2600"/>
              </a:lnSpc>
              <a:tabLst>
                <a:tab pos="1984375" algn="l"/>
                <a:tab pos="4633913" algn="l"/>
                <a:tab pos="4821238" algn="l"/>
              </a:tabLst>
            </a:pPr>
            <a:r>
              <a:rPr lang="ar-DZ" b="1" dirty="0">
                <a:cs typeface="Arabic Transparent" pitchFamily="2" charset="-78"/>
              </a:rPr>
              <a:t> الحصول على الشروط ننتقل مباشرة إلى الحالة الابتدائية .</a:t>
            </a:r>
          </a:p>
        </p:txBody>
      </p:sp>
      <p:grpSp>
        <p:nvGrpSpPr>
          <p:cNvPr id="47" name="Groupe 35"/>
          <p:cNvGrpSpPr/>
          <p:nvPr/>
        </p:nvGrpSpPr>
        <p:grpSpPr>
          <a:xfrm>
            <a:off x="7194955" y="2237508"/>
            <a:ext cx="1307120" cy="1394475"/>
            <a:chOff x="7270149" y="2166047"/>
            <a:chExt cx="1307120" cy="1394475"/>
          </a:xfrm>
        </p:grpSpPr>
        <p:sp>
          <p:nvSpPr>
            <p:cNvPr id="48" name="Rectangle 13"/>
            <p:cNvSpPr>
              <a:spLocks noChangeArrowheads="1"/>
            </p:cNvSpPr>
            <p:nvPr/>
          </p:nvSpPr>
          <p:spPr bwMode="auto">
            <a:xfrm>
              <a:off x="7270149" y="2166047"/>
              <a:ext cx="1307120" cy="80021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l"/>
              <a:r>
                <a:rPr lang="fr-FR" sz="2000" b="1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F4</a:t>
              </a:r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سير التحقق  </a:t>
              </a:r>
              <a:endParaRPr lang="fr-FR" sz="1400" b="1" dirty="0" smtClean="0"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 بدون الترتيب</a:t>
              </a:r>
              <a:endParaRPr lang="en-US" sz="1400" dirty="0" smtClean="0">
                <a:cs typeface="Arabic Transparent" pitchFamily="2" charset="-78"/>
              </a:endParaRPr>
            </a:p>
            <a:p>
              <a:pPr lvl="0">
                <a:defRPr/>
              </a:pPr>
              <a:endParaRPr lang="fr-FR" sz="120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7286644" y="2209526"/>
              <a:ext cx="1247075" cy="135099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50" name="Groupe 33"/>
          <p:cNvGrpSpPr/>
          <p:nvPr/>
        </p:nvGrpSpPr>
        <p:grpSpPr>
          <a:xfrm>
            <a:off x="670206" y="2715716"/>
            <a:ext cx="2117500" cy="797629"/>
            <a:chOff x="745400" y="2644255"/>
            <a:chExt cx="2117500" cy="797629"/>
          </a:xfrm>
        </p:grpSpPr>
        <p:sp>
          <p:nvSpPr>
            <p:cNvPr id="51" name="Rectangle 50"/>
            <p:cNvSpPr/>
            <p:nvPr/>
          </p:nvSpPr>
          <p:spPr>
            <a:xfrm>
              <a:off x="784442" y="2662463"/>
              <a:ext cx="2078458" cy="779421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2" name="Rectangle 42"/>
            <p:cNvSpPr>
              <a:spLocks noChangeArrowheads="1"/>
            </p:cNvSpPr>
            <p:nvPr/>
          </p:nvSpPr>
          <p:spPr bwMode="auto">
            <a:xfrm>
              <a:off x="745400" y="2644255"/>
              <a:ext cx="2024088" cy="58477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r" rtl="1"/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وضع الجزء التشغيل     </a:t>
              </a:r>
              <a:r>
                <a:rPr lang="fr-FR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lang="ar-DZ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          في الحالة الابتدائية</a:t>
              </a:r>
              <a:endParaRPr lang="en-US" sz="1400" dirty="0">
                <a:cs typeface="Arabic Transparent" pitchFamily="2" charset="-78"/>
              </a:endParaRPr>
            </a:p>
          </p:txBody>
        </p:sp>
      </p:grpSp>
      <p:grpSp>
        <p:nvGrpSpPr>
          <p:cNvPr id="53" name="Groupe 34"/>
          <p:cNvGrpSpPr/>
          <p:nvPr/>
        </p:nvGrpSpPr>
        <p:grpSpPr>
          <a:xfrm>
            <a:off x="3391246" y="2711953"/>
            <a:ext cx="2157688" cy="831382"/>
            <a:chOff x="3466440" y="2640492"/>
            <a:chExt cx="2157688" cy="831382"/>
          </a:xfrm>
        </p:grpSpPr>
        <p:sp>
          <p:nvSpPr>
            <p:cNvPr id="54" name="Rectangle 53"/>
            <p:cNvSpPr/>
            <p:nvPr/>
          </p:nvSpPr>
          <p:spPr>
            <a:xfrm>
              <a:off x="3577183" y="2715966"/>
              <a:ext cx="1974535" cy="675498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493709" y="2640492"/>
              <a:ext cx="2130419" cy="831382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3466440" y="2676362"/>
              <a:ext cx="2052000" cy="58477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l"/>
              <a:r>
                <a:rPr kumimoji="0" lang="ar-DZ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</a:t>
              </a: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توقف في الحالة الابتدائية    </a:t>
              </a:r>
              <a:endParaRPr lang="fr-FR" sz="1200" dirty="0">
                <a:cs typeface="Arabic Transparent" pitchFamily="2" charset="-78"/>
              </a:endParaRPr>
            </a:p>
          </p:txBody>
        </p:sp>
      </p:grpSp>
      <p:sp>
        <p:nvSpPr>
          <p:cNvPr id="57" name="Text Box 50"/>
          <p:cNvSpPr txBox="1">
            <a:spLocks noChangeAspect="1" noChangeArrowheads="1"/>
          </p:cNvSpPr>
          <p:nvPr/>
        </p:nvSpPr>
        <p:spPr bwMode="auto">
          <a:xfrm>
            <a:off x="6001745" y="2428891"/>
            <a:ext cx="781077" cy="31441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rPr>
              <a:t>Manu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abic Transparent" pitchFamily="2" charset="-78"/>
            </a:endParaRPr>
          </a:p>
        </p:txBody>
      </p:sp>
      <p:grpSp>
        <p:nvGrpSpPr>
          <p:cNvPr id="58" name="Groupe 32"/>
          <p:cNvGrpSpPr/>
          <p:nvPr/>
        </p:nvGrpSpPr>
        <p:grpSpPr>
          <a:xfrm>
            <a:off x="4068178" y="2000263"/>
            <a:ext cx="1512000" cy="288925"/>
            <a:chOff x="3790923" y="1928802"/>
            <a:chExt cx="1439862" cy="288925"/>
          </a:xfrm>
        </p:grpSpPr>
        <p:sp>
          <p:nvSpPr>
            <p:cNvPr id="59" name="Text Box 43"/>
            <p:cNvSpPr txBox="1">
              <a:spLocks noChangeAspect="1" noChangeArrowheads="1"/>
            </p:cNvSpPr>
            <p:nvPr/>
          </p:nvSpPr>
          <p:spPr bwMode="auto">
            <a:xfrm>
              <a:off x="3790923" y="1928802"/>
              <a:ext cx="1439862" cy="2889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Manu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  <p:sp>
          <p:nvSpPr>
            <p:cNvPr id="60" name="Line 52"/>
            <p:cNvSpPr>
              <a:spLocks noChangeShapeType="1"/>
            </p:cNvSpPr>
            <p:nvPr/>
          </p:nvSpPr>
          <p:spPr bwMode="auto">
            <a:xfrm>
              <a:off x="3902116" y="1964427"/>
              <a:ext cx="445672" cy="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61" name="Groupe 31"/>
          <p:cNvGrpSpPr/>
          <p:nvPr/>
        </p:nvGrpSpPr>
        <p:grpSpPr>
          <a:xfrm>
            <a:off x="5605000" y="2727312"/>
            <a:ext cx="1620000" cy="180000"/>
            <a:chOff x="5680194" y="2655851"/>
            <a:chExt cx="1620000" cy="180000"/>
          </a:xfrm>
        </p:grpSpPr>
        <p:cxnSp>
          <p:nvCxnSpPr>
            <p:cNvPr id="62" name="Connecteur droit 61"/>
            <p:cNvCxnSpPr/>
            <p:nvPr/>
          </p:nvCxnSpPr>
          <p:spPr>
            <a:xfrm>
              <a:off x="5680194" y="2731649"/>
              <a:ext cx="1620000" cy="0"/>
            </a:xfrm>
            <a:prstGeom prst="line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63" name="Connecteur droit avec flèche 62"/>
            <p:cNvCxnSpPr/>
            <p:nvPr/>
          </p:nvCxnSpPr>
          <p:spPr>
            <a:xfrm>
              <a:off x="5698191" y="272754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0" name="Connecteur droit 79"/>
            <p:cNvCxnSpPr/>
            <p:nvPr/>
          </p:nvCxnSpPr>
          <p:spPr>
            <a:xfrm rot="5400000">
              <a:off x="6344129" y="2745057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83" name="Groupe 29"/>
          <p:cNvGrpSpPr/>
          <p:nvPr/>
        </p:nvGrpSpPr>
        <p:grpSpPr>
          <a:xfrm>
            <a:off x="1636753" y="2333703"/>
            <a:ext cx="5513262" cy="383188"/>
            <a:chOff x="1711947" y="2262242"/>
            <a:chExt cx="5513262" cy="383188"/>
          </a:xfrm>
        </p:grpSpPr>
        <p:cxnSp>
          <p:nvCxnSpPr>
            <p:cNvPr id="84" name="Connecteur en angle 83"/>
            <p:cNvCxnSpPr/>
            <p:nvPr/>
          </p:nvCxnSpPr>
          <p:spPr>
            <a:xfrm rot="5400000">
              <a:off x="4321947" y="-252570"/>
              <a:ext cx="288000" cy="5508000"/>
            </a:xfrm>
            <a:prstGeom prst="bentConnector3">
              <a:avLst>
                <a:gd name="adj1" fmla="val 825"/>
              </a:avLst>
            </a:prstGeom>
            <a:noFill/>
            <a:ln w="22225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5" name="Connecteur droit avec flèche 84"/>
            <p:cNvCxnSpPr/>
            <p:nvPr/>
          </p:nvCxnSpPr>
          <p:spPr>
            <a:xfrm rot="10800000">
              <a:off x="7153209" y="234804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8" name="Connecteur droit 87"/>
            <p:cNvCxnSpPr/>
            <p:nvPr/>
          </p:nvCxnSpPr>
          <p:spPr>
            <a:xfrm rot="5400000">
              <a:off x="4344659" y="2351448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91" name="Groupe 38"/>
          <p:cNvGrpSpPr/>
          <p:nvPr/>
        </p:nvGrpSpPr>
        <p:grpSpPr>
          <a:xfrm>
            <a:off x="2837589" y="3065203"/>
            <a:ext cx="571576" cy="180000"/>
            <a:chOff x="2912783" y="2993742"/>
            <a:chExt cx="571576" cy="180000"/>
          </a:xfrm>
        </p:grpSpPr>
        <p:grpSp>
          <p:nvGrpSpPr>
            <p:cNvPr id="92" name="Groupe 30"/>
            <p:cNvGrpSpPr/>
            <p:nvPr/>
          </p:nvGrpSpPr>
          <p:grpSpPr>
            <a:xfrm>
              <a:off x="2912783" y="3083826"/>
              <a:ext cx="571576" cy="2292"/>
              <a:chOff x="2912783" y="3083826"/>
              <a:chExt cx="571576" cy="2292"/>
            </a:xfrm>
          </p:grpSpPr>
          <p:cxnSp>
            <p:nvCxnSpPr>
              <p:cNvPr id="94" name="Connecteur droit 93"/>
              <p:cNvCxnSpPr/>
              <p:nvPr/>
            </p:nvCxnSpPr>
            <p:spPr>
              <a:xfrm>
                <a:off x="2912783" y="3083826"/>
                <a:ext cx="571576" cy="2292"/>
              </a:xfrm>
              <a:prstGeom prst="line">
                <a:avLst/>
              </a:prstGeom>
              <a:noFill/>
              <a:ln w="2222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95" name="Connecteur droit avec flèche 94"/>
              <p:cNvCxnSpPr/>
              <p:nvPr/>
            </p:nvCxnSpPr>
            <p:spPr>
              <a:xfrm>
                <a:off x="2932815" y="3083826"/>
                <a:ext cx="72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cxnSp>
          <p:nvCxnSpPr>
            <p:cNvPr id="93" name="Connecteur droit 92"/>
            <p:cNvCxnSpPr/>
            <p:nvPr/>
          </p:nvCxnSpPr>
          <p:spPr>
            <a:xfrm rot="5400000">
              <a:off x="3052446" y="3082948"/>
              <a:ext cx="180000" cy="158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96" name="Text Box 50"/>
          <p:cNvSpPr txBox="1">
            <a:spLocks noChangeAspect="1" noChangeArrowheads="1"/>
          </p:cNvSpPr>
          <p:nvPr/>
        </p:nvSpPr>
        <p:spPr bwMode="auto">
          <a:xfrm>
            <a:off x="2853732" y="3197863"/>
            <a:ext cx="500066" cy="428629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abic Transparent" pitchFamily="2" charset="-78"/>
              </a:rPr>
              <a:t>CI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abic Transparent" pitchFamily="2" charset="-78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6925698" y="3057765"/>
            <a:ext cx="1587884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التحقق من وضع</a:t>
            </a:r>
          </a:p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sz="1300" b="1" dirty="0" err="1" smtClean="0">
                <a:solidFill>
                  <a:srgbClr val="FF0000"/>
                </a:solidFill>
                <a:cs typeface="Arabic Transparent" pitchFamily="2" charset="-78"/>
              </a:rPr>
              <a:t>الاغمدة</a:t>
            </a:r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 مع المصابيح</a:t>
            </a:r>
            <a:endParaRPr lang="fr-FR" sz="13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6" grpId="0"/>
      <p:bldP spid="57" grpId="0"/>
      <p:bldP spid="96" grpId="0"/>
      <p:bldP spid="9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 6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40" y="689139"/>
            <a:ext cx="9199880" cy="6084000"/>
          </a:xfrm>
          <a:prstGeom prst="rect">
            <a:avLst/>
          </a:prstGeom>
          <a:noFill/>
        </p:spPr>
      </p:pic>
      <p:grpSp>
        <p:nvGrpSpPr>
          <p:cNvPr id="5" name="Groupe 4"/>
          <p:cNvGrpSpPr/>
          <p:nvPr/>
        </p:nvGrpSpPr>
        <p:grpSpPr>
          <a:xfrm>
            <a:off x="2758242" y="1996239"/>
            <a:ext cx="549275" cy="432213"/>
            <a:chOff x="2738364" y="2006178"/>
            <a:chExt cx="549275" cy="432213"/>
          </a:xfrm>
        </p:grpSpPr>
        <p:cxnSp>
          <p:nvCxnSpPr>
            <p:cNvPr id="6" name="Connecteur droit 5"/>
            <p:cNvCxnSpPr/>
            <p:nvPr/>
          </p:nvCxnSpPr>
          <p:spPr>
            <a:xfrm>
              <a:off x="2768978" y="2071678"/>
              <a:ext cx="396000" cy="1588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/>
            <p:cNvCxnSpPr/>
            <p:nvPr/>
          </p:nvCxnSpPr>
          <p:spPr>
            <a:xfrm>
              <a:off x="2756710" y="2071678"/>
              <a:ext cx="72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8" name="Line 36"/>
            <p:cNvSpPr>
              <a:spLocks noChangeShapeType="1"/>
            </p:cNvSpPr>
            <p:nvPr/>
          </p:nvSpPr>
          <p:spPr bwMode="auto">
            <a:xfrm>
              <a:off x="2934232" y="2006178"/>
              <a:ext cx="0" cy="144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 Box 37"/>
            <p:cNvSpPr txBox="1">
              <a:spLocks noChangeAspect="1" noChangeArrowheads="1"/>
            </p:cNvSpPr>
            <p:nvPr/>
          </p:nvSpPr>
          <p:spPr bwMode="auto">
            <a:xfrm>
              <a:off x="2738364" y="2143116"/>
              <a:ext cx="549275" cy="29527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>
                  <a:solidFill>
                    <a:srgbClr val="FF0000"/>
                  </a:solidFill>
                  <a:cs typeface="Arabic Transparent" pitchFamily="2" charset="-78"/>
                </a:rPr>
                <a:t>CI</a:t>
              </a:r>
              <a:endParaRPr lang="fr-FR" sz="1400" b="1" dirty="0">
                <a:cs typeface="Arabic Transparent" pitchFamily="2" charset="-78"/>
              </a:endParaRPr>
            </a:p>
          </p:txBody>
        </p:sp>
      </p:grpSp>
      <p:sp>
        <p:nvSpPr>
          <p:cNvPr id="10" name="Text Box 126"/>
          <p:cNvSpPr txBox="1">
            <a:spLocks noChangeArrowheads="1"/>
          </p:cNvSpPr>
          <p:nvPr/>
        </p:nvSpPr>
        <p:spPr bwMode="auto">
          <a:xfrm>
            <a:off x="7810644" y="2042460"/>
            <a:ext cx="1027090" cy="47769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ts val="1100"/>
              </a:lnSpc>
              <a:spcBef>
                <a:spcPct val="50000"/>
              </a:spcBef>
            </a:pPr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فحص منفذات </a:t>
            </a:r>
          </a:p>
          <a:p>
            <a:pPr algn="r" rtl="1">
              <a:lnSpc>
                <a:spcPts val="1100"/>
              </a:lnSpc>
              <a:spcBef>
                <a:spcPct val="50000"/>
              </a:spcBef>
            </a:pPr>
            <a:r>
              <a:rPr lang="ar-DZ" sz="1200" b="1" dirty="0" err="1">
                <a:solidFill>
                  <a:srgbClr val="FF0000"/>
                </a:solidFill>
                <a:cs typeface="Arabic Transparent" pitchFamily="2" charset="-78"/>
              </a:rPr>
              <a:t>اشغولة</a:t>
            </a:r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 التركيب</a:t>
            </a:r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11" name="Text Box 50"/>
          <p:cNvSpPr txBox="1">
            <a:spLocks noChangeAspect="1" noChangeArrowheads="1"/>
          </p:cNvSpPr>
          <p:nvPr/>
        </p:nvSpPr>
        <p:spPr bwMode="auto">
          <a:xfrm>
            <a:off x="6132533" y="1857364"/>
            <a:ext cx="1439863" cy="28892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lvl="0">
              <a:defRPr/>
            </a:pPr>
            <a:r>
              <a:rPr lang="fr-FR" sz="1400" b="1" kern="0" dirty="0" smtClean="0">
                <a:solidFill>
                  <a:srgbClr val="FF0000"/>
                </a:solidFill>
                <a:cs typeface="Arabic Transparent" pitchFamily="2" charset="-78"/>
              </a:rPr>
              <a:t>Manu</a:t>
            </a:r>
            <a:endParaRPr lang="fr-FR" sz="1400" b="1" kern="0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5489592" y="1262108"/>
            <a:ext cx="1439862" cy="288925"/>
            <a:chOff x="3790923" y="2219582"/>
            <a:chExt cx="1439862" cy="288925"/>
          </a:xfrm>
        </p:grpSpPr>
        <p:sp>
          <p:nvSpPr>
            <p:cNvPr id="13" name="Text Box 43"/>
            <p:cNvSpPr txBox="1">
              <a:spLocks noChangeAspect="1" noChangeArrowheads="1"/>
            </p:cNvSpPr>
            <p:nvPr/>
          </p:nvSpPr>
          <p:spPr bwMode="auto">
            <a:xfrm>
              <a:off x="3790923" y="2219582"/>
              <a:ext cx="1439862" cy="2889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lvl="0">
                <a:defRPr/>
              </a:pPr>
              <a:r>
                <a:rPr lang="fr-FR" sz="1400" b="1" kern="0" dirty="0" smtClean="0">
                  <a:solidFill>
                    <a:srgbClr val="FF0000"/>
                  </a:solidFill>
                  <a:cs typeface="Arabic Transparent" pitchFamily="2" charset="-78"/>
                </a:rPr>
                <a:t>Manu</a:t>
              </a:r>
              <a:endParaRPr lang="fr-FR" sz="1400" b="1" kern="0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14" name="Line 52"/>
            <p:cNvSpPr>
              <a:spLocks noChangeShapeType="1"/>
            </p:cNvSpPr>
            <p:nvPr/>
          </p:nvSpPr>
          <p:spPr bwMode="auto">
            <a:xfrm>
              <a:off x="3902117" y="2243332"/>
              <a:ext cx="432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15" name="Groupe 14"/>
          <p:cNvGrpSpPr/>
          <p:nvPr/>
        </p:nvGrpSpPr>
        <p:grpSpPr>
          <a:xfrm>
            <a:off x="2143108" y="1545182"/>
            <a:ext cx="5782846" cy="216452"/>
            <a:chOff x="2143108" y="1558928"/>
            <a:chExt cx="5782846" cy="216452"/>
          </a:xfrm>
        </p:grpSpPr>
        <p:cxnSp>
          <p:nvCxnSpPr>
            <p:cNvPr id="16" name="Connecteur en angle 15"/>
            <p:cNvCxnSpPr/>
            <p:nvPr/>
          </p:nvCxnSpPr>
          <p:spPr>
            <a:xfrm rot="5400000">
              <a:off x="4951108" y="-1176620"/>
              <a:ext cx="144000" cy="5760000"/>
            </a:xfrm>
            <a:prstGeom prst="bentConnector3">
              <a:avLst>
                <a:gd name="adj1" fmla="val 825"/>
              </a:avLst>
            </a:prstGeom>
            <a:ln w="12700"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 rot="10800000">
              <a:off x="7853954" y="1632036"/>
              <a:ext cx="72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Connecteur en angle 17"/>
            <p:cNvCxnSpPr/>
            <p:nvPr/>
          </p:nvCxnSpPr>
          <p:spPr>
            <a:xfrm rot="5400000">
              <a:off x="4951108" y="-1178132"/>
              <a:ext cx="144000" cy="5760000"/>
            </a:xfrm>
            <a:prstGeom prst="bentConnector3">
              <a:avLst>
                <a:gd name="adj1" fmla="val 825"/>
              </a:avLst>
            </a:prstGeom>
            <a:ln w="25400">
              <a:solidFill>
                <a:srgbClr val="FF0000"/>
              </a:solidFill>
              <a:prstDash val="solid"/>
              <a:headEnd type="none" w="lg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rot="5400000">
              <a:off x="5785090" y="1630134"/>
              <a:ext cx="1440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0" name="Text Box 8"/>
          <p:cNvSpPr txBox="1">
            <a:spLocks noChangeAspect="1" noChangeArrowheads="1"/>
          </p:cNvSpPr>
          <p:nvPr/>
        </p:nvSpPr>
        <p:spPr bwMode="auto">
          <a:xfrm>
            <a:off x="1268026" y="1875898"/>
            <a:ext cx="1303709" cy="50006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وضع  </a:t>
            </a:r>
            <a:r>
              <a:rPr lang="fr-FR" sz="1300" b="1" dirty="0">
                <a:solidFill>
                  <a:srgbClr val="FF0000"/>
                </a:solidFill>
                <a:cs typeface="Arabic Transparent" pitchFamily="2" charset="-78"/>
              </a:rPr>
              <a:t>PO</a:t>
            </a:r>
            <a:r>
              <a:rPr lang="ar-DZ" sz="1300" b="1" dirty="0">
                <a:solidFill>
                  <a:srgbClr val="FF0000"/>
                </a:solidFill>
                <a:cs typeface="Arabic Transparent" pitchFamily="2" charset="-78"/>
              </a:rPr>
              <a:t>  في</a:t>
            </a:r>
          </a:p>
          <a:p>
            <a:pPr algn="r" rtl="1"/>
            <a:r>
              <a:rPr lang="ar-DZ" sz="1300" b="1" dirty="0" smtClean="0">
                <a:solidFill>
                  <a:srgbClr val="FF0000"/>
                </a:solidFill>
                <a:cs typeface="Arabic Transparent" pitchFamily="2" charset="-78"/>
              </a:rPr>
              <a:t> حالة الابتدائية</a:t>
            </a:r>
            <a:endParaRPr lang="fr-FR" sz="13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21" name="Groupe 20"/>
          <p:cNvGrpSpPr/>
          <p:nvPr/>
        </p:nvGrpSpPr>
        <p:grpSpPr>
          <a:xfrm>
            <a:off x="4692718" y="1747116"/>
            <a:ext cx="3251397" cy="144000"/>
            <a:chOff x="4692718" y="1761184"/>
            <a:chExt cx="3251397" cy="144000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4704115" y="1827682"/>
              <a:ext cx="3240000" cy="1588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/>
            <p:cNvCxnSpPr/>
            <p:nvPr/>
          </p:nvCxnSpPr>
          <p:spPr>
            <a:xfrm>
              <a:off x="4692718" y="1829862"/>
              <a:ext cx="72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 rot="5400000">
              <a:off x="6362129" y="1832390"/>
              <a:ext cx="1440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5" name="Text Box 82"/>
          <p:cNvSpPr txBox="1">
            <a:spLocks noChangeArrowheads="1"/>
          </p:cNvSpPr>
          <p:nvPr/>
        </p:nvSpPr>
        <p:spPr bwMode="auto">
          <a:xfrm>
            <a:off x="3189964" y="1988318"/>
            <a:ext cx="1477933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4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4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1677115" y="2751396"/>
            <a:ext cx="7001383" cy="3693061"/>
            <a:chOff x="1701829" y="2388668"/>
            <a:chExt cx="7001383" cy="3693061"/>
          </a:xfrm>
        </p:grpSpPr>
        <p:grpSp>
          <p:nvGrpSpPr>
            <p:cNvPr id="27" name="Group 37"/>
            <p:cNvGrpSpPr>
              <a:grpSpLocks noChangeAspect="1"/>
            </p:cNvGrpSpPr>
            <p:nvPr/>
          </p:nvGrpSpPr>
          <p:grpSpPr bwMode="auto">
            <a:xfrm rot="5400000">
              <a:off x="4048701" y="2888413"/>
              <a:ext cx="273200" cy="1394469"/>
              <a:chOff x="974" y="13421"/>
              <a:chExt cx="1366" cy="6971"/>
            </a:xfrm>
          </p:grpSpPr>
          <p:sp>
            <p:nvSpPr>
              <p:cNvPr id="62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974" y="13421"/>
                <a:ext cx="900" cy="1361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3" name="Line 39"/>
              <p:cNvSpPr>
                <a:spLocks noChangeAspect="1" noChangeShapeType="1"/>
              </p:cNvSpPr>
              <p:nvPr/>
            </p:nvSpPr>
            <p:spPr bwMode="auto">
              <a:xfrm>
                <a:off x="974" y="13421"/>
                <a:ext cx="900" cy="1361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7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1079" y="18487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8" name="Line 39"/>
              <p:cNvSpPr>
                <a:spLocks noChangeAspect="1" noChangeShapeType="1"/>
              </p:cNvSpPr>
              <p:nvPr/>
            </p:nvSpPr>
            <p:spPr bwMode="auto">
              <a:xfrm>
                <a:off x="1080" y="18486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8" name="Groupe 75"/>
            <p:cNvGrpSpPr/>
            <p:nvPr/>
          </p:nvGrpSpPr>
          <p:grpSpPr>
            <a:xfrm>
              <a:off x="1701829" y="2388668"/>
              <a:ext cx="7001383" cy="3693061"/>
              <a:chOff x="1701829" y="2388668"/>
              <a:chExt cx="7001383" cy="3693061"/>
            </a:xfrm>
          </p:grpSpPr>
          <p:grpSp>
            <p:nvGrpSpPr>
              <p:cNvPr id="29" name="Group 27"/>
              <p:cNvGrpSpPr>
                <a:grpSpLocks noChangeAspect="1"/>
              </p:cNvGrpSpPr>
              <p:nvPr/>
            </p:nvGrpSpPr>
            <p:grpSpPr bwMode="auto">
              <a:xfrm>
                <a:off x="6227558" y="3124207"/>
                <a:ext cx="2475654" cy="1411995"/>
                <a:chOff x="-4021" y="13902"/>
                <a:chExt cx="5848" cy="3342"/>
              </a:xfrm>
            </p:grpSpPr>
            <p:sp>
              <p:nvSpPr>
                <p:cNvPr id="60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-3992" y="15287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-4021" y="15339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0" name="Group 30"/>
              <p:cNvGrpSpPr>
                <a:grpSpLocks noChangeAspect="1"/>
              </p:cNvGrpSpPr>
              <p:nvPr/>
            </p:nvGrpSpPr>
            <p:grpSpPr bwMode="auto">
              <a:xfrm>
                <a:off x="8157620" y="5153583"/>
                <a:ext cx="531813" cy="806450"/>
                <a:chOff x="567" y="13902"/>
                <a:chExt cx="1260" cy="1905"/>
              </a:xfrm>
            </p:grpSpPr>
            <p:sp>
              <p:nvSpPr>
                <p:cNvPr id="58" name="Line 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1" name="Group 33"/>
              <p:cNvGrpSpPr>
                <a:grpSpLocks noChangeAspect="1"/>
              </p:cNvGrpSpPr>
              <p:nvPr/>
            </p:nvGrpSpPr>
            <p:grpSpPr bwMode="auto">
              <a:xfrm rot="5400000">
                <a:off x="3779073" y="4663354"/>
                <a:ext cx="349250" cy="525462"/>
                <a:chOff x="567" y="13902"/>
                <a:chExt cx="1260" cy="1905"/>
              </a:xfrm>
            </p:grpSpPr>
            <p:sp>
              <p:nvSpPr>
                <p:cNvPr id="56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2" name="Group 40"/>
              <p:cNvGrpSpPr>
                <a:grpSpLocks noChangeAspect="1"/>
              </p:cNvGrpSpPr>
              <p:nvPr/>
            </p:nvGrpSpPr>
            <p:grpSpPr bwMode="auto">
              <a:xfrm rot="5400000">
                <a:off x="4038639" y="2332390"/>
                <a:ext cx="216000" cy="328556"/>
                <a:chOff x="567" y="13172"/>
                <a:chExt cx="1080" cy="1633"/>
              </a:xfrm>
            </p:grpSpPr>
            <p:sp>
              <p:nvSpPr>
                <p:cNvPr id="54" name="Line 4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172"/>
                  <a:ext cx="1080" cy="1633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5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172"/>
                  <a:ext cx="1080" cy="1633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4" name="Group 49"/>
              <p:cNvGrpSpPr>
                <a:grpSpLocks noChangeAspect="1"/>
              </p:cNvGrpSpPr>
              <p:nvPr/>
            </p:nvGrpSpPr>
            <p:grpSpPr bwMode="auto">
              <a:xfrm>
                <a:off x="6311255" y="2481312"/>
                <a:ext cx="1143000" cy="395168"/>
                <a:chOff x="-3207" y="13902"/>
                <a:chExt cx="5715" cy="1972"/>
              </a:xfrm>
            </p:grpSpPr>
            <p:sp>
              <p:nvSpPr>
                <p:cNvPr id="50" name="Line 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1248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1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1248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" name="Line 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-3207" y="13969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-3207" y="13969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5" name="Group 55"/>
              <p:cNvGrpSpPr>
                <a:grpSpLocks noChangeAspect="1"/>
              </p:cNvGrpSpPr>
              <p:nvPr/>
            </p:nvGrpSpPr>
            <p:grpSpPr bwMode="auto">
              <a:xfrm rot="5400000">
                <a:off x="3239324" y="5293535"/>
                <a:ext cx="366712" cy="1209675"/>
                <a:chOff x="567" y="13902"/>
                <a:chExt cx="1260" cy="1905"/>
              </a:xfrm>
            </p:grpSpPr>
            <p:sp>
              <p:nvSpPr>
                <p:cNvPr id="48" name="Line 5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9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6" name="Group 58"/>
              <p:cNvGrpSpPr>
                <a:grpSpLocks noChangeAspect="1"/>
              </p:cNvGrpSpPr>
              <p:nvPr/>
            </p:nvGrpSpPr>
            <p:grpSpPr bwMode="auto">
              <a:xfrm rot="5400000">
                <a:off x="2130275" y="4845934"/>
                <a:ext cx="179948" cy="271260"/>
                <a:chOff x="942" y="13902"/>
                <a:chExt cx="725" cy="1096"/>
              </a:xfrm>
            </p:grpSpPr>
            <p:sp>
              <p:nvSpPr>
                <p:cNvPr id="46" name="Line 5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942" y="13902"/>
                  <a:ext cx="725" cy="109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7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942" y="13902"/>
                  <a:ext cx="725" cy="109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7" name="Group 61"/>
              <p:cNvGrpSpPr>
                <a:grpSpLocks noChangeAspect="1"/>
              </p:cNvGrpSpPr>
              <p:nvPr/>
            </p:nvGrpSpPr>
            <p:grpSpPr bwMode="auto">
              <a:xfrm rot="5400000">
                <a:off x="1799461" y="3298589"/>
                <a:ext cx="385762" cy="581025"/>
                <a:chOff x="567" y="13902"/>
                <a:chExt cx="1260" cy="1905"/>
              </a:xfrm>
            </p:grpSpPr>
            <p:sp>
              <p:nvSpPr>
                <p:cNvPr id="44" name="Line 6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5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38" name="Group 64"/>
              <p:cNvGrpSpPr>
                <a:grpSpLocks noChangeAspect="1"/>
              </p:cNvGrpSpPr>
              <p:nvPr/>
            </p:nvGrpSpPr>
            <p:grpSpPr bwMode="auto">
              <a:xfrm rot="5400000">
                <a:off x="2216846" y="2445527"/>
                <a:ext cx="166816" cy="252000"/>
                <a:chOff x="567" y="12197"/>
                <a:chExt cx="1260" cy="1905"/>
              </a:xfrm>
            </p:grpSpPr>
            <p:sp>
              <p:nvSpPr>
                <p:cNvPr id="42" name="Line 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2197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43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2197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35"/>
          <p:cNvSpPr>
            <a:spLocks noChangeArrowheads="1"/>
          </p:cNvSpPr>
          <p:nvPr/>
        </p:nvSpPr>
        <p:spPr bwMode="auto">
          <a:xfrm>
            <a:off x="3857620" y="0"/>
            <a:ext cx="1208985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3200" b="1" u="sng" dirty="0" smtClean="0">
                <a:solidFill>
                  <a:srgbClr val="6699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بالعربية</a:t>
            </a:r>
            <a:endParaRPr lang="fr-FR" sz="3200" u="sng" dirty="0">
              <a:solidFill>
                <a:srgbClr val="669900"/>
              </a:solidFill>
            </a:endParaRPr>
          </a:p>
        </p:txBody>
      </p:sp>
      <p:pic>
        <p:nvPicPr>
          <p:cNvPr id="72" name="Image 7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419" y="665821"/>
            <a:ext cx="9211945" cy="6120765"/>
          </a:xfrm>
          <a:prstGeom prst="rect">
            <a:avLst/>
          </a:prstGeom>
          <a:noFill/>
        </p:spPr>
      </p:pic>
      <p:grpSp>
        <p:nvGrpSpPr>
          <p:cNvPr id="73" name="Groupe 4"/>
          <p:cNvGrpSpPr/>
          <p:nvPr/>
        </p:nvGrpSpPr>
        <p:grpSpPr>
          <a:xfrm>
            <a:off x="2758242" y="1996239"/>
            <a:ext cx="549275" cy="432213"/>
            <a:chOff x="2738364" y="2006178"/>
            <a:chExt cx="549275" cy="432213"/>
          </a:xfrm>
        </p:grpSpPr>
        <p:cxnSp>
          <p:nvCxnSpPr>
            <p:cNvPr id="74" name="Connecteur droit 73"/>
            <p:cNvCxnSpPr/>
            <p:nvPr/>
          </p:nvCxnSpPr>
          <p:spPr>
            <a:xfrm>
              <a:off x="2768978" y="2071678"/>
              <a:ext cx="396000" cy="1588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5" name="Connecteur droit avec flèche 74"/>
            <p:cNvCxnSpPr/>
            <p:nvPr/>
          </p:nvCxnSpPr>
          <p:spPr>
            <a:xfrm>
              <a:off x="2756710" y="2071678"/>
              <a:ext cx="72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Line 36"/>
            <p:cNvSpPr>
              <a:spLocks noChangeShapeType="1"/>
            </p:cNvSpPr>
            <p:nvPr/>
          </p:nvSpPr>
          <p:spPr bwMode="auto">
            <a:xfrm>
              <a:off x="2934232" y="2006178"/>
              <a:ext cx="0" cy="144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7" name="Text Box 37"/>
            <p:cNvSpPr txBox="1">
              <a:spLocks noChangeAspect="1" noChangeArrowheads="1"/>
            </p:cNvSpPr>
            <p:nvPr/>
          </p:nvSpPr>
          <p:spPr bwMode="auto">
            <a:xfrm>
              <a:off x="2738364" y="2143116"/>
              <a:ext cx="549275" cy="29527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>
                  <a:solidFill>
                    <a:srgbClr val="FF0000"/>
                  </a:solidFill>
                  <a:cs typeface="Arabic Transparent" pitchFamily="2" charset="-78"/>
                </a:rPr>
                <a:t>CI</a:t>
              </a:r>
              <a:endParaRPr lang="fr-FR" sz="1400" b="1" dirty="0">
                <a:cs typeface="Arabic Transparent" pitchFamily="2" charset="-78"/>
              </a:endParaRPr>
            </a:p>
          </p:txBody>
        </p:sp>
      </p:grpSp>
      <p:sp>
        <p:nvSpPr>
          <p:cNvPr id="78" name="Text Box 126"/>
          <p:cNvSpPr txBox="1">
            <a:spLocks noChangeArrowheads="1"/>
          </p:cNvSpPr>
          <p:nvPr/>
        </p:nvSpPr>
        <p:spPr bwMode="auto">
          <a:xfrm>
            <a:off x="7810644" y="2042460"/>
            <a:ext cx="1027090" cy="47769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ts val="1100"/>
              </a:lnSpc>
              <a:spcBef>
                <a:spcPct val="50000"/>
              </a:spcBef>
            </a:pPr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فحص منفذات </a:t>
            </a:r>
          </a:p>
          <a:p>
            <a:pPr algn="r" rtl="1">
              <a:lnSpc>
                <a:spcPts val="1100"/>
              </a:lnSpc>
              <a:spcBef>
                <a:spcPct val="50000"/>
              </a:spcBef>
            </a:pPr>
            <a:r>
              <a:rPr lang="ar-DZ" sz="1200" b="1" dirty="0" err="1">
                <a:solidFill>
                  <a:srgbClr val="FF0000"/>
                </a:solidFill>
                <a:cs typeface="Arabic Transparent" pitchFamily="2" charset="-78"/>
              </a:rPr>
              <a:t>اشغولة</a:t>
            </a:r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 التركيب</a:t>
            </a:r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79" name="Text Box 50"/>
          <p:cNvSpPr txBox="1">
            <a:spLocks noChangeAspect="1" noChangeArrowheads="1"/>
          </p:cNvSpPr>
          <p:nvPr/>
        </p:nvSpPr>
        <p:spPr bwMode="auto">
          <a:xfrm>
            <a:off x="6132533" y="1857364"/>
            <a:ext cx="1439863" cy="28892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lvl="0">
              <a:defRPr/>
            </a:pPr>
            <a:r>
              <a:rPr lang="fr-FR" sz="1400" b="1" kern="0" dirty="0" smtClean="0">
                <a:solidFill>
                  <a:srgbClr val="FF0000"/>
                </a:solidFill>
                <a:cs typeface="Arabic Transparent" pitchFamily="2" charset="-78"/>
              </a:rPr>
              <a:t>Manu</a:t>
            </a:r>
            <a:endParaRPr lang="fr-FR" sz="1400" b="1" kern="0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80" name="Groupe 11"/>
          <p:cNvGrpSpPr/>
          <p:nvPr/>
        </p:nvGrpSpPr>
        <p:grpSpPr>
          <a:xfrm>
            <a:off x="5489592" y="1262108"/>
            <a:ext cx="1439862" cy="288925"/>
            <a:chOff x="3790923" y="2219582"/>
            <a:chExt cx="1439862" cy="288925"/>
          </a:xfrm>
        </p:grpSpPr>
        <p:sp>
          <p:nvSpPr>
            <p:cNvPr id="81" name="Text Box 43"/>
            <p:cNvSpPr txBox="1">
              <a:spLocks noChangeAspect="1" noChangeArrowheads="1"/>
            </p:cNvSpPr>
            <p:nvPr/>
          </p:nvSpPr>
          <p:spPr bwMode="auto">
            <a:xfrm>
              <a:off x="3790923" y="2219582"/>
              <a:ext cx="1439862" cy="2889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lvl="0">
                <a:defRPr/>
              </a:pPr>
              <a:r>
                <a:rPr lang="fr-FR" sz="1400" b="1" kern="0" dirty="0" smtClean="0">
                  <a:solidFill>
                    <a:srgbClr val="FF0000"/>
                  </a:solidFill>
                  <a:cs typeface="Arabic Transparent" pitchFamily="2" charset="-78"/>
                </a:rPr>
                <a:t>Manu</a:t>
              </a:r>
              <a:endParaRPr lang="fr-FR" sz="1400" b="1" kern="0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82" name="Line 52"/>
            <p:cNvSpPr>
              <a:spLocks noChangeShapeType="1"/>
            </p:cNvSpPr>
            <p:nvPr/>
          </p:nvSpPr>
          <p:spPr bwMode="auto">
            <a:xfrm>
              <a:off x="3902117" y="2243332"/>
              <a:ext cx="432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83" name="Groupe 14"/>
          <p:cNvGrpSpPr/>
          <p:nvPr/>
        </p:nvGrpSpPr>
        <p:grpSpPr>
          <a:xfrm>
            <a:off x="2143108" y="1531534"/>
            <a:ext cx="5782846" cy="216452"/>
            <a:chOff x="2143108" y="1558928"/>
            <a:chExt cx="5782846" cy="216452"/>
          </a:xfrm>
        </p:grpSpPr>
        <p:cxnSp>
          <p:nvCxnSpPr>
            <p:cNvPr id="84" name="Connecteur en angle 83"/>
            <p:cNvCxnSpPr/>
            <p:nvPr/>
          </p:nvCxnSpPr>
          <p:spPr>
            <a:xfrm rot="5400000">
              <a:off x="4951108" y="-1176620"/>
              <a:ext cx="144000" cy="5760000"/>
            </a:xfrm>
            <a:prstGeom prst="bentConnector3">
              <a:avLst>
                <a:gd name="adj1" fmla="val 825"/>
              </a:avLst>
            </a:prstGeom>
            <a:ln w="12700"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/>
            <p:nvPr/>
          </p:nvCxnSpPr>
          <p:spPr>
            <a:xfrm rot="10800000">
              <a:off x="7853954" y="1632036"/>
              <a:ext cx="72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cteur en angle 85"/>
            <p:cNvCxnSpPr/>
            <p:nvPr/>
          </p:nvCxnSpPr>
          <p:spPr>
            <a:xfrm rot="5400000">
              <a:off x="4951108" y="-1178132"/>
              <a:ext cx="144000" cy="5760000"/>
            </a:xfrm>
            <a:prstGeom prst="bentConnector3">
              <a:avLst>
                <a:gd name="adj1" fmla="val 825"/>
              </a:avLst>
            </a:prstGeom>
            <a:ln w="25400">
              <a:solidFill>
                <a:srgbClr val="FF0000"/>
              </a:solidFill>
              <a:prstDash val="solid"/>
              <a:headEnd type="none" w="lg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Connecteur droit 86"/>
            <p:cNvCxnSpPr/>
            <p:nvPr/>
          </p:nvCxnSpPr>
          <p:spPr>
            <a:xfrm rot="5400000">
              <a:off x="5785090" y="1630134"/>
              <a:ext cx="1440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88" name="Text Box 8"/>
          <p:cNvSpPr txBox="1">
            <a:spLocks noChangeAspect="1" noChangeArrowheads="1"/>
          </p:cNvSpPr>
          <p:nvPr/>
        </p:nvSpPr>
        <p:spPr bwMode="auto">
          <a:xfrm>
            <a:off x="1156624" y="2071678"/>
            <a:ext cx="1643074" cy="50006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050" b="1" dirty="0">
                <a:solidFill>
                  <a:srgbClr val="FF0000"/>
                </a:solidFill>
                <a:cs typeface="Arabic Transparent" pitchFamily="2" charset="-78"/>
              </a:rPr>
              <a:t>وضع  </a:t>
            </a:r>
            <a:r>
              <a:rPr lang="fr-FR" sz="1050" b="1" dirty="0">
                <a:solidFill>
                  <a:srgbClr val="FF0000"/>
                </a:solidFill>
                <a:cs typeface="Arabic Transparent" pitchFamily="2" charset="-78"/>
              </a:rPr>
              <a:t>PO</a:t>
            </a:r>
            <a:r>
              <a:rPr lang="ar-DZ" sz="1050" b="1" dirty="0">
                <a:solidFill>
                  <a:srgbClr val="FF0000"/>
                </a:solidFill>
                <a:cs typeface="Arabic Transparent" pitchFamily="2" charset="-78"/>
              </a:rPr>
              <a:t>  </a:t>
            </a:r>
            <a:r>
              <a:rPr lang="ar-DZ" sz="1050" b="1" dirty="0" smtClean="0">
                <a:solidFill>
                  <a:srgbClr val="FF0000"/>
                </a:solidFill>
                <a:cs typeface="Arabic Transparent" pitchFamily="2" charset="-78"/>
              </a:rPr>
              <a:t>في حالة</a:t>
            </a:r>
            <a:r>
              <a:rPr lang="fr-FR" sz="1050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sz="1050" b="1" dirty="0" smtClean="0">
                <a:solidFill>
                  <a:srgbClr val="FF0000"/>
                </a:solidFill>
                <a:cs typeface="Arabic Transparent" pitchFamily="2" charset="-78"/>
              </a:rPr>
              <a:t>الابتدائية</a:t>
            </a:r>
            <a:endParaRPr lang="fr-FR" sz="105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89" name="Groupe 20"/>
          <p:cNvGrpSpPr/>
          <p:nvPr/>
        </p:nvGrpSpPr>
        <p:grpSpPr>
          <a:xfrm>
            <a:off x="4692718" y="1733468"/>
            <a:ext cx="3251397" cy="144000"/>
            <a:chOff x="4692718" y="1761184"/>
            <a:chExt cx="3251397" cy="144000"/>
          </a:xfrm>
        </p:grpSpPr>
        <p:cxnSp>
          <p:nvCxnSpPr>
            <p:cNvPr id="90" name="Connecteur droit 89"/>
            <p:cNvCxnSpPr/>
            <p:nvPr/>
          </p:nvCxnSpPr>
          <p:spPr>
            <a:xfrm>
              <a:off x="4704115" y="1827682"/>
              <a:ext cx="3240000" cy="1588"/>
            </a:xfrm>
            <a:prstGeom prst="line">
              <a:avLst/>
            </a:prstGeom>
            <a:ln w="25400">
              <a:solidFill>
                <a:srgbClr val="FF0000"/>
              </a:solidFill>
              <a:prstDash val="solid"/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Connecteur droit avec flèche 90"/>
            <p:cNvCxnSpPr/>
            <p:nvPr/>
          </p:nvCxnSpPr>
          <p:spPr>
            <a:xfrm>
              <a:off x="4692718" y="1829862"/>
              <a:ext cx="7200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 rot="5400000">
              <a:off x="6362129" y="1832390"/>
              <a:ext cx="1440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93" name="Text Box 82"/>
          <p:cNvSpPr txBox="1">
            <a:spLocks noChangeArrowheads="1"/>
          </p:cNvSpPr>
          <p:nvPr/>
        </p:nvSpPr>
        <p:spPr bwMode="auto">
          <a:xfrm>
            <a:off x="3189964" y="1988318"/>
            <a:ext cx="1477933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4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4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94" name="Groupe 25"/>
          <p:cNvGrpSpPr/>
          <p:nvPr/>
        </p:nvGrpSpPr>
        <p:grpSpPr>
          <a:xfrm>
            <a:off x="1677115" y="2805997"/>
            <a:ext cx="7001383" cy="3638460"/>
            <a:chOff x="1701829" y="2443269"/>
            <a:chExt cx="7001383" cy="3638460"/>
          </a:xfrm>
        </p:grpSpPr>
        <p:grpSp>
          <p:nvGrpSpPr>
            <p:cNvPr id="95" name="Group 37"/>
            <p:cNvGrpSpPr>
              <a:grpSpLocks noChangeAspect="1"/>
            </p:cNvGrpSpPr>
            <p:nvPr/>
          </p:nvGrpSpPr>
          <p:grpSpPr bwMode="auto">
            <a:xfrm rot="5400000">
              <a:off x="4034898" y="2889019"/>
              <a:ext cx="286400" cy="1380066"/>
              <a:chOff x="908" y="13493"/>
              <a:chExt cx="1432" cy="6899"/>
            </a:xfrm>
          </p:grpSpPr>
          <p:sp>
            <p:nvSpPr>
              <p:cNvPr id="128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908" y="13493"/>
                <a:ext cx="1080" cy="1633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29" name="Line 39"/>
              <p:cNvSpPr>
                <a:spLocks noChangeAspect="1" noChangeShapeType="1"/>
              </p:cNvSpPr>
              <p:nvPr/>
            </p:nvSpPr>
            <p:spPr bwMode="auto">
              <a:xfrm>
                <a:off x="908" y="13493"/>
                <a:ext cx="1080" cy="1633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0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1079" y="18487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31" name="Line 39"/>
              <p:cNvSpPr>
                <a:spLocks noChangeAspect="1" noChangeShapeType="1"/>
              </p:cNvSpPr>
              <p:nvPr/>
            </p:nvSpPr>
            <p:spPr bwMode="auto">
              <a:xfrm>
                <a:off x="1080" y="18486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6" name="Groupe 75"/>
            <p:cNvGrpSpPr/>
            <p:nvPr/>
          </p:nvGrpSpPr>
          <p:grpSpPr>
            <a:xfrm>
              <a:off x="1701829" y="2443269"/>
              <a:ext cx="7001383" cy="3638460"/>
              <a:chOff x="1701829" y="2443269"/>
              <a:chExt cx="7001383" cy="3638460"/>
            </a:xfrm>
          </p:grpSpPr>
          <p:grpSp>
            <p:nvGrpSpPr>
              <p:cNvPr id="97" name="Group 27"/>
              <p:cNvGrpSpPr>
                <a:grpSpLocks noChangeAspect="1"/>
              </p:cNvGrpSpPr>
              <p:nvPr/>
            </p:nvGrpSpPr>
            <p:grpSpPr bwMode="auto">
              <a:xfrm>
                <a:off x="6227558" y="3124212"/>
                <a:ext cx="2475654" cy="1411996"/>
                <a:chOff x="-4021" y="13902"/>
                <a:chExt cx="5848" cy="3342"/>
              </a:xfrm>
            </p:grpSpPr>
            <p:sp>
              <p:nvSpPr>
                <p:cNvPr id="124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5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6" name="Line 29"/>
                <p:cNvSpPr>
                  <a:spLocks noChangeAspect="1" noChangeShapeType="1"/>
                </p:cNvSpPr>
                <p:nvPr/>
              </p:nvSpPr>
              <p:spPr bwMode="auto">
                <a:xfrm>
                  <a:off x="-3992" y="15287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" name="Line 2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-4021" y="15339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98" name="Group 30"/>
              <p:cNvGrpSpPr>
                <a:grpSpLocks noChangeAspect="1"/>
              </p:cNvGrpSpPr>
              <p:nvPr/>
            </p:nvGrpSpPr>
            <p:grpSpPr bwMode="auto">
              <a:xfrm>
                <a:off x="8157620" y="5153583"/>
                <a:ext cx="531813" cy="806450"/>
                <a:chOff x="567" y="13902"/>
                <a:chExt cx="1260" cy="1905"/>
              </a:xfrm>
            </p:grpSpPr>
            <p:sp>
              <p:nvSpPr>
                <p:cNvPr id="122" name="Line 3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99" name="Group 33"/>
              <p:cNvGrpSpPr>
                <a:grpSpLocks noChangeAspect="1"/>
              </p:cNvGrpSpPr>
              <p:nvPr/>
            </p:nvGrpSpPr>
            <p:grpSpPr bwMode="auto">
              <a:xfrm rot="5400000">
                <a:off x="3779073" y="4663354"/>
                <a:ext cx="349250" cy="525462"/>
                <a:chOff x="567" y="13902"/>
                <a:chExt cx="1260" cy="1905"/>
              </a:xfrm>
            </p:grpSpPr>
            <p:sp>
              <p:nvSpPr>
                <p:cNvPr id="120" name="Line 34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1" name="Line 35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0" name="Group 40"/>
              <p:cNvGrpSpPr>
                <a:grpSpLocks noChangeAspect="1"/>
              </p:cNvGrpSpPr>
              <p:nvPr/>
            </p:nvGrpSpPr>
            <p:grpSpPr bwMode="auto">
              <a:xfrm rot="5400000">
                <a:off x="4110064" y="2386991"/>
                <a:ext cx="216000" cy="328556"/>
                <a:chOff x="840" y="12817"/>
                <a:chExt cx="1080" cy="1633"/>
              </a:xfrm>
            </p:grpSpPr>
            <p:sp>
              <p:nvSpPr>
                <p:cNvPr id="118" name="Line 4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840" y="12817"/>
                  <a:ext cx="1080" cy="1633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9" name="Line 42"/>
                <p:cNvSpPr>
                  <a:spLocks noChangeAspect="1" noChangeShapeType="1"/>
                </p:cNvSpPr>
                <p:nvPr/>
              </p:nvSpPr>
              <p:spPr bwMode="auto">
                <a:xfrm>
                  <a:off x="840" y="12817"/>
                  <a:ext cx="1080" cy="1633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1" name="Group 49"/>
              <p:cNvGrpSpPr>
                <a:grpSpLocks noChangeAspect="1"/>
              </p:cNvGrpSpPr>
              <p:nvPr/>
            </p:nvGrpSpPr>
            <p:grpSpPr bwMode="auto">
              <a:xfrm>
                <a:off x="6311255" y="2481312"/>
                <a:ext cx="1006800" cy="395168"/>
                <a:chOff x="-3207" y="13902"/>
                <a:chExt cx="5034" cy="1972"/>
              </a:xfrm>
            </p:grpSpPr>
            <p:sp>
              <p:nvSpPr>
                <p:cNvPr id="114" name="Line 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5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6" name="Line 50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-3207" y="13969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7" name="Line 51"/>
                <p:cNvSpPr>
                  <a:spLocks noChangeAspect="1" noChangeShapeType="1"/>
                </p:cNvSpPr>
                <p:nvPr/>
              </p:nvSpPr>
              <p:spPr bwMode="auto">
                <a:xfrm>
                  <a:off x="-3207" y="13969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2" name="Group 55"/>
              <p:cNvGrpSpPr>
                <a:grpSpLocks noChangeAspect="1"/>
              </p:cNvGrpSpPr>
              <p:nvPr/>
            </p:nvGrpSpPr>
            <p:grpSpPr bwMode="auto">
              <a:xfrm rot="5400000">
                <a:off x="3239324" y="5293535"/>
                <a:ext cx="366712" cy="1209675"/>
                <a:chOff x="567" y="13902"/>
                <a:chExt cx="1260" cy="1905"/>
              </a:xfrm>
            </p:grpSpPr>
            <p:sp>
              <p:nvSpPr>
                <p:cNvPr id="112" name="Line 56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3" name="Line 57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3" name="Group 58"/>
              <p:cNvGrpSpPr>
                <a:grpSpLocks noChangeAspect="1"/>
              </p:cNvGrpSpPr>
              <p:nvPr/>
            </p:nvGrpSpPr>
            <p:grpSpPr bwMode="auto">
              <a:xfrm rot="5400000">
                <a:off x="2166992" y="4807672"/>
                <a:ext cx="215938" cy="325710"/>
                <a:chOff x="825" y="13571"/>
                <a:chExt cx="870" cy="1316"/>
              </a:xfrm>
            </p:grpSpPr>
            <p:sp>
              <p:nvSpPr>
                <p:cNvPr id="110" name="Line 59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825" y="13571"/>
                  <a:ext cx="870" cy="131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11" name="Line 60"/>
                <p:cNvSpPr>
                  <a:spLocks noChangeAspect="1" noChangeShapeType="1"/>
                </p:cNvSpPr>
                <p:nvPr/>
              </p:nvSpPr>
              <p:spPr bwMode="auto">
                <a:xfrm>
                  <a:off x="825" y="13571"/>
                  <a:ext cx="870" cy="1316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4" name="Group 61"/>
              <p:cNvGrpSpPr>
                <a:grpSpLocks noChangeAspect="1"/>
              </p:cNvGrpSpPr>
              <p:nvPr/>
            </p:nvGrpSpPr>
            <p:grpSpPr bwMode="auto">
              <a:xfrm rot="5400000">
                <a:off x="1799461" y="3298589"/>
                <a:ext cx="385762" cy="581025"/>
                <a:chOff x="567" y="13902"/>
                <a:chExt cx="1260" cy="1905"/>
              </a:xfrm>
            </p:grpSpPr>
            <p:sp>
              <p:nvSpPr>
                <p:cNvPr id="108" name="Line 62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9" name="Line 63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05" name="Group 64"/>
              <p:cNvGrpSpPr>
                <a:grpSpLocks noChangeAspect="1"/>
              </p:cNvGrpSpPr>
              <p:nvPr/>
            </p:nvGrpSpPr>
            <p:grpSpPr bwMode="auto">
              <a:xfrm rot="5400000">
                <a:off x="1991302" y="2445522"/>
                <a:ext cx="166816" cy="252000"/>
                <a:chOff x="567" y="13902"/>
                <a:chExt cx="1260" cy="1905"/>
              </a:xfrm>
            </p:grpSpPr>
            <p:sp>
              <p:nvSpPr>
                <p:cNvPr id="106" name="Line 6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07" name="Line 66"/>
                <p:cNvSpPr>
                  <a:spLocks noChangeAspect="1" noChangeShapeType="1"/>
                </p:cNvSpPr>
                <p:nvPr/>
              </p:nvSpPr>
              <p:spPr bwMode="auto">
                <a:xfrm>
                  <a:off x="567" y="13902"/>
                  <a:ext cx="1260" cy="1905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78" grpId="0"/>
      <p:bldP spid="79" grpId="0"/>
      <p:bldP spid="88" grpId="0"/>
      <p:bldP spid="9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2879725" y="260350"/>
            <a:ext cx="5989638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/>
              <a:t> </a:t>
            </a:r>
            <a:r>
              <a:rPr lang="ar-SA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4 ـ</a:t>
            </a:r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حلقة التوقف للأمن</a:t>
            </a:r>
            <a:r>
              <a:rPr lang="fr-FR" b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en-US" b="1">
                <a:solidFill>
                  <a:srgbClr val="FF0000"/>
                </a:solidFill>
                <a:cs typeface="Times New Roman" pitchFamily="18" charset="0"/>
              </a:rPr>
              <a:t>)</a:t>
            </a:r>
            <a:r>
              <a:rPr lang="ar-SA" b="1">
                <a:solidFill>
                  <a:srgbClr val="FF0000"/>
                </a:solidFill>
                <a:cs typeface="Arabic Transparent" pitchFamily="2" charset="-78"/>
              </a:rPr>
              <a:t>التوقف الاستعجالي</a:t>
            </a:r>
            <a:r>
              <a:rPr lang="en-US" b="1">
                <a:solidFill>
                  <a:srgbClr val="FF0000"/>
                </a:solidFill>
                <a:cs typeface="Times New Roman" pitchFamily="18" charset="0"/>
              </a:rPr>
              <a:t>(</a:t>
            </a:r>
            <a:r>
              <a:rPr lang="en-US"/>
              <a:t> </a:t>
            </a:r>
            <a:r>
              <a:rPr lang="ar-DZ"/>
              <a:t>  </a:t>
            </a:r>
            <a:r>
              <a:rPr lang="fr-FR" b="1"/>
              <a:t>F1-D1-A5-A6-A1-F1</a:t>
            </a:r>
            <a:r>
              <a:rPr lang="ar-DZ"/>
              <a:t>:</a:t>
            </a:r>
            <a:endParaRPr lang="en-US"/>
          </a:p>
        </p:txBody>
      </p:sp>
      <p:sp>
        <p:nvSpPr>
          <p:cNvPr id="25662" name="Rectangle 62"/>
          <p:cNvSpPr>
            <a:spLocks noChangeArrowheads="1"/>
          </p:cNvSpPr>
          <p:nvPr/>
        </p:nvSpPr>
        <p:spPr bwMode="auto">
          <a:xfrm>
            <a:off x="-26483" y="266700"/>
            <a:ext cx="5331909" cy="9233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>
                <a:ea typeface="Times New Roman" pitchFamily="18" charset="0"/>
                <a:cs typeface="Arabic Transparent" pitchFamily="2" charset="-78"/>
              </a:rPr>
              <a:t>                                    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 هذه الحلقة بتسيير كل الحالات </a:t>
            </a:r>
            <a:endParaRPr lang="fr-FR" b="1" dirty="0"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SA" b="1" dirty="0">
                <a:ea typeface="Times New Roman" pitchFamily="18" charset="0"/>
                <a:cs typeface="Arabic Transparent" pitchFamily="2" charset="-78"/>
              </a:rPr>
              <a:t>للنظام التي </a:t>
            </a:r>
            <a:r>
              <a:rPr lang="ar-SA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تعقب </a:t>
            </a:r>
            <a:r>
              <a:rPr lang="ar-SA" b="1" dirty="0" smtClean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الإيقاف</a:t>
            </a:r>
            <a:r>
              <a:rPr lang="ar-DZ" b="1" dirty="0" smtClean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ألاستعجالي </a:t>
            </a:r>
            <a:r>
              <a:rPr lang="ar-SA" b="1" dirty="0">
                <a:solidFill>
                  <a:srgbClr val="339933"/>
                </a:solidFill>
                <a:ea typeface="Times New Roman" pitchFamily="18" charset="0"/>
                <a:cs typeface="Arabic Transparent" pitchFamily="2" charset="-78"/>
              </a:rPr>
              <a:t>أثناء الإنتاج العادي 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حتى العودة</a:t>
            </a:r>
            <a:endParaRPr lang="fr-FR" b="1" dirty="0"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SA" b="1" dirty="0">
                <a:ea typeface="Times New Roman" pitchFamily="18" charset="0"/>
                <a:cs typeface="Arabic Transparent" pitchFamily="2" charset="-78"/>
              </a:rPr>
              <a:t> إلى الإنتاج العادي .</a:t>
            </a:r>
          </a:p>
        </p:txBody>
      </p:sp>
      <p:cxnSp>
        <p:nvCxnSpPr>
          <p:cNvPr id="99" name="Connecteur en angle 98"/>
          <p:cNvCxnSpPr/>
          <p:nvPr/>
        </p:nvCxnSpPr>
        <p:spPr>
          <a:xfrm>
            <a:off x="4556253" y="2274249"/>
            <a:ext cx="1405888" cy="1150272"/>
          </a:xfrm>
          <a:prstGeom prst="bentConnector3">
            <a:avLst>
              <a:gd name="adj1" fmla="val 100117"/>
            </a:avLst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1" name="Connecteur droit 100"/>
          <p:cNvCxnSpPr/>
          <p:nvPr/>
        </p:nvCxnSpPr>
        <p:spPr>
          <a:xfrm rot="5400000" flipH="1" flipV="1">
            <a:off x="-36656" y="4901593"/>
            <a:ext cx="1533696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2" name="Connecteur droit 101"/>
          <p:cNvCxnSpPr/>
          <p:nvPr/>
        </p:nvCxnSpPr>
        <p:spPr>
          <a:xfrm rot="5400000" flipH="1" flipV="1">
            <a:off x="431973" y="2722720"/>
            <a:ext cx="596437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3" name="Connecteur droit 102"/>
          <p:cNvCxnSpPr/>
          <p:nvPr/>
        </p:nvCxnSpPr>
        <p:spPr>
          <a:xfrm>
            <a:off x="2335872" y="2096738"/>
            <a:ext cx="432000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4" name="Connecteur en angle 103"/>
          <p:cNvCxnSpPr/>
          <p:nvPr/>
        </p:nvCxnSpPr>
        <p:spPr>
          <a:xfrm rot="5400000">
            <a:off x="5209860" y="4813342"/>
            <a:ext cx="553835" cy="1959723"/>
          </a:xfrm>
          <a:prstGeom prst="bentConnector3">
            <a:avLst>
              <a:gd name="adj1" fmla="val 100190"/>
            </a:avLst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0" name="Groupe 29"/>
          <p:cNvGrpSpPr/>
          <p:nvPr/>
        </p:nvGrpSpPr>
        <p:grpSpPr>
          <a:xfrm>
            <a:off x="500034" y="1713958"/>
            <a:ext cx="1958144" cy="676348"/>
            <a:chOff x="500034" y="1713958"/>
            <a:chExt cx="1958144" cy="676348"/>
          </a:xfrm>
        </p:grpSpPr>
        <p:sp>
          <p:nvSpPr>
            <p:cNvPr id="95" name="Rectangle 94"/>
            <p:cNvSpPr/>
            <p:nvPr/>
          </p:nvSpPr>
          <p:spPr>
            <a:xfrm>
              <a:off x="553615" y="1751266"/>
              <a:ext cx="1764000" cy="63904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6" name="Rectangle 42"/>
            <p:cNvSpPr>
              <a:spLocks noChangeArrowheads="1"/>
            </p:cNvSpPr>
            <p:nvPr/>
          </p:nvSpPr>
          <p:spPr bwMode="auto">
            <a:xfrm>
              <a:off x="500034" y="1713958"/>
              <a:ext cx="1958144" cy="3201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&lt;Mise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 dans état initial&gt;</a:t>
              </a:r>
            </a:p>
          </p:txBody>
        </p:sp>
        <p:cxnSp>
          <p:nvCxnSpPr>
            <p:cNvPr id="112" name="Connecteur droit avec flèche 111"/>
            <p:cNvCxnSpPr/>
            <p:nvPr/>
          </p:nvCxnSpPr>
          <p:spPr>
            <a:xfrm>
              <a:off x="2331987" y="2096738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1" name="Groupe 30"/>
          <p:cNvGrpSpPr/>
          <p:nvPr/>
        </p:nvGrpSpPr>
        <p:grpSpPr>
          <a:xfrm>
            <a:off x="2766696" y="1733252"/>
            <a:ext cx="1854002" cy="681643"/>
            <a:chOff x="2766696" y="1733252"/>
            <a:chExt cx="1854002" cy="681643"/>
          </a:xfrm>
        </p:grpSpPr>
        <p:sp>
          <p:nvSpPr>
            <p:cNvPr id="92" name="Rectangle 91"/>
            <p:cNvSpPr/>
            <p:nvPr/>
          </p:nvSpPr>
          <p:spPr>
            <a:xfrm>
              <a:off x="2843357" y="1795133"/>
              <a:ext cx="1618901" cy="553835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774917" y="1733252"/>
              <a:ext cx="1746709" cy="681643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7" name="Rectangle 54"/>
            <p:cNvSpPr>
              <a:spLocks noChangeArrowheads="1"/>
            </p:cNvSpPr>
            <p:nvPr/>
          </p:nvSpPr>
          <p:spPr bwMode="auto">
            <a:xfrm>
              <a:off x="2766696" y="1762662"/>
              <a:ext cx="1821396" cy="3201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cxnSp>
          <p:nvCxnSpPr>
            <p:cNvPr id="113" name="Connecteur droit avec flèche 112"/>
            <p:cNvCxnSpPr/>
            <p:nvPr/>
          </p:nvCxnSpPr>
          <p:spPr>
            <a:xfrm>
              <a:off x="4535493" y="2262277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3" name="Groupe 32"/>
          <p:cNvGrpSpPr/>
          <p:nvPr/>
        </p:nvGrpSpPr>
        <p:grpSpPr>
          <a:xfrm>
            <a:off x="521987" y="5624463"/>
            <a:ext cx="3996870" cy="733495"/>
            <a:chOff x="521987" y="5624463"/>
            <a:chExt cx="3996870" cy="733495"/>
          </a:xfrm>
        </p:grpSpPr>
        <p:sp>
          <p:nvSpPr>
            <p:cNvPr id="98" name="Rectangle 97"/>
            <p:cNvSpPr/>
            <p:nvPr/>
          </p:nvSpPr>
          <p:spPr>
            <a:xfrm>
              <a:off x="556809" y="5718918"/>
              <a:ext cx="3962048" cy="63904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0" name="Rectangle 26"/>
            <p:cNvSpPr>
              <a:spLocks noChangeArrowheads="1"/>
            </p:cNvSpPr>
            <p:nvPr/>
          </p:nvSpPr>
          <p:spPr bwMode="auto">
            <a:xfrm>
              <a:off x="521987" y="5679364"/>
              <a:ext cx="1466190" cy="3201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d’urgence&gt;</a:t>
              </a: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6" name="Connecteur droit avec flèche 115"/>
            <p:cNvCxnSpPr/>
            <p:nvPr/>
          </p:nvCxnSpPr>
          <p:spPr>
            <a:xfrm rot="16200000">
              <a:off x="693456" y="5667066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4" name="Groupe 33"/>
          <p:cNvGrpSpPr/>
          <p:nvPr/>
        </p:nvGrpSpPr>
        <p:grpSpPr>
          <a:xfrm>
            <a:off x="506955" y="2963406"/>
            <a:ext cx="1874761" cy="1114983"/>
            <a:chOff x="506955" y="2963406"/>
            <a:chExt cx="1874761" cy="1114983"/>
          </a:xfrm>
        </p:grpSpPr>
        <p:sp>
          <p:nvSpPr>
            <p:cNvPr id="94" name="Rectangle 93"/>
            <p:cNvSpPr/>
            <p:nvPr/>
          </p:nvSpPr>
          <p:spPr>
            <a:xfrm>
              <a:off x="564120" y="3055925"/>
              <a:ext cx="1692000" cy="1022464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5" name="Rectangle 38"/>
            <p:cNvSpPr>
              <a:spLocks noChangeArrowheads="1"/>
            </p:cNvSpPr>
            <p:nvPr/>
          </p:nvSpPr>
          <p:spPr bwMode="auto">
            <a:xfrm>
              <a:off x="506955" y="3026681"/>
              <a:ext cx="1874761" cy="4882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&lt;Préparation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pour 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remise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route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après défaillance&gt;</a:t>
              </a:r>
            </a:p>
          </p:txBody>
        </p:sp>
        <p:cxnSp>
          <p:nvCxnSpPr>
            <p:cNvPr id="118" name="Connecteur droit avec flèche 117"/>
            <p:cNvCxnSpPr/>
            <p:nvPr/>
          </p:nvCxnSpPr>
          <p:spPr>
            <a:xfrm rot="16200000">
              <a:off x="693456" y="3006009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2" name="Groupe 31"/>
          <p:cNvGrpSpPr/>
          <p:nvPr/>
        </p:nvGrpSpPr>
        <p:grpSpPr>
          <a:xfrm>
            <a:off x="5365893" y="3446743"/>
            <a:ext cx="2516674" cy="2138033"/>
            <a:chOff x="5365893" y="3446743"/>
            <a:chExt cx="2516674" cy="2138033"/>
          </a:xfrm>
        </p:grpSpPr>
        <p:sp>
          <p:nvSpPr>
            <p:cNvPr id="91" name="Rectangle 90"/>
            <p:cNvSpPr/>
            <p:nvPr/>
          </p:nvSpPr>
          <p:spPr>
            <a:xfrm>
              <a:off x="5511331" y="3446743"/>
              <a:ext cx="2367127" cy="2028966"/>
            </a:xfrm>
            <a:prstGeom prst="rect">
              <a:avLst/>
            </a:prstGeom>
            <a:solidFill>
              <a:srgbClr val="FFCC00"/>
            </a:solidFill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5515440" y="3449382"/>
              <a:ext cx="2367127" cy="202896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9" name="Text Box 19"/>
            <p:cNvSpPr txBox="1">
              <a:spLocks noChangeArrowheads="1"/>
            </p:cNvSpPr>
            <p:nvPr/>
          </p:nvSpPr>
          <p:spPr bwMode="auto">
            <a:xfrm>
              <a:off x="5365893" y="3453467"/>
              <a:ext cx="1710092" cy="3834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15" name="Connecteur droit avec flèche 114"/>
            <p:cNvCxnSpPr/>
            <p:nvPr/>
          </p:nvCxnSpPr>
          <p:spPr>
            <a:xfrm rot="5400000">
              <a:off x="6429759" y="5542174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19" name="Groupe 118"/>
          <p:cNvGrpSpPr/>
          <p:nvPr/>
        </p:nvGrpSpPr>
        <p:grpSpPr>
          <a:xfrm>
            <a:off x="7238846" y="2126726"/>
            <a:ext cx="1620000" cy="612000"/>
            <a:chOff x="7302202" y="1341438"/>
            <a:chExt cx="1784648" cy="582895"/>
          </a:xfrm>
        </p:grpSpPr>
        <p:sp>
          <p:nvSpPr>
            <p:cNvPr id="120" name="AutoShape 78"/>
            <p:cNvSpPr>
              <a:spLocks noChangeArrowheads="1"/>
            </p:cNvSpPr>
            <p:nvPr/>
          </p:nvSpPr>
          <p:spPr bwMode="auto">
            <a:xfrm>
              <a:off x="7302202" y="1349658"/>
              <a:ext cx="1778000" cy="574675"/>
            </a:xfrm>
            <a:prstGeom prst="wedgeRoundRectCallout">
              <a:avLst>
                <a:gd name="adj1" fmla="val -63931"/>
                <a:gd name="adj2" fmla="val 217681"/>
                <a:gd name="adj3" fmla="val 16667"/>
              </a:avLst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abic Transparent" pitchFamily="2" charset="-78"/>
              </a:endParaRPr>
            </a:p>
          </p:txBody>
        </p:sp>
        <p:sp>
          <p:nvSpPr>
            <p:cNvPr id="121" name="AutoShape 78"/>
            <p:cNvSpPr>
              <a:spLocks noChangeArrowheads="1"/>
            </p:cNvSpPr>
            <p:nvPr/>
          </p:nvSpPr>
          <p:spPr bwMode="auto">
            <a:xfrm>
              <a:off x="7308850" y="1341438"/>
              <a:ext cx="1778000" cy="574675"/>
            </a:xfrm>
            <a:prstGeom prst="wedgeRoundRectCallout">
              <a:avLst>
                <a:gd name="adj1" fmla="val -63931"/>
                <a:gd name="adj2" fmla="val 217681"/>
                <a:gd name="adj3" fmla="val 16667"/>
              </a:avLst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عدم وجود خلل في نظام </a:t>
              </a:r>
              <a:r>
                <a:rPr kumimoji="0" lang="ar-DZ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إنتاج المصابيح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</p:grpSp>
      <p:sp>
        <p:nvSpPr>
          <p:cNvPr id="35" name="Text Box 109"/>
          <p:cNvSpPr txBox="1">
            <a:spLocks noChangeArrowheads="1"/>
          </p:cNvSpPr>
          <p:nvPr/>
        </p:nvSpPr>
        <p:spPr bwMode="auto">
          <a:xfrm>
            <a:off x="6072198" y="4143380"/>
            <a:ext cx="1512887" cy="70788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000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ألي لإنتاج المصابيح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5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/>
      <p:bldP spid="25662" grpId="0"/>
      <p:bldP spid="3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" name="Connecteur en angle 98"/>
          <p:cNvCxnSpPr/>
          <p:nvPr/>
        </p:nvCxnSpPr>
        <p:spPr>
          <a:xfrm>
            <a:off x="4413377" y="988365"/>
            <a:ext cx="1405888" cy="1150272"/>
          </a:xfrm>
          <a:prstGeom prst="bentConnector3">
            <a:avLst>
              <a:gd name="adj1" fmla="val 100117"/>
            </a:avLst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1" name="Connecteur droit 100"/>
          <p:cNvCxnSpPr/>
          <p:nvPr/>
        </p:nvCxnSpPr>
        <p:spPr>
          <a:xfrm rot="5400000" flipH="1" flipV="1">
            <a:off x="-186684" y="3575361"/>
            <a:ext cx="1548000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2" name="Connecteur droit 101"/>
          <p:cNvCxnSpPr/>
          <p:nvPr/>
        </p:nvCxnSpPr>
        <p:spPr>
          <a:xfrm rot="5400000" flipH="1" flipV="1">
            <a:off x="289097" y="1436836"/>
            <a:ext cx="596437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03" name="Connecteur droit 102"/>
          <p:cNvCxnSpPr/>
          <p:nvPr/>
        </p:nvCxnSpPr>
        <p:spPr>
          <a:xfrm>
            <a:off x="2192996" y="810854"/>
            <a:ext cx="432000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2" name="Groupe 42"/>
          <p:cNvGrpSpPr/>
          <p:nvPr/>
        </p:nvGrpSpPr>
        <p:grpSpPr>
          <a:xfrm>
            <a:off x="357158" y="428074"/>
            <a:ext cx="1961036" cy="676348"/>
            <a:chOff x="357158" y="428074"/>
            <a:chExt cx="1961036" cy="676348"/>
          </a:xfrm>
        </p:grpSpPr>
        <p:sp>
          <p:nvSpPr>
            <p:cNvPr id="95" name="Rectangle 94"/>
            <p:cNvSpPr/>
            <p:nvPr/>
          </p:nvSpPr>
          <p:spPr>
            <a:xfrm>
              <a:off x="410739" y="465382"/>
              <a:ext cx="1764000" cy="63904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6" name="Rectangle 42"/>
            <p:cNvSpPr>
              <a:spLocks noChangeArrowheads="1"/>
            </p:cNvSpPr>
            <p:nvPr/>
          </p:nvSpPr>
          <p:spPr bwMode="auto">
            <a:xfrm>
              <a:off x="357158" y="428074"/>
              <a:ext cx="1958144" cy="3201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&lt;Mise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 dans état initial&gt;</a:t>
              </a:r>
            </a:p>
          </p:txBody>
        </p:sp>
        <p:cxnSp>
          <p:nvCxnSpPr>
            <p:cNvPr id="112" name="Connecteur droit avec flèche 111"/>
            <p:cNvCxnSpPr/>
            <p:nvPr/>
          </p:nvCxnSpPr>
          <p:spPr>
            <a:xfrm>
              <a:off x="2232989" y="810854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" name="Groupe 58"/>
          <p:cNvGrpSpPr/>
          <p:nvPr/>
        </p:nvGrpSpPr>
        <p:grpSpPr>
          <a:xfrm>
            <a:off x="2632041" y="447368"/>
            <a:ext cx="1885465" cy="681643"/>
            <a:chOff x="2632041" y="447368"/>
            <a:chExt cx="1885465" cy="681643"/>
          </a:xfrm>
        </p:grpSpPr>
        <p:sp>
          <p:nvSpPr>
            <p:cNvPr id="92" name="Rectangle 91"/>
            <p:cNvSpPr/>
            <p:nvPr/>
          </p:nvSpPr>
          <p:spPr>
            <a:xfrm>
              <a:off x="2700481" y="509249"/>
              <a:ext cx="1618901" cy="553835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2632041" y="447368"/>
              <a:ext cx="1746709" cy="681643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7" name="Rectangle 54"/>
            <p:cNvSpPr>
              <a:spLocks noChangeArrowheads="1"/>
            </p:cNvSpPr>
            <p:nvPr/>
          </p:nvSpPr>
          <p:spPr bwMode="auto">
            <a:xfrm>
              <a:off x="2667364" y="476778"/>
              <a:ext cx="1821396" cy="3201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cxnSp>
          <p:nvCxnSpPr>
            <p:cNvPr id="113" name="Connecteur droit avec flèche 112"/>
            <p:cNvCxnSpPr/>
            <p:nvPr/>
          </p:nvCxnSpPr>
          <p:spPr>
            <a:xfrm>
              <a:off x="4432301" y="976393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" name="Groupe 61"/>
          <p:cNvGrpSpPr/>
          <p:nvPr/>
        </p:nvGrpSpPr>
        <p:grpSpPr>
          <a:xfrm>
            <a:off x="411769" y="4290598"/>
            <a:ext cx="3965428" cy="781777"/>
            <a:chOff x="411769" y="4290598"/>
            <a:chExt cx="3965428" cy="781777"/>
          </a:xfrm>
        </p:grpSpPr>
        <p:sp>
          <p:nvSpPr>
            <p:cNvPr id="49" name="Rectangle 48"/>
            <p:cNvSpPr/>
            <p:nvPr/>
          </p:nvSpPr>
          <p:spPr>
            <a:xfrm>
              <a:off x="415149" y="4433335"/>
              <a:ext cx="3962048" cy="639040"/>
            </a:xfrm>
            <a:prstGeom prst="rect">
              <a:avLst/>
            </a:prstGeom>
            <a:solidFill>
              <a:srgbClr val="FFCC00"/>
            </a:solidFill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413933" y="4433034"/>
              <a:ext cx="3962048" cy="63904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0" name="Rectangle 26"/>
            <p:cNvSpPr>
              <a:spLocks noChangeArrowheads="1"/>
            </p:cNvSpPr>
            <p:nvPr/>
          </p:nvSpPr>
          <p:spPr bwMode="auto">
            <a:xfrm>
              <a:off x="411769" y="4404366"/>
              <a:ext cx="1466190" cy="3201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d’urgence&gt;</a:t>
              </a: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6" name="Connecteur droit avec flèche 115"/>
            <p:cNvCxnSpPr/>
            <p:nvPr/>
          </p:nvCxnSpPr>
          <p:spPr>
            <a:xfrm rot="16200000">
              <a:off x="550580" y="4333201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5" name="Groupe 60"/>
          <p:cNvGrpSpPr/>
          <p:nvPr/>
        </p:nvGrpSpPr>
        <p:grpSpPr>
          <a:xfrm>
            <a:off x="364079" y="1623363"/>
            <a:ext cx="1874761" cy="1169142"/>
            <a:chOff x="364079" y="1623363"/>
            <a:chExt cx="1874761" cy="1169142"/>
          </a:xfrm>
        </p:grpSpPr>
        <p:sp>
          <p:nvSpPr>
            <p:cNvPr id="94" name="Rectangle 93"/>
            <p:cNvSpPr/>
            <p:nvPr/>
          </p:nvSpPr>
          <p:spPr>
            <a:xfrm>
              <a:off x="421244" y="1770041"/>
              <a:ext cx="1692000" cy="1022464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5" name="Rectangle 38"/>
            <p:cNvSpPr>
              <a:spLocks noChangeArrowheads="1"/>
            </p:cNvSpPr>
            <p:nvPr/>
          </p:nvSpPr>
          <p:spPr bwMode="auto">
            <a:xfrm>
              <a:off x="364079" y="1740797"/>
              <a:ext cx="1874761" cy="4882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&lt;Préparation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pour 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remise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route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après défaillance&gt;</a:t>
              </a:r>
            </a:p>
          </p:txBody>
        </p:sp>
        <p:cxnSp>
          <p:nvCxnSpPr>
            <p:cNvPr id="118" name="Connecteur droit avec flèche 117"/>
            <p:cNvCxnSpPr/>
            <p:nvPr/>
          </p:nvCxnSpPr>
          <p:spPr>
            <a:xfrm rot="16200000">
              <a:off x="550580" y="1665966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6" name="Groupe 63"/>
          <p:cNvGrpSpPr/>
          <p:nvPr/>
        </p:nvGrpSpPr>
        <p:grpSpPr>
          <a:xfrm>
            <a:off x="4364040" y="4230402"/>
            <a:ext cx="1959723" cy="662905"/>
            <a:chOff x="4364040" y="4230402"/>
            <a:chExt cx="1959723" cy="662905"/>
          </a:xfrm>
        </p:grpSpPr>
        <p:cxnSp>
          <p:nvCxnSpPr>
            <p:cNvPr id="104" name="Connecteur en angle 103"/>
            <p:cNvCxnSpPr/>
            <p:nvPr/>
          </p:nvCxnSpPr>
          <p:spPr>
            <a:xfrm rot="5400000">
              <a:off x="5066984" y="3527458"/>
              <a:ext cx="553835" cy="1959723"/>
            </a:xfrm>
            <a:prstGeom prst="bentConnector3">
              <a:avLst>
                <a:gd name="adj1" fmla="val 10019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2" name="Line 16"/>
            <p:cNvSpPr>
              <a:spLocks noChangeAspect="1" noChangeShapeType="1"/>
            </p:cNvSpPr>
            <p:nvPr/>
          </p:nvSpPr>
          <p:spPr bwMode="auto">
            <a:xfrm>
              <a:off x="5214942" y="4648983"/>
              <a:ext cx="0" cy="244324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7" name="Group 53"/>
          <p:cNvGrpSpPr>
            <a:grpSpLocks noChangeAspect="1"/>
          </p:cNvGrpSpPr>
          <p:nvPr/>
        </p:nvGrpSpPr>
        <p:grpSpPr bwMode="auto">
          <a:xfrm>
            <a:off x="5357818" y="5143512"/>
            <a:ext cx="1014412" cy="995363"/>
            <a:chOff x="2562" y="1661"/>
            <a:chExt cx="823" cy="807"/>
          </a:xfrm>
        </p:grpSpPr>
        <p:pic>
          <p:nvPicPr>
            <p:cNvPr id="45" name="Picture 5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62" y="1661"/>
              <a:ext cx="823" cy="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5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04" y="2006"/>
              <a:ext cx="258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e 52"/>
          <p:cNvGrpSpPr/>
          <p:nvPr/>
        </p:nvGrpSpPr>
        <p:grpSpPr>
          <a:xfrm>
            <a:off x="2804066" y="5500702"/>
            <a:ext cx="2268000" cy="756000"/>
            <a:chOff x="2714424" y="5572140"/>
            <a:chExt cx="2378263" cy="702626"/>
          </a:xfrm>
        </p:grpSpPr>
        <p:sp>
          <p:nvSpPr>
            <p:cNvPr id="50" name="AutoShape 57"/>
            <p:cNvSpPr>
              <a:spLocks noChangeArrowheads="1"/>
            </p:cNvSpPr>
            <p:nvPr/>
          </p:nvSpPr>
          <p:spPr bwMode="auto">
            <a:xfrm flipH="1">
              <a:off x="2714424" y="5584203"/>
              <a:ext cx="2378075" cy="690563"/>
            </a:xfrm>
            <a:prstGeom prst="wedgeRoundRectCallout">
              <a:avLst>
                <a:gd name="adj1" fmla="val -53606"/>
                <a:gd name="adj2" fmla="val -13069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47" name="AutoShape 57"/>
            <p:cNvSpPr>
              <a:spLocks noChangeArrowheads="1"/>
            </p:cNvSpPr>
            <p:nvPr/>
          </p:nvSpPr>
          <p:spPr bwMode="auto">
            <a:xfrm flipH="1">
              <a:off x="2714612" y="5572140"/>
              <a:ext cx="2378075" cy="690563"/>
            </a:xfrm>
            <a:prstGeom prst="wedgeRoundRectCallout">
              <a:avLst>
                <a:gd name="adj1" fmla="val -53606"/>
                <a:gd name="adj2" fmla="val -130690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r>
                <a:rPr lang="ar-DZ" sz="1400" b="1" dirty="0">
                  <a:cs typeface="Arabic Transparent" pitchFamily="2" charset="-78"/>
                </a:rPr>
                <a:t>عند وجود الخلل يتم الضغط على زر </a:t>
              </a:r>
              <a:r>
                <a:rPr lang="ar-DZ" sz="1400" b="1" dirty="0" smtClean="0">
                  <a:cs typeface="Arabic Transparent" pitchFamily="2" charset="-78"/>
                </a:rPr>
                <a:t>ألاستعجالي.الحالة </a:t>
              </a:r>
              <a:r>
                <a:rPr lang="fr-FR" sz="1400" b="1" dirty="0">
                  <a:cs typeface="Arabic Transparent" pitchFamily="2" charset="-78"/>
                </a:rPr>
                <a:t>D1</a:t>
              </a:r>
              <a:r>
                <a:rPr lang="ar-DZ" sz="1400" b="1" dirty="0">
                  <a:cs typeface="Arabic Transparent" pitchFamily="2" charset="-78"/>
                </a:rPr>
                <a:t> نشيطة.</a:t>
              </a:r>
            </a:p>
            <a:p>
              <a:pPr algn="ctr" rtl="1"/>
              <a:r>
                <a:rPr lang="ar-DZ" sz="1400" b="1" dirty="0">
                  <a:cs typeface="Arabic Transparent" pitchFamily="2" charset="-78"/>
                </a:rPr>
                <a:t>يتم قطع التغذية</a:t>
              </a:r>
              <a:endParaRPr lang="fr-FR" sz="1400" b="1" dirty="0">
                <a:cs typeface="Arabic Transparent" pitchFamily="2" charset="-78"/>
              </a:endParaRPr>
            </a:p>
          </p:txBody>
        </p:sp>
      </p:grpSp>
      <p:grpSp>
        <p:nvGrpSpPr>
          <p:cNvPr id="9" name="Groupe 51"/>
          <p:cNvGrpSpPr/>
          <p:nvPr/>
        </p:nvGrpSpPr>
        <p:grpSpPr>
          <a:xfrm>
            <a:off x="6858013" y="928670"/>
            <a:ext cx="2016003" cy="756000"/>
            <a:chOff x="6983412" y="4000504"/>
            <a:chExt cx="2160592" cy="792162"/>
          </a:xfrm>
        </p:grpSpPr>
        <p:sp>
          <p:nvSpPr>
            <p:cNvPr id="51" name="AutoShape 58"/>
            <p:cNvSpPr>
              <a:spLocks noChangeArrowheads="1"/>
            </p:cNvSpPr>
            <p:nvPr/>
          </p:nvSpPr>
          <p:spPr bwMode="auto">
            <a:xfrm>
              <a:off x="6983415" y="4000504"/>
              <a:ext cx="2160589" cy="792162"/>
            </a:xfrm>
            <a:prstGeom prst="wedgeRoundRectCallout">
              <a:avLst>
                <a:gd name="adj1" fmla="val -56665"/>
                <a:gd name="adj2" fmla="val 118944"/>
                <a:gd name="adj3" fmla="val 16667"/>
              </a:avLst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48" name="AutoShape 58"/>
            <p:cNvSpPr>
              <a:spLocks noChangeArrowheads="1"/>
            </p:cNvSpPr>
            <p:nvPr/>
          </p:nvSpPr>
          <p:spPr bwMode="auto">
            <a:xfrm>
              <a:off x="6983412" y="4000504"/>
              <a:ext cx="2160588" cy="792162"/>
            </a:xfrm>
            <a:prstGeom prst="wedgeRoundRectCallout">
              <a:avLst>
                <a:gd name="adj1" fmla="val -56468"/>
                <a:gd name="adj2" fmla="val 118690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r>
                <a:rPr lang="ar-DZ" sz="1400" b="1">
                  <a:cs typeface="Arabic Transparent" pitchFamily="2" charset="-78"/>
                </a:rPr>
                <a:t>وجود خلل في نظام انتاج المصابيح مثلا : تعطل رافعة الخاصة بدفع زجاجة المصابيح</a:t>
              </a:r>
              <a:endParaRPr lang="fr-FR" sz="1400" b="1">
                <a:cs typeface="Arabic Transparent" pitchFamily="2" charset="-78"/>
              </a:endParaRPr>
            </a:p>
          </p:txBody>
        </p:sp>
      </p:grpSp>
      <p:sp>
        <p:nvSpPr>
          <p:cNvPr id="54" name="Rectangle 53"/>
          <p:cNvSpPr/>
          <p:nvPr/>
        </p:nvSpPr>
        <p:spPr>
          <a:xfrm>
            <a:off x="2571736" y="4429132"/>
            <a:ext cx="133401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ـ قطع التغذية.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522050" y="4714884"/>
            <a:ext cx="138371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ـ توقف النظام.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10" name="Groupe 59"/>
          <p:cNvGrpSpPr/>
          <p:nvPr/>
        </p:nvGrpSpPr>
        <p:grpSpPr>
          <a:xfrm>
            <a:off x="5266561" y="2163498"/>
            <a:ext cx="2473130" cy="2222280"/>
            <a:chOff x="5266561" y="2163498"/>
            <a:chExt cx="2473130" cy="2222280"/>
          </a:xfrm>
        </p:grpSpPr>
        <p:sp>
          <p:nvSpPr>
            <p:cNvPr id="97" name="Rectangle 96"/>
            <p:cNvSpPr/>
            <p:nvPr/>
          </p:nvSpPr>
          <p:spPr>
            <a:xfrm>
              <a:off x="5372564" y="2163498"/>
              <a:ext cx="2367127" cy="202896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9" name="Text Box 19"/>
            <p:cNvSpPr txBox="1">
              <a:spLocks noChangeArrowheads="1"/>
            </p:cNvSpPr>
            <p:nvPr/>
          </p:nvSpPr>
          <p:spPr bwMode="auto">
            <a:xfrm>
              <a:off x="5266561" y="2167583"/>
              <a:ext cx="1710092" cy="3834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15" name="Connecteur droit avec flèche 114"/>
            <p:cNvCxnSpPr/>
            <p:nvPr/>
          </p:nvCxnSpPr>
          <p:spPr>
            <a:xfrm rot="5400000">
              <a:off x="6275485" y="4331778"/>
              <a:ext cx="1080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8" name="Text Box 109"/>
            <p:cNvSpPr txBox="1">
              <a:spLocks noChangeArrowheads="1"/>
            </p:cNvSpPr>
            <p:nvPr/>
          </p:nvSpPr>
          <p:spPr bwMode="auto">
            <a:xfrm>
              <a:off x="5500694" y="3000372"/>
              <a:ext cx="2143140" cy="8309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نظام </a:t>
              </a:r>
              <a:r>
                <a:rPr kumimoji="0" lang="ar-DZ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ألي لإنتاج المصابيح</a:t>
              </a: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 </a:t>
              </a:r>
              <a:r>
                <a:rPr kumimoji="0" lang="ar-DZ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 + خلل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</p:grpSp>
      <p:sp>
        <p:nvSpPr>
          <p:cNvPr id="41" name="Text Box 85"/>
          <p:cNvSpPr txBox="1">
            <a:spLocks noChangeAspect="1" noChangeArrowheads="1"/>
          </p:cNvSpPr>
          <p:nvPr/>
        </p:nvSpPr>
        <p:spPr bwMode="auto">
          <a:xfrm>
            <a:off x="4572000" y="4286256"/>
            <a:ext cx="121444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2000" b="1" dirty="0" smtClean="0">
                <a:solidFill>
                  <a:srgbClr val="FF0000"/>
                </a:solidFill>
                <a:cs typeface="Arabic Transparent" pitchFamily="2" charset="-78"/>
              </a:rPr>
              <a:t>AU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+ خلل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11" name="Groupe 62"/>
          <p:cNvGrpSpPr/>
          <p:nvPr/>
        </p:nvGrpSpPr>
        <p:grpSpPr>
          <a:xfrm>
            <a:off x="6314592" y="4602502"/>
            <a:ext cx="2329374" cy="248440"/>
            <a:chOff x="6314592" y="4602502"/>
            <a:chExt cx="2329374" cy="248440"/>
          </a:xfrm>
        </p:grpSpPr>
        <p:cxnSp>
          <p:nvCxnSpPr>
            <p:cNvPr id="56" name="Connecteur droit avec flèche 55"/>
            <p:cNvCxnSpPr/>
            <p:nvPr/>
          </p:nvCxnSpPr>
          <p:spPr>
            <a:xfrm rot="10800000">
              <a:off x="6686178" y="4771554"/>
              <a:ext cx="6294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57" name="Connecteur droit 56"/>
            <p:cNvCxnSpPr/>
            <p:nvPr/>
          </p:nvCxnSpPr>
          <p:spPr>
            <a:xfrm rot="10800000">
              <a:off x="6314592" y="4777656"/>
              <a:ext cx="472082" cy="13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Text Box 19"/>
            <p:cNvSpPr txBox="1">
              <a:spLocks noChangeArrowheads="1"/>
            </p:cNvSpPr>
            <p:nvPr/>
          </p:nvSpPr>
          <p:spPr bwMode="auto">
            <a:xfrm>
              <a:off x="6643156" y="4602502"/>
              <a:ext cx="2000810" cy="2484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algn="r" defTabSz="914400" rtl="1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خلل من كل الحالات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4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Connecteur droit 102"/>
          <p:cNvCxnSpPr/>
          <p:nvPr/>
        </p:nvCxnSpPr>
        <p:spPr>
          <a:xfrm>
            <a:off x="2192996" y="810854"/>
            <a:ext cx="432000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6" name="Groupe 35"/>
          <p:cNvGrpSpPr/>
          <p:nvPr/>
        </p:nvGrpSpPr>
        <p:grpSpPr>
          <a:xfrm>
            <a:off x="364079" y="1740797"/>
            <a:ext cx="1874761" cy="1067593"/>
            <a:chOff x="364079" y="1740797"/>
            <a:chExt cx="1874761" cy="1067593"/>
          </a:xfrm>
        </p:grpSpPr>
        <p:sp>
          <p:nvSpPr>
            <p:cNvPr id="38" name="Rectangle 37"/>
            <p:cNvSpPr/>
            <p:nvPr/>
          </p:nvSpPr>
          <p:spPr>
            <a:xfrm>
              <a:off x="428596" y="1785926"/>
              <a:ext cx="1692000" cy="1022464"/>
            </a:xfrm>
            <a:prstGeom prst="rect">
              <a:avLst/>
            </a:prstGeom>
            <a:solidFill>
              <a:srgbClr val="FFCC00"/>
            </a:solidFill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21244" y="1781330"/>
              <a:ext cx="1692000" cy="1022464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5" name="Rectangle 38"/>
            <p:cNvSpPr>
              <a:spLocks noChangeArrowheads="1"/>
            </p:cNvSpPr>
            <p:nvPr/>
          </p:nvSpPr>
          <p:spPr bwMode="auto">
            <a:xfrm>
              <a:off x="364079" y="1740797"/>
              <a:ext cx="1874761" cy="48828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&lt;Préparation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pour 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remise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route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après défaillance&gt;</a:t>
              </a:r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357158" y="428074"/>
            <a:ext cx="1958144" cy="676348"/>
            <a:chOff x="357158" y="428074"/>
            <a:chExt cx="1958144" cy="676348"/>
          </a:xfrm>
        </p:grpSpPr>
        <p:sp>
          <p:nvSpPr>
            <p:cNvPr id="95" name="Rectangle 94"/>
            <p:cNvSpPr/>
            <p:nvPr/>
          </p:nvSpPr>
          <p:spPr>
            <a:xfrm>
              <a:off x="410739" y="465382"/>
              <a:ext cx="1764000" cy="63904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6" name="Rectangle 42"/>
            <p:cNvSpPr>
              <a:spLocks noChangeArrowheads="1"/>
            </p:cNvSpPr>
            <p:nvPr/>
          </p:nvSpPr>
          <p:spPr bwMode="auto">
            <a:xfrm>
              <a:off x="357158" y="428074"/>
              <a:ext cx="1958144" cy="3201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&lt;Mise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 dans état initial&gt;</a:t>
              </a:r>
            </a:p>
          </p:txBody>
        </p:sp>
        <p:cxnSp>
          <p:nvCxnSpPr>
            <p:cNvPr id="112" name="Connecteur droit avec flèche 111"/>
            <p:cNvCxnSpPr/>
            <p:nvPr/>
          </p:nvCxnSpPr>
          <p:spPr>
            <a:xfrm>
              <a:off x="2224736" y="810854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7" name="Groupe 46"/>
          <p:cNvGrpSpPr/>
          <p:nvPr/>
        </p:nvGrpSpPr>
        <p:grpSpPr>
          <a:xfrm>
            <a:off x="581308" y="2801361"/>
            <a:ext cx="6008" cy="1548000"/>
            <a:chOff x="581308" y="2801361"/>
            <a:chExt cx="6008" cy="1548000"/>
          </a:xfrm>
        </p:grpSpPr>
        <p:cxnSp>
          <p:nvCxnSpPr>
            <p:cNvPr id="101" name="Connecteur droit 100"/>
            <p:cNvCxnSpPr/>
            <p:nvPr/>
          </p:nvCxnSpPr>
          <p:spPr>
            <a:xfrm rot="5400000" flipH="1" flipV="1">
              <a:off x="-186684" y="3575361"/>
              <a:ext cx="15480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6" name="Connecteur droit avec flèche 115"/>
            <p:cNvCxnSpPr/>
            <p:nvPr/>
          </p:nvCxnSpPr>
          <p:spPr>
            <a:xfrm rot="16200000">
              <a:off x="538705" y="4286182"/>
              <a:ext cx="8520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8" name="Groupe 47"/>
          <p:cNvGrpSpPr/>
          <p:nvPr/>
        </p:nvGrpSpPr>
        <p:grpSpPr>
          <a:xfrm>
            <a:off x="587316" y="1138617"/>
            <a:ext cx="5867" cy="596437"/>
            <a:chOff x="587316" y="1138617"/>
            <a:chExt cx="5867" cy="596437"/>
          </a:xfrm>
        </p:grpSpPr>
        <p:cxnSp>
          <p:nvCxnSpPr>
            <p:cNvPr id="102" name="Connecteur droit 101"/>
            <p:cNvCxnSpPr/>
            <p:nvPr/>
          </p:nvCxnSpPr>
          <p:spPr>
            <a:xfrm rot="5400000" flipH="1" flipV="1">
              <a:off x="289097" y="1436836"/>
              <a:ext cx="596437" cy="0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8" name="Connecteur droit avec flèche 117"/>
            <p:cNvCxnSpPr/>
            <p:nvPr/>
          </p:nvCxnSpPr>
          <p:spPr>
            <a:xfrm rot="16200000">
              <a:off x="550580" y="1672625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46" name="Groupe 45"/>
          <p:cNvGrpSpPr/>
          <p:nvPr/>
        </p:nvGrpSpPr>
        <p:grpSpPr>
          <a:xfrm>
            <a:off x="464221" y="3488563"/>
            <a:ext cx="1035945" cy="541970"/>
            <a:chOff x="464221" y="3488563"/>
            <a:chExt cx="1035945" cy="541970"/>
          </a:xfrm>
        </p:grpSpPr>
        <p:sp>
          <p:nvSpPr>
            <p:cNvPr id="42" name="Line 16"/>
            <p:cNvSpPr>
              <a:spLocks noChangeAspect="1" noChangeShapeType="1"/>
            </p:cNvSpPr>
            <p:nvPr/>
          </p:nvSpPr>
          <p:spPr bwMode="auto">
            <a:xfrm flipH="1">
              <a:off x="464221" y="3691002"/>
              <a:ext cx="2520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3" name="Text Box 17"/>
            <p:cNvSpPr txBox="1">
              <a:spLocks noChangeAspect="1" noChangeArrowheads="1"/>
            </p:cNvSpPr>
            <p:nvPr/>
          </p:nvSpPr>
          <p:spPr bwMode="auto">
            <a:xfrm>
              <a:off x="714348" y="3488563"/>
              <a:ext cx="785818" cy="54197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2400" b="1" dirty="0" smtClean="0">
                  <a:solidFill>
                    <a:srgbClr val="FF0000"/>
                  </a:solidFill>
                </a:rPr>
                <a:t>AU</a:t>
              </a:r>
              <a:endParaRPr lang="fr-FR" sz="2400" b="1" dirty="0" smtClean="0">
                <a:solidFill>
                  <a:srgbClr val="000000"/>
                </a:solidFill>
              </a:endParaRPr>
            </a:p>
            <a:p>
              <a:endParaRPr lang="fr-FR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44" name="Line 16"/>
            <p:cNvSpPr>
              <a:spLocks noChangeAspect="1" noChangeShapeType="1"/>
            </p:cNvSpPr>
            <p:nvPr/>
          </p:nvSpPr>
          <p:spPr bwMode="auto">
            <a:xfrm flipH="1">
              <a:off x="845349" y="3524188"/>
              <a:ext cx="3600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379111" y="447368"/>
            <a:ext cx="7360580" cy="4624706"/>
            <a:chOff x="379111" y="447368"/>
            <a:chExt cx="7360580" cy="4624706"/>
          </a:xfrm>
        </p:grpSpPr>
        <p:cxnSp>
          <p:nvCxnSpPr>
            <p:cNvPr id="99" name="Connecteur en angle 98"/>
            <p:cNvCxnSpPr/>
            <p:nvPr/>
          </p:nvCxnSpPr>
          <p:spPr>
            <a:xfrm>
              <a:off x="4413377" y="988365"/>
              <a:ext cx="1405888" cy="1150272"/>
            </a:xfrm>
            <a:prstGeom prst="bentConnector3">
              <a:avLst>
                <a:gd name="adj1" fmla="val 100117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4" name="Connecteur en angle 103"/>
            <p:cNvCxnSpPr/>
            <p:nvPr/>
          </p:nvCxnSpPr>
          <p:spPr>
            <a:xfrm rot="5400000">
              <a:off x="5066984" y="3527458"/>
              <a:ext cx="553835" cy="1959723"/>
            </a:xfrm>
            <a:prstGeom prst="bentConnector3">
              <a:avLst>
                <a:gd name="adj1" fmla="val 100190"/>
              </a:avLst>
            </a:prstGeom>
            <a:noFill/>
            <a:ln w="12700" cap="flat" cmpd="sng" algn="ctr">
              <a:solidFill>
                <a:schemeClr val="tx1"/>
              </a:solidFill>
              <a:prstDash val="dash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35" name="Groupe 34"/>
            <p:cNvGrpSpPr/>
            <p:nvPr/>
          </p:nvGrpSpPr>
          <p:grpSpPr>
            <a:xfrm>
              <a:off x="379111" y="4393480"/>
              <a:ext cx="3996870" cy="678594"/>
              <a:chOff x="379111" y="4393480"/>
              <a:chExt cx="3996870" cy="678594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413933" y="4433034"/>
                <a:ext cx="3962048" cy="639040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10" name="Rectangle 26"/>
              <p:cNvSpPr>
                <a:spLocks noChangeArrowheads="1"/>
              </p:cNvSpPr>
              <p:nvPr/>
            </p:nvSpPr>
            <p:spPr bwMode="auto">
              <a:xfrm>
                <a:off x="379111" y="4393480"/>
                <a:ext cx="1466190" cy="3201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D1</a:t>
                </a: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&lt;Arrêt d’urgence&gt;</a:t>
                </a:r>
                <a:endPara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>
              <a:off x="2623820" y="447368"/>
              <a:ext cx="1901502" cy="681643"/>
              <a:chOff x="2623820" y="447368"/>
              <a:chExt cx="1901502" cy="681643"/>
            </a:xfrm>
          </p:grpSpPr>
          <p:sp>
            <p:nvSpPr>
              <p:cNvPr id="92" name="Rectangle 91"/>
              <p:cNvSpPr/>
              <p:nvPr/>
            </p:nvSpPr>
            <p:spPr>
              <a:xfrm>
                <a:off x="2700481" y="509249"/>
                <a:ext cx="1618901" cy="553835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632041" y="447368"/>
                <a:ext cx="1746709" cy="681643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7" name="Rectangle 54"/>
              <p:cNvSpPr>
                <a:spLocks noChangeArrowheads="1"/>
              </p:cNvSpPr>
              <p:nvPr/>
            </p:nvSpPr>
            <p:spPr bwMode="auto">
              <a:xfrm>
                <a:off x="2623820" y="476778"/>
                <a:ext cx="1821396" cy="32018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A1</a:t>
                </a: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&lt;Arrêt </a:t>
                </a:r>
                <a:r>
                  <a: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dans l'état initial&gt;</a:t>
                </a:r>
              </a:p>
            </p:txBody>
          </p:sp>
          <p:cxnSp>
            <p:nvCxnSpPr>
              <p:cNvPr id="113" name="Connecteur droit avec flèche 112"/>
              <p:cNvCxnSpPr/>
              <p:nvPr/>
            </p:nvCxnSpPr>
            <p:spPr>
              <a:xfrm>
                <a:off x="4440117" y="976393"/>
                <a:ext cx="85205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34" name="Groupe 33"/>
            <p:cNvGrpSpPr/>
            <p:nvPr/>
          </p:nvGrpSpPr>
          <p:grpSpPr>
            <a:xfrm>
              <a:off x="5223017" y="2163498"/>
              <a:ext cx="2516674" cy="2162905"/>
              <a:chOff x="5223017" y="2163498"/>
              <a:chExt cx="2516674" cy="2162905"/>
            </a:xfrm>
          </p:grpSpPr>
          <p:sp>
            <p:nvSpPr>
              <p:cNvPr id="97" name="Rectangle 96"/>
              <p:cNvSpPr/>
              <p:nvPr/>
            </p:nvSpPr>
            <p:spPr>
              <a:xfrm>
                <a:off x="5372564" y="2163498"/>
                <a:ext cx="2367127" cy="2028966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9" name="Text Box 19"/>
              <p:cNvSpPr txBox="1">
                <a:spLocks noChangeArrowheads="1"/>
              </p:cNvSpPr>
              <p:nvPr/>
            </p:nvSpPr>
            <p:spPr bwMode="auto">
              <a:xfrm>
                <a:off x="5223017" y="2167583"/>
                <a:ext cx="1710092" cy="38342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88900" marR="0" lvl="1" indent="-6350" defTabSz="91440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F1</a:t>
                </a: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&lt;Production </a:t>
                </a:r>
                <a:r>
                  <a: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normale</a:t>
                </a:r>
                <a:r>
                  <a:rPr kumimoji="0" lang="fr-FR" sz="105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&gt;    </a:t>
                </a:r>
                <a:endPara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115" name="Connecteur droit avec flèche 114"/>
              <p:cNvCxnSpPr/>
              <p:nvPr/>
            </p:nvCxnSpPr>
            <p:spPr>
              <a:xfrm rot="5400000">
                <a:off x="6275485" y="4272403"/>
                <a:ext cx="108000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1" name="Text Box 109"/>
              <p:cNvSpPr txBox="1">
                <a:spLocks noChangeArrowheads="1"/>
              </p:cNvSpPr>
              <p:nvPr/>
            </p:nvSpPr>
            <p:spPr bwMode="auto">
              <a:xfrm>
                <a:off x="5500694" y="3000372"/>
                <a:ext cx="1857388" cy="830997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DZ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abic Transparent" pitchFamily="2" charset="-78"/>
                  </a:rPr>
                  <a:t>نظام </a:t>
                </a:r>
                <a:r>
                  <a:rPr kumimoji="0" lang="ar-DZ" sz="2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abic Transparent" pitchFamily="2" charset="-78"/>
                  </a:rPr>
                  <a:t>ألي لإنتاج المصابيح</a:t>
                </a:r>
                <a:endParaRPr kumimoji="0" lang="fr-FR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endParaRPr>
              </a:p>
            </p:txBody>
          </p:sp>
        </p:grpSp>
      </p:grpSp>
      <p:grpSp>
        <p:nvGrpSpPr>
          <p:cNvPr id="41" name="Groupe 40"/>
          <p:cNvGrpSpPr/>
          <p:nvPr/>
        </p:nvGrpSpPr>
        <p:grpSpPr>
          <a:xfrm>
            <a:off x="5786446" y="142852"/>
            <a:ext cx="2087562" cy="850900"/>
            <a:chOff x="5786446" y="142852"/>
            <a:chExt cx="2087562" cy="850900"/>
          </a:xfrm>
        </p:grpSpPr>
        <p:sp>
          <p:nvSpPr>
            <p:cNvPr id="40" name="AutoShape 138"/>
            <p:cNvSpPr>
              <a:spLocks noChangeArrowheads="1"/>
            </p:cNvSpPr>
            <p:nvPr/>
          </p:nvSpPr>
          <p:spPr bwMode="auto">
            <a:xfrm>
              <a:off x="5786446" y="142852"/>
              <a:ext cx="2087562" cy="850900"/>
            </a:xfrm>
            <a:prstGeom prst="wedgeRoundRectCallout">
              <a:avLst>
                <a:gd name="adj1" fmla="val -221281"/>
                <a:gd name="adj2" fmla="val 231536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39" name="AutoShape 138"/>
            <p:cNvSpPr>
              <a:spLocks noChangeArrowheads="1"/>
            </p:cNvSpPr>
            <p:nvPr/>
          </p:nvSpPr>
          <p:spPr bwMode="auto">
            <a:xfrm>
              <a:off x="5786446" y="142852"/>
              <a:ext cx="2087562" cy="850900"/>
            </a:xfrm>
            <a:prstGeom prst="wedgeRoundRectCallout">
              <a:avLst>
                <a:gd name="adj1" fmla="val -221281"/>
                <a:gd name="adj2" fmla="val 231536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r>
                <a:rPr lang="ar-DZ" sz="1400" b="1">
                  <a:cs typeface="Arabic Transparent" pitchFamily="2" charset="-78"/>
                </a:rPr>
                <a:t>الحالة </a:t>
              </a:r>
              <a:r>
                <a:rPr lang="fr-FR" sz="1400" b="1">
                  <a:cs typeface="Arabic Transparent" pitchFamily="2" charset="-78"/>
                </a:rPr>
                <a:t>A5</a:t>
              </a:r>
              <a:r>
                <a:rPr lang="ar-DZ" sz="1400" b="1">
                  <a:cs typeface="Arabic Transparent" pitchFamily="2" charset="-78"/>
                </a:rPr>
                <a:t> نشيطة ، المتعامل يقوم بتصليح الخلل من اجل ارجاع النظام الى حاله السابق</a:t>
              </a:r>
              <a:endParaRPr lang="fr-FR" sz="1400" b="1"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Connecteur droit 102"/>
          <p:cNvCxnSpPr/>
          <p:nvPr/>
        </p:nvCxnSpPr>
        <p:spPr>
          <a:xfrm>
            <a:off x="2192996" y="810854"/>
            <a:ext cx="432000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35" name="Groupe 34"/>
          <p:cNvGrpSpPr/>
          <p:nvPr/>
        </p:nvGrpSpPr>
        <p:grpSpPr>
          <a:xfrm>
            <a:off x="357158" y="428074"/>
            <a:ext cx="1958144" cy="676348"/>
            <a:chOff x="357158" y="428074"/>
            <a:chExt cx="1958144" cy="676348"/>
          </a:xfrm>
        </p:grpSpPr>
        <p:sp>
          <p:nvSpPr>
            <p:cNvPr id="37" name="Rectangle 36"/>
            <p:cNvSpPr/>
            <p:nvPr/>
          </p:nvSpPr>
          <p:spPr>
            <a:xfrm>
              <a:off x="416721" y="464229"/>
              <a:ext cx="1764000" cy="639040"/>
            </a:xfrm>
            <a:prstGeom prst="rect">
              <a:avLst/>
            </a:prstGeom>
            <a:solidFill>
              <a:srgbClr val="FFC000"/>
            </a:solidFill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5" name="Rectangle 94"/>
            <p:cNvSpPr/>
            <p:nvPr/>
          </p:nvSpPr>
          <p:spPr>
            <a:xfrm>
              <a:off x="410739" y="465382"/>
              <a:ext cx="1764000" cy="63904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6" name="Rectangle 42"/>
            <p:cNvSpPr>
              <a:spLocks noChangeArrowheads="1"/>
            </p:cNvSpPr>
            <p:nvPr/>
          </p:nvSpPr>
          <p:spPr bwMode="auto">
            <a:xfrm>
              <a:off x="357158" y="428074"/>
              <a:ext cx="1958144" cy="3201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kumimoji="0" lang="fr-FR" sz="10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&lt;Mise </a:t>
              </a:r>
              <a:r>
                <a:rPr kumimoji="0" lang="fr-FR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 dans état initial&gt;</a:t>
              </a:r>
            </a:p>
          </p:txBody>
        </p:sp>
        <p:cxnSp>
          <p:nvCxnSpPr>
            <p:cNvPr id="112" name="Connecteur droit avec flèche 111"/>
            <p:cNvCxnSpPr/>
            <p:nvPr/>
          </p:nvCxnSpPr>
          <p:spPr>
            <a:xfrm>
              <a:off x="2224736" y="810854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38" name="Groupe 37"/>
          <p:cNvGrpSpPr/>
          <p:nvPr/>
        </p:nvGrpSpPr>
        <p:grpSpPr>
          <a:xfrm>
            <a:off x="476096" y="1114867"/>
            <a:ext cx="252000" cy="596437"/>
            <a:chOff x="476096" y="1114867"/>
            <a:chExt cx="252000" cy="596437"/>
          </a:xfrm>
        </p:grpSpPr>
        <p:cxnSp>
          <p:nvCxnSpPr>
            <p:cNvPr id="102" name="Connecteur droit 101"/>
            <p:cNvCxnSpPr/>
            <p:nvPr/>
          </p:nvCxnSpPr>
          <p:spPr>
            <a:xfrm rot="5400000" flipH="1" flipV="1">
              <a:off x="289097" y="1413086"/>
              <a:ext cx="596437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18" name="Connecteur droit avec flèche 117"/>
            <p:cNvCxnSpPr/>
            <p:nvPr/>
          </p:nvCxnSpPr>
          <p:spPr>
            <a:xfrm rot="16200000">
              <a:off x="538705" y="1614412"/>
              <a:ext cx="85205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44" name="Line 16"/>
            <p:cNvSpPr>
              <a:spLocks noChangeAspect="1" noChangeShapeType="1"/>
            </p:cNvSpPr>
            <p:nvPr/>
          </p:nvSpPr>
          <p:spPr bwMode="auto">
            <a:xfrm flipH="1">
              <a:off x="476096" y="1464361"/>
              <a:ext cx="2520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34" name="Text Box 49"/>
          <p:cNvSpPr txBox="1">
            <a:spLocks noChangeAspect="1" noChangeArrowheads="1"/>
          </p:cNvSpPr>
          <p:nvPr/>
        </p:nvSpPr>
        <p:spPr bwMode="auto">
          <a:xfrm>
            <a:off x="714348" y="1285860"/>
            <a:ext cx="779448" cy="3159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 err="1" smtClean="0">
                <a:solidFill>
                  <a:srgbClr val="008080"/>
                </a:solidFill>
              </a:rPr>
              <a:t>Init</a:t>
            </a:r>
            <a:endParaRPr lang="fr-FR" b="1" dirty="0">
              <a:solidFill>
                <a:srgbClr val="000000"/>
              </a:solidFill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6072198" y="1352240"/>
            <a:ext cx="1440000" cy="653058"/>
            <a:chOff x="6072198" y="1352240"/>
            <a:chExt cx="1440000" cy="653058"/>
          </a:xfrm>
        </p:grpSpPr>
        <p:sp>
          <p:nvSpPr>
            <p:cNvPr id="41" name="AutoShape 89"/>
            <p:cNvSpPr>
              <a:spLocks noChangeArrowheads="1"/>
            </p:cNvSpPr>
            <p:nvPr/>
          </p:nvSpPr>
          <p:spPr bwMode="auto">
            <a:xfrm>
              <a:off x="6072198" y="1352240"/>
              <a:ext cx="1440000" cy="648000"/>
            </a:xfrm>
            <a:prstGeom prst="wedgeRoundRectCallout">
              <a:avLst>
                <a:gd name="adj1" fmla="val -324920"/>
                <a:gd name="adj2" fmla="val -82598"/>
                <a:gd name="adj3" fmla="val 16667"/>
              </a:avLst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>
                <a:spcBef>
                  <a:spcPct val="50000"/>
                </a:spcBef>
              </a:pP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AutoShape 89"/>
            <p:cNvSpPr>
              <a:spLocks noChangeArrowheads="1"/>
            </p:cNvSpPr>
            <p:nvPr/>
          </p:nvSpPr>
          <p:spPr bwMode="auto">
            <a:xfrm>
              <a:off x="6072198" y="1357298"/>
              <a:ext cx="1440000" cy="648000"/>
            </a:xfrm>
            <a:prstGeom prst="wedgeRoundRectCallout">
              <a:avLst>
                <a:gd name="adj1" fmla="val -324920"/>
                <a:gd name="adj2" fmla="val -82598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>
                <a:spcBef>
                  <a:spcPct val="50000"/>
                </a:spcBef>
              </a:pPr>
              <a:r>
                <a:rPr lang="ar-DZ" sz="1400" b="1" dirty="0">
                  <a:latin typeface="Arial" pitchFamily="34" charset="0"/>
                  <a:cs typeface="Arial" pitchFamily="34" charset="0"/>
                </a:rPr>
                <a:t>تهيئة </a:t>
              </a:r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الجزء التنفيذي</a:t>
              </a:r>
            </a:p>
            <a:p>
              <a:pPr algn="r" rtl="1">
                <a:spcBef>
                  <a:spcPct val="50000"/>
                </a:spcBef>
              </a:pPr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في الحالة الابتدائية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9" name="Groupe 38"/>
          <p:cNvGrpSpPr/>
          <p:nvPr/>
        </p:nvGrpSpPr>
        <p:grpSpPr>
          <a:xfrm>
            <a:off x="364079" y="447368"/>
            <a:ext cx="7375612" cy="4624706"/>
            <a:chOff x="364079" y="447368"/>
            <a:chExt cx="7375612" cy="4624706"/>
          </a:xfrm>
        </p:grpSpPr>
        <p:cxnSp>
          <p:nvCxnSpPr>
            <p:cNvPr id="99" name="Connecteur en angle 98"/>
            <p:cNvCxnSpPr/>
            <p:nvPr/>
          </p:nvCxnSpPr>
          <p:spPr>
            <a:xfrm>
              <a:off x="4413377" y="988365"/>
              <a:ext cx="1405888" cy="1150272"/>
            </a:xfrm>
            <a:prstGeom prst="bentConnector3">
              <a:avLst>
                <a:gd name="adj1" fmla="val 100117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33" name="Groupe 32"/>
            <p:cNvGrpSpPr/>
            <p:nvPr/>
          </p:nvGrpSpPr>
          <p:grpSpPr>
            <a:xfrm>
              <a:off x="364079" y="447368"/>
              <a:ext cx="7375612" cy="4624706"/>
              <a:chOff x="364079" y="447368"/>
              <a:chExt cx="7375612" cy="4624706"/>
            </a:xfrm>
          </p:grpSpPr>
          <p:grpSp>
            <p:nvGrpSpPr>
              <p:cNvPr id="32" name="Groupe 31"/>
              <p:cNvGrpSpPr/>
              <p:nvPr/>
            </p:nvGrpSpPr>
            <p:grpSpPr>
              <a:xfrm>
                <a:off x="2623820" y="447368"/>
                <a:ext cx="1901502" cy="681643"/>
                <a:chOff x="2623820" y="447368"/>
                <a:chExt cx="1901502" cy="681643"/>
              </a:xfrm>
            </p:grpSpPr>
            <p:sp>
              <p:nvSpPr>
                <p:cNvPr id="92" name="Rectangle 91"/>
                <p:cNvSpPr/>
                <p:nvPr/>
              </p:nvSpPr>
              <p:spPr>
                <a:xfrm>
                  <a:off x="2700481" y="509249"/>
                  <a:ext cx="1618901" cy="553835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000000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93" name="Rectangle 92"/>
                <p:cNvSpPr/>
                <p:nvPr/>
              </p:nvSpPr>
              <p:spPr>
                <a:xfrm>
                  <a:off x="2632041" y="447368"/>
                  <a:ext cx="1746709" cy="681643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000000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107" name="Rectangle 54"/>
                <p:cNvSpPr>
                  <a:spLocks noChangeArrowheads="1"/>
                </p:cNvSpPr>
                <p:nvPr/>
              </p:nvSpPr>
              <p:spPr bwMode="auto">
                <a:xfrm>
                  <a:off x="2623820" y="476778"/>
                  <a:ext cx="1821396" cy="320187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A1</a:t>
                  </a:r>
                  <a:r>
                    <a:rPr kumimoji="0" lang="fr-FR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&lt;Arrêt </a:t>
                  </a:r>
                  <a:r>
                    <a:rPr kumimoji="0" lang="fr-FR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dans l'état initial&gt;</a:t>
                  </a:r>
                </a:p>
              </p:txBody>
            </p:sp>
            <p:cxnSp>
              <p:nvCxnSpPr>
                <p:cNvPr id="113" name="Connecteur droit avec flèche 112"/>
                <p:cNvCxnSpPr/>
                <p:nvPr/>
              </p:nvCxnSpPr>
              <p:spPr>
                <a:xfrm>
                  <a:off x="4440117" y="976393"/>
                  <a:ext cx="85205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grpSp>
            <p:nvGrpSpPr>
              <p:cNvPr id="31" name="Groupe 30"/>
              <p:cNvGrpSpPr/>
              <p:nvPr/>
            </p:nvGrpSpPr>
            <p:grpSpPr>
              <a:xfrm>
                <a:off x="364079" y="1740797"/>
                <a:ext cx="7375612" cy="3331277"/>
                <a:chOff x="364079" y="1740797"/>
                <a:chExt cx="7375612" cy="3331277"/>
              </a:xfrm>
            </p:grpSpPr>
            <p:sp>
              <p:nvSpPr>
                <p:cNvPr id="94" name="Rectangle 93"/>
                <p:cNvSpPr/>
                <p:nvPr/>
              </p:nvSpPr>
              <p:spPr>
                <a:xfrm>
                  <a:off x="421244" y="1770041"/>
                  <a:ext cx="1692000" cy="102246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000000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5372564" y="2163498"/>
                  <a:ext cx="2367127" cy="2028966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000000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98" name="Rectangle 97"/>
                <p:cNvSpPr/>
                <p:nvPr/>
              </p:nvSpPr>
              <p:spPr>
                <a:xfrm>
                  <a:off x="413933" y="4433034"/>
                  <a:ext cx="3962048" cy="639040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000000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cxnSp>
              <p:nvCxnSpPr>
                <p:cNvPr id="101" name="Connecteur droit 100"/>
                <p:cNvCxnSpPr/>
                <p:nvPr/>
              </p:nvCxnSpPr>
              <p:spPr>
                <a:xfrm rot="5400000" flipH="1" flipV="1">
                  <a:off x="-186684" y="3575361"/>
                  <a:ext cx="1548000" cy="0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dash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04" name="Connecteur en angle 103"/>
                <p:cNvCxnSpPr/>
                <p:nvPr/>
              </p:nvCxnSpPr>
              <p:spPr>
                <a:xfrm rot="5400000">
                  <a:off x="5066984" y="3527458"/>
                  <a:ext cx="553835" cy="1959723"/>
                </a:xfrm>
                <a:prstGeom prst="bentConnector3">
                  <a:avLst>
                    <a:gd name="adj1" fmla="val 100190"/>
                  </a:avLst>
                </a:prstGeom>
                <a:noFill/>
                <a:ln w="12700" cap="flat" cmpd="sng" algn="ctr">
                  <a:solidFill>
                    <a:schemeClr val="tx1"/>
                  </a:solidFill>
                  <a:prstDash val="dash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105" name="Rectangle 38"/>
                <p:cNvSpPr>
                  <a:spLocks noChangeArrowheads="1"/>
                </p:cNvSpPr>
                <p:nvPr/>
              </p:nvSpPr>
              <p:spPr bwMode="auto">
                <a:xfrm>
                  <a:off x="364079" y="1740797"/>
                  <a:ext cx="1874761" cy="48828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A5</a:t>
                  </a:r>
                  <a:r>
                    <a:rPr kumimoji="0" lang="fr-FR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&lt;Préparation </a:t>
                  </a:r>
                  <a:r>
                    <a:rPr kumimoji="0" lang="fr-FR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pour </a:t>
                  </a:r>
                  <a:r>
                    <a:rPr kumimoji="0" lang="fr-FR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remise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    en route </a:t>
                  </a:r>
                  <a:r>
                    <a:rPr kumimoji="0" lang="fr-FR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après défaillance&gt;</a:t>
                  </a:r>
                </a:p>
              </p:txBody>
            </p:sp>
            <p:sp>
              <p:nvSpPr>
                <p:cNvPr id="10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223017" y="2167583"/>
                  <a:ext cx="1710092" cy="383424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88900" marR="0" lvl="1" indent="-6350" defTabSz="914400" eaLnBrk="1" fontAlgn="auto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5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F1</a:t>
                  </a:r>
                  <a:r>
                    <a:rPr kumimoji="0" lang="fr-FR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&lt;Production </a:t>
                  </a:r>
                  <a:r>
                    <a:rPr kumimoji="0" lang="fr-FR" sz="105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normale</a:t>
                  </a:r>
                  <a:r>
                    <a:rPr kumimoji="0" lang="fr-FR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&gt;    </a:t>
                  </a:r>
                  <a:endPara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  <p:sp>
              <p:nvSpPr>
                <p:cNvPr id="110" name="Rectangle 26"/>
                <p:cNvSpPr>
                  <a:spLocks noChangeArrowheads="1"/>
                </p:cNvSpPr>
                <p:nvPr/>
              </p:nvSpPr>
              <p:spPr bwMode="auto">
                <a:xfrm>
                  <a:off x="379111" y="4393480"/>
                  <a:ext cx="1466190" cy="320187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D1</a:t>
                  </a:r>
                  <a:r>
                    <a:rPr kumimoji="0" lang="fr-FR" sz="105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&lt;Arrêt d’urgence&gt;</a:t>
                  </a:r>
                  <a:endParaRPr kumimoji="0" lang="fr-FR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endParaRPr>
                </a:p>
              </p:txBody>
            </p:sp>
            <p:cxnSp>
              <p:nvCxnSpPr>
                <p:cNvPr id="115" name="Connecteur droit avec flèche 114"/>
                <p:cNvCxnSpPr/>
                <p:nvPr/>
              </p:nvCxnSpPr>
              <p:spPr>
                <a:xfrm rot="5400000">
                  <a:off x="6275485" y="4272403"/>
                  <a:ext cx="108000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16" name="Connecteur droit avec flèche 115"/>
                <p:cNvCxnSpPr/>
                <p:nvPr/>
              </p:nvCxnSpPr>
              <p:spPr>
                <a:xfrm rot="16200000">
                  <a:off x="550580" y="4333682"/>
                  <a:ext cx="85205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chemeClr val="tx1"/>
                  </a:solidFill>
                  <a:prstDash val="solid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30" name="Text Box 109"/>
                <p:cNvSpPr txBox="1">
                  <a:spLocks noChangeArrowheads="1"/>
                </p:cNvSpPr>
                <p:nvPr/>
              </p:nvSpPr>
              <p:spPr bwMode="auto">
                <a:xfrm>
                  <a:off x="5500694" y="3000372"/>
                  <a:ext cx="1857388" cy="830997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square">
                  <a:spAutoFit/>
                </a:bodyPr>
                <a:lstStyle/>
                <a:p>
                  <a:pPr marL="0" marR="0" lvl="0" indent="0" algn="r" defTabSz="914400" rtl="1" eaLnBrk="1" fontAlgn="auto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DZ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abic Transparent" pitchFamily="2" charset="-78"/>
                    </a:rPr>
                    <a:t>نظام </a:t>
                  </a:r>
                  <a:r>
                    <a:rPr kumimoji="0" lang="ar-DZ" sz="24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Arabic Transparent" pitchFamily="2" charset="-78"/>
                    </a:rPr>
                    <a:t>ألي لإنتاج المصابيح</a:t>
                  </a:r>
                  <a:endParaRPr kumimoji="0" lang="fr-FR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Arabic Transparent" pitchFamily="2" charset="-78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35"/>
          <p:cNvSpPr>
            <a:spLocks noChangeArrowheads="1"/>
          </p:cNvSpPr>
          <p:nvPr/>
        </p:nvSpPr>
        <p:spPr bwMode="auto">
          <a:xfrm>
            <a:off x="3857620" y="0"/>
            <a:ext cx="1208985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3200" b="1" u="sng" dirty="0" smtClean="0">
                <a:solidFill>
                  <a:srgbClr val="6699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بالعربية</a:t>
            </a:r>
            <a:endParaRPr lang="fr-FR" sz="3200" u="sng" dirty="0">
              <a:solidFill>
                <a:srgbClr val="669900"/>
              </a:solidFill>
            </a:endParaRPr>
          </a:p>
        </p:txBody>
      </p:sp>
      <p:cxnSp>
        <p:nvCxnSpPr>
          <p:cNvPr id="66" name="Connecteur en angle 65"/>
          <p:cNvCxnSpPr/>
          <p:nvPr/>
        </p:nvCxnSpPr>
        <p:spPr>
          <a:xfrm>
            <a:off x="4413377" y="1446811"/>
            <a:ext cx="1405888" cy="1150272"/>
          </a:xfrm>
          <a:prstGeom prst="bentConnector3">
            <a:avLst>
              <a:gd name="adj1" fmla="val 100117"/>
            </a:avLst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7" name="Connecteur droit 66"/>
          <p:cNvCxnSpPr/>
          <p:nvPr/>
        </p:nvCxnSpPr>
        <p:spPr>
          <a:xfrm rot="5400000" flipH="1" flipV="1">
            <a:off x="-186684" y="4033807"/>
            <a:ext cx="1548000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8" name="Connecteur droit 67"/>
          <p:cNvCxnSpPr/>
          <p:nvPr/>
        </p:nvCxnSpPr>
        <p:spPr>
          <a:xfrm rot="5400000" flipH="1" flipV="1">
            <a:off x="289097" y="1895282"/>
            <a:ext cx="596437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9" name="Connecteur droit 68"/>
          <p:cNvCxnSpPr/>
          <p:nvPr/>
        </p:nvCxnSpPr>
        <p:spPr>
          <a:xfrm>
            <a:off x="2192996" y="1269300"/>
            <a:ext cx="432000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70" name="Groupe 69"/>
          <p:cNvGrpSpPr/>
          <p:nvPr/>
        </p:nvGrpSpPr>
        <p:grpSpPr>
          <a:xfrm>
            <a:off x="391528" y="905516"/>
            <a:ext cx="1926666" cy="657352"/>
            <a:chOff x="391528" y="447070"/>
            <a:chExt cx="1926666" cy="657352"/>
          </a:xfrm>
        </p:grpSpPr>
        <p:sp>
          <p:nvSpPr>
            <p:cNvPr id="71" name="Rectangle 70"/>
            <p:cNvSpPr/>
            <p:nvPr/>
          </p:nvSpPr>
          <p:spPr>
            <a:xfrm>
              <a:off x="410739" y="465382"/>
              <a:ext cx="1764000" cy="63904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2" name="Rectangle 42"/>
            <p:cNvSpPr>
              <a:spLocks noChangeArrowheads="1"/>
            </p:cNvSpPr>
            <p:nvPr/>
          </p:nvSpPr>
          <p:spPr bwMode="auto">
            <a:xfrm>
              <a:off x="391528" y="447070"/>
              <a:ext cx="1715952" cy="58477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r" rtl="1"/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وضع الجزء التشغيل </a:t>
              </a:r>
              <a:r>
                <a:rPr lang="fr-FR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 </a:t>
              </a:r>
              <a:endParaRPr lang="fr-FR" sz="1400" b="1" dirty="0" smtClean="0"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في الحالة الابتدائية</a:t>
              </a:r>
              <a:endParaRPr lang="en-US" sz="1400" dirty="0">
                <a:cs typeface="Arabic Transparent" pitchFamily="2" charset="-78"/>
              </a:endParaRPr>
            </a:p>
          </p:txBody>
        </p:sp>
        <p:cxnSp>
          <p:nvCxnSpPr>
            <p:cNvPr id="73" name="Connecteur droit avec flèche 72"/>
            <p:cNvCxnSpPr/>
            <p:nvPr/>
          </p:nvCxnSpPr>
          <p:spPr>
            <a:xfrm>
              <a:off x="2232989" y="810854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74" name="Groupe 73"/>
          <p:cNvGrpSpPr/>
          <p:nvPr/>
        </p:nvGrpSpPr>
        <p:grpSpPr>
          <a:xfrm>
            <a:off x="2632041" y="905814"/>
            <a:ext cx="1885465" cy="681643"/>
            <a:chOff x="2632041" y="447368"/>
            <a:chExt cx="1885465" cy="681643"/>
          </a:xfrm>
        </p:grpSpPr>
        <p:sp>
          <p:nvSpPr>
            <p:cNvPr id="75" name="Rectangle 74"/>
            <p:cNvSpPr/>
            <p:nvPr/>
          </p:nvSpPr>
          <p:spPr>
            <a:xfrm>
              <a:off x="2706659" y="509249"/>
              <a:ext cx="1618901" cy="553835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2632041" y="447368"/>
              <a:ext cx="1746709" cy="681643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7" name="Rectangle 54"/>
            <p:cNvSpPr>
              <a:spLocks noChangeArrowheads="1"/>
            </p:cNvSpPr>
            <p:nvPr/>
          </p:nvSpPr>
          <p:spPr bwMode="auto">
            <a:xfrm>
              <a:off x="2695011" y="516823"/>
              <a:ext cx="1620000" cy="5400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r" rtl="1"/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توقف في الحالة    </a:t>
              </a:r>
              <a:r>
                <a:rPr lang="fr-FR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 </a:t>
              </a:r>
              <a:endParaRPr lang="fr-FR" sz="1400" b="1" dirty="0" smtClean="0"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الابتدائية</a:t>
              </a:r>
              <a:endParaRPr lang="fr-FR" sz="1400" dirty="0">
                <a:cs typeface="Arabic Transparent" pitchFamily="2" charset="-78"/>
              </a:endParaRPr>
            </a:p>
          </p:txBody>
        </p:sp>
        <p:cxnSp>
          <p:nvCxnSpPr>
            <p:cNvPr id="78" name="Connecteur droit avec flèche 77"/>
            <p:cNvCxnSpPr/>
            <p:nvPr/>
          </p:nvCxnSpPr>
          <p:spPr>
            <a:xfrm>
              <a:off x="4432301" y="976393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79" name="Groupe 78"/>
          <p:cNvGrpSpPr/>
          <p:nvPr/>
        </p:nvGrpSpPr>
        <p:grpSpPr>
          <a:xfrm>
            <a:off x="365536" y="4749044"/>
            <a:ext cx="4011661" cy="781777"/>
            <a:chOff x="365536" y="4290598"/>
            <a:chExt cx="4011661" cy="781777"/>
          </a:xfrm>
        </p:grpSpPr>
        <p:sp>
          <p:nvSpPr>
            <p:cNvPr id="80" name="Rectangle 79"/>
            <p:cNvSpPr/>
            <p:nvPr/>
          </p:nvSpPr>
          <p:spPr>
            <a:xfrm>
              <a:off x="415149" y="4433335"/>
              <a:ext cx="3962048" cy="639040"/>
            </a:xfrm>
            <a:prstGeom prst="rect">
              <a:avLst/>
            </a:prstGeom>
            <a:solidFill>
              <a:srgbClr val="FFCC00"/>
            </a:solidFill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13933" y="4433034"/>
              <a:ext cx="3962048" cy="639040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2" name="Rectangle 26"/>
            <p:cNvSpPr>
              <a:spLocks noChangeArrowheads="1"/>
            </p:cNvSpPr>
            <p:nvPr/>
          </p:nvSpPr>
          <p:spPr bwMode="auto">
            <a:xfrm>
              <a:off x="365536" y="4393480"/>
              <a:ext cx="1706134" cy="53091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r" rtl="1">
                <a:defRPr/>
              </a:pPr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توقف الاستعجال    </a:t>
              </a:r>
              <a:r>
                <a:rPr lang="fr-FR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r>
                <a:rPr lang="ar-DZ" sz="1050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endParaRPr lang="en-US" sz="1050" dirty="0" smtClean="0">
                <a:cs typeface="Arabic Transparent" pitchFamily="2" charset="-78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3" name="Connecteur droit avec flèche 82"/>
            <p:cNvCxnSpPr/>
            <p:nvPr/>
          </p:nvCxnSpPr>
          <p:spPr>
            <a:xfrm rot="16200000">
              <a:off x="550580" y="4333201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84" name="Groupe 83"/>
          <p:cNvGrpSpPr/>
          <p:nvPr/>
        </p:nvGrpSpPr>
        <p:grpSpPr>
          <a:xfrm>
            <a:off x="329748" y="2081809"/>
            <a:ext cx="1810246" cy="1169142"/>
            <a:chOff x="329748" y="1623363"/>
            <a:chExt cx="1810246" cy="1169142"/>
          </a:xfrm>
        </p:grpSpPr>
        <p:sp>
          <p:nvSpPr>
            <p:cNvPr id="85" name="Rectangle 84"/>
            <p:cNvSpPr/>
            <p:nvPr/>
          </p:nvSpPr>
          <p:spPr>
            <a:xfrm>
              <a:off x="421244" y="1770041"/>
              <a:ext cx="1692000" cy="1022464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6" name="Rectangle 38"/>
            <p:cNvSpPr>
              <a:spLocks noChangeArrowheads="1"/>
            </p:cNvSpPr>
            <p:nvPr/>
          </p:nvSpPr>
          <p:spPr bwMode="auto">
            <a:xfrm>
              <a:off x="329748" y="1740797"/>
              <a:ext cx="1810246" cy="58477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algn="r" rtl="1"/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تحضير من أجل      </a:t>
              </a:r>
              <a:r>
                <a:rPr lang="fr-FR" b="1" kern="0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   </a:t>
              </a:r>
              <a:endParaRPr lang="fr-FR" sz="1400" b="1" dirty="0" smtClean="0"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400" b="1" dirty="0" smtClean="0">
                  <a:ea typeface="Times New Roman" pitchFamily="18" charset="0"/>
                  <a:cs typeface="Arabic Transparent" pitchFamily="2" charset="-78"/>
                </a:rPr>
                <a:t>إعادة التشغيل بعد العطب</a:t>
              </a:r>
              <a:endParaRPr lang="fr-FR" sz="1400" dirty="0">
                <a:cs typeface="Arabic Transparent" pitchFamily="2" charset="-78"/>
              </a:endParaRPr>
            </a:p>
          </p:txBody>
        </p:sp>
        <p:cxnSp>
          <p:nvCxnSpPr>
            <p:cNvPr id="87" name="Connecteur droit avec flèche 86"/>
            <p:cNvCxnSpPr/>
            <p:nvPr/>
          </p:nvCxnSpPr>
          <p:spPr>
            <a:xfrm rot="16200000">
              <a:off x="550580" y="1665966"/>
              <a:ext cx="85205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88" name="Groupe 87"/>
          <p:cNvGrpSpPr/>
          <p:nvPr/>
        </p:nvGrpSpPr>
        <p:grpSpPr>
          <a:xfrm>
            <a:off x="4364040" y="4688848"/>
            <a:ext cx="1959723" cy="662905"/>
            <a:chOff x="4364040" y="4230402"/>
            <a:chExt cx="1959723" cy="662905"/>
          </a:xfrm>
        </p:grpSpPr>
        <p:cxnSp>
          <p:nvCxnSpPr>
            <p:cNvPr id="89" name="Connecteur en angle 88"/>
            <p:cNvCxnSpPr/>
            <p:nvPr/>
          </p:nvCxnSpPr>
          <p:spPr>
            <a:xfrm rot="5400000">
              <a:off x="5066984" y="3527458"/>
              <a:ext cx="553835" cy="1959723"/>
            </a:xfrm>
            <a:prstGeom prst="bentConnector3">
              <a:avLst>
                <a:gd name="adj1" fmla="val 100190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0" name="Line 16"/>
            <p:cNvSpPr>
              <a:spLocks noChangeAspect="1" noChangeShapeType="1"/>
            </p:cNvSpPr>
            <p:nvPr/>
          </p:nvSpPr>
          <p:spPr bwMode="auto">
            <a:xfrm>
              <a:off x="5214942" y="4648983"/>
              <a:ext cx="0" cy="244324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91" name="Group 53"/>
          <p:cNvGrpSpPr>
            <a:grpSpLocks noChangeAspect="1"/>
          </p:cNvGrpSpPr>
          <p:nvPr/>
        </p:nvGrpSpPr>
        <p:grpSpPr bwMode="auto">
          <a:xfrm>
            <a:off x="5357818" y="5601958"/>
            <a:ext cx="1014412" cy="995363"/>
            <a:chOff x="2562" y="1661"/>
            <a:chExt cx="823" cy="807"/>
          </a:xfrm>
        </p:grpSpPr>
        <p:pic>
          <p:nvPicPr>
            <p:cNvPr id="96" name="Picture 5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62" y="1661"/>
              <a:ext cx="823" cy="8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5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904" y="2006"/>
              <a:ext cx="258" cy="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8" name="Groupe 107"/>
          <p:cNvGrpSpPr/>
          <p:nvPr/>
        </p:nvGrpSpPr>
        <p:grpSpPr>
          <a:xfrm>
            <a:off x="2804066" y="5959148"/>
            <a:ext cx="2268000" cy="756000"/>
            <a:chOff x="2714424" y="5572140"/>
            <a:chExt cx="2378263" cy="702626"/>
          </a:xfrm>
        </p:grpSpPr>
        <p:sp>
          <p:nvSpPr>
            <p:cNvPr id="111" name="AutoShape 57"/>
            <p:cNvSpPr>
              <a:spLocks noChangeArrowheads="1"/>
            </p:cNvSpPr>
            <p:nvPr/>
          </p:nvSpPr>
          <p:spPr bwMode="auto">
            <a:xfrm flipH="1">
              <a:off x="2714424" y="5584203"/>
              <a:ext cx="2378075" cy="690563"/>
            </a:xfrm>
            <a:prstGeom prst="wedgeRoundRectCallout">
              <a:avLst>
                <a:gd name="adj1" fmla="val -53606"/>
                <a:gd name="adj2" fmla="val -130690"/>
                <a:gd name="adj3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rtl="1"/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114" name="AutoShape 57"/>
            <p:cNvSpPr>
              <a:spLocks noChangeArrowheads="1"/>
            </p:cNvSpPr>
            <p:nvPr/>
          </p:nvSpPr>
          <p:spPr bwMode="auto">
            <a:xfrm flipH="1">
              <a:off x="2714612" y="5572140"/>
              <a:ext cx="2378075" cy="690563"/>
            </a:xfrm>
            <a:prstGeom prst="wedgeRoundRectCallout">
              <a:avLst>
                <a:gd name="adj1" fmla="val -53606"/>
                <a:gd name="adj2" fmla="val -130690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r>
                <a:rPr lang="ar-DZ" sz="1400" b="1" dirty="0">
                  <a:cs typeface="Arabic Transparent" pitchFamily="2" charset="-78"/>
                </a:rPr>
                <a:t>عند وجود الخلل يتم الضغط على زر </a:t>
              </a:r>
              <a:r>
                <a:rPr lang="ar-DZ" sz="1400" b="1" dirty="0" smtClean="0">
                  <a:cs typeface="Arabic Transparent" pitchFamily="2" charset="-78"/>
                </a:rPr>
                <a:t>ألاستعجالي.الحالة </a:t>
              </a:r>
              <a:r>
                <a:rPr lang="fr-FR" sz="1400" b="1" dirty="0">
                  <a:cs typeface="Arabic Transparent" pitchFamily="2" charset="-78"/>
                </a:rPr>
                <a:t>D1</a:t>
              </a:r>
              <a:r>
                <a:rPr lang="ar-DZ" sz="1400" b="1" dirty="0">
                  <a:cs typeface="Arabic Transparent" pitchFamily="2" charset="-78"/>
                </a:rPr>
                <a:t> نشيطة.</a:t>
              </a:r>
            </a:p>
            <a:p>
              <a:pPr algn="ctr" rtl="1"/>
              <a:r>
                <a:rPr lang="ar-DZ" sz="1400" b="1" dirty="0">
                  <a:cs typeface="Arabic Transparent" pitchFamily="2" charset="-78"/>
                </a:rPr>
                <a:t>يتم قطع التغذية</a:t>
              </a:r>
              <a:endParaRPr lang="fr-FR" sz="1400" b="1" dirty="0">
                <a:cs typeface="Arabic Transparent" pitchFamily="2" charset="-78"/>
              </a:endParaRPr>
            </a:p>
          </p:txBody>
        </p:sp>
      </p:grpSp>
      <p:grpSp>
        <p:nvGrpSpPr>
          <p:cNvPr id="117" name="Groupe 116"/>
          <p:cNvGrpSpPr/>
          <p:nvPr/>
        </p:nvGrpSpPr>
        <p:grpSpPr>
          <a:xfrm>
            <a:off x="6858013" y="1387116"/>
            <a:ext cx="2016003" cy="756000"/>
            <a:chOff x="6983412" y="4000504"/>
            <a:chExt cx="2160592" cy="792162"/>
          </a:xfrm>
        </p:grpSpPr>
        <p:sp>
          <p:nvSpPr>
            <p:cNvPr id="119" name="AutoShape 58"/>
            <p:cNvSpPr>
              <a:spLocks noChangeArrowheads="1"/>
            </p:cNvSpPr>
            <p:nvPr/>
          </p:nvSpPr>
          <p:spPr bwMode="auto">
            <a:xfrm>
              <a:off x="6983415" y="4000504"/>
              <a:ext cx="2160589" cy="792162"/>
            </a:xfrm>
            <a:prstGeom prst="wedgeRoundRectCallout">
              <a:avLst>
                <a:gd name="adj1" fmla="val -56665"/>
                <a:gd name="adj2" fmla="val 118944"/>
                <a:gd name="adj3" fmla="val 16667"/>
              </a:avLst>
            </a:prstGeom>
            <a:solidFill>
              <a:srgbClr val="FFFF00"/>
            </a:soli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endParaRPr lang="fr-FR" sz="1400" b="1" dirty="0">
                <a:cs typeface="Arabic Transparent" pitchFamily="2" charset="-78"/>
              </a:endParaRPr>
            </a:p>
          </p:txBody>
        </p:sp>
        <p:sp>
          <p:nvSpPr>
            <p:cNvPr id="120" name="AutoShape 58"/>
            <p:cNvSpPr>
              <a:spLocks noChangeArrowheads="1"/>
            </p:cNvSpPr>
            <p:nvPr/>
          </p:nvSpPr>
          <p:spPr bwMode="auto">
            <a:xfrm>
              <a:off x="6983412" y="4000504"/>
              <a:ext cx="2160588" cy="792162"/>
            </a:xfrm>
            <a:prstGeom prst="wedgeRoundRectCallout">
              <a:avLst>
                <a:gd name="adj1" fmla="val -56468"/>
                <a:gd name="adj2" fmla="val 118690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r>
                <a:rPr lang="ar-DZ" sz="1400" b="1">
                  <a:cs typeface="Arabic Transparent" pitchFamily="2" charset="-78"/>
                </a:rPr>
                <a:t>وجود خلل في نظام انتاج المصابيح مثلا : تعطل رافعة الخاصة بدفع زجاجة المصابيح</a:t>
              </a:r>
              <a:endParaRPr lang="fr-FR" sz="1400" b="1">
                <a:cs typeface="Arabic Transparent" pitchFamily="2" charset="-78"/>
              </a:endParaRPr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2571736" y="4887578"/>
            <a:ext cx="133401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ـ قطع التغذية.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122" name="Rectangle 121"/>
          <p:cNvSpPr/>
          <p:nvPr/>
        </p:nvSpPr>
        <p:spPr>
          <a:xfrm>
            <a:off x="2522050" y="5173330"/>
            <a:ext cx="138371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ـ توقف النظام.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123" name="Groupe 122"/>
          <p:cNvGrpSpPr/>
          <p:nvPr/>
        </p:nvGrpSpPr>
        <p:grpSpPr>
          <a:xfrm>
            <a:off x="5290800" y="2621944"/>
            <a:ext cx="2448891" cy="2222280"/>
            <a:chOff x="5290800" y="2163498"/>
            <a:chExt cx="2448891" cy="2222280"/>
          </a:xfrm>
        </p:grpSpPr>
        <p:sp>
          <p:nvSpPr>
            <p:cNvPr id="124" name="Rectangle 123"/>
            <p:cNvSpPr/>
            <p:nvPr/>
          </p:nvSpPr>
          <p:spPr>
            <a:xfrm>
              <a:off x="5372564" y="2163498"/>
              <a:ext cx="2367127" cy="2028966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5" name="Text Box 19"/>
            <p:cNvSpPr txBox="1">
              <a:spLocks noChangeArrowheads="1"/>
            </p:cNvSpPr>
            <p:nvPr/>
          </p:nvSpPr>
          <p:spPr bwMode="auto">
            <a:xfrm>
              <a:off x="5290800" y="2167583"/>
              <a:ext cx="1710092" cy="38342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lvl="1" indent="-6350">
                <a:spcBef>
                  <a:spcPts val="500"/>
                </a:spcBef>
                <a:spcAft>
                  <a:spcPts val="500"/>
                </a:spcAft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lang="ar-DZ" sz="1600" b="1" dirty="0" smtClean="0">
                  <a:ea typeface="Times New Roman" pitchFamily="18" charset="0"/>
                  <a:cs typeface="Arabic Transparent" pitchFamily="2" charset="-78"/>
                </a:rPr>
                <a:t>إنتاج عادي      </a:t>
              </a:r>
              <a:endParaRPr lang="en-US" sz="1050" b="1" dirty="0" smtClean="0"/>
            </a:p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26" name="Connecteur droit avec flèche 125"/>
            <p:cNvCxnSpPr/>
            <p:nvPr/>
          </p:nvCxnSpPr>
          <p:spPr>
            <a:xfrm rot="5400000">
              <a:off x="6275485" y="4331778"/>
              <a:ext cx="108000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27" name="Text Box 109"/>
            <p:cNvSpPr txBox="1">
              <a:spLocks noChangeArrowheads="1"/>
            </p:cNvSpPr>
            <p:nvPr/>
          </p:nvSpPr>
          <p:spPr bwMode="auto">
            <a:xfrm>
              <a:off x="5500694" y="3000372"/>
              <a:ext cx="2143140" cy="83099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نظام </a:t>
              </a:r>
              <a:r>
                <a:rPr kumimoji="0" lang="ar-DZ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ألي لإنتاج المصابيح</a:t>
              </a:r>
              <a:r>
                <a:rPr kumimoji="0" lang="fr-FR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 </a:t>
              </a:r>
              <a:r>
                <a:rPr kumimoji="0" lang="ar-DZ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 + خلل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</p:grpSp>
      <p:sp>
        <p:nvSpPr>
          <p:cNvPr id="128" name="Text Box 85"/>
          <p:cNvSpPr txBox="1">
            <a:spLocks noChangeAspect="1" noChangeArrowheads="1"/>
          </p:cNvSpPr>
          <p:nvPr/>
        </p:nvSpPr>
        <p:spPr bwMode="auto">
          <a:xfrm>
            <a:off x="4572000" y="4744702"/>
            <a:ext cx="121444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2000" b="1" dirty="0" smtClean="0">
                <a:solidFill>
                  <a:srgbClr val="FF0000"/>
                </a:solidFill>
                <a:cs typeface="Arabic Transparent" pitchFamily="2" charset="-78"/>
              </a:rPr>
              <a:t>AU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+ خلل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129" name="Groupe 128"/>
          <p:cNvGrpSpPr/>
          <p:nvPr/>
        </p:nvGrpSpPr>
        <p:grpSpPr>
          <a:xfrm>
            <a:off x="6314592" y="5060948"/>
            <a:ext cx="2329374" cy="248440"/>
            <a:chOff x="6314592" y="4602502"/>
            <a:chExt cx="2329374" cy="248440"/>
          </a:xfrm>
        </p:grpSpPr>
        <p:cxnSp>
          <p:nvCxnSpPr>
            <p:cNvPr id="130" name="Connecteur droit avec flèche 129"/>
            <p:cNvCxnSpPr/>
            <p:nvPr/>
          </p:nvCxnSpPr>
          <p:spPr>
            <a:xfrm rot="10800000">
              <a:off x="6686178" y="4771554"/>
              <a:ext cx="6294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1" name="Connecteur droit 130"/>
            <p:cNvCxnSpPr/>
            <p:nvPr/>
          </p:nvCxnSpPr>
          <p:spPr>
            <a:xfrm rot="10800000">
              <a:off x="6314592" y="4777656"/>
              <a:ext cx="472082" cy="13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2" name="Text Box 19"/>
            <p:cNvSpPr txBox="1">
              <a:spLocks noChangeArrowheads="1"/>
            </p:cNvSpPr>
            <p:nvPr/>
          </p:nvSpPr>
          <p:spPr bwMode="auto">
            <a:xfrm>
              <a:off x="6643156" y="4602502"/>
              <a:ext cx="2000810" cy="24844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algn="r" defTabSz="914400" rtl="1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خلل من كل الحالات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21" grpId="0"/>
      <p:bldP spid="122" grpId="0"/>
      <p:bldP spid="12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roupe 92"/>
          <p:cNvGrpSpPr/>
          <p:nvPr/>
        </p:nvGrpSpPr>
        <p:grpSpPr>
          <a:xfrm>
            <a:off x="13447" y="397507"/>
            <a:ext cx="9112944" cy="6048000"/>
            <a:chOff x="0" y="785794"/>
            <a:chExt cx="9112944" cy="6048000"/>
          </a:xfrm>
        </p:grpSpPr>
        <p:sp>
          <p:nvSpPr>
            <p:cNvPr id="95" name="Rectangle 94"/>
            <p:cNvSpPr/>
            <p:nvPr/>
          </p:nvSpPr>
          <p:spPr>
            <a:xfrm>
              <a:off x="40944" y="785794"/>
              <a:ext cx="9072000" cy="6048000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1590138" y="2571744"/>
              <a:ext cx="1195912" cy="500066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3242737" y="1816816"/>
              <a:ext cx="1368000" cy="468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3184904" y="1764526"/>
              <a:ext cx="1476000" cy="576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1316742" y="3382274"/>
              <a:ext cx="1404000" cy="864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1307866" y="1779748"/>
              <a:ext cx="1440000" cy="540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590138" y="4857760"/>
              <a:ext cx="1143008" cy="684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130362" y="3391932"/>
              <a:ext cx="900000" cy="864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4135504" y="3398893"/>
              <a:ext cx="1008000" cy="684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3143240" y="4857760"/>
              <a:ext cx="1512000" cy="684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435170" y="2571744"/>
              <a:ext cx="1195912" cy="500066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6002225" y="2518840"/>
              <a:ext cx="684000" cy="838722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6858016" y="2512662"/>
              <a:ext cx="684000" cy="838722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500694" y="3714752"/>
              <a:ext cx="2000264" cy="1714512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941942" y="1595332"/>
              <a:ext cx="864000" cy="936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7935764" y="2832784"/>
              <a:ext cx="900000" cy="1908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7935764" y="5100266"/>
              <a:ext cx="900000" cy="1440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310564" y="5994590"/>
              <a:ext cx="3348000" cy="540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71406" y="1500174"/>
              <a:ext cx="504000" cy="5143536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21" name="Connecteur en angle 120"/>
            <p:cNvCxnSpPr/>
            <p:nvPr/>
          </p:nvCxnSpPr>
          <p:spPr>
            <a:xfrm>
              <a:off x="4643438" y="2803643"/>
              <a:ext cx="1008000" cy="900000"/>
            </a:xfrm>
            <a:prstGeom prst="bentConnector3">
              <a:avLst>
                <a:gd name="adj1" fmla="val 99731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2" name="Connecteur en angle 121"/>
            <p:cNvCxnSpPr/>
            <p:nvPr/>
          </p:nvCxnSpPr>
          <p:spPr>
            <a:xfrm>
              <a:off x="4690164" y="2285476"/>
              <a:ext cx="1152000" cy="1404000"/>
            </a:xfrm>
            <a:prstGeom prst="bentConnector3">
              <a:avLst>
                <a:gd name="adj1" fmla="val 100117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3" name="Connecteur en angle 122"/>
            <p:cNvCxnSpPr/>
            <p:nvPr/>
          </p:nvCxnSpPr>
          <p:spPr>
            <a:xfrm>
              <a:off x="4690164" y="2118999"/>
              <a:ext cx="1620000" cy="396000"/>
            </a:xfrm>
            <a:prstGeom prst="bentConnector3">
              <a:avLst>
                <a:gd name="adj1" fmla="val 99708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4" name="Connecteur en angle 123"/>
            <p:cNvCxnSpPr/>
            <p:nvPr/>
          </p:nvCxnSpPr>
          <p:spPr>
            <a:xfrm rot="5400000">
              <a:off x="4969108" y="-1194620"/>
              <a:ext cx="108000" cy="5760000"/>
            </a:xfrm>
            <a:prstGeom prst="bentConnector3">
              <a:avLst>
                <a:gd name="adj1" fmla="val 825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5" name="Connecteur droit 124"/>
            <p:cNvCxnSpPr/>
            <p:nvPr/>
          </p:nvCxnSpPr>
          <p:spPr>
            <a:xfrm rot="10800000">
              <a:off x="4050420" y="4202394"/>
              <a:ext cx="1440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6" name="Connecteur droit 125"/>
            <p:cNvCxnSpPr/>
            <p:nvPr/>
          </p:nvCxnSpPr>
          <p:spPr>
            <a:xfrm rot="10800000">
              <a:off x="4662029" y="4969746"/>
              <a:ext cx="828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7" name="Connecteur droit 126"/>
            <p:cNvCxnSpPr/>
            <p:nvPr/>
          </p:nvCxnSpPr>
          <p:spPr>
            <a:xfrm rot="10800000">
              <a:off x="2716861" y="4972444"/>
              <a:ext cx="432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8" name="Connecteur droit 127"/>
            <p:cNvCxnSpPr/>
            <p:nvPr/>
          </p:nvCxnSpPr>
          <p:spPr>
            <a:xfrm rot="5400000" flipH="1" flipV="1">
              <a:off x="4064922" y="4449148"/>
              <a:ext cx="756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29" name="Connecteur droit 128"/>
            <p:cNvCxnSpPr/>
            <p:nvPr/>
          </p:nvCxnSpPr>
          <p:spPr>
            <a:xfrm rot="5400000" flipH="1" flipV="1">
              <a:off x="3015726" y="4564036"/>
              <a:ext cx="576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0" name="Connecteur droit 129"/>
            <p:cNvCxnSpPr/>
            <p:nvPr/>
          </p:nvCxnSpPr>
          <p:spPr>
            <a:xfrm rot="5400000" flipH="1" flipV="1">
              <a:off x="1878202" y="4564542"/>
              <a:ext cx="576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1" name="Connecteur droit 130"/>
            <p:cNvCxnSpPr/>
            <p:nvPr/>
          </p:nvCxnSpPr>
          <p:spPr>
            <a:xfrm rot="5400000" flipH="1" flipV="1">
              <a:off x="1963742" y="5764850"/>
              <a:ext cx="396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2" name="Connecteur droit 131"/>
            <p:cNvCxnSpPr/>
            <p:nvPr/>
          </p:nvCxnSpPr>
          <p:spPr>
            <a:xfrm rot="5400000" flipH="1" flipV="1">
              <a:off x="610282" y="5122542"/>
              <a:ext cx="1692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3" name="Connecteur droit 132"/>
            <p:cNvCxnSpPr/>
            <p:nvPr/>
          </p:nvCxnSpPr>
          <p:spPr>
            <a:xfrm rot="5400000" flipH="1" flipV="1">
              <a:off x="2017742" y="3215016"/>
              <a:ext cx="288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4" name="Connecteur droit 133"/>
            <p:cNvCxnSpPr/>
            <p:nvPr/>
          </p:nvCxnSpPr>
          <p:spPr>
            <a:xfrm rot="5400000" flipH="1" flipV="1">
              <a:off x="952282" y="2851850"/>
              <a:ext cx="1008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5" name="Connecteur droit 134"/>
            <p:cNvCxnSpPr/>
            <p:nvPr/>
          </p:nvCxnSpPr>
          <p:spPr>
            <a:xfrm>
              <a:off x="2806257" y="2821816"/>
              <a:ext cx="612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6" name="Connecteur droit 135"/>
            <p:cNvCxnSpPr/>
            <p:nvPr/>
          </p:nvCxnSpPr>
          <p:spPr>
            <a:xfrm>
              <a:off x="2768978" y="2071678"/>
              <a:ext cx="396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7" name="Connecteur en angle 136"/>
            <p:cNvCxnSpPr/>
            <p:nvPr/>
          </p:nvCxnSpPr>
          <p:spPr>
            <a:xfrm>
              <a:off x="4665637" y="1959798"/>
              <a:ext cx="2448000" cy="540000"/>
            </a:xfrm>
            <a:prstGeom prst="bentConnector3">
              <a:avLst>
                <a:gd name="adj1" fmla="val 100295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8" name="Connecteur en angle 137"/>
            <p:cNvCxnSpPr/>
            <p:nvPr/>
          </p:nvCxnSpPr>
          <p:spPr>
            <a:xfrm flipV="1">
              <a:off x="7655398" y="1826875"/>
              <a:ext cx="288000" cy="1152000"/>
            </a:xfrm>
            <a:prstGeom prst="bentConnector3">
              <a:avLst>
                <a:gd name="adj1" fmla="val -230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39" name="Connecteur droit 138"/>
            <p:cNvCxnSpPr/>
            <p:nvPr/>
          </p:nvCxnSpPr>
          <p:spPr>
            <a:xfrm>
              <a:off x="4686301" y="1827682"/>
              <a:ext cx="2952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0" name="Connecteur droit 139"/>
            <p:cNvCxnSpPr/>
            <p:nvPr/>
          </p:nvCxnSpPr>
          <p:spPr>
            <a:xfrm>
              <a:off x="7677586" y="2988728"/>
              <a:ext cx="252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1" name="Connecteur droit 140"/>
            <p:cNvCxnSpPr/>
            <p:nvPr/>
          </p:nvCxnSpPr>
          <p:spPr>
            <a:xfrm rot="5400000">
              <a:off x="6145970" y="3534266"/>
              <a:ext cx="324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2" name="Connecteur droit 141"/>
            <p:cNvCxnSpPr/>
            <p:nvPr/>
          </p:nvCxnSpPr>
          <p:spPr>
            <a:xfrm rot="5400000">
              <a:off x="6992894" y="3528293"/>
              <a:ext cx="324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3" name="Connecteur droit 142"/>
            <p:cNvCxnSpPr/>
            <p:nvPr/>
          </p:nvCxnSpPr>
          <p:spPr>
            <a:xfrm>
              <a:off x="7500958" y="4468443"/>
              <a:ext cx="42704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4" name="Connecteur droit 143"/>
            <p:cNvCxnSpPr/>
            <p:nvPr/>
          </p:nvCxnSpPr>
          <p:spPr>
            <a:xfrm>
              <a:off x="7500958" y="4667259"/>
              <a:ext cx="42704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5" name="Connecteur droit 144"/>
            <p:cNvCxnSpPr/>
            <p:nvPr/>
          </p:nvCxnSpPr>
          <p:spPr>
            <a:xfrm>
              <a:off x="7500958" y="5144398"/>
              <a:ext cx="42704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6" name="Connecteur droit 145"/>
            <p:cNvCxnSpPr/>
            <p:nvPr/>
          </p:nvCxnSpPr>
          <p:spPr>
            <a:xfrm>
              <a:off x="7500958" y="5343214"/>
              <a:ext cx="42704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7" name="Connecteur en angle 146"/>
            <p:cNvCxnSpPr/>
            <p:nvPr/>
          </p:nvCxnSpPr>
          <p:spPr>
            <a:xfrm rot="5400000">
              <a:off x="5062474" y="5030762"/>
              <a:ext cx="828000" cy="1656000"/>
            </a:xfrm>
            <a:prstGeom prst="bentConnector3">
              <a:avLst>
                <a:gd name="adj1" fmla="val 100190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48" name="Parenthèse fermante 147"/>
            <p:cNvSpPr/>
            <p:nvPr/>
          </p:nvSpPr>
          <p:spPr>
            <a:xfrm>
              <a:off x="8832831" y="3214686"/>
              <a:ext cx="180000" cy="2484000"/>
            </a:xfrm>
            <a:prstGeom prst="rightBracket">
              <a:avLst>
                <a:gd name="adj" fmla="val 0"/>
              </a:avLst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9" name="Parenthèse fermante 148"/>
            <p:cNvSpPr/>
            <p:nvPr/>
          </p:nvSpPr>
          <p:spPr>
            <a:xfrm flipH="1">
              <a:off x="2918682" y="3214686"/>
              <a:ext cx="360000" cy="2484000"/>
            </a:xfrm>
            <a:prstGeom prst="rightBracket">
              <a:avLst>
                <a:gd name="adj" fmla="val 0"/>
              </a:avLst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0" name="Rectangle 13"/>
            <p:cNvSpPr>
              <a:spLocks noChangeArrowheads="1"/>
            </p:cNvSpPr>
            <p:nvPr/>
          </p:nvSpPr>
          <p:spPr bwMode="auto">
            <a:xfrm>
              <a:off x="7889478" y="2817788"/>
              <a:ext cx="914033" cy="52322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100" b="1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F5</a:t>
              </a:r>
              <a:r>
                <a:rPr kumimoji="0" lang="fr-FR" sz="85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</a:t>
              </a:r>
              <a:r>
                <a:rPr kumimoji="0" lang="fr-FR" sz="85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Marche </a:t>
              </a:r>
              <a:r>
                <a:rPr kumimoji="0" lang="fr-FR" sz="85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 </a:t>
              </a:r>
              <a:endParaRPr kumimoji="0" lang="fr-FR" sz="8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5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vérification dans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5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fr-FR" sz="85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l'ordre&gt;</a:t>
              </a:r>
            </a:p>
          </p:txBody>
        </p:sp>
        <p:sp>
          <p:nvSpPr>
            <p:cNvPr id="151" name="Rectangle 13"/>
            <p:cNvSpPr>
              <a:spLocks noChangeArrowheads="1"/>
            </p:cNvSpPr>
            <p:nvPr/>
          </p:nvSpPr>
          <p:spPr bwMode="auto">
            <a:xfrm>
              <a:off x="7897518" y="1558610"/>
              <a:ext cx="1000131" cy="53860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>
                <a:defRPr/>
              </a:pPr>
              <a:r>
                <a:rPr lang="fr-FR" sz="1100" b="1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F4</a:t>
              </a:r>
              <a:r>
                <a:rPr lang="fr-FR" sz="90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</a:t>
              </a:r>
              <a:r>
                <a:rPr lang="fr-FR" sz="85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Marche de</a:t>
              </a:r>
            </a:p>
            <a:p>
              <a:pPr lvl="0">
                <a:defRPr/>
              </a:pPr>
              <a:r>
                <a:rPr lang="fr-FR" sz="85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vérification dans </a:t>
              </a:r>
            </a:p>
            <a:p>
              <a:pPr lvl="0">
                <a:defRPr/>
              </a:pPr>
              <a:r>
                <a:rPr lang="fr-FR" sz="850" kern="0" dirty="0" smtClean="0"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le désordre&gt;</a:t>
              </a:r>
              <a:endParaRPr lang="fr-FR" sz="850" kern="0" dirty="0"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Rectangle 32"/>
            <p:cNvSpPr>
              <a:spLocks noChangeArrowheads="1"/>
            </p:cNvSpPr>
            <p:nvPr/>
          </p:nvSpPr>
          <p:spPr bwMode="auto">
            <a:xfrm>
              <a:off x="1532846" y="4824769"/>
              <a:ext cx="1303562" cy="3847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D2</a:t>
              </a:r>
              <a:r>
                <a:rPr kumimoji="0" lang="fr-FR" sz="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Diagnostic et/ou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traitement de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défaillance&gt;</a:t>
              </a:r>
              <a:r>
                <a:rPr kumimoji="0" lang="fr-FR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</a:p>
          </p:txBody>
        </p:sp>
        <p:sp>
          <p:nvSpPr>
            <p:cNvPr id="153" name="Rectangle 38"/>
            <p:cNvSpPr>
              <a:spLocks noChangeArrowheads="1"/>
            </p:cNvSpPr>
            <p:nvPr/>
          </p:nvSpPr>
          <p:spPr bwMode="auto">
            <a:xfrm>
              <a:off x="3090654" y="4824769"/>
              <a:ext cx="1579278" cy="26161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D3</a:t>
              </a:r>
              <a:r>
                <a:rPr kumimoji="0" lang="fr-FR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&lt;Production </a:t>
              </a:r>
              <a:r>
                <a:rPr kumimoji="0" lang="fr-FR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tout de même&gt;</a:t>
              </a:r>
            </a:p>
          </p:txBody>
        </p:sp>
        <p:sp>
          <p:nvSpPr>
            <p:cNvPr id="154" name="Rectangle 35"/>
            <p:cNvSpPr>
              <a:spLocks noChangeArrowheads="1"/>
            </p:cNvSpPr>
            <p:nvPr/>
          </p:nvSpPr>
          <p:spPr bwMode="auto">
            <a:xfrm>
              <a:off x="3379224" y="2550888"/>
              <a:ext cx="1026243" cy="25391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A4</a:t>
              </a:r>
              <a:r>
                <a:rPr kumimoji="0" lang="fr-FR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obtenu&gt;</a:t>
              </a:r>
            </a:p>
          </p:txBody>
        </p:sp>
        <p:sp>
          <p:nvSpPr>
            <p:cNvPr id="155" name="Rectangle 38"/>
            <p:cNvSpPr>
              <a:spLocks noChangeArrowheads="1"/>
            </p:cNvSpPr>
            <p:nvPr/>
          </p:nvSpPr>
          <p:spPr bwMode="auto">
            <a:xfrm>
              <a:off x="1268436" y="3357562"/>
              <a:ext cx="1497526" cy="3847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r>
                <a:rPr kumimoji="0" lang="fr-FR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&lt;Préparation </a:t>
              </a:r>
              <a:r>
                <a:rPr kumimoji="0" lang="fr-FR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pour </a:t>
              </a:r>
              <a:r>
                <a:rPr kumimoji="0" lang="fr-FR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remise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route </a:t>
              </a:r>
              <a:r>
                <a:rPr kumimoji="0" lang="fr-FR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après défaillance&gt;</a:t>
              </a:r>
            </a:p>
          </p:txBody>
        </p:sp>
        <p:sp>
          <p:nvSpPr>
            <p:cNvPr id="156" name="Rectangle 42"/>
            <p:cNvSpPr>
              <a:spLocks noChangeArrowheads="1"/>
            </p:cNvSpPr>
            <p:nvPr/>
          </p:nvSpPr>
          <p:spPr bwMode="auto">
            <a:xfrm>
              <a:off x="1262588" y="1748222"/>
              <a:ext cx="1547218" cy="25391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r>
                <a:rPr kumimoji="0" lang="fr-FR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&lt;Mise </a:t>
              </a:r>
              <a:r>
                <a:rPr kumimoji="0" lang="fr-FR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 dans état initial&gt;</a:t>
              </a:r>
            </a:p>
          </p:txBody>
        </p:sp>
        <p:sp>
          <p:nvSpPr>
            <p:cNvPr id="157" name="Rectangle 32"/>
            <p:cNvSpPr>
              <a:spLocks noChangeArrowheads="1"/>
            </p:cNvSpPr>
            <p:nvPr/>
          </p:nvSpPr>
          <p:spPr bwMode="auto">
            <a:xfrm>
              <a:off x="4068555" y="3377488"/>
              <a:ext cx="1165704" cy="37702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A3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demandé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un état déterminé&gt;</a:t>
              </a:r>
            </a:p>
          </p:txBody>
        </p:sp>
        <p:sp>
          <p:nvSpPr>
            <p:cNvPr id="158" name="Rectangle 45"/>
            <p:cNvSpPr>
              <a:spLocks noChangeArrowheads="1"/>
            </p:cNvSpPr>
            <p:nvPr/>
          </p:nvSpPr>
          <p:spPr bwMode="auto">
            <a:xfrm>
              <a:off x="1544774" y="2542723"/>
              <a:ext cx="1047082" cy="38472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A7</a:t>
              </a:r>
              <a:r>
                <a:rPr kumimoji="0" lang="fr-FR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&lt;Mise </a:t>
              </a:r>
              <a:r>
                <a:rPr kumimoji="0" lang="fr-FR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PO dans </a:t>
              </a:r>
              <a:endParaRPr kumimoji="0" lang="fr-FR" sz="85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état </a:t>
              </a:r>
              <a:r>
                <a:rPr kumimoji="0" lang="fr-FR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déterminé&gt;</a:t>
              </a:r>
            </a:p>
          </p:txBody>
        </p:sp>
        <p:sp>
          <p:nvSpPr>
            <p:cNvPr id="159" name="Rectangle 54"/>
            <p:cNvSpPr>
              <a:spLocks noChangeArrowheads="1"/>
            </p:cNvSpPr>
            <p:nvPr/>
          </p:nvSpPr>
          <p:spPr bwMode="auto">
            <a:xfrm>
              <a:off x="3177957" y="1789378"/>
              <a:ext cx="1444626" cy="25391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85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85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sp>
          <p:nvSpPr>
            <p:cNvPr id="160" name="Rectangle 57"/>
            <p:cNvSpPr>
              <a:spLocks noChangeArrowheads="1"/>
            </p:cNvSpPr>
            <p:nvPr/>
          </p:nvSpPr>
          <p:spPr bwMode="auto">
            <a:xfrm>
              <a:off x="3080616" y="3379717"/>
              <a:ext cx="1042273" cy="37702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demandé </a:t>
              </a:r>
              <a:endParaRPr kumimoji="0" lang="fr-FR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fin de cycle&gt;</a:t>
              </a:r>
            </a:p>
          </p:txBody>
        </p:sp>
        <p:sp>
          <p:nvSpPr>
            <p:cNvPr id="161" name="Text Box 19"/>
            <p:cNvSpPr txBox="1">
              <a:spLocks noChangeArrowheads="1"/>
            </p:cNvSpPr>
            <p:nvPr/>
          </p:nvSpPr>
          <p:spPr bwMode="auto">
            <a:xfrm>
              <a:off x="5943082" y="2498805"/>
              <a:ext cx="857256" cy="324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F2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&lt;Marche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 préparation&gt;</a:t>
              </a: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Text Box 19"/>
            <p:cNvSpPr txBox="1">
              <a:spLocks noChangeArrowheads="1"/>
            </p:cNvSpPr>
            <p:nvPr/>
          </p:nvSpPr>
          <p:spPr bwMode="auto">
            <a:xfrm>
              <a:off x="6825584" y="2486167"/>
              <a:ext cx="709667" cy="324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F3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&lt;Marche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de clôture&gt;</a:t>
              </a: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3" name="Text Box 19"/>
            <p:cNvSpPr txBox="1">
              <a:spLocks noChangeArrowheads="1"/>
            </p:cNvSpPr>
            <p:nvPr/>
          </p:nvSpPr>
          <p:spPr bwMode="auto">
            <a:xfrm>
              <a:off x="5374324" y="3718204"/>
              <a:ext cx="1445058" cy="324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4" name="Rectangle 19"/>
            <p:cNvSpPr>
              <a:spLocks noChangeArrowheads="1"/>
            </p:cNvSpPr>
            <p:nvPr/>
          </p:nvSpPr>
          <p:spPr bwMode="auto">
            <a:xfrm>
              <a:off x="7859874" y="5110521"/>
              <a:ext cx="1050288" cy="25391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F6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&lt;Marche </a:t>
              </a:r>
              <a:r>
                <a:rPr kumimoji="0" lang="fr-FR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 test&gt;</a:t>
              </a:r>
              <a:endParaRPr kumimoji="0" lang="fr-FR" sz="85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5" name="Rectangle 26"/>
            <p:cNvSpPr>
              <a:spLocks noChangeArrowheads="1"/>
            </p:cNvSpPr>
            <p:nvPr/>
          </p:nvSpPr>
          <p:spPr bwMode="auto">
            <a:xfrm>
              <a:off x="1281139" y="5961166"/>
              <a:ext cx="1112805" cy="25391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r>
                <a:rPr kumimoji="0" lang="fr-FR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d’urgence&gt;</a:t>
              </a:r>
              <a:endParaRPr kumimoji="0" lang="fr-FR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6" name="Parenthèse fermante 165"/>
            <p:cNvSpPr/>
            <p:nvPr/>
          </p:nvSpPr>
          <p:spPr>
            <a:xfrm flipH="1">
              <a:off x="2997075" y="3286895"/>
              <a:ext cx="288000" cy="2340000"/>
            </a:xfrm>
            <a:prstGeom prst="rightBracket">
              <a:avLst>
                <a:gd name="adj" fmla="val 0"/>
              </a:avLst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7" name="Parenthèse fermante 166"/>
            <p:cNvSpPr/>
            <p:nvPr/>
          </p:nvSpPr>
          <p:spPr>
            <a:xfrm>
              <a:off x="8843106" y="3285910"/>
              <a:ext cx="108000" cy="2336400"/>
            </a:xfrm>
            <a:prstGeom prst="rightBracket">
              <a:avLst>
                <a:gd name="adj" fmla="val 0"/>
              </a:avLst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cxnSp>
          <p:nvCxnSpPr>
            <p:cNvPr id="168" name="Connecteur droit 167"/>
            <p:cNvCxnSpPr/>
            <p:nvPr/>
          </p:nvCxnSpPr>
          <p:spPr>
            <a:xfrm rot="10800000">
              <a:off x="7539893" y="3227042"/>
              <a:ext cx="396000" cy="1588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69" name="Connecteur droit 168"/>
            <p:cNvCxnSpPr/>
            <p:nvPr/>
          </p:nvCxnSpPr>
          <p:spPr>
            <a:xfrm rot="10800000">
              <a:off x="6690502" y="3227042"/>
              <a:ext cx="169200" cy="1588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0" name="Connecteur droit 169"/>
            <p:cNvCxnSpPr/>
            <p:nvPr/>
          </p:nvCxnSpPr>
          <p:spPr>
            <a:xfrm rot="10800000">
              <a:off x="7540201" y="3293433"/>
              <a:ext cx="396000" cy="1588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1" name="Connecteur droit 170"/>
            <p:cNvCxnSpPr/>
            <p:nvPr/>
          </p:nvCxnSpPr>
          <p:spPr>
            <a:xfrm rot="10800000">
              <a:off x="6690549" y="3293433"/>
              <a:ext cx="169200" cy="1588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2" name="Connecteur droit 171"/>
            <p:cNvCxnSpPr/>
            <p:nvPr/>
          </p:nvCxnSpPr>
          <p:spPr>
            <a:xfrm rot="10800000">
              <a:off x="7572959" y="5627869"/>
              <a:ext cx="360000" cy="0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3" name="Connecteur droit 172"/>
            <p:cNvCxnSpPr/>
            <p:nvPr/>
          </p:nvCxnSpPr>
          <p:spPr>
            <a:xfrm rot="10800000">
              <a:off x="7579445" y="5699916"/>
              <a:ext cx="360000" cy="0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4" name="Rectangle 173"/>
            <p:cNvSpPr/>
            <p:nvPr/>
          </p:nvSpPr>
          <p:spPr>
            <a:xfrm>
              <a:off x="1142976" y="1521202"/>
              <a:ext cx="4104000" cy="2916000"/>
            </a:xfrm>
            <a:prstGeom prst="rect">
              <a:avLst/>
            </a:prstGeom>
            <a:noFill/>
            <a:ln w="127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1134469" y="4572008"/>
              <a:ext cx="4104000" cy="2071702"/>
            </a:xfrm>
            <a:prstGeom prst="rect">
              <a:avLst/>
            </a:prstGeom>
            <a:noFill/>
            <a:ln w="127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5388640" y="1520242"/>
              <a:ext cx="3708000" cy="5123468"/>
            </a:xfrm>
            <a:prstGeom prst="rect">
              <a:avLst/>
            </a:prstGeom>
            <a:noFill/>
            <a:ln w="12700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7" name="Rectangle 7"/>
            <p:cNvSpPr>
              <a:spLocks noChangeArrowheads="1"/>
            </p:cNvSpPr>
            <p:nvPr/>
          </p:nvSpPr>
          <p:spPr bwMode="auto">
            <a:xfrm>
              <a:off x="3227034" y="3118536"/>
              <a:ext cx="1080000" cy="252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PRODUCTION</a:t>
              </a:r>
              <a:endParaRPr kumimoji="0" lang="fr-FR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endParaRPr>
            </a:p>
          </p:txBody>
        </p:sp>
        <p:cxnSp>
          <p:nvCxnSpPr>
            <p:cNvPr id="178" name="Connecteur droit 177"/>
            <p:cNvCxnSpPr/>
            <p:nvPr/>
          </p:nvCxnSpPr>
          <p:spPr>
            <a:xfrm rot="5400000" flipH="1" flipV="1">
              <a:off x="2734270" y="2860636"/>
              <a:ext cx="1008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9" name="Connecteur droit 178"/>
            <p:cNvCxnSpPr/>
            <p:nvPr/>
          </p:nvCxnSpPr>
          <p:spPr>
            <a:xfrm rot="5400000" flipH="1" flipV="1">
              <a:off x="4339356" y="3233016"/>
              <a:ext cx="324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0" name="Connecteur droit 179"/>
            <p:cNvCxnSpPr/>
            <p:nvPr/>
          </p:nvCxnSpPr>
          <p:spPr>
            <a:xfrm rot="10800000">
              <a:off x="4259802" y="3214686"/>
              <a:ext cx="1728000" cy="1588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1" name="Connecteur droit 180"/>
            <p:cNvCxnSpPr/>
            <p:nvPr/>
          </p:nvCxnSpPr>
          <p:spPr>
            <a:xfrm rot="10800000">
              <a:off x="4266288" y="3286733"/>
              <a:ext cx="1728000" cy="1588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2" name="Rectangle 7"/>
            <p:cNvSpPr>
              <a:spLocks noChangeArrowheads="1"/>
            </p:cNvSpPr>
            <p:nvPr/>
          </p:nvSpPr>
          <p:spPr bwMode="auto">
            <a:xfrm>
              <a:off x="3249048" y="5541250"/>
              <a:ext cx="1080000" cy="252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PRODUCTION</a:t>
              </a:r>
              <a:endParaRPr kumimoji="0" lang="fr-FR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endParaRPr>
            </a:p>
          </p:txBody>
        </p:sp>
        <p:sp>
          <p:nvSpPr>
            <p:cNvPr id="183" name="Rectangle 7"/>
            <p:cNvSpPr>
              <a:spLocks noChangeArrowheads="1"/>
            </p:cNvSpPr>
            <p:nvPr/>
          </p:nvSpPr>
          <p:spPr bwMode="auto">
            <a:xfrm>
              <a:off x="6517108" y="5541250"/>
              <a:ext cx="1080000" cy="252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PRODUCTION</a:t>
              </a:r>
              <a:endParaRPr kumimoji="0" lang="fr-FR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endParaRPr>
            </a:p>
          </p:txBody>
        </p:sp>
        <p:cxnSp>
          <p:nvCxnSpPr>
            <p:cNvPr id="184" name="Connecteur droit 183"/>
            <p:cNvCxnSpPr/>
            <p:nvPr/>
          </p:nvCxnSpPr>
          <p:spPr>
            <a:xfrm rot="10800000">
              <a:off x="4333778" y="5632201"/>
              <a:ext cx="2232000" cy="0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5" name="Connecteur droit 184"/>
            <p:cNvCxnSpPr/>
            <p:nvPr/>
          </p:nvCxnSpPr>
          <p:spPr>
            <a:xfrm rot="10800000">
              <a:off x="4340264" y="5704248"/>
              <a:ext cx="2232000" cy="0"/>
            </a:xfrm>
            <a:prstGeom prst="line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6" name="Text Box 27"/>
            <p:cNvSpPr txBox="1">
              <a:spLocks noChangeAspect="1" noChangeArrowheads="1"/>
            </p:cNvSpPr>
            <p:nvPr/>
          </p:nvSpPr>
          <p:spPr bwMode="auto">
            <a:xfrm>
              <a:off x="566710" y="1857364"/>
              <a:ext cx="714380" cy="3524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Mise  en </a:t>
              </a:r>
              <a:endPara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énergie de </a:t>
              </a: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 PC</a:t>
              </a:r>
            </a:p>
          </p:txBody>
        </p:sp>
        <p:sp>
          <p:nvSpPr>
            <p:cNvPr id="187" name="Text Box 27"/>
            <p:cNvSpPr txBox="1">
              <a:spLocks noChangeAspect="1" noChangeArrowheads="1"/>
            </p:cNvSpPr>
            <p:nvPr/>
          </p:nvSpPr>
          <p:spPr bwMode="auto">
            <a:xfrm>
              <a:off x="571472" y="4857762"/>
              <a:ext cx="714380" cy="3524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Mise  en </a:t>
              </a:r>
              <a:endPara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énergie de </a:t>
              </a: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 PC</a:t>
              </a:r>
            </a:p>
          </p:txBody>
        </p:sp>
        <p:grpSp>
          <p:nvGrpSpPr>
            <p:cNvPr id="188" name="Groupe 161"/>
            <p:cNvGrpSpPr/>
            <p:nvPr/>
          </p:nvGrpSpPr>
          <p:grpSpPr>
            <a:xfrm>
              <a:off x="571472" y="1741939"/>
              <a:ext cx="576000" cy="144000"/>
              <a:chOff x="576235" y="1678675"/>
              <a:chExt cx="576000" cy="144000"/>
            </a:xfrm>
          </p:grpSpPr>
          <p:sp>
            <p:nvSpPr>
              <p:cNvPr id="233" name="Line 22"/>
              <p:cNvSpPr>
                <a:spLocks noChangeAspect="1" noChangeShapeType="1"/>
              </p:cNvSpPr>
              <p:nvPr/>
            </p:nvSpPr>
            <p:spPr bwMode="auto">
              <a:xfrm>
                <a:off x="576235" y="1749412"/>
                <a:ext cx="576000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34" name="Line 23"/>
              <p:cNvSpPr>
                <a:spLocks noChangeAspect="1" noChangeShapeType="1"/>
              </p:cNvSpPr>
              <p:nvPr/>
            </p:nvSpPr>
            <p:spPr bwMode="auto">
              <a:xfrm>
                <a:off x="876274" y="1678675"/>
                <a:ext cx="0" cy="14400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headEnd/>
                <a:tailEnd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189" name="Text Box 27"/>
            <p:cNvSpPr txBox="1">
              <a:spLocks noChangeAspect="1" noChangeArrowheads="1"/>
            </p:cNvSpPr>
            <p:nvPr/>
          </p:nvSpPr>
          <p:spPr bwMode="auto">
            <a:xfrm>
              <a:off x="566709" y="3233736"/>
              <a:ext cx="714380" cy="3524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Mise  en </a:t>
              </a:r>
              <a:endParaRPr kumimoji="0" lang="fr-FR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énergie de </a:t>
              </a: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 PC</a:t>
              </a:r>
            </a:p>
          </p:txBody>
        </p:sp>
        <p:grpSp>
          <p:nvGrpSpPr>
            <p:cNvPr id="190" name="Groupe 165"/>
            <p:cNvGrpSpPr/>
            <p:nvPr/>
          </p:nvGrpSpPr>
          <p:grpSpPr>
            <a:xfrm>
              <a:off x="566710" y="6038869"/>
              <a:ext cx="576000" cy="144000"/>
              <a:chOff x="585760" y="1678675"/>
              <a:chExt cx="576000" cy="144000"/>
            </a:xfrm>
          </p:grpSpPr>
          <p:sp>
            <p:nvSpPr>
              <p:cNvPr id="231" name="Line 22"/>
              <p:cNvSpPr>
                <a:spLocks noChangeAspect="1" noChangeShapeType="1"/>
              </p:cNvSpPr>
              <p:nvPr/>
            </p:nvSpPr>
            <p:spPr bwMode="auto">
              <a:xfrm>
                <a:off x="585760" y="1749412"/>
                <a:ext cx="576000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headEnd type="triangle" w="med" len="med"/>
                <a:tailEnd type="non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32" name="Line 23"/>
              <p:cNvSpPr>
                <a:spLocks noChangeAspect="1" noChangeShapeType="1"/>
              </p:cNvSpPr>
              <p:nvPr/>
            </p:nvSpPr>
            <p:spPr bwMode="auto">
              <a:xfrm>
                <a:off x="876274" y="1678675"/>
                <a:ext cx="0" cy="14400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headEnd/>
                <a:tailEnd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191" name="Text Box 27"/>
            <p:cNvSpPr txBox="1">
              <a:spLocks noChangeAspect="1" noChangeArrowheads="1"/>
            </p:cNvSpPr>
            <p:nvPr/>
          </p:nvSpPr>
          <p:spPr bwMode="auto">
            <a:xfrm>
              <a:off x="504797" y="6210320"/>
              <a:ext cx="714380" cy="3524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Mise  </a:t>
              </a: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hors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énergie de </a:t>
              </a:r>
              <a:r>
                <a:rPr kumimoji="0" lang="fr-FR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la PC</a:t>
              </a:r>
            </a:p>
          </p:txBody>
        </p:sp>
        <p:grpSp>
          <p:nvGrpSpPr>
            <p:cNvPr id="192" name="Groupe 169"/>
            <p:cNvGrpSpPr/>
            <p:nvPr/>
          </p:nvGrpSpPr>
          <p:grpSpPr>
            <a:xfrm>
              <a:off x="571471" y="3124198"/>
              <a:ext cx="576000" cy="144000"/>
              <a:chOff x="585760" y="1678675"/>
              <a:chExt cx="576000" cy="144000"/>
            </a:xfrm>
          </p:grpSpPr>
          <p:sp>
            <p:nvSpPr>
              <p:cNvPr id="229" name="Line 22"/>
              <p:cNvSpPr>
                <a:spLocks noChangeAspect="1" noChangeShapeType="1"/>
              </p:cNvSpPr>
              <p:nvPr/>
            </p:nvSpPr>
            <p:spPr bwMode="auto">
              <a:xfrm>
                <a:off x="585760" y="1749412"/>
                <a:ext cx="576000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30" name="Line 23"/>
              <p:cNvSpPr>
                <a:spLocks noChangeAspect="1" noChangeShapeType="1"/>
              </p:cNvSpPr>
              <p:nvPr/>
            </p:nvSpPr>
            <p:spPr bwMode="auto">
              <a:xfrm>
                <a:off x="876274" y="1678675"/>
                <a:ext cx="0" cy="14400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headEnd/>
                <a:tailEnd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193" name="Groupe 172"/>
            <p:cNvGrpSpPr/>
            <p:nvPr/>
          </p:nvGrpSpPr>
          <p:grpSpPr>
            <a:xfrm>
              <a:off x="561947" y="4724409"/>
              <a:ext cx="576000" cy="144000"/>
              <a:chOff x="585760" y="1678675"/>
              <a:chExt cx="576000" cy="144000"/>
            </a:xfrm>
          </p:grpSpPr>
          <p:sp>
            <p:nvSpPr>
              <p:cNvPr id="227" name="Line 22"/>
              <p:cNvSpPr>
                <a:spLocks noChangeAspect="1" noChangeShapeType="1"/>
              </p:cNvSpPr>
              <p:nvPr/>
            </p:nvSpPr>
            <p:spPr bwMode="auto">
              <a:xfrm>
                <a:off x="585760" y="1749412"/>
                <a:ext cx="576000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28" name="Line 23"/>
              <p:cNvSpPr>
                <a:spLocks noChangeAspect="1" noChangeShapeType="1"/>
              </p:cNvSpPr>
              <p:nvPr/>
            </p:nvSpPr>
            <p:spPr bwMode="auto">
              <a:xfrm>
                <a:off x="876274" y="1678675"/>
                <a:ext cx="0" cy="144000"/>
              </a:xfrm>
              <a:prstGeom prst="line">
                <a:avLst/>
              </a:prstGeom>
              <a:noFill/>
              <a:ln w="15875" cap="flat" cmpd="sng" algn="ctr">
                <a:solidFill>
                  <a:srgbClr val="000000"/>
                </a:solidFill>
                <a:prstDash val="solid"/>
                <a:headEnd/>
                <a:tailEnd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sp>
          <p:nvSpPr>
            <p:cNvPr id="194" name="Rectangle 7"/>
            <p:cNvSpPr>
              <a:spLocks noChangeArrowheads="1"/>
            </p:cNvSpPr>
            <p:nvPr/>
          </p:nvSpPr>
          <p:spPr bwMode="auto">
            <a:xfrm>
              <a:off x="1428728" y="978083"/>
              <a:ext cx="928694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GEMMA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endParaRPr>
            </a:p>
          </p:txBody>
        </p:sp>
        <p:sp>
          <p:nvSpPr>
            <p:cNvPr id="195" name="Rectangle 7"/>
            <p:cNvSpPr>
              <a:spLocks noChangeArrowheads="1"/>
            </p:cNvSpPr>
            <p:nvPr/>
          </p:nvSpPr>
          <p:spPr bwMode="auto">
            <a:xfrm>
              <a:off x="2428860" y="1000108"/>
              <a:ext cx="2857520" cy="46166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Guide d’Etude des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Times New Roman" pitchFamily="18" charset="0"/>
                  <a:cs typeface="Arabic Transparent" pitchFamily="2" charset="-78"/>
                </a:rPr>
                <a:t> Modes de Marches et d’Arrêts</a:t>
              </a:r>
              <a:endParaRPr kumimoji="0" lang="fr-FR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endParaRPr>
            </a:p>
          </p:txBody>
        </p:sp>
        <p:cxnSp>
          <p:nvCxnSpPr>
            <p:cNvPr id="196" name="Connecteur droit 195"/>
            <p:cNvCxnSpPr/>
            <p:nvPr/>
          </p:nvCxnSpPr>
          <p:spPr>
            <a:xfrm rot="5400000">
              <a:off x="8215008" y="2681612"/>
              <a:ext cx="288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triangl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7" name="Connecteur en angle 196"/>
            <p:cNvCxnSpPr/>
            <p:nvPr/>
          </p:nvCxnSpPr>
          <p:spPr>
            <a:xfrm rot="16200000" flipV="1">
              <a:off x="4047173" y="4141519"/>
              <a:ext cx="288000" cy="3096000"/>
            </a:xfrm>
            <a:prstGeom prst="bentConnector3">
              <a:avLst>
                <a:gd name="adj1" fmla="val 0"/>
              </a:avLst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8" name="Connecteur droit 197"/>
            <p:cNvCxnSpPr/>
            <p:nvPr/>
          </p:nvCxnSpPr>
          <p:spPr>
            <a:xfrm rot="5400000">
              <a:off x="5543680" y="5626470"/>
              <a:ext cx="396000" cy="1588"/>
            </a:xfrm>
            <a:prstGeom prst="line">
              <a:avLst/>
            </a:prstGeom>
            <a:noFill/>
            <a:ln w="12700" cap="flat" cmpd="sng" algn="ctr">
              <a:solidFill>
                <a:srgbClr val="000000"/>
              </a:solidFill>
              <a:prstDash val="dash"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99" name="Connecteur droit avec flèche 198"/>
            <p:cNvCxnSpPr/>
            <p:nvPr/>
          </p:nvCxnSpPr>
          <p:spPr>
            <a:xfrm>
              <a:off x="2756710" y="2071678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0" name="Connecteur droit avec flèche 199"/>
            <p:cNvCxnSpPr/>
            <p:nvPr/>
          </p:nvCxnSpPr>
          <p:spPr>
            <a:xfrm>
              <a:off x="2795778" y="282983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1" name="Connecteur droit avec flèche 200"/>
            <p:cNvCxnSpPr/>
            <p:nvPr/>
          </p:nvCxnSpPr>
          <p:spPr>
            <a:xfrm>
              <a:off x="4675964" y="2113932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2" name="Connecteur droit avec flèche 201"/>
            <p:cNvCxnSpPr/>
            <p:nvPr/>
          </p:nvCxnSpPr>
          <p:spPr>
            <a:xfrm>
              <a:off x="4672622" y="2285992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3" name="Connecteur droit avec flèche 202"/>
            <p:cNvCxnSpPr/>
            <p:nvPr/>
          </p:nvCxnSpPr>
          <p:spPr>
            <a:xfrm>
              <a:off x="4672622" y="1824838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4" name="Connecteur droit avec flèche 203"/>
            <p:cNvCxnSpPr/>
            <p:nvPr/>
          </p:nvCxnSpPr>
          <p:spPr>
            <a:xfrm>
              <a:off x="4643438" y="2795786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5" name="Connecteur droit avec flèche 204"/>
            <p:cNvCxnSpPr/>
            <p:nvPr/>
          </p:nvCxnSpPr>
          <p:spPr>
            <a:xfrm rot="-5400000">
              <a:off x="7078584" y="2454578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6" name="Connecteur droit avec flèche 205"/>
            <p:cNvCxnSpPr/>
            <p:nvPr/>
          </p:nvCxnSpPr>
          <p:spPr>
            <a:xfrm rot="-5400000">
              <a:off x="7117496" y="3664160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7" name="Connecteur droit avec flèche 206"/>
            <p:cNvCxnSpPr/>
            <p:nvPr/>
          </p:nvCxnSpPr>
          <p:spPr>
            <a:xfrm rot="5400000">
              <a:off x="6279696" y="340815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8" name="Connecteur droit avec flèche 207"/>
            <p:cNvCxnSpPr/>
            <p:nvPr/>
          </p:nvCxnSpPr>
          <p:spPr>
            <a:xfrm rot="10800000">
              <a:off x="5414665" y="4195362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09" name="Connecteur droit avec flèche 208"/>
            <p:cNvCxnSpPr/>
            <p:nvPr/>
          </p:nvCxnSpPr>
          <p:spPr>
            <a:xfrm rot="10800000">
              <a:off x="5414665" y="4971451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0" name="Connecteur droit avec flèche 209"/>
            <p:cNvCxnSpPr/>
            <p:nvPr/>
          </p:nvCxnSpPr>
          <p:spPr>
            <a:xfrm>
              <a:off x="7518892" y="4675972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1" name="Connecteur droit avec flèche 210"/>
            <p:cNvCxnSpPr/>
            <p:nvPr/>
          </p:nvCxnSpPr>
          <p:spPr>
            <a:xfrm>
              <a:off x="7515550" y="5338370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2" name="Connecteur droit avec flèche 211"/>
            <p:cNvCxnSpPr/>
            <p:nvPr/>
          </p:nvCxnSpPr>
          <p:spPr>
            <a:xfrm rot="10800000">
              <a:off x="7843557" y="514503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3" name="Connecteur droit avec flèche 212"/>
            <p:cNvCxnSpPr/>
            <p:nvPr/>
          </p:nvCxnSpPr>
          <p:spPr>
            <a:xfrm rot="10800000">
              <a:off x="7843557" y="4471385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4" name="Connecteur droit avec flèche 213"/>
            <p:cNvCxnSpPr/>
            <p:nvPr/>
          </p:nvCxnSpPr>
          <p:spPr>
            <a:xfrm rot="5400000">
              <a:off x="5708192" y="5479856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5" name="Connecteur droit avec flèche 214"/>
            <p:cNvCxnSpPr/>
            <p:nvPr/>
          </p:nvCxnSpPr>
          <p:spPr>
            <a:xfrm rot="5400000">
              <a:off x="6273310" y="5483198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6" name="Connecteur droit avec flèche 215"/>
            <p:cNvCxnSpPr/>
            <p:nvPr/>
          </p:nvCxnSpPr>
          <p:spPr>
            <a:xfrm rot="-5400000">
              <a:off x="4388260" y="4802866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7" name="Connecteur droit avec flèche 216"/>
            <p:cNvCxnSpPr/>
            <p:nvPr/>
          </p:nvCxnSpPr>
          <p:spPr>
            <a:xfrm rot="-5400000">
              <a:off x="3264708" y="4802866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8" name="Connecteur droit avec flèche 217"/>
            <p:cNvCxnSpPr/>
            <p:nvPr/>
          </p:nvCxnSpPr>
          <p:spPr>
            <a:xfrm rot="-5400000">
              <a:off x="2126564" y="4802866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19" name="Connecteur droit avec flèche 218"/>
            <p:cNvCxnSpPr/>
            <p:nvPr/>
          </p:nvCxnSpPr>
          <p:spPr>
            <a:xfrm rot="-5400000">
              <a:off x="2121700" y="593558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0" name="Connecteur droit avec flèche 219"/>
            <p:cNvCxnSpPr/>
            <p:nvPr/>
          </p:nvCxnSpPr>
          <p:spPr>
            <a:xfrm rot="-5400000">
              <a:off x="1417048" y="593280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1" name="Connecteur droit avec flèche 220"/>
            <p:cNvCxnSpPr/>
            <p:nvPr/>
          </p:nvCxnSpPr>
          <p:spPr>
            <a:xfrm rot="-5400000">
              <a:off x="2121700" y="332212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2" name="Connecteur droit avec flèche 221"/>
            <p:cNvCxnSpPr/>
            <p:nvPr/>
          </p:nvCxnSpPr>
          <p:spPr>
            <a:xfrm rot="-5400000">
              <a:off x="3206340" y="3340058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3" name="Connecteur droit avec flèche 222"/>
            <p:cNvCxnSpPr/>
            <p:nvPr/>
          </p:nvCxnSpPr>
          <p:spPr>
            <a:xfrm rot="-5400000">
              <a:off x="1417048" y="332212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4" name="Connecteur droit avec flèche 223"/>
            <p:cNvCxnSpPr/>
            <p:nvPr/>
          </p:nvCxnSpPr>
          <p:spPr>
            <a:xfrm rot="-5400000">
              <a:off x="8322214" y="2774940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25" name="Connecteur droit avec flèche 224"/>
            <p:cNvCxnSpPr/>
            <p:nvPr/>
          </p:nvCxnSpPr>
          <p:spPr>
            <a:xfrm rot="10800000">
              <a:off x="7840250" y="1625184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26" name="Text Box 27"/>
            <p:cNvSpPr txBox="1">
              <a:spLocks noChangeAspect="1" noChangeArrowheads="1"/>
            </p:cNvSpPr>
            <p:nvPr/>
          </p:nvSpPr>
          <p:spPr bwMode="auto">
            <a:xfrm>
              <a:off x="0" y="1142984"/>
              <a:ext cx="714380" cy="35242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PC hors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énergie</a:t>
              </a:r>
              <a:endParaRPr kumimoji="0" lang="fr-F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0" name="Text Box 84"/>
          <p:cNvSpPr txBox="1">
            <a:spLocks noChangeAspect="1" noChangeArrowheads="1"/>
          </p:cNvSpPr>
          <p:nvPr/>
        </p:nvSpPr>
        <p:spPr bwMode="auto">
          <a:xfrm>
            <a:off x="4851028" y="2054032"/>
            <a:ext cx="1143008" cy="2857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 err="1">
                <a:solidFill>
                  <a:schemeClr val="tx1"/>
                </a:solidFill>
              </a:rPr>
              <a:t>Auto.Dcy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2" name="Text Box 109"/>
          <p:cNvSpPr txBox="1">
            <a:spLocks noChangeArrowheads="1"/>
          </p:cNvSpPr>
          <p:nvPr/>
        </p:nvSpPr>
        <p:spPr bwMode="auto">
          <a:xfrm>
            <a:off x="5572132" y="3786190"/>
            <a:ext cx="1857388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sz="2400" b="1" dirty="0" smtClean="0">
                <a:solidFill>
                  <a:srgbClr val="FF0000"/>
                </a:solidFill>
                <a:cs typeface="Arabic Transparent" pitchFamily="2" charset="-78"/>
              </a:rPr>
              <a:t>ألي لإنتاج للمصابيح</a:t>
            </a:r>
            <a:r>
              <a:rPr lang="ar-DZ" sz="2400" b="1" kern="0" dirty="0" smtClean="0">
                <a:solidFill>
                  <a:srgbClr val="FF0000"/>
                </a:solidFill>
                <a:cs typeface="Arabic Transparent" pitchFamily="2" charset="-78"/>
              </a:rPr>
              <a:t> + خلل</a:t>
            </a:r>
            <a:endParaRPr lang="fr-FR" sz="2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69" name="Groupe 68"/>
          <p:cNvGrpSpPr/>
          <p:nvPr/>
        </p:nvGrpSpPr>
        <p:grpSpPr>
          <a:xfrm>
            <a:off x="4708152" y="1887236"/>
            <a:ext cx="1231398" cy="1437476"/>
            <a:chOff x="4714876" y="1887236"/>
            <a:chExt cx="1231398" cy="1437476"/>
          </a:xfrm>
        </p:grpSpPr>
        <p:cxnSp>
          <p:nvCxnSpPr>
            <p:cNvPr id="15" name="Connecteur en angle 14"/>
            <p:cNvCxnSpPr/>
            <p:nvPr/>
          </p:nvCxnSpPr>
          <p:spPr>
            <a:xfrm>
              <a:off x="4714876" y="1899112"/>
              <a:ext cx="1152000" cy="1425600"/>
            </a:xfrm>
            <a:prstGeom prst="bentConnector3">
              <a:avLst>
                <a:gd name="adj1" fmla="val 10011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Connecteur droit avec flèche 17"/>
            <p:cNvCxnSpPr/>
            <p:nvPr/>
          </p:nvCxnSpPr>
          <p:spPr>
            <a:xfrm>
              <a:off x="4747071" y="1887236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onnecteur droit 22"/>
            <p:cNvCxnSpPr/>
            <p:nvPr/>
          </p:nvCxnSpPr>
          <p:spPr>
            <a:xfrm>
              <a:off x="5766274" y="2214554"/>
              <a:ext cx="180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82"/>
          <p:cNvSpPr txBox="1">
            <a:spLocks noChangeArrowheads="1"/>
          </p:cNvSpPr>
          <p:nvPr/>
        </p:nvSpPr>
        <p:spPr bwMode="auto">
          <a:xfrm>
            <a:off x="3214678" y="1625590"/>
            <a:ext cx="1477933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4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4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7" name="Text Box 85"/>
          <p:cNvSpPr txBox="1">
            <a:spLocks noChangeAspect="1" noChangeArrowheads="1"/>
          </p:cNvSpPr>
          <p:nvPr/>
        </p:nvSpPr>
        <p:spPr bwMode="auto">
          <a:xfrm>
            <a:off x="5143504" y="5969021"/>
            <a:ext cx="121444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b="1" dirty="0" smtClean="0">
                <a:solidFill>
                  <a:srgbClr val="FF0000"/>
                </a:solidFill>
                <a:cs typeface="Arabic Transparent" pitchFamily="2" charset="-78"/>
              </a:rPr>
              <a:t>AU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+ خلل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65" name="Groupe 64"/>
          <p:cNvGrpSpPr/>
          <p:nvPr/>
        </p:nvGrpSpPr>
        <p:grpSpPr>
          <a:xfrm>
            <a:off x="1378979" y="1934740"/>
            <a:ext cx="180000" cy="1044000"/>
            <a:chOff x="1378979" y="1934740"/>
            <a:chExt cx="180000" cy="1044000"/>
          </a:xfrm>
        </p:grpSpPr>
        <p:cxnSp>
          <p:nvCxnSpPr>
            <p:cNvPr id="74" name="Connecteur droit 73"/>
            <p:cNvCxnSpPr/>
            <p:nvPr/>
          </p:nvCxnSpPr>
          <p:spPr>
            <a:xfrm rot="5400000" flipH="1" flipV="1">
              <a:off x="949334" y="2456740"/>
              <a:ext cx="1044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5" name="Connecteur droit avec flèche 74"/>
            <p:cNvCxnSpPr/>
            <p:nvPr/>
          </p:nvCxnSpPr>
          <p:spPr>
            <a:xfrm rot="16200000">
              <a:off x="1439076" y="2895000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9" name="Line 16"/>
            <p:cNvSpPr>
              <a:spLocks noChangeAspect="1" noChangeShapeType="1"/>
            </p:cNvSpPr>
            <p:nvPr/>
          </p:nvSpPr>
          <p:spPr bwMode="auto">
            <a:xfrm flipH="1">
              <a:off x="1378979" y="2500306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0" name="Text Box 49"/>
          <p:cNvSpPr txBox="1">
            <a:spLocks noChangeAspect="1" noChangeArrowheads="1"/>
          </p:cNvSpPr>
          <p:nvPr/>
        </p:nvSpPr>
        <p:spPr bwMode="auto">
          <a:xfrm>
            <a:off x="911282" y="2321805"/>
            <a:ext cx="720000" cy="29181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Init</a:t>
            </a:r>
            <a:endParaRPr lang="fr-FR" sz="1600" b="1" dirty="0">
              <a:solidFill>
                <a:srgbClr val="FF0000"/>
              </a:solidFill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1380852" y="3881380"/>
            <a:ext cx="180000" cy="1692000"/>
            <a:chOff x="1380852" y="3881380"/>
            <a:chExt cx="180000" cy="1692000"/>
          </a:xfrm>
        </p:grpSpPr>
        <p:cxnSp>
          <p:nvCxnSpPr>
            <p:cNvPr id="76" name="Connecteur droit 75"/>
            <p:cNvCxnSpPr/>
            <p:nvPr/>
          </p:nvCxnSpPr>
          <p:spPr>
            <a:xfrm rot="5400000" flipH="1" flipV="1">
              <a:off x="635311" y="4727380"/>
              <a:ext cx="1692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7" name="Connecteur droit avec flèche 76"/>
            <p:cNvCxnSpPr/>
            <p:nvPr/>
          </p:nvCxnSpPr>
          <p:spPr>
            <a:xfrm rot="16200000">
              <a:off x="1440467" y="5505033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1" name="Line 16"/>
            <p:cNvSpPr>
              <a:spLocks noChangeAspect="1" noChangeShapeType="1"/>
            </p:cNvSpPr>
            <p:nvPr/>
          </p:nvSpPr>
          <p:spPr bwMode="auto">
            <a:xfrm flipH="1">
              <a:off x="1380852" y="5345951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71" name="Groupe 70"/>
          <p:cNvGrpSpPr/>
          <p:nvPr/>
        </p:nvGrpSpPr>
        <p:grpSpPr>
          <a:xfrm>
            <a:off x="1571604" y="5244484"/>
            <a:ext cx="1357322" cy="541970"/>
            <a:chOff x="1571604" y="5244484"/>
            <a:chExt cx="1357322" cy="541970"/>
          </a:xfrm>
        </p:grpSpPr>
        <p:sp>
          <p:nvSpPr>
            <p:cNvPr id="82" name="Text Box 17"/>
            <p:cNvSpPr txBox="1">
              <a:spLocks noChangeAspect="1" noChangeArrowheads="1"/>
            </p:cNvSpPr>
            <p:nvPr/>
          </p:nvSpPr>
          <p:spPr bwMode="auto">
            <a:xfrm>
              <a:off x="1571604" y="5244484"/>
              <a:ext cx="1357322" cy="54197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AU.</a:t>
              </a:r>
              <a:r>
                <a:rPr lang="fr-FR" sz="1600" b="1" dirty="0" smtClean="0">
                  <a:solidFill>
                    <a:srgbClr val="008080"/>
                  </a:solidFill>
                </a:rPr>
                <a:t> </a:t>
              </a:r>
              <a:r>
                <a:rPr lang="fr-FR" sz="1600" b="1" dirty="0" err="1" smtClean="0">
                  <a:solidFill>
                    <a:srgbClr val="008080"/>
                  </a:solidFill>
                </a:rPr>
                <a:t>Rearm</a:t>
              </a:r>
              <a:endParaRPr lang="fr-FR" sz="1600" b="1" dirty="0" smtClean="0">
                <a:solidFill>
                  <a:srgbClr val="000000"/>
                </a:solidFill>
              </a:endParaRPr>
            </a:p>
            <a:p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3" name="Line 16"/>
            <p:cNvSpPr>
              <a:spLocks noChangeAspect="1" noChangeShapeType="1"/>
            </p:cNvSpPr>
            <p:nvPr/>
          </p:nvSpPr>
          <p:spPr bwMode="auto">
            <a:xfrm flipH="1">
              <a:off x="1690730" y="5286388"/>
              <a:ext cx="2520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8" name="Text Box 8"/>
          <p:cNvSpPr txBox="1">
            <a:spLocks noChangeAspect="1" noChangeArrowheads="1"/>
          </p:cNvSpPr>
          <p:nvPr/>
        </p:nvSpPr>
        <p:spPr bwMode="auto">
          <a:xfrm>
            <a:off x="1122624" y="1514915"/>
            <a:ext cx="1511300" cy="2857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3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وضع  </a:t>
            </a:r>
            <a:r>
              <a:rPr lang="fr-FR" sz="1300" b="1" dirty="0">
                <a:solidFill>
                  <a:srgbClr val="FF0000"/>
                </a:solidFill>
                <a:cs typeface="Arabic Transparent" pitchFamily="2" charset="-78"/>
              </a:rPr>
              <a:t>PO</a:t>
            </a:r>
            <a:r>
              <a:rPr lang="ar-DZ" sz="13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 </a:t>
            </a:r>
            <a:r>
              <a:rPr lang="ar-DZ" sz="13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في</a:t>
            </a:r>
            <a:r>
              <a:rPr lang="fr-FR" sz="13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30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حالة  الابتدائية</a:t>
            </a:r>
            <a:endParaRPr lang="ar-DZ" sz="1300" b="1" dirty="0">
              <a:solidFill>
                <a:srgbClr val="FF0000"/>
              </a:solidFill>
              <a:latin typeface="Times New Roman" pitchFamily="18" charset="0"/>
              <a:cs typeface="Arabic Transparent" pitchFamily="2" charset="-78"/>
            </a:endParaRPr>
          </a:p>
        </p:txBody>
      </p:sp>
      <p:sp>
        <p:nvSpPr>
          <p:cNvPr id="90" name="Text Box 68"/>
          <p:cNvSpPr txBox="1">
            <a:spLocks noChangeAspect="1" noChangeArrowheads="1"/>
          </p:cNvSpPr>
          <p:nvPr/>
        </p:nvSpPr>
        <p:spPr bwMode="auto">
          <a:xfrm>
            <a:off x="2786050" y="1714488"/>
            <a:ext cx="504825" cy="2730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solidFill>
                  <a:srgbClr val="FF0000"/>
                </a:solidFill>
                <a:cs typeface="Arabic Transparent" pitchFamily="2" charset="-78"/>
              </a:rPr>
              <a:t>CI</a:t>
            </a:r>
          </a:p>
        </p:txBody>
      </p:sp>
      <p:sp>
        <p:nvSpPr>
          <p:cNvPr id="94" name="Rectangle 134"/>
          <p:cNvSpPr>
            <a:spLocks noChangeArrowheads="1"/>
          </p:cNvSpPr>
          <p:nvPr/>
        </p:nvSpPr>
        <p:spPr bwMode="auto">
          <a:xfrm>
            <a:off x="1238537" y="3286124"/>
            <a:ext cx="1571263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المتعامل يقوم بتصليح الخلل</a:t>
            </a:r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 من اجل </a:t>
            </a:r>
            <a:r>
              <a:rPr lang="ar-DZ" sz="1200" b="1" dirty="0" err="1">
                <a:solidFill>
                  <a:srgbClr val="FF0000"/>
                </a:solidFill>
                <a:cs typeface="Arabic Transparent" pitchFamily="2" charset="-78"/>
              </a:rPr>
              <a:t>ارجاع</a:t>
            </a:r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 النظام </a:t>
            </a:r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200" b="1" dirty="0" err="1">
                <a:solidFill>
                  <a:srgbClr val="FF0000"/>
                </a:solidFill>
                <a:cs typeface="Arabic Transparent" pitchFamily="2" charset="-78"/>
              </a:rPr>
              <a:t>الى</a:t>
            </a:r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 حاله السابق</a:t>
            </a:r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66" name="Groupe 65"/>
          <p:cNvGrpSpPr/>
          <p:nvPr/>
        </p:nvGrpSpPr>
        <p:grpSpPr>
          <a:xfrm>
            <a:off x="2818678" y="1610038"/>
            <a:ext cx="396000" cy="142876"/>
            <a:chOff x="2818678" y="1616762"/>
            <a:chExt cx="396000" cy="142876"/>
          </a:xfrm>
        </p:grpSpPr>
        <p:cxnSp>
          <p:nvCxnSpPr>
            <p:cNvPr id="96" name="Connecteur droit 95"/>
            <p:cNvCxnSpPr/>
            <p:nvPr/>
          </p:nvCxnSpPr>
          <p:spPr>
            <a:xfrm>
              <a:off x="2818678" y="1697914"/>
              <a:ext cx="3960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8" name="Connecteur droit avec flèche 97"/>
            <p:cNvCxnSpPr/>
            <p:nvPr/>
          </p:nvCxnSpPr>
          <p:spPr>
            <a:xfrm>
              <a:off x="2834789" y="1700772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9" name="Line 16"/>
            <p:cNvSpPr>
              <a:spLocks noChangeShapeType="1"/>
            </p:cNvSpPr>
            <p:nvPr/>
          </p:nvSpPr>
          <p:spPr bwMode="auto">
            <a:xfrm>
              <a:off x="2991768" y="1616762"/>
              <a:ext cx="0" cy="142876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4673256" y="5065350"/>
            <a:ext cx="1659244" cy="940752"/>
            <a:chOff x="4673256" y="5072074"/>
            <a:chExt cx="1659244" cy="940752"/>
          </a:xfrm>
        </p:grpSpPr>
        <p:cxnSp>
          <p:nvCxnSpPr>
            <p:cNvPr id="68" name="Connecteur en angle 67"/>
            <p:cNvCxnSpPr/>
            <p:nvPr/>
          </p:nvCxnSpPr>
          <p:spPr>
            <a:xfrm rot="5400000">
              <a:off x="5087256" y="4658074"/>
              <a:ext cx="828000" cy="1656000"/>
            </a:xfrm>
            <a:prstGeom prst="bentConnector3">
              <a:avLst>
                <a:gd name="adj1" fmla="val 9987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Connecteur droit 23"/>
            <p:cNvCxnSpPr/>
            <p:nvPr/>
          </p:nvCxnSpPr>
          <p:spPr>
            <a:xfrm rot="5400000">
              <a:off x="5679289" y="5905669"/>
              <a:ext cx="2143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Connecteur droit avec flèche 99"/>
            <p:cNvCxnSpPr/>
            <p:nvPr/>
          </p:nvCxnSpPr>
          <p:spPr>
            <a:xfrm rot="5400000">
              <a:off x="6292289" y="5158165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63" name="Groupe 62"/>
          <p:cNvGrpSpPr/>
          <p:nvPr/>
        </p:nvGrpSpPr>
        <p:grpSpPr>
          <a:xfrm>
            <a:off x="1884392" y="1683816"/>
            <a:ext cx="6818820" cy="4276217"/>
            <a:chOff x="1884392" y="1683816"/>
            <a:chExt cx="6818820" cy="4276217"/>
          </a:xfrm>
        </p:grpSpPr>
        <p:grpSp>
          <p:nvGrpSpPr>
            <p:cNvPr id="2" name="Group 27"/>
            <p:cNvGrpSpPr>
              <a:grpSpLocks noChangeAspect="1"/>
            </p:cNvGrpSpPr>
            <p:nvPr/>
          </p:nvGrpSpPr>
          <p:grpSpPr bwMode="auto">
            <a:xfrm>
              <a:off x="8169812" y="3124204"/>
              <a:ext cx="533400" cy="804862"/>
              <a:chOff x="567" y="13902"/>
              <a:chExt cx="1260" cy="1905"/>
            </a:xfrm>
          </p:grpSpPr>
          <p:sp>
            <p:nvSpPr>
              <p:cNvPr id="28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Line 29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" name="Group 30"/>
            <p:cNvGrpSpPr>
              <a:grpSpLocks noChangeAspect="1"/>
            </p:cNvGrpSpPr>
            <p:nvPr/>
          </p:nvGrpSpPr>
          <p:grpSpPr bwMode="auto">
            <a:xfrm>
              <a:off x="8157620" y="5153583"/>
              <a:ext cx="531813" cy="806450"/>
              <a:chOff x="567" y="13902"/>
              <a:chExt cx="1260" cy="1905"/>
            </a:xfrm>
          </p:grpSpPr>
          <p:sp>
            <p:nvSpPr>
              <p:cNvPr id="31" name="Line 31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32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4" name="Group 33"/>
            <p:cNvGrpSpPr>
              <a:grpSpLocks noChangeAspect="1"/>
            </p:cNvGrpSpPr>
            <p:nvPr/>
          </p:nvGrpSpPr>
          <p:grpSpPr bwMode="auto">
            <a:xfrm rot="5400000">
              <a:off x="3779073" y="4619286"/>
              <a:ext cx="349250" cy="525462"/>
              <a:chOff x="567" y="13902"/>
              <a:chExt cx="1260" cy="1905"/>
            </a:xfrm>
          </p:grpSpPr>
          <p:sp>
            <p:nvSpPr>
              <p:cNvPr id="34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35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6" name="Group 37"/>
            <p:cNvGrpSpPr>
              <a:grpSpLocks noChangeAspect="1"/>
            </p:cNvGrpSpPr>
            <p:nvPr/>
          </p:nvGrpSpPr>
          <p:grpSpPr bwMode="auto">
            <a:xfrm rot="5400000">
              <a:off x="4469777" y="3303109"/>
              <a:ext cx="252000" cy="381074"/>
              <a:chOff x="567" y="13902"/>
              <a:chExt cx="1260" cy="1905"/>
            </a:xfrm>
          </p:grpSpPr>
          <p:sp>
            <p:nvSpPr>
              <p:cNvPr id="37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39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7" name="Group 40"/>
            <p:cNvGrpSpPr>
              <a:grpSpLocks noChangeAspect="1"/>
            </p:cNvGrpSpPr>
            <p:nvPr/>
          </p:nvGrpSpPr>
          <p:grpSpPr bwMode="auto">
            <a:xfrm rot="5400000">
              <a:off x="3846401" y="2323025"/>
              <a:ext cx="252000" cy="383282"/>
              <a:chOff x="567" y="13902"/>
              <a:chExt cx="1260" cy="1905"/>
            </a:xfrm>
          </p:grpSpPr>
          <p:sp>
            <p:nvSpPr>
              <p:cNvPr id="40" name="Line 41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42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" name="Group 46"/>
            <p:cNvGrpSpPr>
              <a:grpSpLocks noChangeAspect="1"/>
            </p:cNvGrpSpPr>
            <p:nvPr/>
          </p:nvGrpSpPr>
          <p:grpSpPr bwMode="auto">
            <a:xfrm>
              <a:off x="8282017" y="1683816"/>
              <a:ext cx="273050" cy="409575"/>
              <a:chOff x="567" y="13902"/>
              <a:chExt cx="1260" cy="1905"/>
            </a:xfrm>
          </p:grpSpPr>
          <p:sp>
            <p:nvSpPr>
              <p:cNvPr id="43" name="Line 47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48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9" name="Group 49"/>
            <p:cNvGrpSpPr>
              <a:grpSpLocks noChangeAspect="1"/>
            </p:cNvGrpSpPr>
            <p:nvPr/>
          </p:nvGrpSpPr>
          <p:grpSpPr bwMode="auto">
            <a:xfrm>
              <a:off x="7066055" y="2481313"/>
              <a:ext cx="252000" cy="381742"/>
              <a:chOff x="567" y="13902"/>
              <a:chExt cx="1260" cy="1905"/>
            </a:xfrm>
          </p:grpSpPr>
          <p:sp>
            <p:nvSpPr>
              <p:cNvPr id="46" name="Line 50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51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1" name="Group 58"/>
            <p:cNvGrpSpPr>
              <a:grpSpLocks noChangeAspect="1"/>
            </p:cNvGrpSpPr>
            <p:nvPr/>
          </p:nvGrpSpPr>
          <p:grpSpPr bwMode="auto">
            <a:xfrm rot="5400000">
              <a:off x="1963767" y="4708122"/>
              <a:ext cx="312737" cy="471487"/>
              <a:chOff x="567" y="13902"/>
              <a:chExt cx="1260" cy="1905"/>
            </a:xfrm>
          </p:grpSpPr>
          <p:sp>
            <p:nvSpPr>
              <p:cNvPr id="55" name="Line 59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60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3" name="Group 64"/>
            <p:cNvGrpSpPr>
              <a:grpSpLocks noChangeAspect="1"/>
            </p:cNvGrpSpPr>
            <p:nvPr/>
          </p:nvGrpSpPr>
          <p:grpSpPr bwMode="auto">
            <a:xfrm rot="5400000">
              <a:off x="1991302" y="2445522"/>
              <a:ext cx="166816" cy="252000"/>
              <a:chOff x="567" y="13902"/>
              <a:chExt cx="1260" cy="1905"/>
            </a:xfrm>
          </p:grpSpPr>
          <p:sp>
            <p:nvSpPr>
              <p:cNvPr id="61" name="Line 65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Line 66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4" name="Group 49"/>
            <p:cNvGrpSpPr>
              <a:grpSpLocks noChangeAspect="1"/>
            </p:cNvGrpSpPr>
            <p:nvPr/>
          </p:nvGrpSpPr>
          <p:grpSpPr bwMode="auto">
            <a:xfrm>
              <a:off x="6215074" y="2500306"/>
              <a:ext cx="252000" cy="381742"/>
              <a:chOff x="567" y="13902"/>
              <a:chExt cx="1260" cy="1905"/>
            </a:xfrm>
          </p:grpSpPr>
          <p:sp>
            <p:nvSpPr>
              <p:cNvPr id="85" name="Line 50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Line 51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1" name="Group 37"/>
            <p:cNvGrpSpPr>
              <a:grpSpLocks noChangeAspect="1"/>
            </p:cNvGrpSpPr>
            <p:nvPr/>
          </p:nvGrpSpPr>
          <p:grpSpPr bwMode="auto">
            <a:xfrm rot="5400000">
              <a:off x="3493529" y="3364463"/>
              <a:ext cx="252000" cy="381074"/>
              <a:chOff x="567" y="13902"/>
              <a:chExt cx="1260" cy="1905"/>
            </a:xfrm>
          </p:grpSpPr>
          <p:sp>
            <p:nvSpPr>
              <p:cNvPr id="102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Line 39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72" name="Rectangle 71"/>
          <p:cNvSpPr/>
          <p:nvPr/>
        </p:nvSpPr>
        <p:spPr>
          <a:xfrm>
            <a:off x="3347766" y="5600942"/>
            <a:ext cx="120738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ـ قطع التغذية.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302889" y="5839194"/>
            <a:ext cx="125226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ـ توقف النظام.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92" name="Groupe 91"/>
          <p:cNvGrpSpPr/>
          <p:nvPr/>
        </p:nvGrpSpPr>
        <p:grpSpPr>
          <a:xfrm>
            <a:off x="6298387" y="5882295"/>
            <a:ext cx="472082" cy="7490"/>
            <a:chOff x="6286512" y="5870420"/>
            <a:chExt cx="472082" cy="7490"/>
          </a:xfrm>
        </p:grpSpPr>
        <p:cxnSp>
          <p:nvCxnSpPr>
            <p:cNvPr id="87" name="Connecteur droit avec flèche 86"/>
            <p:cNvCxnSpPr/>
            <p:nvPr/>
          </p:nvCxnSpPr>
          <p:spPr>
            <a:xfrm rot="10800000">
              <a:off x="6658098" y="5870420"/>
              <a:ext cx="6294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9" name="Connecteur droit 88"/>
            <p:cNvCxnSpPr/>
            <p:nvPr/>
          </p:nvCxnSpPr>
          <p:spPr>
            <a:xfrm rot="10800000">
              <a:off x="6286512" y="5876522"/>
              <a:ext cx="472082" cy="13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5" name="Text Box 19"/>
          <p:cNvSpPr txBox="1">
            <a:spLocks noChangeArrowheads="1"/>
          </p:cNvSpPr>
          <p:nvPr/>
        </p:nvSpPr>
        <p:spPr bwMode="auto">
          <a:xfrm>
            <a:off x="6929454" y="5500702"/>
            <a:ext cx="1143008" cy="857232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88900" marR="0" lvl="1" indent="-6350" algn="r" defTabSz="914400" rtl="1" eaLnBrk="1" fontAlgn="auto" latinLnBrk="0" hangingPunct="1"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من كل المستطيلات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5" grpId="0"/>
      <p:bldP spid="67" grpId="0"/>
      <p:bldP spid="80" grpId="0"/>
      <p:bldP spid="88" grpId="0"/>
      <p:bldP spid="90" grpId="0"/>
      <p:bldP spid="94" grpId="0"/>
      <p:bldP spid="72" grpId="0"/>
      <p:bldP spid="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roupe 294"/>
          <p:cNvGrpSpPr/>
          <p:nvPr/>
        </p:nvGrpSpPr>
        <p:grpSpPr>
          <a:xfrm>
            <a:off x="3222621" y="1700213"/>
            <a:ext cx="2005017" cy="2497137"/>
            <a:chOff x="3222621" y="1700213"/>
            <a:chExt cx="2005017" cy="2497137"/>
          </a:xfrm>
        </p:grpSpPr>
        <p:sp>
          <p:nvSpPr>
            <p:cNvPr id="4102" name="Text Box 6"/>
            <p:cNvSpPr txBox="1">
              <a:spLocks noChangeArrowheads="1"/>
            </p:cNvSpPr>
            <p:nvPr/>
          </p:nvSpPr>
          <p:spPr bwMode="auto">
            <a:xfrm>
              <a:off x="3222621" y="1997068"/>
              <a:ext cx="777875" cy="43180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err="1"/>
                <a:t>Dcy</a:t>
              </a:r>
              <a:endParaRPr lang="fr-FR" sz="1600" b="1" dirty="0"/>
            </a:p>
          </p:txBody>
        </p:sp>
        <p:pic>
          <p:nvPicPr>
            <p:cNvPr id="4234" name="Picture 138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67175" y="1700213"/>
              <a:ext cx="1111250" cy="17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35" name="Rectangle 139" descr="Briques horizontales"/>
            <p:cNvSpPr>
              <a:spLocks noChangeArrowheads="1"/>
            </p:cNvSpPr>
            <p:nvPr/>
          </p:nvSpPr>
          <p:spPr bwMode="auto">
            <a:xfrm>
              <a:off x="4111625" y="3471863"/>
              <a:ext cx="1116013" cy="725487"/>
            </a:xfrm>
            <a:prstGeom prst="rect">
              <a:avLst/>
            </a:prstGeom>
            <a:pattFill prst="horzBrick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48" name="Groupe 147"/>
          <p:cNvGrpSpPr/>
          <p:nvPr/>
        </p:nvGrpSpPr>
        <p:grpSpPr>
          <a:xfrm>
            <a:off x="6011862" y="577517"/>
            <a:ext cx="2268000" cy="922657"/>
            <a:chOff x="6011863" y="577517"/>
            <a:chExt cx="1833407" cy="922657"/>
          </a:xfrm>
        </p:grpSpPr>
        <p:sp>
          <p:nvSpPr>
            <p:cNvPr id="141" name="AutoShape 140"/>
            <p:cNvSpPr>
              <a:spLocks noChangeArrowheads="1"/>
            </p:cNvSpPr>
            <p:nvPr/>
          </p:nvSpPr>
          <p:spPr bwMode="auto">
            <a:xfrm>
              <a:off x="6016470" y="577517"/>
              <a:ext cx="1828800" cy="911225"/>
            </a:xfrm>
            <a:prstGeom prst="wedgeRoundRectCallout">
              <a:avLst>
                <a:gd name="adj1" fmla="val -112759"/>
                <a:gd name="adj2" fmla="val 82056"/>
                <a:gd name="adj3" fmla="val 16667"/>
              </a:avLst>
            </a:prstGeom>
            <a:solidFill>
              <a:schemeClr val="accent3">
                <a:lumMod val="75000"/>
              </a:schemeClr>
            </a:solidFill>
            <a:ln w="15875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4236" name="AutoShape 140"/>
            <p:cNvSpPr>
              <a:spLocks noChangeArrowheads="1"/>
            </p:cNvSpPr>
            <p:nvPr/>
          </p:nvSpPr>
          <p:spPr bwMode="auto">
            <a:xfrm>
              <a:off x="6011863" y="588949"/>
              <a:ext cx="1828800" cy="911225"/>
            </a:xfrm>
            <a:prstGeom prst="wedgeRoundRectCallout">
              <a:avLst>
                <a:gd name="adj1" fmla="val -112759"/>
                <a:gd name="adj2" fmla="val 82056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ولكن إذا أردت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التوقف في نهاية الدورة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 فكيف افعل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؟؟ 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FF00"/>
                  </a:solidFill>
                </a:rPr>
                <a:t>زر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 اضغط ؟؟ </a:t>
              </a:r>
              <a:endParaRPr lang="fr-FR" b="1" dirty="0">
                <a:solidFill>
                  <a:srgbClr val="FFFF00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147" name="Groupe 146"/>
          <p:cNvGrpSpPr/>
          <p:nvPr/>
        </p:nvGrpSpPr>
        <p:grpSpPr>
          <a:xfrm>
            <a:off x="1000100" y="383335"/>
            <a:ext cx="2556000" cy="926463"/>
            <a:chOff x="1357290" y="383335"/>
            <a:chExt cx="2246691" cy="926463"/>
          </a:xfrm>
        </p:grpSpPr>
        <p:sp>
          <p:nvSpPr>
            <p:cNvPr id="142" name="AutoShape 141"/>
            <p:cNvSpPr>
              <a:spLocks noChangeArrowheads="1"/>
            </p:cNvSpPr>
            <p:nvPr/>
          </p:nvSpPr>
          <p:spPr bwMode="auto">
            <a:xfrm>
              <a:off x="1357290" y="395398"/>
              <a:ext cx="2246312" cy="914400"/>
            </a:xfrm>
            <a:prstGeom prst="wedgeRoundRectCallout">
              <a:avLst>
                <a:gd name="adj1" fmla="val 86468"/>
                <a:gd name="adj2" fmla="val 108509"/>
                <a:gd name="adj3" fmla="val 16667"/>
              </a:avLst>
            </a:prstGeom>
            <a:solidFill>
              <a:schemeClr val="accent3">
                <a:lumMod val="75000"/>
              </a:schemeClr>
            </a:solidFill>
            <a:ln w="15875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4237" name="AutoShape 141"/>
            <p:cNvSpPr>
              <a:spLocks noChangeArrowheads="1"/>
            </p:cNvSpPr>
            <p:nvPr/>
          </p:nvSpPr>
          <p:spPr bwMode="auto">
            <a:xfrm>
              <a:off x="1357669" y="383335"/>
              <a:ext cx="2246312" cy="914400"/>
            </a:xfrm>
            <a:prstGeom prst="wedgeRoundRectCallout">
              <a:avLst>
                <a:gd name="adj1" fmla="val 86468"/>
                <a:gd name="adj2" fmla="val 108509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وإذا أردت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التوقيف </a:t>
              </a:r>
              <a:r>
                <a:rPr lang="ar-DZ" b="1" dirty="0" smtClean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العام للنظام 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بعد الانتهاء من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العمل فكيف افعل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؟ 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FF00"/>
                  </a:solidFill>
                </a:rPr>
                <a:t>زر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 اضغط ؟؟ </a:t>
              </a:r>
              <a:endParaRPr lang="ar-DZ" b="1" dirty="0">
                <a:solidFill>
                  <a:srgbClr val="FFFF00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endParaRPr lang="fr-FR" b="1" dirty="0">
                <a:cs typeface="Arabic Transparent" pitchFamily="2" charset="-78"/>
              </a:endParaRPr>
            </a:p>
          </p:txBody>
        </p:sp>
      </p:grpSp>
      <p:sp>
        <p:nvSpPr>
          <p:cNvPr id="150" name="Rectangle 271"/>
          <p:cNvSpPr>
            <a:spLocks noChangeArrowheads="1"/>
          </p:cNvSpPr>
          <p:nvPr/>
        </p:nvSpPr>
        <p:spPr bwMode="auto">
          <a:xfrm>
            <a:off x="4733925" y="4520564"/>
            <a:ext cx="4410075" cy="396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dirty="0"/>
              <a:t>    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مما سبق يمكن أن نستنتج عدة </a:t>
            </a:r>
            <a:r>
              <a:rPr lang="ar-SA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أنماط للتوقف</a:t>
            </a:r>
            <a:r>
              <a:rPr lang="ar-SA" sz="20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منها :</a:t>
            </a:r>
          </a:p>
        </p:txBody>
      </p:sp>
      <p:sp>
        <p:nvSpPr>
          <p:cNvPr id="151" name="Rectangle 272"/>
          <p:cNvSpPr>
            <a:spLocks noChangeArrowheads="1"/>
          </p:cNvSpPr>
          <p:nvPr/>
        </p:nvSpPr>
        <p:spPr bwMode="auto">
          <a:xfrm>
            <a:off x="4087813" y="4938856"/>
            <a:ext cx="4530725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SA" b="1" dirty="0" err="1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التوقف في نهاية الدورة (</a:t>
            </a:r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Arabic Transparent" pitchFamily="2" charset="-78"/>
              </a:rPr>
              <a:t>Arrêt En Fin De Cycle</a:t>
            </a:r>
            <a:r>
              <a:rPr lang="ar-DZ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).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</a:p>
        </p:txBody>
      </p:sp>
      <p:sp>
        <p:nvSpPr>
          <p:cNvPr id="152" name="Rectangle 273"/>
          <p:cNvSpPr>
            <a:spLocks noChangeArrowheads="1"/>
          </p:cNvSpPr>
          <p:nvPr/>
        </p:nvSpPr>
        <p:spPr bwMode="auto">
          <a:xfrm>
            <a:off x="3443288" y="5300044"/>
            <a:ext cx="5175250" cy="3968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SA" b="1" dirty="0" err="1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sz="2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التوقف في مرحلة معينة (</a:t>
            </a:r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Arabic Transparent" pitchFamily="2" charset="-78"/>
              </a:rPr>
              <a:t>Arrêt Dans Etat Détermine</a:t>
            </a:r>
            <a:r>
              <a:rPr lang="ar-DZ" sz="20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).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</a:p>
        </p:txBody>
      </p:sp>
      <p:sp>
        <p:nvSpPr>
          <p:cNvPr id="153" name="Rectangle 274"/>
          <p:cNvSpPr>
            <a:spLocks noChangeArrowheads="1"/>
          </p:cNvSpPr>
          <p:nvPr/>
        </p:nvSpPr>
        <p:spPr bwMode="auto">
          <a:xfrm>
            <a:off x="5597525" y="5705494"/>
            <a:ext cx="3021013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3 </a:t>
            </a:r>
            <a:r>
              <a:rPr lang="ar-SA" b="1" dirty="0" err="1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التوقيف العام (</a:t>
            </a:r>
            <a:r>
              <a:rPr lang="fr-FR" sz="1400" b="1" dirty="0">
                <a:solidFill>
                  <a:schemeClr val="accent6">
                    <a:lumMod val="75000"/>
                  </a:schemeClr>
                </a:solidFill>
                <a:ea typeface="Times New Roman" pitchFamily="18" charset="0"/>
                <a:cs typeface="Arabic Transparent" pitchFamily="2" charset="-78"/>
              </a:rPr>
              <a:t>Arrêt général</a:t>
            </a:r>
            <a:r>
              <a:rPr lang="ar-DZ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).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</a:p>
        </p:txBody>
      </p:sp>
      <p:grpSp>
        <p:nvGrpSpPr>
          <p:cNvPr id="160" name="Groupe 159"/>
          <p:cNvGrpSpPr/>
          <p:nvPr/>
        </p:nvGrpSpPr>
        <p:grpSpPr>
          <a:xfrm>
            <a:off x="4014144" y="6246813"/>
            <a:ext cx="4790512" cy="471894"/>
            <a:chOff x="4014144" y="6246813"/>
            <a:chExt cx="4790512" cy="471894"/>
          </a:xfrm>
        </p:grpSpPr>
        <p:sp>
          <p:nvSpPr>
            <p:cNvPr id="161" name="Rectangle 160"/>
            <p:cNvSpPr/>
            <p:nvPr/>
          </p:nvSpPr>
          <p:spPr>
            <a:xfrm>
              <a:off x="4014144" y="6250707"/>
              <a:ext cx="4788000" cy="468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2" name="Rectangle 159"/>
            <p:cNvSpPr>
              <a:spLocks noChangeArrowheads="1"/>
            </p:cNvSpPr>
            <p:nvPr/>
          </p:nvSpPr>
          <p:spPr bwMode="auto">
            <a:xfrm>
              <a:off x="4016656" y="6246813"/>
              <a:ext cx="4788000" cy="46166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b="1" dirty="0"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ـ هذا يعني أن </a:t>
              </a:r>
              <a:r>
                <a:rPr lang="ar-DZ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المتمن</a:t>
              </a:r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العادي </a:t>
              </a:r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GPN</a:t>
              </a:r>
              <a:r>
                <a:rPr lang="fr-FR" b="1" dirty="0" smtClean="0"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 smtClean="0"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السابق</a:t>
              </a:r>
              <a:r>
                <a:rPr lang="fr-FR" b="1" dirty="0" smtClean="0"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2400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غير مكتمل</a:t>
              </a:r>
              <a:r>
                <a:rPr lang="fr-FR" sz="2400" b="1" dirty="0">
                  <a:latin typeface="Times New Roman" pitchFamily="18" charset="0"/>
                  <a:cs typeface="Arabic Transparent" pitchFamily="2" charset="-78"/>
                </a:rPr>
                <a:t>.</a:t>
              </a:r>
              <a:r>
                <a:rPr lang="fr-FR" b="1" dirty="0"/>
                <a:t> </a:t>
              </a:r>
            </a:p>
          </p:txBody>
        </p:sp>
      </p:grpSp>
      <p:grpSp>
        <p:nvGrpSpPr>
          <p:cNvPr id="294" name="Groupe 293"/>
          <p:cNvGrpSpPr/>
          <p:nvPr/>
        </p:nvGrpSpPr>
        <p:grpSpPr>
          <a:xfrm>
            <a:off x="296863" y="2924175"/>
            <a:ext cx="2946400" cy="2879725"/>
            <a:chOff x="296863" y="2924175"/>
            <a:chExt cx="2946400" cy="2879725"/>
          </a:xfrm>
        </p:grpSpPr>
        <p:sp>
          <p:nvSpPr>
            <p:cNvPr id="4240" name="Text Box 144"/>
            <p:cNvSpPr txBox="1">
              <a:spLocks noChangeArrowheads="1"/>
            </p:cNvSpPr>
            <p:nvPr/>
          </p:nvSpPr>
          <p:spPr bwMode="auto">
            <a:xfrm>
              <a:off x="2817813" y="5519738"/>
              <a:ext cx="42545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L</a:t>
              </a:r>
              <a:r>
                <a:rPr lang="fr-FR" sz="1600" b="1" baseline="-25000">
                  <a:solidFill>
                    <a:srgbClr val="FF0000"/>
                  </a:solidFill>
                </a:rPr>
                <a:t>0</a:t>
              </a:r>
              <a:endParaRPr lang="fr-FR" sz="1600" b="1"/>
            </a:p>
          </p:txBody>
        </p:sp>
        <p:sp>
          <p:nvSpPr>
            <p:cNvPr id="4241" name="Text Box 145"/>
            <p:cNvSpPr txBox="1">
              <a:spLocks noChangeArrowheads="1"/>
            </p:cNvSpPr>
            <p:nvPr/>
          </p:nvSpPr>
          <p:spPr bwMode="auto">
            <a:xfrm>
              <a:off x="1957388" y="5526088"/>
              <a:ext cx="423862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L</a:t>
              </a:r>
              <a:r>
                <a:rPr lang="fr-FR" sz="1600" b="1" baseline="-25000">
                  <a:solidFill>
                    <a:srgbClr val="FF0000"/>
                  </a:solidFill>
                </a:rPr>
                <a:t>1</a:t>
              </a:r>
              <a:endParaRPr lang="fr-FR" sz="1600" b="1"/>
            </a:p>
          </p:txBody>
        </p:sp>
        <p:sp>
          <p:nvSpPr>
            <p:cNvPr id="4242" name="Rectangle 146"/>
            <p:cNvSpPr>
              <a:spLocks noChangeAspect="1" noChangeArrowheads="1"/>
            </p:cNvSpPr>
            <p:nvPr/>
          </p:nvSpPr>
          <p:spPr bwMode="auto">
            <a:xfrm>
              <a:off x="644525" y="3714750"/>
              <a:ext cx="392113" cy="361950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" name="Group 148"/>
            <p:cNvGrpSpPr>
              <a:grpSpLocks noChangeAspect="1"/>
            </p:cNvGrpSpPr>
            <p:nvPr/>
          </p:nvGrpSpPr>
          <p:grpSpPr bwMode="auto">
            <a:xfrm rot="5400000" flipH="1">
              <a:off x="784225" y="4475163"/>
              <a:ext cx="73025" cy="127000"/>
              <a:chOff x="7937" y="3267"/>
              <a:chExt cx="193" cy="331"/>
            </a:xfrm>
          </p:grpSpPr>
          <p:sp>
            <p:nvSpPr>
              <p:cNvPr id="5258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8055" y="3473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9" name="Line 150"/>
              <p:cNvSpPr>
                <a:spLocks noChangeAspect="1" noChangeShapeType="1"/>
              </p:cNvSpPr>
              <p:nvPr/>
            </p:nvSpPr>
            <p:spPr bwMode="auto">
              <a:xfrm flipV="1">
                <a:off x="7999" y="3461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" name="Group 151"/>
              <p:cNvGrpSpPr>
                <a:grpSpLocks noChangeAspect="1"/>
              </p:cNvGrpSpPr>
              <p:nvPr/>
            </p:nvGrpSpPr>
            <p:grpSpPr bwMode="auto">
              <a:xfrm>
                <a:off x="7937" y="3267"/>
                <a:ext cx="193" cy="193"/>
                <a:chOff x="6404" y="2193"/>
                <a:chExt cx="306" cy="306"/>
              </a:xfrm>
            </p:grpSpPr>
            <p:sp>
              <p:nvSpPr>
                <p:cNvPr id="5261" name="AutoShap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6404" y="2193"/>
                  <a:ext cx="306" cy="30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05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8047" y="20399"/>
                      </a:moveTo>
                      <a:cubicBezTo>
                        <a:pt x="3764" y="19171"/>
                        <a:pt x="814" y="15254"/>
                        <a:pt x="814" y="10800"/>
                      </a:cubicBezTo>
                      <a:cubicBezTo>
                        <a:pt x="814" y="5284"/>
                        <a:pt x="5284" y="814"/>
                        <a:pt x="10800" y="814"/>
                      </a:cubicBezTo>
                      <a:cubicBezTo>
                        <a:pt x="16315" y="814"/>
                        <a:pt x="20786" y="5284"/>
                        <a:pt x="20786" y="10800"/>
                      </a:cubicBezTo>
                      <a:cubicBezTo>
                        <a:pt x="20786" y="15254"/>
                        <a:pt x="17835" y="19171"/>
                        <a:pt x="13552" y="20399"/>
                      </a:cubicBezTo>
                      <a:lnTo>
                        <a:pt x="13777" y="21181"/>
                      </a:lnTo>
                      <a:cubicBezTo>
                        <a:pt x="18408" y="19853"/>
                        <a:pt x="21600" y="1561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5618"/>
                        <a:pt x="3191" y="19853"/>
                        <a:pt x="7822" y="2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62" name="Oval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6484" y="2277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4" name="Group 154"/>
            <p:cNvGrpSpPr>
              <a:grpSpLocks noChangeAspect="1"/>
            </p:cNvGrpSpPr>
            <p:nvPr/>
          </p:nvGrpSpPr>
          <p:grpSpPr bwMode="auto">
            <a:xfrm>
              <a:off x="625475" y="4468813"/>
              <a:ext cx="173038" cy="136525"/>
              <a:chOff x="4364" y="1705"/>
              <a:chExt cx="490" cy="386"/>
            </a:xfrm>
          </p:grpSpPr>
          <p:sp>
            <p:nvSpPr>
              <p:cNvPr id="5247" name="Rectangle 155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354" y="1742"/>
                <a:ext cx="347" cy="321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8" name="Line 156"/>
              <p:cNvSpPr>
                <a:spLocks noChangeAspect="1" noChangeShapeType="1"/>
              </p:cNvSpPr>
              <p:nvPr/>
            </p:nvSpPr>
            <p:spPr bwMode="auto">
              <a:xfrm rot="-5400000" flipH="1" flipV="1">
                <a:off x="4174" y="1898"/>
                <a:ext cx="386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9" name="Line 157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534" y="1556"/>
                <a:ext cx="0" cy="325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0" name="Line 158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527" y="1918"/>
                <a:ext cx="0" cy="325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1" name="Arc 159"/>
              <p:cNvSpPr>
                <a:spLocks noChangeAspect="1"/>
              </p:cNvSpPr>
              <p:nvPr/>
            </p:nvSpPr>
            <p:spPr bwMode="auto">
              <a:xfrm rot="10800000" flipH="1" flipV="1">
                <a:off x="4680" y="1720"/>
                <a:ext cx="104" cy="1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2" name="Arc 160"/>
              <p:cNvSpPr>
                <a:spLocks noChangeAspect="1"/>
              </p:cNvSpPr>
              <p:nvPr/>
            </p:nvSpPr>
            <p:spPr bwMode="auto">
              <a:xfrm rot="11520000" flipH="1">
                <a:off x="4671" y="1983"/>
                <a:ext cx="104" cy="1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3" name="Arc 161"/>
              <p:cNvSpPr>
                <a:spLocks noChangeAspect="1"/>
              </p:cNvSpPr>
              <p:nvPr/>
            </p:nvSpPr>
            <p:spPr bwMode="auto">
              <a:xfrm rot="10800000" flipH="1" flipV="1">
                <a:off x="4794" y="1829"/>
                <a:ext cx="60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4" name="Arc 162"/>
              <p:cNvSpPr>
                <a:spLocks noChangeAspect="1"/>
              </p:cNvSpPr>
              <p:nvPr/>
            </p:nvSpPr>
            <p:spPr bwMode="auto">
              <a:xfrm rot="11520000" flipH="1">
                <a:off x="4792" y="1931"/>
                <a:ext cx="6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5" name="AutoShape 163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516" y="1861"/>
                <a:ext cx="334" cy="87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6" name="AutoShape 164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575" y="1849"/>
                <a:ext cx="290" cy="86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57" name="AutoShape 165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712" y="1856"/>
                <a:ext cx="174" cy="104"/>
              </a:xfrm>
              <a:prstGeom prst="roundRect">
                <a:avLst>
                  <a:gd name="adj" fmla="val 43889"/>
                </a:avLst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262" name="AutoShape 166"/>
            <p:cNvSpPr>
              <a:spLocks noChangeAspect="1" noChangeArrowheads="1"/>
            </p:cNvSpPr>
            <p:nvPr/>
          </p:nvSpPr>
          <p:spPr bwMode="auto">
            <a:xfrm>
              <a:off x="393700" y="4754563"/>
              <a:ext cx="1490663" cy="531812"/>
            </a:xfrm>
            <a:prstGeom prst="cube">
              <a:avLst>
                <a:gd name="adj" fmla="val 90204"/>
              </a:avLst>
            </a:prstGeom>
            <a:solidFill>
              <a:srgbClr val="008080">
                <a:alpha val="20000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63" name="AutoShape 167"/>
            <p:cNvSpPr>
              <a:spLocks noChangeAspect="1" noChangeArrowheads="1"/>
            </p:cNvSpPr>
            <p:nvPr/>
          </p:nvSpPr>
          <p:spPr bwMode="auto">
            <a:xfrm flipH="1">
              <a:off x="400050" y="3287713"/>
              <a:ext cx="244475" cy="1920875"/>
            </a:xfrm>
            <a:prstGeom prst="flowChartPunchedCard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64" name="AutoShape 168"/>
            <p:cNvSpPr>
              <a:spLocks noChangeAspect="1" noChangeArrowheads="1"/>
            </p:cNvSpPr>
            <p:nvPr/>
          </p:nvSpPr>
          <p:spPr bwMode="auto">
            <a:xfrm>
              <a:off x="407988" y="4865688"/>
              <a:ext cx="549275" cy="368300"/>
            </a:xfrm>
            <a:prstGeom prst="cube">
              <a:avLst>
                <a:gd name="adj" fmla="val 60648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65" name="PubL" descr="60 %"/>
            <p:cNvSpPr>
              <a:spLocks noChangeAspect="1" noEditPoints="1" noChangeArrowheads="1"/>
            </p:cNvSpPr>
            <p:nvPr/>
          </p:nvSpPr>
          <p:spPr bwMode="auto">
            <a:xfrm flipH="1">
              <a:off x="781050" y="4819650"/>
              <a:ext cx="576263" cy="393700"/>
            </a:xfrm>
            <a:custGeom>
              <a:avLst/>
              <a:gdLst>
                <a:gd name="T0" fmla="*/ 137859401 w 21600"/>
                <a:gd name="T1" fmla="*/ 0 h 21600"/>
                <a:gd name="T2" fmla="*/ 0 w 21600"/>
                <a:gd name="T3" fmla="*/ 65397137 h 21600"/>
                <a:gd name="T4" fmla="*/ 205080989 w 21600"/>
                <a:gd name="T5" fmla="*/ 130794201 h 21600"/>
                <a:gd name="T6" fmla="*/ 410161125 w 21600"/>
                <a:gd name="T7" fmla="*/ 8815905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1600"/>
                <a:gd name="T13" fmla="*/ 7518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518"/>
                  </a:lnTo>
                  <a:lnTo>
                    <a:pt x="14519" y="7518"/>
                  </a:lnTo>
                  <a:lnTo>
                    <a:pt x="14519" y="0"/>
                  </a:lnTo>
                  <a:close/>
                </a:path>
              </a:pathLst>
            </a:custGeom>
            <a:pattFill prst="pct60">
              <a:fgClr>
                <a:srgbClr val="996633"/>
              </a:fgClr>
              <a:bgClr>
                <a:srgbClr val="B2B2B2"/>
              </a:bgClr>
            </a:patt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grpSp>
          <p:nvGrpSpPr>
            <p:cNvPr id="5" name="Group 170"/>
            <p:cNvGrpSpPr>
              <a:grpSpLocks noChangeAspect="1"/>
            </p:cNvGrpSpPr>
            <p:nvPr/>
          </p:nvGrpSpPr>
          <p:grpSpPr bwMode="auto">
            <a:xfrm rot="5400000" flipH="1">
              <a:off x="835025" y="4183063"/>
              <a:ext cx="73025" cy="127000"/>
              <a:chOff x="7937" y="3267"/>
              <a:chExt cx="193" cy="331"/>
            </a:xfrm>
          </p:grpSpPr>
          <p:sp>
            <p:nvSpPr>
              <p:cNvPr id="5242" name="Line 171"/>
              <p:cNvSpPr>
                <a:spLocks noChangeAspect="1" noChangeShapeType="1"/>
              </p:cNvSpPr>
              <p:nvPr/>
            </p:nvSpPr>
            <p:spPr bwMode="auto">
              <a:xfrm flipV="1">
                <a:off x="8055" y="3473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3" name="Line 172"/>
              <p:cNvSpPr>
                <a:spLocks noChangeAspect="1" noChangeShapeType="1"/>
              </p:cNvSpPr>
              <p:nvPr/>
            </p:nvSpPr>
            <p:spPr bwMode="auto">
              <a:xfrm flipV="1">
                <a:off x="7999" y="3461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" name="Group 173"/>
              <p:cNvGrpSpPr>
                <a:grpSpLocks noChangeAspect="1"/>
              </p:cNvGrpSpPr>
              <p:nvPr/>
            </p:nvGrpSpPr>
            <p:grpSpPr bwMode="auto">
              <a:xfrm>
                <a:off x="7937" y="3267"/>
                <a:ext cx="193" cy="193"/>
                <a:chOff x="6404" y="2193"/>
                <a:chExt cx="306" cy="306"/>
              </a:xfrm>
            </p:grpSpPr>
            <p:sp>
              <p:nvSpPr>
                <p:cNvPr id="5245" name="AutoShape 174"/>
                <p:cNvSpPr>
                  <a:spLocks noChangeAspect="1" noChangeArrowheads="1"/>
                </p:cNvSpPr>
                <p:nvPr/>
              </p:nvSpPr>
              <p:spPr bwMode="auto">
                <a:xfrm>
                  <a:off x="6404" y="2193"/>
                  <a:ext cx="306" cy="30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05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8047" y="20399"/>
                      </a:moveTo>
                      <a:cubicBezTo>
                        <a:pt x="3764" y="19171"/>
                        <a:pt x="814" y="15254"/>
                        <a:pt x="814" y="10800"/>
                      </a:cubicBezTo>
                      <a:cubicBezTo>
                        <a:pt x="814" y="5284"/>
                        <a:pt x="5284" y="814"/>
                        <a:pt x="10800" y="814"/>
                      </a:cubicBezTo>
                      <a:cubicBezTo>
                        <a:pt x="16315" y="814"/>
                        <a:pt x="20786" y="5284"/>
                        <a:pt x="20786" y="10800"/>
                      </a:cubicBezTo>
                      <a:cubicBezTo>
                        <a:pt x="20786" y="15254"/>
                        <a:pt x="17835" y="19171"/>
                        <a:pt x="13552" y="20399"/>
                      </a:cubicBezTo>
                      <a:lnTo>
                        <a:pt x="13777" y="21181"/>
                      </a:lnTo>
                      <a:cubicBezTo>
                        <a:pt x="18408" y="19853"/>
                        <a:pt x="21600" y="1561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5618"/>
                        <a:pt x="3191" y="19853"/>
                        <a:pt x="7822" y="2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46" name="Oval 175"/>
                <p:cNvSpPr>
                  <a:spLocks noChangeAspect="1" noChangeArrowheads="1"/>
                </p:cNvSpPr>
                <p:nvPr/>
              </p:nvSpPr>
              <p:spPr bwMode="auto">
                <a:xfrm>
                  <a:off x="6484" y="2277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7" name="Group 176"/>
            <p:cNvGrpSpPr>
              <a:grpSpLocks noChangeAspect="1"/>
            </p:cNvGrpSpPr>
            <p:nvPr/>
          </p:nvGrpSpPr>
          <p:grpSpPr bwMode="auto">
            <a:xfrm>
              <a:off x="652463" y="4165600"/>
              <a:ext cx="173037" cy="136525"/>
              <a:chOff x="4364" y="1705"/>
              <a:chExt cx="490" cy="386"/>
            </a:xfrm>
          </p:grpSpPr>
          <p:sp>
            <p:nvSpPr>
              <p:cNvPr id="5231" name="Rectangle 177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354" y="1742"/>
                <a:ext cx="347" cy="321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2" name="Line 178"/>
              <p:cNvSpPr>
                <a:spLocks noChangeAspect="1" noChangeShapeType="1"/>
              </p:cNvSpPr>
              <p:nvPr/>
            </p:nvSpPr>
            <p:spPr bwMode="auto">
              <a:xfrm rot="-5400000" flipH="1" flipV="1">
                <a:off x="4174" y="1898"/>
                <a:ext cx="386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3" name="Line 179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534" y="1556"/>
                <a:ext cx="0" cy="325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4" name="Line 180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527" y="1918"/>
                <a:ext cx="0" cy="325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5" name="Arc 181"/>
              <p:cNvSpPr>
                <a:spLocks noChangeAspect="1"/>
              </p:cNvSpPr>
              <p:nvPr/>
            </p:nvSpPr>
            <p:spPr bwMode="auto">
              <a:xfrm rot="10800000" flipH="1" flipV="1">
                <a:off x="4680" y="1720"/>
                <a:ext cx="104" cy="1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6" name="Arc 182"/>
              <p:cNvSpPr>
                <a:spLocks noChangeAspect="1"/>
              </p:cNvSpPr>
              <p:nvPr/>
            </p:nvSpPr>
            <p:spPr bwMode="auto">
              <a:xfrm rot="11520000" flipH="1">
                <a:off x="4671" y="1983"/>
                <a:ext cx="104" cy="1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7" name="Arc 183"/>
              <p:cNvSpPr>
                <a:spLocks noChangeAspect="1"/>
              </p:cNvSpPr>
              <p:nvPr/>
            </p:nvSpPr>
            <p:spPr bwMode="auto">
              <a:xfrm rot="10800000" flipH="1" flipV="1">
                <a:off x="4794" y="1829"/>
                <a:ext cx="60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8" name="Arc 184"/>
              <p:cNvSpPr>
                <a:spLocks noChangeAspect="1"/>
              </p:cNvSpPr>
              <p:nvPr/>
            </p:nvSpPr>
            <p:spPr bwMode="auto">
              <a:xfrm rot="11520000" flipH="1">
                <a:off x="4792" y="1931"/>
                <a:ext cx="6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39" name="AutoShape 185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516" y="1861"/>
                <a:ext cx="334" cy="87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0" name="AutoShape 186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575" y="1849"/>
                <a:ext cx="290" cy="86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41" name="AutoShape 187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712" y="1856"/>
                <a:ext cx="174" cy="104"/>
              </a:xfrm>
              <a:prstGeom prst="roundRect">
                <a:avLst>
                  <a:gd name="adj" fmla="val 43889"/>
                </a:avLst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" name="Group 188"/>
            <p:cNvGrpSpPr>
              <a:grpSpLocks noChangeAspect="1"/>
            </p:cNvGrpSpPr>
            <p:nvPr/>
          </p:nvGrpSpPr>
          <p:grpSpPr bwMode="auto">
            <a:xfrm flipH="1">
              <a:off x="2824163" y="5211763"/>
              <a:ext cx="50800" cy="90487"/>
              <a:chOff x="7937" y="3267"/>
              <a:chExt cx="193" cy="331"/>
            </a:xfrm>
          </p:grpSpPr>
          <p:sp>
            <p:nvSpPr>
              <p:cNvPr id="5226" name="Line 189"/>
              <p:cNvSpPr>
                <a:spLocks noChangeAspect="1" noChangeShapeType="1"/>
              </p:cNvSpPr>
              <p:nvPr/>
            </p:nvSpPr>
            <p:spPr bwMode="auto">
              <a:xfrm flipV="1">
                <a:off x="8055" y="3473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7" name="Line 190"/>
              <p:cNvSpPr>
                <a:spLocks noChangeAspect="1" noChangeShapeType="1"/>
              </p:cNvSpPr>
              <p:nvPr/>
            </p:nvSpPr>
            <p:spPr bwMode="auto">
              <a:xfrm flipV="1">
                <a:off x="7999" y="3461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9" name="Group 191"/>
              <p:cNvGrpSpPr>
                <a:grpSpLocks noChangeAspect="1"/>
              </p:cNvGrpSpPr>
              <p:nvPr/>
            </p:nvGrpSpPr>
            <p:grpSpPr bwMode="auto">
              <a:xfrm>
                <a:off x="7937" y="3267"/>
                <a:ext cx="193" cy="193"/>
                <a:chOff x="6404" y="2193"/>
                <a:chExt cx="306" cy="306"/>
              </a:xfrm>
            </p:grpSpPr>
            <p:sp>
              <p:nvSpPr>
                <p:cNvPr id="5229" name="AutoShape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6404" y="2193"/>
                  <a:ext cx="306" cy="30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05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8047" y="20399"/>
                      </a:moveTo>
                      <a:cubicBezTo>
                        <a:pt x="3764" y="19171"/>
                        <a:pt x="814" y="15254"/>
                        <a:pt x="814" y="10800"/>
                      </a:cubicBezTo>
                      <a:cubicBezTo>
                        <a:pt x="814" y="5284"/>
                        <a:pt x="5284" y="814"/>
                        <a:pt x="10800" y="814"/>
                      </a:cubicBezTo>
                      <a:cubicBezTo>
                        <a:pt x="16315" y="814"/>
                        <a:pt x="20786" y="5284"/>
                        <a:pt x="20786" y="10800"/>
                      </a:cubicBezTo>
                      <a:cubicBezTo>
                        <a:pt x="20786" y="15254"/>
                        <a:pt x="17835" y="19171"/>
                        <a:pt x="13552" y="20399"/>
                      </a:cubicBezTo>
                      <a:lnTo>
                        <a:pt x="13777" y="21181"/>
                      </a:lnTo>
                      <a:cubicBezTo>
                        <a:pt x="18408" y="19853"/>
                        <a:pt x="21600" y="1561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5618"/>
                        <a:pt x="3191" y="19853"/>
                        <a:pt x="7822" y="2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30" name="Oval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6484" y="2277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4290" name="Rectangle 194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787650" y="5357813"/>
              <a:ext cx="123825" cy="114300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76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1" name="Line 195"/>
            <p:cNvSpPr>
              <a:spLocks noChangeAspect="1" noChangeShapeType="1"/>
            </p:cNvSpPr>
            <p:nvPr/>
          </p:nvSpPr>
          <p:spPr bwMode="auto">
            <a:xfrm rot="10800000" flipH="1" flipV="1">
              <a:off x="2779713" y="5472113"/>
              <a:ext cx="136525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2" name="Line 196"/>
            <p:cNvSpPr>
              <a:spLocks noChangeAspect="1" noChangeShapeType="1"/>
            </p:cNvSpPr>
            <p:nvPr/>
          </p:nvSpPr>
          <p:spPr bwMode="auto">
            <a:xfrm rot="10800000" flipH="1">
              <a:off x="2784475" y="5356225"/>
              <a:ext cx="0" cy="11430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3" name="Line 197"/>
            <p:cNvSpPr>
              <a:spLocks noChangeAspect="1" noChangeShapeType="1"/>
            </p:cNvSpPr>
            <p:nvPr/>
          </p:nvSpPr>
          <p:spPr bwMode="auto">
            <a:xfrm rot="10800000" flipH="1">
              <a:off x="2913063" y="5357813"/>
              <a:ext cx="0" cy="11430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4" name="Arc 198"/>
            <p:cNvSpPr>
              <a:spLocks noChangeAspect="1"/>
            </p:cNvSpPr>
            <p:nvPr/>
          </p:nvSpPr>
          <p:spPr bwMode="auto">
            <a:xfrm rot="5400000" flipH="1" flipV="1">
              <a:off x="2784475" y="5324475"/>
              <a:ext cx="36513" cy="36513"/>
            </a:xfrm>
            <a:custGeom>
              <a:avLst/>
              <a:gdLst>
                <a:gd name="T0" fmla="*/ 0 w 21600"/>
                <a:gd name="T1" fmla="*/ 0 h 21600"/>
                <a:gd name="T2" fmla="*/ 104336 w 21600"/>
                <a:gd name="T3" fmla="*/ 104336 h 21600"/>
                <a:gd name="T4" fmla="*/ 0 w 21600"/>
                <a:gd name="T5" fmla="*/ 10433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5" name="Arc 199"/>
            <p:cNvSpPr>
              <a:spLocks noChangeAspect="1"/>
            </p:cNvSpPr>
            <p:nvPr/>
          </p:nvSpPr>
          <p:spPr bwMode="auto">
            <a:xfrm rot="6120000" flipH="1">
              <a:off x="2878137" y="5327651"/>
              <a:ext cx="36513" cy="36512"/>
            </a:xfrm>
            <a:custGeom>
              <a:avLst/>
              <a:gdLst>
                <a:gd name="T0" fmla="*/ 0 w 21600"/>
                <a:gd name="T1" fmla="*/ 0 h 21600"/>
                <a:gd name="T2" fmla="*/ 104336 w 21600"/>
                <a:gd name="T3" fmla="*/ 104328 h 21600"/>
                <a:gd name="T4" fmla="*/ 0 w 21600"/>
                <a:gd name="T5" fmla="*/ 10432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6" name="Arc 200"/>
            <p:cNvSpPr>
              <a:spLocks noChangeAspect="1"/>
            </p:cNvSpPr>
            <p:nvPr/>
          </p:nvSpPr>
          <p:spPr bwMode="auto">
            <a:xfrm rot="5400000" flipH="1" flipV="1">
              <a:off x="2822575" y="5299075"/>
              <a:ext cx="22225" cy="22225"/>
            </a:xfrm>
            <a:custGeom>
              <a:avLst/>
              <a:gdLst>
                <a:gd name="T0" fmla="*/ 0 w 21600"/>
                <a:gd name="T1" fmla="*/ 0 h 21600"/>
                <a:gd name="T2" fmla="*/ 23530 w 21600"/>
                <a:gd name="T3" fmla="*/ 23530 h 21600"/>
                <a:gd name="T4" fmla="*/ 0 w 21600"/>
                <a:gd name="T5" fmla="*/ 235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7" name="Arc 201"/>
            <p:cNvSpPr>
              <a:spLocks noChangeAspect="1"/>
            </p:cNvSpPr>
            <p:nvPr/>
          </p:nvSpPr>
          <p:spPr bwMode="auto">
            <a:xfrm rot="6120000" flipH="1">
              <a:off x="2859882" y="5299869"/>
              <a:ext cx="20637" cy="22225"/>
            </a:xfrm>
            <a:custGeom>
              <a:avLst/>
              <a:gdLst>
                <a:gd name="T0" fmla="*/ 0 w 21600"/>
                <a:gd name="T1" fmla="*/ 0 h 21600"/>
                <a:gd name="T2" fmla="*/ 18838 w 21600"/>
                <a:gd name="T3" fmla="*/ 23530 h 21600"/>
                <a:gd name="T4" fmla="*/ 0 w 21600"/>
                <a:gd name="T5" fmla="*/ 235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8" name="AutoShape 202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790825" y="5345113"/>
              <a:ext cx="119063" cy="30162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99" name="AutoShape 203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794000" y="5332413"/>
              <a:ext cx="103188" cy="30162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0" name="AutoShape 204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820988" y="5300663"/>
              <a:ext cx="60325" cy="36512"/>
            </a:xfrm>
            <a:prstGeom prst="roundRect">
              <a:avLst>
                <a:gd name="adj" fmla="val 43889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" name="Group 205"/>
            <p:cNvGrpSpPr>
              <a:grpSpLocks noChangeAspect="1"/>
            </p:cNvGrpSpPr>
            <p:nvPr/>
          </p:nvGrpSpPr>
          <p:grpSpPr bwMode="auto">
            <a:xfrm flipH="1">
              <a:off x="2305050" y="5245100"/>
              <a:ext cx="52388" cy="90488"/>
              <a:chOff x="7937" y="3267"/>
              <a:chExt cx="193" cy="331"/>
            </a:xfrm>
          </p:grpSpPr>
          <p:sp>
            <p:nvSpPr>
              <p:cNvPr id="5221" name="Line 206"/>
              <p:cNvSpPr>
                <a:spLocks noChangeAspect="1" noChangeShapeType="1"/>
              </p:cNvSpPr>
              <p:nvPr/>
            </p:nvSpPr>
            <p:spPr bwMode="auto">
              <a:xfrm flipV="1">
                <a:off x="8055" y="3473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22" name="Line 207"/>
              <p:cNvSpPr>
                <a:spLocks noChangeAspect="1" noChangeShapeType="1"/>
              </p:cNvSpPr>
              <p:nvPr/>
            </p:nvSpPr>
            <p:spPr bwMode="auto">
              <a:xfrm flipV="1">
                <a:off x="7999" y="3461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1" name="Group 208"/>
              <p:cNvGrpSpPr>
                <a:grpSpLocks noChangeAspect="1"/>
              </p:cNvGrpSpPr>
              <p:nvPr/>
            </p:nvGrpSpPr>
            <p:grpSpPr bwMode="auto">
              <a:xfrm>
                <a:off x="7937" y="3267"/>
                <a:ext cx="193" cy="193"/>
                <a:chOff x="6404" y="2193"/>
                <a:chExt cx="306" cy="306"/>
              </a:xfrm>
            </p:grpSpPr>
            <p:sp>
              <p:nvSpPr>
                <p:cNvPr id="5224" name="AutoShape 209"/>
                <p:cNvSpPr>
                  <a:spLocks noChangeAspect="1" noChangeArrowheads="1"/>
                </p:cNvSpPr>
                <p:nvPr/>
              </p:nvSpPr>
              <p:spPr bwMode="auto">
                <a:xfrm>
                  <a:off x="6404" y="2193"/>
                  <a:ext cx="306" cy="30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05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8047" y="20399"/>
                      </a:moveTo>
                      <a:cubicBezTo>
                        <a:pt x="3764" y="19171"/>
                        <a:pt x="814" y="15254"/>
                        <a:pt x="814" y="10800"/>
                      </a:cubicBezTo>
                      <a:cubicBezTo>
                        <a:pt x="814" y="5284"/>
                        <a:pt x="5284" y="814"/>
                        <a:pt x="10800" y="814"/>
                      </a:cubicBezTo>
                      <a:cubicBezTo>
                        <a:pt x="16315" y="814"/>
                        <a:pt x="20786" y="5284"/>
                        <a:pt x="20786" y="10800"/>
                      </a:cubicBezTo>
                      <a:cubicBezTo>
                        <a:pt x="20786" y="15254"/>
                        <a:pt x="17835" y="19171"/>
                        <a:pt x="13552" y="20399"/>
                      </a:cubicBezTo>
                      <a:lnTo>
                        <a:pt x="13777" y="21181"/>
                      </a:lnTo>
                      <a:cubicBezTo>
                        <a:pt x="18408" y="19853"/>
                        <a:pt x="21600" y="1561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5618"/>
                        <a:pt x="3191" y="19853"/>
                        <a:pt x="7822" y="2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25" name="Oval 210"/>
                <p:cNvSpPr>
                  <a:spLocks noChangeAspect="1" noChangeArrowheads="1"/>
                </p:cNvSpPr>
                <p:nvPr/>
              </p:nvSpPr>
              <p:spPr bwMode="auto">
                <a:xfrm>
                  <a:off x="6484" y="2277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4307" name="Rectangle 211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262188" y="5357813"/>
              <a:ext cx="123825" cy="112712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76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8" name="Line 212"/>
            <p:cNvSpPr>
              <a:spLocks noChangeAspect="1" noChangeShapeType="1"/>
            </p:cNvSpPr>
            <p:nvPr/>
          </p:nvSpPr>
          <p:spPr bwMode="auto">
            <a:xfrm rot="10800000" flipH="1" flipV="1">
              <a:off x="2254250" y="5472113"/>
              <a:ext cx="136525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09" name="Line 213"/>
            <p:cNvSpPr>
              <a:spLocks noChangeAspect="1" noChangeShapeType="1"/>
            </p:cNvSpPr>
            <p:nvPr/>
          </p:nvSpPr>
          <p:spPr bwMode="auto">
            <a:xfrm rot="10800000" flipH="1">
              <a:off x="2259013" y="5354638"/>
              <a:ext cx="0" cy="11430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0" name="Line 214"/>
            <p:cNvSpPr>
              <a:spLocks noChangeAspect="1" noChangeShapeType="1"/>
            </p:cNvSpPr>
            <p:nvPr/>
          </p:nvSpPr>
          <p:spPr bwMode="auto">
            <a:xfrm rot="10800000" flipH="1">
              <a:off x="2387600" y="5357813"/>
              <a:ext cx="0" cy="11430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1" name="Arc 215"/>
            <p:cNvSpPr>
              <a:spLocks noChangeAspect="1"/>
            </p:cNvSpPr>
            <p:nvPr/>
          </p:nvSpPr>
          <p:spPr bwMode="auto">
            <a:xfrm rot="5400000" flipH="1" flipV="1">
              <a:off x="2259806" y="5323682"/>
              <a:ext cx="36513" cy="38100"/>
            </a:xfrm>
            <a:custGeom>
              <a:avLst/>
              <a:gdLst>
                <a:gd name="T0" fmla="*/ 0 w 21600"/>
                <a:gd name="T1" fmla="*/ 0 h 21600"/>
                <a:gd name="T2" fmla="*/ 104336 w 21600"/>
                <a:gd name="T3" fmla="*/ 118540 h 21600"/>
                <a:gd name="T4" fmla="*/ 0 w 21600"/>
                <a:gd name="T5" fmla="*/ 11854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2" name="Arc 216"/>
            <p:cNvSpPr>
              <a:spLocks noChangeAspect="1"/>
            </p:cNvSpPr>
            <p:nvPr/>
          </p:nvSpPr>
          <p:spPr bwMode="auto">
            <a:xfrm rot="6120000" flipH="1">
              <a:off x="2352675" y="5327650"/>
              <a:ext cx="36513" cy="36513"/>
            </a:xfrm>
            <a:custGeom>
              <a:avLst/>
              <a:gdLst>
                <a:gd name="T0" fmla="*/ 0 w 21600"/>
                <a:gd name="T1" fmla="*/ 0 h 21600"/>
                <a:gd name="T2" fmla="*/ 104336 w 21600"/>
                <a:gd name="T3" fmla="*/ 104336 h 21600"/>
                <a:gd name="T4" fmla="*/ 0 w 21600"/>
                <a:gd name="T5" fmla="*/ 10433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3" name="Arc 217"/>
            <p:cNvSpPr>
              <a:spLocks noChangeAspect="1"/>
            </p:cNvSpPr>
            <p:nvPr/>
          </p:nvSpPr>
          <p:spPr bwMode="auto">
            <a:xfrm rot="5400000" flipH="1" flipV="1">
              <a:off x="2297113" y="5299075"/>
              <a:ext cx="22225" cy="22225"/>
            </a:xfrm>
            <a:custGeom>
              <a:avLst/>
              <a:gdLst>
                <a:gd name="T0" fmla="*/ 0 w 21600"/>
                <a:gd name="T1" fmla="*/ 0 h 21600"/>
                <a:gd name="T2" fmla="*/ 23530 w 21600"/>
                <a:gd name="T3" fmla="*/ 23530 h 21600"/>
                <a:gd name="T4" fmla="*/ 0 w 21600"/>
                <a:gd name="T5" fmla="*/ 235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4" name="Arc 218"/>
            <p:cNvSpPr>
              <a:spLocks noChangeAspect="1"/>
            </p:cNvSpPr>
            <p:nvPr/>
          </p:nvSpPr>
          <p:spPr bwMode="auto">
            <a:xfrm rot="6120000" flipH="1">
              <a:off x="2335213" y="5300663"/>
              <a:ext cx="20637" cy="20637"/>
            </a:xfrm>
            <a:custGeom>
              <a:avLst/>
              <a:gdLst>
                <a:gd name="T0" fmla="*/ 0 w 21600"/>
                <a:gd name="T1" fmla="*/ 0 h 21600"/>
                <a:gd name="T2" fmla="*/ 18838 w 21600"/>
                <a:gd name="T3" fmla="*/ 18838 h 21600"/>
                <a:gd name="T4" fmla="*/ 0 w 21600"/>
                <a:gd name="T5" fmla="*/ 1883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5" name="AutoShape 219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265363" y="5345113"/>
              <a:ext cx="119062" cy="30162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6" name="AutoShape 220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268538" y="5332413"/>
              <a:ext cx="103187" cy="30162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7" name="AutoShape 221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295525" y="5300663"/>
              <a:ext cx="61913" cy="36512"/>
            </a:xfrm>
            <a:prstGeom prst="roundRect">
              <a:avLst>
                <a:gd name="adj" fmla="val 43889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8" name="Rectangle 222"/>
            <p:cNvSpPr>
              <a:spLocks noChangeAspect="1" noChangeArrowheads="1"/>
            </p:cNvSpPr>
            <p:nvPr/>
          </p:nvSpPr>
          <p:spPr bwMode="auto">
            <a:xfrm>
              <a:off x="2043113" y="5481638"/>
              <a:ext cx="1009650" cy="25400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19" name="AutoShape 223"/>
            <p:cNvSpPr>
              <a:spLocks noChangeAspect="1" noChangeArrowheads="1"/>
            </p:cNvSpPr>
            <p:nvPr/>
          </p:nvSpPr>
          <p:spPr bwMode="auto">
            <a:xfrm rot="5400000" flipH="1">
              <a:off x="2555875" y="4454525"/>
              <a:ext cx="201613" cy="90646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82"/>
                </a:gs>
                <a:gs pos="15000">
                  <a:srgbClr val="66008F"/>
                </a:gs>
                <a:gs pos="32499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1">
                  <a:srgbClr val="FF0000"/>
                </a:gs>
                <a:gs pos="67501">
                  <a:srgbClr val="BA0066"/>
                </a:gs>
                <a:gs pos="85000">
                  <a:srgbClr val="66008F"/>
                </a:gs>
                <a:gs pos="100000">
                  <a:srgbClr val="000082"/>
                </a:gs>
              </a:gsLst>
              <a:lin ang="0" scaled="1"/>
            </a:gradFill>
            <a:ln w="22225">
              <a:noFill/>
              <a:round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4320" name="Rectangle 224"/>
            <p:cNvSpPr>
              <a:spLocks noChangeAspect="1" noChangeArrowheads="1"/>
            </p:cNvSpPr>
            <p:nvPr/>
          </p:nvSpPr>
          <p:spPr bwMode="auto">
            <a:xfrm rot="5400000" flipH="1">
              <a:off x="2959100" y="4867276"/>
              <a:ext cx="249237" cy="80962"/>
            </a:xfrm>
            <a:prstGeom prst="rect">
              <a:avLst/>
            </a:prstGeom>
            <a:solidFill>
              <a:srgbClr val="333399"/>
            </a:solidFill>
            <a:ln w="22225">
              <a:solidFill>
                <a:srgbClr val="808080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12" name="Group 225"/>
            <p:cNvGrpSpPr>
              <a:grpSpLocks noChangeAspect="1"/>
            </p:cNvGrpSpPr>
            <p:nvPr/>
          </p:nvGrpSpPr>
          <p:grpSpPr bwMode="auto">
            <a:xfrm>
              <a:off x="1398588" y="4794250"/>
              <a:ext cx="1041400" cy="461963"/>
              <a:chOff x="3751" y="4766"/>
              <a:chExt cx="1858" cy="824"/>
            </a:xfrm>
          </p:grpSpPr>
          <p:sp>
            <p:nvSpPr>
              <p:cNvPr id="5212" name="Rectangle 226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3843" y="4964"/>
                <a:ext cx="1712" cy="47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5400000" scaled="1"/>
              </a:gra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13" name="Rectangle 227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5449" y="4800"/>
                <a:ext cx="160" cy="329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5400000" scaled="1"/>
              </a:gra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14" name="Rectangle 228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4136" y="5014"/>
                <a:ext cx="57" cy="493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3" name="Group 229"/>
              <p:cNvGrpSpPr>
                <a:grpSpLocks noChangeAspect="1"/>
              </p:cNvGrpSpPr>
              <p:nvPr/>
            </p:nvGrpSpPr>
            <p:grpSpPr bwMode="auto">
              <a:xfrm rot="10800000" flipH="1" flipV="1">
                <a:off x="4130" y="5463"/>
                <a:ext cx="1378" cy="127"/>
                <a:chOff x="6939" y="5786"/>
                <a:chExt cx="2255" cy="197"/>
              </a:xfrm>
            </p:grpSpPr>
            <p:sp>
              <p:nvSpPr>
                <p:cNvPr id="5219" name="Rectangle 23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6939" y="5786"/>
                  <a:ext cx="2192" cy="68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20" name="Oval 231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8916" y="5812"/>
                  <a:ext cx="278" cy="17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4328" name="Rectangle 232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3751" y="4766"/>
                <a:ext cx="111" cy="442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">
                    <a:srgbClr val="000040">
                      <a:alpha val="98800"/>
                    </a:srgbClr>
                  </a:gs>
                  <a:gs pos="25000">
                    <a:srgbClr val="400040">
                      <a:alpha val="97000"/>
                    </a:srgbClr>
                  </a:gs>
                  <a:gs pos="37500">
                    <a:srgbClr val="8F0040">
                      <a:alpha val="95500"/>
                    </a:srgbClr>
                  </a:gs>
                  <a:gs pos="45000">
                    <a:srgbClr val="F27300">
                      <a:alpha val="94600"/>
                    </a:srgbClr>
                  </a:gs>
                  <a:gs pos="50000">
                    <a:srgbClr val="FFBF00">
                      <a:alpha val="94000"/>
                    </a:srgbClr>
                  </a:gs>
                  <a:gs pos="55001">
                    <a:srgbClr val="F27300">
                      <a:alpha val="94600"/>
                    </a:srgbClr>
                  </a:gs>
                  <a:gs pos="62500">
                    <a:srgbClr val="8F0040">
                      <a:alpha val="95500"/>
                    </a:srgbClr>
                  </a:gs>
                  <a:gs pos="75000">
                    <a:srgbClr val="400040">
                      <a:alpha val="97000"/>
                    </a:srgbClr>
                  </a:gs>
                  <a:gs pos="90000">
                    <a:srgbClr val="000040">
                      <a:alpha val="98800"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4329" name="Rectangle 233"/>
            <p:cNvSpPr>
              <a:spLocks noChangeAspect="1" noChangeArrowheads="1"/>
            </p:cNvSpPr>
            <p:nvPr/>
          </p:nvSpPr>
          <p:spPr bwMode="auto">
            <a:xfrm rot="27000000" flipH="1" flipV="1">
              <a:off x="2131219" y="4864894"/>
              <a:ext cx="244475" cy="80963"/>
            </a:xfrm>
            <a:prstGeom prst="rect">
              <a:avLst/>
            </a:prstGeom>
            <a:solidFill>
              <a:srgbClr val="333399"/>
            </a:solidFill>
            <a:ln w="22225">
              <a:solidFill>
                <a:srgbClr val="808080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14" name="Group 234"/>
            <p:cNvGrpSpPr>
              <a:grpSpLocks/>
            </p:cNvGrpSpPr>
            <p:nvPr/>
          </p:nvGrpSpPr>
          <p:grpSpPr bwMode="auto">
            <a:xfrm>
              <a:off x="900113" y="2924175"/>
              <a:ext cx="525462" cy="1976438"/>
              <a:chOff x="2000" y="3624"/>
              <a:chExt cx="828" cy="3112"/>
            </a:xfrm>
          </p:grpSpPr>
          <p:sp>
            <p:nvSpPr>
              <p:cNvPr id="5188" name="Rectangle 235"/>
              <p:cNvSpPr>
                <a:spLocks noChangeAspect="1" noChangeArrowheads="1"/>
              </p:cNvSpPr>
              <p:nvPr/>
            </p:nvSpPr>
            <p:spPr bwMode="auto">
              <a:xfrm>
                <a:off x="2381" y="4367"/>
                <a:ext cx="195" cy="336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89" name="AutoShape 236"/>
              <p:cNvSpPr>
                <a:spLocks noChangeAspect="1" noChangeArrowheads="1"/>
              </p:cNvSpPr>
              <p:nvPr/>
            </p:nvSpPr>
            <p:spPr bwMode="auto">
              <a:xfrm>
                <a:off x="2235" y="3624"/>
                <a:ext cx="480" cy="261"/>
              </a:xfrm>
              <a:prstGeom prst="roundRect">
                <a:avLst>
                  <a:gd name="adj" fmla="val 37361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EAEAEA"/>
                  </a:gs>
                  <a:gs pos="100000">
                    <a:srgbClr val="000000"/>
                  </a:gs>
                </a:gsLst>
                <a:lin ang="0" scaled="1"/>
              </a:gra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0" name="Rectangle 237"/>
              <p:cNvSpPr>
                <a:spLocks noChangeAspect="1" noChangeArrowheads="1"/>
              </p:cNvSpPr>
              <p:nvPr/>
            </p:nvSpPr>
            <p:spPr bwMode="auto">
              <a:xfrm>
                <a:off x="2162" y="3808"/>
                <a:ext cx="666" cy="1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1" name="Rectangle 238"/>
              <p:cNvSpPr>
                <a:spLocks noChangeAspect="1" noChangeArrowheads="1"/>
              </p:cNvSpPr>
              <p:nvPr/>
            </p:nvSpPr>
            <p:spPr bwMode="auto">
              <a:xfrm>
                <a:off x="2278" y="3791"/>
                <a:ext cx="415" cy="521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00CCFF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2" name="Line 239"/>
              <p:cNvSpPr>
                <a:spLocks noChangeAspect="1" noChangeShapeType="1"/>
              </p:cNvSpPr>
              <p:nvPr/>
            </p:nvSpPr>
            <p:spPr bwMode="auto">
              <a:xfrm>
                <a:off x="2634" y="3793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3" name="Line 240"/>
              <p:cNvSpPr>
                <a:spLocks noChangeAspect="1" noChangeShapeType="1"/>
              </p:cNvSpPr>
              <p:nvPr/>
            </p:nvSpPr>
            <p:spPr bwMode="auto">
              <a:xfrm>
                <a:off x="2567" y="3793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4" name="Line 241"/>
              <p:cNvSpPr>
                <a:spLocks noChangeAspect="1" noChangeShapeType="1"/>
              </p:cNvSpPr>
              <p:nvPr/>
            </p:nvSpPr>
            <p:spPr bwMode="auto">
              <a:xfrm>
                <a:off x="2497" y="3793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5" name="Line 242"/>
              <p:cNvSpPr>
                <a:spLocks noChangeAspect="1" noChangeShapeType="1"/>
              </p:cNvSpPr>
              <p:nvPr/>
            </p:nvSpPr>
            <p:spPr bwMode="auto">
              <a:xfrm>
                <a:off x="2430" y="3793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6" name="Line 243"/>
              <p:cNvSpPr>
                <a:spLocks noChangeAspect="1" noChangeShapeType="1"/>
              </p:cNvSpPr>
              <p:nvPr/>
            </p:nvSpPr>
            <p:spPr bwMode="auto">
              <a:xfrm>
                <a:off x="2306" y="3779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197" name="AutoShape 244"/>
              <p:cNvSpPr>
                <a:spLocks noChangeAspect="1" noChangeArrowheads="1"/>
              </p:cNvSpPr>
              <p:nvPr/>
            </p:nvSpPr>
            <p:spPr bwMode="auto">
              <a:xfrm>
                <a:off x="2233" y="4313"/>
                <a:ext cx="495" cy="8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EAEAEA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5" name="Group 245"/>
              <p:cNvGrpSpPr>
                <a:grpSpLocks noChangeAspect="1"/>
              </p:cNvGrpSpPr>
              <p:nvPr/>
            </p:nvGrpSpPr>
            <p:grpSpPr bwMode="auto">
              <a:xfrm>
                <a:off x="2182" y="3931"/>
                <a:ext cx="190" cy="202"/>
                <a:chOff x="1251" y="3153"/>
                <a:chExt cx="266" cy="283"/>
              </a:xfrm>
            </p:grpSpPr>
            <p:sp>
              <p:nvSpPr>
                <p:cNvPr id="5207" name="AutoShape 246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1242" y="3162"/>
                  <a:ext cx="283" cy="266"/>
                </a:xfrm>
                <a:prstGeom prst="octagon">
                  <a:avLst>
                    <a:gd name="adj" fmla="val 16620"/>
                  </a:avLst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rgbClr val="00CC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08" name="Line 247"/>
                <p:cNvSpPr>
                  <a:spLocks noChangeAspect="1" noChangeShapeType="1"/>
                </p:cNvSpPr>
                <p:nvPr/>
              </p:nvSpPr>
              <p:spPr bwMode="auto">
                <a:xfrm>
                  <a:off x="1312" y="3154"/>
                  <a:ext cx="0" cy="26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6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1311" y="3221"/>
                  <a:ext cx="170" cy="142"/>
                  <a:chOff x="3227" y="2091"/>
                  <a:chExt cx="170" cy="170"/>
                </a:xfrm>
              </p:grpSpPr>
              <p:sp>
                <p:nvSpPr>
                  <p:cNvPr id="5210" name="AutoShape 2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27" y="2091"/>
                    <a:ext cx="170" cy="170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11" name="AutoShape 25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58" y="2124"/>
                    <a:ext cx="113" cy="113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rgbClr val="C0C0C0">
                      <a:alpha val="98822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5199" name="Line 251"/>
              <p:cNvSpPr>
                <a:spLocks noChangeAspect="1" noChangeShapeType="1"/>
              </p:cNvSpPr>
              <p:nvPr/>
            </p:nvSpPr>
            <p:spPr bwMode="auto">
              <a:xfrm>
                <a:off x="2373" y="3793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00" name="AutoShape 252"/>
              <p:cNvSpPr>
                <a:spLocks noChangeAspect="1" noChangeArrowheads="1"/>
              </p:cNvSpPr>
              <p:nvPr/>
            </p:nvSpPr>
            <p:spPr bwMode="auto">
              <a:xfrm>
                <a:off x="2159" y="4494"/>
                <a:ext cx="645" cy="435"/>
              </a:xfrm>
              <a:prstGeom prst="roundRect">
                <a:avLst>
                  <a:gd name="adj" fmla="val 42259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996633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01" name="AutoShape 253"/>
              <p:cNvSpPr>
                <a:spLocks noChangeAspect="1" noChangeArrowheads="1"/>
              </p:cNvSpPr>
              <p:nvPr/>
            </p:nvSpPr>
            <p:spPr bwMode="auto">
              <a:xfrm>
                <a:off x="2139" y="4740"/>
                <a:ext cx="675" cy="1266"/>
              </a:xfrm>
              <a:prstGeom prst="roundRect">
                <a:avLst>
                  <a:gd name="adj" fmla="val 0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CCFF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7" name="Group 254"/>
              <p:cNvGrpSpPr>
                <a:grpSpLocks noChangeAspect="1"/>
              </p:cNvGrpSpPr>
              <p:nvPr/>
            </p:nvGrpSpPr>
            <p:grpSpPr bwMode="auto">
              <a:xfrm flipH="1">
                <a:off x="2303" y="6020"/>
                <a:ext cx="372" cy="238"/>
                <a:chOff x="8415" y="3839"/>
                <a:chExt cx="405" cy="269"/>
              </a:xfrm>
            </p:grpSpPr>
            <p:sp>
              <p:nvSpPr>
                <p:cNvPr id="5205" name="Rectangle 255" descr="Treillis blanc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8417" y="3839"/>
                  <a:ext cx="403" cy="152"/>
                </a:xfrm>
                <a:prstGeom prst="rect">
                  <a:avLst/>
                </a:prstGeom>
                <a:pattFill prst="openDmnd">
                  <a:fgClr>
                    <a:srgbClr val="000000"/>
                  </a:fgClr>
                  <a:bgClr>
                    <a:srgbClr val="C0C0C0"/>
                  </a:bgClr>
                </a:patt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206" name="AutoShape 256" descr="Treillis blanc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8415" y="3989"/>
                  <a:ext cx="403" cy="1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127 w 21600"/>
                    <a:gd name="T13" fmla="*/ 4175 h 21600"/>
                    <a:gd name="T14" fmla="*/ 17473 w 21600"/>
                    <a:gd name="T15" fmla="*/ 174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4629" y="21600"/>
                      </a:lnTo>
                      <a:lnTo>
                        <a:pt x="16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pattFill prst="openDmnd">
                  <a:fgClr>
                    <a:srgbClr val="000000"/>
                  </a:fgClr>
                  <a:bgClr>
                    <a:srgbClr val="C0C0C0"/>
                  </a:bgClr>
                </a:patt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203" name="AutoShape 257" descr="Tressé"/>
              <p:cNvSpPr>
                <a:spLocks noChangeAspect="1" noChangeArrowheads="1"/>
              </p:cNvSpPr>
              <p:nvPr/>
            </p:nvSpPr>
            <p:spPr bwMode="auto">
              <a:xfrm rot="5400000">
                <a:off x="2254" y="6438"/>
                <a:ext cx="479" cy="117"/>
              </a:xfrm>
              <a:prstGeom prst="homePlate">
                <a:avLst>
                  <a:gd name="adj" fmla="val 58833"/>
                </a:avLst>
              </a:prstGeom>
              <a:pattFill prst="weave">
                <a:fgClr>
                  <a:srgbClr val="000000"/>
                </a:fgClr>
                <a:bgClr>
                  <a:srgbClr val="969696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204" name="AutoShape 258" descr="Rayures étroites verticales"/>
              <p:cNvSpPr>
                <a:spLocks noChangeAspect="1" noChangeArrowheads="1"/>
              </p:cNvSpPr>
              <p:nvPr/>
            </p:nvSpPr>
            <p:spPr bwMode="auto">
              <a:xfrm>
                <a:off x="2000" y="6144"/>
                <a:ext cx="690" cy="35"/>
              </a:xfrm>
              <a:prstGeom prst="roundRect">
                <a:avLst>
                  <a:gd name="adj" fmla="val 16667"/>
                </a:avLst>
              </a:prstGeom>
              <a:pattFill prst="narVert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4355" name="Rectangle 259"/>
            <p:cNvSpPr>
              <a:spLocks noChangeAspect="1" noChangeArrowheads="1"/>
            </p:cNvSpPr>
            <p:nvPr/>
          </p:nvSpPr>
          <p:spPr bwMode="auto">
            <a:xfrm>
              <a:off x="2159000" y="5040313"/>
              <a:ext cx="1009650" cy="25400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56" name="AutoShape 260"/>
            <p:cNvSpPr>
              <a:spLocks noChangeAspect="1" noChangeArrowheads="1"/>
            </p:cNvSpPr>
            <p:nvPr/>
          </p:nvSpPr>
          <p:spPr bwMode="auto">
            <a:xfrm>
              <a:off x="3032125" y="5065713"/>
              <a:ext cx="92075" cy="793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57" name="AutoShape 261"/>
            <p:cNvSpPr>
              <a:spLocks noChangeAspect="1" noChangeArrowheads="1"/>
            </p:cNvSpPr>
            <p:nvPr/>
          </p:nvSpPr>
          <p:spPr bwMode="auto">
            <a:xfrm>
              <a:off x="2212975" y="5067300"/>
              <a:ext cx="92075" cy="793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58" name="AutoShape 262"/>
            <p:cNvSpPr>
              <a:spLocks noChangeAspect="1" noChangeArrowheads="1"/>
            </p:cNvSpPr>
            <p:nvPr/>
          </p:nvSpPr>
          <p:spPr bwMode="auto">
            <a:xfrm>
              <a:off x="2055813" y="5503863"/>
              <a:ext cx="92075" cy="793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59" name="AutoShape 263"/>
            <p:cNvSpPr>
              <a:spLocks noChangeAspect="1" noChangeArrowheads="1"/>
            </p:cNvSpPr>
            <p:nvPr/>
          </p:nvSpPr>
          <p:spPr bwMode="auto">
            <a:xfrm>
              <a:off x="2924175" y="5503863"/>
              <a:ext cx="92075" cy="793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60" name="Text Box 264"/>
            <p:cNvSpPr txBox="1">
              <a:spLocks noChangeArrowheads="1"/>
            </p:cNvSpPr>
            <p:nvPr/>
          </p:nvSpPr>
          <p:spPr bwMode="auto">
            <a:xfrm>
              <a:off x="315913" y="4003675"/>
              <a:ext cx="4254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C</a:t>
              </a:r>
              <a:r>
                <a:rPr lang="fr-FR" sz="1600" b="1" baseline="-25000">
                  <a:solidFill>
                    <a:srgbClr val="FF0000"/>
                  </a:solidFill>
                </a:rPr>
                <a:t>0</a:t>
              </a:r>
              <a:endParaRPr lang="fr-FR" sz="1600" b="1"/>
            </a:p>
          </p:txBody>
        </p:sp>
        <p:sp>
          <p:nvSpPr>
            <p:cNvPr id="4361" name="Text Box 265"/>
            <p:cNvSpPr txBox="1">
              <a:spLocks noChangeArrowheads="1"/>
            </p:cNvSpPr>
            <p:nvPr/>
          </p:nvSpPr>
          <p:spPr bwMode="auto">
            <a:xfrm>
              <a:off x="296863" y="4359275"/>
              <a:ext cx="42545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C</a:t>
              </a:r>
              <a:r>
                <a:rPr lang="fr-FR" sz="1600" b="1" baseline="-25000">
                  <a:solidFill>
                    <a:srgbClr val="FF0000"/>
                  </a:solidFill>
                </a:rPr>
                <a:t>1</a:t>
              </a:r>
              <a:endParaRPr lang="fr-FR" sz="1600" b="1"/>
            </a:p>
          </p:txBody>
        </p:sp>
        <p:sp>
          <p:nvSpPr>
            <p:cNvPr id="4362" name="PubL" descr="60 %"/>
            <p:cNvSpPr>
              <a:spLocks noChangeAspect="1" noEditPoints="1" noChangeArrowheads="1"/>
            </p:cNvSpPr>
            <p:nvPr/>
          </p:nvSpPr>
          <p:spPr bwMode="auto">
            <a:xfrm flipH="1">
              <a:off x="769938" y="4830763"/>
              <a:ext cx="576262" cy="393700"/>
            </a:xfrm>
            <a:custGeom>
              <a:avLst/>
              <a:gdLst>
                <a:gd name="T0" fmla="*/ 137858948 w 21600"/>
                <a:gd name="T1" fmla="*/ 0 h 21600"/>
                <a:gd name="T2" fmla="*/ 0 w 21600"/>
                <a:gd name="T3" fmla="*/ 65397137 h 21600"/>
                <a:gd name="T4" fmla="*/ 205079566 w 21600"/>
                <a:gd name="T5" fmla="*/ 130794201 h 21600"/>
                <a:gd name="T6" fmla="*/ 410159132 w 21600"/>
                <a:gd name="T7" fmla="*/ 8815905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1600"/>
                <a:gd name="T13" fmla="*/ 7518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518"/>
                  </a:lnTo>
                  <a:lnTo>
                    <a:pt x="14519" y="7518"/>
                  </a:lnTo>
                  <a:lnTo>
                    <a:pt x="14519" y="0"/>
                  </a:lnTo>
                  <a:close/>
                </a:path>
              </a:pathLst>
            </a:custGeom>
            <a:pattFill prst="pct60">
              <a:fgClr>
                <a:srgbClr val="996633"/>
              </a:fgClr>
              <a:bgClr>
                <a:srgbClr val="B2B2B2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63" name="AutoShape 267"/>
            <p:cNvSpPr>
              <a:spLocks noChangeAspect="1" noChangeArrowheads="1"/>
            </p:cNvSpPr>
            <p:nvPr/>
          </p:nvSpPr>
          <p:spPr bwMode="auto">
            <a:xfrm>
              <a:off x="722313" y="5005388"/>
              <a:ext cx="679450" cy="228600"/>
            </a:xfrm>
            <a:prstGeom prst="cube">
              <a:avLst>
                <a:gd name="adj" fmla="val 38949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364" name="Rectangle 268"/>
            <p:cNvSpPr>
              <a:spLocks noChangeAspect="1" noChangeArrowheads="1"/>
            </p:cNvSpPr>
            <p:nvPr/>
          </p:nvSpPr>
          <p:spPr bwMode="auto">
            <a:xfrm>
              <a:off x="1001713" y="4995863"/>
              <a:ext cx="85725" cy="85725"/>
            </a:xfrm>
            <a:prstGeom prst="rect">
              <a:avLst/>
            </a:prstGeom>
            <a:solidFill>
              <a:srgbClr val="00FFFF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FF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sp>
          <p:nvSpPr>
            <p:cNvPr id="4365" name="Text Box 269"/>
            <p:cNvSpPr txBox="1">
              <a:spLocks noChangeArrowheads="1"/>
            </p:cNvSpPr>
            <p:nvPr/>
          </p:nvSpPr>
          <p:spPr bwMode="auto">
            <a:xfrm>
              <a:off x="820738" y="5000625"/>
              <a:ext cx="423862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C</a:t>
              </a:r>
              <a:r>
                <a:rPr lang="fr-FR" sz="1600" b="1" baseline="-25000">
                  <a:solidFill>
                    <a:srgbClr val="FF0000"/>
                  </a:solidFill>
                </a:rPr>
                <a:t>P</a:t>
              </a:r>
              <a:endParaRPr lang="fr-FR" sz="1600" b="1"/>
            </a:p>
          </p:txBody>
        </p:sp>
        <p:sp>
          <p:nvSpPr>
            <p:cNvPr id="4366" name="AutoShape 270"/>
            <p:cNvSpPr>
              <a:spLocks noChangeArrowheads="1"/>
            </p:cNvSpPr>
            <p:nvPr/>
          </p:nvSpPr>
          <p:spPr bwMode="auto">
            <a:xfrm>
              <a:off x="955675" y="4789488"/>
              <a:ext cx="431800" cy="38100"/>
            </a:xfrm>
            <a:prstGeom prst="parallelogram">
              <a:avLst>
                <a:gd name="adj" fmla="val 198333"/>
              </a:avLst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3" name="Rectangle 147" descr="60 %"/>
            <p:cNvSpPr>
              <a:spLocks noChangeAspect="1" noChangeArrowheads="1"/>
            </p:cNvSpPr>
            <p:nvPr/>
          </p:nvSpPr>
          <p:spPr bwMode="auto">
            <a:xfrm>
              <a:off x="896938" y="3678238"/>
              <a:ext cx="142875" cy="427037"/>
            </a:xfrm>
            <a:prstGeom prst="rect">
              <a:avLst/>
            </a:prstGeom>
            <a:pattFill prst="pct60">
              <a:fgClr>
                <a:srgbClr val="3366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pic>
        <p:nvPicPr>
          <p:cNvPr id="157" name="Picture 7" descr="G:\Protégé _ Chaîne d’action électrique. → Code couleur des voyants et boutons poussoirs - BAC PRO MSPC_files\bp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2326936"/>
            <a:ext cx="937531" cy="612000"/>
          </a:xfrm>
          <a:prstGeom prst="rect">
            <a:avLst/>
          </a:prstGeom>
          <a:noFill/>
        </p:spPr>
      </p:pic>
      <p:grpSp>
        <p:nvGrpSpPr>
          <p:cNvPr id="158" name="Groupe 157"/>
          <p:cNvGrpSpPr/>
          <p:nvPr/>
        </p:nvGrpSpPr>
        <p:grpSpPr>
          <a:xfrm>
            <a:off x="5978842" y="2491033"/>
            <a:ext cx="2808000" cy="1009405"/>
            <a:chOff x="6985000" y="1641645"/>
            <a:chExt cx="2558244" cy="1009405"/>
          </a:xfrm>
        </p:grpSpPr>
        <p:sp>
          <p:nvSpPr>
            <p:cNvPr id="159" name="AutoShape 142"/>
            <p:cNvSpPr>
              <a:spLocks noChangeArrowheads="1"/>
            </p:cNvSpPr>
            <p:nvPr/>
          </p:nvSpPr>
          <p:spPr bwMode="auto">
            <a:xfrm>
              <a:off x="6985000" y="1641645"/>
              <a:ext cx="2556000" cy="1008000"/>
            </a:xfrm>
            <a:prstGeom prst="wedgeRoundRectCallout">
              <a:avLst>
                <a:gd name="adj1" fmla="val -89277"/>
                <a:gd name="adj2" fmla="val -107079"/>
                <a:gd name="adj3" fmla="val 16667"/>
              </a:avLst>
            </a:prstGeom>
            <a:blipFill>
              <a:blip r:embed="rId4"/>
              <a:tile tx="0" ty="0" sx="100000" sy="100000" flip="none" algn="tl"/>
            </a:blipFill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164" name="AutoShape 142"/>
            <p:cNvSpPr>
              <a:spLocks noChangeArrowheads="1"/>
            </p:cNvSpPr>
            <p:nvPr/>
          </p:nvSpPr>
          <p:spPr bwMode="auto">
            <a:xfrm>
              <a:off x="6987244" y="1643050"/>
              <a:ext cx="2556000" cy="1008000"/>
            </a:xfrm>
            <a:prstGeom prst="wedgeRoundRectCallout">
              <a:avLst>
                <a:gd name="adj1" fmla="val -89276"/>
                <a:gd name="adj2" fmla="val -105725"/>
                <a:gd name="adj3" fmla="val 16667"/>
              </a:avLst>
            </a:prstGeom>
            <a:noFill/>
            <a:ln w="28575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إذن تطور </a:t>
              </a:r>
              <a:r>
                <a:rPr lang="ar-DZ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المتمن</a:t>
              </a:r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العادي </a:t>
              </a:r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GPN</a:t>
              </a:r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لا يستطيع معالجة هذه الإجراءات</a:t>
              </a:r>
            </a:p>
            <a:p>
              <a:pPr algn="r" rtl="1"/>
              <a:r>
                <a:rPr lang="ar-DZ" b="1" dirty="0" smtClean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(يوجد فقط ملتقطات و</a:t>
              </a:r>
              <a:r>
                <a:rPr lang="ar-DZ" b="1" dirty="0" smtClean="0">
                  <a:solidFill>
                    <a:srgbClr val="3333FF"/>
                  </a:solidFill>
                  <a:latin typeface="Arial"/>
                  <a:cs typeface="Arial"/>
                </a:rPr>
                <a:t>زر التشغيل</a:t>
              </a:r>
              <a:r>
                <a:rPr lang="ar-DZ" b="1" dirty="0" smtClean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fr-FR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9" name="Groupe 148"/>
          <p:cNvGrpSpPr/>
          <p:nvPr/>
        </p:nvGrpSpPr>
        <p:grpSpPr>
          <a:xfrm>
            <a:off x="1714480" y="3207380"/>
            <a:ext cx="2268000" cy="936000"/>
            <a:chOff x="1928794" y="3157542"/>
            <a:chExt cx="1785950" cy="926463"/>
          </a:xfrm>
        </p:grpSpPr>
        <p:sp>
          <p:nvSpPr>
            <p:cNvPr id="143" name="AutoShape 142"/>
            <p:cNvSpPr>
              <a:spLocks noChangeArrowheads="1"/>
            </p:cNvSpPr>
            <p:nvPr/>
          </p:nvSpPr>
          <p:spPr bwMode="auto">
            <a:xfrm>
              <a:off x="1928794" y="3169605"/>
              <a:ext cx="1778000" cy="914400"/>
            </a:xfrm>
            <a:prstGeom prst="wedgeRoundRectCallout">
              <a:avLst>
                <a:gd name="adj1" fmla="val -81963"/>
                <a:gd name="adj2" fmla="val 131944"/>
                <a:gd name="adj3" fmla="val 16667"/>
              </a:avLst>
            </a:prstGeom>
            <a:solidFill>
              <a:schemeClr val="accent3">
                <a:lumMod val="75000"/>
              </a:schemeClr>
            </a:solidFill>
            <a:ln w="15875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4238" name="AutoShape 142"/>
            <p:cNvSpPr>
              <a:spLocks noChangeArrowheads="1"/>
            </p:cNvSpPr>
            <p:nvPr/>
          </p:nvSpPr>
          <p:spPr bwMode="auto">
            <a:xfrm>
              <a:off x="1936744" y="3157542"/>
              <a:ext cx="1778000" cy="914400"/>
            </a:xfrm>
            <a:prstGeom prst="wedgeRoundRectCallout">
              <a:avLst>
                <a:gd name="adj1" fmla="val -81963"/>
                <a:gd name="adj2" fmla="val 131944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وإذا أردت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التوقف عند مرحلة محددة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 فكيف افعل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؟ 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FF00"/>
                  </a:solidFill>
                </a:rPr>
                <a:t>زر</a:t>
              </a:r>
              <a:r>
                <a:rPr lang="ar-DZ" b="1" dirty="0" smtClean="0">
                  <a:solidFill>
                    <a:srgbClr val="FFFF00"/>
                  </a:solidFill>
                  <a:latin typeface="Times New Roman" pitchFamily="18" charset="0"/>
                  <a:cs typeface="Arabic Transparent" pitchFamily="2" charset="-78"/>
                </a:rPr>
                <a:t> اضغط ؟؟ </a:t>
              </a:r>
              <a:endParaRPr lang="ar-DZ" b="1" dirty="0">
                <a:solidFill>
                  <a:srgbClr val="FFFF00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endParaRPr lang="fr-FR" b="1" dirty="0"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151" grpId="0"/>
      <p:bldP spid="152" grpId="0"/>
      <p:bldP spid="15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 239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419" y="312622"/>
            <a:ext cx="9211945" cy="6120765"/>
          </a:xfrm>
          <a:prstGeom prst="rect">
            <a:avLst/>
          </a:prstGeom>
          <a:noFill/>
        </p:spPr>
      </p:pic>
      <p:sp>
        <p:nvSpPr>
          <p:cNvPr id="20" name="Text Box 84"/>
          <p:cNvSpPr txBox="1">
            <a:spLocks noChangeAspect="1" noChangeArrowheads="1"/>
          </p:cNvSpPr>
          <p:nvPr/>
        </p:nvSpPr>
        <p:spPr bwMode="auto">
          <a:xfrm>
            <a:off x="4851028" y="2054032"/>
            <a:ext cx="1143008" cy="28575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 err="1">
                <a:solidFill>
                  <a:schemeClr val="tx1"/>
                </a:solidFill>
              </a:rPr>
              <a:t>Auto.Dcy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2" name="Text Box 109"/>
          <p:cNvSpPr txBox="1">
            <a:spLocks noChangeArrowheads="1"/>
          </p:cNvSpPr>
          <p:nvPr/>
        </p:nvSpPr>
        <p:spPr bwMode="auto">
          <a:xfrm>
            <a:off x="5572132" y="3786190"/>
            <a:ext cx="1857388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2400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sz="2400" b="1" dirty="0" smtClean="0">
                <a:solidFill>
                  <a:srgbClr val="FF0000"/>
                </a:solidFill>
                <a:cs typeface="Arabic Transparent" pitchFamily="2" charset="-78"/>
              </a:rPr>
              <a:t>ألي لإنتاج للمصابيح</a:t>
            </a:r>
            <a:r>
              <a:rPr lang="ar-DZ" sz="2400" b="1" kern="0" dirty="0" smtClean="0">
                <a:solidFill>
                  <a:srgbClr val="FF0000"/>
                </a:solidFill>
                <a:cs typeface="Arabic Transparent" pitchFamily="2" charset="-78"/>
              </a:rPr>
              <a:t> + خلل</a:t>
            </a:r>
            <a:endParaRPr lang="fr-FR" sz="2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7" name="Groupe 68"/>
          <p:cNvGrpSpPr/>
          <p:nvPr/>
        </p:nvGrpSpPr>
        <p:grpSpPr>
          <a:xfrm>
            <a:off x="4708152" y="1887236"/>
            <a:ext cx="1231398" cy="1437476"/>
            <a:chOff x="4714876" y="1887236"/>
            <a:chExt cx="1231398" cy="1437476"/>
          </a:xfrm>
        </p:grpSpPr>
        <p:cxnSp>
          <p:nvCxnSpPr>
            <p:cNvPr id="15" name="Connecteur en angle 14"/>
            <p:cNvCxnSpPr/>
            <p:nvPr/>
          </p:nvCxnSpPr>
          <p:spPr>
            <a:xfrm>
              <a:off x="4714876" y="1899112"/>
              <a:ext cx="1152000" cy="1425600"/>
            </a:xfrm>
            <a:prstGeom prst="bentConnector3">
              <a:avLst>
                <a:gd name="adj1" fmla="val 10011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8" name="Connecteur droit avec flèche 17"/>
            <p:cNvCxnSpPr/>
            <p:nvPr/>
          </p:nvCxnSpPr>
          <p:spPr>
            <a:xfrm>
              <a:off x="4747071" y="1887236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3" name="Connecteur droit 22"/>
            <p:cNvCxnSpPr/>
            <p:nvPr/>
          </p:nvCxnSpPr>
          <p:spPr>
            <a:xfrm>
              <a:off x="5766274" y="2214554"/>
              <a:ext cx="18000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 Box 82"/>
          <p:cNvSpPr txBox="1">
            <a:spLocks noChangeArrowheads="1"/>
          </p:cNvSpPr>
          <p:nvPr/>
        </p:nvSpPr>
        <p:spPr bwMode="auto">
          <a:xfrm>
            <a:off x="3214678" y="1625590"/>
            <a:ext cx="1477933" cy="3746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شروط </a:t>
            </a:r>
            <a:r>
              <a:rPr lang="ar-SA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ا</a:t>
            </a:r>
            <a:r>
              <a:rPr lang="ar-DZ" sz="140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لا</a:t>
            </a:r>
            <a:r>
              <a:rPr lang="ar-SA" sz="1400" b="1" dirty="0" err="1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بتدائية</a:t>
            </a:r>
            <a:r>
              <a:rPr lang="fr-FR" sz="1400" b="1" dirty="0" smtClean="0">
                <a:solidFill>
                  <a:srgbClr val="FF0000"/>
                </a:solidFill>
              </a:rPr>
              <a:t>CI </a:t>
            </a:r>
          </a:p>
          <a:p>
            <a:pPr algn="r" rtl="1"/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7" name="Text Box 85"/>
          <p:cNvSpPr txBox="1">
            <a:spLocks noChangeAspect="1" noChangeArrowheads="1"/>
          </p:cNvSpPr>
          <p:nvPr/>
        </p:nvSpPr>
        <p:spPr bwMode="auto">
          <a:xfrm>
            <a:off x="5143504" y="5969021"/>
            <a:ext cx="1214446" cy="3889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b="1" dirty="0" smtClean="0">
                <a:solidFill>
                  <a:srgbClr val="FF0000"/>
                </a:solidFill>
                <a:cs typeface="Arabic Transparent" pitchFamily="2" charset="-78"/>
              </a:rPr>
              <a:t>AU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+ خلل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8" name="Groupe 64"/>
          <p:cNvGrpSpPr/>
          <p:nvPr/>
        </p:nvGrpSpPr>
        <p:grpSpPr>
          <a:xfrm>
            <a:off x="1378979" y="1934740"/>
            <a:ext cx="180000" cy="1044000"/>
            <a:chOff x="1378979" y="1934740"/>
            <a:chExt cx="180000" cy="1044000"/>
          </a:xfrm>
        </p:grpSpPr>
        <p:cxnSp>
          <p:nvCxnSpPr>
            <p:cNvPr id="74" name="Connecteur droit 73"/>
            <p:cNvCxnSpPr/>
            <p:nvPr/>
          </p:nvCxnSpPr>
          <p:spPr>
            <a:xfrm rot="5400000" flipH="1" flipV="1">
              <a:off x="949334" y="2456740"/>
              <a:ext cx="1044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5" name="Connecteur droit avec flèche 74"/>
            <p:cNvCxnSpPr/>
            <p:nvPr/>
          </p:nvCxnSpPr>
          <p:spPr>
            <a:xfrm rot="16200000">
              <a:off x="1439076" y="2895000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79" name="Line 16"/>
            <p:cNvSpPr>
              <a:spLocks noChangeAspect="1" noChangeShapeType="1"/>
            </p:cNvSpPr>
            <p:nvPr/>
          </p:nvSpPr>
          <p:spPr bwMode="auto">
            <a:xfrm flipH="1">
              <a:off x="1378979" y="2500306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0" name="Text Box 49"/>
          <p:cNvSpPr txBox="1">
            <a:spLocks noChangeAspect="1" noChangeArrowheads="1"/>
          </p:cNvSpPr>
          <p:nvPr/>
        </p:nvSpPr>
        <p:spPr bwMode="auto">
          <a:xfrm>
            <a:off x="911282" y="2321805"/>
            <a:ext cx="720000" cy="29181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 err="1" smtClean="0">
                <a:solidFill>
                  <a:srgbClr val="FF0000"/>
                </a:solidFill>
              </a:rPr>
              <a:t>Init</a:t>
            </a:r>
            <a:endParaRPr lang="fr-FR" sz="1600" b="1" dirty="0">
              <a:solidFill>
                <a:srgbClr val="FF0000"/>
              </a:solidFill>
            </a:endParaRPr>
          </a:p>
        </p:txBody>
      </p:sp>
      <p:grpSp>
        <p:nvGrpSpPr>
          <p:cNvPr id="9" name="Groupe 63"/>
          <p:cNvGrpSpPr/>
          <p:nvPr/>
        </p:nvGrpSpPr>
        <p:grpSpPr>
          <a:xfrm>
            <a:off x="1367204" y="3881380"/>
            <a:ext cx="180000" cy="1692000"/>
            <a:chOff x="1380852" y="3881380"/>
            <a:chExt cx="180000" cy="1692000"/>
          </a:xfrm>
        </p:grpSpPr>
        <p:cxnSp>
          <p:nvCxnSpPr>
            <p:cNvPr id="76" name="Connecteur droit 75"/>
            <p:cNvCxnSpPr/>
            <p:nvPr/>
          </p:nvCxnSpPr>
          <p:spPr>
            <a:xfrm rot="5400000" flipH="1" flipV="1">
              <a:off x="635311" y="4727380"/>
              <a:ext cx="1692000" cy="0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77" name="Connecteur droit avec flèche 76"/>
            <p:cNvCxnSpPr/>
            <p:nvPr/>
          </p:nvCxnSpPr>
          <p:spPr>
            <a:xfrm rot="16200000">
              <a:off x="1440467" y="5505033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1" name="Line 16"/>
            <p:cNvSpPr>
              <a:spLocks noChangeAspect="1" noChangeShapeType="1"/>
            </p:cNvSpPr>
            <p:nvPr/>
          </p:nvSpPr>
          <p:spPr bwMode="auto">
            <a:xfrm flipH="1">
              <a:off x="1380852" y="5345951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e 70"/>
          <p:cNvGrpSpPr/>
          <p:nvPr/>
        </p:nvGrpSpPr>
        <p:grpSpPr>
          <a:xfrm>
            <a:off x="1571604" y="5244484"/>
            <a:ext cx="1357322" cy="541970"/>
            <a:chOff x="1571604" y="5244484"/>
            <a:chExt cx="1357322" cy="541970"/>
          </a:xfrm>
        </p:grpSpPr>
        <p:sp>
          <p:nvSpPr>
            <p:cNvPr id="82" name="Text Box 17"/>
            <p:cNvSpPr txBox="1">
              <a:spLocks noChangeAspect="1" noChangeArrowheads="1"/>
            </p:cNvSpPr>
            <p:nvPr/>
          </p:nvSpPr>
          <p:spPr bwMode="auto">
            <a:xfrm>
              <a:off x="1571604" y="5244484"/>
              <a:ext cx="1357322" cy="54197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smtClean="0">
                  <a:solidFill>
                    <a:srgbClr val="FF0000"/>
                  </a:solidFill>
                </a:rPr>
                <a:t>AU.</a:t>
              </a:r>
              <a:r>
                <a:rPr lang="fr-FR" sz="1600" b="1" dirty="0" smtClean="0">
                  <a:solidFill>
                    <a:srgbClr val="008080"/>
                  </a:solidFill>
                </a:rPr>
                <a:t> </a:t>
              </a:r>
              <a:r>
                <a:rPr lang="fr-FR" sz="1600" b="1" dirty="0" err="1" smtClean="0">
                  <a:solidFill>
                    <a:srgbClr val="008080"/>
                  </a:solidFill>
                </a:rPr>
                <a:t>Rearm</a:t>
              </a:r>
              <a:endParaRPr lang="fr-FR" sz="1600" b="1" dirty="0" smtClean="0">
                <a:solidFill>
                  <a:srgbClr val="000000"/>
                </a:solidFill>
              </a:endParaRPr>
            </a:p>
            <a:p>
              <a:endParaRPr lang="fr-FR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83" name="Line 16"/>
            <p:cNvSpPr>
              <a:spLocks noChangeAspect="1" noChangeShapeType="1"/>
            </p:cNvSpPr>
            <p:nvPr/>
          </p:nvSpPr>
          <p:spPr bwMode="auto">
            <a:xfrm flipH="1">
              <a:off x="1690730" y="5286388"/>
              <a:ext cx="252000" cy="0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88" name="Text Box 8"/>
          <p:cNvSpPr txBox="1">
            <a:spLocks noChangeAspect="1" noChangeArrowheads="1"/>
          </p:cNvSpPr>
          <p:nvPr/>
        </p:nvSpPr>
        <p:spPr bwMode="auto">
          <a:xfrm>
            <a:off x="1241710" y="1693901"/>
            <a:ext cx="1548000" cy="29269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05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وضع  </a:t>
            </a:r>
            <a:r>
              <a:rPr lang="fr-FR" sz="1050" b="1" dirty="0">
                <a:solidFill>
                  <a:srgbClr val="FF0000"/>
                </a:solidFill>
                <a:cs typeface="Arabic Transparent" pitchFamily="2" charset="-78"/>
              </a:rPr>
              <a:t>PO</a:t>
            </a:r>
            <a:r>
              <a:rPr lang="ar-DZ" sz="1050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 </a:t>
            </a:r>
            <a:r>
              <a:rPr lang="ar-DZ" sz="105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في</a:t>
            </a:r>
            <a:r>
              <a:rPr lang="fr-FR" sz="105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05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حالة</a:t>
            </a:r>
            <a:r>
              <a:rPr lang="fr-FR" sz="105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050" b="1" dirty="0" smtClean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الابتدائية</a:t>
            </a:r>
            <a:endParaRPr lang="ar-DZ" sz="1050" b="1" dirty="0">
              <a:solidFill>
                <a:srgbClr val="FF0000"/>
              </a:solidFill>
              <a:latin typeface="Times New Roman" pitchFamily="18" charset="0"/>
              <a:cs typeface="Arabic Transparent" pitchFamily="2" charset="-78"/>
            </a:endParaRPr>
          </a:p>
        </p:txBody>
      </p:sp>
      <p:sp>
        <p:nvSpPr>
          <p:cNvPr id="90" name="Text Box 68"/>
          <p:cNvSpPr txBox="1">
            <a:spLocks noChangeAspect="1" noChangeArrowheads="1"/>
          </p:cNvSpPr>
          <p:nvPr/>
        </p:nvSpPr>
        <p:spPr bwMode="auto">
          <a:xfrm>
            <a:off x="2786050" y="1714488"/>
            <a:ext cx="504825" cy="2730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600" b="1" dirty="0">
                <a:solidFill>
                  <a:srgbClr val="FF0000"/>
                </a:solidFill>
                <a:cs typeface="Arabic Transparent" pitchFamily="2" charset="-78"/>
              </a:rPr>
              <a:t>CI</a:t>
            </a:r>
          </a:p>
        </p:txBody>
      </p:sp>
      <p:sp>
        <p:nvSpPr>
          <p:cNvPr id="94" name="Rectangle 134"/>
          <p:cNvSpPr>
            <a:spLocks noChangeArrowheads="1"/>
          </p:cNvSpPr>
          <p:nvPr/>
        </p:nvSpPr>
        <p:spPr bwMode="auto">
          <a:xfrm>
            <a:off x="1238537" y="3286124"/>
            <a:ext cx="1571263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المتعامل يقوم بتصليح الخلل</a:t>
            </a:r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 من اجل </a:t>
            </a:r>
            <a:r>
              <a:rPr lang="ar-DZ" sz="1200" b="1" dirty="0" err="1">
                <a:solidFill>
                  <a:srgbClr val="FF0000"/>
                </a:solidFill>
                <a:cs typeface="Arabic Transparent" pitchFamily="2" charset="-78"/>
              </a:rPr>
              <a:t>ارجاع</a:t>
            </a:r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 النظام </a:t>
            </a:r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  <a:p>
            <a:pPr algn="r" rtl="1"/>
            <a:r>
              <a:rPr lang="ar-DZ" sz="1200" b="1" dirty="0" err="1">
                <a:solidFill>
                  <a:srgbClr val="FF0000"/>
                </a:solidFill>
                <a:cs typeface="Arabic Transparent" pitchFamily="2" charset="-78"/>
              </a:rPr>
              <a:t>الى</a:t>
            </a:r>
            <a:r>
              <a:rPr lang="ar-DZ" sz="1200" b="1" dirty="0">
                <a:solidFill>
                  <a:srgbClr val="FF0000"/>
                </a:solidFill>
                <a:cs typeface="Arabic Transparent" pitchFamily="2" charset="-78"/>
              </a:rPr>
              <a:t> حاله السابق</a:t>
            </a:r>
            <a:endParaRPr lang="fr-FR" sz="12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11" name="Groupe 65"/>
          <p:cNvGrpSpPr/>
          <p:nvPr/>
        </p:nvGrpSpPr>
        <p:grpSpPr>
          <a:xfrm>
            <a:off x="2818678" y="1610038"/>
            <a:ext cx="396000" cy="142876"/>
            <a:chOff x="2818678" y="1616762"/>
            <a:chExt cx="396000" cy="142876"/>
          </a:xfrm>
        </p:grpSpPr>
        <p:cxnSp>
          <p:nvCxnSpPr>
            <p:cNvPr id="96" name="Connecteur droit 95"/>
            <p:cNvCxnSpPr/>
            <p:nvPr/>
          </p:nvCxnSpPr>
          <p:spPr>
            <a:xfrm>
              <a:off x="2818678" y="1697914"/>
              <a:ext cx="396000" cy="1588"/>
            </a:xfrm>
            <a:prstGeom prst="lin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8" name="Connecteur droit avec flèche 97"/>
            <p:cNvCxnSpPr/>
            <p:nvPr/>
          </p:nvCxnSpPr>
          <p:spPr>
            <a:xfrm>
              <a:off x="2834789" y="1700772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9" name="Line 16"/>
            <p:cNvSpPr>
              <a:spLocks noChangeShapeType="1"/>
            </p:cNvSpPr>
            <p:nvPr/>
          </p:nvSpPr>
          <p:spPr bwMode="auto">
            <a:xfrm>
              <a:off x="2991768" y="1616762"/>
              <a:ext cx="0" cy="142876"/>
            </a:xfrm>
            <a:prstGeom prst="line">
              <a:avLst/>
            </a:prstGeom>
            <a:ln w="3810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2" name="Groupe 69"/>
          <p:cNvGrpSpPr/>
          <p:nvPr/>
        </p:nvGrpSpPr>
        <p:grpSpPr>
          <a:xfrm>
            <a:off x="4673256" y="5065350"/>
            <a:ext cx="1659244" cy="940752"/>
            <a:chOff x="4673256" y="5072074"/>
            <a:chExt cx="1659244" cy="940752"/>
          </a:xfrm>
        </p:grpSpPr>
        <p:cxnSp>
          <p:nvCxnSpPr>
            <p:cNvPr id="68" name="Connecteur en angle 67"/>
            <p:cNvCxnSpPr/>
            <p:nvPr/>
          </p:nvCxnSpPr>
          <p:spPr>
            <a:xfrm rot="5400000">
              <a:off x="5087256" y="4658074"/>
              <a:ext cx="828000" cy="1656000"/>
            </a:xfrm>
            <a:prstGeom prst="bentConnector3">
              <a:avLst>
                <a:gd name="adj1" fmla="val 99870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" name="Connecteur droit 23"/>
            <p:cNvCxnSpPr/>
            <p:nvPr/>
          </p:nvCxnSpPr>
          <p:spPr>
            <a:xfrm rot="5400000">
              <a:off x="5679289" y="5905669"/>
              <a:ext cx="2143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0" name="Connecteur droit avec flèche 99"/>
            <p:cNvCxnSpPr/>
            <p:nvPr/>
          </p:nvCxnSpPr>
          <p:spPr>
            <a:xfrm rot="5400000">
              <a:off x="6292289" y="5158165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3" name="Groupe 62"/>
          <p:cNvGrpSpPr/>
          <p:nvPr/>
        </p:nvGrpSpPr>
        <p:grpSpPr>
          <a:xfrm>
            <a:off x="1948710" y="1683816"/>
            <a:ext cx="6754502" cy="4276217"/>
            <a:chOff x="1948710" y="1683816"/>
            <a:chExt cx="6754502" cy="4276217"/>
          </a:xfrm>
        </p:grpSpPr>
        <p:grpSp>
          <p:nvGrpSpPr>
            <p:cNvPr id="14" name="Group 27"/>
            <p:cNvGrpSpPr>
              <a:grpSpLocks noChangeAspect="1"/>
            </p:cNvGrpSpPr>
            <p:nvPr/>
          </p:nvGrpSpPr>
          <p:grpSpPr bwMode="auto">
            <a:xfrm>
              <a:off x="8169812" y="3124204"/>
              <a:ext cx="533400" cy="804862"/>
              <a:chOff x="567" y="13902"/>
              <a:chExt cx="1260" cy="1905"/>
            </a:xfrm>
          </p:grpSpPr>
          <p:sp>
            <p:nvSpPr>
              <p:cNvPr id="28" name="Line 28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Line 29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6" name="Group 30"/>
            <p:cNvGrpSpPr>
              <a:grpSpLocks noChangeAspect="1"/>
            </p:cNvGrpSpPr>
            <p:nvPr/>
          </p:nvGrpSpPr>
          <p:grpSpPr bwMode="auto">
            <a:xfrm>
              <a:off x="8157620" y="5153583"/>
              <a:ext cx="531813" cy="806450"/>
              <a:chOff x="567" y="13902"/>
              <a:chExt cx="1260" cy="1905"/>
            </a:xfrm>
          </p:grpSpPr>
          <p:sp>
            <p:nvSpPr>
              <p:cNvPr id="31" name="Line 31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Line 32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7" name="Group 33"/>
            <p:cNvGrpSpPr>
              <a:grpSpLocks noChangeAspect="1"/>
            </p:cNvGrpSpPr>
            <p:nvPr/>
          </p:nvGrpSpPr>
          <p:grpSpPr bwMode="auto">
            <a:xfrm rot="5400000">
              <a:off x="3779073" y="4619286"/>
              <a:ext cx="349250" cy="525462"/>
              <a:chOff x="567" y="13902"/>
              <a:chExt cx="1260" cy="1905"/>
            </a:xfrm>
          </p:grpSpPr>
          <p:sp>
            <p:nvSpPr>
              <p:cNvPr id="34" name="Line 34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Line 35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9" name="Group 37"/>
            <p:cNvGrpSpPr>
              <a:grpSpLocks noChangeAspect="1"/>
            </p:cNvGrpSpPr>
            <p:nvPr/>
          </p:nvGrpSpPr>
          <p:grpSpPr bwMode="auto">
            <a:xfrm rot="5400000">
              <a:off x="4596802" y="3366921"/>
              <a:ext cx="216000" cy="326663"/>
              <a:chOff x="840" y="13493"/>
              <a:chExt cx="1080" cy="1633"/>
            </a:xfrm>
          </p:grpSpPr>
          <p:sp>
            <p:nvSpPr>
              <p:cNvPr id="37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840" y="13493"/>
                <a:ext cx="1080" cy="1633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Line 39"/>
              <p:cNvSpPr>
                <a:spLocks noChangeAspect="1" noChangeShapeType="1"/>
              </p:cNvSpPr>
              <p:nvPr/>
            </p:nvSpPr>
            <p:spPr bwMode="auto">
              <a:xfrm>
                <a:off x="840" y="13493"/>
                <a:ext cx="1080" cy="1633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1" name="Group 40"/>
            <p:cNvGrpSpPr>
              <a:grpSpLocks noChangeAspect="1"/>
            </p:cNvGrpSpPr>
            <p:nvPr/>
          </p:nvGrpSpPr>
          <p:grpSpPr bwMode="auto">
            <a:xfrm rot="5400000">
              <a:off x="3846401" y="2323025"/>
              <a:ext cx="252000" cy="383282"/>
              <a:chOff x="567" y="13902"/>
              <a:chExt cx="1260" cy="1905"/>
            </a:xfrm>
          </p:grpSpPr>
          <p:sp>
            <p:nvSpPr>
              <p:cNvPr id="40" name="Line 41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1" name="Line 42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46"/>
            <p:cNvGrpSpPr>
              <a:grpSpLocks noChangeAspect="1"/>
            </p:cNvGrpSpPr>
            <p:nvPr/>
          </p:nvGrpSpPr>
          <p:grpSpPr bwMode="auto">
            <a:xfrm>
              <a:off x="8282017" y="1683816"/>
              <a:ext cx="273050" cy="409575"/>
              <a:chOff x="567" y="13902"/>
              <a:chExt cx="1260" cy="1905"/>
            </a:xfrm>
          </p:grpSpPr>
          <p:sp>
            <p:nvSpPr>
              <p:cNvPr id="43" name="Line 47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4" name="Line 48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7" name="Group 49"/>
            <p:cNvGrpSpPr>
              <a:grpSpLocks noChangeAspect="1"/>
            </p:cNvGrpSpPr>
            <p:nvPr/>
          </p:nvGrpSpPr>
          <p:grpSpPr bwMode="auto">
            <a:xfrm>
              <a:off x="7066055" y="2481313"/>
              <a:ext cx="252000" cy="381742"/>
              <a:chOff x="567" y="13902"/>
              <a:chExt cx="1260" cy="1905"/>
            </a:xfrm>
          </p:grpSpPr>
          <p:sp>
            <p:nvSpPr>
              <p:cNvPr id="46" name="Line 50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47" name="Line 51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0" name="Group 58"/>
            <p:cNvGrpSpPr>
              <a:grpSpLocks noChangeAspect="1"/>
            </p:cNvGrpSpPr>
            <p:nvPr/>
          </p:nvGrpSpPr>
          <p:grpSpPr bwMode="auto">
            <a:xfrm rot="5400000">
              <a:off x="2130277" y="4840875"/>
              <a:ext cx="179948" cy="271260"/>
              <a:chOff x="966" y="13902"/>
              <a:chExt cx="725" cy="1096"/>
            </a:xfrm>
          </p:grpSpPr>
          <p:sp>
            <p:nvSpPr>
              <p:cNvPr id="55" name="Line 59"/>
              <p:cNvSpPr>
                <a:spLocks noChangeAspect="1" noChangeShapeType="1"/>
              </p:cNvSpPr>
              <p:nvPr/>
            </p:nvSpPr>
            <p:spPr bwMode="auto">
              <a:xfrm flipH="1">
                <a:off x="966" y="13902"/>
                <a:ext cx="725" cy="109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6" name="Line 60"/>
              <p:cNvSpPr>
                <a:spLocks noChangeAspect="1" noChangeShapeType="1"/>
              </p:cNvSpPr>
              <p:nvPr/>
            </p:nvSpPr>
            <p:spPr bwMode="auto">
              <a:xfrm>
                <a:off x="966" y="13902"/>
                <a:ext cx="725" cy="1096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6" name="Group 64"/>
            <p:cNvGrpSpPr>
              <a:grpSpLocks noChangeAspect="1"/>
            </p:cNvGrpSpPr>
            <p:nvPr/>
          </p:nvGrpSpPr>
          <p:grpSpPr bwMode="auto">
            <a:xfrm rot="5400000">
              <a:off x="1991302" y="2445522"/>
              <a:ext cx="166816" cy="252000"/>
              <a:chOff x="567" y="13902"/>
              <a:chExt cx="1260" cy="1905"/>
            </a:xfrm>
          </p:grpSpPr>
          <p:sp>
            <p:nvSpPr>
              <p:cNvPr id="61" name="Line 65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62" name="Line 66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7" name="Group 49"/>
            <p:cNvGrpSpPr>
              <a:grpSpLocks noChangeAspect="1"/>
            </p:cNvGrpSpPr>
            <p:nvPr/>
          </p:nvGrpSpPr>
          <p:grpSpPr bwMode="auto">
            <a:xfrm>
              <a:off x="6215074" y="2500306"/>
              <a:ext cx="252000" cy="381742"/>
              <a:chOff x="567" y="13902"/>
              <a:chExt cx="1260" cy="1905"/>
            </a:xfrm>
          </p:grpSpPr>
          <p:sp>
            <p:nvSpPr>
              <p:cNvPr id="85" name="Line 50"/>
              <p:cNvSpPr>
                <a:spLocks noChangeAspect="1" noChangeShapeType="1"/>
              </p:cNvSpPr>
              <p:nvPr/>
            </p:nvSpPr>
            <p:spPr bwMode="auto">
              <a:xfrm flipH="1"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Line 51"/>
              <p:cNvSpPr>
                <a:spLocks noChangeAspect="1" noChangeShapeType="1"/>
              </p:cNvSpPr>
              <p:nvPr/>
            </p:nvSpPr>
            <p:spPr bwMode="auto">
              <a:xfrm>
                <a:off x="567" y="13902"/>
                <a:ext cx="1260" cy="1905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38" name="Group 37"/>
            <p:cNvGrpSpPr>
              <a:grpSpLocks noChangeAspect="1"/>
            </p:cNvGrpSpPr>
            <p:nvPr/>
          </p:nvGrpSpPr>
          <p:grpSpPr bwMode="auto">
            <a:xfrm rot="5400000">
              <a:off x="3538738" y="3510069"/>
              <a:ext cx="216000" cy="326663"/>
              <a:chOff x="1249" y="13902"/>
              <a:chExt cx="1080" cy="1633"/>
            </a:xfrm>
          </p:grpSpPr>
          <p:sp>
            <p:nvSpPr>
              <p:cNvPr id="102" name="Line 38"/>
              <p:cNvSpPr>
                <a:spLocks noChangeAspect="1" noChangeShapeType="1"/>
              </p:cNvSpPr>
              <p:nvPr/>
            </p:nvSpPr>
            <p:spPr bwMode="auto">
              <a:xfrm flipH="1">
                <a:off x="1249" y="13902"/>
                <a:ext cx="1080" cy="1633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Line 39"/>
              <p:cNvSpPr>
                <a:spLocks noChangeAspect="1" noChangeShapeType="1"/>
              </p:cNvSpPr>
              <p:nvPr/>
            </p:nvSpPr>
            <p:spPr bwMode="auto">
              <a:xfrm>
                <a:off x="1249" y="13902"/>
                <a:ext cx="1080" cy="1633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72" name="Rectangle 71"/>
          <p:cNvSpPr/>
          <p:nvPr/>
        </p:nvSpPr>
        <p:spPr>
          <a:xfrm>
            <a:off x="3347766" y="5600942"/>
            <a:ext cx="120738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ـ قطع التغذية.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302889" y="5839194"/>
            <a:ext cx="125226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ـ توقف النظام.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239" name="Groupe 91"/>
          <p:cNvGrpSpPr/>
          <p:nvPr/>
        </p:nvGrpSpPr>
        <p:grpSpPr>
          <a:xfrm>
            <a:off x="6298387" y="5882295"/>
            <a:ext cx="472082" cy="7490"/>
            <a:chOff x="6286512" y="5870420"/>
            <a:chExt cx="472082" cy="7490"/>
          </a:xfrm>
        </p:grpSpPr>
        <p:cxnSp>
          <p:nvCxnSpPr>
            <p:cNvPr id="87" name="Connecteur droit avec flèche 86"/>
            <p:cNvCxnSpPr/>
            <p:nvPr/>
          </p:nvCxnSpPr>
          <p:spPr>
            <a:xfrm rot="10800000">
              <a:off x="6658098" y="5870420"/>
              <a:ext cx="6294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9" name="Connecteur droit 88"/>
            <p:cNvCxnSpPr/>
            <p:nvPr/>
          </p:nvCxnSpPr>
          <p:spPr>
            <a:xfrm rot="10800000">
              <a:off x="6286512" y="5876522"/>
              <a:ext cx="472082" cy="13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5" name="Text Box 19"/>
          <p:cNvSpPr txBox="1">
            <a:spLocks noChangeArrowheads="1"/>
          </p:cNvSpPr>
          <p:nvPr/>
        </p:nvSpPr>
        <p:spPr bwMode="auto">
          <a:xfrm>
            <a:off x="6929454" y="5500702"/>
            <a:ext cx="1143008" cy="857232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88900" marR="0" lvl="1" indent="-6350" algn="r" defTabSz="914400" rtl="1" eaLnBrk="1" fontAlgn="auto" latinLnBrk="0" hangingPunct="1"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من كل المستطيلات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5" grpId="0"/>
      <p:bldP spid="67" grpId="0"/>
      <p:bldP spid="80" grpId="0"/>
      <p:bldP spid="88" grpId="0"/>
      <p:bldP spid="90" grpId="0"/>
      <p:bldP spid="94" grpId="0"/>
      <p:bldP spid="72" grpId="0"/>
      <p:bldP spid="73" grpId="0"/>
      <p:bldP spid="23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14282" y="1285860"/>
            <a:ext cx="8715436" cy="34163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sz="7200" b="1" dirty="0" smtClean="0"/>
              <a:t>كيفية تأثير </a:t>
            </a:r>
            <a:r>
              <a:rPr lang="fr-FR" sz="7200" b="1" dirty="0" smtClean="0"/>
              <a:t>GEMMA</a:t>
            </a:r>
            <a:r>
              <a:rPr lang="ar-DZ" sz="7200" b="1" dirty="0" smtClean="0"/>
              <a:t> على </a:t>
            </a:r>
            <a:r>
              <a:rPr lang="ar-DZ" sz="7200" b="1" dirty="0" err="1" smtClean="0"/>
              <a:t>المتمن</a:t>
            </a:r>
            <a:r>
              <a:rPr lang="ar-DZ" sz="7200" b="1" dirty="0" smtClean="0"/>
              <a:t> العادي </a:t>
            </a:r>
            <a:r>
              <a:rPr lang="fr-FR" sz="7200" b="1" dirty="0" smtClean="0"/>
              <a:t>GPN</a:t>
            </a:r>
            <a:endParaRPr lang="fr-FR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285728"/>
            <a:ext cx="914400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627063" indent="-627063" algn="r" rtl="1"/>
            <a:r>
              <a:rPr lang="ar-DZ" b="1" dirty="0" smtClean="0">
                <a:latin typeface="Arial" pitchFamily="34" charset="0"/>
                <a:cs typeface="Arabic Transparent" pitchFamily="2" charset="-78"/>
              </a:rPr>
              <a:t>     - يؤثر </a:t>
            </a:r>
            <a:r>
              <a:rPr lang="fr-FR" sz="1600" b="1" dirty="0" smtClean="0">
                <a:latin typeface="Arial" pitchFamily="34" charset="0"/>
                <a:cs typeface="Arabic Transparent" pitchFamily="2" charset="-78"/>
              </a:rPr>
              <a:t>GEMMA</a:t>
            </a:r>
            <a:r>
              <a:rPr lang="ar-DZ" b="1" dirty="0" smtClean="0">
                <a:latin typeface="Arial" pitchFamily="34" charset="0"/>
                <a:cs typeface="Arabic Transparent" pitchFamily="2" charset="-78"/>
              </a:rPr>
              <a:t> على </a:t>
            </a:r>
            <a:r>
              <a:rPr lang="ar-DZ" b="1" dirty="0" err="1" smtClean="0">
                <a:latin typeface="Arial" pitchFamily="34" charset="0"/>
                <a:cs typeface="Arabic Transparent" pitchFamily="2" charset="-78"/>
              </a:rPr>
              <a:t>المتمن</a:t>
            </a:r>
            <a:r>
              <a:rPr lang="ar-DZ" b="1" dirty="0" smtClean="0">
                <a:latin typeface="Arial" pitchFamily="34" charset="0"/>
                <a:cs typeface="Arabic Transparent" pitchFamily="2" charset="-78"/>
              </a:rPr>
              <a:t> الإنتاج العادي </a:t>
            </a:r>
            <a:r>
              <a:rPr lang="fr-FR" sz="1600" b="1" dirty="0" err="1" smtClean="0">
                <a:latin typeface="Arial" pitchFamily="34" charset="0"/>
                <a:cs typeface="Arabic Transparent" pitchFamily="2" charset="-78"/>
              </a:rPr>
              <a:t>Grafcet</a:t>
            </a:r>
            <a:r>
              <a:rPr lang="ar-DZ" sz="1600" b="1" dirty="0" smtClean="0">
                <a:latin typeface="Arial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latin typeface="Arial" pitchFamily="34" charset="0"/>
                <a:cs typeface="Arabic Transparent" pitchFamily="2" charset="-78"/>
              </a:rPr>
              <a:t>لأنه يراعي كل حالات التشغيل والتوقف </a:t>
            </a:r>
            <a:r>
              <a:rPr lang="ar-DZ" b="1" dirty="0" err="1" smtClean="0">
                <a:latin typeface="Arial" pitchFamily="34" charset="0"/>
                <a:cs typeface="Arabic Transparent" pitchFamily="2" charset="-78"/>
              </a:rPr>
              <a:t>للمتمن</a:t>
            </a:r>
            <a:r>
              <a:rPr lang="ar-DZ" b="1" dirty="0" smtClean="0">
                <a:latin typeface="Arial" pitchFamily="34" charset="0"/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008000"/>
                </a:solidFill>
                <a:latin typeface="Arial" pitchFamily="34" charset="0"/>
                <a:cs typeface="Arabic Transparent" pitchFamily="2" charset="-78"/>
              </a:rPr>
              <a:t>بما فيها تشغيل متمن الإنتاج العادي</a:t>
            </a:r>
            <a:endParaRPr lang="fr-FR" b="1" dirty="0">
              <a:solidFill>
                <a:srgbClr val="008000"/>
              </a:solidFill>
              <a:latin typeface="Arial" pitchFamily="34" charset="0"/>
              <a:cs typeface="Arabic Transparent" pitchFamily="2" charset="-78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429124" y="1571612"/>
            <a:ext cx="450059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</a:rPr>
              <a:t>1- متمن الأمن </a:t>
            </a:r>
            <a:r>
              <a:rPr lang="fr-FR" b="1" dirty="0" err="1" smtClean="0">
                <a:solidFill>
                  <a:srgbClr val="FF0000"/>
                </a:solidFill>
              </a:rPr>
              <a:t>Grafcet</a:t>
            </a:r>
            <a:r>
              <a:rPr lang="fr-FR" b="1" dirty="0" smtClean="0">
                <a:solidFill>
                  <a:srgbClr val="FF0000"/>
                </a:solidFill>
              </a:rPr>
              <a:t> de sécurité (GS)</a:t>
            </a:r>
            <a:r>
              <a:rPr lang="ar-DZ" b="1" dirty="0" smtClean="0">
                <a:solidFill>
                  <a:srgbClr val="FF0000"/>
                </a:solidFill>
              </a:rPr>
              <a:t>.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285852" y="2285992"/>
            <a:ext cx="67151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r-FR" b="1" dirty="0" smtClean="0">
                <a:solidFill>
                  <a:srgbClr val="3333FF"/>
                </a:solidFill>
              </a:rPr>
              <a:t>2</a:t>
            </a:r>
            <a:r>
              <a:rPr lang="ar-DZ" b="1" dirty="0" smtClean="0">
                <a:solidFill>
                  <a:srgbClr val="3333FF"/>
                </a:solidFill>
              </a:rPr>
              <a:t>- متمن القيادة والتهيئة  </a:t>
            </a:r>
            <a:r>
              <a:rPr lang="fr-FR" b="1" dirty="0" err="1" smtClean="0">
                <a:solidFill>
                  <a:srgbClr val="3333FF"/>
                </a:solidFill>
              </a:rPr>
              <a:t>Grafcet</a:t>
            </a:r>
            <a:r>
              <a:rPr lang="fr-FR" b="1" dirty="0" smtClean="0">
                <a:solidFill>
                  <a:srgbClr val="3333FF"/>
                </a:solidFill>
              </a:rPr>
              <a:t> de Conduite et Initialisation(GCI)</a:t>
            </a:r>
            <a:r>
              <a:rPr lang="ar-DZ" b="1" dirty="0" smtClean="0">
                <a:solidFill>
                  <a:srgbClr val="3333FF"/>
                </a:solidFill>
              </a:rPr>
              <a:t>.</a:t>
            </a:r>
            <a:endParaRPr lang="fr-FR" b="1" dirty="0">
              <a:solidFill>
                <a:srgbClr val="3333FF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28662" y="3143248"/>
            <a:ext cx="671517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r-FR" b="1" dirty="0" smtClean="0">
                <a:solidFill>
                  <a:srgbClr val="339933"/>
                </a:solidFill>
              </a:rPr>
              <a:t>3</a:t>
            </a:r>
            <a:r>
              <a:rPr lang="ar-DZ" b="1" dirty="0" smtClean="0">
                <a:solidFill>
                  <a:srgbClr val="339933"/>
                </a:solidFill>
              </a:rPr>
              <a:t>- متمن الإنتاج العادي </a:t>
            </a:r>
            <a:r>
              <a:rPr lang="fr-FR" b="1" dirty="0" err="1" smtClean="0">
                <a:solidFill>
                  <a:srgbClr val="339933"/>
                </a:solidFill>
              </a:rPr>
              <a:t>Grafcet</a:t>
            </a:r>
            <a:r>
              <a:rPr lang="fr-FR" b="1" dirty="0" smtClean="0">
                <a:solidFill>
                  <a:srgbClr val="339933"/>
                </a:solidFill>
              </a:rPr>
              <a:t> De Production Normale (GPN)</a:t>
            </a:r>
            <a:r>
              <a:rPr lang="ar-DZ" b="1" dirty="0" smtClean="0">
                <a:solidFill>
                  <a:srgbClr val="339933"/>
                </a:solidFill>
              </a:rPr>
              <a:t>.</a:t>
            </a:r>
            <a:endParaRPr lang="fr-FR" b="1" dirty="0">
              <a:solidFill>
                <a:srgbClr val="339933"/>
              </a:solidFill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214282" y="4173198"/>
            <a:ext cx="8643998" cy="797620"/>
            <a:chOff x="214282" y="4173198"/>
            <a:chExt cx="8643998" cy="797620"/>
          </a:xfrm>
        </p:grpSpPr>
        <p:sp>
          <p:nvSpPr>
            <p:cNvPr id="9" name="Rectangle 8"/>
            <p:cNvSpPr/>
            <p:nvPr/>
          </p:nvSpPr>
          <p:spPr>
            <a:xfrm>
              <a:off x="214282" y="4214818"/>
              <a:ext cx="8643998" cy="756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214282" y="4173198"/>
              <a:ext cx="8643998" cy="756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DZ" b="1" u="sng" dirty="0" smtClean="0">
                  <a:solidFill>
                    <a:srgbClr val="FF0000"/>
                  </a:solidFill>
                </a:rPr>
                <a:t>ملاحظة هامة جدا: </a:t>
              </a:r>
              <a:r>
                <a:rPr lang="ar-DZ" b="1" dirty="0" smtClean="0"/>
                <a:t>متمن القيادة والتهيئة  </a:t>
              </a:r>
              <a:r>
                <a:rPr lang="fr-FR" b="1" dirty="0" err="1" smtClean="0"/>
                <a:t>Grafcet</a:t>
              </a:r>
              <a:r>
                <a:rPr lang="fr-FR" b="1" dirty="0" smtClean="0"/>
                <a:t> de Conduite et Initialisation(GCI)</a:t>
              </a:r>
              <a:r>
                <a:rPr lang="ar-DZ" b="1" dirty="0" smtClean="0"/>
                <a:t> </a:t>
              </a:r>
              <a:r>
                <a:rPr lang="ar-DZ" sz="2400" b="1" dirty="0" smtClean="0">
                  <a:solidFill>
                    <a:srgbClr val="FF0000"/>
                  </a:solidFill>
                </a:rPr>
                <a:t>=</a:t>
              </a:r>
              <a:r>
                <a:rPr lang="ar-DZ" b="1" dirty="0" smtClean="0"/>
                <a:t> أنماط التشغيل (</a:t>
              </a:r>
              <a:r>
                <a:rPr lang="fr-FR" b="1" dirty="0" smtClean="0"/>
                <a:t>GMM</a:t>
              </a:r>
              <a:r>
                <a:rPr lang="ar-DZ" b="1" dirty="0" smtClean="0"/>
                <a:t>) أي هو إجراءات التشغيل والتوقف.</a:t>
              </a:r>
              <a:endParaRPr lang="fr-FR" b="1" dirty="0"/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3357554" y="5429264"/>
            <a:ext cx="4643470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3200" b="1" dirty="0" smtClean="0">
                <a:solidFill>
                  <a:srgbClr val="FF0000"/>
                </a:solidFill>
              </a:rPr>
              <a:t>سنعود لدراسة هذه </a:t>
            </a:r>
            <a:r>
              <a:rPr lang="ar-DZ" sz="3200" b="1" dirty="0" err="1" smtClean="0">
                <a:solidFill>
                  <a:srgbClr val="FF0000"/>
                </a:solidFill>
              </a:rPr>
              <a:t>المتامن</a:t>
            </a:r>
            <a:endParaRPr lang="fr-FR" sz="3200" b="1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00100" y="987966"/>
            <a:ext cx="785818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cs typeface="Arabic Transparent" pitchFamily="2" charset="-78"/>
              </a:rPr>
              <a:t>- من اجل تأثير </a:t>
            </a:r>
            <a:r>
              <a:rPr lang="fr-FR" b="1" dirty="0" smtClean="0">
                <a:cs typeface="Arabic Transparent" pitchFamily="2" charset="-78"/>
              </a:rPr>
              <a:t>GEMMA</a:t>
            </a:r>
            <a:r>
              <a:rPr lang="ar-DZ" b="1" dirty="0" smtClean="0">
                <a:cs typeface="Arabic Transparent" pitchFamily="2" charset="-78"/>
              </a:rPr>
              <a:t> على </a:t>
            </a:r>
            <a:r>
              <a:rPr lang="ar-DZ" b="1" dirty="0" err="1" smtClean="0">
                <a:cs typeface="Arabic Transparent" pitchFamily="2" charset="-78"/>
              </a:rPr>
              <a:t>المتمن</a:t>
            </a:r>
            <a:r>
              <a:rPr lang="ar-DZ" b="1" dirty="0" smtClean="0">
                <a:cs typeface="Arabic Transparent" pitchFamily="2" charset="-78"/>
              </a:rPr>
              <a:t> </a:t>
            </a:r>
            <a:r>
              <a:rPr lang="ar-DZ" b="1" dirty="0" err="1" smtClean="0">
                <a:cs typeface="Arabic Transparent" pitchFamily="2" charset="-78"/>
              </a:rPr>
              <a:t>الانتاج</a:t>
            </a:r>
            <a:r>
              <a:rPr lang="ar-DZ" b="1" dirty="0" smtClean="0">
                <a:cs typeface="Arabic Transparent" pitchFamily="2" charset="-78"/>
              </a:rPr>
              <a:t> العادي  </a:t>
            </a:r>
            <a:r>
              <a:rPr lang="fr-FR" b="1" dirty="0" err="1" smtClean="0">
                <a:cs typeface="Arabic Transparent" pitchFamily="2" charset="-78"/>
              </a:rPr>
              <a:t>Grafcet</a:t>
            </a:r>
            <a:r>
              <a:rPr lang="ar-DZ" b="1" dirty="0" smtClean="0">
                <a:cs typeface="Arabic Transparent" pitchFamily="2" charset="-78"/>
              </a:rPr>
              <a:t> لابد من </a:t>
            </a:r>
            <a:r>
              <a:rPr lang="ar-DZ" b="1" dirty="0" err="1" smtClean="0">
                <a:cs typeface="Arabic Transparent" pitchFamily="2" charset="-78"/>
              </a:rPr>
              <a:t>مايلي</a:t>
            </a:r>
            <a:r>
              <a:rPr lang="ar-DZ" b="1" dirty="0" smtClean="0">
                <a:cs typeface="Arabic Transparent" pitchFamily="2" charset="-78"/>
              </a:rPr>
              <a:t>:</a:t>
            </a:r>
            <a:endParaRPr lang="fr-FR" b="1" dirty="0"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71472" y="714356"/>
            <a:ext cx="8143932" cy="507831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sz="7200" b="1" dirty="0" smtClean="0"/>
              <a:t>كيفية تطبيق </a:t>
            </a:r>
            <a:r>
              <a:rPr lang="fr-FR" sz="7200" b="1" dirty="0" smtClean="0"/>
              <a:t>GEMMA</a:t>
            </a:r>
            <a:r>
              <a:rPr lang="ar-DZ" sz="7200" b="1" dirty="0" smtClean="0"/>
              <a:t> على </a:t>
            </a:r>
            <a:r>
              <a:rPr lang="ar-DZ" sz="7200" b="1" dirty="0" err="1" smtClean="0"/>
              <a:t>المتمن</a:t>
            </a:r>
            <a:r>
              <a:rPr lang="ar-DZ" sz="7200" b="1" dirty="0" smtClean="0"/>
              <a:t> الإنتاج العادي </a:t>
            </a:r>
            <a:r>
              <a:rPr lang="fr-FR" sz="7200" b="1" dirty="0" smtClean="0"/>
              <a:t>GPN</a:t>
            </a:r>
            <a:endParaRPr lang="fr-FR" sz="7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642918"/>
            <a:ext cx="900115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/>
              <a:t>من اجل تطبيق </a:t>
            </a:r>
            <a:r>
              <a:rPr lang="fr-FR" sz="2000" b="1" dirty="0" smtClean="0"/>
              <a:t>GEMMA</a:t>
            </a:r>
            <a:r>
              <a:rPr lang="ar-DZ" sz="2000" b="1" dirty="0" smtClean="0"/>
              <a:t> على </a:t>
            </a:r>
            <a:r>
              <a:rPr lang="ar-DZ" sz="2000" b="1" dirty="0" err="1" smtClean="0"/>
              <a:t>المتمن</a:t>
            </a:r>
            <a:r>
              <a:rPr lang="ar-DZ" sz="2000" b="1" dirty="0" smtClean="0"/>
              <a:t>  </a:t>
            </a:r>
            <a:r>
              <a:rPr lang="fr-FR" sz="2000" b="1" dirty="0" err="1" smtClean="0"/>
              <a:t>Grafcet</a:t>
            </a:r>
            <a:r>
              <a:rPr lang="ar-DZ" sz="2000" b="1" dirty="0" smtClean="0"/>
              <a:t> (يعني تطبيقات </a:t>
            </a:r>
            <a:r>
              <a:rPr lang="ar-DZ" sz="2000" b="1" dirty="0" err="1" smtClean="0"/>
              <a:t>الجيما</a:t>
            </a:r>
            <a:r>
              <a:rPr lang="ar-DZ" sz="2000" b="1" dirty="0" smtClean="0"/>
              <a:t> على </a:t>
            </a:r>
            <a:r>
              <a:rPr lang="ar-DZ" sz="2000" b="1" dirty="0" err="1" smtClean="0"/>
              <a:t>المتمن</a:t>
            </a:r>
            <a:r>
              <a:rPr lang="ar-DZ" sz="2000" b="1" dirty="0" smtClean="0"/>
              <a:t>) هناك طريقتان:</a:t>
            </a:r>
            <a:endParaRPr lang="fr-FR" sz="20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1500166" y="1571612"/>
            <a:ext cx="7429552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1- إثراء متمن الإنتاج العادي(</a:t>
            </a:r>
            <a:r>
              <a:rPr lang="fr-FR" sz="2000" b="1" dirty="0" smtClean="0">
                <a:solidFill>
                  <a:srgbClr val="FF0000"/>
                </a:solidFill>
                <a:cs typeface="Arabic Transparent" pitchFamily="2" charset="-78"/>
              </a:rPr>
              <a:t>GPN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) .</a:t>
            </a:r>
            <a:r>
              <a:rPr lang="fr-FR" sz="2000" b="1" dirty="0" smtClean="0">
                <a:solidFill>
                  <a:srgbClr val="3333FF"/>
                </a:solidFill>
                <a:cs typeface="Arabic Transparent" pitchFamily="2" charset="-78"/>
              </a:rPr>
              <a:t>Enrichissement du </a:t>
            </a:r>
            <a:r>
              <a:rPr lang="fr-FR" sz="2000" b="1" dirty="0" err="1" smtClean="0">
                <a:solidFill>
                  <a:srgbClr val="3333FF"/>
                </a:solidFill>
                <a:cs typeface="Arabic Transparent" pitchFamily="2" charset="-78"/>
              </a:rPr>
              <a:t>Grafcet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357554" y="2285992"/>
            <a:ext cx="550072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r-FR" sz="2000" b="1" dirty="0" smtClean="0">
                <a:solidFill>
                  <a:srgbClr val="FF0000"/>
                </a:solidFill>
                <a:cs typeface="Arabic Transparent" pitchFamily="2" charset="-78"/>
              </a:rPr>
              <a:t>2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- تج</a:t>
            </a:r>
            <a:r>
              <a:rPr lang="ar-DZ" sz="2000" b="1" dirty="0" smtClean="0">
                <a:solidFill>
                  <a:srgbClr val="FF0000"/>
                </a:solidFill>
                <a:latin typeface="Arial"/>
                <a:cs typeface="Arabic Transparent" pitchFamily="2" charset="-78"/>
              </a:rPr>
              <a:t>زئة إلى </a:t>
            </a:r>
            <a:r>
              <a:rPr lang="ar-DZ" sz="2000" b="1" dirty="0" err="1" smtClean="0">
                <a:solidFill>
                  <a:srgbClr val="FF0000"/>
                </a:solidFill>
                <a:latin typeface="Arial"/>
                <a:cs typeface="Arabic Transparent" pitchFamily="2" charset="-78"/>
              </a:rPr>
              <a:t>اشغولات</a:t>
            </a:r>
            <a:r>
              <a:rPr lang="ar-DZ" sz="2000" b="1" dirty="0" smtClean="0">
                <a:solidFill>
                  <a:srgbClr val="FF0000"/>
                </a:solidFill>
                <a:latin typeface="Arial"/>
                <a:cs typeface="Arabic Transparent" pitchFamily="2" charset="-78"/>
              </a:rPr>
              <a:t> </a:t>
            </a:r>
            <a:r>
              <a:rPr lang="fr-FR" sz="2000" b="1" dirty="0" smtClean="0">
                <a:solidFill>
                  <a:srgbClr val="3333FF"/>
                </a:solidFill>
                <a:cs typeface="Arabic Transparent" pitchFamily="2" charset="-78"/>
              </a:rPr>
              <a:t>Découpages en tâches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0" y="3571876"/>
            <a:ext cx="9072562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عند تطبيق </a:t>
            </a:r>
            <a:r>
              <a:rPr lang="fr-FR" b="1" dirty="0" smtClean="0">
                <a:solidFill>
                  <a:schemeClr val="tx1"/>
                </a:solidFill>
                <a:cs typeface="Arabic Transparent" pitchFamily="2" charset="-78"/>
              </a:rPr>
              <a:t>GEMMA</a:t>
            </a:r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 على </a:t>
            </a:r>
            <a:r>
              <a:rPr lang="ar-DZ" sz="2000" b="1" dirty="0" err="1" smtClean="0">
                <a:solidFill>
                  <a:schemeClr val="tx1"/>
                </a:solidFill>
                <a:cs typeface="Arabic Transparent" pitchFamily="2" charset="-78"/>
              </a:rPr>
              <a:t>المتمن</a:t>
            </a:r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 الإنتاج العادي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(</a:t>
            </a:r>
            <a:r>
              <a:rPr lang="fr-FR" b="1" dirty="0" smtClean="0">
                <a:solidFill>
                  <a:schemeClr val="tx1"/>
                </a:solidFill>
                <a:cs typeface="Arabic Transparent" pitchFamily="2" charset="-78"/>
              </a:rPr>
              <a:t>GPN</a:t>
            </a:r>
            <a:r>
              <a:rPr lang="ar-DZ" b="1" dirty="0" smtClean="0">
                <a:solidFill>
                  <a:schemeClr val="tx1"/>
                </a:solidFill>
                <a:cs typeface="Arabic Transparent" pitchFamily="2" charset="-78"/>
              </a:rPr>
              <a:t>) </a:t>
            </a:r>
            <a:r>
              <a:rPr lang="ar-DZ" sz="2000" b="1" dirty="0" err="1" smtClean="0">
                <a:solidFill>
                  <a:srgbClr val="C00000"/>
                </a:solidFill>
                <a:cs typeface="Arabic Transparent" pitchFamily="2" charset="-78"/>
              </a:rPr>
              <a:t>نتحصل</a:t>
            </a:r>
            <a:r>
              <a:rPr lang="ar-DZ" sz="2000" b="1" dirty="0" smtClean="0">
                <a:solidFill>
                  <a:srgbClr val="C00000"/>
                </a:solidFill>
                <a:cs typeface="Arabic Transparent" pitchFamily="2" charset="-78"/>
              </a:rPr>
              <a:t> على </a:t>
            </a:r>
            <a:r>
              <a:rPr lang="ar-DZ" sz="2000" b="1" dirty="0" err="1" smtClean="0">
                <a:solidFill>
                  <a:srgbClr val="C00000"/>
                </a:solidFill>
                <a:cs typeface="Arabic Transparent" pitchFamily="2" charset="-78"/>
              </a:rPr>
              <a:t>المتمن</a:t>
            </a:r>
            <a:r>
              <a:rPr lang="ar-DZ" sz="2000" b="1" dirty="0" smtClean="0">
                <a:solidFill>
                  <a:srgbClr val="C00000"/>
                </a:solidFill>
                <a:cs typeface="Arabic Transparent" pitchFamily="2" charset="-78"/>
              </a:rPr>
              <a:t> الكامل(</a:t>
            </a:r>
            <a:r>
              <a:rPr lang="fr-FR" b="1" dirty="0" err="1" smtClean="0">
                <a:solidFill>
                  <a:srgbClr val="C00000"/>
                </a:solidFill>
                <a:cs typeface="Arabic Transparent" pitchFamily="2" charset="-78"/>
              </a:rPr>
              <a:t>Grafcet</a:t>
            </a:r>
            <a:r>
              <a:rPr lang="fr-FR" b="1" dirty="0" smtClean="0">
                <a:solidFill>
                  <a:srgbClr val="C00000"/>
                </a:solidFill>
                <a:cs typeface="Arabic Transparent" pitchFamily="2" charset="-78"/>
              </a:rPr>
              <a:t> </a:t>
            </a:r>
            <a:r>
              <a:rPr lang="fr-FR" b="1" dirty="0" err="1" smtClean="0">
                <a:solidFill>
                  <a:srgbClr val="C00000"/>
                </a:solidFill>
                <a:cs typeface="Arabic Transparent" pitchFamily="2" charset="-78"/>
              </a:rPr>
              <a:t>complét</a:t>
            </a:r>
            <a:r>
              <a:rPr lang="ar-DZ" sz="2000" b="1" dirty="0" smtClean="0">
                <a:solidFill>
                  <a:srgbClr val="C00000"/>
                </a:solidFill>
                <a:cs typeface="Arabic Transparent" pitchFamily="2" charset="-78"/>
              </a:rPr>
              <a:t>) </a:t>
            </a:r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وهذا هو الغرض من تطبيقات </a:t>
            </a:r>
            <a:r>
              <a:rPr lang="fr-FR" b="1" dirty="0" smtClean="0">
                <a:solidFill>
                  <a:schemeClr val="tx1"/>
                </a:solidFill>
                <a:cs typeface="Arabic Transparent" pitchFamily="2" charset="-78"/>
              </a:rPr>
              <a:t>GEMMA</a:t>
            </a:r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.</a:t>
            </a:r>
            <a:endParaRPr lang="fr-FR" sz="20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43108" y="285728"/>
            <a:ext cx="678661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FF0000"/>
                </a:solidFill>
              </a:rPr>
              <a:t>1- إثراء 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متمن الإنتاج العادي(</a:t>
            </a:r>
            <a:r>
              <a:rPr lang="fr-FR" sz="2000" b="1" dirty="0" smtClean="0">
                <a:solidFill>
                  <a:srgbClr val="FF0000"/>
                </a:solidFill>
                <a:cs typeface="Arabic Transparent" pitchFamily="2" charset="-78"/>
              </a:rPr>
              <a:t>GPN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)</a:t>
            </a:r>
            <a:r>
              <a:rPr lang="ar-DZ" sz="2000" b="1" dirty="0" smtClean="0">
                <a:solidFill>
                  <a:srgbClr val="FF0000"/>
                </a:solidFill>
              </a:rPr>
              <a:t> .</a:t>
            </a:r>
            <a:r>
              <a:rPr lang="fr-FR" b="1" dirty="0" smtClean="0">
                <a:solidFill>
                  <a:srgbClr val="FF0000"/>
                </a:solidFill>
              </a:rPr>
              <a:t>Enrichissement du </a:t>
            </a:r>
            <a:r>
              <a:rPr lang="fr-FR" b="1" dirty="0" err="1" smtClean="0">
                <a:solidFill>
                  <a:srgbClr val="FF0000"/>
                </a:solidFill>
              </a:rPr>
              <a:t>Grafcet</a:t>
            </a:r>
            <a:r>
              <a:rPr lang="ar-DZ" sz="2000" b="1" dirty="0" smtClean="0">
                <a:solidFill>
                  <a:srgbClr val="FF0000"/>
                </a:solidFill>
              </a:rPr>
              <a:t>.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14282" y="857232"/>
            <a:ext cx="878687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/>
              <a:t>من اجل </a:t>
            </a:r>
            <a:r>
              <a:rPr lang="ar-DZ" b="1" dirty="0" smtClean="0">
                <a:solidFill>
                  <a:srgbClr val="FF0000"/>
                </a:solidFill>
              </a:rPr>
              <a:t>إثراء</a:t>
            </a:r>
            <a:r>
              <a:rPr lang="ar-DZ" b="1" dirty="0" smtClean="0"/>
              <a:t> متمن الإنتاج العادي (</a:t>
            </a:r>
            <a:r>
              <a:rPr lang="fr-FR" b="1" dirty="0" smtClean="0"/>
              <a:t>GPN</a:t>
            </a:r>
            <a:r>
              <a:rPr lang="ar-DZ" b="1" dirty="0" smtClean="0"/>
              <a:t>) نقوم بإضافة  </a:t>
            </a:r>
            <a:r>
              <a:rPr lang="ar-DZ" b="1" dirty="0" smtClean="0">
                <a:solidFill>
                  <a:srgbClr val="3333FF"/>
                </a:solidFill>
              </a:rPr>
              <a:t>تعاقبات إضافية </a:t>
            </a:r>
            <a:r>
              <a:rPr lang="ar-DZ" b="1" dirty="0" smtClean="0">
                <a:solidFill>
                  <a:srgbClr val="C00000"/>
                </a:solidFill>
              </a:rPr>
              <a:t>بشروط اختيارية </a:t>
            </a:r>
            <a:r>
              <a:rPr lang="ar-DZ" b="1" dirty="0" smtClean="0"/>
              <a:t>إلى </a:t>
            </a:r>
            <a:r>
              <a:rPr lang="ar-DZ" b="1" dirty="0" err="1" smtClean="0"/>
              <a:t>المتمن</a:t>
            </a:r>
            <a:r>
              <a:rPr lang="ar-DZ" b="1" dirty="0" smtClean="0"/>
              <a:t> الإنتاج العادي.  </a:t>
            </a:r>
            <a:endParaRPr lang="fr-FR" b="1" dirty="0"/>
          </a:p>
        </p:txBody>
      </p:sp>
      <p:sp>
        <p:nvSpPr>
          <p:cNvPr id="694" name="ZoneTexte 693"/>
          <p:cNvSpPr txBox="1"/>
          <p:nvPr/>
        </p:nvSpPr>
        <p:spPr>
          <a:xfrm>
            <a:off x="5072066" y="1702346"/>
            <a:ext cx="164307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339933"/>
                </a:solidFill>
              </a:rPr>
              <a:t>تمثيل </a:t>
            </a:r>
            <a:r>
              <a:rPr lang="fr-FR" b="1" u="sng" dirty="0" smtClean="0">
                <a:solidFill>
                  <a:srgbClr val="339933"/>
                </a:solidFill>
              </a:rPr>
              <a:t>GEMMA</a:t>
            </a:r>
            <a:endParaRPr lang="fr-FR" b="1" u="sng" dirty="0">
              <a:solidFill>
                <a:srgbClr val="339933"/>
              </a:solidFill>
            </a:endParaRPr>
          </a:p>
        </p:txBody>
      </p:sp>
      <p:sp>
        <p:nvSpPr>
          <p:cNvPr id="695" name="ZoneTexte 694"/>
          <p:cNvSpPr txBox="1"/>
          <p:nvPr/>
        </p:nvSpPr>
        <p:spPr>
          <a:xfrm>
            <a:off x="571472" y="1845222"/>
            <a:ext cx="278608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339933"/>
                </a:solidFill>
              </a:rPr>
              <a:t>تمثيل متمن الإنتاج العادي (</a:t>
            </a:r>
            <a:r>
              <a:rPr lang="fr-FR" b="1" u="sng" dirty="0" smtClean="0">
                <a:solidFill>
                  <a:srgbClr val="339933"/>
                </a:solidFill>
              </a:rPr>
              <a:t>GPN</a:t>
            </a:r>
            <a:r>
              <a:rPr lang="ar-DZ" b="1" u="sng" dirty="0" smtClean="0">
                <a:solidFill>
                  <a:srgbClr val="339933"/>
                </a:solidFill>
              </a:rPr>
              <a:t>)</a:t>
            </a:r>
            <a:endParaRPr lang="fr-FR" b="1" u="sng" dirty="0">
              <a:solidFill>
                <a:srgbClr val="339933"/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642910" y="2285992"/>
            <a:ext cx="2571768" cy="2835510"/>
            <a:chOff x="642910" y="1916230"/>
            <a:chExt cx="2571768" cy="2835510"/>
          </a:xfrm>
        </p:grpSpPr>
        <p:sp>
          <p:nvSpPr>
            <p:cNvPr id="693" name="Rectangle 692"/>
            <p:cNvSpPr/>
            <p:nvPr/>
          </p:nvSpPr>
          <p:spPr>
            <a:xfrm>
              <a:off x="714348" y="1965658"/>
              <a:ext cx="2428892" cy="2786082"/>
            </a:xfrm>
            <a:prstGeom prst="rect">
              <a:avLst/>
            </a:prstGeom>
            <a:solidFill>
              <a:srgbClr val="FFCC00"/>
            </a:solidFill>
            <a:ln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96" name="Image 695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4414" y="2400869"/>
              <a:ext cx="1404000" cy="2350871"/>
            </a:xfrm>
            <a:prstGeom prst="rect">
              <a:avLst/>
            </a:prstGeom>
            <a:noFill/>
          </p:spPr>
        </p:pic>
        <p:sp>
          <p:nvSpPr>
            <p:cNvPr id="697" name="Text Box 19"/>
            <p:cNvSpPr txBox="1">
              <a:spLocks noChangeArrowheads="1"/>
            </p:cNvSpPr>
            <p:nvPr/>
          </p:nvSpPr>
          <p:spPr bwMode="auto">
            <a:xfrm>
              <a:off x="642910" y="1916230"/>
              <a:ext cx="2571768" cy="42862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6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60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60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16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698" name="ZoneTexte 697"/>
          <p:cNvSpPr txBox="1"/>
          <p:nvPr/>
        </p:nvSpPr>
        <p:spPr>
          <a:xfrm>
            <a:off x="71438" y="6315038"/>
            <a:ext cx="900115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DZ" sz="2000" b="1" dirty="0" smtClean="0">
                <a:solidFill>
                  <a:srgbClr val="FF0000"/>
                </a:solidFill>
              </a:rPr>
              <a:t>كيف نضيف هذا نمط للتشغيل </a:t>
            </a:r>
            <a:r>
              <a:rPr lang="ar-DZ" sz="2000" b="1" dirty="0" smtClean="0">
                <a:solidFill>
                  <a:srgbClr val="3333FF"/>
                </a:solidFill>
              </a:rPr>
              <a:t>(السير الغلق) </a:t>
            </a:r>
            <a:r>
              <a:rPr lang="fr-FR" sz="2000" kern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Marche  de clôture</a:t>
            </a:r>
            <a:r>
              <a:rPr lang="ar-DZ" sz="2000" b="1" dirty="0" smtClean="0">
                <a:solidFill>
                  <a:srgbClr val="FF0000"/>
                </a:solidFill>
              </a:rPr>
              <a:t> إلى  متمن الإنتاج العادي (</a:t>
            </a:r>
            <a:r>
              <a:rPr lang="fr-FR" sz="2000" b="1" dirty="0" smtClean="0">
                <a:solidFill>
                  <a:srgbClr val="FF0000"/>
                </a:solidFill>
              </a:rPr>
              <a:t>GPN</a:t>
            </a:r>
            <a:r>
              <a:rPr lang="ar-DZ" sz="2000" b="1" dirty="0" smtClean="0">
                <a:solidFill>
                  <a:srgbClr val="FF0000"/>
                </a:solidFill>
              </a:rPr>
              <a:t>) ؟</a:t>
            </a:r>
            <a:endParaRPr lang="fr-FR" sz="2000" kern="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e 42"/>
          <p:cNvGrpSpPr/>
          <p:nvPr/>
        </p:nvGrpSpPr>
        <p:grpSpPr>
          <a:xfrm>
            <a:off x="4071934" y="2214554"/>
            <a:ext cx="4788000" cy="3857652"/>
            <a:chOff x="4368389" y="1894220"/>
            <a:chExt cx="4788000" cy="3857652"/>
          </a:xfrm>
        </p:grpSpPr>
        <p:grpSp>
          <p:nvGrpSpPr>
            <p:cNvPr id="31" name="Groupe 30"/>
            <p:cNvGrpSpPr/>
            <p:nvPr/>
          </p:nvGrpSpPr>
          <p:grpSpPr>
            <a:xfrm>
              <a:off x="4368389" y="1894220"/>
              <a:ext cx="4788000" cy="3857652"/>
              <a:chOff x="4737679" y="1894220"/>
              <a:chExt cx="4788000" cy="3857652"/>
            </a:xfrm>
          </p:grpSpPr>
          <p:grpSp>
            <p:nvGrpSpPr>
              <p:cNvPr id="672" name="Groupe 671"/>
              <p:cNvGrpSpPr/>
              <p:nvPr/>
            </p:nvGrpSpPr>
            <p:grpSpPr>
              <a:xfrm>
                <a:off x="4809117" y="1965658"/>
                <a:ext cx="4049163" cy="3704775"/>
                <a:chOff x="4094737" y="1947075"/>
                <a:chExt cx="4049163" cy="3704775"/>
              </a:xfrm>
            </p:grpSpPr>
            <p:sp>
              <p:nvSpPr>
                <p:cNvPr id="538" name="Rectangle 537"/>
                <p:cNvSpPr/>
                <p:nvPr/>
              </p:nvSpPr>
              <p:spPr>
                <a:xfrm>
                  <a:off x="4162770" y="2001641"/>
                  <a:ext cx="1436695" cy="488374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000000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539" name="Rectangle 538"/>
                <p:cNvSpPr/>
                <p:nvPr/>
              </p:nvSpPr>
              <p:spPr>
                <a:xfrm>
                  <a:off x="4102033" y="1947075"/>
                  <a:ext cx="1550118" cy="601076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rgbClr val="000000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547" name="Rectangle 546"/>
                <p:cNvSpPr/>
                <p:nvPr/>
              </p:nvSpPr>
              <p:spPr>
                <a:xfrm>
                  <a:off x="6395081" y="2606827"/>
                  <a:ext cx="756000" cy="875235"/>
                </a:xfrm>
                <a:prstGeom prst="rect">
                  <a:avLst/>
                </a:prstGeom>
                <a:noFill/>
                <a:ln w="28575" cap="flat" cmpd="sng" algn="ctr">
                  <a:solidFill>
                    <a:schemeClr val="tx1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548" name="Rectangle 547"/>
                <p:cNvSpPr/>
                <p:nvPr/>
              </p:nvSpPr>
              <p:spPr>
                <a:xfrm>
                  <a:off x="7293847" y="2600379"/>
                  <a:ext cx="720000" cy="874800"/>
                </a:xfrm>
                <a:prstGeom prst="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 w="28575" cap="flat" cmpd="sng" algn="ctr">
                  <a:solidFill>
                    <a:srgbClr val="FF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sp>
              <p:nvSpPr>
                <p:cNvPr id="549" name="Rectangle 548"/>
                <p:cNvSpPr/>
                <p:nvPr/>
              </p:nvSpPr>
              <p:spPr>
                <a:xfrm>
                  <a:off x="5896942" y="3862698"/>
                  <a:ext cx="2100709" cy="1789152"/>
                </a:xfrm>
                <a:prstGeom prst="rect">
                  <a:avLst/>
                </a:prstGeom>
                <a:solidFill>
                  <a:srgbClr val="FFCC00"/>
                </a:solidFill>
                <a:ln w="28575" cap="flat" cmpd="sng" algn="ctr">
                  <a:solidFill>
                    <a:srgbClr val="000000">
                      <a:shade val="95000"/>
                      <a:satMod val="105000"/>
                    </a:srgb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200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endParaRPr>
                </a:p>
              </p:txBody>
            </p:sp>
            <p:cxnSp>
              <p:nvCxnSpPr>
                <p:cNvPr id="557" name="Connecteur en angle 556"/>
                <p:cNvCxnSpPr/>
                <p:nvPr/>
              </p:nvCxnSpPr>
              <p:spPr>
                <a:xfrm>
                  <a:off x="5666644" y="2372459"/>
                  <a:ext cx="1080000" cy="225403"/>
                </a:xfrm>
                <a:prstGeom prst="bentConnector3">
                  <a:avLst>
                    <a:gd name="adj1" fmla="val 99708"/>
                  </a:avLst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none" w="lg" len="med"/>
                  <a:tailEnd type="triangle" w="lg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571" name="Connecteur en angle 570"/>
                <p:cNvCxnSpPr/>
                <p:nvPr/>
              </p:nvCxnSpPr>
              <p:spPr>
                <a:xfrm>
                  <a:off x="5657857" y="2052628"/>
                  <a:ext cx="1908000" cy="450807"/>
                </a:xfrm>
                <a:prstGeom prst="bentConnector3">
                  <a:avLst>
                    <a:gd name="adj1" fmla="val 100295"/>
                  </a:avLst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triangle" w="lg" len="med"/>
                  <a:tailEnd type="none" w="lg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575" name="Connecteur droit 574"/>
                <p:cNvCxnSpPr/>
                <p:nvPr/>
              </p:nvCxnSpPr>
              <p:spPr>
                <a:xfrm rot="5400000">
                  <a:off x="6555014" y="3707859"/>
                  <a:ext cx="3240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576" name="Connecteur droit 575"/>
                <p:cNvCxnSpPr/>
                <p:nvPr/>
              </p:nvCxnSpPr>
              <p:spPr>
                <a:xfrm rot="5400000">
                  <a:off x="7466927" y="3640462"/>
                  <a:ext cx="28800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triangle" w="lg" len="med"/>
                  <a:tailEnd type="none" w="lg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593" name="Rectangle 54"/>
                <p:cNvSpPr>
                  <a:spLocks noChangeArrowheads="1"/>
                </p:cNvSpPr>
                <p:nvPr/>
              </p:nvSpPr>
              <p:spPr bwMode="auto">
                <a:xfrm>
                  <a:off x="4094737" y="1973009"/>
                  <a:ext cx="1519968" cy="261610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 wrap="none" anchor="ctr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A1</a:t>
                  </a:r>
                  <a:r>
                    <a:rPr kumimoji="0" lang="fr-FR" sz="9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&lt;Arrêt </a:t>
                  </a:r>
                  <a:r>
                    <a:rPr kumimoji="0" lang="fr-FR" sz="9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dans l'état initial&gt;</a:t>
                  </a:r>
                </a:p>
              </p:txBody>
            </p:sp>
            <p:sp>
              <p:nvSpPr>
                <p:cNvPr id="595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6332970" y="2585920"/>
                  <a:ext cx="953674" cy="338105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F2</a:t>
                  </a:r>
                  <a:r>
                    <a:rPr kumimoji="0" lang="fr-FR" sz="9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&lt;Marche 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de préparation&gt;</a:t>
                  </a:r>
                  <a:endParaRPr kumimoji="0" lang="fr-FR" sz="9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96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259787" y="2572731"/>
                  <a:ext cx="884113" cy="338105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F3</a:t>
                  </a:r>
                  <a:r>
                    <a:rPr kumimoji="0" lang="fr-FR" sz="9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&lt;</a:t>
                  </a:r>
                  <a:r>
                    <a:rPr kumimoji="0" lang="fr-FR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Marche </a:t>
                  </a: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9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3333FF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  de clôture&gt;</a:t>
                  </a:r>
                  <a:endParaRPr kumimoji="0" lang="fr-FR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33FF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59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5764226" y="3866300"/>
                  <a:ext cx="1517623" cy="338105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88900" marR="0" lvl="1" indent="-6350" defTabSz="914400" eaLnBrk="1" fontAlgn="auto" latinLnBrk="0" hangingPunct="1">
                    <a:lnSpc>
                      <a:spcPct val="100000"/>
                    </a:lnSpc>
                    <a:spcBef>
                      <a:spcPts val="500"/>
                    </a:spcBef>
                    <a:spcAft>
                      <a:spcPts val="5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1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F1</a:t>
                  </a:r>
                  <a:r>
                    <a:rPr kumimoji="0" lang="fr-FR" sz="9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&lt;Production </a:t>
                  </a:r>
                  <a:r>
                    <a:rPr kumimoji="0" lang="fr-FR" sz="90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normale</a:t>
                  </a:r>
                  <a:r>
                    <a:rPr kumimoji="0" lang="fr-FR" sz="90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Times New Roman" pitchFamily="18" charset="0"/>
                    </a:rPr>
                    <a:t>&gt;    </a:t>
                  </a:r>
                  <a:endParaRPr kumimoji="0" lang="fr-FR" sz="9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endParaRPr>
                </a:p>
              </p:txBody>
            </p:sp>
            <p:cxnSp>
              <p:nvCxnSpPr>
                <p:cNvPr id="643" name="Connecteur droit avec flèche 642"/>
                <p:cNvCxnSpPr/>
                <p:nvPr/>
              </p:nvCxnSpPr>
              <p:spPr>
                <a:xfrm>
                  <a:off x="5660866" y="2367172"/>
                  <a:ext cx="75616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none" w="med" len="med"/>
                  <a:tailEnd type="triangle" w="lg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647" name="Connecteur droit avec flèche 646"/>
                <p:cNvCxnSpPr/>
                <p:nvPr/>
              </p:nvCxnSpPr>
              <p:spPr>
                <a:xfrm rot="16200000">
                  <a:off x="7535257" y="2534433"/>
                  <a:ext cx="75134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none" w="lg" len="med"/>
                  <a:tailEnd type="triangle" w="lg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648" name="Connecteur droit avec flèche 647"/>
                <p:cNvCxnSpPr/>
                <p:nvPr/>
              </p:nvCxnSpPr>
              <p:spPr>
                <a:xfrm rot="16200000">
                  <a:off x="7571282" y="3810715"/>
                  <a:ext cx="75134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none" w="lg" len="med"/>
                  <a:tailEnd type="triangle" w="lg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649" name="Connecteur droit avec flèche 648"/>
                <p:cNvCxnSpPr/>
                <p:nvPr/>
              </p:nvCxnSpPr>
              <p:spPr>
                <a:xfrm rot="5400000">
                  <a:off x="6677202" y="3539810"/>
                  <a:ext cx="75134" cy="0"/>
                </a:xfrm>
                <a:prstGeom prst="straightConnector1">
                  <a:avLst/>
                </a:prstGeom>
                <a:noFill/>
                <a:ln w="25400" cap="flat" cmpd="sng" algn="ctr">
                  <a:solidFill>
                    <a:srgbClr val="000000"/>
                  </a:solidFill>
                  <a:prstDash val="solid"/>
                  <a:headEnd type="none" w="lg" len="med"/>
                  <a:tailEnd type="triangle" w="lg" len="me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671" name="ZoneTexte 670"/>
                <p:cNvSpPr txBox="1"/>
                <p:nvPr/>
              </p:nvSpPr>
              <p:spPr>
                <a:xfrm>
                  <a:off x="5929322" y="4500570"/>
                  <a:ext cx="1857388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r" rtl="1"/>
                  <a:r>
                    <a:rPr lang="ar-DZ" sz="2000" b="1" dirty="0" smtClean="0"/>
                    <a:t>نظام ألي للثقب</a:t>
                  </a:r>
                </a:p>
                <a:p>
                  <a:pPr algn="r" rtl="1"/>
                  <a:r>
                    <a:rPr lang="ar-DZ" sz="2000" dirty="0" smtClean="0"/>
                    <a:t>متمن الإنتاج العادي </a:t>
                  </a:r>
                  <a:r>
                    <a:rPr lang="ar-DZ" dirty="0" smtClean="0"/>
                    <a:t>(</a:t>
                  </a:r>
                  <a:r>
                    <a:rPr lang="fr-FR" dirty="0" smtClean="0"/>
                    <a:t>GPN</a:t>
                  </a:r>
                  <a:r>
                    <a:rPr lang="ar-DZ" dirty="0" smtClean="0"/>
                    <a:t>)</a:t>
                  </a:r>
                  <a:endParaRPr lang="fr-FR" sz="2000" b="1" dirty="0"/>
                </a:p>
              </p:txBody>
            </p:sp>
            <p:sp>
              <p:nvSpPr>
                <p:cNvPr id="47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7227315" y="2842099"/>
                  <a:ext cx="884113" cy="338105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headEnd/>
                  <a:tailEnd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  <p:txBody>
                <a:bodyPr/>
                <a:lstStyle/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DZ" sz="1300" b="1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itchFamily="34" charset="0"/>
                      <a:ea typeface="Times New Roman" pitchFamily="18" charset="0"/>
                      <a:cs typeface="Arabic Transparent" pitchFamily="2" charset="-78"/>
                    </a:rPr>
                    <a:t>تفريغ</a:t>
                  </a:r>
                  <a:r>
                    <a:rPr kumimoji="0" lang="ar-DZ" sz="1300" b="1" i="0" u="none" strike="noStrike" kern="0" cap="none" spc="0" normalizeH="0" noProof="0" dirty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  <a:latin typeface="Arial" pitchFamily="34" charset="0"/>
                      <a:ea typeface="Times New Roman" pitchFamily="18" charset="0"/>
                      <a:cs typeface="Arabic Transparent" pitchFamily="2" charset="-78"/>
                    </a:rPr>
                    <a:t> مركز </a:t>
                  </a:r>
                </a:p>
                <a:p>
                  <a:pPr marL="0" marR="0" lvl="0" indent="0" algn="ctr" defTabSz="914400" rtl="1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ar-DZ" sz="1300" b="1" kern="0" dirty="0" smtClean="0">
                      <a:solidFill>
                        <a:srgbClr val="FFFF00"/>
                      </a:solidFill>
                      <a:latin typeface="Arial" pitchFamily="34" charset="0"/>
                      <a:ea typeface="Times New Roman" pitchFamily="18" charset="0"/>
                      <a:cs typeface="Arabic Transparent" pitchFamily="2" charset="-78"/>
                    </a:rPr>
                    <a:t>الثقب من النفايات</a:t>
                  </a:r>
                  <a:endParaRPr kumimoji="0" lang="ar-DZ" sz="1300" b="1" i="0" u="none" strike="noStrike" kern="0" cap="none" spc="0" normalizeH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itchFamily="34" charset="0"/>
                    <a:ea typeface="Times New Roman" pitchFamily="18" charset="0"/>
                    <a:cs typeface="Arabic Transparent" pitchFamily="2" charset="-78"/>
                  </a:endParaRPr>
                </a:p>
              </p:txBody>
            </p:sp>
          </p:grpSp>
          <p:sp>
            <p:nvSpPr>
              <p:cNvPr id="673" name="Rectangle 672"/>
              <p:cNvSpPr/>
              <p:nvPr/>
            </p:nvSpPr>
            <p:spPr>
              <a:xfrm>
                <a:off x="4737679" y="1894220"/>
                <a:ext cx="4788000" cy="3857652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5" name="Groupe 34"/>
            <p:cNvGrpSpPr/>
            <p:nvPr/>
          </p:nvGrpSpPr>
          <p:grpSpPr>
            <a:xfrm>
              <a:off x="7829338" y="2110065"/>
              <a:ext cx="1048053" cy="359640"/>
              <a:chOff x="2747367" y="5418645"/>
              <a:chExt cx="1048053" cy="359640"/>
            </a:xfrm>
          </p:grpSpPr>
          <p:sp>
            <p:nvSpPr>
              <p:cNvPr id="36" name="Line 32"/>
              <p:cNvSpPr>
                <a:spLocks noChangeAspect="1" noChangeShapeType="1"/>
              </p:cNvSpPr>
              <p:nvPr/>
            </p:nvSpPr>
            <p:spPr bwMode="auto">
              <a:xfrm>
                <a:off x="2747367" y="5608798"/>
                <a:ext cx="16442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37" name="Groupe 37"/>
              <p:cNvGrpSpPr/>
              <p:nvPr/>
            </p:nvGrpSpPr>
            <p:grpSpPr>
              <a:xfrm>
                <a:off x="2764846" y="5418645"/>
                <a:ext cx="1030574" cy="359640"/>
                <a:chOff x="4957508" y="5750274"/>
                <a:chExt cx="1128176" cy="393700"/>
              </a:xfrm>
            </p:grpSpPr>
            <p:sp>
              <p:nvSpPr>
                <p:cNvPr id="38" name="Text Box 18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957508" y="5750274"/>
                  <a:ext cx="1128176" cy="393700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r" rtl="1"/>
                  <a:r>
                    <a:rPr lang="ar-DZ" sz="1400" b="1" dirty="0" smtClean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الغلق </a:t>
                  </a:r>
                  <a:r>
                    <a:rPr lang="fr-FR" sz="1400" b="1" dirty="0" err="1" smtClean="0">
                      <a:latin typeface="Arial" pitchFamily="34" charset="0"/>
                      <a:cs typeface="Arial" pitchFamily="34" charset="0"/>
                    </a:rPr>
                    <a:t>Acy</a:t>
                  </a:r>
                  <a:r>
                    <a:rPr lang="fr-FR" sz="1400" b="1" dirty="0" smtClean="0">
                      <a:latin typeface="Arial" pitchFamily="34" charset="0"/>
                      <a:cs typeface="Arial" pitchFamily="34" charset="0"/>
                    </a:rPr>
                    <a:t>.</a:t>
                  </a:r>
                  <a:endParaRPr lang="fr-FR" sz="14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algn="l"/>
                  <a:endParaRPr lang="fr-FR" sz="1400" b="1" dirty="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9" name="Line 32"/>
                <p:cNvSpPr>
                  <a:spLocks noChangeAspect="1" noChangeShapeType="1"/>
                </p:cNvSpPr>
                <p:nvPr/>
              </p:nvSpPr>
              <p:spPr bwMode="auto">
                <a:xfrm>
                  <a:off x="5661792" y="5781479"/>
                  <a:ext cx="315275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endParaRPr lang="fr-FR" sz="16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grpSp>
          <p:nvGrpSpPr>
            <p:cNvPr id="40" name="Groupe 39"/>
            <p:cNvGrpSpPr/>
            <p:nvPr/>
          </p:nvGrpSpPr>
          <p:grpSpPr>
            <a:xfrm>
              <a:off x="7871528" y="3549768"/>
              <a:ext cx="1025825" cy="359640"/>
              <a:chOff x="5003225" y="5435059"/>
              <a:chExt cx="1025825" cy="359640"/>
            </a:xfrm>
          </p:grpSpPr>
          <p:sp>
            <p:nvSpPr>
              <p:cNvPr id="41" name="Line 32"/>
              <p:cNvSpPr>
                <a:spLocks noChangeAspect="1" noChangeShapeType="1"/>
              </p:cNvSpPr>
              <p:nvPr/>
            </p:nvSpPr>
            <p:spPr bwMode="auto">
              <a:xfrm>
                <a:off x="5003225" y="5608798"/>
                <a:ext cx="16442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5011565" y="5435059"/>
                <a:ext cx="1017485" cy="35964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r" rtl="1"/>
                <a:r>
                  <a:rPr lang="ar-DZ" sz="14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الغلق </a:t>
                </a:r>
                <a:r>
                  <a:rPr lang="fr-FR" sz="1400" b="1" dirty="0" err="1" smtClean="0">
                    <a:latin typeface="Arial" pitchFamily="34" charset="0"/>
                    <a:cs typeface="Arial" pitchFamily="34" charset="0"/>
                  </a:rPr>
                  <a:t>Acy</a:t>
                </a:r>
                <a:r>
                  <a:rPr lang="fr-FR" sz="1400" b="1" dirty="0" smtClean="0">
                    <a:latin typeface="Arial" pitchFamily="34" charset="0"/>
                    <a:cs typeface="Arial" pitchFamily="34" charset="0"/>
                  </a:rPr>
                  <a:t>.</a:t>
                </a:r>
                <a:endParaRPr lang="fr-FR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r"/>
                <a:endParaRPr lang="fr-FR" sz="1400" b="1" dirty="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700" name="Connecteur droit avec flèche 699"/>
          <p:cNvCxnSpPr>
            <a:endCxn id="693" idx="3"/>
          </p:cNvCxnSpPr>
          <p:nvPr/>
        </p:nvCxnSpPr>
        <p:spPr>
          <a:xfrm rot="10800000">
            <a:off x="3143240" y="3728462"/>
            <a:ext cx="3071834" cy="1200737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4" name="Text Box 18"/>
          <p:cNvSpPr txBox="1">
            <a:spLocks noChangeAspect="1" noChangeArrowheads="1"/>
          </p:cNvSpPr>
          <p:nvPr/>
        </p:nvSpPr>
        <p:spPr bwMode="auto">
          <a:xfrm>
            <a:off x="714348" y="5426814"/>
            <a:ext cx="3305417" cy="35964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fr-FR" sz="1600" b="1" dirty="0" err="1" smtClean="0">
                <a:latin typeface="Arial" pitchFamily="34" charset="0"/>
                <a:cs typeface="Arial" pitchFamily="34" charset="0"/>
              </a:rPr>
              <a:t>Acy</a:t>
            </a:r>
            <a:r>
              <a:rPr lang="ar-DZ" sz="1600" b="1" dirty="0" smtClean="0">
                <a:latin typeface="Arial" pitchFamily="34" charset="0"/>
                <a:cs typeface="Arial" pitchFamily="34" charset="0"/>
              </a:rPr>
              <a:t>: توقيف الدورة (</a:t>
            </a:r>
            <a:r>
              <a:rPr lang="fr-FR" sz="1600" b="1" dirty="0" smtClean="0">
                <a:latin typeface="Arial" pitchFamily="34" charset="0"/>
                <a:cs typeface="Arial" pitchFamily="34" charset="0"/>
              </a:rPr>
              <a:t>Arrêt de Cycle</a:t>
            </a:r>
            <a:r>
              <a:rPr lang="ar-DZ" sz="1600" b="1" dirty="0" smtClean="0">
                <a:latin typeface="Arial" pitchFamily="34" charset="0"/>
                <a:cs typeface="Arial" pitchFamily="34" charset="0"/>
              </a:rPr>
              <a:t>)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endParaRPr lang="fr-FR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6858048" y="1385816"/>
            <a:ext cx="221454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u="sng" dirty="0" smtClean="0">
                <a:solidFill>
                  <a:srgbClr val="CC00FF"/>
                </a:solidFill>
              </a:rPr>
              <a:t>مثال: إضافة سير الغلق</a:t>
            </a:r>
            <a:endParaRPr lang="fr-FR" sz="2000" b="1" u="sng" dirty="0">
              <a:solidFill>
                <a:srgbClr val="CC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94" grpId="0"/>
      <p:bldP spid="695" grpId="0"/>
      <p:bldP spid="698" grpId="0"/>
      <p:bldP spid="44" grpId="0"/>
      <p:bldP spid="4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2047359" y="6409146"/>
            <a:ext cx="6096541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sz="2000" b="1" dirty="0" smtClean="0"/>
              <a:t>نحو باق إجراءات نمط التشغيل </a:t>
            </a:r>
            <a:r>
              <a:rPr lang="ar-DZ" sz="20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السير </a:t>
            </a:r>
            <a:r>
              <a:rPr lang="ar-DZ" sz="2000" b="1" dirty="0" smtClean="0">
                <a:solidFill>
                  <a:srgbClr val="3333FF"/>
                </a:solidFill>
              </a:rPr>
              <a:t>الغلق</a:t>
            </a:r>
            <a:r>
              <a:rPr lang="ar-DZ" sz="20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DZ" sz="2000" b="1" dirty="0" smtClean="0"/>
              <a:t>(</a:t>
            </a:r>
            <a:r>
              <a:rPr lang="fr-FR" sz="2000" b="1" kern="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Marche  de clôture</a:t>
            </a:r>
            <a:r>
              <a:rPr lang="ar-DZ" sz="2000" b="1" dirty="0" smtClean="0">
                <a:solidFill>
                  <a:srgbClr val="FF0000"/>
                </a:solidFill>
              </a:rPr>
              <a:t> </a:t>
            </a:r>
            <a:r>
              <a:rPr lang="ar-DZ" b="1" dirty="0" smtClean="0">
                <a:solidFill>
                  <a:schemeClr val="tx1"/>
                </a:solidFill>
              </a:rPr>
              <a:t>)</a:t>
            </a:r>
            <a:endParaRPr lang="fr-FR" sz="2000" b="1" dirty="0">
              <a:solidFill>
                <a:schemeClr val="tx1"/>
              </a:solidFill>
            </a:endParaRPr>
          </a:p>
        </p:txBody>
      </p:sp>
      <p:grpSp>
        <p:nvGrpSpPr>
          <p:cNvPr id="56" name="Groupe 55"/>
          <p:cNvGrpSpPr/>
          <p:nvPr/>
        </p:nvGrpSpPr>
        <p:grpSpPr>
          <a:xfrm>
            <a:off x="4336280" y="2599748"/>
            <a:ext cx="1431335" cy="2795270"/>
            <a:chOff x="4407718" y="2613396"/>
            <a:chExt cx="1431335" cy="2795270"/>
          </a:xfrm>
        </p:grpSpPr>
        <p:sp>
          <p:nvSpPr>
            <p:cNvPr id="4" name="Line 10"/>
            <p:cNvSpPr>
              <a:spLocks noChangeAspect="1" noChangeShapeType="1"/>
            </p:cNvSpPr>
            <p:nvPr/>
          </p:nvSpPr>
          <p:spPr bwMode="auto">
            <a:xfrm>
              <a:off x="4595926" y="2613396"/>
              <a:ext cx="0" cy="279527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5" name="Text Box 12"/>
            <p:cNvSpPr txBox="1">
              <a:spLocks noChangeAspect="1" noChangeArrowheads="1"/>
            </p:cNvSpPr>
            <p:nvPr/>
          </p:nvSpPr>
          <p:spPr bwMode="auto">
            <a:xfrm>
              <a:off x="4407718" y="3466717"/>
              <a:ext cx="382842" cy="359640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Text Box 14"/>
            <p:cNvSpPr txBox="1">
              <a:spLocks noChangeArrowheads="1"/>
            </p:cNvSpPr>
            <p:nvPr/>
          </p:nvSpPr>
          <p:spPr bwMode="auto">
            <a:xfrm>
              <a:off x="4963129" y="3466717"/>
              <a:ext cx="756103" cy="364340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Line 15"/>
            <p:cNvSpPr>
              <a:spLocks noChangeAspect="1" noChangeShapeType="1"/>
            </p:cNvSpPr>
            <p:nvPr/>
          </p:nvSpPr>
          <p:spPr bwMode="auto">
            <a:xfrm>
              <a:off x="4783821" y="3649437"/>
              <a:ext cx="1812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Line 16"/>
            <p:cNvSpPr>
              <a:spLocks noChangeAspect="1" noChangeShapeType="1"/>
            </p:cNvSpPr>
            <p:nvPr/>
          </p:nvSpPr>
          <p:spPr bwMode="auto">
            <a:xfrm>
              <a:off x="4491828" y="3295598"/>
              <a:ext cx="1827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Line 17"/>
            <p:cNvSpPr>
              <a:spLocks noChangeAspect="1" noChangeShapeType="1"/>
            </p:cNvSpPr>
            <p:nvPr/>
          </p:nvSpPr>
          <p:spPr bwMode="auto">
            <a:xfrm>
              <a:off x="4499078" y="3971489"/>
              <a:ext cx="1812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18"/>
            <p:cNvSpPr txBox="1">
              <a:spLocks noChangeAspect="1" noChangeArrowheads="1"/>
            </p:cNvSpPr>
            <p:nvPr/>
          </p:nvSpPr>
          <p:spPr bwMode="auto">
            <a:xfrm>
              <a:off x="4662946" y="3113816"/>
              <a:ext cx="1176107" cy="35964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400" b="1" dirty="0" err="1" smtClean="0">
                  <a:latin typeface="Arial" pitchFamily="34" charset="0"/>
                  <a:cs typeface="Arial" pitchFamily="34" charset="0"/>
                </a:rPr>
                <a:t>Dcy.cp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19"/>
            <p:cNvSpPr txBox="1">
              <a:spLocks noChangeAspect="1" noChangeArrowheads="1"/>
            </p:cNvSpPr>
            <p:nvPr/>
          </p:nvSpPr>
          <p:spPr bwMode="auto">
            <a:xfrm>
              <a:off x="4606740" y="3822289"/>
              <a:ext cx="578867" cy="35819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V1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21"/>
            <p:cNvSpPr txBox="1">
              <a:spLocks noChangeAspect="1" noChangeArrowheads="1"/>
            </p:cNvSpPr>
            <p:nvPr/>
          </p:nvSpPr>
          <p:spPr bwMode="auto">
            <a:xfrm>
              <a:off x="4413519" y="4145625"/>
              <a:ext cx="382842" cy="359640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4978757" y="4145625"/>
              <a:ext cx="756103" cy="359640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Line 24"/>
            <p:cNvSpPr>
              <a:spLocks noChangeAspect="1" noChangeShapeType="1"/>
            </p:cNvSpPr>
            <p:nvPr/>
          </p:nvSpPr>
          <p:spPr bwMode="auto">
            <a:xfrm>
              <a:off x="4797811" y="4329795"/>
              <a:ext cx="1812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Line 25"/>
            <p:cNvSpPr>
              <a:spLocks noChangeAspect="1" noChangeShapeType="1"/>
            </p:cNvSpPr>
            <p:nvPr/>
          </p:nvSpPr>
          <p:spPr bwMode="auto">
            <a:xfrm>
              <a:off x="4499078" y="4658594"/>
              <a:ext cx="1812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26"/>
            <p:cNvSpPr txBox="1">
              <a:spLocks noChangeAspect="1" noChangeArrowheads="1"/>
            </p:cNvSpPr>
            <p:nvPr/>
          </p:nvSpPr>
          <p:spPr bwMode="auto">
            <a:xfrm>
              <a:off x="4641799" y="4506182"/>
              <a:ext cx="543807" cy="358189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C1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28"/>
            <p:cNvSpPr txBox="1">
              <a:spLocks noChangeAspect="1" noChangeArrowheads="1"/>
            </p:cNvSpPr>
            <p:nvPr/>
          </p:nvSpPr>
          <p:spPr bwMode="auto">
            <a:xfrm>
              <a:off x="4410619" y="4843758"/>
              <a:ext cx="382842" cy="359640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 Box 30"/>
            <p:cNvSpPr txBox="1">
              <a:spLocks noChangeArrowheads="1"/>
            </p:cNvSpPr>
            <p:nvPr/>
          </p:nvSpPr>
          <p:spPr bwMode="auto">
            <a:xfrm>
              <a:off x="4972712" y="4843758"/>
              <a:ext cx="756103" cy="359640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Line 31"/>
            <p:cNvSpPr>
              <a:spLocks noChangeAspect="1" noChangeShapeType="1"/>
            </p:cNvSpPr>
            <p:nvPr/>
          </p:nvSpPr>
          <p:spPr bwMode="auto">
            <a:xfrm>
              <a:off x="4794911" y="5027928"/>
              <a:ext cx="1812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 Box 34"/>
            <p:cNvSpPr txBox="1">
              <a:spLocks noChangeAspect="1" noChangeArrowheads="1"/>
            </p:cNvSpPr>
            <p:nvPr/>
          </p:nvSpPr>
          <p:spPr bwMode="auto">
            <a:xfrm>
              <a:off x="4408912" y="2790316"/>
              <a:ext cx="382842" cy="358189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cs typeface="Arabic Transparent" pitchFamily="2" charset="-78"/>
              </a:endParaRPr>
            </a:p>
          </p:txBody>
        </p:sp>
        <p:sp>
          <p:nvSpPr>
            <p:cNvPr id="23" name="Rectangle 35"/>
            <p:cNvSpPr>
              <a:spLocks noChangeAspect="1" noChangeArrowheads="1"/>
            </p:cNvSpPr>
            <p:nvPr/>
          </p:nvSpPr>
          <p:spPr bwMode="auto">
            <a:xfrm>
              <a:off x="4455317" y="2853241"/>
              <a:ext cx="292932" cy="233475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10750" y="3484381"/>
              <a:ext cx="558200" cy="33738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fr-FR" sz="1600" b="1" dirty="0" err="1" smtClean="0">
                  <a:latin typeface="Arial" pitchFamily="34" charset="0"/>
                  <a:cs typeface="Arial" pitchFamily="34" charset="0"/>
                </a:rPr>
                <a:t>dV</a:t>
              </a:r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+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094490" y="4154594"/>
              <a:ext cx="496698" cy="33738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KM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015638" y="4855121"/>
              <a:ext cx="492774" cy="33738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fr-FR" sz="1600" b="1" dirty="0" err="1" smtClean="0">
                  <a:latin typeface="Arial" pitchFamily="34" charset="0"/>
                  <a:cs typeface="Arial" pitchFamily="34" charset="0"/>
                </a:rPr>
                <a:t>dV</a:t>
              </a:r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-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4468642" y="3477699"/>
              <a:ext cx="290265" cy="329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455278" y="4154594"/>
              <a:ext cx="290265" cy="329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4453278" y="2795145"/>
              <a:ext cx="290265" cy="329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fr-F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441914" y="4855121"/>
              <a:ext cx="290265" cy="329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4" name="Parenthèse ouvrante 33"/>
          <p:cNvSpPr/>
          <p:nvPr/>
        </p:nvSpPr>
        <p:spPr>
          <a:xfrm rot="5400000">
            <a:off x="4322772" y="5128043"/>
            <a:ext cx="410400" cy="953680"/>
          </a:xfrm>
          <a:prstGeom prst="leftBracket">
            <a:avLst>
              <a:gd name="adj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grpSp>
        <p:nvGrpSpPr>
          <p:cNvPr id="59" name="Groupe 58"/>
          <p:cNvGrpSpPr/>
          <p:nvPr/>
        </p:nvGrpSpPr>
        <p:grpSpPr>
          <a:xfrm>
            <a:off x="2786051" y="2611349"/>
            <a:ext cx="1742933" cy="3201184"/>
            <a:chOff x="2857489" y="2624997"/>
            <a:chExt cx="1742933" cy="3201184"/>
          </a:xfrm>
        </p:grpSpPr>
        <p:grpSp>
          <p:nvGrpSpPr>
            <p:cNvPr id="57" name="Groupe 56"/>
            <p:cNvGrpSpPr/>
            <p:nvPr/>
          </p:nvGrpSpPr>
          <p:grpSpPr>
            <a:xfrm>
              <a:off x="2857489" y="2624997"/>
              <a:ext cx="1742933" cy="3201184"/>
              <a:chOff x="2857489" y="2624997"/>
              <a:chExt cx="1742933" cy="3201184"/>
            </a:xfrm>
          </p:grpSpPr>
          <p:sp>
            <p:nvSpPr>
              <p:cNvPr id="24" name="Line 37"/>
              <p:cNvSpPr>
                <a:spLocks noChangeAspect="1" noChangeShapeType="1"/>
              </p:cNvSpPr>
              <p:nvPr/>
            </p:nvSpPr>
            <p:spPr bwMode="auto">
              <a:xfrm>
                <a:off x="2868777" y="2636285"/>
                <a:ext cx="0" cy="3189896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25" name="Line 38"/>
              <p:cNvSpPr>
                <a:spLocks noChangeShapeType="1"/>
              </p:cNvSpPr>
              <p:nvPr/>
            </p:nvSpPr>
            <p:spPr bwMode="auto">
              <a:xfrm>
                <a:off x="2857489" y="2624997"/>
                <a:ext cx="1742933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/>
              </a:p>
            </p:txBody>
          </p:sp>
          <p:sp>
            <p:nvSpPr>
              <p:cNvPr id="26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868777" y="4420979"/>
                <a:ext cx="0" cy="218974"/>
              </a:xfrm>
              <a:prstGeom prst="line">
                <a:avLst/>
              </a:prstGeom>
              <a:ln>
                <a:solidFill>
                  <a:schemeClr val="tx1"/>
                </a:solidFill>
                <a:headEnd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/>
              </a:p>
            </p:txBody>
          </p:sp>
        </p:grpSp>
        <p:sp>
          <p:nvSpPr>
            <p:cNvPr id="20" name="Line 32"/>
            <p:cNvSpPr>
              <a:spLocks noChangeAspect="1" noChangeShapeType="1"/>
            </p:cNvSpPr>
            <p:nvPr/>
          </p:nvSpPr>
          <p:spPr bwMode="auto">
            <a:xfrm>
              <a:off x="2868777" y="5823151"/>
              <a:ext cx="124965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8" name="Groupe 57"/>
          <p:cNvGrpSpPr/>
          <p:nvPr/>
        </p:nvGrpSpPr>
        <p:grpSpPr>
          <a:xfrm>
            <a:off x="3032718" y="5451696"/>
            <a:ext cx="1305153" cy="359640"/>
            <a:chOff x="2869491" y="5451696"/>
            <a:chExt cx="1305153" cy="359640"/>
          </a:xfrm>
        </p:grpSpPr>
        <p:sp>
          <p:nvSpPr>
            <p:cNvPr id="35" name="Line 32"/>
            <p:cNvSpPr>
              <a:spLocks noChangeAspect="1" noChangeShapeType="1"/>
            </p:cNvSpPr>
            <p:nvPr/>
          </p:nvSpPr>
          <p:spPr bwMode="auto">
            <a:xfrm>
              <a:off x="3793047" y="5608798"/>
              <a:ext cx="16442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38" name="Groupe 37"/>
            <p:cNvGrpSpPr/>
            <p:nvPr/>
          </p:nvGrpSpPr>
          <p:grpSpPr>
            <a:xfrm>
              <a:off x="2869491" y="5451696"/>
              <a:ext cx="1305153" cy="359640"/>
              <a:chOff x="5072066" y="5786454"/>
              <a:chExt cx="1428760" cy="393700"/>
            </a:xfrm>
          </p:grpSpPr>
          <p:sp>
            <p:nvSpPr>
              <p:cNvPr id="39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5072066" y="5786454"/>
                <a:ext cx="1428760" cy="39370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rtl="1"/>
                <a:r>
                  <a:rPr lang="ar-DZ" sz="14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الغلق</a:t>
                </a:r>
                <a:r>
                  <a:rPr lang="ar-DZ" sz="16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FR" sz="1400" b="1" dirty="0" err="1" smtClean="0">
                    <a:latin typeface="Arial" pitchFamily="34" charset="0"/>
                    <a:cs typeface="Arial" pitchFamily="34" charset="0"/>
                  </a:rPr>
                  <a:t>Acy</a:t>
                </a:r>
                <a:r>
                  <a:rPr lang="fr-FR" sz="1400" b="1" dirty="0" smtClean="0">
                    <a:latin typeface="Arial" pitchFamily="34" charset="0"/>
                    <a:cs typeface="Arial" pitchFamily="34" charset="0"/>
                  </a:rPr>
                  <a:t>.</a:t>
                </a:r>
                <a:r>
                  <a:rPr lang="ar-DZ" sz="1400" b="1" dirty="0" smtClean="0">
                    <a:latin typeface="Arial" pitchFamily="34" charset="0"/>
                    <a:cs typeface="Arial" pitchFamily="34" charset="0"/>
                  </a:rPr>
                  <a:t> </a:t>
                </a:r>
                <a:endParaRPr lang="fr-FR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l"/>
                <a:endParaRPr lang="fr-FR" sz="1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Line 32"/>
              <p:cNvSpPr>
                <a:spLocks noChangeAspect="1" noChangeShapeType="1"/>
              </p:cNvSpPr>
              <p:nvPr/>
            </p:nvSpPr>
            <p:spPr bwMode="auto">
              <a:xfrm>
                <a:off x="5608845" y="5838285"/>
                <a:ext cx="394094" cy="0"/>
              </a:xfrm>
              <a:prstGeom prst="line">
                <a:avLst/>
              </a:prstGeom>
              <a:ln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41" name="Connecteur droit avec flèche 40"/>
          <p:cNvCxnSpPr/>
          <p:nvPr/>
        </p:nvCxnSpPr>
        <p:spPr>
          <a:xfrm rot="5400000">
            <a:off x="4680657" y="6116258"/>
            <a:ext cx="624825" cy="1451"/>
          </a:xfrm>
          <a:prstGeom prst="straightConnector1">
            <a:avLst/>
          </a:prstGeom>
          <a:ln w="38100">
            <a:solidFill>
              <a:srgbClr val="3333FF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60" name="Groupe 59"/>
          <p:cNvGrpSpPr/>
          <p:nvPr/>
        </p:nvGrpSpPr>
        <p:grpSpPr>
          <a:xfrm>
            <a:off x="4918407" y="5413025"/>
            <a:ext cx="1456816" cy="359640"/>
            <a:chOff x="4989845" y="5413025"/>
            <a:chExt cx="1456816" cy="359640"/>
          </a:xfrm>
        </p:grpSpPr>
        <p:sp>
          <p:nvSpPr>
            <p:cNvPr id="36" name="Line 32"/>
            <p:cNvSpPr>
              <a:spLocks noChangeAspect="1" noChangeShapeType="1"/>
            </p:cNvSpPr>
            <p:nvPr/>
          </p:nvSpPr>
          <p:spPr bwMode="auto">
            <a:xfrm>
              <a:off x="4989845" y="5608798"/>
              <a:ext cx="16442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 Box 18"/>
            <p:cNvSpPr txBox="1">
              <a:spLocks noChangeAspect="1" noChangeArrowheads="1"/>
            </p:cNvSpPr>
            <p:nvPr/>
          </p:nvSpPr>
          <p:spPr bwMode="auto">
            <a:xfrm>
              <a:off x="5141508" y="5413025"/>
              <a:ext cx="1305153" cy="35964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ar-DZ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الغلق</a:t>
              </a:r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sz="1400" b="1" dirty="0" err="1" smtClean="0">
                  <a:latin typeface="Arial" pitchFamily="34" charset="0"/>
                  <a:cs typeface="Arial" pitchFamily="34" charset="0"/>
                </a:rPr>
                <a:t>Acy</a:t>
              </a:r>
              <a:r>
                <a:rPr lang="fr-FR" sz="1400" b="1" dirty="0" smtClean="0">
                  <a:latin typeface="Arial" pitchFamily="34" charset="0"/>
                  <a:cs typeface="Arial" pitchFamily="34" charset="0"/>
                </a:rPr>
                <a:t>.</a:t>
              </a:r>
              <a:endParaRPr lang="fr-FR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4806727" y="5793208"/>
            <a:ext cx="3395711" cy="359640"/>
            <a:chOff x="4878165" y="5793208"/>
            <a:chExt cx="3395711" cy="359640"/>
          </a:xfrm>
        </p:grpSpPr>
        <p:sp>
          <p:nvSpPr>
            <p:cNvPr id="43" name="Text Box 28"/>
            <p:cNvSpPr txBox="1">
              <a:spLocks noChangeAspect="1" noChangeArrowheads="1"/>
            </p:cNvSpPr>
            <p:nvPr/>
          </p:nvSpPr>
          <p:spPr bwMode="auto">
            <a:xfrm>
              <a:off x="4878165" y="5793208"/>
              <a:ext cx="382842" cy="3596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 Box 30"/>
            <p:cNvSpPr txBox="1">
              <a:spLocks noChangeArrowheads="1"/>
            </p:cNvSpPr>
            <p:nvPr/>
          </p:nvSpPr>
          <p:spPr bwMode="auto">
            <a:xfrm>
              <a:off x="5440258" y="5793208"/>
              <a:ext cx="2833618" cy="35964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Line 31"/>
            <p:cNvSpPr>
              <a:spLocks noChangeAspect="1" noChangeShapeType="1"/>
            </p:cNvSpPr>
            <p:nvPr/>
          </p:nvSpPr>
          <p:spPr bwMode="auto">
            <a:xfrm>
              <a:off x="5262457" y="5977378"/>
              <a:ext cx="1812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483185" y="5804571"/>
              <a:ext cx="261321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ar-DZ" sz="16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المرحلة الأولى من متمن </a:t>
              </a:r>
              <a:r>
                <a:rPr lang="ar-DZ" sz="1600" b="1" dirty="0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سير </a:t>
              </a:r>
              <a:r>
                <a:rPr lang="ar-DZ" sz="1600" b="1" dirty="0" smtClean="0">
                  <a:solidFill>
                    <a:srgbClr val="0000FF"/>
                  </a:solidFill>
                </a:rPr>
                <a:t>الغلق</a:t>
              </a:r>
              <a:endParaRPr lang="fr-FR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09460" y="5804571"/>
              <a:ext cx="290265" cy="329236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ar-DZ" sz="1600" b="1" dirty="0" smtClean="0">
                  <a:latin typeface="Arial" pitchFamily="34" charset="0"/>
                  <a:cs typeface="Arial" pitchFamily="34" charset="0"/>
                </a:rPr>
                <a:t>6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8" name="Image 4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85728"/>
            <a:ext cx="1600655" cy="1728000"/>
          </a:xfrm>
          <a:prstGeom prst="rect">
            <a:avLst/>
          </a:prstGeom>
          <a:noFill/>
        </p:spPr>
      </p:pic>
      <p:sp>
        <p:nvSpPr>
          <p:cNvPr id="51" name="Accolade ouvrante 50"/>
          <p:cNvSpPr/>
          <p:nvPr/>
        </p:nvSpPr>
        <p:spPr>
          <a:xfrm rot="16200000">
            <a:off x="4557356" y="-519812"/>
            <a:ext cx="180000" cy="5580000"/>
          </a:xfrm>
          <a:prstGeom prst="leftBrace">
            <a:avLst>
              <a:gd name="adj1" fmla="val 37161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6357918" y="4702742"/>
            <a:ext cx="2232000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CC00FF"/>
                </a:solidFill>
                <a:cs typeface="Arabic Transparent" pitchFamily="2" charset="-78"/>
              </a:rPr>
              <a:t>الحصول على متمن الإنتاج العادي </a:t>
            </a:r>
            <a:r>
              <a:rPr lang="ar-DZ" sz="1600" b="1" dirty="0" smtClean="0">
                <a:solidFill>
                  <a:srgbClr val="CC00FF"/>
                </a:solidFill>
                <a:cs typeface="Arabic Transparent" pitchFamily="2" charset="-78"/>
              </a:rPr>
              <a:t>(</a:t>
            </a:r>
            <a:r>
              <a:rPr lang="fr-FR" sz="1600" b="1" dirty="0" smtClean="0">
                <a:solidFill>
                  <a:srgbClr val="CC00FF"/>
                </a:solidFill>
                <a:cs typeface="Arabic Transparent" pitchFamily="2" charset="-78"/>
              </a:rPr>
              <a:t>GPN</a:t>
            </a:r>
            <a:r>
              <a:rPr lang="ar-DZ" sz="1600" b="1" dirty="0" smtClean="0">
                <a:solidFill>
                  <a:srgbClr val="CC00FF"/>
                </a:solidFill>
                <a:cs typeface="Arabic Transparent" pitchFamily="2" charset="-78"/>
              </a:rPr>
              <a:t>) </a:t>
            </a:r>
            <a:r>
              <a:rPr lang="ar-DZ" b="1" dirty="0" smtClean="0">
                <a:solidFill>
                  <a:srgbClr val="CC00FF"/>
                </a:solidFill>
                <a:cs typeface="Arabic Transparent" pitchFamily="2" charset="-78"/>
              </a:rPr>
              <a:t>الكامل</a:t>
            </a:r>
          </a:p>
          <a:p>
            <a:pPr algn="r" rtl="1"/>
            <a:r>
              <a:rPr lang="ar-DZ" b="1" dirty="0" smtClean="0">
                <a:solidFill>
                  <a:srgbClr val="CC00FF"/>
                </a:solidFill>
                <a:cs typeface="Arabic Transparent" pitchFamily="2" charset="-78"/>
              </a:rPr>
              <a:t>(</a:t>
            </a:r>
            <a:r>
              <a:rPr lang="fr-FR" sz="1600" b="1" dirty="0" err="1" smtClean="0">
                <a:solidFill>
                  <a:srgbClr val="CC00FF"/>
                </a:solidFill>
                <a:cs typeface="Arabic Transparent" pitchFamily="2" charset="-78"/>
              </a:rPr>
              <a:t>Grafcet</a:t>
            </a:r>
            <a:r>
              <a:rPr lang="fr-FR" sz="1600" b="1" dirty="0" smtClean="0">
                <a:solidFill>
                  <a:srgbClr val="CC00FF"/>
                </a:solidFill>
                <a:cs typeface="Arabic Transparent" pitchFamily="2" charset="-78"/>
              </a:rPr>
              <a:t> complet </a:t>
            </a:r>
            <a:r>
              <a:rPr lang="ar-DZ" b="1" dirty="0" smtClean="0">
                <a:solidFill>
                  <a:srgbClr val="CC00FF"/>
                </a:solidFill>
                <a:cs typeface="Arabic Transparent" pitchFamily="2" charset="-78"/>
              </a:rPr>
              <a:t>)</a:t>
            </a:r>
            <a:endParaRPr lang="fr-FR" b="1" dirty="0">
              <a:solidFill>
                <a:srgbClr val="CC00FF"/>
              </a:solidFill>
              <a:cs typeface="Arabic Transparent" pitchFamily="2" charset="-78"/>
            </a:endParaRPr>
          </a:p>
        </p:txBody>
      </p:sp>
      <p:sp>
        <p:nvSpPr>
          <p:cNvPr id="53" name="Légende encadrée 2 52"/>
          <p:cNvSpPr/>
          <p:nvPr/>
        </p:nvSpPr>
        <p:spPr>
          <a:xfrm flipH="1">
            <a:off x="571472" y="3643314"/>
            <a:ext cx="1404000" cy="432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97683"/>
              <a:gd name="adj6" fmla="val -176834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 smtClean="0">
                <a:solidFill>
                  <a:srgbClr val="C00000"/>
                </a:solidFill>
              </a:rPr>
              <a:t>بشروط اختيارية </a:t>
            </a:r>
            <a:endParaRPr lang="fr-FR" dirty="0">
              <a:solidFill>
                <a:srgbClr val="C00000"/>
              </a:solidFill>
            </a:endParaRPr>
          </a:p>
        </p:txBody>
      </p:sp>
      <p:grpSp>
        <p:nvGrpSpPr>
          <p:cNvPr id="64" name="Groupe 63"/>
          <p:cNvGrpSpPr/>
          <p:nvPr/>
        </p:nvGrpSpPr>
        <p:grpSpPr>
          <a:xfrm>
            <a:off x="142844" y="4786322"/>
            <a:ext cx="2388035" cy="928694"/>
            <a:chOff x="-49106" y="4786322"/>
            <a:chExt cx="2441228" cy="928694"/>
          </a:xfrm>
        </p:grpSpPr>
        <p:sp>
          <p:nvSpPr>
            <p:cNvPr id="63" name="Rectangle 62"/>
            <p:cNvSpPr/>
            <p:nvPr/>
          </p:nvSpPr>
          <p:spPr>
            <a:xfrm>
              <a:off x="0" y="4786322"/>
              <a:ext cx="2392122" cy="92869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-49106" y="4786322"/>
              <a:ext cx="2428925" cy="9233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DZ" b="1" dirty="0" smtClean="0">
                  <a:solidFill>
                    <a:schemeClr val="tx1"/>
                  </a:solidFill>
                  <a:cs typeface="Arabic Transparent" pitchFamily="2" charset="-78"/>
                </a:rPr>
                <a:t>يتم نفس الأمر مع باق أنماط التشغيل(سير التحضير , سير التحقق........) </a:t>
              </a:r>
              <a:endParaRPr lang="fr-FR" b="1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pic>
        <p:nvPicPr>
          <p:cNvPr id="66" name="Image 6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6042" y="36576"/>
            <a:ext cx="2575422" cy="2088000"/>
          </a:xfrm>
          <a:prstGeom prst="rect">
            <a:avLst/>
          </a:prstGeom>
          <a:noFill/>
        </p:spPr>
      </p:pic>
      <p:sp>
        <p:nvSpPr>
          <p:cNvPr id="65" name="Légende encadrée 2 64"/>
          <p:cNvSpPr/>
          <p:nvPr/>
        </p:nvSpPr>
        <p:spPr>
          <a:xfrm>
            <a:off x="7643834" y="1785926"/>
            <a:ext cx="1296000" cy="360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86139"/>
              <a:gd name="adj6" fmla="val -62050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1600" b="1" dirty="0" smtClean="0">
                <a:solidFill>
                  <a:srgbClr val="C00000"/>
                </a:solidFill>
              </a:rPr>
              <a:t>بشروط اختيارية </a:t>
            </a:r>
            <a:endParaRPr lang="fr-FR" sz="1600" dirty="0">
              <a:solidFill>
                <a:srgbClr val="C00000"/>
              </a:solidFill>
            </a:endParaRPr>
          </a:p>
        </p:txBody>
      </p:sp>
      <p:sp>
        <p:nvSpPr>
          <p:cNvPr id="67" name="Légende encadrée 2 66"/>
          <p:cNvSpPr/>
          <p:nvPr/>
        </p:nvSpPr>
        <p:spPr>
          <a:xfrm flipH="1">
            <a:off x="357158" y="2857496"/>
            <a:ext cx="1404000" cy="432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15668"/>
              <a:gd name="adj6" fmla="val -231270"/>
            </a:avLst>
          </a:prstGeom>
          <a:noFill/>
          <a:ln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 smtClean="0">
                <a:solidFill>
                  <a:srgbClr val="3333FF"/>
                </a:solidFill>
              </a:rPr>
              <a:t>تعاقبات إضافية</a:t>
            </a:r>
            <a:endParaRPr lang="fr-FR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1" grpId="0" animBg="1"/>
      <p:bldP spid="5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14678" y="171370"/>
            <a:ext cx="5857916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r-FR" sz="2400" b="1" dirty="0" smtClean="0">
                <a:solidFill>
                  <a:srgbClr val="FF0000"/>
                </a:solidFill>
                <a:cs typeface="Arabic Transparent" pitchFamily="2" charset="-78"/>
              </a:rPr>
              <a:t>2</a:t>
            </a:r>
            <a:r>
              <a:rPr lang="ar-DZ" sz="2400" b="1" dirty="0" smtClean="0">
                <a:solidFill>
                  <a:srgbClr val="FF0000"/>
                </a:solidFill>
                <a:cs typeface="Arabic Transparent" pitchFamily="2" charset="-78"/>
              </a:rPr>
              <a:t>- تجزئة إلى </a:t>
            </a:r>
            <a:r>
              <a:rPr lang="ar-DZ" sz="2400" b="1" dirty="0" err="1" smtClean="0">
                <a:solidFill>
                  <a:srgbClr val="FF0000"/>
                </a:solidFill>
                <a:cs typeface="Arabic Transparent" pitchFamily="2" charset="-78"/>
              </a:rPr>
              <a:t>اشغولات</a:t>
            </a:r>
            <a:r>
              <a:rPr lang="ar-DZ" sz="2400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.</a:t>
            </a:r>
            <a:r>
              <a:rPr lang="fr-FR" sz="2000" b="1" dirty="0" smtClean="0">
                <a:solidFill>
                  <a:srgbClr val="FF0000"/>
                </a:solidFill>
                <a:cs typeface="Arabic Transparent" pitchFamily="2" charset="-78"/>
              </a:rPr>
              <a:t>Découpages en tâches</a:t>
            </a:r>
            <a:r>
              <a:rPr lang="ar-DZ" sz="2400" b="1" dirty="0" smtClean="0">
                <a:solidFill>
                  <a:srgbClr val="FF0000"/>
                </a:solidFill>
                <a:cs typeface="Arabic Transparent" pitchFamily="2" charset="-78"/>
              </a:rPr>
              <a:t>.</a:t>
            </a:r>
            <a:endParaRPr lang="fr-FR" sz="2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185282" y="742874"/>
            <a:ext cx="4530122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للتجزئة إلى </a:t>
            </a:r>
            <a:r>
              <a:rPr lang="ar-DZ" sz="2000" b="1" dirty="0" err="1" smtClean="0">
                <a:solidFill>
                  <a:schemeClr val="tx1"/>
                </a:solidFill>
                <a:cs typeface="Arabic Transparent" pitchFamily="2" charset="-78"/>
              </a:rPr>
              <a:t>اشغولات</a:t>
            </a:r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 هناك طريقتان:</a:t>
            </a:r>
            <a:endParaRPr lang="fr-FR" sz="20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4348" y="2385948"/>
            <a:ext cx="7576238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3333FF"/>
                </a:solidFill>
                <a:latin typeface="Arial" pitchFamily="34" charset="0"/>
                <a:cs typeface="Arabic Transparent" pitchFamily="2" charset="-78"/>
              </a:rPr>
              <a:t>2</a:t>
            </a:r>
            <a:r>
              <a:rPr lang="ar-DZ" sz="20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ar-DZ" sz="2000" b="1" dirty="0" smtClean="0">
                <a:solidFill>
                  <a:srgbClr val="3333FF"/>
                </a:solidFill>
                <a:latin typeface="Arial" pitchFamily="34" charset="0"/>
                <a:cs typeface="Arabic Transparent" pitchFamily="2" charset="-78"/>
              </a:rPr>
              <a:t> </a:t>
            </a:r>
            <a:r>
              <a:rPr lang="ar-SA" sz="2000" b="1" dirty="0" smtClean="0">
                <a:solidFill>
                  <a:srgbClr val="3333FF"/>
                </a:solidFill>
                <a:latin typeface="Arial" pitchFamily="34" charset="0"/>
                <a:cs typeface="Arabic Transparent" pitchFamily="2" charset="-78"/>
              </a:rPr>
              <a:t>التنسيق الرأسي أو الهرمي</a:t>
            </a:r>
            <a:r>
              <a:rPr lang="ar-DZ" sz="2000" b="1" dirty="0" smtClean="0">
                <a:solidFill>
                  <a:srgbClr val="3333FF"/>
                </a:solidFill>
                <a:latin typeface="Arial" pitchFamily="34" charset="0"/>
                <a:cs typeface="Arabic Transparent" pitchFamily="2" charset="-78"/>
              </a:rPr>
              <a:t>  </a:t>
            </a:r>
            <a:r>
              <a:rPr lang="fr-FR" sz="2000" b="1" dirty="0" smtClean="0">
                <a:solidFill>
                  <a:srgbClr val="3333FF"/>
                </a:solidFill>
              </a:rPr>
              <a:t>coordination verticale ou hiérarchisée</a:t>
            </a:r>
            <a:endParaRPr lang="fr-FR" sz="2000" b="1" dirty="0">
              <a:solidFill>
                <a:srgbClr val="3333FF"/>
              </a:solidFill>
              <a:latin typeface="Arial" pitchFamily="34" charset="0"/>
              <a:cs typeface="Arabic Transparent" pitchFamily="2" charset="-7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57489" y="1671568"/>
            <a:ext cx="5429272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3333FF"/>
                </a:solidFill>
                <a:latin typeface="Arial" pitchFamily="34" charset="0"/>
                <a:cs typeface="Arabic Transparent" pitchFamily="2" charset="-78"/>
              </a:rPr>
              <a:t>1</a:t>
            </a:r>
            <a:r>
              <a:rPr lang="ar-DZ" sz="2000" b="1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ar-DZ" sz="2000" b="1" dirty="0" smtClean="0">
                <a:solidFill>
                  <a:srgbClr val="3333FF"/>
                </a:solidFill>
                <a:latin typeface="Arial" pitchFamily="34" charset="0"/>
                <a:cs typeface="Arabic Transparent" pitchFamily="2" charset="-78"/>
              </a:rPr>
              <a:t> </a:t>
            </a:r>
            <a:r>
              <a:rPr lang="ar-SA" sz="2000" b="1" dirty="0" smtClean="0">
                <a:solidFill>
                  <a:srgbClr val="3333FF"/>
                </a:solidFill>
                <a:cs typeface="Arabic Transparent" pitchFamily="2" charset="-78"/>
              </a:rPr>
              <a:t>التنسيق الأفقي</a:t>
            </a:r>
            <a:r>
              <a:rPr lang="ar-DZ" sz="2000" b="1" dirty="0" smtClean="0">
                <a:solidFill>
                  <a:srgbClr val="3333FF"/>
                </a:solidFill>
                <a:cs typeface="Arabic Transparent" pitchFamily="2" charset="-78"/>
              </a:rPr>
              <a:t> </a:t>
            </a:r>
            <a:r>
              <a:rPr lang="fr-FR" sz="2000" b="1" dirty="0" smtClean="0">
                <a:solidFill>
                  <a:srgbClr val="3333FF"/>
                </a:solidFill>
                <a:latin typeface="Arial" pitchFamily="34" charset="0"/>
                <a:cs typeface="Arabic Transparent" pitchFamily="2" charset="-78"/>
              </a:rPr>
              <a:t>coordination horizontale</a:t>
            </a:r>
            <a:endParaRPr lang="fr-FR" sz="2000" b="1" dirty="0">
              <a:solidFill>
                <a:srgbClr val="3333FF"/>
              </a:solidFill>
              <a:latin typeface="Arial" pitchFamily="34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381549" y="596618"/>
            <a:ext cx="2932213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/>
            <a:r>
              <a:rPr lang="ar-DZ" b="1" u="sng" dirty="0" err="1" smtClean="0">
                <a:latin typeface="Arial" pitchFamily="34" charset="0"/>
                <a:cs typeface="Arial" pitchFamily="34" charset="0"/>
              </a:rPr>
              <a:t>اشغولة</a:t>
            </a:r>
            <a:r>
              <a:rPr lang="ar-DZ" b="1" u="sng" dirty="0" smtClean="0">
                <a:latin typeface="Arial" pitchFamily="34" charset="0"/>
                <a:cs typeface="Arial" pitchFamily="34" charset="0"/>
              </a:rPr>
              <a:t> متمن </a:t>
            </a:r>
            <a:r>
              <a:rPr lang="ar-DZ" b="1" u="sng" dirty="0" err="1" smtClean="0">
                <a:latin typeface="Arial" pitchFamily="34" charset="0"/>
                <a:cs typeface="Arial" pitchFamily="34" charset="0"/>
              </a:rPr>
              <a:t>الانتاج</a:t>
            </a:r>
            <a:r>
              <a:rPr lang="ar-DZ" b="1" u="sng" dirty="0" smtClean="0">
                <a:latin typeface="Arial" pitchFamily="34" charset="0"/>
                <a:cs typeface="Arial" pitchFamily="34" charset="0"/>
              </a:rPr>
              <a:t> العادي </a:t>
            </a:r>
            <a:r>
              <a:rPr lang="ar-DZ" sz="1600" b="1" u="sng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u="sng" dirty="0" smtClean="0">
                <a:latin typeface="Arial" pitchFamily="34" charset="0"/>
                <a:cs typeface="Arial" pitchFamily="34" charset="0"/>
              </a:rPr>
              <a:t>GPN</a:t>
            </a:r>
            <a:r>
              <a:rPr lang="ar-DZ" sz="1600" b="1" u="sng" dirty="0" smtClean="0">
                <a:latin typeface="Arial" pitchFamily="34" charset="0"/>
                <a:cs typeface="Arial" pitchFamily="34" charset="0"/>
              </a:rPr>
              <a:t>) </a:t>
            </a:r>
            <a:endParaRPr lang="fr-FR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572001" y="571480"/>
            <a:ext cx="407196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u="sng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اشغولة</a:t>
            </a:r>
            <a:r>
              <a:rPr lang="ar-DZ" b="1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متمن سير الغلق </a:t>
            </a:r>
            <a:r>
              <a:rPr lang="fr-FR" sz="1600" b="1" u="sng" kern="0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Marche de</a:t>
            </a:r>
            <a:r>
              <a:rPr lang="fr-FR" b="1" u="sng" kern="0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fr-FR" sz="1600" b="1" u="sng" kern="0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clôture</a:t>
            </a:r>
            <a:r>
              <a:rPr lang="ar-DZ" sz="1600" b="1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fr-FR" sz="1600" b="1" u="sng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9" name="Groupe 78"/>
          <p:cNvGrpSpPr>
            <a:grpSpLocks noChangeAspect="1"/>
          </p:cNvGrpSpPr>
          <p:nvPr/>
        </p:nvGrpSpPr>
        <p:grpSpPr>
          <a:xfrm>
            <a:off x="6742786" y="1047193"/>
            <a:ext cx="1268819" cy="2879915"/>
            <a:chOff x="6742786" y="1118629"/>
            <a:chExt cx="1459183" cy="3312000"/>
          </a:xfrm>
        </p:grpSpPr>
        <p:sp>
          <p:nvSpPr>
            <p:cNvPr id="35" name="Line 10"/>
            <p:cNvSpPr>
              <a:spLocks noChangeAspect="1" noChangeShapeType="1"/>
            </p:cNvSpPr>
            <p:nvPr/>
          </p:nvSpPr>
          <p:spPr bwMode="auto">
            <a:xfrm>
              <a:off x="6942813" y="1118629"/>
              <a:ext cx="0" cy="3312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36" name="Text Box 12"/>
            <p:cNvSpPr txBox="1">
              <a:spLocks noChangeAspect="1" noChangeArrowheads="1"/>
            </p:cNvSpPr>
            <p:nvPr/>
          </p:nvSpPr>
          <p:spPr bwMode="auto">
            <a:xfrm>
              <a:off x="6749138" y="2077479"/>
              <a:ext cx="419100" cy="3937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 Box 14"/>
            <p:cNvSpPr txBox="1">
              <a:spLocks noChangeArrowheads="1"/>
            </p:cNvSpPr>
            <p:nvPr/>
          </p:nvSpPr>
          <p:spPr bwMode="auto">
            <a:xfrm>
              <a:off x="7357150" y="2077479"/>
              <a:ext cx="827711" cy="39884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Line 15"/>
            <p:cNvSpPr>
              <a:spLocks noChangeAspect="1" noChangeShapeType="1"/>
            </p:cNvSpPr>
            <p:nvPr/>
          </p:nvSpPr>
          <p:spPr bwMode="auto">
            <a:xfrm>
              <a:off x="7160860" y="2277504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Line 16"/>
            <p:cNvSpPr>
              <a:spLocks noChangeAspect="1" noChangeShapeType="1"/>
            </p:cNvSpPr>
            <p:nvPr/>
          </p:nvSpPr>
          <p:spPr bwMode="auto">
            <a:xfrm>
              <a:off x="6841213" y="1890154"/>
              <a:ext cx="20002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Line 17"/>
            <p:cNvSpPr>
              <a:spLocks noChangeAspect="1" noChangeShapeType="1"/>
            </p:cNvSpPr>
            <p:nvPr/>
          </p:nvSpPr>
          <p:spPr bwMode="auto">
            <a:xfrm>
              <a:off x="6849150" y="2691841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 Box 18"/>
            <p:cNvSpPr txBox="1">
              <a:spLocks noChangeAspect="1" noChangeArrowheads="1"/>
            </p:cNvSpPr>
            <p:nvPr/>
          </p:nvSpPr>
          <p:spPr bwMode="auto">
            <a:xfrm>
              <a:off x="7028539" y="1652441"/>
              <a:ext cx="1161261" cy="39370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X4.</a:t>
              </a:r>
              <a:r>
                <a:rPr lang="fr-FR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ar-DZ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الغلق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  <a:p>
              <a:pPr algn="l"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 Box 19"/>
            <p:cNvSpPr txBox="1">
              <a:spLocks noChangeAspect="1" noChangeArrowheads="1"/>
            </p:cNvSpPr>
            <p:nvPr/>
          </p:nvSpPr>
          <p:spPr bwMode="auto">
            <a:xfrm>
              <a:off x="6967008" y="2528511"/>
              <a:ext cx="633689" cy="3921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400" b="1" dirty="0" smtClean="0">
                  <a:latin typeface="Arial" pitchFamily="34" charset="0"/>
                  <a:cs typeface="Arial" pitchFamily="34" charset="0"/>
                </a:rPr>
                <a:t>g</a:t>
              </a:r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 Box 21"/>
            <p:cNvSpPr txBox="1">
              <a:spLocks noChangeAspect="1" noChangeArrowheads="1"/>
            </p:cNvSpPr>
            <p:nvPr/>
          </p:nvSpPr>
          <p:spPr bwMode="auto">
            <a:xfrm>
              <a:off x="6755488" y="2944254"/>
              <a:ext cx="419100" cy="3937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 Box 23"/>
            <p:cNvSpPr txBox="1">
              <a:spLocks noChangeArrowheads="1"/>
            </p:cNvSpPr>
            <p:nvPr/>
          </p:nvSpPr>
          <p:spPr bwMode="auto">
            <a:xfrm>
              <a:off x="7374258" y="2944254"/>
              <a:ext cx="827711" cy="3937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Line 24"/>
            <p:cNvSpPr>
              <a:spLocks noChangeAspect="1" noChangeShapeType="1"/>
            </p:cNvSpPr>
            <p:nvPr/>
          </p:nvSpPr>
          <p:spPr bwMode="auto">
            <a:xfrm>
              <a:off x="7176175" y="3145866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Line 25"/>
            <p:cNvSpPr>
              <a:spLocks noChangeAspect="1" noChangeShapeType="1"/>
            </p:cNvSpPr>
            <p:nvPr/>
          </p:nvSpPr>
          <p:spPr bwMode="auto">
            <a:xfrm>
              <a:off x="6849150" y="3549450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 Box 26"/>
            <p:cNvSpPr txBox="1">
              <a:spLocks noChangeAspect="1" noChangeArrowheads="1"/>
            </p:cNvSpPr>
            <p:nvPr/>
          </p:nvSpPr>
          <p:spPr bwMode="auto">
            <a:xfrm>
              <a:off x="7005388" y="3366907"/>
              <a:ext cx="594654" cy="39211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 smtClean="0">
                  <a:latin typeface="Arial" pitchFamily="34" charset="0"/>
                  <a:cs typeface="Arial" pitchFamily="34" charset="0"/>
                </a:rPr>
                <a:t>g0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34"/>
            <p:cNvSpPr txBox="1">
              <a:spLocks noChangeAspect="1" noChangeArrowheads="1"/>
            </p:cNvSpPr>
            <p:nvPr/>
          </p:nvSpPr>
          <p:spPr bwMode="auto">
            <a:xfrm>
              <a:off x="6750445" y="1312304"/>
              <a:ext cx="419100" cy="392112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cs typeface="Arabic Transparent" pitchFamily="2" charset="-78"/>
              </a:endParaRPr>
            </a:p>
          </p:txBody>
        </p:sp>
        <p:sp>
          <p:nvSpPr>
            <p:cNvPr id="54" name="Rectangle 35"/>
            <p:cNvSpPr>
              <a:spLocks noChangeAspect="1" noChangeArrowheads="1"/>
            </p:cNvSpPr>
            <p:nvPr/>
          </p:nvSpPr>
          <p:spPr bwMode="auto">
            <a:xfrm>
              <a:off x="6801245" y="1381189"/>
              <a:ext cx="320675" cy="2555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409281" y="2096816"/>
              <a:ext cx="639919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fr-FR" sz="1600" b="1" dirty="0" err="1" smtClean="0">
                  <a:latin typeface="Arial" pitchFamily="34" charset="0"/>
                  <a:cs typeface="Arial" pitchFamily="34" charset="0"/>
                </a:rPr>
                <a:t>dG</a:t>
              </a:r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+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7500952" y="2954072"/>
              <a:ext cx="582211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fr-FR" sz="1600" b="1" dirty="0" err="1" smtClean="0">
                  <a:latin typeface="Arial" pitchFamily="34" charset="0"/>
                  <a:cs typeface="Arial" pitchFamily="34" charset="0"/>
                </a:rPr>
                <a:t>dG</a:t>
              </a:r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-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757958" y="2089501"/>
              <a:ext cx="405474" cy="3254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21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743327" y="2954072"/>
              <a:ext cx="405474" cy="3254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22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747247" y="1329166"/>
              <a:ext cx="405474" cy="3254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20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Text Box 21"/>
            <p:cNvSpPr txBox="1">
              <a:spLocks noChangeAspect="1" noChangeArrowheads="1"/>
            </p:cNvSpPr>
            <p:nvPr/>
          </p:nvSpPr>
          <p:spPr bwMode="auto">
            <a:xfrm>
              <a:off x="6754947" y="3766924"/>
              <a:ext cx="419100" cy="3937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6742786" y="3776742"/>
              <a:ext cx="405474" cy="3254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400" b="1" dirty="0" smtClean="0">
                  <a:latin typeface="Arial" pitchFamily="34" charset="0"/>
                  <a:cs typeface="Arial" pitchFamily="34" charset="0"/>
                </a:rPr>
                <a:t>23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8" name="Groupe 87"/>
          <p:cNvGrpSpPr/>
          <p:nvPr/>
        </p:nvGrpSpPr>
        <p:grpSpPr>
          <a:xfrm>
            <a:off x="936340" y="1118629"/>
            <a:ext cx="1791762" cy="3435376"/>
            <a:chOff x="936340" y="1118629"/>
            <a:chExt cx="1791762" cy="3435376"/>
          </a:xfrm>
        </p:grpSpPr>
        <p:sp>
          <p:nvSpPr>
            <p:cNvPr id="3" name="Line 10"/>
            <p:cNvSpPr>
              <a:spLocks noChangeAspect="1" noChangeShapeType="1"/>
            </p:cNvSpPr>
            <p:nvPr/>
          </p:nvSpPr>
          <p:spPr bwMode="auto">
            <a:xfrm>
              <a:off x="1527572" y="1118629"/>
              <a:ext cx="0" cy="343054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4" name="Text Box 12"/>
            <p:cNvSpPr txBox="1">
              <a:spLocks noChangeAspect="1" noChangeArrowheads="1"/>
            </p:cNvSpPr>
            <p:nvPr/>
          </p:nvSpPr>
          <p:spPr bwMode="auto">
            <a:xfrm>
              <a:off x="1358252" y="1956901"/>
              <a:ext cx="366397" cy="344191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1889804" y="1956901"/>
              <a:ext cx="723624" cy="348689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Line 15"/>
            <p:cNvSpPr>
              <a:spLocks noChangeAspect="1" noChangeShapeType="1"/>
            </p:cNvSpPr>
            <p:nvPr/>
          </p:nvSpPr>
          <p:spPr bwMode="auto">
            <a:xfrm>
              <a:off x="1718198" y="2131773"/>
              <a:ext cx="17348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Line 16"/>
            <p:cNvSpPr>
              <a:spLocks noChangeAspect="1" noChangeShapeType="1"/>
            </p:cNvSpPr>
            <p:nvPr/>
          </p:nvSpPr>
          <p:spPr bwMode="auto">
            <a:xfrm>
              <a:off x="1438748" y="1793133"/>
              <a:ext cx="1748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Line 17"/>
            <p:cNvSpPr>
              <a:spLocks noChangeAspect="1" noChangeShapeType="1"/>
            </p:cNvSpPr>
            <p:nvPr/>
          </p:nvSpPr>
          <p:spPr bwMode="auto">
            <a:xfrm>
              <a:off x="1445687" y="2461597"/>
              <a:ext cx="17348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 Box 18"/>
            <p:cNvSpPr txBox="1">
              <a:spLocks noChangeAspect="1" noChangeArrowheads="1"/>
            </p:cNvSpPr>
            <p:nvPr/>
          </p:nvSpPr>
          <p:spPr bwMode="auto">
            <a:xfrm>
              <a:off x="1602516" y="1619159"/>
              <a:ext cx="1125586" cy="34419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400" b="1" dirty="0" err="1" smtClean="0">
                  <a:latin typeface="Arial" pitchFamily="34" charset="0"/>
                  <a:cs typeface="Arial" pitchFamily="34" charset="0"/>
                </a:rPr>
                <a:t>Dcy.cp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 Box 19"/>
            <p:cNvSpPr txBox="1">
              <a:spLocks noChangeAspect="1" noChangeArrowheads="1"/>
            </p:cNvSpPr>
            <p:nvPr/>
          </p:nvSpPr>
          <p:spPr bwMode="auto">
            <a:xfrm>
              <a:off x="1548724" y="2318806"/>
              <a:ext cx="554001" cy="34280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V1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 Box 21"/>
            <p:cNvSpPr txBox="1">
              <a:spLocks noChangeAspect="1" noChangeArrowheads="1"/>
            </p:cNvSpPr>
            <p:nvPr/>
          </p:nvSpPr>
          <p:spPr bwMode="auto">
            <a:xfrm>
              <a:off x="1363803" y="2628253"/>
              <a:ext cx="366397" cy="344191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 Box 23"/>
            <p:cNvSpPr txBox="1">
              <a:spLocks noChangeArrowheads="1"/>
            </p:cNvSpPr>
            <p:nvPr/>
          </p:nvSpPr>
          <p:spPr bwMode="auto">
            <a:xfrm>
              <a:off x="1904761" y="2628253"/>
              <a:ext cx="723624" cy="344191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Line 24"/>
            <p:cNvSpPr>
              <a:spLocks noChangeAspect="1" noChangeShapeType="1"/>
            </p:cNvSpPr>
            <p:nvPr/>
          </p:nvSpPr>
          <p:spPr bwMode="auto">
            <a:xfrm>
              <a:off x="1731588" y="2804511"/>
              <a:ext cx="17348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Line 25"/>
            <p:cNvSpPr>
              <a:spLocks noChangeAspect="1" noChangeShapeType="1"/>
            </p:cNvSpPr>
            <p:nvPr/>
          </p:nvSpPr>
          <p:spPr bwMode="auto">
            <a:xfrm>
              <a:off x="1445687" y="3111548"/>
              <a:ext cx="17348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26"/>
            <p:cNvSpPr txBox="1">
              <a:spLocks noChangeAspect="1" noChangeArrowheads="1"/>
            </p:cNvSpPr>
            <p:nvPr/>
          </p:nvSpPr>
          <p:spPr bwMode="auto">
            <a:xfrm>
              <a:off x="1582278" y="3035162"/>
              <a:ext cx="520447" cy="34280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C1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 Box 28"/>
            <p:cNvSpPr txBox="1">
              <a:spLocks noChangeAspect="1" noChangeArrowheads="1"/>
            </p:cNvSpPr>
            <p:nvPr/>
          </p:nvSpPr>
          <p:spPr bwMode="auto">
            <a:xfrm>
              <a:off x="1361027" y="3325829"/>
              <a:ext cx="366397" cy="344191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 Box 30"/>
            <p:cNvSpPr txBox="1">
              <a:spLocks noChangeArrowheads="1"/>
            </p:cNvSpPr>
            <p:nvPr/>
          </p:nvSpPr>
          <p:spPr bwMode="auto">
            <a:xfrm>
              <a:off x="1898975" y="3325829"/>
              <a:ext cx="723624" cy="344191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Line 31"/>
            <p:cNvSpPr>
              <a:spLocks noChangeAspect="1" noChangeShapeType="1"/>
            </p:cNvSpPr>
            <p:nvPr/>
          </p:nvSpPr>
          <p:spPr bwMode="auto">
            <a:xfrm>
              <a:off x="1728812" y="3502088"/>
              <a:ext cx="17348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Line 32"/>
            <p:cNvSpPr>
              <a:spLocks noChangeAspect="1" noChangeShapeType="1"/>
            </p:cNvSpPr>
            <p:nvPr/>
          </p:nvSpPr>
          <p:spPr bwMode="auto">
            <a:xfrm>
              <a:off x="1438748" y="3840167"/>
              <a:ext cx="1748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 Box 33"/>
            <p:cNvSpPr txBox="1">
              <a:spLocks noChangeAspect="1" noChangeArrowheads="1"/>
            </p:cNvSpPr>
            <p:nvPr/>
          </p:nvSpPr>
          <p:spPr bwMode="auto">
            <a:xfrm>
              <a:off x="1574125" y="3700556"/>
              <a:ext cx="878579" cy="34419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400" b="1" dirty="0" smtClean="0">
                  <a:latin typeface="Arial" pitchFamily="34" charset="0"/>
                  <a:cs typeface="Arial" pitchFamily="34" charset="0"/>
                </a:rPr>
                <a:t>Acy.</a:t>
              </a:r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V0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Text Box 34"/>
            <p:cNvSpPr txBox="1">
              <a:spLocks noChangeAspect="1" noChangeArrowheads="1"/>
            </p:cNvSpPr>
            <p:nvPr/>
          </p:nvSpPr>
          <p:spPr bwMode="auto">
            <a:xfrm>
              <a:off x="1359394" y="1287949"/>
              <a:ext cx="366397" cy="342803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cs typeface="Arabic Transparent" pitchFamily="2" charset="-78"/>
              </a:endParaRPr>
            </a:p>
          </p:txBody>
        </p:sp>
        <p:sp>
          <p:nvSpPr>
            <p:cNvPr id="22" name="Rectangle 35"/>
            <p:cNvSpPr>
              <a:spLocks noChangeAspect="1" noChangeArrowheads="1"/>
            </p:cNvSpPr>
            <p:nvPr/>
          </p:nvSpPr>
          <p:spPr bwMode="auto">
            <a:xfrm>
              <a:off x="1403806" y="1348171"/>
              <a:ext cx="280349" cy="223446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23" name="Line 37"/>
            <p:cNvSpPr>
              <a:spLocks noChangeAspect="1" noChangeShapeType="1"/>
            </p:cNvSpPr>
            <p:nvPr/>
          </p:nvSpPr>
          <p:spPr bwMode="auto">
            <a:xfrm>
              <a:off x="943279" y="1118629"/>
              <a:ext cx="0" cy="343054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24" name="Line 38"/>
            <p:cNvSpPr>
              <a:spLocks noChangeShapeType="1"/>
            </p:cNvSpPr>
            <p:nvPr/>
          </p:nvSpPr>
          <p:spPr bwMode="auto">
            <a:xfrm>
              <a:off x="936340" y="1129732"/>
              <a:ext cx="59817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25" name="Line 39"/>
            <p:cNvSpPr>
              <a:spLocks noChangeShapeType="1"/>
            </p:cNvSpPr>
            <p:nvPr/>
          </p:nvSpPr>
          <p:spPr bwMode="auto">
            <a:xfrm>
              <a:off x="940503" y="4554005"/>
              <a:ext cx="5856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26" name="Line 40"/>
            <p:cNvSpPr>
              <a:spLocks noChangeAspect="1" noChangeShapeType="1"/>
            </p:cNvSpPr>
            <p:nvPr/>
          </p:nvSpPr>
          <p:spPr bwMode="auto">
            <a:xfrm flipV="1">
              <a:off x="943279" y="2578289"/>
              <a:ext cx="0" cy="209568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935380" y="1960159"/>
              <a:ext cx="534222" cy="32288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fr-FR" sz="1600" b="1" dirty="0" err="1" smtClean="0">
                  <a:latin typeface="Arial" pitchFamily="34" charset="0"/>
                  <a:cs typeface="Arial" pitchFamily="34" charset="0"/>
                </a:rPr>
                <a:t>dV</a:t>
              </a:r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+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015523" y="2636836"/>
              <a:ext cx="475362" cy="32288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KM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967354" y="3336704"/>
              <a:ext cx="477933" cy="3213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rtl="1"/>
              <a:r>
                <a:rPr lang="fr-FR" sz="1600" b="1" dirty="0" err="1" smtClean="0">
                  <a:latin typeface="Arial" pitchFamily="34" charset="0"/>
                  <a:cs typeface="Arial" pitchFamily="34" charset="0"/>
                </a:rPr>
                <a:t>dV</a:t>
              </a:r>
              <a:r>
                <a:rPr lang="fr-FR" sz="1600" b="1" dirty="0" smtClean="0">
                  <a:latin typeface="Arial" pitchFamily="34" charset="0"/>
                  <a:cs typeface="Arial" pitchFamily="34" charset="0"/>
                </a:rPr>
                <a:t>-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389263" y="1967412"/>
              <a:ext cx="283303" cy="3213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390120" y="2636836"/>
              <a:ext cx="283303" cy="3213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2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388003" y="1292571"/>
              <a:ext cx="283303" cy="3213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fr-F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390978" y="3336704"/>
              <a:ext cx="283303" cy="3213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3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" name="Text Box 28"/>
            <p:cNvSpPr txBox="1">
              <a:spLocks noChangeAspect="1" noChangeArrowheads="1"/>
            </p:cNvSpPr>
            <p:nvPr/>
          </p:nvSpPr>
          <p:spPr bwMode="auto">
            <a:xfrm>
              <a:off x="1340789" y="3978803"/>
              <a:ext cx="366397" cy="344191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370739" y="3989677"/>
              <a:ext cx="283303" cy="32133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4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" name="Line 32"/>
            <p:cNvSpPr>
              <a:spLocks noChangeAspect="1" noChangeShapeType="1"/>
            </p:cNvSpPr>
            <p:nvPr/>
          </p:nvSpPr>
          <p:spPr bwMode="auto">
            <a:xfrm>
              <a:off x="1436821" y="4431442"/>
              <a:ext cx="1748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1622630" y="4360594"/>
            <a:ext cx="818422" cy="344191"/>
            <a:chOff x="1622630" y="4336210"/>
            <a:chExt cx="818422" cy="344191"/>
          </a:xfrm>
        </p:grpSpPr>
        <p:sp>
          <p:nvSpPr>
            <p:cNvPr id="72" name="Text Box 33"/>
            <p:cNvSpPr txBox="1">
              <a:spLocks noChangeAspect="1" noChangeArrowheads="1"/>
            </p:cNvSpPr>
            <p:nvPr/>
          </p:nvSpPr>
          <p:spPr bwMode="auto">
            <a:xfrm>
              <a:off x="1622630" y="4336210"/>
              <a:ext cx="818422" cy="34419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ar-DZ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الغلق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4" name="Connecteur droit 73"/>
            <p:cNvCxnSpPr/>
            <p:nvPr/>
          </p:nvCxnSpPr>
          <p:spPr>
            <a:xfrm>
              <a:off x="1745466" y="4348067"/>
              <a:ext cx="360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8" name="Connecteur en angle 77"/>
          <p:cNvCxnSpPr/>
          <p:nvPr/>
        </p:nvCxnSpPr>
        <p:spPr>
          <a:xfrm flipV="1">
            <a:off x="2214546" y="1714488"/>
            <a:ext cx="4536000" cy="2844000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prstDash val="dash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>
          <a:xfrm>
            <a:off x="5715008" y="6071991"/>
            <a:ext cx="342899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FF0000"/>
                </a:solidFill>
              </a:rPr>
              <a:t>ملاحظة </a:t>
            </a:r>
            <a:r>
              <a:rPr lang="ar-DZ" b="1" dirty="0" smtClean="0">
                <a:solidFill>
                  <a:srgbClr val="FF0000"/>
                </a:solidFill>
              </a:rPr>
              <a:t>: </a:t>
            </a:r>
            <a:r>
              <a:rPr lang="ar-DZ" b="1" dirty="0" smtClean="0"/>
              <a:t>بنفس المبدأ يتكرر الامر مع متمن   </a:t>
            </a:r>
            <a:endParaRPr lang="fr-FR" b="1" dirty="0"/>
          </a:p>
        </p:txBody>
      </p:sp>
      <p:sp>
        <p:nvSpPr>
          <p:cNvPr id="82" name="Rectangle 13"/>
          <p:cNvSpPr>
            <a:spLocks noChangeArrowheads="1"/>
          </p:cNvSpPr>
          <p:nvPr/>
        </p:nvSpPr>
        <p:spPr bwMode="auto">
          <a:xfrm>
            <a:off x="4034863" y="6072206"/>
            <a:ext cx="1857388" cy="538609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F5</a:t>
            </a: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</a:t>
            </a:r>
            <a:r>
              <a:rPr kumimoji="0" lang="fr-FR" sz="11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Marche </a:t>
            </a:r>
            <a:r>
              <a:rPr kumimoji="0" lang="fr-FR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</a:t>
            </a:r>
            <a:r>
              <a:rPr kumimoji="0" lang="fr-FR" sz="11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vérification dans </a:t>
            </a:r>
            <a:r>
              <a:rPr kumimoji="0" lang="fr-FR" sz="11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l'ordre&gt;</a:t>
            </a:r>
          </a:p>
        </p:txBody>
      </p:sp>
      <p:sp>
        <p:nvSpPr>
          <p:cNvPr id="83" name="Rectangle 19"/>
          <p:cNvSpPr>
            <a:spLocks noChangeArrowheads="1"/>
          </p:cNvSpPr>
          <p:nvPr/>
        </p:nvSpPr>
        <p:spPr bwMode="auto">
          <a:xfrm>
            <a:off x="2276331" y="6072206"/>
            <a:ext cx="152317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F6</a:t>
            </a:r>
            <a:r>
              <a:rPr lang="fr-FR" sz="12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&lt;Marche </a:t>
            </a:r>
            <a:r>
              <a:rPr lang="fr-FR" sz="12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test&gt;</a:t>
            </a:r>
          </a:p>
        </p:txBody>
      </p:sp>
      <p:sp>
        <p:nvSpPr>
          <p:cNvPr id="73" name="Rectangle 72"/>
          <p:cNvSpPr/>
          <p:nvPr/>
        </p:nvSpPr>
        <p:spPr>
          <a:xfrm>
            <a:off x="4714876" y="71414"/>
            <a:ext cx="4286264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endParaRPr lang="ar-DZ" b="1" dirty="0" smtClean="0">
              <a:solidFill>
                <a:srgbClr val="FF0000"/>
              </a:solidFill>
              <a:latin typeface="Arial" pitchFamily="34" charset="0"/>
              <a:cs typeface="Arabic Transparent" pitchFamily="2" charset="-78"/>
            </a:endParaRPr>
          </a:p>
          <a:p>
            <a:pPr algn="r" rtl="1"/>
            <a:endParaRPr lang="ar-DZ" b="1" dirty="0" smtClean="0">
              <a:solidFill>
                <a:srgbClr val="FF0000"/>
              </a:solidFill>
              <a:latin typeface="Arial" pitchFamily="34" charset="0"/>
              <a:cs typeface="Arabic Transparent" pitchFamily="2" charset="-78"/>
            </a:endParaRPr>
          </a:p>
          <a:p>
            <a:pPr algn="r" rtl="1"/>
            <a:endParaRPr lang="fr-FR" b="1" dirty="0">
              <a:solidFill>
                <a:srgbClr val="FF0000"/>
              </a:solidFill>
              <a:latin typeface="Arial" pitchFamily="34" charset="0"/>
              <a:cs typeface="Arabic Transparent" pitchFamily="2" charset="-78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714612" y="3111775"/>
            <a:ext cx="3813844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SA" sz="1600" b="1" dirty="0" smtClean="0">
                <a:solidFill>
                  <a:srgbClr val="339933"/>
                </a:solidFill>
                <a:cs typeface="Arabic Transparent" pitchFamily="2" charset="-78"/>
              </a:rPr>
              <a:t>التنسيق الأفقي</a:t>
            </a:r>
            <a:r>
              <a:rPr lang="ar-DZ" sz="1600" b="1" dirty="0" smtClean="0">
                <a:solidFill>
                  <a:srgbClr val="339933"/>
                </a:solidFill>
                <a:cs typeface="Arabic Transparent" pitchFamily="2" charset="-78"/>
              </a:rPr>
              <a:t> </a:t>
            </a:r>
            <a:r>
              <a:rPr lang="fr-FR" sz="1600" b="1" dirty="0" smtClean="0">
                <a:solidFill>
                  <a:srgbClr val="339933"/>
                </a:solidFill>
                <a:latin typeface="Arial" pitchFamily="34" charset="0"/>
                <a:cs typeface="Arabic Transparent" pitchFamily="2" charset="-78"/>
              </a:rPr>
              <a:t>coordination horizontale</a:t>
            </a:r>
            <a:endParaRPr lang="fr-FR" sz="1600" b="1" dirty="0">
              <a:solidFill>
                <a:srgbClr val="339933"/>
              </a:solidFill>
              <a:latin typeface="Arial" pitchFamily="34" charset="0"/>
              <a:cs typeface="Arabic Transparent" pitchFamily="2" charset="-78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4456769" y="4786322"/>
            <a:ext cx="4544387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عند الانتهاء من </a:t>
            </a:r>
            <a:r>
              <a:rPr lang="ar-DZ" sz="1600" b="1" dirty="0" err="1" smtClean="0">
                <a:solidFill>
                  <a:schemeClr val="tx1"/>
                </a:solidFill>
                <a:cs typeface="Arabic Transparent" pitchFamily="2" charset="-78"/>
              </a:rPr>
              <a:t>اشغولة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err="1" smtClean="0">
                <a:solidFill>
                  <a:schemeClr val="tx1"/>
                </a:solidFill>
                <a:cs typeface="Arabic Transparent" pitchFamily="2" charset="-78"/>
              </a:rPr>
              <a:t>المتمن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الإنتاج العادي هناك حالتان: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214282" y="5143297"/>
            <a:ext cx="8759229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1- </a:t>
            </a:r>
            <a:r>
              <a:rPr lang="ar-DZ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إذا كانت </a:t>
            </a:r>
            <a:r>
              <a:rPr lang="ar-DZ" sz="1600" b="1" dirty="0" smtClean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استقبالية سير الغلق </a:t>
            </a:r>
            <a:r>
              <a:rPr lang="ar-D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Clôture</a:t>
            </a:r>
            <a:r>
              <a:rPr lang="ar-D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ar-DZ" sz="1600" b="1" dirty="0" smtClean="0">
                <a:solidFill>
                  <a:srgbClr val="339933"/>
                </a:solidFill>
                <a:latin typeface="Arial" pitchFamily="34" charset="0"/>
                <a:cs typeface="Arial" pitchFamily="34" charset="0"/>
              </a:rPr>
              <a:t>صحيحة</a:t>
            </a:r>
            <a:r>
              <a:rPr lang="ar-DZ" sz="1600" b="1" dirty="0" smtClean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 فانه يتم مباشرة تنفيذ </a:t>
            </a:r>
            <a:r>
              <a:rPr lang="ar-DZ" sz="1600" b="1" u="sng" dirty="0" err="1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اشغولة</a:t>
            </a:r>
            <a:r>
              <a:rPr lang="ar-DZ" sz="1600" b="1" u="sng" dirty="0" smtClean="0">
                <a:solidFill>
                  <a:srgbClr val="3333FF"/>
                </a:solidFill>
                <a:latin typeface="Arial" pitchFamily="34" charset="0"/>
                <a:cs typeface="Arial" pitchFamily="34" charset="0"/>
              </a:rPr>
              <a:t> متمن سير الغلق </a:t>
            </a:r>
            <a:r>
              <a:rPr lang="fr-FR" sz="1400" b="1" u="sng" kern="0" dirty="0" smtClean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Marche  de clôture</a:t>
            </a:r>
            <a:endParaRPr lang="fr-FR" sz="1600" b="1" dirty="0">
              <a:solidFill>
                <a:srgbClr val="3333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357158" y="5559783"/>
            <a:ext cx="8619285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C00FF"/>
                </a:solidFill>
              </a:rPr>
              <a:t>2- </a:t>
            </a:r>
            <a:r>
              <a:rPr lang="ar-DZ" sz="1600" b="1" dirty="0" smtClean="0">
                <a:solidFill>
                  <a:schemeClr val="tx1"/>
                </a:solidFill>
              </a:rPr>
              <a:t>إذا كانت </a:t>
            </a:r>
            <a:r>
              <a:rPr lang="ar-DZ" sz="1600" b="1" dirty="0" smtClean="0">
                <a:solidFill>
                  <a:srgbClr val="CC00FF"/>
                </a:solidFill>
              </a:rPr>
              <a:t>استقبالية سير الغلق</a:t>
            </a:r>
            <a:r>
              <a:rPr lang="ar-DZ" sz="1600" b="1" dirty="0" smtClean="0">
                <a:solidFill>
                  <a:srgbClr val="FF0000"/>
                </a:solidFill>
              </a:rPr>
              <a:t> (</a:t>
            </a:r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Clôture</a:t>
            </a:r>
            <a:r>
              <a:rPr lang="ar-D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ar-DZ" sz="1600" b="1" dirty="0" smtClean="0">
                <a:solidFill>
                  <a:srgbClr val="CC00FF"/>
                </a:solidFill>
              </a:rPr>
              <a:t> </a:t>
            </a:r>
            <a:r>
              <a:rPr lang="ar-DZ" sz="1600" b="1" dirty="0" smtClean="0">
                <a:solidFill>
                  <a:srgbClr val="339933"/>
                </a:solidFill>
              </a:rPr>
              <a:t>غير صحيحة </a:t>
            </a:r>
            <a:r>
              <a:rPr lang="ar-DZ" sz="1600" b="1" dirty="0" smtClean="0">
                <a:solidFill>
                  <a:srgbClr val="CC00FF"/>
                </a:solidFill>
              </a:rPr>
              <a:t>فانه يعود إلى تنفيذ </a:t>
            </a:r>
            <a:r>
              <a:rPr lang="ar-DZ" sz="16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اشغولة</a:t>
            </a:r>
            <a:r>
              <a:rPr lang="ar-DZ" sz="16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متمن </a:t>
            </a:r>
            <a:r>
              <a:rPr lang="ar-DZ" sz="1600" b="1" u="sng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الانتاج</a:t>
            </a:r>
            <a:r>
              <a:rPr lang="ar-DZ" sz="16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العادي </a:t>
            </a:r>
            <a:r>
              <a:rPr lang="ar-DZ" sz="1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1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GPN</a:t>
            </a:r>
            <a:r>
              <a:rPr lang="ar-DZ" sz="1400" b="1" u="sng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ar-DZ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DZ" sz="1600" b="1" dirty="0" smtClean="0">
                <a:solidFill>
                  <a:srgbClr val="CC00FF"/>
                </a:solidFill>
                <a:latin typeface="Arial" pitchFamily="34" charset="0"/>
                <a:cs typeface="Arial" pitchFamily="34" charset="0"/>
              </a:rPr>
              <a:t>من جديد.</a:t>
            </a:r>
            <a:endParaRPr lang="fr-FR" sz="1600" b="1" dirty="0">
              <a:solidFill>
                <a:srgbClr val="CC00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3677673" y="6057145"/>
            <a:ext cx="35715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</a:rPr>
              <a:t>و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42942" y="6059849"/>
            <a:ext cx="164304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</a:rPr>
              <a:t>و................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786314" y="59272"/>
            <a:ext cx="428626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abic Transparent" pitchFamily="2" charset="-78"/>
              </a:rPr>
              <a:t>1</a:t>
            </a:r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rgbClr val="FF0000"/>
                </a:solidFill>
                <a:cs typeface="Arabic Transparent" pitchFamily="2" charset="-78"/>
              </a:rPr>
              <a:t>التنسيق الأفقي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abic Transparent" pitchFamily="2" charset="-78"/>
              </a:rPr>
              <a:t>coordination horizontale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abic Transparent" pitchFamily="2" charset="-78"/>
            </a:endParaRPr>
          </a:p>
        </p:txBody>
      </p:sp>
      <p:cxnSp>
        <p:nvCxnSpPr>
          <p:cNvPr id="89" name="Connecteur droit 88"/>
          <p:cNvCxnSpPr/>
          <p:nvPr/>
        </p:nvCxnSpPr>
        <p:spPr>
          <a:xfrm rot="5400000">
            <a:off x="6707430" y="4102436"/>
            <a:ext cx="428628" cy="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66" grpId="0"/>
      <p:bldP spid="81" grpId="0"/>
      <p:bldP spid="82" grpId="0"/>
      <p:bldP spid="83" grpId="0"/>
      <p:bldP spid="75" grpId="0"/>
      <p:bldP spid="76" grpId="0"/>
      <p:bldP spid="80" grpId="0"/>
      <p:bldP spid="84" grpId="0"/>
      <p:bldP spid="85" grpId="0"/>
      <p:bldP spid="86" grpId="0"/>
      <p:bldP spid="7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000628" y="3014020"/>
            <a:ext cx="3786214" cy="50006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42844" y="623764"/>
            <a:ext cx="8687791" cy="105413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ts val="2500"/>
              </a:lnSpc>
            </a:pPr>
            <a:r>
              <a:rPr lang="ar-DZ" b="1" dirty="0" smtClean="0"/>
              <a:t>عندما تكون هناك </a:t>
            </a:r>
            <a:r>
              <a:rPr lang="ar-DZ" b="1" dirty="0" smtClean="0">
                <a:solidFill>
                  <a:srgbClr val="339933"/>
                </a:solidFill>
              </a:rPr>
              <a:t>عدة </a:t>
            </a:r>
            <a:r>
              <a:rPr lang="ar-DZ" b="1" dirty="0" err="1" smtClean="0">
                <a:solidFill>
                  <a:srgbClr val="339933"/>
                </a:solidFill>
              </a:rPr>
              <a:t>متامن</a:t>
            </a:r>
            <a:r>
              <a:rPr lang="ar-DZ" b="1" dirty="0" smtClean="0">
                <a:solidFill>
                  <a:srgbClr val="339933"/>
                </a:solidFill>
              </a:rPr>
              <a:t> للتشغيل (متمن سير التحضير ، متمن سير الغلق .......) </a:t>
            </a:r>
            <a:r>
              <a:rPr lang="ar-DZ" b="1" dirty="0" smtClean="0"/>
              <a:t>لابد من من </a:t>
            </a:r>
            <a:r>
              <a:rPr lang="ar-DZ" b="1" dirty="0" smtClean="0">
                <a:solidFill>
                  <a:srgbClr val="FF0000"/>
                </a:solidFill>
              </a:rPr>
              <a:t>متمن أعلى </a:t>
            </a:r>
            <a:r>
              <a:rPr lang="ar-DZ" b="1" dirty="0" smtClean="0"/>
              <a:t>يسير هذه المتامن يدعى هذا </a:t>
            </a:r>
            <a:r>
              <a:rPr lang="ar-DZ" b="1" dirty="0" smtClean="0">
                <a:solidFill>
                  <a:srgbClr val="3333FF"/>
                </a:solidFill>
              </a:rPr>
              <a:t>المتمن بمتمن القيادة والتهيئة  </a:t>
            </a:r>
            <a:r>
              <a:rPr lang="fr-FR" sz="1700" b="1" dirty="0" err="1" smtClean="0">
                <a:solidFill>
                  <a:srgbClr val="FF0000"/>
                </a:solidFill>
              </a:rPr>
              <a:t>Grafcet</a:t>
            </a:r>
            <a:r>
              <a:rPr lang="fr-FR" sz="1700" b="1" dirty="0" smtClean="0">
                <a:solidFill>
                  <a:srgbClr val="FF0000"/>
                </a:solidFill>
              </a:rPr>
              <a:t> de Conduite et Initialisation(GCI)</a:t>
            </a:r>
            <a:r>
              <a:rPr lang="ar-DZ" b="1" dirty="0" smtClean="0">
                <a:solidFill>
                  <a:srgbClr val="FF0000"/>
                </a:solidFill>
              </a:rPr>
              <a:t> </a:t>
            </a:r>
            <a:r>
              <a:rPr lang="ar-DZ" b="1" dirty="0" smtClean="0">
                <a:solidFill>
                  <a:schemeClr val="tx1"/>
                </a:solidFill>
              </a:rPr>
              <a:t>أو</a:t>
            </a:r>
            <a:r>
              <a:rPr lang="ar-DZ" b="1" dirty="0" smtClean="0">
                <a:solidFill>
                  <a:srgbClr val="339933"/>
                </a:solidFill>
              </a:rPr>
              <a:t> متمن أنماط التشغيل </a:t>
            </a:r>
            <a:r>
              <a:rPr lang="fr-FR" b="1" dirty="0" smtClean="0">
                <a:solidFill>
                  <a:srgbClr val="339933"/>
                </a:solidFill>
              </a:rPr>
              <a:t>.</a:t>
            </a:r>
            <a:r>
              <a:rPr lang="fr-FR" sz="1700" b="1" dirty="0" smtClean="0">
                <a:solidFill>
                  <a:srgbClr val="339933"/>
                </a:solidFill>
              </a:rPr>
              <a:t>GMM</a:t>
            </a:r>
            <a:r>
              <a:rPr lang="ar-DZ" b="1" dirty="0" smtClean="0">
                <a:solidFill>
                  <a:srgbClr val="339933"/>
                </a:solidFill>
              </a:rPr>
              <a:t>   </a:t>
            </a:r>
            <a:endParaRPr lang="fr-FR" b="1" dirty="0">
              <a:solidFill>
                <a:srgbClr val="339933"/>
              </a:solidFill>
            </a:endParaRPr>
          </a:p>
        </p:txBody>
      </p:sp>
      <p:grpSp>
        <p:nvGrpSpPr>
          <p:cNvPr id="26" name="Groupe 25"/>
          <p:cNvGrpSpPr/>
          <p:nvPr/>
        </p:nvGrpSpPr>
        <p:grpSpPr>
          <a:xfrm>
            <a:off x="2143108" y="1857364"/>
            <a:ext cx="5525872" cy="428628"/>
            <a:chOff x="2143108" y="1428736"/>
            <a:chExt cx="5525872" cy="428628"/>
          </a:xfrm>
        </p:grpSpPr>
        <p:sp>
          <p:nvSpPr>
            <p:cNvPr id="25" name="Rectangle 24"/>
            <p:cNvSpPr/>
            <p:nvPr/>
          </p:nvSpPr>
          <p:spPr>
            <a:xfrm>
              <a:off x="2143108" y="1428736"/>
              <a:ext cx="5357850" cy="42862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143108" y="1463103"/>
              <a:ext cx="552587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b="1" dirty="0" smtClean="0">
                  <a:solidFill>
                    <a:schemeClr val="tx1"/>
                  </a:solidFill>
                </a:rPr>
                <a:t>GMM = </a:t>
              </a:r>
              <a:r>
                <a:rPr lang="fr-FR" b="1" dirty="0" err="1" smtClean="0">
                  <a:solidFill>
                    <a:schemeClr val="tx1"/>
                  </a:solidFill>
                </a:rPr>
                <a:t>Grafcet</a:t>
              </a:r>
              <a:r>
                <a:rPr lang="fr-FR" b="1" dirty="0" smtClean="0">
                  <a:solidFill>
                    <a:schemeClr val="tx1"/>
                  </a:solidFill>
                </a:rPr>
                <a:t> de Conduite et Initialisation(GCI) </a:t>
              </a:r>
              <a:endParaRPr lang="fr-FR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1571604" y="3643314"/>
            <a:ext cx="707236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/>
            <a:r>
              <a:rPr lang="ar-DZ" b="1" dirty="0" smtClean="0">
                <a:cs typeface="Arabic Transparent" pitchFamily="2" charset="-78"/>
              </a:rPr>
              <a:t>1- كل </a:t>
            </a:r>
            <a:r>
              <a:rPr lang="ar-DZ" b="1" dirty="0" smtClean="0">
                <a:solidFill>
                  <a:srgbClr val="3333FF"/>
                </a:solidFill>
                <a:cs typeface="Arabic Transparent" pitchFamily="2" charset="-78"/>
              </a:rPr>
              <a:t>مستطيل حالة </a:t>
            </a:r>
            <a:r>
              <a:rPr lang="ar-DZ" b="1" dirty="0" smtClean="0">
                <a:cs typeface="Arabic Transparent" pitchFamily="2" charset="-78"/>
              </a:rPr>
              <a:t>من </a:t>
            </a:r>
            <a:r>
              <a:rPr lang="fr-FR" sz="1600" b="1" dirty="0" smtClean="0">
                <a:cs typeface="Arabic Transparent" pitchFamily="2" charset="-78"/>
              </a:rPr>
              <a:t>GEMMA</a:t>
            </a:r>
            <a:r>
              <a:rPr lang="ar-DZ" b="1" dirty="0" smtClean="0">
                <a:cs typeface="Arabic Transparent" pitchFamily="2" charset="-78"/>
              </a:rPr>
              <a:t> </a:t>
            </a:r>
            <a:r>
              <a:rPr lang="ar-DZ" b="1" kern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يمثل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3333FF"/>
                </a:solidFill>
                <a:cs typeface="Arabic Transparent" pitchFamily="2" charset="-78"/>
              </a:rPr>
              <a:t>بمرحلة</a:t>
            </a:r>
            <a:r>
              <a:rPr lang="ar-DZ" b="1" dirty="0" smtClean="0">
                <a:cs typeface="Arabic Transparent" pitchFamily="2" charset="-78"/>
              </a:rPr>
              <a:t> (او اشغولة) </a:t>
            </a:r>
            <a:r>
              <a:rPr lang="ar-DZ" b="1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ar-DZ" b="1" dirty="0" smtClean="0">
                <a:cs typeface="Arabic Transparent" pitchFamily="2" charset="-78"/>
              </a:rPr>
              <a:t> فعل </a:t>
            </a:r>
            <a:r>
              <a:rPr lang="ar-DZ" b="1" dirty="0" smtClean="0">
                <a:solidFill>
                  <a:srgbClr val="C00000"/>
                </a:solidFill>
                <a:cs typeface="Arabic Transparent" pitchFamily="2" charset="-78"/>
              </a:rPr>
              <a:t>( كما في المتمن).</a:t>
            </a:r>
            <a:endParaRPr lang="fr-FR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3571868" y="5214950"/>
            <a:ext cx="500066" cy="500066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=</a:t>
            </a:r>
            <a:endParaRPr kumimoji="0" lang="ar-DZ" sz="4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61302" y="5269542"/>
            <a:ext cx="484428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F2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5072066" y="3000372"/>
            <a:ext cx="3643338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/>
            <a:r>
              <a:rPr lang="ar-DZ" sz="2400" b="1" u="sng" dirty="0" smtClean="0">
                <a:solidFill>
                  <a:srgbClr val="FF0000"/>
                </a:solidFill>
                <a:cs typeface="Arabic Transparent" pitchFamily="2" charset="-78"/>
              </a:rPr>
              <a:t>ملاحظة </a:t>
            </a:r>
            <a:r>
              <a:rPr lang="ar-DZ" sz="2800" b="1" u="sng" dirty="0" smtClean="0">
                <a:solidFill>
                  <a:srgbClr val="FF0000"/>
                </a:solidFill>
                <a:cs typeface="Arabic Transparent" pitchFamily="2" charset="-78"/>
              </a:rPr>
              <a:t>هامة</a:t>
            </a:r>
            <a:r>
              <a:rPr lang="ar-DZ" sz="2400" b="1" u="sng" dirty="0" smtClean="0">
                <a:solidFill>
                  <a:srgbClr val="FF0000"/>
                </a:solidFill>
                <a:cs typeface="Arabic Transparent" pitchFamily="2" charset="-78"/>
              </a:rPr>
              <a:t> جدا</a:t>
            </a:r>
            <a:r>
              <a:rPr lang="ar-DZ" sz="2400" b="1" u="sng" dirty="0" smtClean="0">
                <a:solidFill>
                  <a:srgbClr val="CC00FF"/>
                </a:solidFill>
                <a:cs typeface="Arabic Transparent" pitchFamily="2" charset="-78"/>
              </a:rPr>
              <a:t>: كيفية التمثيل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143108" y="142852"/>
            <a:ext cx="692948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2- </a:t>
            </a:r>
            <a:r>
              <a:rPr lang="ar-SA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التنسيق الرأسي أو الهرمي</a:t>
            </a:r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coordination verticale ou hiérarchisée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143108" y="4143380"/>
            <a:ext cx="650085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/>
            <a:r>
              <a:rPr lang="ar-DZ" b="1" dirty="0" smtClean="0">
                <a:cs typeface="Arabic Transparent" pitchFamily="2" charset="-78"/>
              </a:rPr>
              <a:t>2- كل </a:t>
            </a:r>
            <a:r>
              <a:rPr lang="ar-DZ" b="1" dirty="0" smtClean="0">
                <a:solidFill>
                  <a:srgbClr val="669900"/>
                </a:solidFill>
                <a:cs typeface="Arabic Transparent" pitchFamily="2" charset="-78"/>
              </a:rPr>
              <a:t>شرط انتقال </a:t>
            </a:r>
            <a:r>
              <a:rPr lang="ar-DZ" b="1" dirty="0" smtClean="0">
                <a:cs typeface="Arabic Transparent" pitchFamily="2" charset="-78"/>
              </a:rPr>
              <a:t>بين مستطيلات </a:t>
            </a:r>
            <a:r>
              <a:rPr lang="fr-FR" sz="1600" b="1" dirty="0" smtClean="0">
                <a:cs typeface="Arabic Transparent" pitchFamily="2" charset="-78"/>
              </a:rPr>
              <a:t>GEMMA</a:t>
            </a:r>
            <a:r>
              <a:rPr lang="ar-DZ" b="1" dirty="0" smtClean="0">
                <a:cs typeface="Arabic Transparent" pitchFamily="2" charset="-78"/>
              </a:rPr>
              <a:t> </a:t>
            </a:r>
            <a:r>
              <a:rPr lang="ar-DZ" b="1" kern="0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يمثل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DZ" b="1" dirty="0" smtClean="0">
                <a:solidFill>
                  <a:srgbClr val="669900"/>
                </a:solidFill>
                <a:cs typeface="Arabic Transparent" pitchFamily="2" charset="-78"/>
              </a:rPr>
              <a:t>باستقبالية </a:t>
            </a:r>
            <a:r>
              <a:rPr lang="ar-DZ" b="1" dirty="0" smtClean="0">
                <a:solidFill>
                  <a:srgbClr val="C00000"/>
                </a:solidFill>
                <a:cs typeface="Arabic Transparent" pitchFamily="2" charset="-78"/>
              </a:rPr>
              <a:t>( كما في المتمن).</a:t>
            </a:r>
            <a:endParaRPr lang="fr-FR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1857356" y="4786322"/>
            <a:ext cx="2058646" cy="1883913"/>
            <a:chOff x="1857356" y="4429132"/>
            <a:chExt cx="2058646" cy="1883913"/>
          </a:xfrm>
        </p:grpSpPr>
        <p:sp>
          <p:nvSpPr>
            <p:cNvPr id="11" name="Rectangle 10"/>
            <p:cNvSpPr/>
            <p:nvPr/>
          </p:nvSpPr>
          <p:spPr>
            <a:xfrm>
              <a:off x="1916499" y="4449166"/>
              <a:ext cx="1197000" cy="1265849"/>
            </a:xfrm>
            <a:prstGeom prst="rect">
              <a:avLst/>
            </a:prstGeom>
            <a:noFill/>
            <a:ln w="28575" cap="flat" cmpd="sng" algn="ctr">
              <a:solidFill>
                <a:srgbClr val="3333FF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2" name="Text Box 19"/>
            <p:cNvSpPr txBox="1">
              <a:spLocks noChangeArrowheads="1"/>
            </p:cNvSpPr>
            <p:nvPr/>
          </p:nvSpPr>
          <p:spPr bwMode="auto">
            <a:xfrm>
              <a:off x="1857356" y="4429132"/>
              <a:ext cx="1500198" cy="3240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F2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</a:t>
              </a: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Marche 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 préparation&gt;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Connecteur droit 27"/>
            <p:cNvCxnSpPr/>
            <p:nvPr/>
          </p:nvCxnSpPr>
          <p:spPr>
            <a:xfrm rot="5400000">
              <a:off x="2270848" y="6042251"/>
              <a:ext cx="540000" cy="1588"/>
            </a:xfrm>
            <a:prstGeom prst="line">
              <a:avLst/>
            </a:prstGeom>
            <a:noFill/>
            <a:ln w="28575" cap="flat" cmpd="sng" algn="ctr">
              <a:solidFill>
                <a:srgbClr val="6699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0" name="Connecteur droit 29"/>
            <p:cNvCxnSpPr/>
            <p:nvPr/>
          </p:nvCxnSpPr>
          <p:spPr>
            <a:xfrm rot="10800000">
              <a:off x="2440461" y="5999180"/>
              <a:ext cx="180000" cy="1588"/>
            </a:xfrm>
            <a:prstGeom prst="line">
              <a:avLst/>
            </a:prstGeom>
            <a:noFill/>
            <a:ln w="28575" cap="flat" cmpd="sng" algn="ctr">
              <a:solidFill>
                <a:srgbClr val="6699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33" name="Connecteur droit avec flèche 32"/>
            <p:cNvCxnSpPr/>
            <p:nvPr/>
          </p:nvCxnSpPr>
          <p:spPr>
            <a:xfrm rot="5400000">
              <a:off x="2498926" y="5808139"/>
              <a:ext cx="7200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38" name="Groupe 37"/>
            <p:cNvGrpSpPr/>
            <p:nvPr/>
          </p:nvGrpSpPr>
          <p:grpSpPr>
            <a:xfrm>
              <a:off x="2644415" y="5727372"/>
              <a:ext cx="1271587" cy="487376"/>
              <a:chOff x="2915278" y="5727372"/>
              <a:chExt cx="1271587" cy="487376"/>
            </a:xfrm>
          </p:grpSpPr>
          <p:sp>
            <p:nvSpPr>
              <p:cNvPr id="35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2915278" y="5827398"/>
                <a:ext cx="1271587" cy="38735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b="1" dirty="0" smtClean="0">
                    <a:solidFill>
                      <a:srgbClr val="CC00FF"/>
                    </a:solidFill>
                    <a:sym typeface="Symbol"/>
                  </a:rPr>
                  <a:t></a:t>
                </a:r>
                <a:r>
                  <a:rPr lang="fr-FR" sz="1600" b="1" dirty="0" smtClean="0">
                    <a:solidFill>
                      <a:srgbClr val="CC00FF"/>
                    </a:solidFill>
                    <a:sym typeface="Symbol"/>
                  </a:rPr>
                  <a:t>=200</a:t>
                </a:r>
                <a:r>
                  <a:rPr lang="ar-DZ" sz="1600" b="1" dirty="0" smtClean="0">
                    <a:solidFill>
                      <a:srgbClr val="CC00FF"/>
                    </a:solidFill>
                    <a:sym typeface="Symbol"/>
                  </a:rPr>
                  <a:t> </a:t>
                </a:r>
                <a:r>
                  <a:rPr lang="fr-FR" sz="1600" b="1" dirty="0" smtClean="0">
                    <a:solidFill>
                      <a:srgbClr val="CC00FF"/>
                    </a:solidFill>
                    <a:sym typeface="Symbol"/>
                  </a:rPr>
                  <a:t> C</a:t>
                </a:r>
                <a:endParaRPr lang="fr-FR" sz="1600" b="1" dirty="0">
                  <a:solidFill>
                    <a:srgbClr val="CC00FF"/>
                  </a:solidFill>
                </a:endParaRPr>
              </a:p>
            </p:txBody>
          </p:sp>
          <p:sp>
            <p:nvSpPr>
              <p:cNvPr id="36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3474426" y="5727372"/>
                <a:ext cx="357190" cy="38735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200" b="1" dirty="0" smtClean="0">
                    <a:solidFill>
                      <a:srgbClr val="CC00FF"/>
                    </a:solidFill>
                    <a:sym typeface="Symbol"/>
                  </a:rPr>
                  <a:t>0</a:t>
                </a:r>
                <a:endParaRPr lang="fr-FR" sz="1200" b="1" dirty="0">
                  <a:solidFill>
                    <a:srgbClr val="CC00FF"/>
                  </a:solidFill>
                </a:endParaRPr>
              </a:p>
            </p:txBody>
          </p:sp>
        </p:grpSp>
      </p:grpSp>
      <p:grpSp>
        <p:nvGrpSpPr>
          <p:cNvPr id="34" name="Groupe 33"/>
          <p:cNvGrpSpPr>
            <a:grpSpLocks noChangeAspect="1"/>
          </p:cNvGrpSpPr>
          <p:nvPr/>
        </p:nvGrpSpPr>
        <p:grpSpPr>
          <a:xfrm>
            <a:off x="4481701" y="5000638"/>
            <a:ext cx="2753307" cy="1330504"/>
            <a:chOff x="4481704" y="4786322"/>
            <a:chExt cx="2294421" cy="1108753"/>
          </a:xfrm>
        </p:grpSpPr>
        <p:cxnSp>
          <p:nvCxnSpPr>
            <p:cNvPr id="22" name="Connecteur droit 21"/>
            <p:cNvCxnSpPr/>
            <p:nvPr/>
          </p:nvCxnSpPr>
          <p:spPr>
            <a:xfrm rot="5400000">
              <a:off x="4164423" y="5326322"/>
              <a:ext cx="1080000" cy="0"/>
            </a:xfrm>
            <a:prstGeom prst="line">
              <a:avLst/>
            </a:prstGeom>
            <a:ln>
              <a:solidFill>
                <a:srgbClr val="6699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 Box 28"/>
            <p:cNvSpPr txBox="1">
              <a:spLocks noChangeArrowheads="1"/>
            </p:cNvSpPr>
            <p:nvPr/>
          </p:nvSpPr>
          <p:spPr bwMode="auto">
            <a:xfrm>
              <a:off x="4481704" y="4988197"/>
              <a:ext cx="468000" cy="3720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3333FF"/>
              </a:solidFill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2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5120756" y="4988197"/>
              <a:ext cx="1655369" cy="3937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2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Line 31"/>
            <p:cNvSpPr>
              <a:spLocks noChangeAspect="1" noChangeShapeType="1"/>
            </p:cNvSpPr>
            <p:nvPr/>
          </p:nvSpPr>
          <p:spPr bwMode="auto">
            <a:xfrm>
              <a:off x="4947704" y="5189809"/>
              <a:ext cx="180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24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27236" y="4966516"/>
              <a:ext cx="1499999" cy="69249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24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تشغيل تحضيري</a:t>
              </a:r>
              <a:endParaRPr lang="fr-FR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487832" y="5029820"/>
              <a:ext cx="438421" cy="28212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103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" name="Connecteur droit 19"/>
            <p:cNvCxnSpPr/>
            <p:nvPr/>
          </p:nvCxnSpPr>
          <p:spPr>
            <a:xfrm rot="5400000">
              <a:off x="4704728" y="5177587"/>
              <a:ext cx="360000" cy="0"/>
            </a:xfrm>
            <a:prstGeom prst="line">
              <a:avLst/>
            </a:prstGeom>
            <a:ln>
              <a:solidFill>
                <a:srgbClr val="3333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rot="5400000">
              <a:off x="4370853" y="5171694"/>
              <a:ext cx="360000" cy="0"/>
            </a:xfrm>
            <a:prstGeom prst="line">
              <a:avLst/>
            </a:prstGeom>
            <a:ln>
              <a:solidFill>
                <a:srgbClr val="3333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rot="10800000">
              <a:off x="4629696" y="5629634"/>
              <a:ext cx="144000" cy="1588"/>
            </a:xfrm>
            <a:prstGeom prst="line">
              <a:avLst/>
            </a:prstGeom>
            <a:noFill/>
            <a:ln w="15875" cap="flat" cmpd="sng" algn="ctr">
              <a:solidFill>
                <a:srgbClr val="6699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40" name="Groupe 39"/>
            <p:cNvGrpSpPr/>
            <p:nvPr/>
          </p:nvGrpSpPr>
          <p:grpSpPr>
            <a:xfrm>
              <a:off x="4777431" y="5421346"/>
              <a:ext cx="1271587" cy="473729"/>
              <a:chOff x="2928926" y="5768314"/>
              <a:chExt cx="1271587" cy="473729"/>
            </a:xfrm>
          </p:grpSpPr>
          <p:sp>
            <p:nvSpPr>
              <p:cNvPr id="41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2928926" y="5854693"/>
                <a:ext cx="1271587" cy="38735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b="1" dirty="0" smtClean="0">
                    <a:solidFill>
                      <a:srgbClr val="CC00FF"/>
                    </a:solidFill>
                    <a:sym typeface="Symbol"/>
                  </a:rPr>
                  <a:t></a:t>
                </a:r>
                <a:r>
                  <a:rPr lang="fr-FR" sz="1700" b="1" dirty="0" smtClean="0">
                    <a:solidFill>
                      <a:srgbClr val="CC00FF"/>
                    </a:solidFill>
                    <a:sym typeface="Symbol"/>
                  </a:rPr>
                  <a:t>=200</a:t>
                </a:r>
                <a:r>
                  <a:rPr lang="ar-DZ" sz="1700" b="1" dirty="0" smtClean="0">
                    <a:solidFill>
                      <a:srgbClr val="CC00FF"/>
                    </a:solidFill>
                    <a:sym typeface="Symbol"/>
                  </a:rPr>
                  <a:t> </a:t>
                </a:r>
                <a:r>
                  <a:rPr lang="fr-FR" sz="1700" b="1" dirty="0" smtClean="0">
                    <a:solidFill>
                      <a:srgbClr val="CC00FF"/>
                    </a:solidFill>
                    <a:sym typeface="Symbol"/>
                  </a:rPr>
                  <a:t> C</a:t>
                </a:r>
                <a:endParaRPr lang="fr-FR" sz="1700" b="1" dirty="0">
                  <a:solidFill>
                    <a:srgbClr val="CC00FF"/>
                  </a:solidFill>
                </a:endParaRPr>
              </a:p>
            </p:txBody>
          </p:sp>
          <p:sp>
            <p:nvSpPr>
              <p:cNvPr id="42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3422108" y="5768314"/>
                <a:ext cx="357190" cy="38735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200" b="1" dirty="0" smtClean="0">
                    <a:solidFill>
                      <a:srgbClr val="CC00FF"/>
                    </a:solidFill>
                    <a:sym typeface="Symbol"/>
                  </a:rPr>
                  <a:t>0</a:t>
                </a:r>
                <a:endParaRPr lang="fr-FR" sz="1200" b="1" dirty="0">
                  <a:solidFill>
                    <a:srgbClr val="CC00FF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" grpId="0"/>
      <p:bldP spid="8" grpId="0"/>
      <p:bldP spid="13" grpId="0"/>
      <p:bldP spid="19" grpId="0"/>
      <p:bldP spid="23" grpId="0"/>
      <p:bldP spid="24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e 144"/>
          <p:cNvGrpSpPr/>
          <p:nvPr/>
        </p:nvGrpSpPr>
        <p:grpSpPr>
          <a:xfrm>
            <a:off x="88860" y="27296"/>
            <a:ext cx="2340000" cy="903288"/>
            <a:chOff x="323850" y="0"/>
            <a:chExt cx="1890696" cy="903288"/>
          </a:xfrm>
        </p:grpSpPr>
        <p:sp>
          <p:nvSpPr>
            <p:cNvPr id="142" name="AutoShape 268"/>
            <p:cNvSpPr>
              <a:spLocks noChangeArrowheads="1"/>
            </p:cNvSpPr>
            <p:nvPr/>
          </p:nvSpPr>
          <p:spPr bwMode="auto">
            <a:xfrm>
              <a:off x="330183" y="0"/>
              <a:ext cx="1884363" cy="903288"/>
            </a:xfrm>
            <a:prstGeom prst="wedgeRoundRectCallout">
              <a:avLst>
                <a:gd name="adj1" fmla="val 48819"/>
                <a:gd name="adj2" fmla="val 206241"/>
                <a:gd name="adj3" fmla="val 16667"/>
              </a:avLst>
            </a:prstGeom>
            <a:solidFill>
              <a:srgbClr val="FFFFA3"/>
            </a:soli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5388" name="AutoShape 268"/>
            <p:cNvSpPr>
              <a:spLocks noChangeArrowheads="1"/>
            </p:cNvSpPr>
            <p:nvPr/>
          </p:nvSpPr>
          <p:spPr bwMode="auto">
            <a:xfrm>
              <a:off x="323850" y="0"/>
              <a:ext cx="1884363" cy="903288"/>
            </a:xfrm>
            <a:prstGeom prst="wedgeRoundRectCallout">
              <a:avLst>
                <a:gd name="adj1" fmla="val 48819"/>
                <a:gd name="adj2" fmla="val 206241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ولكن إذا حدث 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خلل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 وأردت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توقيف النظام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 فكيف افعل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؟؟ </a:t>
              </a:r>
              <a:r>
                <a:rPr lang="ar-DZ" b="1" dirty="0" smtClean="0">
                  <a:solidFill>
                    <a:srgbClr val="FF00FF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00FF"/>
                  </a:solidFill>
                  <a:latin typeface="Arial"/>
                  <a:cs typeface="Arial"/>
                </a:rPr>
                <a:t>زر </a:t>
              </a:r>
              <a:r>
                <a:rPr lang="ar-DZ" b="1" dirty="0" smtClean="0">
                  <a:solidFill>
                    <a:srgbClr val="FF00FF"/>
                  </a:solidFill>
                  <a:latin typeface="Times New Roman" pitchFamily="18" charset="0"/>
                  <a:cs typeface="Arabic Transparent" pitchFamily="2" charset="-78"/>
                </a:rPr>
                <a:t>اضغط ؟؟ </a:t>
              </a:r>
              <a:endParaRPr lang="fr-FR" b="1" dirty="0">
                <a:solidFill>
                  <a:srgbClr val="FF00FF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17" name="Group 271"/>
          <p:cNvGrpSpPr>
            <a:grpSpLocks/>
          </p:cNvGrpSpPr>
          <p:nvPr/>
        </p:nvGrpSpPr>
        <p:grpSpPr bwMode="auto">
          <a:xfrm>
            <a:off x="1990725" y="2894013"/>
            <a:ext cx="184150" cy="434975"/>
            <a:chOff x="5035" y="3896"/>
            <a:chExt cx="290" cy="683"/>
          </a:xfrm>
        </p:grpSpPr>
        <p:sp>
          <p:nvSpPr>
            <p:cNvPr id="6227" name="Line 272"/>
            <p:cNvSpPr>
              <a:spLocks noChangeShapeType="1"/>
            </p:cNvSpPr>
            <p:nvPr/>
          </p:nvSpPr>
          <p:spPr bwMode="auto">
            <a:xfrm rot="1260000" flipH="1">
              <a:off x="5144" y="3896"/>
              <a:ext cx="144" cy="267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28" name="Line 273"/>
            <p:cNvSpPr>
              <a:spLocks noChangeShapeType="1"/>
            </p:cNvSpPr>
            <p:nvPr/>
          </p:nvSpPr>
          <p:spPr bwMode="auto">
            <a:xfrm rot="1260000">
              <a:off x="5081" y="4162"/>
              <a:ext cx="244" cy="0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6229" name="Line 274"/>
            <p:cNvSpPr>
              <a:spLocks noChangeAspect="1" noChangeShapeType="1"/>
            </p:cNvSpPr>
            <p:nvPr/>
          </p:nvSpPr>
          <p:spPr bwMode="auto">
            <a:xfrm rot="1260000" flipH="1">
              <a:off x="5035" y="4148"/>
              <a:ext cx="232" cy="431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396" name="Text Box 276"/>
          <p:cNvSpPr txBox="1">
            <a:spLocks noChangeArrowheads="1"/>
          </p:cNvSpPr>
          <p:nvPr/>
        </p:nvSpPr>
        <p:spPr bwMode="auto">
          <a:xfrm>
            <a:off x="1922463" y="2276475"/>
            <a:ext cx="496887" cy="554038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4000" b="1" dirty="0">
                <a:latin typeface="Arial" pitchFamily="34" charset="0"/>
                <a:cs typeface="Arial" pitchFamily="34" charset="0"/>
                <a:sym typeface="Wingdings" pitchFamily="2" charset="2"/>
              </a:rPr>
              <a:t></a:t>
            </a:r>
            <a:r>
              <a:rPr lang="fr-FR" sz="4000" b="1" dirty="0">
                <a:latin typeface="Arial" pitchFamily="34" charset="0"/>
                <a:cs typeface="Arial" pitchFamily="34" charset="0"/>
              </a:rPr>
              <a:t> </a:t>
            </a:r>
            <a:endParaRPr lang="fr-FR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0" name="Groupe 159"/>
          <p:cNvGrpSpPr/>
          <p:nvPr/>
        </p:nvGrpSpPr>
        <p:grpSpPr>
          <a:xfrm>
            <a:off x="900113" y="2967038"/>
            <a:ext cx="2951162" cy="3032125"/>
            <a:chOff x="900113" y="2967038"/>
            <a:chExt cx="2951162" cy="3032125"/>
          </a:xfrm>
        </p:grpSpPr>
        <p:sp>
          <p:nvSpPr>
            <p:cNvPr id="5264" name="Text Box 144"/>
            <p:cNvSpPr txBox="1">
              <a:spLocks noChangeArrowheads="1"/>
            </p:cNvSpPr>
            <p:nvPr/>
          </p:nvSpPr>
          <p:spPr bwMode="auto">
            <a:xfrm>
              <a:off x="3427413" y="5705475"/>
              <a:ext cx="423862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L</a:t>
              </a:r>
              <a:r>
                <a:rPr lang="fr-FR" sz="1600" b="1" baseline="-25000">
                  <a:solidFill>
                    <a:srgbClr val="FF0000"/>
                  </a:solidFill>
                </a:rPr>
                <a:t>0</a:t>
              </a:r>
              <a:endParaRPr lang="fr-FR" sz="1600" b="1"/>
            </a:p>
          </p:txBody>
        </p:sp>
        <p:sp>
          <p:nvSpPr>
            <p:cNvPr id="5265" name="Text Box 145"/>
            <p:cNvSpPr txBox="1">
              <a:spLocks noChangeArrowheads="1"/>
            </p:cNvSpPr>
            <p:nvPr/>
          </p:nvSpPr>
          <p:spPr bwMode="auto">
            <a:xfrm>
              <a:off x="2559050" y="5722938"/>
              <a:ext cx="4254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L</a:t>
              </a:r>
              <a:r>
                <a:rPr lang="fr-FR" sz="1600" b="1" baseline="-25000">
                  <a:solidFill>
                    <a:srgbClr val="FF0000"/>
                  </a:solidFill>
                </a:rPr>
                <a:t>1</a:t>
              </a:r>
              <a:endParaRPr lang="fr-FR" sz="1600" b="1"/>
            </a:p>
          </p:txBody>
        </p:sp>
        <p:sp>
          <p:nvSpPr>
            <p:cNvPr id="5266" name="Rectangle 146"/>
            <p:cNvSpPr>
              <a:spLocks noChangeAspect="1" noChangeArrowheads="1"/>
            </p:cNvSpPr>
            <p:nvPr/>
          </p:nvSpPr>
          <p:spPr bwMode="auto">
            <a:xfrm>
              <a:off x="1246188" y="3910013"/>
              <a:ext cx="392112" cy="361950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67" name="Rectangle 147" descr="60 %"/>
            <p:cNvSpPr>
              <a:spLocks noChangeAspect="1" noChangeArrowheads="1"/>
            </p:cNvSpPr>
            <p:nvPr/>
          </p:nvSpPr>
          <p:spPr bwMode="auto">
            <a:xfrm>
              <a:off x="1500188" y="3875088"/>
              <a:ext cx="142875" cy="425450"/>
            </a:xfrm>
            <a:prstGeom prst="rect">
              <a:avLst/>
            </a:prstGeom>
            <a:pattFill prst="pct60">
              <a:fgClr>
                <a:srgbClr val="336600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2" name="Group 148"/>
            <p:cNvGrpSpPr>
              <a:grpSpLocks noChangeAspect="1"/>
            </p:cNvGrpSpPr>
            <p:nvPr/>
          </p:nvGrpSpPr>
          <p:grpSpPr bwMode="auto">
            <a:xfrm rot="5400000" flipH="1">
              <a:off x="1412875" y="4676776"/>
              <a:ext cx="73025" cy="127000"/>
              <a:chOff x="7937" y="3267"/>
              <a:chExt cx="193" cy="331"/>
            </a:xfrm>
          </p:grpSpPr>
          <p:sp>
            <p:nvSpPr>
              <p:cNvPr id="6283" name="Line 149"/>
              <p:cNvSpPr>
                <a:spLocks noChangeAspect="1" noChangeShapeType="1"/>
              </p:cNvSpPr>
              <p:nvPr/>
            </p:nvSpPr>
            <p:spPr bwMode="auto">
              <a:xfrm flipV="1">
                <a:off x="8055" y="3473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84" name="Line 150"/>
              <p:cNvSpPr>
                <a:spLocks noChangeAspect="1" noChangeShapeType="1"/>
              </p:cNvSpPr>
              <p:nvPr/>
            </p:nvSpPr>
            <p:spPr bwMode="auto">
              <a:xfrm flipV="1">
                <a:off x="7999" y="3461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3" name="Group 151"/>
              <p:cNvGrpSpPr>
                <a:grpSpLocks noChangeAspect="1"/>
              </p:cNvGrpSpPr>
              <p:nvPr/>
            </p:nvGrpSpPr>
            <p:grpSpPr bwMode="auto">
              <a:xfrm>
                <a:off x="7937" y="3267"/>
                <a:ext cx="193" cy="193"/>
                <a:chOff x="6404" y="2193"/>
                <a:chExt cx="306" cy="306"/>
              </a:xfrm>
            </p:grpSpPr>
            <p:sp>
              <p:nvSpPr>
                <p:cNvPr id="6286" name="AutoShape 152"/>
                <p:cNvSpPr>
                  <a:spLocks noChangeAspect="1" noChangeArrowheads="1"/>
                </p:cNvSpPr>
                <p:nvPr/>
              </p:nvSpPr>
              <p:spPr bwMode="auto">
                <a:xfrm>
                  <a:off x="6404" y="2193"/>
                  <a:ext cx="306" cy="30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05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8047" y="20399"/>
                      </a:moveTo>
                      <a:cubicBezTo>
                        <a:pt x="3764" y="19171"/>
                        <a:pt x="814" y="15254"/>
                        <a:pt x="814" y="10800"/>
                      </a:cubicBezTo>
                      <a:cubicBezTo>
                        <a:pt x="814" y="5284"/>
                        <a:pt x="5284" y="814"/>
                        <a:pt x="10800" y="814"/>
                      </a:cubicBezTo>
                      <a:cubicBezTo>
                        <a:pt x="16315" y="814"/>
                        <a:pt x="20786" y="5284"/>
                        <a:pt x="20786" y="10800"/>
                      </a:cubicBezTo>
                      <a:cubicBezTo>
                        <a:pt x="20786" y="15254"/>
                        <a:pt x="17835" y="19171"/>
                        <a:pt x="13552" y="20399"/>
                      </a:cubicBezTo>
                      <a:lnTo>
                        <a:pt x="13777" y="21181"/>
                      </a:lnTo>
                      <a:cubicBezTo>
                        <a:pt x="18408" y="19853"/>
                        <a:pt x="21600" y="1561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5618"/>
                        <a:pt x="3191" y="19853"/>
                        <a:pt x="7822" y="2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87" name="Oval 153"/>
                <p:cNvSpPr>
                  <a:spLocks noChangeAspect="1" noChangeArrowheads="1"/>
                </p:cNvSpPr>
                <p:nvPr/>
              </p:nvSpPr>
              <p:spPr bwMode="auto">
                <a:xfrm>
                  <a:off x="6484" y="2277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4" name="Group 154"/>
            <p:cNvGrpSpPr>
              <a:grpSpLocks noChangeAspect="1"/>
            </p:cNvGrpSpPr>
            <p:nvPr/>
          </p:nvGrpSpPr>
          <p:grpSpPr bwMode="auto">
            <a:xfrm>
              <a:off x="1228725" y="4664075"/>
              <a:ext cx="173038" cy="136525"/>
              <a:chOff x="4364" y="1705"/>
              <a:chExt cx="490" cy="386"/>
            </a:xfrm>
          </p:grpSpPr>
          <p:sp>
            <p:nvSpPr>
              <p:cNvPr id="6272" name="Rectangle 155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354" y="1742"/>
                <a:ext cx="347" cy="321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73" name="Line 156"/>
              <p:cNvSpPr>
                <a:spLocks noChangeAspect="1" noChangeShapeType="1"/>
              </p:cNvSpPr>
              <p:nvPr/>
            </p:nvSpPr>
            <p:spPr bwMode="auto">
              <a:xfrm rot="-5400000" flipH="1" flipV="1">
                <a:off x="4174" y="1898"/>
                <a:ext cx="386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74" name="Line 157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534" y="1556"/>
                <a:ext cx="0" cy="325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75" name="Line 158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527" y="1918"/>
                <a:ext cx="0" cy="325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76" name="Arc 159"/>
              <p:cNvSpPr>
                <a:spLocks noChangeAspect="1"/>
              </p:cNvSpPr>
              <p:nvPr/>
            </p:nvSpPr>
            <p:spPr bwMode="auto">
              <a:xfrm rot="10800000" flipH="1" flipV="1">
                <a:off x="4680" y="1720"/>
                <a:ext cx="104" cy="1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77" name="Arc 160"/>
              <p:cNvSpPr>
                <a:spLocks noChangeAspect="1"/>
              </p:cNvSpPr>
              <p:nvPr/>
            </p:nvSpPr>
            <p:spPr bwMode="auto">
              <a:xfrm rot="11520000" flipH="1">
                <a:off x="4671" y="1983"/>
                <a:ext cx="104" cy="1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78" name="Arc 161"/>
              <p:cNvSpPr>
                <a:spLocks noChangeAspect="1"/>
              </p:cNvSpPr>
              <p:nvPr/>
            </p:nvSpPr>
            <p:spPr bwMode="auto">
              <a:xfrm rot="10800000" flipH="1" flipV="1">
                <a:off x="4794" y="1829"/>
                <a:ext cx="60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79" name="Arc 162"/>
              <p:cNvSpPr>
                <a:spLocks noChangeAspect="1"/>
              </p:cNvSpPr>
              <p:nvPr/>
            </p:nvSpPr>
            <p:spPr bwMode="auto">
              <a:xfrm rot="11520000" flipH="1">
                <a:off x="4792" y="1931"/>
                <a:ext cx="6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80" name="AutoShape 163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516" y="1861"/>
                <a:ext cx="334" cy="87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81" name="AutoShape 164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575" y="1849"/>
                <a:ext cx="290" cy="86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82" name="AutoShape 165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712" y="1856"/>
                <a:ext cx="174" cy="104"/>
              </a:xfrm>
              <a:prstGeom prst="roundRect">
                <a:avLst>
                  <a:gd name="adj" fmla="val 43889"/>
                </a:avLst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286" name="AutoShape 166"/>
            <p:cNvSpPr>
              <a:spLocks noChangeAspect="1" noChangeArrowheads="1"/>
            </p:cNvSpPr>
            <p:nvPr/>
          </p:nvSpPr>
          <p:spPr bwMode="auto">
            <a:xfrm>
              <a:off x="995363" y="4951413"/>
              <a:ext cx="1490662" cy="530225"/>
            </a:xfrm>
            <a:prstGeom prst="cube">
              <a:avLst>
                <a:gd name="adj" fmla="val 90204"/>
              </a:avLst>
            </a:prstGeom>
            <a:solidFill>
              <a:srgbClr val="008080">
                <a:alpha val="20000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87" name="AutoShape 167"/>
            <p:cNvSpPr>
              <a:spLocks noChangeAspect="1" noChangeArrowheads="1"/>
            </p:cNvSpPr>
            <p:nvPr/>
          </p:nvSpPr>
          <p:spPr bwMode="auto">
            <a:xfrm flipH="1">
              <a:off x="1001713" y="3482975"/>
              <a:ext cx="244475" cy="1922463"/>
            </a:xfrm>
            <a:prstGeom prst="flowChartPunchedCard">
              <a:avLst/>
            </a:prstGeom>
            <a:solidFill>
              <a:srgbClr val="0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88" name="AutoShape 168"/>
            <p:cNvSpPr>
              <a:spLocks noChangeAspect="1" noChangeArrowheads="1"/>
            </p:cNvSpPr>
            <p:nvPr/>
          </p:nvSpPr>
          <p:spPr bwMode="auto">
            <a:xfrm>
              <a:off x="1011238" y="5060950"/>
              <a:ext cx="549275" cy="368300"/>
            </a:xfrm>
            <a:prstGeom prst="cube">
              <a:avLst>
                <a:gd name="adj" fmla="val 60648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289" name="PubL" descr="60 %"/>
            <p:cNvSpPr>
              <a:spLocks noChangeAspect="1" noEditPoints="1" noChangeArrowheads="1"/>
            </p:cNvSpPr>
            <p:nvPr/>
          </p:nvSpPr>
          <p:spPr bwMode="auto">
            <a:xfrm flipH="1">
              <a:off x="1382713" y="5014913"/>
              <a:ext cx="576262" cy="393700"/>
            </a:xfrm>
            <a:custGeom>
              <a:avLst/>
              <a:gdLst>
                <a:gd name="T0" fmla="*/ 137858948 w 21600"/>
                <a:gd name="T1" fmla="*/ 0 h 21600"/>
                <a:gd name="T2" fmla="*/ 0 w 21600"/>
                <a:gd name="T3" fmla="*/ 65397137 h 21600"/>
                <a:gd name="T4" fmla="*/ 205079566 w 21600"/>
                <a:gd name="T5" fmla="*/ 130794201 h 21600"/>
                <a:gd name="T6" fmla="*/ 410159132 w 21600"/>
                <a:gd name="T7" fmla="*/ 88159058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0 w 21600"/>
                <a:gd name="T13" fmla="*/ 7518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7518"/>
                  </a:lnTo>
                  <a:lnTo>
                    <a:pt x="14519" y="7518"/>
                  </a:lnTo>
                  <a:lnTo>
                    <a:pt x="14519" y="0"/>
                  </a:lnTo>
                  <a:close/>
                </a:path>
              </a:pathLst>
            </a:custGeom>
            <a:pattFill prst="pct60">
              <a:fgClr>
                <a:srgbClr val="996633"/>
              </a:fgClr>
              <a:bgClr>
                <a:srgbClr val="B2B2B2"/>
              </a:bgClr>
            </a:patt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6633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grpSp>
          <p:nvGrpSpPr>
            <p:cNvPr id="5" name="Group 170"/>
            <p:cNvGrpSpPr>
              <a:grpSpLocks noChangeAspect="1"/>
            </p:cNvGrpSpPr>
            <p:nvPr/>
          </p:nvGrpSpPr>
          <p:grpSpPr bwMode="auto">
            <a:xfrm rot="5400000" flipH="1">
              <a:off x="1427162" y="4378326"/>
              <a:ext cx="73025" cy="127000"/>
              <a:chOff x="7937" y="3267"/>
              <a:chExt cx="193" cy="331"/>
            </a:xfrm>
          </p:grpSpPr>
          <p:sp>
            <p:nvSpPr>
              <p:cNvPr id="6267" name="Line 171"/>
              <p:cNvSpPr>
                <a:spLocks noChangeAspect="1" noChangeShapeType="1"/>
              </p:cNvSpPr>
              <p:nvPr/>
            </p:nvSpPr>
            <p:spPr bwMode="auto">
              <a:xfrm flipV="1">
                <a:off x="8055" y="3473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68" name="Line 172"/>
              <p:cNvSpPr>
                <a:spLocks noChangeAspect="1" noChangeShapeType="1"/>
              </p:cNvSpPr>
              <p:nvPr/>
            </p:nvSpPr>
            <p:spPr bwMode="auto">
              <a:xfrm flipV="1">
                <a:off x="7999" y="3461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6" name="Group 173"/>
              <p:cNvGrpSpPr>
                <a:grpSpLocks noChangeAspect="1"/>
              </p:cNvGrpSpPr>
              <p:nvPr/>
            </p:nvGrpSpPr>
            <p:grpSpPr bwMode="auto">
              <a:xfrm>
                <a:off x="7937" y="3267"/>
                <a:ext cx="193" cy="193"/>
                <a:chOff x="6404" y="2193"/>
                <a:chExt cx="306" cy="306"/>
              </a:xfrm>
            </p:grpSpPr>
            <p:sp>
              <p:nvSpPr>
                <p:cNvPr id="6270" name="AutoShape 174"/>
                <p:cNvSpPr>
                  <a:spLocks noChangeAspect="1" noChangeArrowheads="1"/>
                </p:cNvSpPr>
                <p:nvPr/>
              </p:nvSpPr>
              <p:spPr bwMode="auto">
                <a:xfrm>
                  <a:off x="6404" y="2193"/>
                  <a:ext cx="306" cy="30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05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8047" y="20399"/>
                      </a:moveTo>
                      <a:cubicBezTo>
                        <a:pt x="3764" y="19171"/>
                        <a:pt x="814" y="15254"/>
                        <a:pt x="814" y="10800"/>
                      </a:cubicBezTo>
                      <a:cubicBezTo>
                        <a:pt x="814" y="5284"/>
                        <a:pt x="5284" y="814"/>
                        <a:pt x="10800" y="814"/>
                      </a:cubicBezTo>
                      <a:cubicBezTo>
                        <a:pt x="16315" y="814"/>
                        <a:pt x="20786" y="5284"/>
                        <a:pt x="20786" y="10800"/>
                      </a:cubicBezTo>
                      <a:cubicBezTo>
                        <a:pt x="20786" y="15254"/>
                        <a:pt x="17835" y="19171"/>
                        <a:pt x="13552" y="20399"/>
                      </a:cubicBezTo>
                      <a:lnTo>
                        <a:pt x="13777" y="21181"/>
                      </a:lnTo>
                      <a:cubicBezTo>
                        <a:pt x="18408" y="19853"/>
                        <a:pt x="21600" y="1561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5618"/>
                        <a:pt x="3191" y="19853"/>
                        <a:pt x="7822" y="2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71" name="Oval 175"/>
                <p:cNvSpPr>
                  <a:spLocks noChangeAspect="1" noChangeArrowheads="1"/>
                </p:cNvSpPr>
                <p:nvPr/>
              </p:nvSpPr>
              <p:spPr bwMode="auto">
                <a:xfrm>
                  <a:off x="6484" y="2277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7" name="Group 176"/>
            <p:cNvGrpSpPr>
              <a:grpSpLocks noChangeAspect="1"/>
            </p:cNvGrpSpPr>
            <p:nvPr/>
          </p:nvGrpSpPr>
          <p:grpSpPr bwMode="auto">
            <a:xfrm>
              <a:off x="1255713" y="4360863"/>
              <a:ext cx="173037" cy="136525"/>
              <a:chOff x="4364" y="1705"/>
              <a:chExt cx="490" cy="386"/>
            </a:xfrm>
          </p:grpSpPr>
          <p:sp>
            <p:nvSpPr>
              <p:cNvPr id="6256" name="Rectangle 177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354" y="1742"/>
                <a:ext cx="347" cy="321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57" name="Line 178"/>
              <p:cNvSpPr>
                <a:spLocks noChangeAspect="1" noChangeShapeType="1"/>
              </p:cNvSpPr>
              <p:nvPr/>
            </p:nvSpPr>
            <p:spPr bwMode="auto">
              <a:xfrm rot="-5400000" flipH="1" flipV="1">
                <a:off x="4174" y="1898"/>
                <a:ext cx="386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58" name="Line 179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534" y="1556"/>
                <a:ext cx="0" cy="325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59" name="Line 180"/>
              <p:cNvSpPr>
                <a:spLocks noChangeAspect="1" noChangeShapeType="1"/>
              </p:cNvSpPr>
              <p:nvPr/>
            </p:nvSpPr>
            <p:spPr bwMode="auto">
              <a:xfrm rot="16200000" flipH="1">
                <a:off x="4527" y="1918"/>
                <a:ext cx="0" cy="325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60" name="Arc 181"/>
              <p:cNvSpPr>
                <a:spLocks noChangeAspect="1"/>
              </p:cNvSpPr>
              <p:nvPr/>
            </p:nvSpPr>
            <p:spPr bwMode="auto">
              <a:xfrm rot="10800000" flipH="1" flipV="1">
                <a:off x="4680" y="1720"/>
                <a:ext cx="104" cy="1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61" name="Arc 182"/>
              <p:cNvSpPr>
                <a:spLocks noChangeAspect="1"/>
              </p:cNvSpPr>
              <p:nvPr/>
            </p:nvSpPr>
            <p:spPr bwMode="auto">
              <a:xfrm rot="11520000" flipH="1">
                <a:off x="4671" y="1983"/>
                <a:ext cx="104" cy="10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62" name="Arc 183"/>
              <p:cNvSpPr>
                <a:spLocks noChangeAspect="1"/>
              </p:cNvSpPr>
              <p:nvPr/>
            </p:nvSpPr>
            <p:spPr bwMode="auto">
              <a:xfrm rot="10800000" flipH="1" flipV="1">
                <a:off x="4794" y="1829"/>
                <a:ext cx="60" cy="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63" name="Arc 184"/>
              <p:cNvSpPr>
                <a:spLocks noChangeAspect="1"/>
              </p:cNvSpPr>
              <p:nvPr/>
            </p:nvSpPr>
            <p:spPr bwMode="auto">
              <a:xfrm rot="11520000" flipH="1">
                <a:off x="4792" y="1931"/>
                <a:ext cx="61" cy="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64" name="AutoShape 185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516" y="1861"/>
                <a:ext cx="334" cy="87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65" name="AutoShape 186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575" y="1849"/>
                <a:ext cx="290" cy="86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66" name="AutoShape 187"/>
              <p:cNvSpPr>
                <a:spLocks noChangeAspect="1" noChangeArrowheads="1"/>
              </p:cNvSpPr>
              <p:nvPr/>
            </p:nvSpPr>
            <p:spPr bwMode="auto">
              <a:xfrm rot="-5400000" flipH="1" flipV="1">
                <a:off x="4712" y="1856"/>
                <a:ext cx="174" cy="104"/>
              </a:xfrm>
              <a:prstGeom prst="roundRect">
                <a:avLst>
                  <a:gd name="adj" fmla="val 43889"/>
                </a:avLst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8" name="Group 188"/>
            <p:cNvGrpSpPr>
              <a:grpSpLocks noChangeAspect="1"/>
            </p:cNvGrpSpPr>
            <p:nvPr/>
          </p:nvGrpSpPr>
          <p:grpSpPr bwMode="auto">
            <a:xfrm flipH="1">
              <a:off x="3425825" y="5408613"/>
              <a:ext cx="52388" cy="88900"/>
              <a:chOff x="7937" y="3267"/>
              <a:chExt cx="193" cy="331"/>
            </a:xfrm>
          </p:grpSpPr>
          <p:sp>
            <p:nvSpPr>
              <p:cNvPr id="6251" name="Line 189"/>
              <p:cNvSpPr>
                <a:spLocks noChangeAspect="1" noChangeShapeType="1"/>
              </p:cNvSpPr>
              <p:nvPr/>
            </p:nvSpPr>
            <p:spPr bwMode="auto">
              <a:xfrm flipV="1">
                <a:off x="8055" y="3473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52" name="Line 190"/>
              <p:cNvSpPr>
                <a:spLocks noChangeAspect="1" noChangeShapeType="1"/>
              </p:cNvSpPr>
              <p:nvPr/>
            </p:nvSpPr>
            <p:spPr bwMode="auto">
              <a:xfrm flipV="1">
                <a:off x="7999" y="3461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9" name="Group 191"/>
              <p:cNvGrpSpPr>
                <a:grpSpLocks noChangeAspect="1"/>
              </p:cNvGrpSpPr>
              <p:nvPr/>
            </p:nvGrpSpPr>
            <p:grpSpPr bwMode="auto">
              <a:xfrm>
                <a:off x="7937" y="3267"/>
                <a:ext cx="193" cy="193"/>
                <a:chOff x="6404" y="2193"/>
                <a:chExt cx="306" cy="306"/>
              </a:xfrm>
            </p:grpSpPr>
            <p:sp>
              <p:nvSpPr>
                <p:cNvPr id="6254" name="AutoShape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6404" y="2193"/>
                  <a:ext cx="306" cy="30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05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8047" y="20399"/>
                      </a:moveTo>
                      <a:cubicBezTo>
                        <a:pt x="3764" y="19171"/>
                        <a:pt x="814" y="15254"/>
                        <a:pt x="814" y="10800"/>
                      </a:cubicBezTo>
                      <a:cubicBezTo>
                        <a:pt x="814" y="5284"/>
                        <a:pt x="5284" y="814"/>
                        <a:pt x="10800" y="814"/>
                      </a:cubicBezTo>
                      <a:cubicBezTo>
                        <a:pt x="16315" y="814"/>
                        <a:pt x="20786" y="5284"/>
                        <a:pt x="20786" y="10800"/>
                      </a:cubicBezTo>
                      <a:cubicBezTo>
                        <a:pt x="20786" y="15254"/>
                        <a:pt x="17835" y="19171"/>
                        <a:pt x="13552" y="20399"/>
                      </a:cubicBezTo>
                      <a:lnTo>
                        <a:pt x="13777" y="21181"/>
                      </a:lnTo>
                      <a:cubicBezTo>
                        <a:pt x="18408" y="19853"/>
                        <a:pt x="21600" y="1561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5618"/>
                        <a:pt x="3191" y="19853"/>
                        <a:pt x="7822" y="2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55" name="Oval 193"/>
                <p:cNvSpPr>
                  <a:spLocks noChangeAspect="1" noChangeArrowheads="1"/>
                </p:cNvSpPr>
                <p:nvPr/>
              </p:nvSpPr>
              <p:spPr bwMode="auto">
                <a:xfrm>
                  <a:off x="6484" y="2277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5314" name="Rectangle 194"/>
            <p:cNvSpPr>
              <a:spLocks noChangeAspect="1" noChangeArrowheads="1"/>
            </p:cNvSpPr>
            <p:nvPr/>
          </p:nvSpPr>
          <p:spPr bwMode="auto">
            <a:xfrm rot="10800000" flipH="1" flipV="1">
              <a:off x="3390900" y="5554663"/>
              <a:ext cx="122238" cy="112712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76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15" name="Line 195"/>
            <p:cNvSpPr>
              <a:spLocks noChangeAspect="1" noChangeShapeType="1"/>
            </p:cNvSpPr>
            <p:nvPr/>
          </p:nvSpPr>
          <p:spPr bwMode="auto">
            <a:xfrm rot="10800000" flipH="1" flipV="1">
              <a:off x="3381375" y="5667375"/>
              <a:ext cx="136525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16" name="Line 196"/>
            <p:cNvSpPr>
              <a:spLocks noChangeAspect="1" noChangeShapeType="1"/>
            </p:cNvSpPr>
            <p:nvPr/>
          </p:nvSpPr>
          <p:spPr bwMode="auto">
            <a:xfrm rot="10800000" flipH="1">
              <a:off x="3386138" y="5551488"/>
              <a:ext cx="0" cy="11430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17" name="Line 197"/>
            <p:cNvSpPr>
              <a:spLocks noChangeAspect="1" noChangeShapeType="1"/>
            </p:cNvSpPr>
            <p:nvPr/>
          </p:nvSpPr>
          <p:spPr bwMode="auto">
            <a:xfrm rot="10800000" flipH="1">
              <a:off x="3514725" y="5551488"/>
              <a:ext cx="0" cy="115887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18" name="Arc 198"/>
            <p:cNvSpPr>
              <a:spLocks noChangeAspect="1"/>
            </p:cNvSpPr>
            <p:nvPr/>
          </p:nvSpPr>
          <p:spPr bwMode="auto">
            <a:xfrm rot="5400000" flipH="1" flipV="1">
              <a:off x="3386932" y="5518944"/>
              <a:ext cx="36512" cy="38100"/>
            </a:xfrm>
            <a:custGeom>
              <a:avLst/>
              <a:gdLst>
                <a:gd name="T0" fmla="*/ 0 w 21600"/>
                <a:gd name="T1" fmla="*/ 0 h 21600"/>
                <a:gd name="T2" fmla="*/ 104328 w 21600"/>
                <a:gd name="T3" fmla="*/ 118540 h 21600"/>
                <a:gd name="T4" fmla="*/ 0 w 21600"/>
                <a:gd name="T5" fmla="*/ 11854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19" name="Arc 199"/>
            <p:cNvSpPr>
              <a:spLocks noChangeAspect="1"/>
            </p:cNvSpPr>
            <p:nvPr/>
          </p:nvSpPr>
          <p:spPr bwMode="auto">
            <a:xfrm rot="6120000" flipH="1">
              <a:off x="3479007" y="5523706"/>
              <a:ext cx="38100" cy="36513"/>
            </a:xfrm>
            <a:custGeom>
              <a:avLst/>
              <a:gdLst>
                <a:gd name="T0" fmla="*/ 0 w 21600"/>
                <a:gd name="T1" fmla="*/ 0 h 21600"/>
                <a:gd name="T2" fmla="*/ 118540 w 21600"/>
                <a:gd name="T3" fmla="*/ 104336 h 21600"/>
                <a:gd name="T4" fmla="*/ 0 w 21600"/>
                <a:gd name="T5" fmla="*/ 10433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0" name="Arc 200"/>
            <p:cNvSpPr>
              <a:spLocks noChangeAspect="1"/>
            </p:cNvSpPr>
            <p:nvPr/>
          </p:nvSpPr>
          <p:spPr bwMode="auto">
            <a:xfrm rot="5400000" flipH="1" flipV="1">
              <a:off x="3425031" y="5495132"/>
              <a:ext cx="22225" cy="20638"/>
            </a:xfrm>
            <a:custGeom>
              <a:avLst/>
              <a:gdLst>
                <a:gd name="T0" fmla="*/ 0 w 21600"/>
                <a:gd name="T1" fmla="*/ 0 h 21600"/>
                <a:gd name="T2" fmla="*/ 23530 w 21600"/>
                <a:gd name="T3" fmla="*/ 18841 h 21600"/>
                <a:gd name="T4" fmla="*/ 0 w 21600"/>
                <a:gd name="T5" fmla="*/ 18841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1" name="Arc 201"/>
            <p:cNvSpPr>
              <a:spLocks noChangeAspect="1"/>
            </p:cNvSpPr>
            <p:nvPr/>
          </p:nvSpPr>
          <p:spPr bwMode="auto">
            <a:xfrm rot="6120000" flipH="1">
              <a:off x="3462338" y="5495925"/>
              <a:ext cx="20638" cy="20637"/>
            </a:xfrm>
            <a:custGeom>
              <a:avLst/>
              <a:gdLst>
                <a:gd name="T0" fmla="*/ 0 w 21600"/>
                <a:gd name="T1" fmla="*/ 0 h 21600"/>
                <a:gd name="T2" fmla="*/ 18841 w 21600"/>
                <a:gd name="T3" fmla="*/ 18838 h 21600"/>
                <a:gd name="T4" fmla="*/ 0 w 21600"/>
                <a:gd name="T5" fmla="*/ 1883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2" name="AutoShape 202"/>
            <p:cNvSpPr>
              <a:spLocks noChangeAspect="1" noChangeArrowheads="1"/>
            </p:cNvSpPr>
            <p:nvPr/>
          </p:nvSpPr>
          <p:spPr bwMode="auto">
            <a:xfrm rot="10800000" flipH="1" flipV="1">
              <a:off x="3394075" y="5540375"/>
              <a:ext cx="117475" cy="30163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3" name="AutoShape 203"/>
            <p:cNvSpPr>
              <a:spLocks noChangeAspect="1" noChangeArrowheads="1"/>
            </p:cNvSpPr>
            <p:nvPr/>
          </p:nvSpPr>
          <p:spPr bwMode="auto">
            <a:xfrm rot="10800000" flipH="1" flipV="1">
              <a:off x="3397250" y="5527675"/>
              <a:ext cx="101600" cy="30163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24" name="AutoShape 204"/>
            <p:cNvSpPr>
              <a:spLocks noChangeAspect="1" noChangeArrowheads="1"/>
            </p:cNvSpPr>
            <p:nvPr/>
          </p:nvSpPr>
          <p:spPr bwMode="auto">
            <a:xfrm rot="10800000" flipH="1" flipV="1">
              <a:off x="3422650" y="5495925"/>
              <a:ext cx="61913" cy="36513"/>
            </a:xfrm>
            <a:prstGeom prst="roundRect">
              <a:avLst>
                <a:gd name="adj" fmla="val 43889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0" name="Group 205"/>
            <p:cNvGrpSpPr>
              <a:grpSpLocks noChangeAspect="1"/>
            </p:cNvGrpSpPr>
            <p:nvPr/>
          </p:nvGrpSpPr>
          <p:grpSpPr bwMode="auto">
            <a:xfrm flipH="1">
              <a:off x="2913063" y="5448300"/>
              <a:ext cx="52387" cy="90488"/>
              <a:chOff x="7937" y="3267"/>
              <a:chExt cx="193" cy="331"/>
            </a:xfrm>
          </p:grpSpPr>
          <p:sp>
            <p:nvSpPr>
              <p:cNvPr id="6246" name="Line 206"/>
              <p:cNvSpPr>
                <a:spLocks noChangeAspect="1" noChangeShapeType="1"/>
              </p:cNvSpPr>
              <p:nvPr/>
            </p:nvSpPr>
            <p:spPr bwMode="auto">
              <a:xfrm flipV="1">
                <a:off x="8055" y="3473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47" name="Line 207"/>
              <p:cNvSpPr>
                <a:spLocks noChangeAspect="1" noChangeShapeType="1"/>
              </p:cNvSpPr>
              <p:nvPr/>
            </p:nvSpPr>
            <p:spPr bwMode="auto">
              <a:xfrm flipV="1">
                <a:off x="7999" y="3461"/>
                <a:ext cx="0" cy="125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1" name="Group 208"/>
              <p:cNvGrpSpPr>
                <a:grpSpLocks noChangeAspect="1"/>
              </p:cNvGrpSpPr>
              <p:nvPr/>
            </p:nvGrpSpPr>
            <p:grpSpPr bwMode="auto">
              <a:xfrm>
                <a:off x="7937" y="3267"/>
                <a:ext cx="193" cy="193"/>
                <a:chOff x="6404" y="2193"/>
                <a:chExt cx="306" cy="306"/>
              </a:xfrm>
            </p:grpSpPr>
            <p:sp>
              <p:nvSpPr>
                <p:cNvPr id="6249" name="AutoShape 209"/>
                <p:cNvSpPr>
                  <a:spLocks noChangeAspect="1" noChangeArrowheads="1"/>
                </p:cNvSpPr>
                <p:nvPr/>
              </p:nvSpPr>
              <p:spPr bwMode="auto">
                <a:xfrm>
                  <a:off x="6404" y="2193"/>
                  <a:ext cx="306" cy="30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600"/>
                    <a:gd name="T13" fmla="*/ 0 h 21600"/>
                    <a:gd name="T14" fmla="*/ 21600 w 21600"/>
                    <a:gd name="T15" fmla="*/ 20541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8047" y="20399"/>
                      </a:moveTo>
                      <a:cubicBezTo>
                        <a:pt x="3764" y="19171"/>
                        <a:pt x="814" y="15254"/>
                        <a:pt x="814" y="10800"/>
                      </a:cubicBezTo>
                      <a:cubicBezTo>
                        <a:pt x="814" y="5284"/>
                        <a:pt x="5284" y="814"/>
                        <a:pt x="10800" y="814"/>
                      </a:cubicBezTo>
                      <a:cubicBezTo>
                        <a:pt x="16315" y="814"/>
                        <a:pt x="20786" y="5284"/>
                        <a:pt x="20786" y="10800"/>
                      </a:cubicBezTo>
                      <a:cubicBezTo>
                        <a:pt x="20786" y="15254"/>
                        <a:pt x="17835" y="19171"/>
                        <a:pt x="13552" y="20399"/>
                      </a:cubicBezTo>
                      <a:lnTo>
                        <a:pt x="13777" y="21181"/>
                      </a:lnTo>
                      <a:cubicBezTo>
                        <a:pt x="18408" y="19853"/>
                        <a:pt x="21600" y="15618"/>
                        <a:pt x="21600" y="10800"/>
                      </a:cubicBezTo>
                      <a:cubicBezTo>
                        <a:pt x="21600" y="4835"/>
                        <a:pt x="16764" y="0"/>
                        <a:pt x="10800" y="0"/>
                      </a:cubicBezTo>
                      <a:cubicBezTo>
                        <a:pt x="4835" y="0"/>
                        <a:pt x="0" y="4835"/>
                        <a:pt x="0" y="10800"/>
                      </a:cubicBezTo>
                      <a:cubicBezTo>
                        <a:pt x="-1" y="15618"/>
                        <a:pt x="3191" y="19853"/>
                        <a:pt x="7822" y="211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FF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50" name="Oval 210"/>
                <p:cNvSpPr>
                  <a:spLocks noChangeAspect="1" noChangeArrowheads="1"/>
                </p:cNvSpPr>
                <p:nvPr/>
              </p:nvSpPr>
              <p:spPr bwMode="auto">
                <a:xfrm>
                  <a:off x="6484" y="2277"/>
                  <a:ext cx="136" cy="136"/>
                </a:xfrm>
                <a:prstGeom prst="ellipse">
                  <a:avLst/>
                </a:prstGeom>
                <a:solidFill>
                  <a:srgbClr val="FFFFFF"/>
                </a:solidFill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5331" name="Rectangle 211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863850" y="5553075"/>
              <a:ext cx="123825" cy="112713"/>
            </a:xfrm>
            <a:prstGeom prst="rect">
              <a:avLst/>
            </a:prstGeom>
            <a:gradFill rotWithShape="1">
              <a:gsLst>
                <a:gs pos="0">
                  <a:srgbClr val="FFCC99"/>
                </a:gs>
                <a:gs pos="100000">
                  <a:srgbClr val="765E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2" name="Line 212"/>
            <p:cNvSpPr>
              <a:spLocks noChangeAspect="1" noChangeShapeType="1"/>
            </p:cNvSpPr>
            <p:nvPr/>
          </p:nvSpPr>
          <p:spPr bwMode="auto">
            <a:xfrm rot="10800000" flipH="1" flipV="1">
              <a:off x="2855913" y="5667375"/>
              <a:ext cx="138112" cy="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3" name="Line 213"/>
            <p:cNvSpPr>
              <a:spLocks noChangeAspect="1" noChangeShapeType="1"/>
            </p:cNvSpPr>
            <p:nvPr/>
          </p:nvSpPr>
          <p:spPr bwMode="auto">
            <a:xfrm rot="10800000" flipH="1">
              <a:off x="2860675" y="5551488"/>
              <a:ext cx="0" cy="11430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4" name="Line 214"/>
            <p:cNvSpPr>
              <a:spLocks noChangeAspect="1" noChangeShapeType="1"/>
            </p:cNvSpPr>
            <p:nvPr/>
          </p:nvSpPr>
          <p:spPr bwMode="auto">
            <a:xfrm rot="10800000" flipH="1">
              <a:off x="2990850" y="5553075"/>
              <a:ext cx="0" cy="114300"/>
            </a:xfrm>
            <a:prstGeom prst="line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5" name="Arc 215"/>
            <p:cNvSpPr>
              <a:spLocks noChangeAspect="1"/>
            </p:cNvSpPr>
            <p:nvPr/>
          </p:nvSpPr>
          <p:spPr bwMode="auto">
            <a:xfrm rot="5400000" flipH="1" flipV="1">
              <a:off x="2861469" y="5518944"/>
              <a:ext cx="36512" cy="38100"/>
            </a:xfrm>
            <a:custGeom>
              <a:avLst/>
              <a:gdLst>
                <a:gd name="T0" fmla="*/ 0 w 21600"/>
                <a:gd name="T1" fmla="*/ 0 h 21600"/>
                <a:gd name="T2" fmla="*/ 104328 w 21600"/>
                <a:gd name="T3" fmla="*/ 118540 h 21600"/>
                <a:gd name="T4" fmla="*/ 0 w 21600"/>
                <a:gd name="T5" fmla="*/ 11854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6" name="Arc 216"/>
            <p:cNvSpPr>
              <a:spLocks noChangeAspect="1"/>
            </p:cNvSpPr>
            <p:nvPr/>
          </p:nvSpPr>
          <p:spPr bwMode="auto">
            <a:xfrm rot="6120000" flipH="1">
              <a:off x="2955926" y="5522912"/>
              <a:ext cx="36512" cy="36513"/>
            </a:xfrm>
            <a:custGeom>
              <a:avLst/>
              <a:gdLst>
                <a:gd name="T0" fmla="*/ 0 w 21600"/>
                <a:gd name="T1" fmla="*/ 0 h 21600"/>
                <a:gd name="T2" fmla="*/ 104328 w 21600"/>
                <a:gd name="T3" fmla="*/ 104336 h 21600"/>
                <a:gd name="T4" fmla="*/ 0 w 21600"/>
                <a:gd name="T5" fmla="*/ 104336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7" name="Arc 217"/>
            <p:cNvSpPr>
              <a:spLocks noChangeAspect="1"/>
            </p:cNvSpPr>
            <p:nvPr/>
          </p:nvSpPr>
          <p:spPr bwMode="auto">
            <a:xfrm rot="5400000" flipH="1" flipV="1">
              <a:off x="2899569" y="5495132"/>
              <a:ext cx="22225" cy="20637"/>
            </a:xfrm>
            <a:custGeom>
              <a:avLst/>
              <a:gdLst>
                <a:gd name="T0" fmla="*/ 0 w 21600"/>
                <a:gd name="T1" fmla="*/ 0 h 21600"/>
                <a:gd name="T2" fmla="*/ 23530 w 21600"/>
                <a:gd name="T3" fmla="*/ 18838 h 21600"/>
                <a:gd name="T4" fmla="*/ 0 w 21600"/>
                <a:gd name="T5" fmla="*/ 18838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8" name="Arc 218"/>
            <p:cNvSpPr>
              <a:spLocks noChangeAspect="1"/>
            </p:cNvSpPr>
            <p:nvPr/>
          </p:nvSpPr>
          <p:spPr bwMode="auto">
            <a:xfrm rot="6120000" flipH="1">
              <a:off x="2937669" y="5495131"/>
              <a:ext cx="20638" cy="22225"/>
            </a:xfrm>
            <a:custGeom>
              <a:avLst/>
              <a:gdLst>
                <a:gd name="T0" fmla="*/ 0 w 21600"/>
                <a:gd name="T1" fmla="*/ 0 h 21600"/>
                <a:gd name="T2" fmla="*/ 18841 w 21600"/>
                <a:gd name="T3" fmla="*/ 23530 h 21600"/>
                <a:gd name="T4" fmla="*/ 0 w 21600"/>
                <a:gd name="T5" fmla="*/ 2353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39" name="AutoShape 219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867025" y="5540375"/>
              <a:ext cx="119063" cy="30163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40" name="AutoShape 220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871788" y="5527675"/>
              <a:ext cx="103187" cy="30163"/>
            </a:xfrm>
            <a:prstGeom prst="roundRect">
              <a:avLst>
                <a:gd name="adj" fmla="val 43889"/>
              </a:avLst>
            </a:pr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41" name="AutoShape 221"/>
            <p:cNvSpPr>
              <a:spLocks noChangeAspect="1" noChangeArrowheads="1"/>
            </p:cNvSpPr>
            <p:nvPr/>
          </p:nvSpPr>
          <p:spPr bwMode="auto">
            <a:xfrm rot="10800000" flipH="1" flipV="1">
              <a:off x="2897188" y="5507038"/>
              <a:ext cx="61912" cy="36512"/>
            </a:xfrm>
            <a:prstGeom prst="roundRect">
              <a:avLst>
                <a:gd name="adj" fmla="val 43889"/>
              </a:avLst>
            </a:prstGeom>
            <a:solidFill>
              <a:srgbClr val="808080"/>
            </a:solidFill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42" name="Rectangle 222"/>
            <p:cNvSpPr>
              <a:spLocks noChangeAspect="1" noChangeArrowheads="1"/>
            </p:cNvSpPr>
            <p:nvPr/>
          </p:nvSpPr>
          <p:spPr bwMode="auto">
            <a:xfrm>
              <a:off x="2671763" y="5675313"/>
              <a:ext cx="1009650" cy="25400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43" name="AutoShape 223"/>
            <p:cNvSpPr>
              <a:spLocks noChangeAspect="1" noChangeArrowheads="1"/>
            </p:cNvSpPr>
            <p:nvPr/>
          </p:nvSpPr>
          <p:spPr bwMode="auto">
            <a:xfrm rot="5400000" flipH="1">
              <a:off x="3158332" y="4650581"/>
              <a:ext cx="201612" cy="9048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82"/>
                </a:gs>
                <a:gs pos="15000">
                  <a:srgbClr val="66008F"/>
                </a:gs>
                <a:gs pos="32499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1">
                  <a:srgbClr val="FF0000"/>
                </a:gs>
                <a:gs pos="67501">
                  <a:srgbClr val="BA0066"/>
                </a:gs>
                <a:gs pos="85000">
                  <a:srgbClr val="66008F"/>
                </a:gs>
                <a:gs pos="100000">
                  <a:srgbClr val="000082"/>
                </a:gs>
              </a:gsLst>
              <a:lin ang="0" scaled="1"/>
            </a:gradFill>
            <a:ln w="22225">
              <a:noFill/>
              <a:round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5344" name="Rectangle 224"/>
            <p:cNvSpPr>
              <a:spLocks noChangeAspect="1" noChangeArrowheads="1"/>
            </p:cNvSpPr>
            <p:nvPr/>
          </p:nvSpPr>
          <p:spPr bwMode="auto">
            <a:xfrm rot="5400000" flipH="1">
              <a:off x="3575844" y="5060157"/>
              <a:ext cx="249237" cy="82550"/>
            </a:xfrm>
            <a:prstGeom prst="rect">
              <a:avLst/>
            </a:prstGeom>
            <a:solidFill>
              <a:srgbClr val="333399"/>
            </a:solidFill>
            <a:ln w="22225">
              <a:solidFill>
                <a:srgbClr val="808080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grpSp>
          <p:nvGrpSpPr>
            <p:cNvPr id="12" name="Group 225"/>
            <p:cNvGrpSpPr>
              <a:grpSpLocks noChangeAspect="1"/>
            </p:cNvGrpSpPr>
            <p:nvPr/>
          </p:nvGrpSpPr>
          <p:grpSpPr bwMode="auto">
            <a:xfrm>
              <a:off x="2000250" y="4989513"/>
              <a:ext cx="1041400" cy="461962"/>
              <a:chOff x="3751" y="4766"/>
              <a:chExt cx="1858" cy="824"/>
            </a:xfrm>
          </p:grpSpPr>
          <p:sp>
            <p:nvSpPr>
              <p:cNvPr id="6237" name="Rectangle 226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3843" y="4964"/>
                <a:ext cx="1712" cy="47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5400000" scaled="1"/>
              </a:gra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38" name="Rectangle 227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5449" y="4798"/>
                <a:ext cx="160" cy="329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5400000" scaled="1"/>
              </a:gra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39" name="Rectangle 228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4136" y="5014"/>
                <a:ext cx="57" cy="493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1">
                    <a:srgbClr val="000040"/>
                  </a:gs>
                  <a:gs pos="25000">
                    <a:srgbClr val="400040"/>
                  </a:gs>
                  <a:gs pos="37500">
                    <a:srgbClr val="8F0040"/>
                  </a:gs>
                  <a:gs pos="45000">
                    <a:srgbClr val="F27300"/>
                  </a:gs>
                  <a:gs pos="50000">
                    <a:srgbClr val="FFBF00"/>
                  </a:gs>
                  <a:gs pos="55000">
                    <a:srgbClr val="F27300"/>
                  </a:gs>
                  <a:gs pos="62500">
                    <a:srgbClr val="8F0040"/>
                  </a:gs>
                  <a:gs pos="75000">
                    <a:srgbClr val="400040"/>
                  </a:gs>
                  <a:gs pos="89999">
                    <a:srgbClr val="000040"/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3" name="Group 229"/>
              <p:cNvGrpSpPr>
                <a:grpSpLocks noChangeAspect="1"/>
              </p:cNvGrpSpPr>
              <p:nvPr/>
            </p:nvGrpSpPr>
            <p:grpSpPr bwMode="auto">
              <a:xfrm rot="10800000" flipH="1" flipV="1">
                <a:off x="4130" y="5463"/>
                <a:ext cx="1378" cy="127"/>
                <a:chOff x="6939" y="5786"/>
                <a:chExt cx="2255" cy="197"/>
              </a:xfrm>
            </p:grpSpPr>
            <p:sp>
              <p:nvSpPr>
                <p:cNvPr id="6244" name="Rectangle 230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6939" y="5786"/>
                  <a:ext cx="2192" cy="68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45" name="Oval 231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8916" y="5812"/>
                  <a:ext cx="278" cy="17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352" name="Rectangle 232"/>
              <p:cNvSpPr>
                <a:spLocks noChangeAspect="1" noChangeArrowheads="1"/>
              </p:cNvSpPr>
              <p:nvPr/>
            </p:nvSpPr>
            <p:spPr bwMode="auto">
              <a:xfrm rot="10800000" flipV="1">
                <a:off x="3751" y="4766"/>
                <a:ext cx="111" cy="442"/>
              </a:xfrm>
              <a:prstGeom prst="rect">
                <a:avLst/>
              </a:prstGeom>
              <a:gradFill rotWithShape="1">
                <a:gsLst>
                  <a:gs pos="0">
                    <a:srgbClr val="000000"/>
                  </a:gs>
                  <a:gs pos="10000">
                    <a:srgbClr val="000040">
                      <a:alpha val="98800"/>
                    </a:srgbClr>
                  </a:gs>
                  <a:gs pos="25000">
                    <a:srgbClr val="400040">
                      <a:alpha val="97000"/>
                    </a:srgbClr>
                  </a:gs>
                  <a:gs pos="37500">
                    <a:srgbClr val="8F0040">
                      <a:alpha val="95500"/>
                    </a:srgbClr>
                  </a:gs>
                  <a:gs pos="45000">
                    <a:srgbClr val="F27300">
                      <a:alpha val="94600"/>
                    </a:srgbClr>
                  </a:gs>
                  <a:gs pos="50000">
                    <a:srgbClr val="FFBF00">
                      <a:alpha val="94000"/>
                    </a:srgbClr>
                  </a:gs>
                  <a:gs pos="55001">
                    <a:srgbClr val="F27300">
                      <a:alpha val="94600"/>
                    </a:srgbClr>
                  </a:gs>
                  <a:gs pos="62500">
                    <a:srgbClr val="8F0040">
                      <a:alpha val="95500"/>
                    </a:srgbClr>
                  </a:gs>
                  <a:gs pos="75000">
                    <a:srgbClr val="400040">
                      <a:alpha val="97000"/>
                    </a:srgbClr>
                  </a:gs>
                  <a:gs pos="90000">
                    <a:srgbClr val="000040">
                      <a:alpha val="98800"/>
                    </a:srgbClr>
                  </a:gs>
                  <a:gs pos="100000">
                    <a:srgbClr val="000000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</p:grpSp>
        <p:sp>
          <p:nvSpPr>
            <p:cNvPr id="5353" name="Rectangle 233"/>
            <p:cNvSpPr>
              <a:spLocks noChangeAspect="1" noChangeArrowheads="1"/>
            </p:cNvSpPr>
            <p:nvPr/>
          </p:nvSpPr>
          <p:spPr bwMode="auto">
            <a:xfrm rot="27000000" flipH="1" flipV="1">
              <a:off x="2733675" y="5060950"/>
              <a:ext cx="244475" cy="79375"/>
            </a:xfrm>
            <a:prstGeom prst="rect">
              <a:avLst/>
            </a:prstGeom>
            <a:solidFill>
              <a:srgbClr val="333399"/>
            </a:solidFill>
            <a:ln w="22225">
              <a:solidFill>
                <a:srgbClr val="808080"/>
              </a:solidFill>
              <a:miter lim="800000"/>
              <a:headEnd/>
              <a:tailEnd/>
            </a:ln>
            <a:effectLst>
              <a:outerShdw sy="50000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fr-FR"/>
            </a:p>
          </p:txBody>
        </p:sp>
        <p:sp>
          <p:nvSpPr>
            <p:cNvPr id="5354" name="Rectangle 234"/>
            <p:cNvSpPr>
              <a:spLocks noChangeAspect="1" noChangeArrowheads="1"/>
            </p:cNvSpPr>
            <p:nvPr/>
          </p:nvSpPr>
          <p:spPr bwMode="auto">
            <a:xfrm>
              <a:off x="1746250" y="3438525"/>
              <a:ext cx="123825" cy="214313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55" name="AutoShape 235"/>
            <p:cNvSpPr>
              <a:spLocks noChangeAspect="1" noChangeArrowheads="1"/>
            </p:cNvSpPr>
            <p:nvPr/>
          </p:nvSpPr>
          <p:spPr bwMode="auto">
            <a:xfrm>
              <a:off x="1654175" y="2967038"/>
              <a:ext cx="304800" cy="165100"/>
            </a:xfrm>
            <a:prstGeom prst="roundRect">
              <a:avLst>
                <a:gd name="adj" fmla="val 37361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EAEAEA"/>
                </a:gs>
                <a:gs pos="100000">
                  <a:srgbClr val="000000"/>
                </a:gs>
              </a:gsLst>
              <a:lin ang="0" scaled="1"/>
            </a:gradFill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56" name="Rectangle 236"/>
            <p:cNvSpPr>
              <a:spLocks noChangeAspect="1" noChangeArrowheads="1"/>
            </p:cNvSpPr>
            <p:nvPr/>
          </p:nvSpPr>
          <p:spPr bwMode="auto">
            <a:xfrm>
              <a:off x="1606550" y="3084513"/>
              <a:ext cx="423863" cy="8572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57" name="Rectangle 237"/>
            <p:cNvSpPr>
              <a:spLocks noChangeAspect="1" noChangeArrowheads="1"/>
            </p:cNvSpPr>
            <p:nvPr/>
          </p:nvSpPr>
          <p:spPr bwMode="auto">
            <a:xfrm>
              <a:off x="1681163" y="3073400"/>
              <a:ext cx="263525" cy="330200"/>
            </a:xfrm>
            <a:prstGeom prst="rect">
              <a:avLst/>
            </a:prstGeom>
            <a:gradFill rotWithShape="1">
              <a:gsLst>
                <a:gs pos="0">
                  <a:srgbClr val="333333"/>
                </a:gs>
                <a:gs pos="50000">
                  <a:srgbClr val="00CCFF"/>
                </a:gs>
                <a:gs pos="100000">
                  <a:srgbClr val="333333"/>
                </a:gs>
              </a:gsLst>
              <a:lin ang="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58" name="Line 238"/>
            <p:cNvSpPr>
              <a:spLocks noChangeAspect="1" noChangeShapeType="1"/>
            </p:cNvSpPr>
            <p:nvPr/>
          </p:nvSpPr>
          <p:spPr bwMode="auto">
            <a:xfrm>
              <a:off x="1906588" y="3074988"/>
              <a:ext cx="0" cy="3397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59" name="Line 239"/>
            <p:cNvSpPr>
              <a:spLocks noChangeAspect="1" noChangeShapeType="1"/>
            </p:cNvSpPr>
            <p:nvPr/>
          </p:nvSpPr>
          <p:spPr bwMode="auto">
            <a:xfrm>
              <a:off x="1863725" y="3074988"/>
              <a:ext cx="0" cy="3397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0" name="Line 240"/>
            <p:cNvSpPr>
              <a:spLocks noChangeAspect="1" noChangeShapeType="1"/>
            </p:cNvSpPr>
            <p:nvPr/>
          </p:nvSpPr>
          <p:spPr bwMode="auto">
            <a:xfrm>
              <a:off x="1819275" y="3074988"/>
              <a:ext cx="0" cy="3397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1" name="Line 241"/>
            <p:cNvSpPr>
              <a:spLocks noChangeAspect="1" noChangeShapeType="1"/>
            </p:cNvSpPr>
            <p:nvPr/>
          </p:nvSpPr>
          <p:spPr bwMode="auto">
            <a:xfrm>
              <a:off x="1778000" y="3074988"/>
              <a:ext cx="0" cy="3397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2" name="Line 242"/>
            <p:cNvSpPr>
              <a:spLocks noChangeAspect="1" noChangeShapeType="1"/>
            </p:cNvSpPr>
            <p:nvPr/>
          </p:nvSpPr>
          <p:spPr bwMode="auto">
            <a:xfrm>
              <a:off x="1698625" y="3065463"/>
              <a:ext cx="0" cy="3397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63" name="AutoShape 243"/>
            <p:cNvSpPr>
              <a:spLocks noChangeAspect="1" noChangeArrowheads="1"/>
            </p:cNvSpPr>
            <p:nvPr/>
          </p:nvSpPr>
          <p:spPr bwMode="auto">
            <a:xfrm>
              <a:off x="1652588" y="3405188"/>
              <a:ext cx="314325" cy="53975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EAEAEA"/>
                </a:gs>
                <a:gs pos="100000">
                  <a:srgbClr val="00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4" name="Group 244"/>
            <p:cNvGrpSpPr>
              <a:grpSpLocks noChangeAspect="1"/>
            </p:cNvGrpSpPr>
            <p:nvPr/>
          </p:nvGrpSpPr>
          <p:grpSpPr bwMode="auto">
            <a:xfrm>
              <a:off x="1619250" y="3162300"/>
              <a:ext cx="120650" cy="128588"/>
              <a:chOff x="1251" y="3153"/>
              <a:chExt cx="266" cy="283"/>
            </a:xfrm>
          </p:grpSpPr>
          <p:sp>
            <p:nvSpPr>
              <p:cNvPr id="6232" name="AutoShape 245"/>
              <p:cNvSpPr>
                <a:spLocks noChangeAspect="1" noChangeArrowheads="1"/>
              </p:cNvSpPr>
              <p:nvPr/>
            </p:nvSpPr>
            <p:spPr bwMode="auto">
              <a:xfrm rot="-5400000">
                <a:off x="1242" y="3162"/>
                <a:ext cx="283" cy="266"/>
              </a:xfrm>
              <a:prstGeom prst="octagon">
                <a:avLst>
                  <a:gd name="adj" fmla="val 16620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00CCFF"/>
                  </a:gs>
                  <a:gs pos="100000">
                    <a:srgbClr val="000000"/>
                  </a:gs>
                </a:gsLst>
                <a:lin ang="5400000" scaled="1"/>
              </a:grad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33" name="Line 246"/>
              <p:cNvSpPr>
                <a:spLocks noChangeAspect="1" noChangeShapeType="1"/>
              </p:cNvSpPr>
              <p:nvPr/>
            </p:nvSpPr>
            <p:spPr bwMode="auto">
              <a:xfrm>
                <a:off x="1312" y="3154"/>
                <a:ext cx="0" cy="26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5" name="Group 247"/>
              <p:cNvGrpSpPr>
                <a:grpSpLocks noChangeAspect="1"/>
              </p:cNvGrpSpPr>
              <p:nvPr/>
            </p:nvGrpSpPr>
            <p:grpSpPr bwMode="auto">
              <a:xfrm>
                <a:off x="1311" y="3221"/>
                <a:ext cx="170" cy="142"/>
                <a:chOff x="3227" y="2091"/>
                <a:chExt cx="170" cy="170"/>
              </a:xfrm>
            </p:grpSpPr>
            <p:sp>
              <p:nvSpPr>
                <p:cNvPr id="6235" name="AutoShape 248"/>
                <p:cNvSpPr>
                  <a:spLocks noChangeAspect="1" noChangeArrowheads="1"/>
                </p:cNvSpPr>
                <p:nvPr/>
              </p:nvSpPr>
              <p:spPr bwMode="auto">
                <a:xfrm>
                  <a:off x="3227" y="2091"/>
                  <a:ext cx="170" cy="170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00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36" name="AutoShape 249"/>
                <p:cNvSpPr>
                  <a:spLocks noChangeAspect="1" noChangeArrowheads="1"/>
                </p:cNvSpPr>
                <p:nvPr/>
              </p:nvSpPr>
              <p:spPr bwMode="auto">
                <a:xfrm>
                  <a:off x="3258" y="2124"/>
                  <a:ext cx="113" cy="113"/>
                </a:xfrm>
                <a:prstGeom prst="octagon">
                  <a:avLst>
                    <a:gd name="adj" fmla="val 29287"/>
                  </a:avLst>
                </a:prstGeom>
                <a:solidFill>
                  <a:srgbClr val="C0C0C0">
                    <a:alpha val="98822"/>
                  </a:srgbClr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5370" name="Line 250"/>
            <p:cNvSpPr>
              <a:spLocks noChangeAspect="1" noChangeShapeType="1"/>
            </p:cNvSpPr>
            <p:nvPr/>
          </p:nvSpPr>
          <p:spPr bwMode="auto">
            <a:xfrm>
              <a:off x="1741488" y="3074988"/>
              <a:ext cx="0" cy="3397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71" name="AutoShape 251"/>
            <p:cNvSpPr>
              <a:spLocks noChangeAspect="1" noChangeArrowheads="1"/>
            </p:cNvSpPr>
            <p:nvPr/>
          </p:nvSpPr>
          <p:spPr bwMode="auto">
            <a:xfrm>
              <a:off x="1604963" y="3519488"/>
              <a:ext cx="409575" cy="276225"/>
            </a:xfrm>
            <a:prstGeom prst="roundRect">
              <a:avLst>
                <a:gd name="adj" fmla="val 42259"/>
              </a:avLst>
            </a:prstGeom>
            <a:gradFill rotWithShape="1">
              <a:gsLst>
                <a:gs pos="0">
                  <a:srgbClr val="000000"/>
                </a:gs>
                <a:gs pos="50000">
                  <a:srgbClr val="996633"/>
                </a:gs>
                <a:gs pos="100000">
                  <a:srgbClr val="00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72" name="AutoShape 252"/>
            <p:cNvSpPr>
              <a:spLocks noChangeAspect="1" noChangeArrowheads="1"/>
            </p:cNvSpPr>
            <p:nvPr/>
          </p:nvSpPr>
          <p:spPr bwMode="auto">
            <a:xfrm>
              <a:off x="1592263" y="3675063"/>
              <a:ext cx="428625" cy="804862"/>
            </a:xfrm>
            <a:prstGeom prst="roundRect">
              <a:avLst>
                <a:gd name="adj" fmla="val 0"/>
              </a:avLst>
            </a:prstGeom>
            <a:gradFill rotWithShape="0">
              <a:gsLst>
                <a:gs pos="0">
                  <a:srgbClr val="000000"/>
                </a:gs>
                <a:gs pos="50000">
                  <a:srgbClr val="00CCFF"/>
                </a:gs>
                <a:gs pos="100000">
                  <a:srgbClr val="000000"/>
                </a:gs>
              </a:gsLst>
              <a:lin ang="0" scaled="1"/>
            </a:gra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6" name="Group 253"/>
            <p:cNvGrpSpPr>
              <a:grpSpLocks noChangeAspect="1"/>
            </p:cNvGrpSpPr>
            <p:nvPr/>
          </p:nvGrpSpPr>
          <p:grpSpPr bwMode="auto">
            <a:xfrm flipH="1">
              <a:off x="1697038" y="4487863"/>
              <a:ext cx="236537" cy="152400"/>
              <a:chOff x="8415" y="3839"/>
              <a:chExt cx="405" cy="269"/>
            </a:xfrm>
          </p:grpSpPr>
          <p:sp>
            <p:nvSpPr>
              <p:cNvPr id="6230" name="Rectangle 254" descr="Treillis blanc"/>
              <p:cNvSpPr>
                <a:spLocks noChangeAspect="1" noChangeArrowheads="1"/>
              </p:cNvSpPr>
              <p:nvPr/>
            </p:nvSpPr>
            <p:spPr bwMode="auto">
              <a:xfrm flipH="1">
                <a:off x="8417" y="3839"/>
                <a:ext cx="403" cy="152"/>
              </a:xfrm>
              <a:prstGeom prst="rect">
                <a:avLst/>
              </a:prstGeom>
              <a:pattFill prst="openDmnd">
                <a:fgClr>
                  <a:srgbClr val="000000"/>
                </a:fgClr>
                <a:bgClr>
                  <a:srgbClr val="C0C0C0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6231" name="AutoShape 255" descr="Treillis blanc"/>
              <p:cNvSpPr>
                <a:spLocks noChangeAspect="1" noChangeArrowheads="1"/>
              </p:cNvSpPr>
              <p:nvPr/>
            </p:nvSpPr>
            <p:spPr bwMode="auto">
              <a:xfrm flipH="1">
                <a:off x="8415" y="3989"/>
                <a:ext cx="403" cy="11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127 w 21600"/>
                  <a:gd name="T13" fmla="*/ 4175 h 21600"/>
                  <a:gd name="T14" fmla="*/ 17473 w 21600"/>
                  <a:gd name="T15" fmla="*/ 1742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4629" y="21600"/>
                    </a:lnTo>
                    <a:lnTo>
                      <a:pt x="1697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openDmnd">
                <a:fgClr>
                  <a:srgbClr val="000000"/>
                </a:fgClr>
                <a:bgClr>
                  <a:srgbClr val="C0C0C0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376" name="AutoShape 256" descr="Tressé"/>
            <p:cNvSpPr>
              <a:spLocks noChangeAspect="1" noChangeArrowheads="1"/>
            </p:cNvSpPr>
            <p:nvPr/>
          </p:nvSpPr>
          <p:spPr bwMode="auto">
            <a:xfrm rot="5400000">
              <a:off x="1665288" y="4743450"/>
              <a:ext cx="304800" cy="73025"/>
            </a:xfrm>
            <a:prstGeom prst="homePlate">
              <a:avLst>
                <a:gd name="adj" fmla="val 59981"/>
              </a:avLst>
            </a:prstGeom>
            <a:pattFill prst="weave">
              <a:fgClr>
                <a:srgbClr val="000000"/>
              </a:fgClr>
              <a:bgClr>
                <a:srgbClr val="969696"/>
              </a:bgClr>
            </a:pattFill>
            <a:ln w="158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77" name="AutoShape 257" descr="Rayures étroites verticales"/>
            <p:cNvSpPr>
              <a:spLocks noChangeAspect="1" noChangeArrowheads="1"/>
            </p:cNvSpPr>
            <p:nvPr/>
          </p:nvSpPr>
          <p:spPr bwMode="auto">
            <a:xfrm>
              <a:off x="1504950" y="4567238"/>
              <a:ext cx="438150" cy="22225"/>
            </a:xfrm>
            <a:prstGeom prst="roundRect">
              <a:avLst>
                <a:gd name="adj" fmla="val 16667"/>
              </a:avLst>
            </a:prstGeom>
            <a:pattFill prst="narVert">
              <a:fgClr>
                <a:srgbClr val="000000"/>
              </a:fgClr>
              <a:bgClr>
                <a:srgbClr val="FFFFFF"/>
              </a:bgClr>
            </a:patt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78" name="AutoShape 258"/>
            <p:cNvSpPr>
              <a:spLocks noChangeAspect="1" noChangeArrowheads="1"/>
            </p:cNvSpPr>
            <p:nvPr/>
          </p:nvSpPr>
          <p:spPr bwMode="auto">
            <a:xfrm>
              <a:off x="1323975" y="5200650"/>
              <a:ext cx="681038" cy="228600"/>
            </a:xfrm>
            <a:prstGeom prst="cube">
              <a:avLst>
                <a:gd name="adj" fmla="val 38949"/>
              </a:avLst>
            </a:prstGeom>
            <a:gradFill rotWithShape="1">
              <a:gsLst>
                <a:gs pos="0">
                  <a:srgbClr val="000000"/>
                </a:gs>
                <a:gs pos="100000">
                  <a:srgbClr val="808080"/>
                </a:gs>
              </a:gsLst>
              <a:lin ang="5400000" scaled="1"/>
            </a:gra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79" name="Rectangle 259"/>
            <p:cNvSpPr>
              <a:spLocks noChangeAspect="1" noChangeArrowheads="1"/>
            </p:cNvSpPr>
            <p:nvPr/>
          </p:nvSpPr>
          <p:spPr bwMode="auto">
            <a:xfrm>
              <a:off x="2762250" y="5237163"/>
              <a:ext cx="1009650" cy="23812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0" name="AutoShape 260"/>
            <p:cNvSpPr>
              <a:spLocks noChangeAspect="1" noChangeArrowheads="1"/>
            </p:cNvSpPr>
            <p:nvPr/>
          </p:nvSpPr>
          <p:spPr bwMode="auto">
            <a:xfrm>
              <a:off x="3648075" y="5273675"/>
              <a:ext cx="92075" cy="80963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1" name="AutoShape 261"/>
            <p:cNvSpPr>
              <a:spLocks noChangeAspect="1" noChangeArrowheads="1"/>
            </p:cNvSpPr>
            <p:nvPr/>
          </p:nvSpPr>
          <p:spPr bwMode="auto">
            <a:xfrm>
              <a:off x="2816225" y="5262563"/>
              <a:ext cx="92075" cy="793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2" name="AutoShape 262"/>
            <p:cNvSpPr>
              <a:spLocks noChangeAspect="1" noChangeArrowheads="1"/>
            </p:cNvSpPr>
            <p:nvPr/>
          </p:nvSpPr>
          <p:spPr bwMode="auto">
            <a:xfrm>
              <a:off x="2659063" y="5699125"/>
              <a:ext cx="92075" cy="793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3" name="AutoShape 263"/>
            <p:cNvSpPr>
              <a:spLocks noChangeAspect="1" noChangeArrowheads="1"/>
            </p:cNvSpPr>
            <p:nvPr/>
          </p:nvSpPr>
          <p:spPr bwMode="auto">
            <a:xfrm>
              <a:off x="3563938" y="5705475"/>
              <a:ext cx="92075" cy="79375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384" name="Text Box 264"/>
            <p:cNvSpPr txBox="1">
              <a:spLocks noChangeArrowheads="1"/>
            </p:cNvSpPr>
            <p:nvPr/>
          </p:nvSpPr>
          <p:spPr bwMode="auto">
            <a:xfrm>
              <a:off x="904875" y="4227513"/>
              <a:ext cx="423863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C</a:t>
              </a:r>
              <a:r>
                <a:rPr lang="fr-FR" sz="1600" b="1" baseline="-25000">
                  <a:solidFill>
                    <a:srgbClr val="FF0000"/>
                  </a:solidFill>
                </a:rPr>
                <a:t>0</a:t>
              </a:r>
              <a:endParaRPr lang="fr-FR" sz="1600" b="1"/>
            </a:p>
          </p:txBody>
        </p:sp>
        <p:sp>
          <p:nvSpPr>
            <p:cNvPr id="5385" name="Text Box 265"/>
            <p:cNvSpPr txBox="1">
              <a:spLocks noChangeArrowheads="1"/>
            </p:cNvSpPr>
            <p:nvPr/>
          </p:nvSpPr>
          <p:spPr bwMode="auto">
            <a:xfrm>
              <a:off x="900113" y="4540250"/>
              <a:ext cx="423862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C</a:t>
              </a:r>
              <a:r>
                <a:rPr lang="fr-FR" sz="1600" b="1" baseline="-25000">
                  <a:solidFill>
                    <a:srgbClr val="FF0000"/>
                  </a:solidFill>
                </a:rPr>
                <a:t>1</a:t>
              </a:r>
              <a:endParaRPr lang="fr-FR" sz="1600" b="1"/>
            </a:p>
          </p:txBody>
        </p:sp>
        <p:sp>
          <p:nvSpPr>
            <p:cNvPr id="5386" name="Text Box 266"/>
            <p:cNvSpPr txBox="1">
              <a:spLocks noChangeArrowheads="1"/>
            </p:cNvSpPr>
            <p:nvPr/>
          </p:nvSpPr>
          <p:spPr bwMode="auto">
            <a:xfrm>
              <a:off x="1420813" y="5224463"/>
              <a:ext cx="42545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fr-FR" sz="1600" b="1">
                  <a:solidFill>
                    <a:srgbClr val="FF0000"/>
                  </a:solidFill>
                </a:rPr>
                <a:t>C</a:t>
              </a:r>
              <a:r>
                <a:rPr lang="fr-FR" sz="1600" b="1" baseline="-25000">
                  <a:solidFill>
                    <a:srgbClr val="FF0000"/>
                  </a:solidFill>
                </a:rPr>
                <a:t>P</a:t>
              </a:r>
              <a:endParaRPr lang="fr-FR" sz="1600" b="1"/>
            </a:p>
          </p:txBody>
        </p:sp>
        <p:sp>
          <p:nvSpPr>
            <p:cNvPr id="5387" name="Rectangle 267"/>
            <p:cNvSpPr>
              <a:spLocks noChangeAspect="1" noChangeArrowheads="1"/>
            </p:cNvSpPr>
            <p:nvPr/>
          </p:nvSpPr>
          <p:spPr bwMode="auto">
            <a:xfrm>
              <a:off x="1603375" y="5191125"/>
              <a:ext cx="85725" cy="87313"/>
            </a:xfrm>
            <a:prstGeom prst="rect">
              <a:avLst/>
            </a:prstGeom>
            <a:solidFill>
              <a:srgbClr val="00FFFF"/>
            </a:solidFill>
            <a:ln w="9525">
              <a:miter lim="800000"/>
              <a:headEnd/>
              <a:tailEnd/>
            </a:ln>
            <a:scene3d>
              <a:camera prst="legacyPerspectiv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00FF"/>
              </a:extrusionClr>
            </a:sp3d>
          </p:spPr>
          <p:txBody>
            <a:bodyPr>
              <a:flatTx/>
            </a:bodyPr>
            <a:lstStyle/>
            <a:p>
              <a:endParaRPr lang="fr-FR"/>
            </a:p>
          </p:txBody>
        </p:sp>
        <p:sp>
          <p:nvSpPr>
            <p:cNvPr id="6219" name="Rectangle 277"/>
            <p:cNvSpPr>
              <a:spLocks noChangeArrowheads="1"/>
            </p:cNvSpPr>
            <p:nvPr/>
          </p:nvSpPr>
          <p:spPr bwMode="auto">
            <a:xfrm rot="-2580000">
              <a:off x="1719263" y="4703763"/>
              <a:ext cx="88900" cy="2428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61" name="Groupe 160"/>
          <p:cNvGrpSpPr/>
          <p:nvPr/>
        </p:nvGrpSpPr>
        <p:grpSpPr>
          <a:xfrm>
            <a:off x="3374334" y="644505"/>
            <a:ext cx="2125655" cy="2497138"/>
            <a:chOff x="3651249" y="644505"/>
            <a:chExt cx="2125655" cy="2497138"/>
          </a:xfrm>
        </p:grpSpPr>
        <p:sp>
          <p:nvSpPr>
            <p:cNvPr id="5398" name="Text Box 278"/>
            <p:cNvSpPr txBox="1">
              <a:spLocks noChangeArrowheads="1"/>
            </p:cNvSpPr>
            <p:nvPr/>
          </p:nvSpPr>
          <p:spPr bwMode="auto">
            <a:xfrm>
              <a:off x="3651249" y="925498"/>
              <a:ext cx="777875" cy="43180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err="1"/>
                <a:t>Dcy</a:t>
              </a:r>
              <a:endParaRPr lang="fr-FR" sz="1600" b="1" dirty="0"/>
            </a:p>
          </p:txBody>
        </p:sp>
        <p:pic>
          <p:nvPicPr>
            <p:cNvPr id="5400" name="Picture 28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616441" y="644505"/>
              <a:ext cx="1111250" cy="179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01" name="Rectangle 281" descr="Briques horizontales"/>
            <p:cNvSpPr>
              <a:spLocks noChangeArrowheads="1"/>
            </p:cNvSpPr>
            <p:nvPr/>
          </p:nvSpPr>
          <p:spPr bwMode="auto">
            <a:xfrm>
              <a:off x="4660891" y="2416155"/>
              <a:ext cx="1116013" cy="725488"/>
            </a:xfrm>
            <a:prstGeom prst="rect">
              <a:avLst/>
            </a:prstGeom>
            <a:pattFill prst="horzBrick">
              <a:fgClr>
                <a:srgbClr val="000000"/>
              </a:fgClr>
              <a:bgClr>
                <a:srgbClr val="C0C0C0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67" name="Rectangle 287"/>
          <p:cNvSpPr>
            <a:spLocks noChangeArrowheads="1"/>
          </p:cNvSpPr>
          <p:nvPr/>
        </p:nvSpPr>
        <p:spPr bwMode="auto">
          <a:xfrm>
            <a:off x="4143372" y="4933950"/>
            <a:ext cx="4961615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 smtClean="0">
                <a:ea typeface="Times New Roman" pitchFamily="18" charset="0"/>
                <a:cs typeface="Arabic Transparent" pitchFamily="2" charset="-78"/>
              </a:rPr>
              <a:t>مما 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سبق يمكن أن نستنتج </a:t>
            </a:r>
            <a:r>
              <a:rPr lang="ar-SA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أن هناك توقيف خاص </a:t>
            </a:r>
            <a:r>
              <a:rPr lang="ar-SA" sz="20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بالخلل</a:t>
            </a:r>
            <a:r>
              <a:rPr lang="ar-SA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وهو</a:t>
            </a:r>
            <a:r>
              <a:rPr lang="ar-SA" b="1" dirty="0">
                <a:ea typeface="Times New Roman" pitchFamily="18" charset="0"/>
                <a:cs typeface="Arabic Transparent" pitchFamily="2" charset="-78"/>
              </a:rPr>
              <a:t> :</a:t>
            </a:r>
          </a:p>
        </p:txBody>
      </p:sp>
      <p:sp>
        <p:nvSpPr>
          <p:cNvPr id="168" name="Rectangle 288"/>
          <p:cNvSpPr>
            <a:spLocks noChangeArrowheads="1"/>
          </p:cNvSpPr>
          <p:nvPr/>
        </p:nvSpPr>
        <p:spPr bwMode="auto">
          <a:xfrm>
            <a:off x="4675571" y="5348303"/>
            <a:ext cx="4195379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SA" b="1" dirty="0" err="1">
                <a:solidFill>
                  <a:srgbClr val="FF33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التوقيف </a:t>
            </a:r>
            <a:r>
              <a:rPr lang="ar-SA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الاستعجالي</a:t>
            </a:r>
            <a:r>
              <a:rPr lang="ar-SA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(</a:t>
            </a:r>
            <a:r>
              <a:rPr lang="fr-FR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Arrêt D</a:t>
            </a:r>
            <a:r>
              <a:rPr lang="fr-FR" sz="16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’</a:t>
            </a:r>
            <a:r>
              <a:rPr lang="fr-FR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urgence</a:t>
            </a:r>
            <a:r>
              <a:rPr lang="ar-DZ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).</a:t>
            </a:r>
            <a:r>
              <a:rPr lang="fr-FR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</a:p>
        </p:txBody>
      </p:sp>
      <p:grpSp>
        <p:nvGrpSpPr>
          <p:cNvPr id="169" name="Groupe 168"/>
          <p:cNvGrpSpPr/>
          <p:nvPr/>
        </p:nvGrpSpPr>
        <p:grpSpPr>
          <a:xfrm>
            <a:off x="4014144" y="6246813"/>
            <a:ext cx="4790512" cy="471894"/>
            <a:chOff x="4014144" y="6246813"/>
            <a:chExt cx="4790512" cy="471894"/>
          </a:xfrm>
        </p:grpSpPr>
        <p:sp>
          <p:nvSpPr>
            <p:cNvPr id="170" name="Rectangle 169"/>
            <p:cNvSpPr/>
            <p:nvPr/>
          </p:nvSpPr>
          <p:spPr>
            <a:xfrm>
              <a:off x="4014144" y="6250707"/>
              <a:ext cx="4788000" cy="4680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1" name="Rectangle 159"/>
            <p:cNvSpPr>
              <a:spLocks noChangeArrowheads="1"/>
            </p:cNvSpPr>
            <p:nvPr/>
          </p:nvSpPr>
          <p:spPr bwMode="auto">
            <a:xfrm>
              <a:off x="4016656" y="6246813"/>
              <a:ext cx="4788000" cy="461665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b="1" dirty="0"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ـ هذا يعني أن </a:t>
              </a:r>
              <a:r>
                <a:rPr lang="ar-DZ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المتمن</a:t>
              </a:r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العادي </a:t>
              </a:r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GPN</a:t>
              </a:r>
              <a:r>
                <a:rPr lang="fr-FR" b="1" dirty="0" smtClean="0"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 smtClean="0"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السابق</a:t>
              </a:r>
              <a:r>
                <a:rPr lang="fr-FR" b="1" dirty="0" smtClean="0"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2400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غير مكتمل</a:t>
              </a:r>
              <a:r>
                <a:rPr lang="fr-FR" sz="2400" b="1" dirty="0">
                  <a:latin typeface="Times New Roman" pitchFamily="18" charset="0"/>
                  <a:cs typeface="Arabic Transparent" pitchFamily="2" charset="-78"/>
                </a:rPr>
                <a:t>.</a:t>
              </a:r>
              <a:r>
                <a:rPr lang="fr-FR" b="1" dirty="0"/>
                <a:t> </a:t>
              </a:r>
            </a:p>
          </p:txBody>
        </p:sp>
      </p:grpSp>
      <p:pic>
        <p:nvPicPr>
          <p:cNvPr id="155" name="Picture 7" descr="G:\Protégé _ Chaîne d’action électrique. → Code couleur des voyants et boutons poussoirs - BAC PRO MSPC_files\bp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1316802"/>
            <a:ext cx="937531" cy="612000"/>
          </a:xfrm>
          <a:prstGeom prst="rect">
            <a:avLst/>
          </a:prstGeom>
          <a:noFill/>
        </p:spPr>
      </p:pic>
      <p:grpSp>
        <p:nvGrpSpPr>
          <p:cNvPr id="156" name="Groupe 155"/>
          <p:cNvGrpSpPr/>
          <p:nvPr/>
        </p:nvGrpSpPr>
        <p:grpSpPr>
          <a:xfrm>
            <a:off x="6286512" y="1428736"/>
            <a:ext cx="2808000" cy="1009405"/>
            <a:chOff x="6985000" y="1641645"/>
            <a:chExt cx="2558244" cy="1009405"/>
          </a:xfrm>
        </p:grpSpPr>
        <p:sp>
          <p:nvSpPr>
            <p:cNvPr id="157" name="AutoShape 142"/>
            <p:cNvSpPr>
              <a:spLocks noChangeArrowheads="1"/>
            </p:cNvSpPr>
            <p:nvPr/>
          </p:nvSpPr>
          <p:spPr bwMode="auto">
            <a:xfrm>
              <a:off x="6985000" y="1641645"/>
              <a:ext cx="2556000" cy="1008000"/>
            </a:xfrm>
            <a:prstGeom prst="wedgeRoundRectCallout">
              <a:avLst>
                <a:gd name="adj1" fmla="val -89277"/>
                <a:gd name="adj2" fmla="val -107079"/>
                <a:gd name="adj3" fmla="val 16667"/>
              </a:avLst>
            </a:prstGeom>
            <a:blipFill>
              <a:blip r:embed="rId4"/>
              <a:tile tx="0" ty="0" sx="100000" sy="100000" flip="none" algn="tl"/>
            </a:blipFill>
            <a:ln w="3175">
              <a:solidFill>
                <a:srgbClr val="FF9900"/>
              </a:solidFill>
              <a:prstDash val="solid"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158" name="AutoShape 142"/>
            <p:cNvSpPr>
              <a:spLocks noChangeArrowheads="1"/>
            </p:cNvSpPr>
            <p:nvPr/>
          </p:nvSpPr>
          <p:spPr bwMode="auto">
            <a:xfrm>
              <a:off x="6987244" y="1643050"/>
              <a:ext cx="2556000" cy="1008000"/>
            </a:xfrm>
            <a:prstGeom prst="wedgeRoundRectCallout">
              <a:avLst>
                <a:gd name="adj1" fmla="val -89276"/>
                <a:gd name="adj2" fmla="val -105725"/>
                <a:gd name="adj3" fmla="val 16667"/>
              </a:avLst>
            </a:prstGeom>
            <a:noFill/>
            <a:ln w="28575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إذن تطور </a:t>
              </a:r>
              <a:r>
                <a:rPr lang="ar-DZ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المتمن</a:t>
              </a:r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العادي </a:t>
              </a:r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GPN</a:t>
              </a:r>
              <a:r>
                <a:rPr lang="ar-DZ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لا يستطيع معالجة هذه الإجراءات</a:t>
              </a:r>
            </a:p>
            <a:p>
              <a:pPr algn="r" rtl="1"/>
              <a:r>
                <a:rPr lang="ar-DZ" b="1" dirty="0" smtClean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(يوجد فقط ملتقطات و</a:t>
              </a:r>
              <a:r>
                <a:rPr lang="ar-DZ" b="1" dirty="0" smtClean="0">
                  <a:solidFill>
                    <a:srgbClr val="3333FF"/>
                  </a:solidFill>
                  <a:latin typeface="Arial"/>
                  <a:cs typeface="Arial"/>
                </a:rPr>
                <a:t>زر التشغيل</a:t>
              </a:r>
              <a:r>
                <a:rPr lang="ar-DZ" b="1" dirty="0" smtClean="0">
                  <a:solidFill>
                    <a:srgbClr val="3333FF"/>
                  </a:solidFill>
                  <a:latin typeface="Arial" pitchFamily="34" charset="0"/>
                  <a:cs typeface="Arial" pitchFamily="34" charset="0"/>
                </a:rPr>
                <a:t>)</a:t>
              </a:r>
              <a:endParaRPr lang="fr-FR" b="1" dirty="0">
                <a:solidFill>
                  <a:srgbClr val="3333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46" name="Groupe 145"/>
          <p:cNvGrpSpPr/>
          <p:nvPr/>
        </p:nvGrpSpPr>
        <p:grpSpPr>
          <a:xfrm>
            <a:off x="13616" y="1428736"/>
            <a:ext cx="1800000" cy="1188000"/>
            <a:chOff x="23906" y="1484313"/>
            <a:chExt cx="1566769" cy="997080"/>
          </a:xfrm>
        </p:grpSpPr>
        <p:sp>
          <p:nvSpPr>
            <p:cNvPr id="143" name="AutoShape 269"/>
            <p:cNvSpPr>
              <a:spLocks noChangeArrowheads="1"/>
            </p:cNvSpPr>
            <p:nvPr/>
          </p:nvSpPr>
          <p:spPr bwMode="auto">
            <a:xfrm>
              <a:off x="23906" y="1495556"/>
              <a:ext cx="1562100" cy="985837"/>
            </a:xfrm>
            <a:prstGeom prst="wedgeRoundRectCallout">
              <a:avLst>
                <a:gd name="adj1" fmla="val 54574"/>
                <a:gd name="adj2" fmla="val 124556"/>
                <a:gd name="adj3" fmla="val 16667"/>
              </a:avLst>
            </a:prstGeom>
            <a:solidFill>
              <a:srgbClr val="FFFFA3"/>
            </a:soli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5389" name="AutoShape 269"/>
            <p:cNvSpPr>
              <a:spLocks noChangeArrowheads="1"/>
            </p:cNvSpPr>
            <p:nvPr/>
          </p:nvSpPr>
          <p:spPr bwMode="auto">
            <a:xfrm>
              <a:off x="28575" y="1484313"/>
              <a:ext cx="1562100" cy="985837"/>
            </a:xfrm>
            <a:prstGeom prst="wedgeRoundRectCallout">
              <a:avLst>
                <a:gd name="adj1" fmla="val 54574"/>
                <a:gd name="adj2" fmla="val 124556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وإذا تم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توقيف النظام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 فكيف يتم إصلاح 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الخلل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؟ </a:t>
              </a:r>
              <a:r>
                <a:rPr lang="ar-DZ" b="1" dirty="0" smtClean="0">
                  <a:solidFill>
                    <a:srgbClr val="FF00FF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00FF"/>
                  </a:solidFill>
                </a:rPr>
                <a:t>زر</a:t>
              </a:r>
              <a:r>
                <a:rPr lang="ar-DZ" b="1" dirty="0" smtClean="0">
                  <a:solidFill>
                    <a:srgbClr val="FF00FF"/>
                  </a:solidFill>
                  <a:latin typeface="Times New Roman" pitchFamily="18" charset="0"/>
                  <a:cs typeface="Arabic Transparent" pitchFamily="2" charset="-78"/>
                </a:rPr>
                <a:t> اضغط ؟؟ </a:t>
              </a:r>
              <a:endParaRPr lang="ar-DZ" b="1" dirty="0">
                <a:solidFill>
                  <a:srgbClr val="FF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endParaRPr lang="fr-FR" b="1" dirty="0">
                <a:cs typeface="Arabic Transparent" pitchFamily="2" charset="-78"/>
              </a:endParaRPr>
            </a:p>
          </p:txBody>
        </p:sp>
      </p:grpSp>
      <p:grpSp>
        <p:nvGrpSpPr>
          <p:cNvPr id="147" name="Groupe 146"/>
          <p:cNvGrpSpPr/>
          <p:nvPr/>
        </p:nvGrpSpPr>
        <p:grpSpPr>
          <a:xfrm>
            <a:off x="3301322" y="3332038"/>
            <a:ext cx="2628000" cy="954218"/>
            <a:chOff x="3092544" y="3284538"/>
            <a:chExt cx="2128744" cy="954218"/>
          </a:xfrm>
        </p:grpSpPr>
        <p:sp>
          <p:nvSpPr>
            <p:cNvPr id="144" name="AutoShape 275"/>
            <p:cNvSpPr>
              <a:spLocks noChangeArrowheads="1"/>
            </p:cNvSpPr>
            <p:nvPr/>
          </p:nvSpPr>
          <p:spPr bwMode="auto">
            <a:xfrm>
              <a:off x="3092544" y="3295781"/>
              <a:ext cx="2124075" cy="942975"/>
            </a:xfrm>
            <a:prstGeom prst="wedgeRoundRectCallout">
              <a:avLst>
                <a:gd name="adj1" fmla="val -109194"/>
                <a:gd name="adj2" fmla="val 115153"/>
                <a:gd name="adj3" fmla="val 16667"/>
              </a:avLst>
            </a:prstGeom>
            <a:solidFill>
              <a:srgbClr val="FFFFA3"/>
            </a:solidFill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b="1" dirty="0">
                <a:cs typeface="Arabic Transparent" pitchFamily="2" charset="-78"/>
              </a:endParaRPr>
            </a:p>
          </p:txBody>
        </p:sp>
        <p:sp>
          <p:nvSpPr>
            <p:cNvPr id="5395" name="AutoShape 275"/>
            <p:cNvSpPr>
              <a:spLocks noChangeArrowheads="1"/>
            </p:cNvSpPr>
            <p:nvPr/>
          </p:nvSpPr>
          <p:spPr bwMode="auto">
            <a:xfrm>
              <a:off x="3097213" y="3284538"/>
              <a:ext cx="2124075" cy="942975"/>
            </a:xfrm>
            <a:prstGeom prst="wedgeRoundRectCallout">
              <a:avLst>
                <a:gd name="adj1" fmla="val -109194"/>
                <a:gd name="adj2" fmla="val 115153"/>
                <a:gd name="adj3" fmla="val 16667"/>
              </a:avLst>
            </a:prstGeom>
            <a:noFill/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وإذا تم إصلاح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 smtClean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الخلل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فكيف يتم إرجاع النظام 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إلى </a:t>
              </a:r>
              <a:r>
                <a:rPr lang="ar-DZ" b="1" dirty="0">
                  <a:latin typeface="Times New Roman" pitchFamily="18" charset="0"/>
                  <a:cs typeface="Arabic Transparent" pitchFamily="2" charset="-78"/>
                </a:rPr>
                <a:t>سيره العادي</a:t>
              </a:r>
              <a:r>
                <a:rPr lang="ar-DZ" b="1" dirty="0" smtClean="0">
                  <a:latin typeface="Times New Roman" pitchFamily="18" charset="0"/>
                  <a:cs typeface="Arabic Transparent" pitchFamily="2" charset="-78"/>
                </a:rPr>
                <a:t>؟ </a:t>
              </a:r>
              <a:r>
                <a:rPr lang="ar-DZ" b="1" dirty="0" smtClean="0">
                  <a:solidFill>
                    <a:srgbClr val="FF00FF"/>
                  </a:solidFill>
                  <a:latin typeface="Times New Roman" pitchFamily="18" charset="0"/>
                  <a:cs typeface="Arabic Transparent" pitchFamily="2" charset="-78"/>
                </a:rPr>
                <a:t>وعلى أي </a:t>
              </a:r>
              <a:r>
                <a:rPr lang="ar-DZ" b="1" dirty="0" smtClean="0">
                  <a:solidFill>
                    <a:srgbClr val="FF00FF"/>
                  </a:solidFill>
                </a:rPr>
                <a:t>زر</a:t>
              </a:r>
              <a:r>
                <a:rPr lang="ar-DZ" b="1" dirty="0" smtClean="0">
                  <a:solidFill>
                    <a:srgbClr val="FF00FF"/>
                  </a:solidFill>
                  <a:latin typeface="Times New Roman" pitchFamily="18" charset="0"/>
                  <a:cs typeface="Arabic Transparent" pitchFamily="2" charset="-78"/>
                </a:rPr>
                <a:t> اضغط ؟؟ </a:t>
              </a:r>
              <a:endParaRPr lang="ar-DZ" b="1" dirty="0">
                <a:solidFill>
                  <a:srgbClr val="FF00FF"/>
                </a:solidFill>
                <a:latin typeface="Times New Roman" pitchFamily="18" charset="0"/>
                <a:cs typeface="Arabic Transparent" pitchFamily="2" charset="-78"/>
              </a:endParaRPr>
            </a:p>
            <a:p>
              <a:endParaRPr lang="fr-FR" b="1" dirty="0"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" grpId="0" animBg="1"/>
      <p:bldP spid="167" grpId="0"/>
      <p:bldP spid="16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rcRect l="11795" t="11424" b="3208"/>
          <a:stretch>
            <a:fillRect/>
          </a:stretch>
        </p:blipFill>
        <p:spPr bwMode="auto">
          <a:xfrm>
            <a:off x="142909" y="936488"/>
            <a:ext cx="4572000" cy="2951520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785818" y="5380604"/>
            <a:ext cx="2160000" cy="86177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3333FF"/>
                </a:solidFill>
              </a:rPr>
              <a:t>GPN1</a:t>
            </a:r>
          </a:p>
          <a:p>
            <a:pPr algn="r" rtl="1"/>
            <a:r>
              <a:rPr lang="ar-DZ" sz="1600" b="1" dirty="0" err="1" smtClean="0">
                <a:solidFill>
                  <a:schemeClr val="tx1"/>
                </a:solidFill>
              </a:rPr>
              <a:t>اشغولة</a:t>
            </a:r>
            <a:r>
              <a:rPr lang="ar-DZ" sz="1600" b="1" dirty="0" smtClean="0">
                <a:solidFill>
                  <a:schemeClr val="tx1"/>
                </a:solidFill>
              </a:rPr>
              <a:t> الإنتاج العادي </a:t>
            </a:r>
            <a:r>
              <a:rPr lang="fr-FR" sz="1600" b="1" dirty="0" smtClean="0">
                <a:solidFill>
                  <a:schemeClr val="tx1"/>
                </a:solidFill>
              </a:rPr>
              <a:t>F1</a:t>
            </a:r>
          </a:p>
          <a:p>
            <a:pPr algn="ctr"/>
            <a:endParaRPr lang="fr-FR" sz="1600" b="1" dirty="0"/>
          </a:p>
        </p:txBody>
      </p:sp>
      <p:sp>
        <p:nvSpPr>
          <p:cNvPr id="130" name="ZoneTexte 129"/>
          <p:cNvSpPr txBox="1"/>
          <p:nvPr/>
        </p:nvSpPr>
        <p:spPr>
          <a:xfrm>
            <a:off x="3143272" y="5380604"/>
            <a:ext cx="2160000" cy="86177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3333FF"/>
                </a:solidFill>
              </a:rPr>
              <a:t>GPN2</a:t>
            </a:r>
          </a:p>
          <a:p>
            <a:pPr algn="r" rtl="1"/>
            <a:r>
              <a:rPr lang="ar-DZ" sz="1600" b="1" dirty="0" err="1" smtClean="0">
                <a:solidFill>
                  <a:schemeClr val="tx1"/>
                </a:solidFill>
              </a:rPr>
              <a:t>اشغولة</a:t>
            </a:r>
            <a:r>
              <a:rPr lang="ar-DZ" sz="1600" b="1" dirty="0" smtClean="0">
                <a:solidFill>
                  <a:schemeClr val="tx1"/>
                </a:solidFill>
              </a:rPr>
              <a:t> سير الغلق </a:t>
            </a:r>
            <a:r>
              <a:rPr lang="fr-FR" sz="1600" b="1" dirty="0" smtClean="0"/>
              <a:t>F3</a:t>
            </a:r>
          </a:p>
          <a:p>
            <a:pPr algn="ctr"/>
            <a:endParaRPr lang="fr-FR" sz="1600" b="1" dirty="0"/>
          </a:p>
        </p:txBody>
      </p:sp>
      <p:sp>
        <p:nvSpPr>
          <p:cNvPr id="131" name="ZoneTexte 130"/>
          <p:cNvSpPr txBox="1"/>
          <p:nvPr/>
        </p:nvSpPr>
        <p:spPr>
          <a:xfrm>
            <a:off x="5572164" y="5380604"/>
            <a:ext cx="2160000" cy="86177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3333FF"/>
                </a:solidFill>
              </a:rPr>
              <a:t>GPN……</a:t>
            </a:r>
          </a:p>
          <a:p>
            <a:pPr algn="r" rtl="1"/>
            <a:r>
              <a:rPr lang="ar-DZ" sz="1600" b="1" dirty="0" err="1" smtClean="0"/>
              <a:t>اشغولة</a:t>
            </a:r>
            <a:r>
              <a:rPr lang="ar-DZ" sz="1600" b="1" dirty="0" smtClean="0"/>
              <a:t> </a:t>
            </a:r>
            <a:r>
              <a:rPr lang="fr-FR" sz="1600" b="1" dirty="0" smtClean="0"/>
              <a:t>................</a:t>
            </a:r>
          </a:p>
          <a:p>
            <a:pPr algn="ctr"/>
            <a:endParaRPr lang="fr-FR" sz="1600" b="1" dirty="0"/>
          </a:p>
        </p:txBody>
      </p:sp>
      <p:cxnSp>
        <p:nvCxnSpPr>
          <p:cNvPr id="133" name="Connecteur droit avec flèche 132"/>
          <p:cNvCxnSpPr/>
          <p:nvPr/>
        </p:nvCxnSpPr>
        <p:spPr>
          <a:xfrm rot="5400000">
            <a:off x="1359565" y="3569633"/>
            <a:ext cx="2638688" cy="928662"/>
          </a:xfrm>
          <a:prstGeom prst="straightConnector1">
            <a:avLst/>
          </a:prstGeom>
          <a:ln w="15875">
            <a:solidFill>
              <a:srgbClr val="339933"/>
            </a:solidFill>
            <a:prstDash val="dash"/>
            <a:headEnd type="non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4" name="Connecteur droit avec flèche 133"/>
          <p:cNvCxnSpPr/>
          <p:nvPr/>
        </p:nvCxnSpPr>
        <p:spPr>
          <a:xfrm rot="16200000" flipH="1">
            <a:off x="2216821" y="3283849"/>
            <a:ext cx="3495944" cy="642974"/>
          </a:xfrm>
          <a:prstGeom prst="straightConnector1">
            <a:avLst/>
          </a:prstGeom>
          <a:ln w="15875">
            <a:solidFill>
              <a:srgbClr val="339933"/>
            </a:solidFill>
            <a:prstDash val="dash"/>
            <a:headEnd type="non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Connecteur droit avec flèche 135"/>
          <p:cNvCxnSpPr/>
          <p:nvPr/>
        </p:nvCxnSpPr>
        <p:spPr>
          <a:xfrm>
            <a:off x="4357718" y="3536864"/>
            <a:ext cx="2000264" cy="1816444"/>
          </a:xfrm>
          <a:prstGeom prst="straightConnector1">
            <a:avLst/>
          </a:prstGeom>
          <a:ln w="15875">
            <a:solidFill>
              <a:srgbClr val="339933"/>
            </a:solidFill>
            <a:prstDash val="dash"/>
            <a:headEnd type="non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9" name="Connecteur droit avec flèche 138"/>
          <p:cNvCxnSpPr/>
          <p:nvPr/>
        </p:nvCxnSpPr>
        <p:spPr>
          <a:xfrm rot="5400000">
            <a:off x="3165043" y="1679069"/>
            <a:ext cx="2883496" cy="4437686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2" name="Connecteur droit avec flèche 141"/>
          <p:cNvCxnSpPr/>
          <p:nvPr/>
        </p:nvCxnSpPr>
        <p:spPr>
          <a:xfrm rot="5400000">
            <a:off x="4641682" y="2965491"/>
            <a:ext cx="2127951" cy="2723174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6" name="Connecteur droit avec flèche 145"/>
          <p:cNvCxnSpPr/>
          <p:nvPr/>
        </p:nvCxnSpPr>
        <p:spPr>
          <a:xfrm rot="5400000">
            <a:off x="6284210" y="4125349"/>
            <a:ext cx="1332000" cy="111600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headEnd type="triangle" w="lg" len="lg"/>
            <a:tailEnd type="non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ZoneTexte 149"/>
          <p:cNvSpPr txBox="1"/>
          <p:nvPr/>
        </p:nvSpPr>
        <p:spPr>
          <a:xfrm>
            <a:off x="1643074" y="428604"/>
            <a:ext cx="164307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339933"/>
                </a:solidFill>
              </a:rPr>
              <a:t>تمثيل </a:t>
            </a:r>
            <a:r>
              <a:rPr lang="fr-FR" b="1" u="sng" dirty="0" smtClean="0">
                <a:solidFill>
                  <a:srgbClr val="339933"/>
                </a:solidFill>
              </a:rPr>
              <a:t>GEMMA</a:t>
            </a:r>
            <a:endParaRPr lang="fr-FR" b="1" u="sng" dirty="0">
              <a:solidFill>
                <a:srgbClr val="339933"/>
              </a:solidFill>
            </a:endParaRPr>
          </a:p>
        </p:txBody>
      </p:sp>
      <p:sp>
        <p:nvSpPr>
          <p:cNvPr id="151" name="ZoneTexte 150"/>
          <p:cNvSpPr txBox="1"/>
          <p:nvPr/>
        </p:nvSpPr>
        <p:spPr>
          <a:xfrm>
            <a:off x="5715008" y="1285860"/>
            <a:ext cx="3214678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FF0000"/>
                </a:solidFill>
              </a:rPr>
              <a:t>متمن القيادة والتهيئة </a:t>
            </a:r>
            <a:r>
              <a:rPr lang="fr-FR" sz="1600" b="1" u="sng" dirty="0" smtClean="0">
                <a:solidFill>
                  <a:srgbClr val="FF0000"/>
                </a:solidFill>
              </a:rPr>
              <a:t>(GMM) =(GCI)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  <p:sp>
        <p:nvSpPr>
          <p:cNvPr id="156" name="ZoneTexte 155"/>
          <p:cNvSpPr txBox="1"/>
          <p:nvPr/>
        </p:nvSpPr>
        <p:spPr>
          <a:xfrm>
            <a:off x="1714480" y="6429396"/>
            <a:ext cx="685801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FF0000"/>
                </a:solidFill>
              </a:rPr>
              <a:t>هذا كله من اجل الحصول على متمن كامل </a:t>
            </a:r>
            <a:r>
              <a:rPr lang="ar-DZ" sz="1600" b="1" u="sng" dirty="0" err="1" smtClean="0">
                <a:solidFill>
                  <a:srgbClr val="FF0000"/>
                </a:solidFill>
              </a:rPr>
              <a:t>للانتاج</a:t>
            </a:r>
            <a:r>
              <a:rPr lang="ar-DZ" sz="1600" b="1" u="sng" dirty="0" smtClean="0">
                <a:solidFill>
                  <a:srgbClr val="FF0000"/>
                </a:solidFill>
              </a:rPr>
              <a:t> العادي </a:t>
            </a:r>
            <a:r>
              <a:rPr lang="fr-FR" sz="1600" b="1" u="sng" dirty="0" err="1" smtClean="0">
                <a:solidFill>
                  <a:srgbClr val="FF0000"/>
                </a:solidFill>
              </a:rPr>
              <a:t>Grafcet</a:t>
            </a:r>
            <a:r>
              <a:rPr lang="fr-FR" sz="1600" b="1" u="sng" dirty="0" smtClean="0">
                <a:solidFill>
                  <a:srgbClr val="FF0000"/>
                </a:solidFill>
              </a:rPr>
              <a:t> </a:t>
            </a:r>
            <a:r>
              <a:rPr lang="fr-FR" sz="1600" b="1" u="sng" dirty="0" err="1" smtClean="0">
                <a:solidFill>
                  <a:srgbClr val="FF0000"/>
                </a:solidFill>
              </a:rPr>
              <a:t>complét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  <p:grpSp>
        <p:nvGrpSpPr>
          <p:cNvPr id="50" name="Groupe 49"/>
          <p:cNvGrpSpPr/>
          <p:nvPr/>
        </p:nvGrpSpPr>
        <p:grpSpPr>
          <a:xfrm>
            <a:off x="6518916" y="1954352"/>
            <a:ext cx="2332518" cy="501074"/>
            <a:chOff x="6518916" y="1954352"/>
            <a:chExt cx="2332518" cy="501074"/>
          </a:xfrm>
        </p:grpSpPr>
        <p:sp>
          <p:nvSpPr>
            <p:cNvPr id="36" name="Rectangle 25"/>
            <p:cNvSpPr>
              <a:spLocks noChangeArrowheads="1"/>
            </p:cNvSpPr>
            <p:nvPr/>
          </p:nvSpPr>
          <p:spPr bwMode="auto">
            <a:xfrm>
              <a:off x="6563603" y="1960868"/>
              <a:ext cx="605949" cy="468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Line 26"/>
            <p:cNvSpPr>
              <a:spLocks noChangeAspect="1" noChangeShapeType="1"/>
            </p:cNvSpPr>
            <p:nvPr/>
          </p:nvSpPr>
          <p:spPr bwMode="auto">
            <a:xfrm>
              <a:off x="7058903" y="1954352"/>
              <a:ext cx="0" cy="4680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Line 27"/>
            <p:cNvSpPr>
              <a:spLocks noChangeAspect="1" noChangeShapeType="1"/>
            </p:cNvSpPr>
            <p:nvPr/>
          </p:nvSpPr>
          <p:spPr bwMode="auto">
            <a:xfrm>
              <a:off x="6655678" y="1957527"/>
              <a:ext cx="0" cy="4680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Text Box 28"/>
            <p:cNvSpPr txBox="1">
              <a:spLocks noChangeAspect="1" noChangeArrowheads="1"/>
            </p:cNvSpPr>
            <p:nvPr/>
          </p:nvSpPr>
          <p:spPr bwMode="auto">
            <a:xfrm>
              <a:off x="6518916" y="2032123"/>
              <a:ext cx="668337" cy="32067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101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0" name="Line 29"/>
            <p:cNvSpPr>
              <a:spLocks noChangeAspect="1" noChangeShapeType="1"/>
            </p:cNvSpPr>
            <p:nvPr/>
          </p:nvSpPr>
          <p:spPr bwMode="auto">
            <a:xfrm>
              <a:off x="7164049" y="2196387"/>
              <a:ext cx="201612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 Box 30"/>
            <p:cNvSpPr txBox="1">
              <a:spLocks noChangeArrowheads="1"/>
            </p:cNvSpPr>
            <p:nvPr/>
          </p:nvSpPr>
          <p:spPr bwMode="auto">
            <a:xfrm>
              <a:off x="7375434" y="1960868"/>
              <a:ext cx="1476000" cy="468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  <p:sp>
          <p:nvSpPr>
            <p:cNvPr id="42" name="Text Box 31"/>
            <p:cNvSpPr txBox="1">
              <a:spLocks noChangeArrowheads="1"/>
            </p:cNvSpPr>
            <p:nvPr/>
          </p:nvSpPr>
          <p:spPr bwMode="auto">
            <a:xfrm>
              <a:off x="7215206" y="2001818"/>
              <a:ext cx="1508538" cy="45360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algn="r" rtl="1"/>
              <a:r>
                <a:rPr lang="ar-DZ" b="1" dirty="0" smtClean="0">
                  <a:solidFill>
                    <a:srgbClr val="3333FF"/>
                  </a:solidFill>
                </a:rPr>
                <a:t>الإنتاج العادي</a:t>
              </a:r>
              <a:endParaRPr lang="fr-FR" b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51" name="Groupe 50"/>
          <p:cNvGrpSpPr/>
          <p:nvPr/>
        </p:nvGrpSpPr>
        <p:grpSpPr>
          <a:xfrm>
            <a:off x="6719582" y="2747643"/>
            <a:ext cx="2409178" cy="571669"/>
            <a:chOff x="6719582" y="2747643"/>
            <a:chExt cx="2409178" cy="571669"/>
          </a:xfrm>
        </p:grpSpPr>
        <p:sp>
          <p:nvSpPr>
            <p:cNvPr id="43" name="Rectangle 25"/>
            <p:cNvSpPr>
              <a:spLocks noChangeArrowheads="1"/>
            </p:cNvSpPr>
            <p:nvPr/>
          </p:nvSpPr>
          <p:spPr bwMode="auto">
            <a:xfrm>
              <a:off x="6777917" y="2754159"/>
              <a:ext cx="605949" cy="468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4" name="Line 26"/>
            <p:cNvSpPr>
              <a:spLocks noChangeAspect="1" noChangeShapeType="1"/>
            </p:cNvSpPr>
            <p:nvPr/>
          </p:nvSpPr>
          <p:spPr bwMode="auto">
            <a:xfrm>
              <a:off x="7273217" y="2747643"/>
              <a:ext cx="0" cy="4680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Line 27"/>
            <p:cNvSpPr>
              <a:spLocks noChangeAspect="1" noChangeShapeType="1"/>
            </p:cNvSpPr>
            <p:nvPr/>
          </p:nvSpPr>
          <p:spPr bwMode="auto">
            <a:xfrm>
              <a:off x="6869992" y="2750818"/>
              <a:ext cx="0" cy="4680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 Box 28"/>
            <p:cNvSpPr txBox="1">
              <a:spLocks noChangeAspect="1" noChangeArrowheads="1"/>
            </p:cNvSpPr>
            <p:nvPr/>
          </p:nvSpPr>
          <p:spPr bwMode="auto">
            <a:xfrm>
              <a:off x="6719582" y="2825414"/>
              <a:ext cx="668337" cy="32067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102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Line 29"/>
            <p:cNvSpPr>
              <a:spLocks noChangeAspect="1" noChangeShapeType="1"/>
            </p:cNvSpPr>
            <p:nvPr/>
          </p:nvSpPr>
          <p:spPr bwMode="auto">
            <a:xfrm>
              <a:off x="7378363" y="2989678"/>
              <a:ext cx="201612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 Box 30"/>
            <p:cNvSpPr txBox="1">
              <a:spLocks noChangeArrowheads="1"/>
            </p:cNvSpPr>
            <p:nvPr/>
          </p:nvSpPr>
          <p:spPr bwMode="auto">
            <a:xfrm>
              <a:off x="7589748" y="2754159"/>
              <a:ext cx="1339970" cy="468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  <p:sp>
          <p:nvSpPr>
            <p:cNvPr id="49" name="Text Box 31"/>
            <p:cNvSpPr txBox="1">
              <a:spLocks noChangeAspect="1" noChangeArrowheads="1"/>
            </p:cNvSpPr>
            <p:nvPr/>
          </p:nvSpPr>
          <p:spPr bwMode="auto">
            <a:xfrm>
              <a:off x="7483369" y="2786058"/>
              <a:ext cx="1645391" cy="533254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ar-DZ" b="1" dirty="0" smtClean="0">
                  <a:solidFill>
                    <a:srgbClr val="3333FF"/>
                  </a:solidFill>
                </a:rPr>
                <a:t>سير الغلق</a:t>
              </a:r>
              <a:endParaRPr lang="fr-FR" b="1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52" name="Groupe 51"/>
          <p:cNvGrpSpPr/>
          <p:nvPr/>
        </p:nvGrpSpPr>
        <p:grpSpPr>
          <a:xfrm>
            <a:off x="7190492" y="3483917"/>
            <a:ext cx="1996663" cy="494577"/>
            <a:chOff x="7190492" y="3483917"/>
            <a:chExt cx="1996663" cy="494577"/>
          </a:xfrm>
        </p:grpSpPr>
        <p:sp>
          <p:nvSpPr>
            <p:cNvPr id="56" name="Rectangle 25"/>
            <p:cNvSpPr>
              <a:spLocks noChangeArrowheads="1"/>
            </p:cNvSpPr>
            <p:nvPr/>
          </p:nvSpPr>
          <p:spPr bwMode="auto">
            <a:xfrm>
              <a:off x="7242227" y="3510494"/>
              <a:ext cx="605949" cy="468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Line 26"/>
            <p:cNvSpPr>
              <a:spLocks noChangeAspect="1" noChangeShapeType="1"/>
            </p:cNvSpPr>
            <p:nvPr/>
          </p:nvSpPr>
          <p:spPr bwMode="auto">
            <a:xfrm>
              <a:off x="7737527" y="3503978"/>
              <a:ext cx="0" cy="4680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Line 27"/>
            <p:cNvSpPr>
              <a:spLocks noChangeAspect="1" noChangeShapeType="1"/>
            </p:cNvSpPr>
            <p:nvPr/>
          </p:nvSpPr>
          <p:spPr bwMode="auto">
            <a:xfrm>
              <a:off x="7334302" y="3507153"/>
              <a:ext cx="0" cy="4680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Text Box 28"/>
            <p:cNvSpPr txBox="1">
              <a:spLocks noChangeAspect="1" noChangeArrowheads="1"/>
            </p:cNvSpPr>
            <p:nvPr/>
          </p:nvSpPr>
          <p:spPr bwMode="auto">
            <a:xfrm>
              <a:off x="7190492" y="3581749"/>
              <a:ext cx="668337" cy="32067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10</a:t>
              </a: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5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Line 29"/>
            <p:cNvSpPr>
              <a:spLocks noChangeAspect="1" noChangeShapeType="1"/>
            </p:cNvSpPr>
            <p:nvPr/>
          </p:nvSpPr>
          <p:spPr bwMode="auto">
            <a:xfrm>
              <a:off x="7842673" y="3746013"/>
              <a:ext cx="201612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Text Box 30"/>
            <p:cNvSpPr txBox="1">
              <a:spLocks noChangeArrowheads="1"/>
            </p:cNvSpPr>
            <p:nvPr/>
          </p:nvSpPr>
          <p:spPr bwMode="auto">
            <a:xfrm>
              <a:off x="8054057" y="3510494"/>
              <a:ext cx="1065261" cy="46800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  <p:sp>
          <p:nvSpPr>
            <p:cNvPr id="62" name="Text Box 31"/>
            <p:cNvSpPr txBox="1">
              <a:spLocks noChangeAspect="1" noChangeArrowheads="1"/>
            </p:cNvSpPr>
            <p:nvPr/>
          </p:nvSpPr>
          <p:spPr bwMode="auto">
            <a:xfrm>
              <a:off x="7959592" y="3483917"/>
              <a:ext cx="1227563" cy="36830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algn="ctr"/>
              <a:r>
                <a:rPr lang="ar-DZ" b="1" dirty="0" smtClean="0">
                  <a:solidFill>
                    <a:srgbClr val="3333FF"/>
                  </a:solidFill>
                </a:rPr>
                <a:t>.........</a:t>
              </a:r>
              <a:endParaRPr lang="fr-FR" b="1" dirty="0" smtClean="0">
                <a:solidFill>
                  <a:srgbClr val="3333FF"/>
                </a:solidFill>
              </a:endParaRP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0" grpId="0" animBg="1"/>
      <p:bldP spid="131" grpId="0" animBg="1"/>
      <p:bldP spid="150" grpId="0"/>
      <p:bldP spid="151" grpId="0"/>
      <p:bldP spid="15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42976" y="1428736"/>
            <a:ext cx="7643834" cy="7397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sz="3200" b="1" dirty="0" smtClean="0">
                <a:solidFill>
                  <a:srgbClr val="FF0000"/>
                </a:solidFill>
              </a:rPr>
              <a:t>1- إنشاء متمن القيادة والتهيئة </a:t>
            </a:r>
            <a:r>
              <a:rPr lang="fr-FR" sz="3200" b="1" dirty="0" smtClean="0">
                <a:solidFill>
                  <a:srgbClr val="3333FF"/>
                </a:solidFill>
              </a:rPr>
              <a:t>.(GCI) = (GMM) </a:t>
            </a:r>
            <a:endParaRPr lang="fr-FR" sz="3200" b="1" dirty="0">
              <a:solidFill>
                <a:srgbClr val="3333FF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30258" y="142852"/>
            <a:ext cx="5715008" cy="10156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sz="4000" b="1" u="sng" dirty="0" smtClean="0">
                <a:solidFill>
                  <a:srgbClr val="FF0000"/>
                </a:solidFill>
              </a:rPr>
              <a:t>الهدف من </a:t>
            </a:r>
            <a:r>
              <a:rPr lang="ar-DZ" sz="4000" b="1" u="sng" dirty="0" err="1" smtClean="0">
                <a:solidFill>
                  <a:srgbClr val="FF0000"/>
                </a:solidFill>
              </a:rPr>
              <a:t>الجيما</a:t>
            </a:r>
            <a:r>
              <a:rPr lang="ar-DZ" sz="4000" b="1" u="sng" dirty="0" smtClean="0">
                <a:solidFill>
                  <a:srgbClr val="FF0000"/>
                </a:solidFill>
              </a:rPr>
              <a:t> </a:t>
            </a:r>
            <a:r>
              <a:rPr lang="fr-FR" sz="4000" b="1" u="sng" dirty="0" smtClean="0">
                <a:solidFill>
                  <a:srgbClr val="FF0000"/>
                </a:solidFill>
              </a:rPr>
              <a:t>GEMMA</a:t>
            </a:r>
            <a:r>
              <a:rPr lang="ar-DZ" sz="4000" b="1" u="sng" dirty="0" smtClean="0">
                <a:solidFill>
                  <a:srgbClr val="FF0000"/>
                </a:solidFill>
              </a:rPr>
              <a:t>:</a:t>
            </a:r>
            <a:endParaRPr lang="fr-FR" sz="4000" b="1" u="sng" dirty="0">
              <a:solidFill>
                <a:srgbClr val="3333FF"/>
              </a:solidFill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70305" y="4214818"/>
            <a:ext cx="7582525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8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3 </a:t>
            </a:r>
            <a:r>
              <a:rPr lang="ar-DZ" sz="28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32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32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تعيين لوح </a:t>
            </a:r>
            <a:r>
              <a:rPr lang="ar-DZ" sz="32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التحكم</a:t>
            </a:r>
            <a:r>
              <a:rPr lang="fr-FR" sz="32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32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3200" b="1" dirty="0" smtClean="0">
                <a:solidFill>
                  <a:srgbClr val="3333FF"/>
                </a:solidFill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fr-FR" sz="28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Pupitre </a:t>
            </a:r>
            <a:r>
              <a:rPr lang="fr-FR" sz="28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De </a:t>
            </a:r>
            <a:r>
              <a:rPr lang="fr-FR" sz="28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Commande</a:t>
            </a:r>
            <a:r>
              <a:rPr lang="ar-DZ" sz="28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3643338" y="2786058"/>
            <a:ext cx="4429124" cy="7397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sz="3200" b="1" dirty="0" smtClean="0">
                <a:solidFill>
                  <a:srgbClr val="FF0000"/>
                </a:solidFill>
              </a:rPr>
              <a:t>2- إنشاء متمن الأمن</a:t>
            </a:r>
            <a:r>
              <a:rPr lang="ar-DZ" sz="3200" b="1" dirty="0" smtClean="0">
                <a:solidFill>
                  <a:srgbClr val="3333FF"/>
                </a:solidFill>
              </a:rPr>
              <a:t> </a:t>
            </a:r>
            <a:r>
              <a:rPr lang="fr-FR" sz="3200" b="1" dirty="0" smtClean="0">
                <a:solidFill>
                  <a:srgbClr val="3333FF"/>
                </a:solidFill>
              </a:rPr>
              <a:t>.GS</a:t>
            </a:r>
            <a:endParaRPr lang="fr-FR" sz="3200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Flèche à angle droit 62"/>
          <p:cNvSpPr/>
          <p:nvPr/>
        </p:nvSpPr>
        <p:spPr>
          <a:xfrm flipH="1" flipV="1">
            <a:off x="1857356" y="1477499"/>
            <a:ext cx="684000" cy="1188000"/>
          </a:xfrm>
          <a:prstGeom prst="bentUpArrow">
            <a:avLst>
              <a:gd name="adj1" fmla="val 16915"/>
              <a:gd name="adj2" fmla="val 25000"/>
              <a:gd name="adj3" fmla="val 27695"/>
            </a:avLst>
          </a:prstGeom>
          <a:solidFill>
            <a:srgbClr val="C0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0" y="6519470"/>
            <a:ext cx="9144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FF0000"/>
                </a:solidFill>
              </a:rPr>
              <a:t>كل هذه الإجراءات من اجل الحصول على </a:t>
            </a:r>
            <a:r>
              <a:rPr lang="ar-DZ" sz="1600" b="1" dirty="0" smtClean="0">
                <a:solidFill>
                  <a:srgbClr val="3333FF"/>
                </a:solidFill>
              </a:rPr>
              <a:t>متمن إنتاج العادي كامل(</a:t>
            </a:r>
            <a:r>
              <a:rPr lang="fr-FR" sz="1400" b="1" dirty="0" err="1" smtClean="0">
                <a:solidFill>
                  <a:srgbClr val="3333FF"/>
                </a:solidFill>
              </a:rPr>
              <a:t>Grafcet</a:t>
            </a:r>
            <a:r>
              <a:rPr lang="fr-FR" sz="1400" b="1" dirty="0" smtClean="0">
                <a:solidFill>
                  <a:srgbClr val="3333FF"/>
                </a:solidFill>
              </a:rPr>
              <a:t> complet</a:t>
            </a:r>
            <a:r>
              <a:rPr lang="ar-DZ" sz="1600" b="1" dirty="0" smtClean="0">
                <a:solidFill>
                  <a:srgbClr val="3333FF"/>
                </a:solidFill>
              </a:rPr>
              <a:t>) </a:t>
            </a:r>
            <a:r>
              <a:rPr lang="ar-DZ" sz="1600" b="1" dirty="0" smtClean="0">
                <a:solidFill>
                  <a:srgbClr val="FF0000"/>
                </a:solidFill>
              </a:rPr>
              <a:t>حيث يمكن تفادي عيوب </a:t>
            </a:r>
            <a:r>
              <a:rPr lang="ar-DZ" sz="1600" b="1" dirty="0" err="1" smtClean="0">
                <a:solidFill>
                  <a:srgbClr val="FF0000"/>
                </a:solidFill>
              </a:rPr>
              <a:t>المتمن</a:t>
            </a:r>
            <a:r>
              <a:rPr lang="ar-DZ" sz="1600" b="1" dirty="0" smtClean="0">
                <a:solidFill>
                  <a:srgbClr val="FF0000"/>
                </a:solidFill>
              </a:rPr>
              <a:t> العادي السابق.</a:t>
            </a:r>
            <a:endParaRPr lang="fr-FR" sz="1600" b="1" dirty="0">
              <a:solidFill>
                <a:srgbClr val="FF0000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4714876" y="3719373"/>
            <a:ext cx="2428892" cy="1285884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29718" y="3636969"/>
            <a:ext cx="1397508" cy="2340000"/>
          </a:xfrm>
          <a:prstGeom prst="rect">
            <a:avLst/>
          </a:prstGeom>
          <a:noFill/>
        </p:spPr>
      </p:pic>
      <p:cxnSp>
        <p:nvCxnSpPr>
          <p:cNvPr id="12" name="Connecteur droit avec flèche 11"/>
          <p:cNvCxnSpPr/>
          <p:nvPr/>
        </p:nvCxnSpPr>
        <p:spPr>
          <a:xfrm>
            <a:off x="4714876" y="5351997"/>
            <a:ext cx="2428892" cy="500066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715008" y="2953283"/>
            <a:ext cx="342899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3333FF"/>
                </a:solidFill>
              </a:rPr>
              <a:t>متمن إنتاج العادي</a:t>
            </a:r>
            <a:r>
              <a:rPr lang="ar-DZ" sz="1600" b="1" u="sng" dirty="0" smtClean="0">
                <a:solidFill>
                  <a:srgbClr val="FF0000"/>
                </a:solidFill>
              </a:rPr>
              <a:t>(غير كامل): </a:t>
            </a:r>
            <a:r>
              <a:rPr lang="ar-DZ" sz="1600" b="1" u="sng" dirty="0" smtClean="0">
                <a:solidFill>
                  <a:srgbClr val="3333FF"/>
                </a:solidFill>
              </a:rPr>
              <a:t>نظام ألي للثقب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  <p:sp>
        <p:nvSpPr>
          <p:cNvPr id="19" name="Accolade ouvrante 18"/>
          <p:cNvSpPr/>
          <p:nvPr/>
        </p:nvSpPr>
        <p:spPr>
          <a:xfrm>
            <a:off x="642910" y="3354364"/>
            <a:ext cx="180000" cy="3060000"/>
          </a:xfrm>
          <a:prstGeom prst="leftBrace">
            <a:avLst>
              <a:gd name="adj1" fmla="val 16396"/>
              <a:gd name="adj2" fmla="val 47562"/>
            </a:avLst>
          </a:prstGeom>
          <a:solidFill>
            <a:srgbClr val="339933"/>
          </a:solidFill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 rot="16200000">
            <a:off x="-1123824" y="4704745"/>
            <a:ext cx="278605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400" b="1" u="sng" dirty="0" smtClean="0">
                <a:solidFill>
                  <a:srgbClr val="3333FF"/>
                </a:solidFill>
              </a:rPr>
              <a:t>تكملة متمن إنتاج العادي.</a:t>
            </a:r>
            <a:endParaRPr lang="fr-FR" sz="2400" b="1" u="sng" dirty="0">
              <a:solidFill>
                <a:srgbClr val="3333FF"/>
              </a:solidFill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9095" y="324475"/>
            <a:ext cx="5112000" cy="2467629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</p:pic>
      <p:sp>
        <p:nvSpPr>
          <p:cNvPr id="23" name="ZoneTexte 22"/>
          <p:cNvSpPr txBox="1"/>
          <p:nvPr/>
        </p:nvSpPr>
        <p:spPr>
          <a:xfrm>
            <a:off x="142844" y="2743234"/>
            <a:ext cx="2786082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400" b="1" u="sng" dirty="0" smtClean="0">
                <a:solidFill>
                  <a:srgbClr val="FF0000"/>
                </a:solidFill>
              </a:rPr>
              <a:t>متمن القيادة والتهيئة </a:t>
            </a:r>
            <a:r>
              <a:rPr lang="fr-FR" sz="1400" b="1" u="sng" dirty="0" smtClean="0">
                <a:solidFill>
                  <a:srgbClr val="FF0000"/>
                </a:solidFill>
              </a:rPr>
              <a:t>(GMM) =(GCI)</a:t>
            </a:r>
            <a:endParaRPr lang="fr-FR" sz="1400" b="1" u="sng" dirty="0">
              <a:solidFill>
                <a:srgbClr val="FF0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1000100" y="691681"/>
            <a:ext cx="164307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339933"/>
                </a:solidFill>
              </a:rPr>
              <a:t>تمثيل </a:t>
            </a:r>
            <a:r>
              <a:rPr lang="fr-FR" b="1" u="sng" dirty="0" smtClean="0">
                <a:solidFill>
                  <a:srgbClr val="339933"/>
                </a:solidFill>
              </a:rPr>
              <a:t>GEMMA</a:t>
            </a:r>
            <a:endParaRPr lang="fr-FR" b="1" u="sng" dirty="0">
              <a:solidFill>
                <a:srgbClr val="339933"/>
              </a:solidFill>
            </a:endParaRPr>
          </a:p>
        </p:txBody>
      </p:sp>
      <p:sp>
        <p:nvSpPr>
          <p:cNvPr id="16" name="Line 10"/>
          <p:cNvSpPr>
            <a:spLocks noChangeAspect="1" noChangeShapeType="1"/>
          </p:cNvSpPr>
          <p:nvPr/>
        </p:nvSpPr>
        <p:spPr bwMode="auto">
          <a:xfrm>
            <a:off x="1856619" y="3081571"/>
            <a:ext cx="0" cy="3338256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sz="1600" b="1"/>
          </a:p>
        </p:txBody>
      </p:sp>
      <p:grpSp>
        <p:nvGrpSpPr>
          <p:cNvPr id="77" name="Groupe 76"/>
          <p:cNvGrpSpPr/>
          <p:nvPr/>
        </p:nvGrpSpPr>
        <p:grpSpPr>
          <a:xfrm>
            <a:off x="2799890" y="834557"/>
            <a:ext cx="843416" cy="344411"/>
            <a:chOff x="1763134" y="3074581"/>
            <a:chExt cx="843416" cy="344411"/>
          </a:xfrm>
        </p:grpSpPr>
        <p:sp>
          <p:nvSpPr>
            <p:cNvPr id="27" name="Line 16"/>
            <p:cNvSpPr>
              <a:spLocks noChangeAspect="1" noChangeShapeType="1"/>
            </p:cNvSpPr>
            <p:nvPr/>
          </p:nvSpPr>
          <p:spPr bwMode="auto">
            <a:xfrm>
              <a:off x="1763134" y="3227889"/>
              <a:ext cx="17498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 Box 18"/>
            <p:cNvSpPr txBox="1">
              <a:spLocks noChangeAspect="1" noChangeArrowheads="1"/>
            </p:cNvSpPr>
            <p:nvPr/>
          </p:nvSpPr>
          <p:spPr bwMode="auto">
            <a:xfrm>
              <a:off x="1958922" y="3074581"/>
              <a:ext cx="647628" cy="34441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400" b="1" dirty="0" err="1" smtClean="0">
                  <a:latin typeface="Arial" pitchFamily="34" charset="0"/>
                  <a:cs typeface="Arial" pitchFamily="34" charset="0"/>
                </a:rPr>
                <a:t>Init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8" name="Groupe 77"/>
          <p:cNvGrpSpPr/>
          <p:nvPr/>
        </p:nvGrpSpPr>
        <p:grpSpPr>
          <a:xfrm>
            <a:off x="4526320" y="763119"/>
            <a:ext cx="688622" cy="343022"/>
            <a:chOff x="1770077" y="3732853"/>
            <a:chExt cx="688622" cy="343022"/>
          </a:xfrm>
        </p:grpSpPr>
        <p:sp>
          <p:nvSpPr>
            <p:cNvPr id="28" name="Line 17"/>
            <p:cNvSpPr>
              <a:spLocks noChangeAspect="1" noChangeShapeType="1"/>
            </p:cNvSpPr>
            <p:nvPr/>
          </p:nvSpPr>
          <p:spPr bwMode="auto">
            <a:xfrm>
              <a:off x="1770077" y="3859663"/>
              <a:ext cx="17359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19"/>
            <p:cNvSpPr txBox="1">
              <a:spLocks noChangeAspect="1" noChangeArrowheads="1"/>
            </p:cNvSpPr>
            <p:nvPr/>
          </p:nvSpPr>
          <p:spPr bwMode="auto">
            <a:xfrm>
              <a:off x="1904345" y="3732853"/>
              <a:ext cx="554354" cy="34302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CI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9" name="Groupe 78"/>
          <p:cNvGrpSpPr/>
          <p:nvPr/>
        </p:nvGrpSpPr>
        <p:grpSpPr>
          <a:xfrm>
            <a:off x="5641856" y="824079"/>
            <a:ext cx="1100158" cy="343021"/>
            <a:chOff x="1757330" y="4437658"/>
            <a:chExt cx="1100158" cy="343021"/>
          </a:xfrm>
        </p:grpSpPr>
        <p:sp>
          <p:nvSpPr>
            <p:cNvPr id="34" name="Line 25"/>
            <p:cNvSpPr>
              <a:spLocks noChangeAspect="1" noChangeShapeType="1"/>
            </p:cNvSpPr>
            <p:nvPr/>
          </p:nvSpPr>
          <p:spPr bwMode="auto">
            <a:xfrm>
              <a:off x="1757330" y="4588690"/>
              <a:ext cx="17359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 Box 26"/>
            <p:cNvSpPr txBox="1">
              <a:spLocks noChangeAspect="1" noChangeArrowheads="1"/>
            </p:cNvSpPr>
            <p:nvPr/>
          </p:nvSpPr>
          <p:spPr bwMode="auto">
            <a:xfrm>
              <a:off x="1920811" y="4437658"/>
              <a:ext cx="936677" cy="34302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err="1" smtClean="0">
                  <a:latin typeface="Arial" pitchFamily="34" charset="0"/>
                  <a:cs typeface="Arial" pitchFamily="34" charset="0"/>
                </a:rPr>
                <a:t>Auto.Dcy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1643574" y="4338209"/>
            <a:ext cx="2992223" cy="344411"/>
            <a:chOff x="1643574" y="4075132"/>
            <a:chExt cx="2992223" cy="344411"/>
          </a:xfrm>
        </p:grpSpPr>
        <p:sp>
          <p:nvSpPr>
            <p:cNvPr id="31" name="Text Box 21"/>
            <p:cNvSpPr txBox="1">
              <a:spLocks noChangeArrowheads="1"/>
            </p:cNvSpPr>
            <p:nvPr/>
          </p:nvSpPr>
          <p:spPr bwMode="auto">
            <a:xfrm>
              <a:off x="1664860" y="4079809"/>
              <a:ext cx="409408" cy="32437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23"/>
            <p:cNvSpPr txBox="1">
              <a:spLocks noChangeArrowheads="1"/>
            </p:cNvSpPr>
            <p:nvPr/>
          </p:nvSpPr>
          <p:spPr bwMode="auto">
            <a:xfrm>
              <a:off x="2210840" y="4075132"/>
              <a:ext cx="2424957" cy="34441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Line 24"/>
            <p:cNvSpPr>
              <a:spLocks noChangeAspect="1" noChangeShapeType="1"/>
            </p:cNvSpPr>
            <p:nvPr/>
          </p:nvSpPr>
          <p:spPr bwMode="auto">
            <a:xfrm>
              <a:off x="2080257" y="4251503"/>
              <a:ext cx="12597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106596" y="4083720"/>
              <a:ext cx="2190026" cy="3293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600" b="1" dirty="0" smtClean="0">
                  <a:latin typeface="Arial" pitchFamily="34" charset="0"/>
                  <a:cs typeface="Arial" pitchFamily="34" charset="0"/>
                </a:rPr>
                <a:t>تحقق الشروط الابتدائية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643574" y="4109251"/>
              <a:ext cx="427556" cy="2694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102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2" name="Groupe 71"/>
          <p:cNvGrpSpPr/>
          <p:nvPr/>
        </p:nvGrpSpPr>
        <p:grpSpPr>
          <a:xfrm>
            <a:off x="1629929" y="3059679"/>
            <a:ext cx="427556" cy="324378"/>
            <a:chOff x="1629929" y="2796602"/>
            <a:chExt cx="427556" cy="324378"/>
          </a:xfrm>
        </p:grpSpPr>
        <p:sp>
          <p:nvSpPr>
            <p:cNvPr id="40" name="Text Box 34"/>
            <p:cNvSpPr txBox="1">
              <a:spLocks noChangeArrowheads="1"/>
            </p:cNvSpPr>
            <p:nvPr/>
          </p:nvSpPr>
          <p:spPr bwMode="auto">
            <a:xfrm>
              <a:off x="1645851" y="2796602"/>
              <a:ext cx="409408" cy="324378"/>
            </a:xfrm>
            <a:prstGeom prst="rect">
              <a:avLst/>
            </a:prstGeom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cs typeface="Arabic Transparent" pitchFamily="2" charset="-78"/>
              </a:endParaRPr>
            </a:p>
          </p:txBody>
        </p:sp>
        <p:sp>
          <p:nvSpPr>
            <p:cNvPr id="41" name="Rectangle 35"/>
            <p:cNvSpPr>
              <a:spLocks noChangeArrowheads="1"/>
            </p:cNvSpPr>
            <p:nvPr/>
          </p:nvSpPr>
          <p:spPr bwMode="auto">
            <a:xfrm>
              <a:off x="1696172" y="2843985"/>
              <a:ext cx="314929" cy="225907"/>
            </a:xfrm>
            <a:prstGeom prst="rect">
              <a:avLst/>
            </a:prstGeom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 b="1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629929" y="2822624"/>
              <a:ext cx="427556" cy="2694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ar-DZ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fr-F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6" name="Groupe 75"/>
          <p:cNvGrpSpPr/>
          <p:nvPr/>
        </p:nvGrpSpPr>
        <p:grpSpPr>
          <a:xfrm>
            <a:off x="1656471" y="5704903"/>
            <a:ext cx="2979018" cy="344411"/>
            <a:chOff x="1656471" y="5441826"/>
            <a:chExt cx="2979018" cy="344411"/>
          </a:xfrm>
        </p:grpSpPr>
        <p:sp>
          <p:nvSpPr>
            <p:cNvPr id="50" name="Text Box 28"/>
            <p:cNvSpPr txBox="1">
              <a:spLocks noChangeArrowheads="1"/>
            </p:cNvSpPr>
            <p:nvPr/>
          </p:nvSpPr>
          <p:spPr bwMode="auto">
            <a:xfrm>
              <a:off x="1672241" y="5441826"/>
              <a:ext cx="409408" cy="32437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xt Box 30"/>
            <p:cNvSpPr txBox="1">
              <a:spLocks noChangeArrowheads="1"/>
            </p:cNvSpPr>
            <p:nvPr/>
          </p:nvSpPr>
          <p:spPr bwMode="auto">
            <a:xfrm>
              <a:off x="2210532" y="5441826"/>
              <a:ext cx="2424957" cy="34441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Line 31"/>
            <p:cNvSpPr>
              <a:spLocks noChangeAspect="1" noChangeShapeType="1"/>
            </p:cNvSpPr>
            <p:nvPr/>
          </p:nvSpPr>
          <p:spPr bwMode="auto">
            <a:xfrm>
              <a:off x="2083923" y="5618197"/>
              <a:ext cx="12597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429821" y="5452708"/>
              <a:ext cx="2009118" cy="3293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600" b="1" dirty="0" smtClean="0">
                  <a:latin typeface="Arial" pitchFamily="34" charset="0"/>
                  <a:cs typeface="Arial" pitchFamily="34" charset="0"/>
                </a:rPr>
                <a:t>طلب توقف في نهاية الدورة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656471" y="5468600"/>
              <a:ext cx="427556" cy="2694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104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5470509" y="1977565"/>
            <a:ext cx="887441" cy="343021"/>
            <a:chOff x="1757768" y="5137574"/>
            <a:chExt cx="887441" cy="343021"/>
          </a:xfrm>
        </p:grpSpPr>
        <p:sp>
          <p:nvSpPr>
            <p:cNvPr id="55" name="Line 25"/>
            <p:cNvSpPr>
              <a:spLocks noChangeAspect="1" noChangeShapeType="1"/>
            </p:cNvSpPr>
            <p:nvPr/>
          </p:nvSpPr>
          <p:spPr bwMode="auto">
            <a:xfrm>
              <a:off x="1757768" y="5277119"/>
              <a:ext cx="17359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 Box 26"/>
            <p:cNvSpPr txBox="1">
              <a:spLocks noChangeAspect="1" noChangeArrowheads="1"/>
            </p:cNvSpPr>
            <p:nvPr/>
          </p:nvSpPr>
          <p:spPr bwMode="auto">
            <a:xfrm>
              <a:off x="1915222" y="5137574"/>
              <a:ext cx="729987" cy="34302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Arrêt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3566703" y="1505368"/>
            <a:ext cx="433793" cy="3293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A5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500430" y="525919"/>
            <a:ext cx="433793" cy="3293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A6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4995463" y="497144"/>
            <a:ext cx="433793" cy="3293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A1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357950" y="1620375"/>
            <a:ext cx="411964" cy="3293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F1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857752" y="1573213"/>
            <a:ext cx="433793" cy="32932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A2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1" name="Groupe 80"/>
          <p:cNvGrpSpPr/>
          <p:nvPr/>
        </p:nvGrpSpPr>
        <p:grpSpPr>
          <a:xfrm>
            <a:off x="4214810" y="928665"/>
            <a:ext cx="856276" cy="343021"/>
            <a:chOff x="1766371" y="5829122"/>
            <a:chExt cx="856276" cy="343021"/>
          </a:xfrm>
        </p:grpSpPr>
        <p:sp>
          <p:nvSpPr>
            <p:cNvPr id="62" name="Line 25"/>
            <p:cNvSpPr>
              <a:spLocks noChangeAspect="1" noChangeShapeType="1"/>
            </p:cNvSpPr>
            <p:nvPr/>
          </p:nvSpPr>
          <p:spPr bwMode="auto">
            <a:xfrm>
              <a:off x="1766371" y="5968666"/>
              <a:ext cx="17359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ext Box 26"/>
            <p:cNvSpPr txBox="1">
              <a:spLocks noChangeAspect="1" noChangeArrowheads="1"/>
            </p:cNvSpPr>
            <p:nvPr/>
          </p:nvSpPr>
          <p:spPr bwMode="auto">
            <a:xfrm>
              <a:off x="1892660" y="5829122"/>
              <a:ext cx="729987" cy="34302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Fcy.CI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5" name="Groupe 74"/>
          <p:cNvGrpSpPr/>
          <p:nvPr/>
        </p:nvGrpSpPr>
        <p:grpSpPr>
          <a:xfrm>
            <a:off x="1651355" y="5021341"/>
            <a:ext cx="3053773" cy="358059"/>
            <a:chOff x="1651355" y="4758264"/>
            <a:chExt cx="3053773" cy="358059"/>
          </a:xfrm>
        </p:grpSpPr>
        <p:sp>
          <p:nvSpPr>
            <p:cNvPr id="36" name="Text Box 28"/>
            <p:cNvSpPr txBox="1">
              <a:spLocks noChangeArrowheads="1"/>
            </p:cNvSpPr>
            <p:nvPr/>
          </p:nvSpPr>
          <p:spPr bwMode="auto">
            <a:xfrm>
              <a:off x="1663482" y="4758264"/>
              <a:ext cx="409408" cy="325427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Text Box 30"/>
            <p:cNvSpPr txBox="1">
              <a:spLocks noChangeArrowheads="1"/>
            </p:cNvSpPr>
            <p:nvPr/>
          </p:nvSpPr>
          <p:spPr bwMode="auto">
            <a:xfrm>
              <a:off x="2229453" y="4771912"/>
              <a:ext cx="2424957" cy="344411"/>
            </a:xfrm>
            <a:prstGeom prst="rect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Line 31"/>
            <p:cNvSpPr>
              <a:spLocks noChangeAspect="1" noChangeShapeType="1"/>
            </p:cNvSpPr>
            <p:nvPr/>
          </p:nvSpPr>
          <p:spPr bwMode="auto">
            <a:xfrm>
              <a:off x="2071140" y="4934635"/>
              <a:ext cx="157465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2122707" y="4769146"/>
              <a:ext cx="2582421" cy="32932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500" b="1" dirty="0" smtClean="0">
                  <a:latin typeface="Arial" pitchFamily="34" charset="0"/>
                  <a:cs typeface="Arial" pitchFamily="34" charset="0"/>
                </a:rPr>
                <a:t>التشغيل </a:t>
              </a:r>
              <a:r>
                <a:rPr lang="ar-DZ" sz="1500" b="1" dirty="0" err="1" smtClean="0">
                  <a:latin typeface="Arial" pitchFamily="34" charset="0"/>
                  <a:cs typeface="Arial" pitchFamily="34" charset="0"/>
                </a:rPr>
                <a:t>الالي</a:t>
              </a:r>
              <a:r>
                <a:rPr lang="ar-DZ" sz="1500" b="1" dirty="0" smtClean="0">
                  <a:latin typeface="Arial" pitchFamily="34" charset="0"/>
                  <a:cs typeface="Arial" pitchFamily="34" charset="0"/>
                </a:rPr>
                <a:t> (متمن الانتاج العادي)</a:t>
              </a:r>
              <a:endParaRPr lang="fr-FR" sz="15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651355" y="4794676"/>
              <a:ext cx="427556" cy="2694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103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6" name="Connecteur droit 65"/>
            <p:cNvCxnSpPr/>
            <p:nvPr/>
          </p:nvCxnSpPr>
          <p:spPr>
            <a:xfrm rot="5400000">
              <a:off x="1868312" y="4923943"/>
              <a:ext cx="31493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rot="5400000">
              <a:off x="1566509" y="4918788"/>
              <a:ext cx="31493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3" name="Groupe 72"/>
          <p:cNvGrpSpPr/>
          <p:nvPr/>
        </p:nvGrpSpPr>
        <p:grpSpPr>
          <a:xfrm>
            <a:off x="1652833" y="3656540"/>
            <a:ext cx="2967997" cy="348912"/>
            <a:chOff x="1652833" y="3393463"/>
            <a:chExt cx="2967997" cy="348912"/>
          </a:xfrm>
        </p:grpSpPr>
        <p:sp>
          <p:nvSpPr>
            <p:cNvPr id="17" name="Rectangle 16"/>
            <p:cNvSpPr/>
            <p:nvPr/>
          </p:nvSpPr>
          <p:spPr>
            <a:xfrm>
              <a:off x="2106596" y="3410380"/>
              <a:ext cx="2461196" cy="299383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400" b="1" dirty="0" smtClean="0">
                  <a:latin typeface="Arial" pitchFamily="34" charset="0"/>
                  <a:cs typeface="Arabic Transparent" pitchFamily="2" charset="-78"/>
                </a:rPr>
                <a:t>وضع الج</a:t>
              </a:r>
              <a:r>
                <a:rPr lang="ar-DZ" sz="1400" b="1" dirty="0" smtClean="0">
                  <a:latin typeface="Arial"/>
                  <a:cs typeface="Arabic Transparent" pitchFamily="2" charset="-78"/>
                </a:rPr>
                <a:t>زء المنفذ في الحالة الابتدائية</a:t>
              </a:r>
              <a:endParaRPr lang="fr-FR" sz="1400" b="1" dirty="0">
                <a:latin typeface="Arial" pitchFamily="34" charset="0"/>
                <a:cs typeface="Arabic Transparent" pitchFamily="2" charset="-78"/>
              </a:endParaRPr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1663983" y="3393463"/>
              <a:ext cx="409408" cy="324378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14"/>
            <p:cNvSpPr txBox="1">
              <a:spLocks noChangeArrowheads="1"/>
            </p:cNvSpPr>
            <p:nvPr/>
          </p:nvSpPr>
          <p:spPr bwMode="auto">
            <a:xfrm>
              <a:off x="2195873" y="3393463"/>
              <a:ext cx="2424957" cy="348912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Line 15"/>
            <p:cNvSpPr>
              <a:spLocks noChangeAspect="1" noChangeShapeType="1"/>
            </p:cNvSpPr>
            <p:nvPr/>
          </p:nvSpPr>
          <p:spPr bwMode="auto">
            <a:xfrm>
              <a:off x="2076497" y="3568446"/>
              <a:ext cx="12597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652833" y="3419783"/>
              <a:ext cx="427556" cy="26944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01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8" name="Connecteur droit 67"/>
            <p:cNvCxnSpPr/>
            <p:nvPr/>
          </p:nvCxnSpPr>
          <p:spPr>
            <a:xfrm rot="5400000">
              <a:off x="1856886" y="3554954"/>
              <a:ext cx="31493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rot="5400000">
              <a:off x="1564811" y="3554477"/>
              <a:ext cx="31493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e 70"/>
          <p:cNvGrpSpPr/>
          <p:nvPr/>
        </p:nvGrpSpPr>
        <p:grpSpPr>
          <a:xfrm>
            <a:off x="1061773" y="4218345"/>
            <a:ext cx="795583" cy="2204508"/>
            <a:chOff x="1061773" y="3955268"/>
            <a:chExt cx="795583" cy="2204508"/>
          </a:xfrm>
        </p:grpSpPr>
        <p:sp>
          <p:nvSpPr>
            <p:cNvPr id="39" name="Line 32"/>
            <p:cNvSpPr>
              <a:spLocks noChangeAspect="1" noChangeShapeType="1"/>
            </p:cNvSpPr>
            <p:nvPr/>
          </p:nvSpPr>
          <p:spPr bwMode="auto">
            <a:xfrm>
              <a:off x="1065356" y="6157819"/>
              <a:ext cx="79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Line 37"/>
            <p:cNvSpPr>
              <a:spLocks noChangeAspect="1" noChangeShapeType="1"/>
            </p:cNvSpPr>
            <p:nvPr/>
          </p:nvSpPr>
          <p:spPr bwMode="auto">
            <a:xfrm>
              <a:off x="1071538" y="3955268"/>
              <a:ext cx="0" cy="2204508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  <p:sp>
          <p:nvSpPr>
            <p:cNvPr id="65" name="Line 32"/>
            <p:cNvSpPr>
              <a:spLocks noChangeAspect="1" noChangeShapeType="1"/>
            </p:cNvSpPr>
            <p:nvPr/>
          </p:nvSpPr>
          <p:spPr bwMode="auto">
            <a:xfrm>
              <a:off x="1061773" y="3963583"/>
              <a:ext cx="79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Line 40"/>
            <p:cNvSpPr>
              <a:spLocks noChangeAspect="1" noChangeShapeType="1"/>
            </p:cNvSpPr>
            <p:nvPr/>
          </p:nvSpPr>
          <p:spPr bwMode="auto">
            <a:xfrm flipV="1">
              <a:off x="1071538" y="5032064"/>
              <a:ext cx="0" cy="209701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3626825" y="777079"/>
            <a:ext cx="122400" cy="396000"/>
            <a:chOff x="1255114" y="928670"/>
            <a:chExt cx="122400" cy="324000"/>
          </a:xfrm>
        </p:grpSpPr>
        <p:cxnSp>
          <p:nvCxnSpPr>
            <p:cNvPr id="83" name="Connecteur droit 82"/>
            <p:cNvCxnSpPr/>
            <p:nvPr/>
          </p:nvCxnSpPr>
          <p:spPr>
            <a:xfrm rot="5400000" flipH="1" flipV="1">
              <a:off x="1152513" y="1090670"/>
              <a:ext cx="32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4" name="Connecteur droit avec flèche 83"/>
            <p:cNvCxnSpPr/>
            <p:nvPr/>
          </p:nvCxnSpPr>
          <p:spPr>
            <a:xfrm rot="16200000">
              <a:off x="1304502" y="1226682"/>
              <a:ext cx="2495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85" name="Line 16"/>
            <p:cNvSpPr>
              <a:spLocks noChangeAspect="1" noChangeShapeType="1"/>
            </p:cNvSpPr>
            <p:nvPr/>
          </p:nvSpPr>
          <p:spPr bwMode="auto">
            <a:xfrm flipH="1">
              <a:off x="1255114" y="1111170"/>
              <a:ext cx="122400" cy="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87" name="Groupe 86"/>
          <p:cNvGrpSpPr/>
          <p:nvPr/>
        </p:nvGrpSpPr>
        <p:grpSpPr>
          <a:xfrm rot="5400000">
            <a:off x="3317730" y="1259912"/>
            <a:ext cx="108000" cy="432000"/>
            <a:chOff x="1258380" y="928670"/>
            <a:chExt cx="108000" cy="324000"/>
          </a:xfrm>
        </p:grpSpPr>
        <p:cxnSp>
          <p:nvCxnSpPr>
            <p:cNvPr id="88" name="Connecteur droit 87"/>
            <p:cNvCxnSpPr/>
            <p:nvPr/>
          </p:nvCxnSpPr>
          <p:spPr>
            <a:xfrm rot="5400000" flipH="1" flipV="1">
              <a:off x="1152513" y="1090670"/>
              <a:ext cx="32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89" name="Connecteur droit avec flèche 88"/>
            <p:cNvCxnSpPr/>
            <p:nvPr/>
          </p:nvCxnSpPr>
          <p:spPr>
            <a:xfrm rot="16200000">
              <a:off x="1304502" y="1226682"/>
              <a:ext cx="2495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0" name="Line 16"/>
            <p:cNvSpPr>
              <a:spLocks noChangeAspect="1" noChangeShapeType="1"/>
            </p:cNvSpPr>
            <p:nvPr/>
          </p:nvSpPr>
          <p:spPr bwMode="auto">
            <a:xfrm flipH="1">
              <a:off x="1258380" y="1094023"/>
              <a:ext cx="108000" cy="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91" name="Groupe 90"/>
          <p:cNvGrpSpPr/>
          <p:nvPr/>
        </p:nvGrpSpPr>
        <p:grpSpPr>
          <a:xfrm rot="5400000">
            <a:off x="4777149" y="450706"/>
            <a:ext cx="122400" cy="288000"/>
            <a:chOff x="1258380" y="924158"/>
            <a:chExt cx="122400" cy="324000"/>
          </a:xfrm>
        </p:grpSpPr>
        <p:cxnSp>
          <p:nvCxnSpPr>
            <p:cNvPr id="92" name="Connecteur droit 91"/>
            <p:cNvCxnSpPr/>
            <p:nvPr/>
          </p:nvCxnSpPr>
          <p:spPr>
            <a:xfrm rot="5400000" flipH="1" flipV="1">
              <a:off x="1152513" y="1086158"/>
              <a:ext cx="32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3" name="Connecteur droit avec flèche 92"/>
            <p:cNvCxnSpPr/>
            <p:nvPr/>
          </p:nvCxnSpPr>
          <p:spPr>
            <a:xfrm rot="16200000">
              <a:off x="1304502" y="1226682"/>
              <a:ext cx="2495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4" name="Line 16"/>
            <p:cNvSpPr>
              <a:spLocks noChangeAspect="1" noChangeShapeType="1"/>
            </p:cNvSpPr>
            <p:nvPr/>
          </p:nvSpPr>
          <p:spPr bwMode="auto">
            <a:xfrm flipH="1">
              <a:off x="1258380" y="1123869"/>
              <a:ext cx="122400" cy="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95" name="Groupe 94"/>
          <p:cNvGrpSpPr/>
          <p:nvPr/>
        </p:nvGrpSpPr>
        <p:grpSpPr>
          <a:xfrm rot="16200000">
            <a:off x="5922402" y="1538766"/>
            <a:ext cx="144000" cy="504000"/>
            <a:chOff x="1248868" y="924158"/>
            <a:chExt cx="144000" cy="324000"/>
          </a:xfrm>
        </p:grpSpPr>
        <p:cxnSp>
          <p:nvCxnSpPr>
            <p:cNvPr id="96" name="Connecteur droit 95"/>
            <p:cNvCxnSpPr/>
            <p:nvPr/>
          </p:nvCxnSpPr>
          <p:spPr>
            <a:xfrm rot="5400000" flipH="1" flipV="1">
              <a:off x="1152513" y="1086158"/>
              <a:ext cx="32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97" name="Connecteur droit avec flèche 96"/>
            <p:cNvCxnSpPr/>
            <p:nvPr/>
          </p:nvCxnSpPr>
          <p:spPr>
            <a:xfrm rot="16200000">
              <a:off x="1304502" y="1226682"/>
              <a:ext cx="2495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8" name="Line 16"/>
            <p:cNvSpPr>
              <a:spLocks noChangeAspect="1" noChangeShapeType="1"/>
            </p:cNvSpPr>
            <p:nvPr/>
          </p:nvSpPr>
          <p:spPr bwMode="auto">
            <a:xfrm flipH="1">
              <a:off x="1248868" y="1107302"/>
              <a:ext cx="144000" cy="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99" name="Groupe 98"/>
          <p:cNvGrpSpPr/>
          <p:nvPr/>
        </p:nvGrpSpPr>
        <p:grpSpPr>
          <a:xfrm>
            <a:off x="4957997" y="799659"/>
            <a:ext cx="129600" cy="360000"/>
            <a:chOff x="1251848" y="928670"/>
            <a:chExt cx="129600" cy="324000"/>
          </a:xfrm>
        </p:grpSpPr>
        <p:cxnSp>
          <p:nvCxnSpPr>
            <p:cNvPr id="100" name="Connecteur droit 99"/>
            <p:cNvCxnSpPr/>
            <p:nvPr/>
          </p:nvCxnSpPr>
          <p:spPr>
            <a:xfrm rot="5400000" flipH="1" flipV="1">
              <a:off x="1152513" y="1090670"/>
              <a:ext cx="324000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1" name="Connecteur droit avec flèche 100"/>
            <p:cNvCxnSpPr/>
            <p:nvPr/>
          </p:nvCxnSpPr>
          <p:spPr>
            <a:xfrm rot="16200000">
              <a:off x="1304502" y="1226682"/>
              <a:ext cx="24958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2" name="Line 16"/>
            <p:cNvSpPr>
              <a:spLocks noChangeAspect="1" noChangeShapeType="1"/>
            </p:cNvSpPr>
            <p:nvPr/>
          </p:nvSpPr>
          <p:spPr bwMode="auto">
            <a:xfrm flipH="1">
              <a:off x="1251848" y="1117049"/>
              <a:ext cx="129600" cy="0"/>
            </a:xfrm>
            <a:prstGeom prst="line">
              <a:avLst/>
            </a:prstGeom>
            <a:ln w="19050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103" name="Groupe 102"/>
          <p:cNvGrpSpPr>
            <a:grpSpLocks/>
          </p:cNvGrpSpPr>
          <p:nvPr/>
        </p:nvGrpSpPr>
        <p:grpSpPr>
          <a:xfrm>
            <a:off x="6178142" y="643247"/>
            <a:ext cx="612801" cy="792000"/>
            <a:chOff x="4714876" y="1887236"/>
            <a:chExt cx="1310074" cy="1437476"/>
          </a:xfrm>
        </p:grpSpPr>
        <p:cxnSp>
          <p:nvCxnSpPr>
            <p:cNvPr id="104" name="Connecteur en angle 103"/>
            <p:cNvCxnSpPr/>
            <p:nvPr/>
          </p:nvCxnSpPr>
          <p:spPr>
            <a:xfrm>
              <a:off x="4714876" y="1899112"/>
              <a:ext cx="1152000" cy="1425600"/>
            </a:xfrm>
            <a:prstGeom prst="bentConnector3">
              <a:avLst>
                <a:gd name="adj1" fmla="val 100117"/>
              </a:avLst>
            </a:prstGeom>
            <a:noFill/>
            <a:ln w="28575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5" name="Connecteur droit avec flèche 104"/>
            <p:cNvCxnSpPr/>
            <p:nvPr/>
          </p:nvCxnSpPr>
          <p:spPr>
            <a:xfrm>
              <a:off x="4747071" y="1887236"/>
              <a:ext cx="80421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6" name="Connecteur droit 105"/>
            <p:cNvCxnSpPr/>
            <p:nvPr/>
          </p:nvCxnSpPr>
          <p:spPr>
            <a:xfrm>
              <a:off x="5717100" y="2392001"/>
              <a:ext cx="307850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7" name="ZoneTexte 106"/>
          <p:cNvSpPr txBox="1"/>
          <p:nvPr/>
        </p:nvSpPr>
        <p:spPr>
          <a:xfrm>
            <a:off x="4572000" y="-144732"/>
            <a:ext cx="4500562" cy="5078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b="1" dirty="0" smtClean="0">
                <a:solidFill>
                  <a:srgbClr val="FF0000"/>
                </a:solidFill>
              </a:rPr>
              <a:t>1- إنشاء متمن القيادة والتهيئة </a:t>
            </a:r>
            <a:r>
              <a:rPr lang="fr-FR" b="1" dirty="0" smtClean="0">
                <a:solidFill>
                  <a:srgbClr val="3333FF"/>
                </a:solidFill>
              </a:rPr>
              <a:t>(GCI) = (GMM) </a:t>
            </a:r>
            <a:endParaRPr lang="fr-FR" b="1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37 L -0.25625 0.2271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1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11 0.00555 L -0.24722 0.4567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8 -0.0037 L -0.40799 0.5626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" y="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55 -0.0074 L -0.55677 0.49607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" y="2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555 L -0.39427 0.60291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" y="3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37 L -0.11163 0.3707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" y="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85 L -0.3007 0.4738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" y="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3 0.01111 L -0.42343 0.56707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185 L -0.40573 0.49491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2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111 L -0.26719 0.75462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" y="3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8" grpId="0"/>
      <p:bldP spid="15" grpId="0"/>
      <p:bldP spid="19" grpId="0" animBg="1"/>
      <p:bldP spid="20" grpId="0"/>
      <p:bldP spid="23" grpId="0"/>
      <p:bldP spid="24" grpId="0"/>
      <p:bldP spid="16" grpId="0" animBg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arenthèse ouvrante 15"/>
          <p:cNvSpPr/>
          <p:nvPr/>
        </p:nvSpPr>
        <p:spPr>
          <a:xfrm rot="5400000">
            <a:off x="1649908" y="4425322"/>
            <a:ext cx="1557627" cy="3059624"/>
          </a:xfrm>
          <a:prstGeom prst="leftBracket">
            <a:avLst>
              <a:gd name="adj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grpSp>
        <p:nvGrpSpPr>
          <p:cNvPr id="84" name="Groupe 83"/>
          <p:cNvGrpSpPr/>
          <p:nvPr/>
        </p:nvGrpSpPr>
        <p:grpSpPr>
          <a:xfrm>
            <a:off x="4857752" y="857232"/>
            <a:ext cx="1140805" cy="302958"/>
            <a:chOff x="827393" y="5206115"/>
            <a:chExt cx="1140805" cy="302958"/>
          </a:xfrm>
        </p:grpSpPr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>
              <a:off x="827393" y="5362671"/>
              <a:ext cx="1533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 Box 26"/>
            <p:cNvSpPr txBox="1">
              <a:spLocks noChangeArrowheads="1"/>
            </p:cNvSpPr>
            <p:nvPr/>
          </p:nvSpPr>
          <p:spPr bwMode="auto">
            <a:xfrm>
              <a:off x="960198" y="5206115"/>
              <a:ext cx="1008000" cy="30295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err="1" smtClean="0">
                  <a:latin typeface="Arial" pitchFamily="34" charset="0"/>
                  <a:cs typeface="Arial" pitchFamily="34" charset="0"/>
                </a:rPr>
                <a:t>Auto.Dcy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7" name="Groupe 86"/>
          <p:cNvGrpSpPr/>
          <p:nvPr/>
        </p:nvGrpSpPr>
        <p:grpSpPr>
          <a:xfrm>
            <a:off x="673979" y="6141566"/>
            <a:ext cx="2665011" cy="317388"/>
            <a:chOff x="701275" y="6141566"/>
            <a:chExt cx="2665011" cy="317388"/>
          </a:xfrm>
        </p:grpSpPr>
        <p:sp>
          <p:nvSpPr>
            <p:cNvPr id="44" name="Text Box 28"/>
            <p:cNvSpPr txBox="1">
              <a:spLocks noChangeArrowheads="1"/>
            </p:cNvSpPr>
            <p:nvPr/>
          </p:nvSpPr>
          <p:spPr bwMode="auto">
            <a:xfrm>
              <a:off x="749127" y="6141566"/>
              <a:ext cx="361592" cy="2864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 Box 30"/>
            <p:cNvSpPr txBox="1">
              <a:spLocks noChangeArrowheads="1"/>
            </p:cNvSpPr>
            <p:nvPr/>
          </p:nvSpPr>
          <p:spPr bwMode="auto">
            <a:xfrm>
              <a:off x="1224549" y="6141566"/>
              <a:ext cx="2141737" cy="30418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Line 31"/>
            <p:cNvSpPr>
              <a:spLocks noChangeAspect="1" noChangeShapeType="1"/>
            </p:cNvSpPr>
            <p:nvPr/>
          </p:nvSpPr>
          <p:spPr bwMode="auto">
            <a:xfrm>
              <a:off x="1112728" y="6297338"/>
              <a:ext cx="11125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418227" y="6151177"/>
              <a:ext cx="1774465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طلب توقف في نهاية الدورة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01275" y="6142340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104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6" name="Groupe 85"/>
          <p:cNvGrpSpPr/>
          <p:nvPr/>
        </p:nvGrpSpPr>
        <p:grpSpPr>
          <a:xfrm>
            <a:off x="4500562" y="2071678"/>
            <a:ext cx="783794" cy="302958"/>
            <a:chOff x="824665" y="5859030"/>
            <a:chExt cx="783794" cy="302958"/>
          </a:xfrm>
        </p:grpSpPr>
        <p:sp>
          <p:nvSpPr>
            <p:cNvPr id="49" name="Line 25"/>
            <p:cNvSpPr>
              <a:spLocks noChangeAspect="1" noChangeShapeType="1"/>
            </p:cNvSpPr>
            <p:nvPr/>
          </p:nvSpPr>
          <p:spPr bwMode="auto">
            <a:xfrm>
              <a:off x="824665" y="5990744"/>
              <a:ext cx="1533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xt Box 26"/>
            <p:cNvSpPr txBox="1">
              <a:spLocks noChangeAspect="1" noChangeArrowheads="1"/>
            </p:cNvSpPr>
            <p:nvPr/>
          </p:nvSpPr>
          <p:spPr bwMode="auto">
            <a:xfrm>
              <a:off x="963730" y="5859030"/>
              <a:ext cx="644729" cy="30295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Arrêt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8" name="Groupe 87"/>
          <p:cNvGrpSpPr/>
          <p:nvPr/>
        </p:nvGrpSpPr>
        <p:grpSpPr>
          <a:xfrm>
            <a:off x="3286116" y="928670"/>
            <a:ext cx="756268" cy="302958"/>
            <a:chOff x="815330" y="6483628"/>
            <a:chExt cx="756268" cy="302958"/>
          </a:xfrm>
        </p:grpSpPr>
        <p:sp>
          <p:nvSpPr>
            <p:cNvPr id="56" name="Line 25"/>
            <p:cNvSpPr>
              <a:spLocks noChangeAspect="1" noChangeShapeType="1"/>
            </p:cNvSpPr>
            <p:nvPr/>
          </p:nvSpPr>
          <p:spPr bwMode="auto">
            <a:xfrm>
              <a:off x="815330" y="6606874"/>
              <a:ext cx="1533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7" name="Text Box 26"/>
            <p:cNvSpPr txBox="1">
              <a:spLocks noChangeAspect="1" noChangeArrowheads="1"/>
            </p:cNvSpPr>
            <p:nvPr/>
          </p:nvSpPr>
          <p:spPr bwMode="auto">
            <a:xfrm>
              <a:off x="926869" y="6483628"/>
              <a:ext cx="644729" cy="30295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Fcy.CI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e 89"/>
          <p:cNvGrpSpPr/>
          <p:nvPr/>
        </p:nvGrpSpPr>
        <p:grpSpPr>
          <a:xfrm>
            <a:off x="5456552" y="472746"/>
            <a:ext cx="868516" cy="302958"/>
            <a:chOff x="3880277" y="5256490"/>
            <a:chExt cx="868516" cy="302958"/>
          </a:xfrm>
        </p:grpSpPr>
        <p:sp>
          <p:nvSpPr>
            <p:cNvPr id="59" name="Line 25"/>
            <p:cNvSpPr>
              <a:spLocks noChangeAspect="1" noChangeShapeType="1"/>
            </p:cNvSpPr>
            <p:nvPr/>
          </p:nvSpPr>
          <p:spPr bwMode="auto">
            <a:xfrm>
              <a:off x="3880277" y="5385521"/>
              <a:ext cx="1533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Text Box 26"/>
            <p:cNvSpPr txBox="1">
              <a:spLocks noChangeAspect="1" noChangeArrowheads="1"/>
            </p:cNvSpPr>
            <p:nvPr/>
          </p:nvSpPr>
          <p:spPr bwMode="auto">
            <a:xfrm>
              <a:off x="4003908" y="5256490"/>
              <a:ext cx="744885" cy="30295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Manu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3" name="Groupe 92"/>
          <p:cNvGrpSpPr/>
          <p:nvPr/>
        </p:nvGrpSpPr>
        <p:grpSpPr>
          <a:xfrm>
            <a:off x="4762326" y="54208"/>
            <a:ext cx="881244" cy="302958"/>
            <a:chOff x="3878257" y="5912898"/>
            <a:chExt cx="881244" cy="302958"/>
          </a:xfrm>
        </p:grpSpPr>
        <p:sp>
          <p:nvSpPr>
            <p:cNvPr id="66" name="Line 25"/>
            <p:cNvSpPr>
              <a:spLocks noChangeAspect="1" noChangeShapeType="1"/>
            </p:cNvSpPr>
            <p:nvPr/>
          </p:nvSpPr>
          <p:spPr bwMode="auto">
            <a:xfrm>
              <a:off x="3878257" y="6022769"/>
              <a:ext cx="1533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7" name="Groupe 66"/>
            <p:cNvGrpSpPr/>
            <p:nvPr/>
          </p:nvGrpSpPr>
          <p:grpSpPr>
            <a:xfrm>
              <a:off x="4014616" y="5912898"/>
              <a:ext cx="744885" cy="302958"/>
              <a:chOff x="4357686" y="6108722"/>
              <a:chExt cx="964087" cy="392112"/>
            </a:xfrm>
          </p:grpSpPr>
          <p:sp>
            <p:nvSpPr>
              <p:cNvPr id="68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4357686" y="6108722"/>
                <a:ext cx="964087" cy="392112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rtl="1"/>
                <a:r>
                  <a:rPr lang="fr-FR" sz="1200" b="1" dirty="0" smtClean="0">
                    <a:latin typeface="Arial" pitchFamily="34" charset="0"/>
                    <a:cs typeface="Arial" pitchFamily="34" charset="0"/>
                  </a:rPr>
                  <a:t>Manu</a:t>
                </a:r>
                <a:endParaRPr lang="fr-FR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69" name="Line 25"/>
              <p:cNvSpPr>
                <a:spLocks noChangeAspect="1" noChangeShapeType="1"/>
              </p:cNvSpPr>
              <p:nvPr/>
            </p:nvSpPr>
            <p:spPr bwMode="auto">
              <a:xfrm>
                <a:off x="4472690" y="6161048"/>
                <a:ext cx="43200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91" name="Groupe 90"/>
          <p:cNvGrpSpPr/>
          <p:nvPr/>
        </p:nvGrpSpPr>
        <p:grpSpPr>
          <a:xfrm>
            <a:off x="1962182" y="3991254"/>
            <a:ext cx="4605439" cy="2734954"/>
            <a:chOff x="1962182" y="3991254"/>
            <a:chExt cx="4605439" cy="2734954"/>
          </a:xfrm>
        </p:grpSpPr>
        <p:sp>
          <p:nvSpPr>
            <p:cNvPr id="71" name="Line 32"/>
            <p:cNvSpPr>
              <a:spLocks noChangeAspect="1" noChangeShapeType="1"/>
            </p:cNvSpPr>
            <p:nvPr/>
          </p:nvSpPr>
          <p:spPr bwMode="auto">
            <a:xfrm>
              <a:off x="1962182" y="3999014"/>
              <a:ext cx="458943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2" name="Line 32"/>
            <p:cNvSpPr>
              <a:spLocks noChangeAspect="1" noChangeShapeType="1"/>
            </p:cNvSpPr>
            <p:nvPr/>
          </p:nvSpPr>
          <p:spPr bwMode="auto">
            <a:xfrm>
              <a:off x="3953033" y="6726208"/>
              <a:ext cx="261458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Line 37"/>
            <p:cNvSpPr>
              <a:spLocks noChangeAspect="1" noChangeShapeType="1"/>
            </p:cNvSpPr>
            <p:nvPr/>
          </p:nvSpPr>
          <p:spPr bwMode="auto">
            <a:xfrm>
              <a:off x="6566015" y="3991254"/>
              <a:ext cx="0" cy="2725847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  <p:sp>
          <p:nvSpPr>
            <p:cNvPr id="74" name="Line 40"/>
            <p:cNvSpPr>
              <a:spLocks noChangeAspect="1" noChangeShapeType="1"/>
            </p:cNvSpPr>
            <p:nvPr/>
          </p:nvSpPr>
          <p:spPr bwMode="auto">
            <a:xfrm flipV="1">
              <a:off x="6565870" y="5558881"/>
              <a:ext cx="0" cy="185209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</p:grpSp>
      <p:grpSp>
        <p:nvGrpSpPr>
          <p:cNvPr id="85" name="Groupe 84"/>
          <p:cNvGrpSpPr/>
          <p:nvPr/>
        </p:nvGrpSpPr>
        <p:grpSpPr>
          <a:xfrm>
            <a:off x="703859" y="5537841"/>
            <a:ext cx="2698532" cy="304185"/>
            <a:chOff x="703859" y="5537841"/>
            <a:chExt cx="2698532" cy="304185"/>
          </a:xfrm>
        </p:grpSpPr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741391" y="5537841"/>
              <a:ext cx="361592" cy="287419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xt Box 30"/>
            <p:cNvSpPr txBox="1">
              <a:spLocks noChangeArrowheads="1"/>
            </p:cNvSpPr>
            <p:nvPr/>
          </p:nvSpPr>
          <p:spPr bwMode="auto">
            <a:xfrm>
              <a:off x="1233919" y="5537841"/>
              <a:ext cx="2141737" cy="304185"/>
            </a:xfrm>
            <a:prstGeom prst="rect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Line 31"/>
            <p:cNvSpPr>
              <a:spLocks noChangeAspect="1" noChangeShapeType="1"/>
            </p:cNvSpPr>
            <p:nvPr/>
          </p:nvSpPr>
          <p:spPr bwMode="auto">
            <a:xfrm>
              <a:off x="1101438" y="5693612"/>
              <a:ext cx="13907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121580" y="5547451"/>
              <a:ext cx="2280811" cy="29238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300" b="1" dirty="0" smtClean="0">
                  <a:latin typeface="Arial" pitchFamily="34" charset="0"/>
                  <a:cs typeface="Arial" pitchFamily="34" charset="0"/>
                </a:rPr>
                <a:t>التشغيل الآلي (متمن الانتاج العادي)</a:t>
              </a:r>
              <a:endParaRPr lang="fr-FR" sz="13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03859" y="5553066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103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5" name="Connecteur droit 74"/>
            <p:cNvCxnSpPr/>
            <p:nvPr/>
          </p:nvCxnSpPr>
          <p:spPr>
            <a:xfrm rot="5400000">
              <a:off x="918420" y="5684169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rot="5400000">
              <a:off x="646318" y="5679616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e 82"/>
          <p:cNvGrpSpPr/>
          <p:nvPr/>
        </p:nvGrpSpPr>
        <p:grpSpPr>
          <a:xfrm>
            <a:off x="1341074" y="3460004"/>
            <a:ext cx="3075695" cy="1703839"/>
            <a:chOff x="1341074" y="3460004"/>
            <a:chExt cx="3075695" cy="1703839"/>
          </a:xfrm>
        </p:grpSpPr>
        <p:sp>
          <p:nvSpPr>
            <p:cNvPr id="18" name="Line 10"/>
            <p:cNvSpPr>
              <a:spLocks noChangeAspect="1" noChangeShapeType="1"/>
            </p:cNvSpPr>
            <p:nvPr/>
          </p:nvSpPr>
          <p:spPr bwMode="auto">
            <a:xfrm>
              <a:off x="1962182" y="3522772"/>
              <a:ext cx="0" cy="1641071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  <p:grpSp>
          <p:nvGrpSpPr>
            <p:cNvPr id="82" name="Groupe 81"/>
            <p:cNvGrpSpPr/>
            <p:nvPr/>
          </p:nvGrpSpPr>
          <p:grpSpPr>
            <a:xfrm>
              <a:off x="1341074" y="3460004"/>
              <a:ext cx="3075695" cy="1569072"/>
              <a:chOff x="1341074" y="3460004"/>
              <a:chExt cx="3075695" cy="156907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2182963" y="4126600"/>
                <a:ext cx="217374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r" rtl="1"/>
                <a:r>
                  <a:rPr lang="ar-DZ" sz="1200" b="1" dirty="0" smtClean="0">
                    <a:latin typeface="Arial" pitchFamily="34" charset="0"/>
                    <a:cs typeface="Arabic Transparent" pitchFamily="2" charset="-78"/>
                  </a:rPr>
                  <a:t>وضع الج</a:t>
                </a:r>
                <a:r>
                  <a:rPr lang="ar-DZ" sz="1200" b="1" dirty="0" smtClean="0">
                    <a:latin typeface="Arial"/>
                    <a:cs typeface="Arabic Transparent" pitchFamily="2" charset="-78"/>
                  </a:rPr>
                  <a:t>زء المنفذ في الحالة الابتدائية</a:t>
                </a:r>
                <a:endParaRPr lang="fr-FR" sz="1200" b="1" dirty="0">
                  <a:latin typeface="Arial" pitchFamily="34" charset="0"/>
                  <a:cs typeface="Arabic Transparent" pitchFamily="2" charset="-78"/>
                </a:endParaRPr>
              </a:p>
            </p:txBody>
          </p:sp>
          <p:sp>
            <p:nvSpPr>
              <p:cNvPr id="19" name="Text Box 12"/>
              <p:cNvSpPr txBox="1">
                <a:spLocks noChangeArrowheads="1"/>
              </p:cNvSpPr>
              <p:nvPr/>
            </p:nvSpPr>
            <p:spPr bwMode="auto">
              <a:xfrm>
                <a:off x="1792044" y="4111660"/>
                <a:ext cx="361592" cy="28649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l"/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 Box 14"/>
              <p:cNvSpPr txBox="1">
                <a:spLocks noChangeArrowheads="1"/>
              </p:cNvSpPr>
              <p:nvPr/>
            </p:nvSpPr>
            <p:spPr bwMode="auto">
              <a:xfrm>
                <a:off x="2261813" y="4111660"/>
                <a:ext cx="2141737" cy="308161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l"/>
                <a:endParaRPr lang="fr-FR" sz="16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Line 15"/>
              <p:cNvSpPr>
                <a:spLocks noChangeAspect="1" noChangeShapeType="1"/>
              </p:cNvSpPr>
              <p:nvPr/>
            </p:nvSpPr>
            <p:spPr bwMode="auto">
              <a:xfrm>
                <a:off x="2156379" y="4266206"/>
                <a:ext cx="111259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2" name="Line 16"/>
              <p:cNvSpPr>
                <a:spLocks noChangeAspect="1" noChangeShapeType="1"/>
              </p:cNvSpPr>
              <p:nvPr/>
            </p:nvSpPr>
            <p:spPr bwMode="auto">
              <a:xfrm>
                <a:off x="1879615" y="3884352"/>
                <a:ext cx="154546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3" name="Line 17"/>
              <p:cNvSpPr>
                <a:spLocks noChangeAspect="1" noChangeShapeType="1"/>
              </p:cNvSpPr>
              <p:nvPr/>
            </p:nvSpPr>
            <p:spPr bwMode="auto">
              <a:xfrm>
                <a:off x="1885748" y="4523410"/>
                <a:ext cx="15332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4" name="Text Box 18"/>
              <p:cNvSpPr txBox="1">
                <a:spLocks noChangeAspect="1" noChangeArrowheads="1"/>
              </p:cNvSpPr>
              <p:nvPr/>
            </p:nvSpPr>
            <p:spPr bwMode="auto">
              <a:xfrm>
                <a:off x="1993268" y="3740482"/>
                <a:ext cx="571989" cy="30418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rtl="1"/>
                <a:r>
                  <a:rPr lang="fr-FR" sz="1200" b="1" dirty="0" err="1" smtClean="0">
                    <a:latin typeface="Arial" pitchFamily="34" charset="0"/>
                    <a:cs typeface="Arial" pitchFamily="34" charset="0"/>
                  </a:rPr>
                  <a:t>Init</a:t>
                </a:r>
                <a:endParaRPr lang="fr-FR" sz="1200" b="1" dirty="0">
                  <a:latin typeface="Arial" pitchFamily="34" charset="0"/>
                  <a:cs typeface="Arial" pitchFamily="34" charset="0"/>
                </a:endParaRPr>
              </a:p>
              <a:p>
                <a:pPr algn="l"/>
                <a:endParaRPr lang="fr-FR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 Box 19"/>
              <p:cNvSpPr txBox="1">
                <a:spLocks noChangeAspect="1" noChangeArrowheads="1"/>
              </p:cNvSpPr>
              <p:nvPr/>
            </p:nvSpPr>
            <p:spPr bwMode="auto">
              <a:xfrm>
                <a:off x="2012801" y="4413898"/>
                <a:ext cx="489609" cy="302959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rtl="1"/>
                <a:r>
                  <a:rPr lang="fr-FR" sz="1200" b="1" dirty="0" smtClean="0">
                    <a:latin typeface="Arial" pitchFamily="34" charset="0"/>
                    <a:cs typeface="Arial" pitchFamily="34" charset="0"/>
                  </a:rPr>
                  <a:t>CI</a:t>
                </a:r>
                <a:endParaRPr lang="fr-FR" sz="1200" b="1" dirty="0">
                  <a:latin typeface="Arial" pitchFamily="34" charset="0"/>
                  <a:cs typeface="Arial" pitchFamily="34" charset="0"/>
                </a:endParaRPr>
              </a:p>
              <a:p>
                <a:pPr algn="l"/>
                <a:endParaRPr lang="fr-FR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6" name="Text Box 21"/>
              <p:cNvSpPr txBox="1">
                <a:spLocks noChangeArrowheads="1"/>
              </p:cNvSpPr>
              <p:nvPr/>
            </p:nvSpPr>
            <p:spPr bwMode="auto">
              <a:xfrm>
                <a:off x="1792819" y="4717844"/>
                <a:ext cx="361592" cy="286492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l"/>
                <a:endParaRPr lang="en-US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7" name="Text Box 23"/>
              <p:cNvSpPr txBox="1">
                <a:spLocks noChangeArrowheads="1"/>
              </p:cNvSpPr>
              <p:nvPr/>
            </p:nvSpPr>
            <p:spPr bwMode="auto">
              <a:xfrm>
                <a:off x="2275032" y="4713713"/>
                <a:ext cx="2141737" cy="304185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rtl="1"/>
                <a:endParaRPr lang="fr-FR" sz="16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8" name="Line 24"/>
              <p:cNvSpPr>
                <a:spLocks noChangeAspect="1" noChangeShapeType="1"/>
              </p:cNvSpPr>
              <p:nvPr/>
            </p:nvSpPr>
            <p:spPr bwMode="auto">
              <a:xfrm>
                <a:off x="2159700" y="4869485"/>
                <a:ext cx="111259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5" name="Text Box 34"/>
              <p:cNvSpPr txBox="1">
                <a:spLocks noChangeArrowheads="1"/>
              </p:cNvSpPr>
              <p:nvPr/>
            </p:nvSpPr>
            <p:spPr bwMode="auto">
              <a:xfrm>
                <a:off x="1776030" y="3474586"/>
                <a:ext cx="361592" cy="286492"/>
              </a:xfrm>
              <a:prstGeom prst="rect">
                <a:avLst/>
              </a:prstGeom>
              <a:ln w="285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l"/>
                <a:endParaRPr lang="en-US" sz="1600" b="1">
                  <a:cs typeface="Arabic Transparent" pitchFamily="2" charset="-78"/>
                </a:endParaRPr>
              </a:p>
            </p:txBody>
          </p:sp>
          <p:sp>
            <p:nvSpPr>
              <p:cNvPr id="36" name="Rectangle 35"/>
              <p:cNvSpPr>
                <a:spLocks noChangeArrowheads="1"/>
              </p:cNvSpPr>
              <p:nvPr/>
            </p:nvSpPr>
            <p:spPr bwMode="auto">
              <a:xfrm>
                <a:off x="1820474" y="3523096"/>
                <a:ext cx="278148" cy="199522"/>
              </a:xfrm>
              <a:prstGeom prst="rect">
                <a:avLst/>
              </a:prstGeom>
              <a:ln w="28575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2182963" y="4721299"/>
                <a:ext cx="1934245" cy="30777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r" rtl="1"/>
                <a:r>
                  <a:rPr lang="ar-DZ" sz="1400" b="1" dirty="0" smtClean="0">
                    <a:latin typeface="Arial" pitchFamily="34" charset="0"/>
                    <a:cs typeface="Arial" pitchFamily="34" charset="0"/>
                  </a:rPr>
                  <a:t>تحقق الشروط الابتدائية</a:t>
                </a:r>
                <a:endParaRPr lang="fr-FR" sz="14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756920" y="4116201"/>
                <a:ext cx="43954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1</a:t>
                </a:r>
                <a:r>
                  <a:rPr lang="fr-FR" sz="1200" b="1" dirty="0" smtClean="0">
                    <a:latin typeface="Arial" pitchFamily="34" charset="0"/>
                    <a:cs typeface="Arial" pitchFamily="34" charset="0"/>
                  </a:rPr>
                  <a:t>01</a:t>
                </a:r>
                <a:endParaRPr lang="fr-FR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753038" y="4726913"/>
                <a:ext cx="43954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en-US" sz="1200" b="1" dirty="0" smtClean="0">
                    <a:latin typeface="Arial" pitchFamily="34" charset="0"/>
                    <a:cs typeface="Arial" pitchFamily="34" charset="0"/>
                  </a:rPr>
                  <a:t>102</a:t>
                </a:r>
                <a:endParaRPr lang="fr-FR" sz="1200" b="1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739473" y="3489439"/>
                <a:ext cx="439544" cy="276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ar-DZ" sz="12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10</a:t>
                </a:r>
                <a:r>
                  <a:rPr lang="en-US" sz="12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  <a:endParaRPr lang="fr-FR" sz="12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364390" y="3460004"/>
                <a:ext cx="445956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A5</a:t>
                </a:r>
                <a:endParaRPr lang="fr-FR" sz="1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341074" y="4084726"/>
                <a:ext cx="445956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A6</a:t>
                </a:r>
                <a:endParaRPr lang="fr-FR" sz="1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394862" y="4678427"/>
                <a:ext cx="445956" cy="33855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>
                <a:spAutoFit/>
              </a:bodyPr>
              <a:lstStyle/>
              <a:p>
                <a:r>
                  <a:rPr lang="fr-FR" sz="1600" b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A1</a:t>
                </a:r>
                <a:endParaRPr lang="fr-FR" sz="16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77" name="Connecteur droit 76"/>
              <p:cNvCxnSpPr/>
              <p:nvPr/>
            </p:nvCxnSpPr>
            <p:spPr>
              <a:xfrm rot="5400000">
                <a:off x="1967131" y="4254290"/>
                <a:ext cx="27814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8" name="Connecteur droit 77"/>
              <p:cNvCxnSpPr/>
              <p:nvPr/>
            </p:nvCxnSpPr>
            <p:spPr>
              <a:xfrm rot="5400000">
                <a:off x="1704455" y="4253868"/>
                <a:ext cx="27814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2" name="Groupe 91"/>
          <p:cNvGrpSpPr/>
          <p:nvPr/>
        </p:nvGrpSpPr>
        <p:grpSpPr>
          <a:xfrm>
            <a:off x="3737891" y="5543757"/>
            <a:ext cx="2695111" cy="314914"/>
            <a:chOff x="3737891" y="5543757"/>
            <a:chExt cx="2695111" cy="314914"/>
          </a:xfrm>
        </p:grpSpPr>
        <p:sp>
          <p:nvSpPr>
            <p:cNvPr id="61" name="Text Box 28"/>
            <p:cNvSpPr txBox="1">
              <a:spLocks noChangeArrowheads="1"/>
            </p:cNvSpPr>
            <p:nvPr/>
          </p:nvSpPr>
          <p:spPr bwMode="auto">
            <a:xfrm>
              <a:off x="3780071" y="5543757"/>
              <a:ext cx="361592" cy="2864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 Box 30"/>
            <p:cNvSpPr txBox="1">
              <a:spLocks noChangeArrowheads="1"/>
            </p:cNvSpPr>
            <p:nvPr/>
          </p:nvSpPr>
          <p:spPr bwMode="auto">
            <a:xfrm>
              <a:off x="4291265" y="5543757"/>
              <a:ext cx="2141737" cy="304185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Line 31"/>
            <p:cNvSpPr>
              <a:spLocks noChangeAspect="1" noChangeShapeType="1"/>
            </p:cNvSpPr>
            <p:nvPr/>
          </p:nvSpPr>
          <p:spPr bwMode="auto">
            <a:xfrm>
              <a:off x="4140880" y="5699529"/>
              <a:ext cx="1533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356276" y="5550894"/>
              <a:ext cx="1857598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تشغيل اختياري(بدون ترتيب)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737891" y="5558982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105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79" name="Connecteur droit 78"/>
            <p:cNvCxnSpPr/>
            <p:nvPr/>
          </p:nvCxnSpPr>
          <p:spPr>
            <a:xfrm rot="5400000">
              <a:off x="3958944" y="5688428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0" name="Connecteur droit 79"/>
            <p:cNvCxnSpPr/>
            <p:nvPr/>
          </p:nvCxnSpPr>
          <p:spPr>
            <a:xfrm rot="5400000">
              <a:off x="3685909" y="5683875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9" name="Groupe 88"/>
          <p:cNvGrpSpPr/>
          <p:nvPr/>
        </p:nvGrpSpPr>
        <p:grpSpPr>
          <a:xfrm>
            <a:off x="214282" y="4611655"/>
            <a:ext cx="1753138" cy="2127535"/>
            <a:chOff x="214282" y="4611655"/>
            <a:chExt cx="1753138" cy="2127535"/>
          </a:xfrm>
        </p:grpSpPr>
        <p:sp>
          <p:nvSpPr>
            <p:cNvPr id="34" name="Line 32"/>
            <p:cNvSpPr>
              <a:spLocks noChangeAspect="1" noChangeShapeType="1"/>
            </p:cNvSpPr>
            <p:nvPr/>
          </p:nvSpPr>
          <p:spPr bwMode="auto">
            <a:xfrm>
              <a:off x="214282" y="6739190"/>
              <a:ext cx="69536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Line 37"/>
            <p:cNvSpPr>
              <a:spLocks noChangeAspect="1" noChangeShapeType="1"/>
            </p:cNvSpPr>
            <p:nvPr/>
          </p:nvSpPr>
          <p:spPr bwMode="auto">
            <a:xfrm>
              <a:off x="223602" y="4611655"/>
              <a:ext cx="0" cy="2113922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  <p:sp>
          <p:nvSpPr>
            <p:cNvPr id="58" name="Line 32"/>
            <p:cNvSpPr>
              <a:spLocks noChangeAspect="1" noChangeShapeType="1"/>
            </p:cNvSpPr>
            <p:nvPr/>
          </p:nvSpPr>
          <p:spPr bwMode="auto">
            <a:xfrm>
              <a:off x="215090" y="4615192"/>
              <a:ext cx="175233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Line 40"/>
            <p:cNvSpPr>
              <a:spLocks noChangeAspect="1" noChangeShapeType="1"/>
            </p:cNvSpPr>
            <p:nvPr/>
          </p:nvSpPr>
          <p:spPr bwMode="auto">
            <a:xfrm flipV="1">
              <a:off x="223457" y="5562688"/>
              <a:ext cx="0" cy="185209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</p:grp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47500"/>
            <a:ext cx="5764141" cy="2880000"/>
          </a:xfrm>
          <a:prstGeom prst="rect">
            <a:avLst/>
          </a:prstGeom>
          <a:noFill/>
          <a:ln>
            <a:solidFill>
              <a:srgbClr val="339933"/>
            </a:solidFill>
          </a:ln>
        </p:spPr>
      </p:pic>
      <p:sp>
        <p:nvSpPr>
          <p:cNvPr id="5" name="Légende encadrée 2 4"/>
          <p:cNvSpPr/>
          <p:nvPr/>
        </p:nvSpPr>
        <p:spPr>
          <a:xfrm>
            <a:off x="7715272" y="1404798"/>
            <a:ext cx="1143008" cy="39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62479"/>
              <a:gd name="adj6" fmla="val -218355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1600" b="1" dirty="0" smtClean="0">
                <a:solidFill>
                  <a:srgbClr val="3333FF"/>
                </a:solidFill>
              </a:rPr>
              <a:t>تفرع </a:t>
            </a:r>
            <a:r>
              <a:rPr lang="ar-DZ" sz="1600" b="1" dirty="0" err="1" smtClean="0">
                <a:solidFill>
                  <a:srgbClr val="3333FF"/>
                </a:solidFill>
              </a:rPr>
              <a:t>ب</a:t>
            </a:r>
            <a:r>
              <a:rPr lang="ar-DZ" sz="1600" b="1" dirty="0" smtClean="0">
                <a:solidFill>
                  <a:srgbClr val="3333FF"/>
                </a:solidFill>
              </a:rPr>
              <a:t> ”أو“</a:t>
            </a:r>
            <a:endParaRPr lang="fr-FR" sz="1600" b="1" dirty="0">
              <a:solidFill>
                <a:srgbClr val="3333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71406" y="3003570"/>
            <a:ext cx="3071802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FF0000"/>
                </a:solidFill>
              </a:rPr>
              <a:t>متمن القيادة والتهيئة </a:t>
            </a:r>
            <a:r>
              <a:rPr lang="fr-FR" sz="1600" b="1" u="sng" dirty="0" smtClean="0">
                <a:solidFill>
                  <a:srgbClr val="FF0000"/>
                </a:solidFill>
              </a:rPr>
              <a:t>(GMM) </a:t>
            </a:r>
            <a:r>
              <a:rPr lang="fr-FR" b="1" u="sng" dirty="0" smtClean="0">
                <a:solidFill>
                  <a:srgbClr val="FF0000"/>
                </a:solidFill>
              </a:rPr>
              <a:t>=</a:t>
            </a:r>
            <a:r>
              <a:rPr lang="fr-FR" sz="1600" b="1" u="sng" dirty="0" smtClean="0">
                <a:solidFill>
                  <a:srgbClr val="FF0000"/>
                </a:solidFill>
              </a:rPr>
              <a:t>(GCI)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571480"/>
            <a:ext cx="164307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339933"/>
                </a:solidFill>
              </a:rPr>
              <a:t>تمثيل </a:t>
            </a:r>
            <a:r>
              <a:rPr lang="fr-FR" b="1" u="sng" dirty="0" smtClean="0">
                <a:solidFill>
                  <a:srgbClr val="339933"/>
                </a:solidFill>
              </a:rPr>
              <a:t>GEMMA</a:t>
            </a:r>
            <a:endParaRPr lang="fr-FR" b="1" u="sng" dirty="0">
              <a:solidFill>
                <a:srgbClr val="339933"/>
              </a:solidFill>
            </a:endParaRPr>
          </a:p>
        </p:txBody>
      </p:sp>
      <p:sp>
        <p:nvSpPr>
          <p:cNvPr id="7" name="Flèche à angle droit 6"/>
          <p:cNvSpPr/>
          <p:nvPr/>
        </p:nvSpPr>
        <p:spPr>
          <a:xfrm flipH="1" flipV="1">
            <a:off x="1000100" y="1500174"/>
            <a:ext cx="576000" cy="1512000"/>
          </a:xfrm>
          <a:prstGeom prst="bentUpArrow">
            <a:avLst>
              <a:gd name="adj1" fmla="val 16915"/>
              <a:gd name="adj2" fmla="val 25000"/>
              <a:gd name="adj3" fmla="val 27695"/>
            </a:avLst>
          </a:prstGeom>
          <a:solidFill>
            <a:srgbClr val="C0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/>
          <p:nvPr/>
        </p:nvCxnSpPr>
        <p:spPr>
          <a:xfrm rot="10800000" flipV="1">
            <a:off x="1987452" y="1513822"/>
            <a:ext cx="5544000" cy="3621472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29718" y="3803932"/>
            <a:ext cx="1397508" cy="2340000"/>
          </a:xfrm>
          <a:prstGeom prst="rect">
            <a:avLst/>
          </a:prstGeom>
          <a:noFill/>
        </p:spPr>
      </p:pic>
      <p:sp>
        <p:nvSpPr>
          <p:cNvPr id="15" name="ZoneTexte 14"/>
          <p:cNvSpPr txBox="1"/>
          <p:nvPr/>
        </p:nvSpPr>
        <p:spPr>
          <a:xfrm>
            <a:off x="5500694" y="3304760"/>
            <a:ext cx="342899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3333FF"/>
                </a:solidFill>
              </a:rPr>
              <a:t>متمن إنتاج العادي</a:t>
            </a:r>
            <a:r>
              <a:rPr lang="ar-DZ" sz="1600" b="1" u="sng" dirty="0" smtClean="0">
                <a:solidFill>
                  <a:srgbClr val="FF0000"/>
                </a:solidFill>
              </a:rPr>
              <a:t>(غير كامل): </a:t>
            </a:r>
            <a:r>
              <a:rPr lang="ar-DZ" sz="1600" b="1" u="sng" dirty="0" smtClean="0">
                <a:solidFill>
                  <a:srgbClr val="3333FF"/>
                </a:solidFill>
              </a:rPr>
              <a:t>نظام ألي للثقب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940933" y="1690738"/>
            <a:ext cx="44595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A2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6679515" y="654793"/>
            <a:ext cx="423514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ar-D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29256" y="1785926"/>
            <a:ext cx="423514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F1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3286116" y="3857628"/>
            <a:ext cx="3857652" cy="1571636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3214678" y="5786454"/>
            <a:ext cx="3929090" cy="285752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Connecteur droit avec flèche 93"/>
          <p:cNvCxnSpPr/>
          <p:nvPr/>
        </p:nvCxnSpPr>
        <p:spPr>
          <a:xfrm rot="10920000">
            <a:off x="5200108" y="572551"/>
            <a:ext cx="2340000" cy="86400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0.01873 L -0.55278 0.54787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" y="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208 L -0.35921 0.7049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" y="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-0.00208 L -0.4408 0.63784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81 0.01041 L -0.17327 0.69218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31 0.00833 L -0.39827 0.6482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" y="3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0.0104 L -0.40156 0.5559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" y="2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1 0.01249 L -0.2677 0.80967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-0.02983 L -0.09566 0.85777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5" grpId="0" animBg="1"/>
      <p:bldP spid="9" grpId="0"/>
      <p:bldP spid="10" grpId="0"/>
      <p:bldP spid="7" grpId="0" animBg="1"/>
      <p:bldP spid="15" grpId="0"/>
      <p:bldP spid="55" grpId="0"/>
      <p:bldP spid="55" grpId="1"/>
      <p:bldP spid="70" grpId="0"/>
      <p:bldP spid="70" grpId="1"/>
      <p:bldP spid="54" grpId="0"/>
      <p:bldP spid="54" grpId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083" y="3365462"/>
            <a:ext cx="5743112" cy="3564000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2428860" y="3286124"/>
            <a:ext cx="300039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FF0000"/>
                </a:solidFill>
              </a:rPr>
              <a:t>متمن القيادة والتهيئة </a:t>
            </a:r>
            <a:r>
              <a:rPr lang="fr-FR" sz="1600" b="1" u="sng" dirty="0" smtClean="0">
                <a:solidFill>
                  <a:srgbClr val="FF0000"/>
                </a:solidFill>
              </a:rPr>
              <a:t>(GMM) =(GCI)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714348" y="1071546"/>
            <a:ext cx="164307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339933"/>
                </a:solidFill>
              </a:rPr>
              <a:t>تمثيل </a:t>
            </a:r>
            <a:r>
              <a:rPr lang="fr-FR" b="1" u="sng" dirty="0" smtClean="0">
                <a:solidFill>
                  <a:srgbClr val="339933"/>
                </a:solidFill>
              </a:rPr>
              <a:t>GEMMA</a:t>
            </a:r>
            <a:endParaRPr lang="fr-FR" b="1" u="sng" dirty="0">
              <a:solidFill>
                <a:srgbClr val="339933"/>
              </a:solidFill>
            </a:endParaRPr>
          </a:p>
        </p:txBody>
      </p:sp>
      <p:sp>
        <p:nvSpPr>
          <p:cNvPr id="7" name="Flèche à angle droit 6"/>
          <p:cNvSpPr/>
          <p:nvPr/>
        </p:nvSpPr>
        <p:spPr>
          <a:xfrm rot="10800000">
            <a:off x="1780860" y="1990686"/>
            <a:ext cx="648000" cy="1224000"/>
          </a:xfrm>
          <a:prstGeom prst="bentUpArrow">
            <a:avLst>
              <a:gd name="adj1" fmla="val 16915"/>
              <a:gd name="adj2" fmla="val 25000"/>
              <a:gd name="adj3" fmla="val 27695"/>
            </a:avLst>
          </a:prstGeom>
          <a:solidFill>
            <a:srgbClr val="C0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3030858" y="4081496"/>
            <a:ext cx="3857652" cy="1571636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1756" y="4068744"/>
            <a:ext cx="1397508" cy="2340000"/>
          </a:xfrm>
          <a:prstGeom prst="rect">
            <a:avLst/>
          </a:prstGeom>
          <a:noFill/>
        </p:spPr>
      </p:pic>
      <p:cxnSp>
        <p:nvCxnSpPr>
          <p:cNvPr id="11" name="Connecteur droit avec flèche 10"/>
          <p:cNvCxnSpPr/>
          <p:nvPr/>
        </p:nvCxnSpPr>
        <p:spPr>
          <a:xfrm>
            <a:off x="3014012" y="5983026"/>
            <a:ext cx="3929090" cy="285752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115556"/>
            <a:ext cx="5915498" cy="30600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</p:pic>
      <p:sp>
        <p:nvSpPr>
          <p:cNvPr id="16" name="ZoneTexte 15"/>
          <p:cNvSpPr txBox="1"/>
          <p:nvPr/>
        </p:nvSpPr>
        <p:spPr>
          <a:xfrm>
            <a:off x="5715040" y="3604160"/>
            <a:ext cx="342899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3333FF"/>
                </a:solidFill>
              </a:rPr>
              <a:t>متمن إنتاج العادي</a:t>
            </a:r>
            <a:r>
              <a:rPr lang="ar-DZ" sz="1600" b="1" u="sng" dirty="0" smtClean="0">
                <a:solidFill>
                  <a:srgbClr val="FF0000"/>
                </a:solidFill>
              </a:rPr>
              <a:t>(غير كامل): </a:t>
            </a:r>
            <a:r>
              <a:rPr lang="ar-DZ" sz="1600" b="1" u="sng" dirty="0" smtClean="0">
                <a:solidFill>
                  <a:srgbClr val="3333FF"/>
                </a:solidFill>
              </a:rPr>
              <a:t>نظام ألي للثقب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7" grpId="0" animBg="1"/>
      <p:bldP spid="1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 10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3386" y="54592"/>
            <a:ext cx="6313068" cy="3168000"/>
          </a:xfrm>
          <a:prstGeom prst="rect">
            <a:avLst/>
          </a:prstGeom>
          <a:noFill/>
        </p:spPr>
      </p:pic>
      <p:cxnSp>
        <p:nvCxnSpPr>
          <p:cNvPr id="104" name="Connecteur droit avec flèche 103"/>
          <p:cNvCxnSpPr/>
          <p:nvPr/>
        </p:nvCxnSpPr>
        <p:spPr>
          <a:xfrm rot="10800000" flipV="1">
            <a:off x="3000364" y="1654884"/>
            <a:ext cx="4500594" cy="2845686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5" name="Légende encadrée 2 104"/>
          <p:cNvSpPr/>
          <p:nvPr/>
        </p:nvSpPr>
        <p:spPr>
          <a:xfrm>
            <a:off x="8000992" y="2357430"/>
            <a:ext cx="1143008" cy="39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5247"/>
              <a:gd name="adj6" fmla="val -90594"/>
            </a:avLst>
          </a:prstGeom>
          <a:noFill/>
          <a:ln>
            <a:solidFill>
              <a:srgbClr val="6699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1600" b="1" dirty="0" smtClean="0">
                <a:solidFill>
                  <a:srgbClr val="3333FF"/>
                </a:solidFill>
              </a:rPr>
              <a:t>تفرع </a:t>
            </a:r>
            <a:r>
              <a:rPr lang="ar-DZ" sz="1600" b="1" dirty="0" err="1" smtClean="0">
                <a:solidFill>
                  <a:srgbClr val="3333FF"/>
                </a:solidFill>
              </a:rPr>
              <a:t>ب</a:t>
            </a:r>
            <a:r>
              <a:rPr lang="ar-DZ" sz="1600" b="1" dirty="0" smtClean="0">
                <a:solidFill>
                  <a:srgbClr val="3333FF"/>
                </a:solidFill>
              </a:rPr>
              <a:t> ”أو“</a:t>
            </a:r>
            <a:endParaRPr lang="fr-FR" sz="1600" b="1" dirty="0">
              <a:solidFill>
                <a:srgbClr val="3333FF"/>
              </a:solidFill>
            </a:endParaRPr>
          </a:p>
        </p:txBody>
      </p:sp>
      <p:cxnSp>
        <p:nvCxnSpPr>
          <p:cNvPr id="106" name="Connecteur droit avec flèche 105"/>
          <p:cNvCxnSpPr>
            <a:endCxn id="100" idx="1"/>
          </p:cNvCxnSpPr>
          <p:nvPr/>
        </p:nvCxnSpPr>
        <p:spPr>
          <a:xfrm rot="10800000" flipV="1">
            <a:off x="1819916" y="2463053"/>
            <a:ext cx="5969994" cy="3003437"/>
          </a:xfrm>
          <a:prstGeom prst="straightConnector1">
            <a:avLst/>
          </a:prstGeom>
          <a:ln w="12700">
            <a:solidFill>
              <a:srgbClr val="669900"/>
            </a:solidFill>
            <a:prstDash val="dash"/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-142908" y="2424106"/>
            <a:ext cx="2857520" cy="3231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500" b="1" u="sng" dirty="0" smtClean="0">
                <a:solidFill>
                  <a:srgbClr val="FF0000"/>
                </a:solidFill>
              </a:rPr>
              <a:t>متمن القيادة والتهيئة </a:t>
            </a:r>
            <a:r>
              <a:rPr lang="fr-FR" sz="1500" b="1" u="sng" dirty="0" smtClean="0">
                <a:solidFill>
                  <a:srgbClr val="FF0000"/>
                </a:solidFill>
              </a:rPr>
              <a:t>(GMM) =(GCI)</a:t>
            </a:r>
            <a:endParaRPr lang="fr-FR" sz="1500" b="1" u="sng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7158" y="428604"/>
            <a:ext cx="164307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339933"/>
                </a:solidFill>
              </a:rPr>
              <a:t>تمثيل </a:t>
            </a:r>
            <a:r>
              <a:rPr lang="fr-FR" b="1" u="sng" dirty="0" smtClean="0">
                <a:solidFill>
                  <a:srgbClr val="339933"/>
                </a:solidFill>
              </a:rPr>
              <a:t>GEMMA</a:t>
            </a:r>
            <a:endParaRPr lang="fr-FR" b="1" u="sng" dirty="0">
              <a:solidFill>
                <a:srgbClr val="339933"/>
              </a:solidFill>
            </a:endParaRPr>
          </a:p>
        </p:txBody>
      </p:sp>
      <p:sp>
        <p:nvSpPr>
          <p:cNvPr id="10" name="Flèche à angle droit 9"/>
          <p:cNvSpPr/>
          <p:nvPr/>
        </p:nvSpPr>
        <p:spPr>
          <a:xfrm rot="10800000">
            <a:off x="1285852" y="1071546"/>
            <a:ext cx="648000" cy="1224000"/>
          </a:xfrm>
          <a:prstGeom prst="bentUpArrow">
            <a:avLst>
              <a:gd name="adj1" fmla="val 16915"/>
              <a:gd name="adj2" fmla="val 25000"/>
              <a:gd name="adj3" fmla="val 27695"/>
            </a:avLst>
          </a:prstGeom>
          <a:solidFill>
            <a:srgbClr val="C00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5715040" y="3604160"/>
            <a:ext cx="342899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u="sng" dirty="0" smtClean="0">
                <a:solidFill>
                  <a:srgbClr val="3333FF"/>
                </a:solidFill>
              </a:rPr>
              <a:t>متمن إنتاج العادي</a:t>
            </a:r>
            <a:r>
              <a:rPr lang="ar-DZ" sz="1600" b="1" u="sng" dirty="0" smtClean="0">
                <a:solidFill>
                  <a:srgbClr val="FF0000"/>
                </a:solidFill>
              </a:rPr>
              <a:t>(غير كامل): </a:t>
            </a:r>
            <a:r>
              <a:rPr lang="ar-DZ" sz="1600" b="1" u="sng" dirty="0" smtClean="0">
                <a:solidFill>
                  <a:srgbClr val="3333FF"/>
                </a:solidFill>
              </a:rPr>
              <a:t>نظام ألي للثقب</a:t>
            </a:r>
            <a:endParaRPr lang="fr-FR" sz="1600" b="1" u="sng" dirty="0">
              <a:solidFill>
                <a:srgbClr val="FF0000"/>
              </a:solidFill>
            </a:endParaRPr>
          </a:p>
        </p:txBody>
      </p:sp>
      <p:sp>
        <p:nvSpPr>
          <p:cNvPr id="14" name="Légende encadrée 2 13"/>
          <p:cNvSpPr/>
          <p:nvPr/>
        </p:nvSpPr>
        <p:spPr>
          <a:xfrm>
            <a:off x="7701624" y="1513982"/>
            <a:ext cx="1143008" cy="39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62479"/>
              <a:gd name="adj6" fmla="val -218355"/>
            </a:avLst>
          </a:pr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sz="1600" b="1" dirty="0" smtClean="0">
                <a:solidFill>
                  <a:srgbClr val="3333FF"/>
                </a:solidFill>
              </a:rPr>
              <a:t>تفرع </a:t>
            </a:r>
            <a:r>
              <a:rPr lang="ar-DZ" sz="1600" b="1" dirty="0" err="1" smtClean="0">
                <a:solidFill>
                  <a:srgbClr val="3333FF"/>
                </a:solidFill>
              </a:rPr>
              <a:t>ب</a:t>
            </a:r>
            <a:r>
              <a:rPr lang="ar-DZ" sz="1600" b="1" dirty="0" smtClean="0">
                <a:solidFill>
                  <a:srgbClr val="3333FF"/>
                </a:solidFill>
              </a:rPr>
              <a:t> ”أو“</a:t>
            </a:r>
            <a:endParaRPr lang="fr-FR" sz="1600" b="1" dirty="0">
              <a:solidFill>
                <a:srgbClr val="3333FF"/>
              </a:solidFill>
            </a:endParaRPr>
          </a:p>
        </p:txBody>
      </p:sp>
      <p:cxnSp>
        <p:nvCxnSpPr>
          <p:cNvPr id="15" name="Connecteur droit avec flèche 14"/>
          <p:cNvCxnSpPr/>
          <p:nvPr/>
        </p:nvCxnSpPr>
        <p:spPr>
          <a:xfrm rot="10800000">
            <a:off x="5215898" y="531982"/>
            <a:ext cx="2285061" cy="1039630"/>
          </a:xfrm>
          <a:prstGeom prst="straightConnector1">
            <a:avLst/>
          </a:prstGeom>
          <a:ln w="12700">
            <a:solidFill>
              <a:srgbClr val="FF00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rot="10800000">
            <a:off x="5786446" y="2214554"/>
            <a:ext cx="1999310" cy="253812"/>
          </a:xfrm>
          <a:prstGeom prst="straightConnector1">
            <a:avLst/>
          </a:prstGeom>
          <a:ln w="12700">
            <a:solidFill>
              <a:srgbClr val="669900"/>
            </a:solidFill>
            <a:prstDash val="solid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2928926" y="4245024"/>
            <a:ext cx="4161410" cy="82705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03582" y="4232272"/>
            <a:ext cx="1397508" cy="2340000"/>
          </a:xfrm>
          <a:prstGeom prst="rect">
            <a:avLst/>
          </a:prstGeom>
          <a:noFill/>
        </p:spPr>
      </p:pic>
      <p:cxnSp>
        <p:nvCxnSpPr>
          <p:cNvPr id="23" name="Connecteur droit avec flèche 22"/>
          <p:cNvCxnSpPr/>
          <p:nvPr/>
        </p:nvCxnSpPr>
        <p:spPr>
          <a:xfrm>
            <a:off x="2928926" y="5357826"/>
            <a:ext cx="4216002" cy="1074480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>
            <a:off x="1820353" y="4540824"/>
            <a:ext cx="2572008" cy="2196000"/>
            <a:chOff x="2734850" y="3173123"/>
            <a:chExt cx="2572008" cy="2196000"/>
          </a:xfrm>
        </p:grpSpPr>
        <p:sp>
          <p:nvSpPr>
            <p:cNvPr id="19" name="Line 10"/>
            <p:cNvSpPr>
              <a:spLocks noChangeAspect="1" noChangeShapeType="1"/>
            </p:cNvSpPr>
            <p:nvPr/>
          </p:nvSpPr>
          <p:spPr bwMode="auto">
            <a:xfrm>
              <a:off x="5306858" y="3173123"/>
              <a:ext cx="0" cy="2196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  <p:sp>
          <p:nvSpPr>
            <p:cNvPr id="20" name="Line 10"/>
            <p:cNvSpPr>
              <a:spLocks noChangeAspect="1" noChangeShapeType="1"/>
            </p:cNvSpPr>
            <p:nvPr/>
          </p:nvSpPr>
          <p:spPr bwMode="auto">
            <a:xfrm>
              <a:off x="2734850" y="3173123"/>
              <a:ext cx="0" cy="9216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  <p:sp>
          <p:nvSpPr>
            <p:cNvPr id="24" name="Line 10"/>
            <p:cNvSpPr>
              <a:spLocks noChangeAspect="1" noChangeShapeType="1"/>
            </p:cNvSpPr>
            <p:nvPr/>
          </p:nvSpPr>
          <p:spPr bwMode="auto">
            <a:xfrm>
              <a:off x="2740787" y="3182943"/>
              <a:ext cx="2556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1604878" y="4956185"/>
            <a:ext cx="1685743" cy="311523"/>
            <a:chOff x="2519375" y="3588484"/>
            <a:chExt cx="1685743" cy="311523"/>
          </a:xfrm>
        </p:grpSpPr>
        <p:sp>
          <p:nvSpPr>
            <p:cNvPr id="26" name="Text Box 28"/>
            <p:cNvSpPr txBox="1">
              <a:spLocks noChangeArrowheads="1"/>
            </p:cNvSpPr>
            <p:nvPr/>
          </p:nvSpPr>
          <p:spPr bwMode="auto">
            <a:xfrm>
              <a:off x="2550987" y="3588484"/>
              <a:ext cx="396000" cy="287419"/>
            </a:xfrm>
            <a:prstGeom prst="rect">
              <a:avLst/>
            </a:prstGeom>
            <a:solidFill>
              <a:srgbClr val="FFCC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>
              <a:off x="3081615" y="3609032"/>
              <a:ext cx="1123503" cy="288000"/>
            </a:xfrm>
            <a:prstGeom prst="rect">
              <a:avLst/>
            </a:prstGeom>
            <a:solidFill>
              <a:srgbClr val="FFCC00"/>
            </a:solidFill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133547" y="3607619"/>
              <a:ext cx="1000133" cy="29238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300" b="1" dirty="0" smtClean="0">
                  <a:latin typeface="Arial" pitchFamily="34" charset="0"/>
                  <a:cs typeface="Arial" pitchFamily="34" charset="0"/>
                </a:rPr>
                <a:t>التشغيل الآلي </a:t>
              </a:r>
              <a:endParaRPr lang="fr-FR" sz="13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19375" y="3605853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104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0" name="Connecteur droit 29"/>
            <p:cNvCxnSpPr/>
            <p:nvPr/>
          </p:nvCxnSpPr>
          <p:spPr>
            <a:xfrm rot="5400000">
              <a:off x="2758083" y="3734812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rot="5400000">
              <a:off x="2455914" y="3730259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>
            <a:off x="2241173" y="2694655"/>
            <a:ext cx="3107831" cy="1854355"/>
            <a:chOff x="3155670" y="1326954"/>
            <a:chExt cx="3107831" cy="1854355"/>
          </a:xfrm>
        </p:grpSpPr>
        <p:sp>
          <p:nvSpPr>
            <p:cNvPr id="33" name="Line 10"/>
            <p:cNvSpPr>
              <a:spLocks noChangeAspect="1" noChangeShapeType="1"/>
            </p:cNvSpPr>
            <p:nvPr/>
          </p:nvSpPr>
          <p:spPr bwMode="auto">
            <a:xfrm>
              <a:off x="3786182" y="1453309"/>
              <a:ext cx="0" cy="1728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12486" y="1993550"/>
              <a:ext cx="21737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200" b="1" dirty="0" smtClean="0">
                  <a:latin typeface="Arial" pitchFamily="34" charset="0"/>
                  <a:cs typeface="Arabic Transparent" pitchFamily="2" charset="-78"/>
                </a:rPr>
                <a:t>وضع الج</a:t>
              </a:r>
              <a:r>
                <a:rPr lang="ar-DZ" sz="1200" b="1" dirty="0" smtClean="0">
                  <a:latin typeface="Arial"/>
                  <a:cs typeface="Arabic Transparent" pitchFamily="2" charset="-78"/>
                </a:rPr>
                <a:t>زء المنفذ في الحالة الابتدائية</a:t>
              </a:r>
              <a:endParaRPr lang="fr-FR" sz="1200" b="1" dirty="0">
                <a:latin typeface="Arial" pitchFamily="34" charset="0"/>
                <a:cs typeface="Arabic Transparent" pitchFamily="2" charset="-78"/>
              </a:endParaRPr>
            </a:p>
          </p:txBody>
        </p:sp>
        <p:sp>
          <p:nvSpPr>
            <p:cNvPr id="35" name="Text Box 12"/>
            <p:cNvSpPr txBox="1">
              <a:spLocks noChangeArrowheads="1"/>
            </p:cNvSpPr>
            <p:nvPr/>
          </p:nvSpPr>
          <p:spPr bwMode="auto">
            <a:xfrm>
              <a:off x="3592992" y="1978610"/>
              <a:ext cx="396000" cy="2864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 Box 14"/>
            <p:cNvSpPr txBox="1">
              <a:spLocks noChangeArrowheads="1"/>
            </p:cNvSpPr>
            <p:nvPr/>
          </p:nvSpPr>
          <p:spPr bwMode="auto">
            <a:xfrm>
              <a:off x="4091336" y="1978610"/>
              <a:ext cx="2141737" cy="308161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Line 15"/>
            <p:cNvSpPr>
              <a:spLocks noChangeAspect="1" noChangeShapeType="1"/>
            </p:cNvSpPr>
            <p:nvPr/>
          </p:nvSpPr>
          <p:spPr bwMode="auto">
            <a:xfrm>
              <a:off x="3985902" y="2133156"/>
              <a:ext cx="11125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" name="Line 16"/>
            <p:cNvSpPr>
              <a:spLocks noChangeAspect="1" noChangeShapeType="1"/>
            </p:cNvSpPr>
            <p:nvPr/>
          </p:nvSpPr>
          <p:spPr bwMode="auto">
            <a:xfrm>
              <a:off x="3703615" y="1751302"/>
              <a:ext cx="15454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Line 17"/>
            <p:cNvSpPr>
              <a:spLocks noChangeAspect="1" noChangeShapeType="1"/>
            </p:cNvSpPr>
            <p:nvPr/>
          </p:nvSpPr>
          <p:spPr bwMode="auto">
            <a:xfrm>
              <a:off x="3697873" y="2437860"/>
              <a:ext cx="1533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 Box 18"/>
            <p:cNvSpPr txBox="1">
              <a:spLocks noChangeAspect="1" noChangeArrowheads="1"/>
            </p:cNvSpPr>
            <p:nvPr/>
          </p:nvSpPr>
          <p:spPr bwMode="auto">
            <a:xfrm>
              <a:off x="3817268" y="1607432"/>
              <a:ext cx="571989" cy="30418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err="1" smtClean="0">
                  <a:latin typeface="Arial" pitchFamily="34" charset="0"/>
                  <a:cs typeface="Arial" pitchFamily="34" charset="0"/>
                </a:rPr>
                <a:t>Init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 Box 19"/>
            <p:cNvSpPr txBox="1">
              <a:spLocks noChangeAspect="1" noChangeArrowheads="1"/>
            </p:cNvSpPr>
            <p:nvPr/>
          </p:nvSpPr>
          <p:spPr bwMode="auto">
            <a:xfrm>
              <a:off x="3836801" y="2328348"/>
              <a:ext cx="489609" cy="302959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CI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  <a:p>
              <a:pPr algn="l"/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 Box 21"/>
            <p:cNvSpPr txBox="1">
              <a:spLocks noChangeArrowheads="1"/>
            </p:cNvSpPr>
            <p:nvPr/>
          </p:nvSpPr>
          <p:spPr bwMode="auto">
            <a:xfrm>
              <a:off x="3601451" y="2734757"/>
              <a:ext cx="396000" cy="2864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4121764" y="2730626"/>
              <a:ext cx="2141737" cy="30418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Line 24"/>
            <p:cNvSpPr>
              <a:spLocks noChangeAspect="1" noChangeShapeType="1"/>
            </p:cNvSpPr>
            <p:nvPr/>
          </p:nvSpPr>
          <p:spPr bwMode="auto">
            <a:xfrm>
              <a:off x="4006432" y="2886398"/>
              <a:ext cx="11125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 Box 34"/>
            <p:cNvSpPr txBox="1">
              <a:spLocks noChangeArrowheads="1"/>
            </p:cNvSpPr>
            <p:nvPr/>
          </p:nvSpPr>
          <p:spPr bwMode="auto">
            <a:xfrm>
              <a:off x="3600030" y="1341536"/>
              <a:ext cx="396000" cy="286492"/>
            </a:xfrm>
            <a:prstGeom prst="rect">
              <a:avLst/>
            </a:prstGeom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cs typeface="Arabic Transparent" pitchFamily="2" charset="-78"/>
              </a:endParaRPr>
            </a:p>
          </p:txBody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3653999" y="1390046"/>
              <a:ext cx="288000" cy="199522"/>
            </a:xfrm>
            <a:prstGeom prst="rect">
              <a:avLst/>
            </a:prstGeom>
            <a:ln w="28575">
              <a:solidFill>
                <a:schemeClr val="tx1"/>
              </a:solidFill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 b="1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029695" y="2738212"/>
              <a:ext cx="1934245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تحقق الشروط الابتدائية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76918" y="1985331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</a:t>
              </a:r>
              <a:r>
                <a:rPr lang="fr-FR" sz="1200" b="1" dirty="0" smtClean="0">
                  <a:latin typeface="Arial" pitchFamily="34" charset="0"/>
                  <a:cs typeface="Arial" pitchFamily="34" charset="0"/>
                </a:rPr>
                <a:t>01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571195" y="2744899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103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574839" y="1349913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ar-DZ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10</a:t>
              </a:r>
              <a:r>
                <a:rPr lang="en-US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0</a:t>
              </a:r>
              <a:endParaRPr lang="fr-FR" sz="1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178986" y="1326954"/>
              <a:ext cx="44595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A5</a:t>
              </a:r>
              <a:endParaRPr lang="fr-F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155670" y="1951676"/>
              <a:ext cx="44595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A6</a:t>
              </a:r>
              <a:endParaRPr lang="fr-F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189846" y="2695340"/>
              <a:ext cx="44595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A1</a:t>
              </a:r>
              <a:endParaRPr lang="fr-F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4" name="Connecteur droit 53"/>
            <p:cNvCxnSpPr/>
            <p:nvPr/>
          </p:nvCxnSpPr>
          <p:spPr>
            <a:xfrm rot="5400000">
              <a:off x="3796654" y="2121240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Connecteur droit 54"/>
            <p:cNvCxnSpPr/>
            <p:nvPr/>
          </p:nvCxnSpPr>
          <p:spPr>
            <a:xfrm rot="5400000">
              <a:off x="3505403" y="2120818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6" name="Groupe 184"/>
          <p:cNvGrpSpPr/>
          <p:nvPr/>
        </p:nvGrpSpPr>
        <p:grpSpPr>
          <a:xfrm>
            <a:off x="4160200" y="5004255"/>
            <a:ext cx="1567539" cy="310047"/>
            <a:chOff x="3756941" y="5530346"/>
            <a:chExt cx="1567539" cy="310047"/>
          </a:xfrm>
        </p:grpSpPr>
        <p:sp>
          <p:nvSpPr>
            <p:cNvPr id="57" name="Text Box 28"/>
            <p:cNvSpPr txBox="1">
              <a:spLocks noChangeArrowheads="1"/>
            </p:cNvSpPr>
            <p:nvPr/>
          </p:nvSpPr>
          <p:spPr bwMode="auto">
            <a:xfrm>
              <a:off x="3780071" y="5543757"/>
              <a:ext cx="396000" cy="2864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Text Box 30"/>
            <p:cNvSpPr txBox="1">
              <a:spLocks noChangeArrowheads="1"/>
            </p:cNvSpPr>
            <p:nvPr/>
          </p:nvSpPr>
          <p:spPr bwMode="auto">
            <a:xfrm>
              <a:off x="4329365" y="5543757"/>
              <a:ext cx="995115" cy="2880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Line 31"/>
            <p:cNvSpPr>
              <a:spLocks noChangeAspect="1" noChangeShapeType="1"/>
            </p:cNvSpPr>
            <p:nvPr/>
          </p:nvSpPr>
          <p:spPr bwMode="auto">
            <a:xfrm>
              <a:off x="4178980" y="5699529"/>
              <a:ext cx="15332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353280" y="5530346"/>
              <a:ext cx="930104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تشغيل يدوي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Rectangle 55"/>
            <p:cNvSpPr/>
            <p:nvPr/>
          </p:nvSpPr>
          <p:spPr>
            <a:xfrm>
              <a:off x="3756941" y="5563394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107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2" name="Connecteur droit 61"/>
            <p:cNvCxnSpPr/>
            <p:nvPr/>
          </p:nvCxnSpPr>
          <p:spPr>
            <a:xfrm rot="5400000">
              <a:off x="3997044" y="5688428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 rot="5400000">
              <a:off x="3685909" y="5683875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4" name="Groupe 63"/>
          <p:cNvGrpSpPr/>
          <p:nvPr/>
        </p:nvGrpSpPr>
        <p:grpSpPr>
          <a:xfrm>
            <a:off x="1724139" y="4606372"/>
            <a:ext cx="999298" cy="328613"/>
            <a:chOff x="2638636" y="3238671"/>
            <a:chExt cx="999298" cy="328613"/>
          </a:xfrm>
        </p:grpSpPr>
        <p:sp>
          <p:nvSpPr>
            <p:cNvPr id="65" name="Line 10"/>
            <p:cNvSpPr>
              <a:spLocks noChangeAspect="1" noChangeShapeType="1"/>
            </p:cNvSpPr>
            <p:nvPr/>
          </p:nvSpPr>
          <p:spPr bwMode="auto">
            <a:xfrm>
              <a:off x="2638636" y="3388941"/>
              <a:ext cx="1905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6" name="Text Box 11"/>
            <p:cNvSpPr txBox="1">
              <a:spLocks noChangeAspect="1" noChangeArrowheads="1"/>
            </p:cNvSpPr>
            <p:nvPr/>
          </p:nvSpPr>
          <p:spPr bwMode="auto">
            <a:xfrm>
              <a:off x="2812436" y="3238671"/>
              <a:ext cx="825498" cy="3286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Auto</a:t>
              </a:r>
            </a:p>
          </p:txBody>
        </p:sp>
      </p:grpSp>
      <p:grpSp>
        <p:nvGrpSpPr>
          <p:cNvPr id="67" name="Groupe 66"/>
          <p:cNvGrpSpPr/>
          <p:nvPr/>
        </p:nvGrpSpPr>
        <p:grpSpPr>
          <a:xfrm>
            <a:off x="4294823" y="4654715"/>
            <a:ext cx="1069565" cy="377825"/>
            <a:chOff x="5209320" y="3287014"/>
            <a:chExt cx="1069565" cy="377825"/>
          </a:xfrm>
        </p:grpSpPr>
        <p:sp>
          <p:nvSpPr>
            <p:cNvPr id="68" name="Line 12"/>
            <p:cNvSpPr>
              <a:spLocks noChangeAspect="1" noChangeShapeType="1"/>
            </p:cNvSpPr>
            <p:nvPr/>
          </p:nvSpPr>
          <p:spPr bwMode="auto">
            <a:xfrm>
              <a:off x="5209320" y="3441127"/>
              <a:ext cx="19208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9" name="Text Box 13"/>
            <p:cNvSpPr txBox="1">
              <a:spLocks noChangeAspect="1" noChangeArrowheads="1"/>
            </p:cNvSpPr>
            <p:nvPr/>
          </p:nvSpPr>
          <p:spPr bwMode="auto">
            <a:xfrm>
              <a:off x="5377174" y="3287014"/>
              <a:ext cx="901711" cy="3778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Manu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0" name="Groupe 69"/>
          <p:cNvGrpSpPr/>
          <p:nvPr/>
        </p:nvGrpSpPr>
        <p:grpSpPr>
          <a:xfrm>
            <a:off x="4296797" y="5388941"/>
            <a:ext cx="1082189" cy="377825"/>
            <a:chOff x="5211294" y="4021240"/>
            <a:chExt cx="1082189" cy="377825"/>
          </a:xfrm>
        </p:grpSpPr>
        <p:sp>
          <p:nvSpPr>
            <p:cNvPr id="71" name="Line 12"/>
            <p:cNvSpPr>
              <a:spLocks noChangeAspect="1" noChangeShapeType="1"/>
            </p:cNvSpPr>
            <p:nvPr/>
          </p:nvSpPr>
          <p:spPr bwMode="auto">
            <a:xfrm>
              <a:off x="5211294" y="4179193"/>
              <a:ext cx="19208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2" name="Text Box 13"/>
            <p:cNvSpPr txBox="1">
              <a:spLocks noChangeAspect="1" noChangeArrowheads="1"/>
            </p:cNvSpPr>
            <p:nvPr/>
          </p:nvSpPr>
          <p:spPr bwMode="auto">
            <a:xfrm>
              <a:off x="5391772" y="4021240"/>
              <a:ext cx="901711" cy="3778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Manu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3" name="Line 12"/>
            <p:cNvSpPr>
              <a:spLocks noChangeAspect="1" noChangeShapeType="1"/>
            </p:cNvSpPr>
            <p:nvPr/>
          </p:nvSpPr>
          <p:spPr bwMode="auto">
            <a:xfrm>
              <a:off x="5490238" y="4065955"/>
              <a:ext cx="43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608366" y="5832646"/>
            <a:ext cx="1605652" cy="336438"/>
            <a:chOff x="1522863" y="4464945"/>
            <a:chExt cx="1605652" cy="336438"/>
          </a:xfrm>
        </p:grpSpPr>
        <p:sp>
          <p:nvSpPr>
            <p:cNvPr id="75" name="Text Box 28"/>
            <p:cNvSpPr txBox="1">
              <a:spLocks noChangeArrowheads="1"/>
            </p:cNvSpPr>
            <p:nvPr/>
          </p:nvSpPr>
          <p:spPr bwMode="auto">
            <a:xfrm>
              <a:off x="1552414" y="4464945"/>
              <a:ext cx="396000" cy="28649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Text Box 30"/>
            <p:cNvSpPr txBox="1">
              <a:spLocks noChangeArrowheads="1"/>
            </p:cNvSpPr>
            <p:nvPr/>
          </p:nvSpPr>
          <p:spPr bwMode="auto">
            <a:xfrm>
              <a:off x="2073781" y="4485493"/>
              <a:ext cx="1008000" cy="28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Line 31"/>
            <p:cNvSpPr>
              <a:spLocks noChangeAspect="1" noChangeShapeType="1"/>
            </p:cNvSpPr>
            <p:nvPr/>
          </p:nvSpPr>
          <p:spPr bwMode="auto">
            <a:xfrm>
              <a:off x="1961960" y="4620717"/>
              <a:ext cx="11125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2019148" y="4493606"/>
              <a:ext cx="1109367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مواصلة التشغيل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522863" y="4466820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105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0" name="Groupe 79"/>
          <p:cNvGrpSpPr/>
          <p:nvPr/>
        </p:nvGrpSpPr>
        <p:grpSpPr>
          <a:xfrm>
            <a:off x="714820" y="5518733"/>
            <a:ext cx="735059" cy="328613"/>
            <a:chOff x="1629317" y="4151032"/>
            <a:chExt cx="735059" cy="328613"/>
          </a:xfrm>
        </p:grpSpPr>
        <p:sp>
          <p:nvSpPr>
            <p:cNvPr id="81" name="Line 10"/>
            <p:cNvSpPr>
              <a:spLocks noChangeAspect="1" noChangeShapeType="1"/>
            </p:cNvSpPr>
            <p:nvPr/>
          </p:nvSpPr>
          <p:spPr bwMode="auto">
            <a:xfrm>
              <a:off x="1629317" y="4297634"/>
              <a:ext cx="1905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2" name="Text Box 11"/>
            <p:cNvSpPr txBox="1">
              <a:spLocks noChangeAspect="1" noChangeArrowheads="1"/>
            </p:cNvSpPr>
            <p:nvPr/>
          </p:nvSpPr>
          <p:spPr bwMode="auto">
            <a:xfrm>
              <a:off x="1797915" y="4151032"/>
              <a:ext cx="566461" cy="3286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Ar  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3" name="Groupe 82"/>
          <p:cNvGrpSpPr/>
          <p:nvPr/>
        </p:nvGrpSpPr>
        <p:grpSpPr>
          <a:xfrm>
            <a:off x="2572180" y="5835775"/>
            <a:ext cx="1416769" cy="316640"/>
            <a:chOff x="3486677" y="4468074"/>
            <a:chExt cx="1416769" cy="316640"/>
          </a:xfrm>
        </p:grpSpPr>
        <p:sp>
          <p:nvSpPr>
            <p:cNvPr id="84" name="Text Box 30"/>
            <p:cNvSpPr txBox="1">
              <a:spLocks noChangeArrowheads="1"/>
            </p:cNvSpPr>
            <p:nvPr/>
          </p:nvSpPr>
          <p:spPr bwMode="auto">
            <a:xfrm>
              <a:off x="4039446" y="4484287"/>
              <a:ext cx="864000" cy="28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Line 31"/>
            <p:cNvSpPr>
              <a:spLocks noChangeAspect="1" noChangeShapeType="1"/>
            </p:cNvSpPr>
            <p:nvPr/>
          </p:nvSpPr>
          <p:spPr bwMode="auto">
            <a:xfrm>
              <a:off x="3917174" y="4613573"/>
              <a:ext cx="111259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3967108" y="4476937"/>
              <a:ext cx="928563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sz="1400" b="1" dirty="0" smtClean="0">
                  <a:latin typeface="Arial" pitchFamily="34" charset="0"/>
                  <a:cs typeface="Arial" pitchFamily="34" charset="0"/>
                </a:rPr>
                <a:t>تشغيل الغلق</a:t>
              </a:r>
              <a:endParaRPr lang="fr-FR" sz="14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7" name="Text Box 28"/>
            <p:cNvSpPr txBox="1">
              <a:spLocks noChangeArrowheads="1"/>
            </p:cNvSpPr>
            <p:nvPr/>
          </p:nvSpPr>
          <p:spPr bwMode="auto">
            <a:xfrm>
              <a:off x="3514785" y="4468074"/>
              <a:ext cx="396000" cy="287419"/>
            </a:xfrm>
            <a:prstGeom prst="rect">
              <a:avLst/>
            </a:prstGeom>
            <a:solidFill>
              <a:schemeClr val="bg1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3486677" y="4488892"/>
              <a:ext cx="439544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200" b="1" dirty="0" smtClean="0">
                  <a:latin typeface="Arial" pitchFamily="34" charset="0"/>
                  <a:cs typeface="Arial" pitchFamily="34" charset="0"/>
                </a:rPr>
                <a:t>106</a:t>
              </a:r>
              <a:endParaRPr lang="fr-FR" sz="1200" b="1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89" name="Connecteur droit 88"/>
            <p:cNvCxnSpPr/>
            <p:nvPr/>
          </p:nvCxnSpPr>
          <p:spPr>
            <a:xfrm rot="5400000">
              <a:off x="3731273" y="4610553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rot="5400000">
              <a:off x="3419712" y="4609849"/>
              <a:ext cx="278148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1" name="Rectangle 90"/>
          <p:cNvSpPr/>
          <p:nvPr/>
        </p:nvSpPr>
        <p:spPr>
          <a:xfrm>
            <a:off x="2202834" y="5804741"/>
            <a:ext cx="423514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F3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2" name="Groupe 91"/>
          <p:cNvGrpSpPr/>
          <p:nvPr/>
        </p:nvGrpSpPr>
        <p:grpSpPr>
          <a:xfrm>
            <a:off x="2884385" y="3237128"/>
            <a:ext cx="2988000" cy="3492074"/>
            <a:chOff x="3798882" y="1869427"/>
            <a:chExt cx="2988000" cy="3492074"/>
          </a:xfrm>
        </p:grpSpPr>
        <p:sp>
          <p:nvSpPr>
            <p:cNvPr id="93" name="Line 32"/>
            <p:cNvSpPr>
              <a:spLocks noChangeAspect="1" noChangeShapeType="1"/>
            </p:cNvSpPr>
            <p:nvPr/>
          </p:nvSpPr>
          <p:spPr bwMode="auto">
            <a:xfrm>
              <a:off x="3798882" y="1870064"/>
              <a:ext cx="2988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4" name="Line 32"/>
            <p:cNvSpPr>
              <a:spLocks noChangeAspect="1" noChangeShapeType="1"/>
            </p:cNvSpPr>
            <p:nvPr/>
          </p:nvSpPr>
          <p:spPr bwMode="auto">
            <a:xfrm>
              <a:off x="5302539" y="5361501"/>
              <a:ext cx="1476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5" name="Line 37"/>
            <p:cNvSpPr>
              <a:spLocks noChangeAspect="1" noChangeShapeType="1"/>
            </p:cNvSpPr>
            <p:nvPr/>
          </p:nvSpPr>
          <p:spPr bwMode="auto">
            <a:xfrm>
              <a:off x="6780085" y="1869427"/>
              <a:ext cx="0" cy="3492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  <p:sp>
          <p:nvSpPr>
            <p:cNvPr id="96" name="Line 40"/>
            <p:cNvSpPr>
              <a:spLocks noChangeAspect="1" noChangeShapeType="1"/>
            </p:cNvSpPr>
            <p:nvPr/>
          </p:nvSpPr>
          <p:spPr bwMode="auto">
            <a:xfrm flipV="1">
              <a:off x="6779803" y="3179061"/>
              <a:ext cx="0" cy="185209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sz="1600" b="1"/>
            </a:p>
          </p:txBody>
        </p:sp>
      </p:grpSp>
      <p:sp>
        <p:nvSpPr>
          <p:cNvPr id="97" name="Rectangle 96"/>
          <p:cNvSpPr/>
          <p:nvPr/>
        </p:nvSpPr>
        <p:spPr>
          <a:xfrm>
            <a:off x="1256407" y="4939577"/>
            <a:ext cx="423514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F1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220532" y="5781494"/>
            <a:ext cx="44595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A2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785232" y="4966657"/>
            <a:ext cx="423514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F4</a:t>
            </a:r>
            <a:endParaRPr lang="fr-FR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Parenthèse ouvrante 99"/>
          <p:cNvSpPr/>
          <p:nvPr/>
        </p:nvSpPr>
        <p:spPr>
          <a:xfrm rot="5400000">
            <a:off x="1639916" y="4656491"/>
            <a:ext cx="360000" cy="1980000"/>
          </a:xfrm>
          <a:prstGeom prst="leftBracket">
            <a:avLst>
              <a:gd name="adj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103" name="Parenthèse ouvrante 102"/>
          <p:cNvSpPr/>
          <p:nvPr/>
        </p:nvSpPr>
        <p:spPr>
          <a:xfrm rot="5400000" flipH="1">
            <a:off x="1601652" y="5326398"/>
            <a:ext cx="396000" cy="1980000"/>
          </a:xfrm>
          <a:prstGeom prst="leftBracket">
            <a:avLst>
              <a:gd name="adj" fmla="val 0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grpSp>
        <p:nvGrpSpPr>
          <p:cNvPr id="107" name="Groupe 106"/>
          <p:cNvGrpSpPr/>
          <p:nvPr/>
        </p:nvGrpSpPr>
        <p:grpSpPr>
          <a:xfrm>
            <a:off x="697172" y="6177043"/>
            <a:ext cx="719844" cy="328613"/>
            <a:chOff x="1611669" y="4809342"/>
            <a:chExt cx="719844" cy="328613"/>
          </a:xfrm>
        </p:grpSpPr>
        <p:sp>
          <p:nvSpPr>
            <p:cNvPr id="108" name="Line 10"/>
            <p:cNvSpPr>
              <a:spLocks noChangeAspect="1" noChangeShapeType="1"/>
            </p:cNvSpPr>
            <p:nvPr/>
          </p:nvSpPr>
          <p:spPr bwMode="auto">
            <a:xfrm>
              <a:off x="1611669" y="4940576"/>
              <a:ext cx="1905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09" name="Text Box 11"/>
            <p:cNvSpPr txBox="1">
              <a:spLocks noChangeAspect="1" noChangeArrowheads="1"/>
            </p:cNvSpPr>
            <p:nvPr/>
          </p:nvSpPr>
          <p:spPr bwMode="auto">
            <a:xfrm>
              <a:off x="1807162" y="4809342"/>
              <a:ext cx="524351" cy="3286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sz="1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Fc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0" name="Groupe 109"/>
          <p:cNvGrpSpPr/>
          <p:nvPr/>
        </p:nvGrpSpPr>
        <p:grpSpPr>
          <a:xfrm>
            <a:off x="2720548" y="5491809"/>
            <a:ext cx="785726" cy="387350"/>
            <a:chOff x="3635045" y="4124108"/>
            <a:chExt cx="785726" cy="387350"/>
          </a:xfrm>
        </p:grpSpPr>
        <p:sp>
          <p:nvSpPr>
            <p:cNvPr id="111" name="Line 10"/>
            <p:cNvSpPr>
              <a:spLocks noChangeAspect="1" noChangeShapeType="1"/>
            </p:cNvSpPr>
            <p:nvPr/>
          </p:nvSpPr>
          <p:spPr bwMode="auto">
            <a:xfrm>
              <a:off x="3635045" y="4286209"/>
              <a:ext cx="1905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2" name="Text Box 84"/>
            <p:cNvSpPr txBox="1">
              <a:spLocks noChangeAspect="1" noChangeArrowheads="1"/>
            </p:cNvSpPr>
            <p:nvPr/>
          </p:nvSpPr>
          <p:spPr bwMode="auto">
            <a:xfrm>
              <a:off x="3806584" y="4124108"/>
              <a:ext cx="614187" cy="3873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ar-DZ" sz="1400" b="1" dirty="0" smtClean="0">
                  <a:solidFill>
                    <a:schemeClr val="tx1"/>
                  </a:solidFill>
                </a:rPr>
                <a:t>الغلق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3" name="Groupe 112"/>
          <p:cNvGrpSpPr/>
          <p:nvPr/>
        </p:nvGrpSpPr>
        <p:grpSpPr>
          <a:xfrm>
            <a:off x="2685086" y="6202905"/>
            <a:ext cx="963018" cy="328613"/>
            <a:chOff x="3599583" y="4835204"/>
            <a:chExt cx="963018" cy="328613"/>
          </a:xfrm>
        </p:grpSpPr>
        <p:sp>
          <p:nvSpPr>
            <p:cNvPr id="114" name="Line 10"/>
            <p:cNvSpPr>
              <a:spLocks noChangeAspect="1" noChangeShapeType="1"/>
            </p:cNvSpPr>
            <p:nvPr/>
          </p:nvSpPr>
          <p:spPr bwMode="auto">
            <a:xfrm>
              <a:off x="3599583" y="4965011"/>
              <a:ext cx="1905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5" name="Text Box 11"/>
            <p:cNvSpPr txBox="1">
              <a:spLocks noChangeAspect="1" noChangeArrowheads="1"/>
            </p:cNvSpPr>
            <p:nvPr/>
          </p:nvSpPr>
          <p:spPr bwMode="auto">
            <a:xfrm>
              <a:off x="3815358" y="4835204"/>
              <a:ext cx="747243" cy="3286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ar-DZ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الغلق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6" name="Connecteur droit 115"/>
            <p:cNvCxnSpPr/>
            <p:nvPr/>
          </p:nvCxnSpPr>
          <p:spPr>
            <a:xfrm>
              <a:off x="3876536" y="4855186"/>
              <a:ext cx="324000" cy="15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7" name="Groupe 116"/>
          <p:cNvGrpSpPr/>
          <p:nvPr/>
        </p:nvGrpSpPr>
        <p:grpSpPr>
          <a:xfrm>
            <a:off x="142844" y="3965442"/>
            <a:ext cx="2734739" cy="2821144"/>
            <a:chOff x="1057341" y="2597741"/>
            <a:chExt cx="2734739" cy="2821144"/>
          </a:xfrm>
        </p:grpSpPr>
        <p:grpSp>
          <p:nvGrpSpPr>
            <p:cNvPr id="118" name="Groupe 58"/>
            <p:cNvGrpSpPr/>
            <p:nvPr/>
          </p:nvGrpSpPr>
          <p:grpSpPr>
            <a:xfrm>
              <a:off x="1057341" y="2597741"/>
              <a:ext cx="2734739" cy="2821144"/>
              <a:chOff x="215090" y="7191773"/>
              <a:chExt cx="1752330" cy="2821144"/>
            </a:xfrm>
          </p:grpSpPr>
          <p:sp>
            <p:nvSpPr>
              <p:cNvPr id="120" name="Line 32"/>
              <p:cNvSpPr>
                <a:spLocks noChangeAspect="1" noChangeShapeType="1"/>
              </p:cNvSpPr>
              <p:nvPr/>
            </p:nvSpPr>
            <p:spPr bwMode="auto">
              <a:xfrm>
                <a:off x="222898" y="10007147"/>
                <a:ext cx="106111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1" name="Line 37"/>
              <p:cNvSpPr>
                <a:spLocks noChangeAspect="1" noChangeShapeType="1"/>
              </p:cNvSpPr>
              <p:nvPr/>
            </p:nvSpPr>
            <p:spPr bwMode="auto">
              <a:xfrm>
                <a:off x="223602" y="7204917"/>
                <a:ext cx="0" cy="280800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 b="1"/>
              </a:p>
            </p:txBody>
          </p:sp>
          <p:sp>
            <p:nvSpPr>
              <p:cNvPr id="122" name="Line 32"/>
              <p:cNvSpPr>
                <a:spLocks noChangeAspect="1" noChangeShapeType="1"/>
              </p:cNvSpPr>
              <p:nvPr/>
            </p:nvSpPr>
            <p:spPr bwMode="auto">
              <a:xfrm>
                <a:off x="215090" y="7191773"/>
                <a:ext cx="1752330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23" name="Line 40"/>
              <p:cNvSpPr>
                <a:spLocks noChangeAspect="1" noChangeShapeType="1"/>
              </p:cNvSpPr>
              <p:nvPr/>
            </p:nvSpPr>
            <p:spPr bwMode="auto">
              <a:xfrm flipV="1">
                <a:off x="223457" y="9219354"/>
                <a:ext cx="0" cy="185209"/>
              </a:xfrm>
              <a:prstGeom prst="line">
                <a:avLst/>
              </a:prstGeom>
              <a:ln>
                <a:solidFill>
                  <a:schemeClr val="tx1"/>
                </a:solidFill>
                <a:headEnd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600" b="1"/>
              </a:p>
            </p:txBody>
          </p:sp>
        </p:grpSp>
        <p:sp>
          <p:nvSpPr>
            <p:cNvPr id="119" name="Line 10"/>
            <p:cNvSpPr>
              <a:spLocks noChangeShapeType="1"/>
            </p:cNvSpPr>
            <p:nvPr/>
          </p:nvSpPr>
          <p:spPr bwMode="auto">
            <a:xfrm flipH="1">
              <a:off x="2721566" y="5156642"/>
              <a:ext cx="0" cy="252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3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8" grpId="0"/>
      <p:bldP spid="9" grpId="0"/>
      <p:bldP spid="10" grpId="0" animBg="1"/>
      <p:bldP spid="11" grpId="0"/>
      <p:bldP spid="14" grpId="0" animBg="1"/>
      <p:bldP spid="91" grpId="0"/>
      <p:bldP spid="97" grpId="0"/>
      <p:bldP spid="98" grpId="0"/>
      <p:bldP spid="99" grpId="0"/>
      <p:bldP spid="100" grpId="0" animBg="1"/>
      <p:bldP spid="10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/>
          <p:cNvSpPr txBox="1"/>
          <p:nvPr/>
        </p:nvSpPr>
        <p:spPr>
          <a:xfrm>
            <a:off x="6215074" y="0"/>
            <a:ext cx="2714612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DZ" sz="2000" b="1" dirty="0" smtClean="0">
                <a:solidFill>
                  <a:srgbClr val="FF0000"/>
                </a:solidFill>
              </a:rPr>
              <a:t>2- إنشاء متمن الأمن</a:t>
            </a:r>
            <a:r>
              <a:rPr lang="ar-DZ" sz="2000" b="1" dirty="0" smtClean="0">
                <a:solidFill>
                  <a:srgbClr val="3333FF"/>
                </a:solidFill>
              </a:rPr>
              <a:t> </a:t>
            </a:r>
            <a:r>
              <a:rPr lang="fr-FR" sz="2000" b="1" dirty="0" smtClean="0">
                <a:solidFill>
                  <a:srgbClr val="3333FF"/>
                </a:solidFill>
              </a:rPr>
              <a:t>.GS</a:t>
            </a:r>
            <a:endParaRPr lang="fr-FR" sz="2000" b="1" dirty="0">
              <a:solidFill>
                <a:srgbClr val="3333FF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704891" y="785794"/>
            <a:ext cx="5439109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chemeClr val="tx1"/>
                </a:solidFill>
                <a:cs typeface="Arabic Transparent" pitchFamily="2" charset="-78"/>
              </a:rPr>
              <a:t>في الأنظمة الإلية يوجد طريقتان</a:t>
            </a:r>
            <a:r>
              <a:rPr lang="ar-DZ" sz="2000" b="1" dirty="0" smtClean="0">
                <a:solidFill>
                  <a:srgbClr val="669900"/>
                </a:solidFill>
                <a:cs typeface="Arabic Transparent" pitchFamily="2" charset="-78"/>
              </a:rPr>
              <a:t> لمعالجة التوقف ألاستعجالي :</a:t>
            </a:r>
            <a:endParaRPr lang="fr-FR" sz="2000" b="1" dirty="0">
              <a:solidFill>
                <a:srgbClr val="669900"/>
              </a:solidFill>
              <a:cs typeface="Arabic Transparent" pitchFamily="2" charset="-7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4552294" y="1428736"/>
            <a:ext cx="4305954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§"/>
            </a:pP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التوقف ألاستعجالي بدون تعاقب: ويتم </a:t>
            </a:r>
            <a:r>
              <a:rPr lang="ar-DZ" sz="2000" b="1" dirty="0" err="1" smtClean="0">
                <a:solidFill>
                  <a:srgbClr val="FF0000"/>
                </a:solidFill>
                <a:cs typeface="Arabic Transparent" pitchFamily="2" charset="-78"/>
              </a:rPr>
              <a:t>بمايلي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: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714480" y="1928802"/>
            <a:ext cx="6572264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3333FF"/>
                </a:solidFill>
                <a:cs typeface="Arabic Transparent" pitchFamily="2" charset="-78"/>
              </a:rPr>
              <a:t>1-</a:t>
            </a:r>
            <a:r>
              <a:rPr lang="fr-FR" sz="2000" b="1" dirty="0" smtClean="0">
                <a:solidFill>
                  <a:srgbClr val="3333FF"/>
                </a:solidFill>
                <a:cs typeface="Arabic Transparent" pitchFamily="2" charset="-78"/>
              </a:rPr>
              <a:t> </a:t>
            </a:r>
            <a:r>
              <a:rPr lang="ar-SA" sz="2000" b="1" dirty="0" smtClean="0">
                <a:solidFill>
                  <a:srgbClr val="3333FF"/>
                </a:solidFill>
                <a:cs typeface="Arabic Transparent" pitchFamily="2" charset="-78"/>
              </a:rPr>
              <a:t>توقف عن طريق تثبيط </a:t>
            </a:r>
            <a:r>
              <a:rPr lang="ar-DZ" sz="2000" b="1" dirty="0" smtClean="0">
                <a:solidFill>
                  <a:srgbClr val="3333FF"/>
                </a:solidFill>
                <a:cs typeface="Arabic Transparent" pitchFamily="2" charset="-78"/>
              </a:rPr>
              <a:t>الأفعال </a:t>
            </a:r>
            <a:r>
              <a:rPr lang="fr-FR" sz="1600" b="1" dirty="0" smtClean="0">
                <a:solidFill>
                  <a:srgbClr val="C00000"/>
                </a:solidFill>
                <a:cs typeface="Arabic Transparent" pitchFamily="2" charset="-78"/>
              </a:rPr>
              <a:t>Arrêt par inhibition des actions</a:t>
            </a:r>
            <a:r>
              <a:rPr lang="ar-DZ" sz="1600" b="1" dirty="0" smtClean="0">
                <a:solidFill>
                  <a:srgbClr val="C00000"/>
                </a:solidFill>
                <a:cs typeface="Arabic Transparent" pitchFamily="2" charset="-78"/>
              </a:rPr>
              <a:t>   </a:t>
            </a:r>
            <a:endParaRPr lang="fr-FR" sz="2000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25353" y="2428868"/>
            <a:ext cx="5061391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3333FF"/>
                </a:solidFill>
                <a:cs typeface="Arabic Transparent" pitchFamily="2" charset="-78"/>
              </a:rPr>
              <a:t>2-</a:t>
            </a:r>
            <a:r>
              <a:rPr lang="fr-FR" sz="2000" b="1" dirty="0" smtClean="0">
                <a:solidFill>
                  <a:srgbClr val="3333FF"/>
                </a:solidFill>
                <a:cs typeface="Arabic Transparent" pitchFamily="2" charset="-78"/>
              </a:rPr>
              <a:t> </a:t>
            </a:r>
            <a:r>
              <a:rPr lang="ar-SA" sz="2000" b="1" dirty="0" smtClean="0">
                <a:solidFill>
                  <a:srgbClr val="3333FF"/>
                </a:solidFill>
                <a:cs typeface="Arabic Transparent" pitchFamily="2" charset="-78"/>
              </a:rPr>
              <a:t>توقف التجميد</a:t>
            </a:r>
            <a:r>
              <a:rPr lang="ar-DZ" sz="2000" b="1" dirty="0" smtClean="0">
                <a:solidFill>
                  <a:srgbClr val="3333FF"/>
                </a:solidFill>
                <a:cs typeface="Arabic Transparent" pitchFamily="2" charset="-78"/>
              </a:rPr>
              <a:t>  </a:t>
            </a:r>
            <a:r>
              <a:rPr lang="fr-FR" sz="2000" b="1" dirty="0" smtClean="0">
                <a:solidFill>
                  <a:srgbClr val="3333FF"/>
                </a:solidFill>
                <a:cs typeface="Arabic Transparent" pitchFamily="2" charset="-78"/>
              </a:rPr>
              <a:t>. </a:t>
            </a:r>
            <a:r>
              <a:rPr lang="fr-FR" sz="1600" b="1" dirty="0" smtClean="0">
                <a:solidFill>
                  <a:srgbClr val="C00000"/>
                </a:solidFill>
                <a:cs typeface="Arabic Transparent" pitchFamily="2" charset="-78"/>
              </a:rPr>
              <a:t>Arrêt figeage</a:t>
            </a:r>
            <a:r>
              <a:rPr lang="ar-DZ" sz="1600" b="1" dirty="0" smtClean="0">
                <a:solidFill>
                  <a:srgbClr val="C00000"/>
                </a:solidFill>
                <a:cs typeface="Arabic Transparent" pitchFamily="2" charset="-78"/>
              </a:rPr>
              <a:t> </a:t>
            </a:r>
            <a:endParaRPr lang="fr-FR" sz="2000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552294" y="3273982"/>
            <a:ext cx="4305954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§"/>
            </a:pP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التوقف ألاستعجالي بتعاقب: ويتم </a:t>
            </a:r>
            <a:r>
              <a:rPr lang="ar-DZ" sz="2000" b="1" dirty="0" err="1" smtClean="0">
                <a:solidFill>
                  <a:srgbClr val="FF0000"/>
                </a:solidFill>
                <a:cs typeface="Arabic Transparent" pitchFamily="2" charset="-78"/>
              </a:rPr>
              <a:t>بمايلي</a:t>
            </a:r>
            <a:r>
              <a:rPr lang="ar-DZ" sz="2000" b="1" dirty="0" smtClean="0">
                <a:solidFill>
                  <a:srgbClr val="FF0000"/>
                </a:solidFill>
                <a:cs typeface="Arabic Transparent" pitchFamily="2" charset="-78"/>
              </a:rPr>
              <a:t>:</a:t>
            </a:r>
            <a:endParaRPr lang="fr-FR" sz="20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214546" y="3845486"/>
            <a:ext cx="614363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3333FF"/>
                </a:solidFill>
                <a:cs typeface="Arabic Transparent" pitchFamily="2" charset="-78"/>
              </a:rPr>
              <a:t>1-</a:t>
            </a:r>
            <a:r>
              <a:rPr lang="fr-FR" sz="2000" b="1" dirty="0" smtClean="0">
                <a:solidFill>
                  <a:srgbClr val="3333FF"/>
                </a:solidFill>
                <a:cs typeface="Arabic Transparent" pitchFamily="2" charset="-78"/>
              </a:rPr>
              <a:t> </a:t>
            </a:r>
            <a:r>
              <a:rPr lang="ar-DZ" sz="2000" b="1" dirty="0" err="1" smtClean="0">
                <a:solidFill>
                  <a:srgbClr val="3333FF"/>
                </a:solidFill>
                <a:cs typeface="Arabic Transparent" pitchFamily="2" charset="-78"/>
              </a:rPr>
              <a:t>اشغولة</a:t>
            </a:r>
            <a:r>
              <a:rPr lang="ar-DZ" sz="2000" b="1" dirty="0" smtClean="0">
                <a:solidFill>
                  <a:srgbClr val="3333FF"/>
                </a:solidFill>
                <a:cs typeface="Arabic Transparent" pitchFamily="2" charset="-78"/>
              </a:rPr>
              <a:t> التوقف ألاستعجالي </a:t>
            </a:r>
            <a:r>
              <a:rPr lang="fr-FR" sz="1600" b="1" dirty="0" smtClean="0">
                <a:solidFill>
                  <a:srgbClr val="C00000"/>
                </a:solidFill>
                <a:cs typeface="Arabic Transparent" pitchFamily="2" charset="-78"/>
              </a:rPr>
              <a:t>Tâche d’arrêt d’urgence</a:t>
            </a:r>
            <a:r>
              <a:rPr lang="ar-DZ" b="1" dirty="0" smtClean="0">
                <a:solidFill>
                  <a:srgbClr val="3333FF"/>
                </a:solidFill>
                <a:cs typeface="Arabic Transparent" pitchFamily="2" charset="-78"/>
              </a:rPr>
              <a:t> </a:t>
            </a:r>
            <a:endParaRPr lang="fr-FR" sz="2000" b="1" dirty="0">
              <a:solidFill>
                <a:srgbClr val="3333FF"/>
              </a:solidFill>
              <a:cs typeface="Arabic Transparent" pitchFamily="2" charset="-7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994616" y="4416990"/>
            <a:ext cx="5363566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2000" b="1" dirty="0" smtClean="0">
                <a:solidFill>
                  <a:srgbClr val="3333FF"/>
                </a:solidFill>
                <a:cs typeface="Arabic Transparent" pitchFamily="2" charset="-78"/>
              </a:rPr>
              <a:t>2-</a:t>
            </a:r>
            <a:r>
              <a:rPr lang="fr-FR" sz="2000" b="1" dirty="0" smtClean="0">
                <a:solidFill>
                  <a:srgbClr val="3333FF"/>
                </a:solidFill>
                <a:cs typeface="Arabic Transparent" pitchFamily="2" charset="-78"/>
              </a:rPr>
              <a:t> </a:t>
            </a:r>
            <a:r>
              <a:rPr lang="ar-DZ" sz="2000" b="1" dirty="0" smtClean="0">
                <a:solidFill>
                  <a:srgbClr val="3333FF"/>
                </a:solidFill>
                <a:cs typeface="Arabic Transparent" pitchFamily="2" charset="-78"/>
              </a:rPr>
              <a:t> رم</a:t>
            </a:r>
            <a:r>
              <a:rPr lang="ar-DZ" sz="2000" b="1" dirty="0" smtClean="0">
                <a:solidFill>
                  <a:srgbClr val="3333FF"/>
                </a:solidFill>
                <a:latin typeface="Arial"/>
                <a:cs typeface="Arabic Transparent" pitchFamily="2" charset="-78"/>
              </a:rPr>
              <a:t>ز التجميع  </a:t>
            </a:r>
            <a:r>
              <a:rPr lang="fr-FR" sz="1600" b="1" dirty="0" smtClean="0">
                <a:solidFill>
                  <a:srgbClr val="C00000"/>
                </a:solidFill>
                <a:cs typeface="Arabic Transparent" pitchFamily="2" charset="-78"/>
              </a:rPr>
              <a:t>Symbole de regroupement</a:t>
            </a:r>
            <a:r>
              <a:rPr lang="ar-DZ" sz="1600" b="1" dirty="0" smtClean="0">
                <a:solidFill>
                  <a:srgbClr val="C00000"/>
                </a:solidFill>
                <a:cs typeface="Arabic Transparent" pitchFamily="2" charset="-78"/>
              </a:rPr>
              <a:t> </a:t>
            </a:r>
            <a:endParaRPr lang="fr-FR" sz="2000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e 42"/>
          <p:cNvGrpSpPr/>
          <p:nvPr/>
        </p:nvGrpSpPr>
        <p:grpSpPr>
          <a:xfrm>
            <a:off x="1630791" y="2457596"/>
            <a:ext cx="1692687" cy="3096000"/>
            <a:chOff x="1630791" y="2457596"/>
            <a:chExt cx="1692687" cy="3096000"/>
          </a:xfrm>
        </p:grpSpPr>
        <p:sp>
          <p:nvSpPr>
            <p:cNvPr id="44" name="Line 43"/>
            <p:cNvSpPr>
              <a:spLocks noChangeShapeType="1"/>
            </p:cNvSpPr>
            <p:nvPr/>
          </p:nvSpPr>
          <p:spPr bwMode="auto">
            <a:xfrm>
              <a:off x="1861898" y="2457596"/>
              <a:ext cx="0" cy="309600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5" name="Rectangle 8"/>
            <p:cNvSpPr>
              <a:spLocks noChangeAspect="1" noChangeArrowheads="1"/>
            </p:cNvSpPr>
            <p:nvPr/>
          </p:nvSpPr>
          <p:spPr bwMode="auto">
            <a:xfrm>
              <a:off x="1663930" y="2687533"/>
              <a:ext cx="403200" cy="36229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6" name="Rectangle 9"/>
            <p:cNvSpPr>
              <a:spLocks noChangeAspect="1" noChangeArrowheads="1"/>
            </p:cNvSpPr>
            <p:nvPr/>
          </p:nvSpPr>
          <p:spPr bwMode="auto">
            <a:xfrm>
              <a:off x="1714574" y="2732333"/>
              <a:ext cx="301913" cy="272695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Text Box 10"/>
            <p:cNvSpPr txBox="1">
              <a:spLocks noChangeArrowheads="1"/>
            </p:cNvSpPr>
            <p:nvPr/>
          </p:nvSpPr>
          <p:spPr bwMode="auto">
            <a:xfrm>
              <a:off x="1646400" y="2675568"/>
              <a:ext cx="414887" cy="38761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48" name="Group 13"/>
            <p:cNvGrpSpPr>
              <a:grpSpLocks/>
            </p:cNvGrpSpPr>
            <p:nvPr/>
          </p:nvGrpSpPr>
          <p:grpSpPr bwMode="auto">
            <a:xfrm>
              <a:off x="1663930" y="3570634"/>
              <a:ext cx="1659548" cy="401187"/>
              <a:chOff x="6028" y="3622"/>
              <a:chExt cx="1680" cy="455"/>
            </a:xfrm>
          </p:grpSpPr>
          <p:sp>
            <p:nvSpPr>
              <p:cNvPr id="49" name="Line 14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0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1" name="Text Box 16"/>
              <p:cNvSpPr txBox="1">
                <a:spLocks noChangeArrowheads="1"/>
              </p:cNvSpPr>
              <p:nvPr/>
            </p:nvSpPr>
            <p:spPr bwMode="auto">
              <a:xfrm>
                <a:off x="6058" y="3638"/>
                <a:ext cx="420" cy="439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52" name="Rectangle 17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3" name="Text Box 18"/>
              <p:cNvSpPr txBox="1">
                <a:spLocks noChangeArrowheads="1"/>
              </p:cNvSpPr>
              <p:nvPr/>
            </p:nvSpPr>
            <p:spPr bwMode="auto">
              <a:xfrm>
                <a:off x="6761" y="3622"/>
                <a:ext cx="894" cy="43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dV</a:t>
                </a:r>
                <a:r>
                  <a:rPr kumimoji="0" lang="fr-FR" sz="18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+</a:t>
                </a: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54" name="Group 20"/>
            <p:cNvGrpSpPr>
              <a:grpSpLocks/>
            </p:cNvGrpSpPr>
            <p:nvPr/>
          </p:nvGrpSpPr>
          <p:grpSpPr bwMode="auto">
            <a:xfrm>
              <a:off x="1630791" y="4616733"/>
              <a:ext cx="1659548" cy="388468"/>
              <a:chOff x="6028" y="3632"/>
              <a:chExt cx="1680" cy="436"/>
            </a:xfrm>
          </p:grpSpPr>
          <p:sp>
            <p:nvSpPr>
              <p:cNvPr id="55" name="Line 21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6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7" name="Text Box 23"/>
              <p:cNvSpPr txBox="1">
                <a:spLocks noChangeArrowheads="1"/>
              </p:cNvSpPr>
              <p:nvPr/>
            </p:nvSpPr>
            <p:spPr bwMode="auto">
              <a:xfrm>
                <a:off x="6063" y="3633"/>
                <a:ext cx="420" cy="43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58" name="Rectangle 24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59" name="Text Box 25"/>
              <p:cNvSpPr txBox="1">
                <a:spLocks noChangeArrowheads="1"/>
              </p:cNvSpPr>
              <p:nvPr/>
            </p:nvSpPr>
            <p:spPr bwMode="auto">
              <a:xfrm>
                <a:off x="6770" y="3632"/>
                <a:ext cx="894" cy="43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dV</a:t>
                </a:r>
                <a:r>
                  <a:rPr kumimoji="0" lang="fr-FR" sz="18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</a:t>
                </a:r>
                <a:endParaRPr kumimoji="0" lang="fr-FR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60" name="Line 28"/>
            <p:cNvSpPr>
              <a:spLocks noChangeShapeType="1"/>
            </p:cNvSpPr>
            <p:nvPr/>
          </p:nvSpPr>
          <p:spPr bwMode="auto">
            <a:xfrm>
              <a:off x="1776904" y="3287467"/>
              <a:ext cx="194783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1" name="Line 29"/>
            <p:cNvSpPr>
              <a:spLocks noChangeShapeType="1"/>
            </p:cNvSpPr>
            <p:nvPr/>
          </p:nvSpPr>
          <p:spPr bwMode="auto">
            <a:xfrm>
              <a:off x="1759374" y="4283417"/>
              <a:ext cx="19673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2" name="Line 30"/>
            <p:cNvSpPr>
              <a:spLocks noChangeShapeType="1"/>
            </p:cNvSpPr>
            <p:nvPr/>
          </p:nvSpPr>
          <p:spPr bwMode="auto">
            <a:xfrm>
              <a:off x="1763283" y="5271855"/>
              <a:ext cx="194783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abic Transparent" pitchFamily="2" charset="-78"/>
              </a:endParaRPr>
            </a:p>
          </p:txBody>
        </p:sp>
        <p:sp>
          <p:nvSpPr>
            <p:cNvPr id="70" name="Text Box 12"/>
            <p:cNvSpPr txBox="1">
              <a:spLocks noChangeArrowheads="1"/>
            </p:cNvSpPr>
            <p:nvPr/>
          </p:nvSpPr>
          <p:spPr bwMode="auto">
            <a:xfrm>
              <a:off x="1965870" y="3063467"/>
              <a:ext cx="462990" cy="38761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2" name="Text Box 19"/>
            <p:cNvSpPr txBox="1">
              <a:spLocks noChangeArrowheads="1"/>
            </p:cNvSpPr>
            <p:nvPr/>
          </p:nvSpPr>
          <p:spPr bwMode="auto">
            <a:xfrm>
              <a:off x="1972020" y="4116260"/>
              <a:ext cx="812907" cy="38761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V1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Text Box 26"/>
            <p:cNvSpPr txBox="1">
              <a:spLocks noChangeArrowheads="1"/>
            </p:cNvSpPr>
            <p:nvPr/>
          </p:nvSpPr>
          <p:spPr bwMode="auto">
            <a:xfrm>
              <a:off x="1948237" y="5100802"/>
              <a:ext cx="458614" cy="38761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V0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88" name="Groupe 87"/>
          <p:cNvGrpSpPr/>
          <p:nvPr/>
        </p:nvGrpSpPr>
        <p:grpSpPr>
          <a:xfrm>
            <a:off x="4000496" y="3571876"/>
            <a:ext cx="2643206" cy="587875"/>
            <a:chOff x="5643570" y="2500306"/>
            <a:chExt cx="2643206" cy="587875"/>
          </a:xfrm>
        </p:grpSpPr>
        <p:sp>
          <p:nvSpPr>
            <p:cNvPr id="76" name="Rectangle 75"/>
            <p:cNvSpPr/>
            <p:nvPr/>
          </p:nvSpPr>
          <p:spPr>
            <a:xfrm>
              <a:off x="5654457" y="2512181"/>
              <a:ext cx="2632319" cy="57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5643570" y="2500306"/>
              <a:ext cx="2628000" cy="576000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abic Transparent" pitchFamily="2" charset="-78"/>
                </a:rPr>
                <a:t>قطع التغذية ثم تشخيص الخلل للنظام والتصليح وإعادة التشغيل (التسليح)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903948" y="5529430"/>
            <a:ext cx="1944000" cy="500066"/>
            <a:chOff x="903948" y="5529430"/>
            <a:chExt cx="1944000" cy="500066"/>
          </a:xfrm>
        </p:grpSpPr>
        <p:sp>
          <p:nvSpPr>
            <p:cNvPr id="78" name="Rectangle 77"/>
            <p:cNvSpPr/>
            <p:nvPr/>
          </p:nvSpPr>
          <p:spPr>
            <a:xfrm>
              <a:off x="913302" y="5553744"/>
              <a:ext cx="1931303" cy="468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903948" y="5529430"/>
              <a:ext cx="1944000" cy="500066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abic Transparent" pitchFamily="2" charset="-78"/>
                </a:rPr>
                <a:t>مواصلة التشغيل العادي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2634648" y="2886224"/>
            <a:ext cx="841068" cy="677309"/>
            <a:chOff x="2634648" y="2886224"/>
            <a:chExt cx="841068" cy="677309"/>
          </a:xfrm>
        </p:grpSpPr>
        <p:sp>
          <p:nvSpPr>
            <p:cNvPr id="64" name="Text Box 12"/>
            <p:cNvSpPr txBox="1">
              <a:spLocks noChangeArrowheads="1"/>
            </p:cNvSpPr>
            <p:nvPr/>
          </p:nvSpPr>
          <p:spPr bwMode="auto">
            <a:xfrm>
              <a:off x="2634648" y="2886224"/>
              <a:ext cx="841068" cy="38761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83" name="Connecteur droit avec flèche 82"/>
            <p:cNvCxnSpPr/>
            <p:nvPr/>
          </p:nvCxnSpPr>
          <p:spPr>
            <a:xfrm rot="5400000">
              <a:off x="2730649" y="3400739"/>
              <a:ext cx="32400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e 41"/>
          <p:cNvGrpSpPr/>
          <p:nvPr/>
        </p:nvGrpSpPr>
        <p:grpSpPr>
          <a:xfrm>
            <a:off x="2643174" y="3957794"/>
            <a:ext cx="841068" cy="664952"/>
            <a:chOff x="2643174" y="3957794"/>
            <a:chExt cx="841068" cy="664952"/>
          </a:xfrm>
        </p:grpSpPr>
        <p:sp>
          <p:nvSpPr>
            <p:cNvPr id="86" name="Text Box 12"/>
            <p:cNvSpPr txBox="1">
              <a:spLocks noChangeArrowheads="1"/>
            </p:cNvSpPr>
            <p:nvPr/>
          </p:nvSpPr>
          <p:spPr bwMode="auto">
            <a:xfrm>
              <a:off x="2643174" y="3957794"/>
              <a:ext cx="841068" cy="38761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cxnSp>
          <p:nvCxnSpPr>
            <p:cNvPr id="87" name="Connecteur droit avec flèche 86"/>
            <p:cNvCxnSpPr/>
            <p:nvPr/>
          </p:nvCxnSpPr>
          <p:spPr>
            <a:xfrm rot="5400000">
              <a:off x="2739175" y="4459952"/>
              <a:ext cx="324000" cy="1588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9" name="Groupe 88"/>
          <p:cNvGrpSpPr/>
          <p:nvPr/>
        </p:nvGrpSpPr>
        <p:grpSpPr>
          <a:xfrm>
            <a:off x="4000496" y="4655803"/>
            <a:ext cx="2643206" cy="587875"/>
            <a:chOff x="5643570" y="2500306"/>
            <a:chExt cx="2643206" cy="587875"/>
          </a:xfrm>
        </p:grpSpPr>
        <p:sp>
          <p:nvSpPr>
            <p:cNvPr id="90" name="Rectangle 89"/>
            <p:cNvSpPr/>
            <p:nvPr/>
          </p:nvSpPr>
          <p:spPr>
            <a:xfrm>
              <a:off x="5654457" y="2512181"/>
              <a:ext cx="2632319" cy="5760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643570" y="2500306"/>
              <a:ext cx="2628000" cy="576000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abic Transparent" pitchFamily="2" charset="-78"/>
                </a:rPr>
                <a:t>قطع التغذية ثم تشخيص الخلل للنظام والتصليح وإعادة التشغيل (التسليح)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</p:grpSp>
      <p:sp>
        <p:nvSpPr>
          <p:cNvPr id="92" name="Arc 91"/>
          <p:cNvSpPr>
            <a:spLocks noChangeAspect="1"/>
          </p:cNvSpPr>
          <p:nvPr/>
        </p:nvSpPr>
        <p:spPr>
          <a:xfrm rot="19024437">
            <a:off x="3009564" y="3308329"/>
            <a:ext cx="1260000" cy="1260000"/>
          </a:xfrm>
          <a:prstGeom prst="arc">
            <a:avLst/>
          </a:prstGeom>
          <a:ln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3" name="Arc 92"/>
          <p:cNvSpPr>
            <a:spLocks noChangeAspect="1"/>
          </p:cNvSpPr>
          <p:nvPr/>
        </p:nvSpPr>
        <p:spPr>
          <a:xfrm rot="19024437">
            <a:off x="3046421" y="4385754"/>
            <a:ext cx="1260000" cy="1260000"/>
          </a:xfrm>
          <a:prstGeom prst="arc">
            <a:avLst/>
          </a:prstGeom>
          <a:ln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5" name="ZoneTexte 94"/>
          <p:cNvSpPr txBox="1"/>
          <p:nvPr/>
        </p:nvSpPr>
        <p:spPr>
          <a:xfrm>
            <a:off x="4857752" y="285728"/>
            <a:ext cx="407193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§"/>
            </a:pPr>
            <a:r>
              <a:rPr lang="ar-DZ" b="1" dirty="0" smtClean="0">
                <a:solidFill>
                  <a:srgbClr val="FF0000"/>
                </a:solidFill>
              </a:rPr>
              <a:t>التوقف </a:t>
            </a:r>
            <a:r>
              <a:rPr lang="ar-DZ" b="1" dirty="0" err="1" smtClean="0">
                <a:solidFill>
                  <a:srgbClr val="FF0000"/>
                </a:solidFill>
              </a:rPr>
              <a:t>الاستعجالي</a:t>
            </a:r>
            <a:r>
              <a:rPr lang="ar-DZ" b="1" dirty="0" smtClean="0">
                <a:solidFill>
                  <a:srgbClr val="FF0000"/>
                </a:solidFill>
              </a:rPr>
              <a:t> بدون تعاقب: ويتم </a:t>
            </a:r>
            <a:r>
              <a:rPr lang="ar-DZ" b="1" dirty="0" err="1" smtClean="0">
                <a:solidFill>
                  <a:srgbClr val="FF0000"/>
                </a:solidFill>
              </a:rPr>
              <a:t>بمايلي</a:t>
            </a:r>
            <a:r>
              <a:rPr lang="ar-DZ" b="1" dirty="0" smtClean="0">
                <a:solidFill>
                  <a:srgbClr val="FF0000"/>
                </a:solidFill>
              </a:rPr>
              <a:t>: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96" name="ZoneTexte 95"/>
          <p:cNvSpPr txBox="1"/>
          <p:nvPr/>
        </p:nvSpPr>
        <p:spPr>
          <a:xfrm>
            <a:off x="357158" y="1428736"/>
            <a:ext cx="8786842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/>
              <a:t>في هذا النوع من التوقف ألاستعجالي تنفيذ الأفعال (</a:t>
            </a:r>
            <a:r>
              <a:rPr lang="fr-FR" b="1" dirty="0" err="1" smtClean="0"/>
              <a:t>dV</a:t>
            </a:r>
            <a:r>
              <a:rPr lang="fr-FR" b="1" dirty="0" smtClean="0"/>
              <a:t>+</a:t>
            </a:r>
            <a:r>
              <a:rPr lang="ar-DZ" b="1" dirty="0" smtClean="0"/>
              <a:t> , </a:t>
            </a:r>
            <a:r>
              <a:rPr lang="fr-FR" b="1" dirty="0" err="1" smtClean="0"/>
              <a:t>dV</a:t>
            </a:r>
            <a:r>
              <a:rPr lang="fr-FR" b="1" dirty="0" smtClean="0"/>
              <a:t>-</a:t>
            </a:r>
            <a:r>
              <a:rPr lang="ar-DZ" b="1" dirty="0" smtClean="0"/>
              <a:t> ) </a:t>
            </a:r>
            <a:r>
              <a:rPr lang="ar-DZ" b="1" dirty="0" smtClean="0">
                <a:solidFill>
                  <a:srgbClr val="3333FF"/>
                </a:solidFill>
              </a:rPr>
              <a:t>مشروط بغياب التوقف ألاستعجالي </a:t>
            </a:r>
            <a:r>
              <a:rPr lang="ar-DZ" b="1" dirty="0" smtClean="0"/>
              <a:t>, حيث في حالة وجوده </a:t>
            </a:r>
            <a:r>
              <a:rPr lang="ar-DZ" b="1" dirty="0" smtClean="0">
                <a:solidFill>
                  <a:srgbClr val="339933"/>
                </a:solidFill>
              </a:rPr>
              <a:t>يؤدي الى منع وحظر تنفيذ الافعال </a:t>
            </a:r>
            <a:r>
              <a:rPr lang="ar-DZ" b="1" dirty="0" smtClean="0"/>
              <a:t>.   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114" name="ZoneTexte 113"/>
          <p:cNvSpPr txBox="1"/>
          <p:nvPr/>
        </p:nvSpPr>
        <p:spPr>
          <a:xfrm>
            <a:off x="2357422" y="857232"/>
            <a:ext cx="621507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1-</a:t>
            </a:r>
            <a:r>
              <a:rPr lang="fr-FR" b="1" dirty="0" smtClean="0">
                <a:solidFill>
                  <a:srgbClr val="FF0000"/>
                </a:solidFill>
                <a:cs typeface="Arabic Transparent" pitchFamily="2" charset="-78"/>
              </a:rPr>
              <a:t> </a:t>
            </a:r>
            <a:r>
              <a:rPr lang="ar-SA" b="1" dirty="0" smtClean="0">
                <a:solidFill>
                  <a:srgbClr val="FF0000"/>
                </a:solidFill>
                <a:cs typeface="Arabic Transparent" pitchFamily="2" charset="-78"/>
              </a:rPr>
              <a:t>توقف عن طريق التثبيط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الأفعال </a:t>
            </a:r>
            <a:r>
              <a:rPr lang="fr-FR" sz="1600" b="1" dirty="0" smtClean="0">
                <a:solidFill>
                  <a:srgbClr val="CC00FF"/>
                </a:solidFill>
                <a:cs typeface="Arabic Transparent" pitchFamily="2" charset="-78"/>
              </a:rPr>
              <a:t>Arrêt par inhibition des actions</a:t>
            </a:r>
            <a:r>
              <a:rPr lang="ar-DZ" sz="1600" b="1" dirty="0" smtClean="0">
                <a:solidFill>
                  <a:srgbClr val="CC00FF"/>
                </a:solidFill>
                <a:cs typeface="Arabic Transparent" pitchFamily="2" charset="-78"/>
              </a:rPr>
              <a:t>   </a:t>
            </a:r>
            <a:endParaRPr lang="fr-FR" b="1" dirty="0">
              <a:solidFill>
                <a:srgbClr val="CC00FF"/>
              </a:solidFill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5" grpId="0"/>
      <p:bldP spid="96" grpId="0"/>
      <p:bldP spid="114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Légende encadrée 2 91"/>
          <p:cNvSpPr/>
          <p:nvPr/>
        </p:nvSpPr>
        <p:spPr>
          <a:xfrm>
            <a:off x="5316874" y="1928802"/>
            <a:ext cx="914400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59281"/>
              <a:gd name="adj6" fmla="val -415324"/>
            </a:avLst>
          </a:prstGeom>
          <a:noFill/>
          <a:ln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dirty="0" smtClean="0"/>
              <a:t>” </a:t>
            </a:r>
            <a:r>
              <a:rPr lang="ar-DZ" b="1" dirty="0" err="1" smtClean="0"/>
              <a:t>و</a:t>
            </a:r>
            <a:r>
              <a:rPr lang="ar-DZ" b="1" dirty="0" smtClean="0"/>
              <a:t>“ المنطقي</a:t>
            </a:r>
            <a:endParaRPr lang="fr-FR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929222" y="71414"/>
            <a:ext cx="407193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§"/>
            </a:pPr>
            <a:r>
              <a:rPr lang="ar-DZ" b="1" dirty="0" smtClean="0">
                <a:solidFill>
                  <a:srgbClr val="FF0000"/>
                </a:solidFill>
              </a:rPr>
              <a:t>التوقف </a:t>
            </a:r>
            <a:r>
              <a:rPr lang="ar-DZ" b="1" dirty="0" err="1" smtClean="0">
                <a:solidFill>
                  <a:srgbClr val="FF0000"/>
                </a:solidFill>
              </a:rPr>
              <a:t>الاستعجالي</a:t>
            </a:r>
            <a:r>
              <a:rPr lang="ar-DZ" b="1" dirty="0" smtClean="0">
                <a:solidFill>
                  <a:srgbClr val="FF0000"/>
                </a:solidFill>
              </a:rPr>
              <a:t> بدون تعاقب: ويتم </a:t>
            </a:r>
            <a:r>
              <a:rPr lang="ar-DZ" b="1" dirty="0" err="1" smtClean="0">
                <a:solidFill>
                  <a:srgbClr val="FF0000"/>
                </a:solidFill>
              </a:rPr>
              <a:t>بمايلي</a:t>
            </a:r>
            <a:r>
              <a:rPr lang="ar-DZ" b="1" dirty="0" smtClean="0">
                <a:solidFill>
                  <a:srgbClr val="FF0000"/>
                </a:solidFill>
              </a:rPr>
              <a:t>: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86412" y="428604"/>
            <a:ext cx="350043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</a:rPr>
              <a:t>2-</a:t>
            </a:r>
            <a:r>
              <a:rPr lang="fr-FR" b="1" dirty="0" smtClean="0"/>
              <a:t> </a:t>
            </a:r>
            <a:r>
              <a:rPr lang="ar-SA" b="1" dirty="0" smtClean="0"/>
              <a:t>توقف التجميد</a:t>
            </a:r>
            <a:r>
              <a:rPr lang="ar-DZ" b="1" dirty="0" smtClean="0"/>
              <a:t>  </a:t>
            </a:r>
            <a:r>
              <a:rPr lang="fr-FR" b="1" dirty="0" smtClean="0"/>
              <a:t>. </a:t>
            </a:r>
            <a:r>
              <a:rPr lang="fr-FR" sz="1600" b="1" dirty="0" smtClean="0"/>
              <a:t>Arrêt figeage</a:t>
            </a:r>
            <a:r>
              <a:rPr lang="ar-DZ" sz="1600" b="1" dirty="0" smtClean="0"/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785794"/>
            <a:ext cx="8786778" cy="707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lnSpc>
                <a:spcPts val="2400"/>
              </a:lnSpc>
            </a:pPr>
            <a:r>
              <a:rPr lang="ar-DZ" sz="1600" b="1" dirty="0" smtClean="0"/>
              <a:t>هذا النوع من التوقف ألاستعجالي يؤدي إلى </a:t>
            </a:r>
            <a:r>
              <a:rPr lang="ar-DZ" sz="1600" b="1" dirty="0" smtClean="0">
                <a:solidFill>
                  <a:srgbClr val="3333FF"/>
                </a:solidFill>
              </a:rPr>
              <a:t>منع تطور متمن الإنتاج العادي أي إلى تجميده </a:t>
            </a:r>
            <a:r>
              <a:rPr lang="ar-DZ" sz="1600" b="1" dirty="0" smtClean="0"/>
              <a:t>,  يتم الحصول على هذا التجميد عن </a:t>
            </a:r>
            <a:r>
              <a:rPr lang="ar-SA" sz="1600" b="1" dirty="0" smtClean="0"/>
              <a:t>طريق</a:t>
            </a:r>
            <a:r>
              <a:rPr lang="ar-SA" sz="1600" b="1" dirty="0" smtClean="0">
                <a:latin typeface="Times New Roman"/>
                <a:cs typeface="Times New Roman"/>
              </a:rPr>
              <a:t> </a:t>
            </a:r>
            <a:r>
              <a:rPr lang="ar-SA" sz="1600" b="1" dirty="0" smtClean="0">
                <a:solidFill>
                  <a:srgbClr val="339933"/>
                </a:solidFill>
              </a:rPr>
              <a:t>كتابة</a:t>
            </a:r>
            <a:r>
              <a:rPr lang="ar-SA" sz="1600" b="1" dirty="0" smtClean="0">
                <a:solidFill>
                  <a:srgbClr val="339933"/>
                </a:solidFill>
                <a:latin typeface="Times New Roman"/>
                <a:cs typeface="Times New Roman"/>
              </a:rPr>
              <a:t> </a:t>
            </a:r>
            <a:r>
              <a:rPr lang="ar-SA" sz="1600" b="1" dirty="0" smtClean="0">
                <a:solidFill>
                  <a:srgbClr val="339933"/>
                </a:solidFill>
              </a:rPr>
              <a:t>الاستقبالات</a:t>
            </a:r>
            <a:r>
              <a:rPr lang="ar-SA" sz="1600" b="1" dirty="0" smtClean="0">
                <a:solidFill>
                  <a:srgbClr val="339933"/>
                </a:solidFill>
                <a:latin typeface="Times New Roman"/>
                <a:cs typeface="Times New Roman"/>
              </a:rPr>
              <a:t> </a:t>
            </a:r>
            <a:r>
              <a:rPr lang="ar-DZ" sz="1600" b="1" dirty="0" smtClean="0">
                <a:solidFill>
                  <a:srgbClr val="CC00FF"/>
                </a:solidFill>
                <a:latin typeface="Times New Roman"/>
                <a:cs typeface="Times New Roman"/>
              </a:rPr>
              <a:t>ضرب</a:t>
            </a:r>
            <a:r>
              <a:rPr lang="ar-DZ" sz="1600" b="1" dirty="0" smtClean="0">
                <a:solidFill>
                  <a:srgbClr val="339933"/>
                </a:solidFill>
                <a:latin typeface="Times New Roman"/>
                <a:cs typeface="Times New Roman"/>
              </a:rPr>
              <a:t> </a:t>
            </a:r>
            <a:r>
              <a:rPr lang="ar-DZ" sz="1600" b="1" dirty="0" smtClean="0">
                <a:solidFill>
                  <a:srgbClr val="339933"/>
                </a:solidFill>
              </a:rPr>
              <a:t>نفي </a:t>
            </a:r>
            <a:r>
              <a:rPr lang="ar-SA" sz="1600" b="1" dirty="0" smtClean="0">
                <a:solidFill>
                  <a:srgbClr val="339933"/>
                </a:solidFill>
              </a:rPr>
              <a:t>التوقف</a:t>
            </a:r>
            <a:r>
              <a:rPr lang="ar-SA" sz="1600" b="1" dirty="0" smtClean="0">
                <a:solidFill>
                  <a:srgbClr val="339933"/>
                </a:solidFill>
                <a:latin typeface="Times New Roman"/>
                <a:cs typeface="Times New Roman"/>
              </a:rPr>
              <a:t> </a:t>
            </a:r>
            <a:r>
              <a:rPr lang="ar-DZ" sz="1600" b="1" dirty="0" smtClean="0">
                <a:solidFill>
                  <a:srgbClr val="339933"/>
                </a:solidFill>
              </a:rPr>
              <a:t>ألاستعجالي</a:t>
            </a:r>
            <a:r>
              <a:rPr lang="ar-DZ" sz="1600" b="1" dirty="0" smtClean="0"/>
              <a:t>.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202283" y="5375087"/>
            <a:ext cx="841068" cy="387617"/>
            <a:chOff x="857224" y="5072074"/>
            <a:chExt cx="841068" cy="387617"/>
          </a:xfrm>
        </p:grpSpPr>
        <p:sp>
          <p:nvSpPr>
            <p:cNvPr id="9" name="Line 28"/>
            <p:cNvSpPr>
              <a:spLocks noChangeShapeType="1"/>
            </p:cNvSpPr>
            <p:nvPr/>
          </p:nvSpPr>
          <p:spPr bwMode="auto">
            <a:xfrm>
              <a:off x="976350" y="5107699"/>
              <a:ext cx="2520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857224" y="5072074"/>
              <a:ext cx="841068" cy="38761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AU.</a:t>
              </a:r>
              <a:r>
                <a:rPr kumimoji="0" lang="fr-FR" sz="18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14" name="Accolade ouvrante 13"/>
          <p:cNvSpPr/>
          <p:nvPr/>
        </p:nvSpPr>
        <p:spPr>
          <a:xfrm>
            <a:off x="988101" y="4920768"/>
            <a:ext cx="108000" cy="1188000"/>
          </a:xfrm>
          <a:prstGeom prst="leftBrace">
            <a:avLst>
              <a:gd name="adj1" fmla="val 44350"/>
              <a:gd name="adj2" fmla="val 50000"/>
            </a:avLst>
          </a:prstGeom>
          <a:solidFill>
            <a:schemeClr val="bg1">
              <a:lumMod val="50000"/>
            </a:schemeClr>
          </a:solidFill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 Box 12"/>
          <p:cNvSpPr txBox="1">
            <a:spLocks noChangeArrowheads="1"/>
          </p:cNvSpPr>
          <p:nvPr/>
        </p:nvSpPr>
        <p:spPr bwMode="auto">
          <a:xfrm>
            <a:off x="1202415" y="4786322"/>
            <a:ext cx="928694" cy="71438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 = 0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a=1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1130977" y="5572140"/>
            <a:ext cx="928694" cy="714380"/>
          </a:xfrm>
          <a:prstGeom prst="rect">
            <a:avLst/>
          </a:prstGeom>
          <a:noFill/>
          <a:ln>
            <a:noFill/>
            <a:headEnd/>
            <a:tailE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 = 1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a=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X</a:t>
            </a:r>
            <a:endParaRPr kumimoji="0" lang="fr-FR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Flèche droite 18"/>
          <p:cNvSpPr/>
          <p:nvPr/>
        </p:nvSpPr>
        <p:spPr>
          <a:xfrm>
            <a:off x="2154859" y="5048136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 22"/>
          <p:cNvGrpSpPr/>
          <p:nvPr/>
        </p:nvGrpSpPr>
        <p:grpSpPr>
          <a:xfrm>
            <a:off x="2500174" y="4929198"/>
            <a:ext cx="1143008" cy="387617"/>
            <a:chOff x="2643174" y="4679259"/>
            <a:chExt cx="1143008" cy="387617"/>
          </a:xfrm>
        </p:grpSpPr>
        <p:sp>
          <p:nvSpPr>
            <p:cNvPr id="21" name="Line 28"/>
            <p:cNvSpPr>
              <a:spLocks noChangeShapeType="1"/>
            </p:cNvSpPr>
            <p:nvPr/>
          </p:nvSpPr>
          <p:spPr bwMode="auto">
            <a:xfrm>
              <a:off x="2762300" y="4714884"/>
              <a:ext cx="2520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2643174" y="4679259"/>
              <a:ext cx="1143008" cy="38761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AU.</a:t>
              </a:r>
              <a:r>
                <a:rPr kumimoji="0" lang="fr-FR" sz="18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</a:t>
              </a: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= 1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24" name="Groupe 23"/>
          <p:cNvGrpSpPr/>
          <p:nvPr/>
        </p:nvGrpSpPr>
        <p:grpSpPr>
          <a:xfrm>
            <a:off x="2559737" y="5714828"/>
            <a:ext cx="1143008" cy="387617"/>
            <a:chOff x="2643174" y="4679259"/>
            <a:chExt cx="1143008" cy="387617"/>
          </a:xfrm>
        </p:grpSpPr>
        <p:sp>
          <p:nvSpPr>
            <p:cNvPr id="25" name="Line 28"/>
            <p:cNvSpPr>
              <a:spLocks noChangeShapeType="1"/>
            </p:cNvSpPr>
            <p:nvPr/>
          </p:nvSpPr>
          <p:spPr bwMode="auto">
            <a:xfrm>
              <a:off x="2762300" y="4714884"/>
              <a:ext cx="25200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6" name="Text Box 12"/>
            <p:cNvSpPr txBox="1">
              <a:spLocks noChangeArrowheads="1"/>
            </p:cNvSpPr>
            <p:nvPr/>
          </p:nvSpPr>
          <p:spPr bwMode="auto">
            <a:xfrm>
              <a:off x="2643174" y="4679259"/>
              <a:ext cx="1143008" cy="387617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AU.</a:t>
              </a:r>
              <a:r>
                <a:rPr kumimoji="0" lang="fr-FR" sz="1800" b="1" i="0" u="none" strike="noStrike" kern="0" cap="none" spc="0" normalizeH="0" baseline="0" noProof="0" dirty="0" err="1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</a:t>
              </a:r>
              <a:r>
                <a:rPr kumimoji="0" lang="fr-FR" sz="180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= 0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27" name="Flèche droite 26"/>
          <p:cNvSpPr/>
          <p:nvPr/>
        </p:nvSpPr>
        <p:spPr>
          <a:xfrm>
            <a:off x="2083609" y="5834142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droite 27"/>
          <p:cNvSpPr/>
          <p:nvPr/>
        </p:nvSpPr>
        <p:spPr>
          <a:xfrm>
            <a:off x="3702745" y="5072074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 droite 28"/>
          <p:cNvSpPr/>
          <p:nvPr/>
        </p:nvSpPr>
        <p:spPr>
          <a:xfrm>
            <a:off x="3631495" y="5858080"/>
            <a:ext cx="357190" cy="142876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/>
          <p:cNvSpPr txBox="1"/>
          <p:nvPr/>
        </p:nvSpPr>
        <p:spPr>
          <a:xfrm>
            <a:off x="3929122" y="5727079"/>
            <a:ext cx="357183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CC00FF"/>
                </a:solidFill>
              </a:rPr>
              <a:t>منع تطور متمن الإنتاج العادي أي تجميده</a:t>
            </a:r>
            <a:endParaRPr lang="fr-FR" sz="2000" b="1" dirty="0">
              <a:solidFill>
                <a:srgbClr val="CC00FF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4202810" y="4964823"/>
            <a:ext cx="2634395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CC00FF"/>
                </a:solidFill>
              </a:rPr>
              <a:t>سماح بتطور متمن الإنتاج العادي</a:t>
            </a:r>
            <a:endParaRPr lang="fr-FR" sz="2000" b="1" dirty="0">
              <a:solidFill>
                <a:srgbClr val="CC00FF"/>
              </a:solidFill>
            </a:endParaRPr>
          </a:p>
        </p:txBody>
      </p:sp>
      <p:cxnSp>
        <p:nvCxnSpPr>
          <p:cNvPr id="55" name="Connecteur en angle 54"/>
          <p:cNvCxnSpPr/>
          <p:nvPr/>
        </p:nvCxnSpPr>
        <p:spPr>
          <a:xfrm>
            <a:off x="1030714" y="1864212"/>
            <a:ext cx="2703853" cy="2198740"/>
          </a:xfrm>
          <a:prstGeom prst="bentConnector3">
            <a:avLst>
              <a:gd name="adj1" fmla="val 100189"/>
            </a:avLst>
          </a:prstGeom>
          <a:noFill/>
          <a:ln w="25400" cap="flat" cmpd="sng" algn="ctr">
            <a:solidFill>
              <a:srgbClr val="FF0000"/>
            </a:solidFill>
            <a:prstDash val="solid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97" name="Groupe 96"/>
          <p:cNvGrpSpPr/>
          <p:nvPr/>
        </p:nvGrpSpPr>
        <p:grpSpPr>
          <a:xfrm>
            <a:off x="837743" y="1285860"/>
            <a:ext cx="1397062" cy="2763282"/>
            <a:chOff x="837743" y="1580074"/>
            <a:chExt cx="1397062" cy="2763282"/>
          </a:xfrm>
        </p:grpSpPr>
        <p:sp>
          <p:nvSpPr>
            <p:cNvPr id="56" name="Line 43"/>
            <p:cNvSpPr>
              <a:spLocks noChangeShapeType="1"/>
            </p:cNvSpPr>
            <p:nvPr/>
          </p:nvSpPr>
          <p:spPr bwMode="auto">
            <a:xfrm>
              <a:off x="1028488" y="1580074"/>
              <a:ext cx="0" cy="276328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7" name="Rectangle 8"/>
            <p:cNvSpPr>
              <a:spLocks noChangeAspect="1" noChangeArrowheads="1"/>
            </p:cNvSpPr>
            <p:nvPr/>
          </p:nvSpPr>
          <p:spPr bwMode="auto">
            <a:xfrm>
              <a:off x="865094" y="1769853"/>
              <a:ext cx="332782" cy="299021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8" name="Rectangle 9"/>
            <p:cNvSpPr>
              <a:spLocks noChangeAspect="1" noChangeArrowheads="1"/>
            </p:cNvSpPr>
            <p:nvPr/>
          </p:nvSpPr>
          <p:spPr bwMode="auto">
            <a:xfrm>
              <a:off x="906893" y="1806829"/>
              <a:ext cx="249184" cy="225070"/>
            </a:xfrm>
            <a:prstGeom prst="rect">
              <a:avLst/>
            </a:prstGeom>
            <a:solidFill>
              <a:sysClr val="window" lastClr="FFFFFF"/>
            </a:solidFill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9" name="Text Box 10"/>
            <p:cNvSpPr txBox="1">
              <a:spLocks noChangeArrowheads="1"/>
            </p:cNvSpPr>
            <p:nvPr/>
          </p:nvSpPr>
          <p:spPr bwMode="auto">
            <a:xfrm>
              <a:off x="850626" y="1759978"/>
              <a:ext cx="342428" cy="319921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1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grpSp>
          <p:nvGrpSpPr>
            <p:cNvPr id="60" name="Group 13"/>
            <p:cNvGrpSpPr>
              <a:grpSpLocks/>
            </p:cNvGrpSpPr>
            <p:nvPr/>
          </p:nvGrpSpPr>
          <p:grpSpPr bwMode="auto">
            <a:xfrm>
              <a:off x="865094" y="2498723"/>
              <a:ext cx="1369711" cy="331121"/>
              <a:chOff x="6028" y="3622"/>
              <a:chExt cx="1680" cy="455"/>
            </a:xfrm>
          </p:grpSpPr>
          <p:sp>
            <p:nvSpPr>
              <p:cNvPr id="61" name="Line 14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2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8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3" name="Text Box 16"/>
              <p:cNvSpPr txBox="1">
                <a:spLocks noChangeArrowheads="1"/>
              </p:cNvSpPr>
              <p:nvPr/>
            </p:nvSpPr>
            <p:spPr bwMode="auto">
              <a:xfrm>
                <a:off x="6058" y="3638"/>
                <a:ext cx="420" cy="439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64" name="Rectangle 17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5" name="Text Box 18"/>
              <p:cNvSpPr txBox="1">
                <a:spLocks noChangeArrowheads="1"/>
              </p:cNvSpPr>
              <p:nvPr/>
            </p:nvSpPr>
            <p:spPr bwMode="auto">
              <a:xfrm>
                <a:off x="6761" y="3622"/>
                <a:ext cx="894" cy="43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dV</a:t>
                </a:r>
                <a:r>
                  <a:rPr kumimoji="0" lang="fr-FR" sz="14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+</a:t>
                </a:r>
                <a:endPara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grpSp>
          <p:nvGrpSpPr>
            <p:cNvPr id="66" name="Group 20"/>
            <p:cNvGrpSpPr>
              <a:grpSpLocks/>
            </p:cNvGrpSpPr>
            <p:nvPr/>
          </p:nvGrpSpPr>
          <p:grpSpPr bwMode="auto">
            <a:xfrm>
              <a:off x="837743" y="3362124"/>
              <a:ext cx="1369711" cy="320623"/>
              <a:chOff x="6028" y="3632"/>
              <a:chExt cx="1680" cy="436"/>
            </a:xfrm>
          </p:grpSpPr>
          <p:sp>
            <p:nvSpPr>
              <p:cNvPr id="67" name="Line 21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8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69" name="Text Box 23"/>
              <p:cNvSpPr txBox="1">
                <a:spLocks noChangeArrowheads="1"/>
              </p:cNvSpPr>
              <p:nvPr/>
            </p:nvSpPr>
            <p:spPr bwMode="auto">
              <a:xfrm>
                <a:off x="6063" y="3633"/>
                <a:ext cx="420" cy="43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70" name="Rectangle 24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solidFill>
                  <a:sysClr val="windowText" lastClr="000000"/>
                </a:solidFill>
                <a:prstDash val="solid"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71" name="Text Box 25"/>
              <p:cNvSpPr txBox="1">
                <a:spLocks noChangeArrowheads="1"/>
              </p:cNvSpPr>
              <p:nvPr/>
            </p:nvSpPr>
            <p:spPr bwMode="auto">
              <a:xfrm>
                <a:off x="6770" y="3632"/>
                <a:ext cx="894" cy="43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err="1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dV</a:t>
                </a:r>
                <a:r>
                  <a:rPr kumimoji="0" lang="fr-FR" sz="1400" b="1" i="0" u="none" strike="noStrike" kern="0" cap="none" spc="0" normalizeH="0" baseline="3000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</a:rPr>
                  <a:t>-</a:t>
                </a:r>
                <a:endPara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72" name="Line 28"/>
            <p:cNvSpPr>
              <a:spLocks noChangeShapeType="1"/>
            </p:cNvSpPr>
            <p:nvPr/>
          </p:nvSpPr>
          <p:spPr bwMode="auto">
            <a:xfrm>
              <a:off x="958338" y="2385733"/>
              <a:ext cx="16076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3" name="Line 29"/>
            <p:cNvSpPr>
              <a:spLocks noChangeShapeType="1"/>
            </p:cNvSpPr>
            <p:nvPr/>
          </p:nvSpPr>
          <p:spPr bwMode="auto">
            <a:xfrm>
              <a:off x="943869" y="3209407"/>
              <a:ext cx="162371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4" name="Line 30"/>
            <p:cNvSpPr>
              <a:spLocks noChangeShapeType="1"/>
            </p:cNvSpPr>
            <p:nvPr/>
          </p:nvSpPr>
          <p:spPr bwMode="auto">
            <a:xfrm>
              <a:off x="947096" y="4018171"/>
              <a:ext cx="16076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+mn-ea"/>
                <a:cs typeface="Arabic Transparent" pitchFamily="2" charset="-78"/>
              </a:endParaRPr>
            </a:p>
          </p:txBody>
        </p:sp>
      </p:grpSp>
      <p:cxnSp>
        <p:nvCxnSpPr>
          <p:cNvPr id="75" name="Connecteur en angle 74"/>
          <p:cNvCxnSpPr/>
          <p:nvPr/>
        </p:nvCxnSpPr>
        <p:spPr>
          <a:xfrm>
            <a:off x="1019450" y="2687034"/>
            <a:ext cx="2020461" cy="1366784"/>
          </a:xfrm>
          <a:prstGeom prst="bentConnector3">
            <a:avLst>
              <a:gd name="adj1" fmla="val 100083"/>
            </a:avLst>
          </a:prstGeom>
          <a:noFill/>
          <a:ln w="25400" cap="flat" cmpd="sng" algn="ctr">
            <a:solidFill>
              <a:srgbClr val="FF0000"/>
            </a:solidFill>
            <a:prstDash val="solid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95" name="Groupe 94"/>
          <p:cNvGrpSpPr/>
          <p:nvPr/>
        </p:nvGrpSpPr>
        <p:grpSpPr>
          <a:xfrm>
            <a:off x="3649593" y="1872837"/>
            <a:ext cx="826621" cy="319921"/>
            <a:chOff x="3649593" y="2167051"/>
            <a:chExt cx="826621" cy="319921"/>
          </a:xfrm>
        </p:grpSpPr>
        <p:sp>
          <p:nvSpPr>
            <p:cNvPr id="76" name="Text Box 12"/>
            <p:cNvSpPr txBox="1">
              <a:spLocks noChangeArrowheads="1"/>
            </p:cNvSpPr>
            <p:nvPr/>
          </p:nvSpPr>
          <p:spPr bwMode="auto">
            <a:xfrm>
              <a:off x="3782037" y="2167051"/>
              <a:ext cx="694177" cy="319921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7" name="Line 28"/>
            <p:cNvSpPr>
              <a:spLocks noChangeShapeType="1"/>
            </p:cNvSpPr>
            <p:nvPr/>
          </p:nvSpPr>
          <p:spPr bwMode="auto">
            <a:xfrm>
              <a:off x="3649593" y="2351930"/>
              <a:ext cx="16076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4" name="Groupe 93"/>
          <p:cNvGrpSpPr/>
          <p:nvPr/>
        </p:nvGrpSpPr>
        <p:grpSpPr>
          <a:xfrm>
            <a:off x="2958043" y="2782429"/>
            <a:ext cx="837886" cy="319921"/>
            <a:chOff x="2958043" y="3076643"/>
            <a:chExt cx="837886" cy="319921"/>
          </a:xfrm>
        </p:grpSpPr>
        <p:sp>
          <p:nvSpPr>
            <p:cNvPr id="78" name="Text Box 12"/>
            <p:cNvSpPr txBox="1">
              <a:spLocks noChangeArrowheads="1"/>
            </p:cNvSpPr>
            <p:nvPr/>
          </p:nvSpPr>
          <p:spPr bwMode="auto">
            <a:xfrm>
              <a:off x="3101752" y="3076643"/>
              <a:ext cx="694177" cy="319921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9" name="Line 28"/>
            <p:cNvSpPr>
              <a:spLocks noChangeShapeType="1"/>
            </p:cNvSpPr>
            <p:nvPr/>
          </p:nvSpPr>
          <p:spPr bwMode="auto">
            <a:xfrm>
              <a:off x="2958043" y="3261522"/>
              <a:ext cx="16076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6" name="Groupe 95"/>
          <p:cNvGrpSpPr/>
          <p:nvPr/>
        </p:nvGrpSpPr>
        <p:grpSpPr>
          <a:xfrm>
            <a:off x="1114301" y="1906640"/>
            <a:ext cx="694177" cy="319921"/>
            <a:chOff x="1114301" y="2200854"/>
            <a:chExt cx="694177" cy="319921"/>
          </a:xfrm>
        </p:grpSpPr>
        <p:sp>
          <p:nvSpPr>
            <p:cNvPr id="82" name="Text Box 12"/>
            <p:cNvSpPr txBox="1">
              <a:spLocks noChangeArrowheads="1"/>
            </p:cNvSpPr>
            <p:nvPr/>
          </p:nvSpPr>
          <p:spPr bwMode="auto">
            <a:xfrm>
              <a:off x="1114301" y="2200854"/>
              <a:ext cx="694177" cy="319921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</a:t>
              </a:r>
              <a:r>
                <a:rPr kumimoji="0" lang="fr-FR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.a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3" name="Line 28"/>
            <p:cNvSpPr>
              <a:spLocks noChangeShapeType="1"/>
            </p:cNvSpPr>
            <p:nvPr/>
          </p:nvSpPr>
          <p:spPr bwMode="auto">
            <a:xfrm>
              <a:off x="1240261" y="2239916"/>
              <a:ext cx="207989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8" name="Groupe 97"/>
          <p:cNvGrpSpPr/>
          <p:nvPr/>
        </p:nvGrpSpPr>
        <p:grpSpPr>
          <a:xfrm>
            <a:off x="1078582" y="2708990"/>
            <a:ext cx="864000" cy="319921"/>
            <a:chOff x="1078582" y="3071444"/>
            <a:chExt cx="864000" cy="319921"/>
          </a:xfrm>
        </p:grpSpPr>
        <p:sp>
          <p:nvSpPr>
            <p:cNvPr id="84" name="Text Box 19"/>
            <p:cNvSpPr txBox="1">
              <a:spLocks noChangeArrowheads="1"/>
            </p:cNvSpPr>
            <p:nvPr/>
          </p:nvSpPr>
          <p:spPr bwMode="auto">
            <a:xfrm>
              <a:off x="1078582" y="3071444"/>
              <a:ext cx="864000" cy="319921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</a:t>
              </a:r>
              <a:r>
                <a:rPr kumimoji="0" lang="ar-DZ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.</a:t>
              </a:r>
              <a:r>
                <a:rPr kumimoji="0" lang="ar-DZ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V1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5" name="Line 28"/>
            <p:cNvSpPr>
              <a:spLocks noChangeShapeType="1"/>
            </p:cNvSpPr>
            <p:nvPr/>
          </p:nvSpPr>
          <p:spPr bwMode="auto">
            <a:xfrm>
              <a:off x="1182431" y="3126468"/>
              <a:ext cx="207989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99" name="Groupe 98"/>
          <p:cNvGrpSpPr/>
          <p:nvPr/>
        </p:nvGrpSpPr>
        <p:grpSpPr>
          <a:xfrm>
            <a:off x="1058951" y="3582778"/>
            <a:ext cx="728262" cy="319921"/>
            <a:chOff x="1058951" y="3876992"/>
            <a:chExt cx="728262" cy="319921"/>
          </a:xfrm>
        </p:grpSpPr>
        <p:sp>
          <p:nvSpPr>
            <p:cNvPr id="86" name="Text Box 26"/>
            <p:cNvSpPr txBox="1">
              <a:spLocks noChangeArrowheads="1"/>
            </p:cNvSpPr>
            <p:nvPr/>
          </p:nvSpPr>
          <p:spPr bwMode="auto">
            <a:xfrm>
              <a:off x="1058951" y="3876992"/>
              <a:ext cx="728262" cy="319921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AU.V0</a:t>
              </a:r>
              <a:endPara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7" name="Line 28"/>
            <p:cNvSpPr>
              <a:spLocks noChangeShapeType="1"/>
            </p:cNvSpPr>
            <p:nvPr/>
          </p:nvSpPr>
          <p:spPr bwMode="auto">
            <a:xfrm>
              <a:off x="1159902" y="3890840"/>
              <a:ext cx="207989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grpSp>
        <p:nvGrpSpPr>
          <p:cNvPr id="100" name="Groupe 99"/>
          <p:cNvGrpSpPr/>
          <p:nvPr/>
        </p:nvGrpSpPr>
        <p:grpSpPr>
          <a:xfrm>
            <a:off x="2086046" y="4076656"/>
            <a:ext cx="2495863" cy="485204"/>
            <a:chOff x="2086046" y="4370870"/>
            <a:chExt cx="2495863" cy="485204"/>
          </a:xfrm>
        </p:grpSpPr>
        <p:sp>
          <p:nvSpPr>
            <p:cNvPr id="88" name="Rectangle 87"/>
            <p:cNvSpPr/>
            <p:nvPr/>
          </p:nvSpPr>
          <p:spPr>
            <a:xfrm>
              <a:off x="2095031" y="4380671"/>
              <a:ext cx="2486878" cy="475403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2086046" y="4370870"/>
              <a:ext cx="2473611" cy="475403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Arabic Transparent" pitchFamily="2" charset="-78"/>
                </a:rPr>
                <a:t>قطع التغذية ثم تشخيص الخلل للنظام والتصليح وإعادة التشغيل (التسليح)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Arabic Transparent" pitchFamily="2" charset="-78"/>
              </a:endParaRPr>
            </a:p>
          </p:txBody>
        </p:sp>
      </p:grpSp>
      <p:cxnSp>
        <p:nvCxnSpPr>
          <p:cNvPr id="90" name="Connecteur en angle 89"/>
          <p:cNvCxnSpPr/>
          <p:nvPr/>
        </p:nvCxnSpPr>
        <p:spPr>
          <a:xfrm>
            <a:off x="1030714" y="3479216"/>
            <a:ext cx="1396495" cy="594254"/>
          </a:xfrm>
          <a:prstGeom prst="bentConnector3">
            <a:avLst>
              <a:gd name="adj1" fmla="val 100010"/>
            </a:avLst>
          </a:prstGeom>
          <a:noFill/>
          <a:ln w="25400" cap="flat" cmpd="sng" algn="ctr">
            <a:solidFill>
              <a:srgbClr val="FF0000"/>
            </a:solidFill>
            <a:prstDash val="solid"/>
            <a:headEnd type="none" w="med" len="med"/>
            <a:tailEnd type="triangle" w="lg" len="lg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grpSp>
        <p:nvGrpSpPr>
          <p:cNvPr id="93" name="Groupe 92"/>
          <p:cNvGrpSpPr/>
          <p:nvPr/>
        </p:nvGrpSpPr>
        <p:grpSpPr>
          <a:xfrm>
            <a:off x="2351125" y="3596781"/>
            <a:ext cx="825631" cy="319921"/>
            <a:chOff x="2351125" y="3890995"/>
            <a:chExt cx="825631" cy="319921"/>
          </a:xfrm>
        </p:grpSpPr>
        <p:sp>
          <p:nvSpPr>
            <p:cNvPr id="80" name="Text Box 12"/>
            <p:cNvSpPr txBox="1">
              <a:spLocks noChangeArrowheads="1"/>
            </p:cNvSpPr>
            <p:nvPr/>
          </p:nvSpPr>
          <p:spPr bwMode="auto">
            <a:xfrm>
              <a:off x="2482579" y="3890995"/>
              <a:ext cx="694177" cy="319921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AU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81" name="Line 28"/>
            <p:cNvSpPr>
              <a:spLocks noChangeShapeType="1"/>
            </p:cNvSpPr>
            <p:nvPr/>
          </p:nvSpPr>
          <p:spPr bwMode="auto">
            <a:xfrm>
              <a:off x="2351125" y="4054809"/>
              <a:ext cx="16076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sp>
        <p:nvSpPr>
          <p:cNvPr id="91" name="Text Box 19"/>
          <p:cNvSpPr txBox="1">
            <a:spLocks noChangeArrowheads="1"/>
          </p:cNvSpPr>
          <p:nvPr/>
        </p:nvSpPr>
        <p:spPr bwMode="auto">
          <a:xfrm>
            <a:off x="0" y="6215082"/>
            <a:ext cx="9144000" cy="68400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88900" marR="0" lvl="1" indent="-6350" algn="r" defTabSz="914400" rtl="1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بما أن هذا </a:t>
            </a:r>
            <a:r>
              <a:rPr kumimoji="0" lang="ar-DZ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المتمن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يهتم 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بحماية الأشخاص والأجهزة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 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إذن فهو له 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الألوية الكبرى 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لذلك يعتبر 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أعلى تدرج 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في جميع </a:t>
            </a:r>
            <a:r>
              <a:rPr kumimoji="0" lang="ar-DZ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المتامن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 السابقة حيث يدعى : </a:t>
            </a: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متمن الامن </a:t>
            </a:r>
            <a:r>
              <a:rPr kumimoji="0" lang="fr-FR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Grafcet</a:t>
            </a:r>
            <a:r>
              <a:rPr kumimoji="0" lang="fr-FR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Times New Roman" pitchFamily="18" charset="0"/>
                <a:cs typeface="Arabic Transparent" pitchFamily="2" charset="-78"/>
              </a:rPr>
              <a:t> de sécurité (GS)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4" grpId="0"/>
      <p:bldP spid="6" grpId="0"/>
      <p:bldP spid="8" grpId="0"/>
      <p:bldP spid="14" grpId="0" animBg="1"/>
      <p:bldP spid="17" grpId="0"/>
      <p:bldP spid="18" grpId="0"/>
      <p:bldP spid="19" grpId="0" animBg="1"/>
      <p:bldP spid="27" grpId="0" animBg="1"/>
      <p:bldP spid="28" grpId="0" animBg="1"/>
      <p:bldP spid="29" grpId="0" animBg="1"/>
      <p:bldP spid="30" grpId="0"/>
      <p:bldP spid="31" grpId="0"/>
      <p:bldP spid="9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929190" y="68216"/>
            <a:ext cx="407193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§"/>
            </a:pPr>
            <a:r>
              <a:rPr lang="ar-DZ" b="1" dirty="0" smtClean="0">
                <a:solidFill>
                  <a:srgbClr val="FF0000"/>
                </a:solidFill>
              </a:rPr>
              <a:t>التوقف </a:t>
            </a:r>
            <a:r>
              <a:rPr lang="ar-DZ" b="1" dirty="0" err="1" smtClean="0">
                <a:solidFill>
                  <a:srgbClr val="FF0000"/>
                </a:solidFill>
              </a:rPr>
              <a:t>الاستعجالي</a:t>
            </a:r>
            <a:r>
              <a:rPr lang="ar-DZ" b="1" dirty="0" smtClean="0">
                <a:solidFill>
                  <a:srgbClr val="FF0000"/>
                </a:solidFill>
              </a:rPr>
              <a:t> بتعاقب: ويتم </a:t>
            </a:r>
            <a:r>
              <a:rPr lang="ar-DZ" b="1" dirty="0" err="1" smtClean="0">
                <a:solidFill>
                  <a:srgbClr val="FF0000"/>
                </a:solidFill>
              </a:rPr>
              <a:t>بمايلي</a:t>
            </a:r>
            <a:r>
              <a:rPr lang="ar-DZ" b="1" dirty="0" smtClean="0">
                <a:solidFill>
                  <a:srgbClr val="FF0000"/>
                </a:solidFill>
              </a:rPr>
              <a:t>: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929090" y="714356"/>
            <a:ext cx="5072066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</a:rPr>
              <a:t>1-</a:t>
            </a:r>
            <a:r>
              <a:rPr lang="fr-FR" b="1" dirty="0" smtClean="0"/>
              <a:t> </a:t>
            </a:r>
            <a:r>
              <a:rPr lang="ar-DZ" b="1" dirty="0" err="1" smtClean="0"/>
              <a:t>اشغولة</a:t>
            </a:r>
            <a:r>
              <a:rPr lang="ar-DZ" b="1" dirty="0" smtClean="0"/>
              <a:t> التوقف ألاستعجالي </a:t>
            </a:r>
            <a:r>
              <a:rPr lang="fr-FR" sz="1600" b="1" dirty="0" smtClean="0"/>
              <a:t>Tâche d’arrêt d’urgence</a:t>
            </a:r>
            <a:r>
              <a:rPr lang="ar-DZ" sz="1600" b="1" dirty="0" smtClean="0"/>
              <a:t> </a:t>
            </a:r>
            <a:endParaRPr lang="fr-FR" b="1" dirty="0">
              <a:solidFill>
                <a:srgbClr val="FF0000"/>
              </a:solidFill>
            </a:endParaRPr>
          </a:p>
        </p:txBody>
      </p:sp>
      <p:grpSp>
        <p:nvGrpSpPr>
          <p:cNvPr id="59" name="Groupe 58"/>
          <p:cNvGrpSpPr/>
          <p:nvPr/>
        </p:nvGrpSpPr>
        <p:grpSpPr>
          <a:xfrm>
            <a:off x="6514712" y="3609476"/>
            <a:ext cx="472082" cy="7490"/>
            <a:chOff x="6514712" y="3492489"/>
            <a:chExt cx="472082" cy="7490"/>
          </a:xfrm>
        </p:grpSpPr>
        <p:cxnSp>
          <p:nvCxnSpPr>
            <p:cNvPr id="13" name="Connecteur droit avec flèche 12"/>
            <p:cNvCxnSpPr/>
            <p:nvPr/>
          </p:nvCxnSpPr>
          <p:spPr>
            <a:xfrm rot="10800000">
              <a:off x="6886298" y="3492489"/>
              <a:ext cx="62944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4" name="Connecteur droit 13"/>
            <p:cNvCxnSpPr/>
            <p:nvPr/>
          </p:nvCxnSpPr>
          <p:spPr>
            <a:xfrm rot="10800000">
              <a:off x="6514712" y="3498591"/>
              <a:ext cx="472082" cy="1388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e 54"/>
          <p:cNvGrpSpPr/>
          <p:nvPr/>
        </p:nvGrpSpPr>
        <p:grpSpPr>
          <a:xfrm>
            <a:off x="5699689" y="1379474"/>
            <a:ext cx="1944000" cy="1631653"/>
            <a:chOff x="5699689" y="1262487"/>
            <a:chExt cx="1944000" cy="1631653"/>
          </a:xfrm>
        </p:grpSpPr>
        <p:sp>
          <p:nvSpPr>
            <p:cNvPr id="7" name="Rectangle 6"/>
            <p:cNvSpPr/>
            <p:nvPr/>
          </p:nvSpPr>
          <p:spPr>
            <a:xfrm>
              <a:off x="5810166" y="1262487"/>
              <a:ext cx="1764000" cy="1498872"/>
            </a:xfrm>
            <a:prstGeom prst="rect">
              <a:avLst/>
            </a:prstGeom>
            <a:solidFill>
              <a:srgbClr val="FFC000"/>
            </a:solidFill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5699689" y="1265505"/>
              <a:ext cx="1944000" cy="30924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2" name="Connecteur droit avec flèche 11"/>
            <p:cNvCxnSpPr/>
            <p:nvPr/>
          </p:nvCxnSpPr>
          <p:spPr>
            <a:xfrm rot="5400000">
              <a:off x="6491785" y="2862668"/>
              <a:ext cx="62944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5762143" y="1762111"/>
              <a:ext cx="1811137" cy="30924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algn="r" rtl="1"/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التشغيل العادي (متمن الانتاج العادي)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6714594" y="3440424"/>
            <a:ext cx="2000810" cy="24844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pPr marL="88900" marR="0" lvl="1" indent="-6350" algn="r" defTabSz="914400" rtl="1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ar-DZ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خلل من كل الحالات</a:t>
            </a:r>
            <a:endParaRPr kumimoji="0" lang="fr-FR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Arabic Transparent" pitchFamily="2" charset="-78"/>
            </a:endParaRPr>
          </a:p>
        </p:txBody>
      </p:sp>
      <p:sp>
        <p:nvSpPr>
          <p:cNvPr id="18" name="Text Box 26"/>
          <p:cNvSpPr txBox="1">
            <a:spLocks noChangeAspect="1" noChangeArrowheads="1"/>
          </p:cNvSpPr>
          <p:nvPr/>
        </p:nvSpPr>
        <p:spPr bwMode="auto">
          <a:xfrm>
            <a:off x="5143504" y="3701692"/>
            <a:ext cx="1430290" cy="34279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خلل + 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AU</a:t>
            </a:r>
            <a:endParaRPr lang="fr-FR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8" name="Groupe 57"/>
          <p:cNvGrpSpPr/>
          <p:nvPr/>
        </p:nvGrpSpPr>
        <p:grpSpPr>
          <a:xfrm>
            <a:off x="5420862" y="2891895"/>
            <a:ext cx="1101526" cy="833766"/>
            <a:chOff x="5420862" y="2774908"/>
            <a:chExt cx="1101526" cy="833766"/>
          </a:xfrm>
        </p:grpSpPr>
        <p:cxnSp>
          <p:nvCxnSpPr>
            <p:cNvPr id="9" name="Connecteur en angle 8"/>
            <p:cNvCxnSpPr/>
            <p:nvPr/>
          </p:nvCxnSpPr>
          <p:spPr>
            <a:xfrm rot="5400000">
              <a:off x="5609695" y="2586075"/>
              <a:ext cx="723860" cy="1101526"/>
            </a:xfrm>
            <a:prstGeom prst="bentConnector3">
              <a:avLst>
                <a:gd name="adj1" fmla="val 100190"/>
              </a:avLst>
            </a:prstGeom>
            <a:noFill/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9" name="Line 25"/>
            <p:cNvSpPr>
              <a:spLocks noChangeAspect="1" noChangeShapeType="1"/>
            </p:cNvSpPr>
            <p:nvPr/>
          </p:nvSpPr>
          <p:spPr bwMode="auto">
            <a:xfrm>
              <a:off x="6055166" y="3388369"/>
              <a:ext cx="0" cy="220305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2448014" y="3261045"/>
            <a:ext cx="2952635" cy="618227"/>
            <a:chOff x="2448014" y="3144058"/>
            <a:chExt cx="2952635" cy="618227"/>
          </a:xfrm>
        </p:grpSpPr>
        <p:sp>
          <p:nvSpPr>
            <p:cNvPr id="8" name="Rectangle 7"/>
            <p:cNvSpPr/>
            <p:nvPr/>
          </p:nvSpPr>
          <p:spPr>
            <a:xfrm>
              <a:off x="2473738" y="3290203"/>
              <a:ext cx="2926911" cy="472082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2448014" y="3239286"/>
              <a:ext cx="1417084" cy="32288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r>
                <a:rPr kumimoji="0" lang="fr-FR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d’urgence&gt;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auto">
            <a:xfrm>
              <a:off x="3528788" y="3338389"/>
              <a:ext cx="1811137" cy="30924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algn="r" defTabSz="914400" rtl="1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قطع التغذية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abic Transparent" pitchFamily="2" charset="-78"/>
              </a:endParaRP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rot="16200000">
              <a:off x="2857833" y="3175530"/>
              <a:ext cx="62944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57" name="Groupe 56"/>
          <p:cNvGrpSpPr/>
          <p:nvPr/>
        </p:nvGrpSpPr>
        <p:grpSpPr>
          <a:xfrm>
            <a:off x="2800456" y="2754301"/>
            <a:ext cx="173480" cy="566499"/>
            <a:chOff x="2800456" y="2665024"/>
            <a:chExt cx="173480" cy="566499"/>
          </a:xfrm>
        </p:grpSpPr>
        <p:sp>
          <p:nvSpPr>
            <p:cNvPr id="20" name="Line 25"/>
            <p:cNvSpPr>
              <a:spLocks noChangeAspect="1" noChangeShapeType="1"/>
            </p:cNvSpPr>
            <p:nvPr/>
          </p:nvSpPr>
          <p:spPr bwMode="auto">
            <a:xfrm>
              <a:off x="2889305" y="2665024"/>
              <a:ext cx="0" cy="566499"/>
            </a:xfrm>
            <a:prstGeom prst="line">
              <a:avLst/>
            </a:prstGeom>
            <a:ln>
              <a:headEnd type="triangl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Line 25"/>
            <p:cNvSpPr>
              <a:spLocks noChangeAspect="1" noChangeShapeType="1"/>
            </p:cNvSpPr>
            <p:nvPr/>
          </p:nvSpPr>
          <p:spPr bwMode="auto">
            <a:xfrm>
              <a:off x="2800456" y="3025413"/>
              <a:ext cx="17348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2894050" y="2935974"/>
            <a:ext cx="1044666" cy="342795"/>
            <a:chOff x="1972603" y="2071678"/>
            <a:chExt cx="1194960" cy="392112"/>
          </a:xfrm>
        </p:grpSpPr>
        <p:sp>
          <p:nvSpPr>
            <p:cNvPr id="24" name="Line 25"/>
            <p:cNvSpPr>
              <a:spLocks noChangeAspect="1" noChangeShapeType="1"/>
            </p:cNvSpPr>
            <p:nvPr/>
          </p:nvSpPr>
          <p:spPr bwMode="auto">
            <a:xfrm>
              <a:off x="2177475" y="2094243"/>
              <a:ext cx="288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Text Box 26"/>
            <p:cNvSpPr txBox="1">
              <a:spLocks noChangeAspect="1" noChangeArrowheads="1"/>
            </p:cNvSpPr>
            <p:nvPr/>
          </p:nvSpPr>
          <p:spPr bwMode="auto">
            <a:xfrm>
              <a:off x="1972603" y="2071678"/>
              <a:ext cx="1194960" cy="39211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خلل </a:t>
              </a:r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.</a:t>
              </a:r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AU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Line 25"/>
            <p:cNvSpPr>
              <a:spLocks noChangeAspect="1" noChangeShapeType="1"/>
            </p:cNvSpPr>
            <p:nvPr/>
          </p:nvSpPr>
          <p:spPr bwMode="auto">
            <a:xfrm>
              <a:off x="2650579" y="2094243"/>
              <a:ext cx="288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139869" y="1259971"/>
            <a:ext cx="6432659" cy="2808000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Line 10"/>
          <p:cNvSpPr>
            <a:spLocks noChangeAspect="1" noChangeShapeType="1"/>
          </p:cNvSpPr>
          <p:nvPr/>
        </p:nvSpPr>
        <p:spPr bwMode="auto">
          <a:xfrm>
            <a:off x="1421488" y="4403243"/>
            <a:ext cx="0" cy="2232000"/>
          </a:xfrm>
          <a:prstGeom prst="line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 b="1"/>
          </a:p>
        </p:txBody>
      </p:sp>
      <p:grpSp>
        <p:nvGrpSpPr>
          <p:cNvPr id="64" name="Groupe 63"/>
          <p:cNvGrpSpPr/>
          <p:nvPr/>
        </p:nvGrpSpPr>
        <p:grpSpPr>
          <a:xfrm>
            <a:off x="5286380" y="4046053"/>
            <a:ext cx="1257071" cy="392112"/>
            <a:chOff x="1322306" y="6165397"/>
            <a:chExt cx="1257071" cy="392112"/>
          </a:xfrm>
        </p:grpSpPr>
        <p:sp>
          <p:nvSpPr>
            <p:cNvPr id="41" name="Line 25"/>
            <p:cNvSpPr>
              <a:spLocks noChangeAspect="1" noChangeShapeType="1"/>
            </p:cNvSpPr>
            <p:nvPr/>
          </p:nvSpPr>
          <p:spPr bwMode="auto">
            <a:xfrm>
              <a:off x="1322306" y="6341347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 Box 26"/>
            <p:cNvSpPr txBox="1">
              <a:spLocks noChangeAspect="1" noChangeArrowheads="1"/>
            </p:cNvSpPr>
            <p:nvPr/>
          </p:nvSpPr>
          <p:spPr bwMode="auto">
            <a:xfrm>
              <a:off x="1384417" y="6165397"/>
              <a:ext cx="1194960" cy="39211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خلل + </a:t>
              </a:r>
              <a:r>
                <a:rPr lang="fr-FR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AU</a:t>
              </a:r>
              <a:endParaRPr lang="fr-F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3" name="Rectangle 42"/>
          <p:cNvSpPr/>
          <p:nvPr/>
        </p:nvSpPr>
        <p:spPr>
          <a:xfrm>
            <a:off x="2472588" y="3559842"/>
            <a:ext cx="513282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D1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857884" y="2260103"/>
            <a:ext cx="484428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F1</a:t>
            </a:r>
            <a:endParaRPr lang="fr-FR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0" name="Groupe 59"/>
          <p:cNvGrpSpPr/>
          <p:nvPr/>
        </p:nvGrpSpPr>
        <p:grpSpPr>
          <a:xfrm>
            <a:off x="1139897" y="4629726"/>
            <a:ext cx="3567739" cy="474630"/>
            <a:chOff x="1139897" y="4505568"/>
            <a:chExt cx="3567739" cy="474630"/>
          </a:xfrm>
        </p:grpSpPr>
        <p:sp>
          <p:nvSpPr>
            <p:cNvPr id="33" name="Text Box 21"/>
            <p:cNvSpPr txBox="1">
              <a:spLocks noChangeArrowheads="1"/>
            </p:cNvSpPr>
            <p:nvPr/>
          </p:nvSpPr>
          <p:spPr bwMode="auto">
            <a:xfrm>
              <a:off x="1139897" y="4512198"/>
              <a:ext cx="576000" cy="4680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23"/>
            <p:cNvSpPr txBox="1">
              <a:spLocks noChangeArrowheads="1"/>
            </p:cNvSpPr>
            <p:nvPr/>
          </p:nvSpPr>
          <p:spPr bwMode="auto">
            <a:xfrm>
              <a:off x="1935636" y="4510333"/>
              <a:ext cx="2772000" cy="46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Line 24"/>
            <p:cNvSpPr>
              <a:spLocks noChangeAspect="1" noChangeShapeType="1"/>
            </p:cNvSpPr>
            <p:nvPr/>
          </p:nvSpPr>
          <p:spPr bwMode="auto">
            <a:xfrm>
              <a:off x="1725385" y="4739211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173306" y="4582187"/>
              <a:ext cx="52610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200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 Box 19"/>
            <p:cNvSpPr txBox="1">
              <a:spLocks noChangeArrowheads="1"/>
            </p:cNvSpPr>
            <p:nvPr/>
          </p:nvSpPr>
          <p:spPr bwMode="auto">
            <a:xfrm>
              <a:off x="2635934" y="4564837"/>
              <a:ext cx="1428760" cy="35373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algn="r" defTabSz="914400" rtl="1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قطع التغذية</a:t>
              </a:r>
              <a:endPara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abic Transparent" pitchFamily="2" charset="-78"/>
              </a:endParaRPr>
            </a:p>
          </p:txBody>
        </p:sp>
        <p:sp>
          <p:nvSpPr>
            <p:cNvPr id="46" name="Line 32"/>
            <p:cNvSpPr>
              <a:spLocks noChangeAspect="1" noChangeShapeType="1"/>
            </p:cNvSpPr>
            <p:nvPr/>
          </p:nvSpPr>
          <p:spPr bwMode="auto">
            <a:xfrm>
              <a:off x="1635802" y="4505568"/>
              <a:ext cx="0" cy="468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Line 32"/>
            <p:cNvSpPr>
              <a:spLocks noChangeAspect="1" noChangeShapeType="1"/>
            </p:cNvSpPr>
            <p:nvPr/>
          </p:nvSpPr>
          <p:spPr bwMode="auto">
            <a:xfrm>
              <a:off x="1219343" y="4505568"/>
              <a:ext cx="0" cy="46800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1" name="Groupe 60"/>
          <p:cNvGrpSpPr/>
          <p:nvPr/>
        </p:nvGrpSpPr>
        <p:grpSpPr>
          <a:xfrm>
            <a:off x="1135736" y="5718230"/>
            <a:ext cx="3639636" cy="481232"/>
            <a:chOff x="1135736" y="5594072"/>
            <a:chExt cx="3639636" cy="481232"/>
          </a:xfrm>
        </p:grpSpPr>
        <p:sp>
          <p:nvSpPr>
            <p:cNvPr id="49" name="Text Box 23"/>
            <p:cNvSpPr txBox="1">
              <a:spLocks noChangeArrowheads="1"/>
            </p:cNvSpPr>
            <p:nvPr/>
          </p:nvSpPr>
          <p:spPr bwMode="auto">
            <a:xfrm>
              <a:off x="1913087" y="5594072"/>
              <a:ext cx="2772000" cy="468000"/>
            </a:xfrm>
            <a:prstGeom prst="rect">
              <a:avLst/>
            </a:prstGeom>
            <a:solidFill>
              <a:srgbClr val="FFC000"/>
            </a:solidFill>
            <a:ln w="2540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rtl="1"/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7" name="Line 31"/>
            <p:cNvSpPr>
              <a:spLocks noChangeAspect="1" noChangeShapeType="1"/>
            </p:cNvSpPr>
            <p:nvPr/>
          </p:nvSpPr>
          <p:spPr bwMode="auto">
            <a:xfrm>
              <a:off x="1695240" y="5825476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751934" y="5649105"/>
              <a:ext cx="3023438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/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التشغيل العادي (متمن الانتاج العادي)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 Box 21"/>
            <p:cNvSpPr txBox="1">
              <a:spLocks noChangeArrowheads="1"/>
            </p:cNvSpPr>
            <p:nvPr/>
          </p:nvSpPr>
          <p:spPr bwMode="auto">
            <a:xfrm>
              <a:off x="1135736" y="5607304"/>
              <a:ext cx="576000" cy="468000"/>
            </a:xfrm>
            <a:prstGeom prst="rect">
              <a:avLst/>
            </a:prstGeom>
            <a:solidFill>
              <a:srgbClr val="FFC000"/>
            </a:solidFill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endParaRPr lang="en-US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1173306" y="5673977"/>
              <a:ext cx="526106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b="1" dirty="0" smtClean="0">
                  <a:latin typeface="Arial" pitchFamily="34" charset="0"/>
                  <a:cs typeface="Arial" pitchFamily="34" charset="0"/>
                </a:rPr>
                <a:t>201</a:t>
              </a:r>
              <a:endParaRPr lang="fr-FR" sz="16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2" name="Groupe 61"/>
          <p:cNvGrpSpPr/>
          <p:nvPr/>
        </p:nvGrpSpPr>
        <p:grpSpPr>
          <a:xfrm>
            <a:off x="707108" y="4411710"/>
            <a:ext cx="719145" cy="2232000"/>
            <a:chOff x="707108" y="4287552"/>
            <a:chExt cx="719145" cy="2232000"/>
          </a:xfrm>
        </p:grpSpPr>
        <p:sp>
          <p:nvSpPr>
            <p:cNvPr id="38" name="Line 40"/>
            <p:cNvSpPr>
              <a:spLocks noChangeAspect="1" noChangeShapeType="1"/>
            </p:cNvSpPr>
            <p:nvPr/>
          </p:nvSpPr>
          <p:spPr bwMode="auto">
            <a:xfrm flipV="1">
              <a:off x="707108" y="5207779"/>
              <a:ext cx="0" cy="239712"/>
            </a:xfrm>
            <a:prstGeom prst="line">
              <a:avLst/>
            </a:prstGeom>
            <a:ln>
              <a:solidFill>
                <a:schemeClr val="tx1"/>
              </a:solidFill>
              <a:headEnd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/>
            </a:p>
          </p:txBody>
        </p:sp>
        <p:sp>
          <p:nvSpPr>
            <p:cNvPr id="51" name="Parenthèse ouvrante 50"/>
            <p:cNvSpPr/>
            <p:nvPr/>
          </p:nvSpPr>
          <p:spPr>
            <a:xfrm>
              <a:off x="711873" y="4287552"/>
              <a:ext cx="714380" cy="2232000"/>
            </a:xfrm>
            <a:prstGeom prst="leftBracket">
              <a:avLst>
                <a:gd name="adj" fmla="val 0"/>
              </a:avLst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3" name="Groupe 62"/>
          <p:cNvGrpSpPr/>
          <p:nvPr/>
        </p:nvGrpSpPr>
        <p:grpSpPr>
          <a:xfrm>
            <a:off x="3000364" y="2402979"/>
            <a:ext cx="1259520" cy="392112"/>
            <a:chOff x="1322561" y="5089062"/>
            <a:chExt cx="1259520" cy="392112"/>
          </a:xfrm>
        </p:grpSpPr>
        <p:sp>
          <p:nvSpPr>
            <p:cNvPr id="36" name="Line 25"/>
            <p:cNvSpPr>
              <a:spLocks noChangeAspect="1" noChangeShapeType="1"/>
            </p:cNvSpPr>
            <p:nvPr/>
          </p:nvSpPr>
          <p:spPr bwMode="auto">
            <a:xfrm>
              <a:off x="1322561" y="5269491"/>
              <a:ext cx="19843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Line 25"/>
            <p:cNvSpPr>
              <a:spLocks noChangeAspect="1" noChangeShapeType="1"/>
            </p:cNvSpPr>
            <p:nvPr/>
          </p:nvSpPr>
          <p:spPr bwMode="auto">
            <a:xfrm>
              <a:off x="1707240" y="5111627"/>
              <a:ext cx="288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xt Box 26"/>
            <p:cNvSpPr txBox="1">
              <a:spLocks noChangeAspect="1" noChangeArrowheads="1"/>
            </p:cNvSpPr>
            <p:nvPr/>
          </p:nvSpPr>
          <p:spPr bwMode="auto">
            <a:xfrm>
              <a:off x="1387121" y="5089062"/>
              <a:ext cx="1194960" cy="39211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خلل </a:t>
              </a:r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.</a:t>
              </a:r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AU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Line 25"/>
            <p:cNvSpPr>
              <a:spLocks noChangeAspect="1" noChangeShapeType="1"/>
            </p:cNvSpPr>
            <p:nvPr/>
          </p:nvSpPr>
          <p:spPr bwMode="auto">
            <a:xfrm>
              <a:off x="2180344" y="5111627"/>
              <a:ext cx="288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 b="1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5" name="Accolade fermante 64"/>
          <p:cNvSpPr/>
          <p:nvPr/>
        </p:nvSpPr>
        <p:spPr>
          <a:xfrm>
            <a:off x="4856628" y="4483710"/>
            <a:ext cx="144000" cy="2088000"/>
          </a:xfrm>
          <a:prstGeom prst="rightBrace">
            <a:avLst>
              <a:gd name="adj1" fmla="val 87935"/>
              <a:gd name="adj2" fmla="val 50000"/>
            </a:avLst>
          </a:prstGeom>
          <a:solidFill>
            <a:srgbClr val="C00000"/>
          </a:solidFill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65"/>
          <p:cNvSpPr txBox="1"/>
          <p:nvPr/>
        </p:nvSpPr>
        <p:spPr>
          <a:xfrm>
            <a:off x="4714876" y="5273117"/>
            <a:ext cx="2500298" cy="5847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sz="1600" b="1" dirty="0" err="1" smtClean="0">
                <a:solidFill>
                  <a:srgbClr val="669900"/>
                </a:solidFill>
              </a:rPr>
              <a:t>اشغولة</a:t>
            </a:r>
            <a:r>
              <a:rPr lang="ar-DZ" sz="1600" b="1" dirty="0" smtClean="0">
                <a:solidFill>
                  <a:srgbClr val="669900"/>
                </a:solidFill>
              </a:rPr>
              <a:t> التوقف ألاستعجالي</a:t>
            </a:r>
          </a:p>
          <a:p>
            <a:pPr algn="r" rtl="1"/>
            <a:r>
              <a:rPr lang="ar-DZ" sz="1600" b="1" dirty="0" smtClean="0">
                <a:solidFill>
                  <a:srgbClr val="669900"/>
                </a:solidFill>
              </a:rPr>
              <a:t> </a:t>
            </a:r>
            <a:r>
              <a:rPr lang="fr-FR" sz="1400" b="1" dirty="0" smtClean="0">
                <a:solidFill>
                  <a:srgbClr val="669900"/>
                </a:solidFill>
              </a:rPr>
              <a:t>Tâche d’arrêt d’urgence</a:t>
            </a:r>
            <a:r>
              <a:rPr lang="ar-DZ" sz="1400" b="1" dirty="0" smtClean="0">
                <a:solidFill>
                  <a:srgbClr val="669900"/>
                </a:solidFill>
              </a:rPr>
              <a:t> </a:t>
            </a:r>
            <a:endParaRPr lang="fr-FR" sz="1600" b="1" dirty="0">
              <a:solidFill>
                <a:srgbClr val="66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37 -6.01295E-7 L -0.56076 0.5138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" y="2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0.00208 L -0.19531 0.1593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1.48148E-6 L -0.43334 0.32523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0.0074 L -0.18351 0.4120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2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7" grpId="0"/>
      <p:bldP spid="18" grpId="0"/>
      <p:bldP spid="27" grpId="0" animBg="1"/>
      <p:bldP spid="32" grpId="0" animBg="1"/>
      <p:bldP spid="43" grpId="0"/>
      <p:bldP spid="43" grpId="1"/>
      <p:bldP spid="44" grpId="0"/>
      <p:bldP spid="44" grpId="1"/>
      <p:bldP spid="65" grpId="0" animBg="1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084888" y="260350"/>
            <a:ext cx="2686050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/>
              <a:t>   </a:t>
            </a:r>
            <a:r>
              <a:rPr lang="ar-SA" b="1">
                <a:ea typeface="Times New Roman" pitchFamily="18" charset="0"/>
                <a:cs typeface="Arabic Transparent" pitchFamily="2" charset="-78"/>
              </a:rPr>
              <a:t>يمكن تلخيص ماسبق كما يلي 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86314" y="642918"/>
            <a:ext cx="2887329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r" rtl="1"/>
            <a:r>
              <a:rPr lang="ar-SA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SA" sz="2400" b="1" dirty="0" err="1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SA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وجود</a:t>
            </a:r>
            <a:r>
              <a:rPr lang="fr-FR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sz="2400" b="1" dirty="0" smtClean="0">
                <a:solidFill>
                  <a:srgbClr val="33CCCC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أنماط للتشغيل</a:t>
            </a:r>
            <a:r>
              <a:rPr lang="fr-FR" sz="24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17" name="Rectangle 9"/>
          <p:cNvSpPr>
            <a:spLocks noChangeArrowheads="1"/>
          </p:cNvSpPr>
          <p:nvPr/>
        </p:nvSpPr>
        <p:spPr bwMode="auto">
          <a:xfrm>
            <a:off x="4329113" y="1193469"/>
            <a:ext cx="2863850" cy="457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2</a:t>
            </a:r>
            <a:r>
              <a:rPr lang="fr-FR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SA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 وجود</a:t>
            </a:r>
            <a:r>
              <a:rPr lang="fr-FR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أنماط للتوقف</a:t>
            </a: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fr-FR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155950" y="1728788"/>
            <a:ext cx="3240088" cy="457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3</a:t>
            </a:r>
            <a:r>
              <a:rPr lang="fr-FR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SA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 وجود</a:t>
            </a:r>
            <a:r>
              <a:rPr lang="ar-SA" sz="2400" b="1" dirty="0">
                <a:solidFill>
                  <a:srgbClr val="CC99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توقيف استعجالي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6178124" y="2708275"/>
            <a:ext cx="2965877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400" b="1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 وعليه فان هذه الأنماط</a:t>
            </a:r>
            <a:r>
              <a:rPr lang="fr-FR" sz="2400" b="1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400" b="1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(</a:t>
            </a:r>
            <a:r>
              <a:rPr lang="fr-FR" sz="2400"/>
              <a:t> 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572000" y="2714620"/>
            <a:ext cx="1798890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24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أنماط التشغيل</a:t>
            </a:r>
            <a:r>
              <a:rPr lang="fr-FR" sz="24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،</a:t>
            </a:r>
            <a:r>
              <a:rPr lang="fr-FR" sz="2400" dirty="0"/>
              <a:t> </a:t>
            </a:r>
            <a:endParaRPr lang="en-US" sz="2400" dirty="0"/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3000364" y="2714620"/>
            <a:ext cx="1745991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2400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أنماط التوقف</a:t>
            </a:r>
            <a:r>
              <a:rPr lang="fr-FR" sz="2400" b="1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،</a:t>
            </a:r>
            <a:r>
              <a:rPr lang="fr-FR" sz="2400"/>
              <a:t> </a:t>
            </a:r>
            <a:endParaRPr lang="en-US" sz="2400"/>
          </a:p>
        </p:txBody>
      </p:sp>
      <p:sp>
        <p:nvSpPr>
          <p:cNvPr id="22" name="Rectangle 23"/>
          <p:cNvSpPr>
            <a:spLocks noChangeArrowheads="1"/>
          </p:cNvSpPr>
          <p:nvPr/>
        </p:nvSpPr>
        <p:spPr bwMode="auto">
          <a:xfrm>
            <a:off x="2156008" y="2725070"/>
            <a:ext cx="1055096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2400" b="1" dirty="0" smtClean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sz="2400" b="1" dirty="0">
                <a:solidFill>
                  <a:srgbClr val="00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الخلل</a:t>
            </a:r>
            <a:r>
              <a:rPr lang="fr-FR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)</a:t>
            </a:r>
            <a:r>
              <a:rPr lang="fr-FR" sz="2400" dirty="0"/>
              <a:t> </a:t>
            </a:r>
          </a:p>
        </p:txBody>
      </p:sp>
      <p:sp>
        <p:nvSpPr>
          <p:cNvPr id="23" name="Rectangle 25"/>
          <p:cNvSpPr>
            <a:spLocks noChangeArrowheads="1"/>
          </p:cNvSpPr>
          <p:nvPr/>
        </p:nvSpPr>
        <p:spPr bwMode="auto">
          <a:xfrm>
            <a:off x="513682" y="2745114"/>
            <a:ext cx="1830312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sz="2400" b="1" dirty="0">
                <a:solidFill>
                  <a:srgbClr val="FF3300"/>
                </a:solidFill>
                <a:ea typeface="Times New Roman" pitchFamily="18" charset="0"/>
                <a:cs typeface="Arabic Transparent" pitchFamily="2" charset="-78"/>
              </a:rPr>
              <a:t>غير معالجة</a:t>
            </a:r>
            <a:r>
              <a:rPr lang="ar-DZ" sz="2400" b="1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400" b="1" dirty="0" smtClean="0">
                <a:ea typeface="Times New Roman" pitchFamily="18" charset="0"/>
                <a:cs typeface="Arabic Transparent" pitchFamily="2" charset="-78"/>
              </a:rPr>
              <a:t>من</a:t>
            </a:r>
            <a:endParaRPr lang="fr-FR" sz="2400" dirty="0"/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>
            <a:off x="4214810" y="3143248"/>
            <a:ext cx="4657621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2400" b="1" dirty="0" smtClean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rPr>
              <a:t>قبل</a:t>
            </a:r>
            <a:r>
              <a:rPr lang="ar-DZ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DZ" sz="24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متمن العادي </a:t>
            </a:r>
            <a:r>
              <a:rPr lang="fr-FR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GPN</a:t>
            </a:r>
            <a:r>
              <a:rPr lang="ar-DZ" sz="2000" b="1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ar-DZ" sz="2400" b="1" dirty="0" smtClean="0">
                <a:solidFill>
                  <a:srgbClr val="008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السابق</a:t>
            </a:r>
            <a:r>
              <a:rPr lang="fr-FR" sz="2400" dirty="0" smtClean="0">
                <a:solidFill>
                  <a:srgbClr val="008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endParaRPr lang="fr-FR" sz="2400" dirty="0">
              <a:solidFill>
                <a:srgbClr val="008000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25" name="WordArt 35"/>
          <p:cNvSpPr>
            <a:spLocks noChangeArrowheads="1" noChangeShapeType="1" noTextEdit="1"/>
          </p:cNvSpPr>
          <p:nvPr/>
        </p:nvSpPr>
        <p:spPr bwMode="auto">
          <a:xfrm>
            <a:off x="1285852" y="5072074"/>
            <a:ext cx="7115175" cy="6048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r" rtl="1">
              <a:defRPr/>
            </a:pPr>
            <a:r>
              <a:rPr lang="ar-DZ" sz="2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دليل دراسة أنماط التشغيل والتوقف </a:t>
            </a:r>
            <a:r>
              <a:rPr lang="fr-FR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GEMMA)</a:t>
            </a:r>
            <a:r>
              <a:rPr lang="ar-DZ" sz="2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)</a:t>
            </a:r>
            <a:endParaRPr lang="fr-FR" sz="28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cs typeface="Arabic Transparent"/>
            </a:endParaRP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3521172" y="3157304"/>
            <a:ext cx="2319866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400" dirty="0"/>
              <a:t> </a:t>
            </a:r>
            <a:r>
              <a:rPr lang="ar-DZ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أي انه</a:t>
            </a:r>
            <a:r>
              <a:rPr lang="fr-FR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غير مكتمل</a:t>
            </a:r>
            <a:r>
              <a:rPr lang="fr-FR" sz="2400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،</a:t>
            </a:r>
            <a:r>
              <a:rPr lang="fr-FR" sz="2400" dirty="0"/>
              <a:t> </a:t>
            </a:r>
            <a:endParaRPr lang="en-US" sz="2400" dirty="0"/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173686" y="3133742"/>
            <a:ext cx="3544560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لذلك سوف نلحقه </a:t>
            </a:r>
            <a:r>
              <a:rPr lang="ar-DZ" sz="2800" b="1" dirty="0">
                <a:solidFill>
                  <a:srgbClr val="CC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بوثيقة </a:t>
            </a:r>
            <a:r>
              <a:rPr lang="ar-DZ" sz="2800" b="1" dirty="0" err="1" smtClean="0">
                <a:solidFill>
                  <a:srgbClr val="CC00FF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تكملية</a:t>
            </a:r>
            <a:endParaRPr lang="fr-FR" sz="2400" dirty="0"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28" name="Rectangle 33"/>
          <p:cNvSpPr>
            <a:spLocks noChangeArrowheads="1"/>
          </p:cNvSpPr>
          <p:nvPr/>
        </p:nvSpPr>
        <p:spPr bwMode="auto">
          <a:xfrm>
            <a:off x="4345907" y="3643314"/>
            <a:ext cx="4551246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400" b="1" dirty="0" smtClean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تراعي هذه </a:t>
            </a:r>
            <a:r>
              <a:rPr lang="ar-DZ" sz="2400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الأنماط كلها تدعى هذه الوثيقة</a:t>
            </a:r>
            <a:r>
              <a:rPr lang="fr-FR" sz="2400" dirty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400" dirty="0" smtClean="0">
                <a:ea typeface="Times New Roman" pitchFamily="18" charset="0"/>
                <a:cs typeface="Arabic Transparent" pitchFamily="2" charset="-78"/>
              </a:rPr>
              <a:t>:</a:t>
            </a:r>
            <a:endParaRPr lang="en-US" sz="2400" dirty="0"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29" name="Rectangle 33"/>
          <p:cNvSpPr>
            <a:spLocks noChangeArrowheads="1"/>
          </p:cNvSpPr>
          <p:nvPr/>
        </p:nvSpPr>
        <p:spPr bwMode="auto">
          <a:xfrm>
            <a:off x="500034" y="5857892"/>
            <a:ext cx="7858180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l"/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</a:t>
            </a:r>
            <a:r>
              <a:rPr lang="fr-FR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uide d’</a:t>
            </a:r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</a:t>
            </a:r>
            <a:r>
              <a:rPr lang="fr-FR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tude de </a:t>
            </a:r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fr-FR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odes de </a:t>
            </a:r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lang="fr-FR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arche et </a:t>
            </a:r>
            <a:r>
              <a:rPr lang="fr-FR" sz="28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</a:t>
            </a:r>
            <a:r>
              <a:rPr lang="fr-FR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rrêt</a:t>
            </a:r>
            <a:endParaRPr lang="en-US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9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698127" y="114300"/>
            <a:ext cx="1330325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 eaLnBrk="0" hangingPunct="0"/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7 </a:t>
            </a:r>
            <a:r>
              <a:rPr lang="ar-DZ" b="1" dirty="0" err="1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الحماية</a:t>
            </a:r>
            <a:r>
              <a:rPr lang="fr-FR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dirty="0"/>
              <a:t> </a:t>
            </a:r>
            <a:endParaRPr lang="en-US" dirty="0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-179225" y="71223"/>
            <a:ext cx="8100294" cy="7848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 eaLnBrk="0" hangingPunct="0">
              <a:lnSpc>
                <a:spcPts val="2700"/>
              </a:lnSpc>
              <a:tabLst>
                <a:tab pos="2743200" algn="l"/>
              </a:tabLst>
            </a:pPr>
            <a:r>
              <a:rPr lang="ar-DZ" sz="1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في </a:t>
            </a:r>
            <a:r>
              <a:rPr lang="ar-DZ" sz="1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نظام آلي معين تعطى الأولوية القصوى لحماية المتعاملين وكذلك الأجهزة الخاصة بهذا النظام حيث </a:t>
            </a:r>
            <a:endParaRPr lang="fr-FR" sz="17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r" rtl="1" eaLnBrk="0" hangingPunct="0">
              <a:lnSpc>
                <a:spcPts val="2700"/>
              </a:lnSpc>
              <a:tabLst>
                <a:tab pos="2743200" algn="l"/>
              </a:tabLst>
            </a:pPr>
            <a:r>
              <a:rPr lang="ar-DZ" sz="1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أدرج </a:t>
            </a:r>
            <a:r>
              <a:rPr lang="ar-DZ" sz="1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هذا في متمن يأتي في </a:t>
            </a:r>
            <a:r>
              <a:rPr lang="ar-DZ" sz="1700" b="1" dirty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أعلى مستوى </a:t>
            </a:r>
            <a:r>
              <a:rPr lang="ar-DZ" sz="1700" b="1" dirty="0" err="1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للمتامن</a:t>
            </a:r>
            <a:r>
              <a:rPr lang="ar-DZ" sz="1700" b="1" dirty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ar-DZ" sz="1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الأخرى يدعى متمن الأمن </a:t>
            </a:r>
            <a:r>
              <a:rPr lang="fr-FR" sz="1700" b="1" dirty="0">
                <a:solidFill>
                  <a:srgbClr val="FF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GS</a:t>
            </a:r>
            <a:r>
              <a:rPr lang="ar-DZ" sz="1700" b="1" dirty="0">
                <a:solidFill>
                  <a:srgbClr val="FF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lang="fr-FR" sz="1700" b="1" dirty="0" err="1">
                <a:solidFill>
                  <a:srgbClr val="FF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Grafcet</a:t>
            </a:r>
            <a:r>
              <a:rPr lang="fr-FR" sz="1700" b="1" dirty="0">
                <a:solidFill>
                  <a:srgbClr val="FF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de sécurité</a:t>
            </a:r>
            <a:r>
              <a:rPr lang="ar-DZ" sz="1700" b="1" dirty="0">
                <a:solidFill>
                  <a:srgbClr val="FF33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ar-DZ" sz="17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-50258" y="857232"/>
            <a:ext cx="8921032" cy="7848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 eaLnBrk="0" hangingPunct="0">
              <a:lnSpc>
                <a:spcPts val="2700"/>
              </a:lnSpc>
              <a:tabLst>
                <a:tab pos="2743200" algn="l"/>
              </a:tabLst>
            </a:pPr>
            <a:r>
              <a:rPr lang="ar-DZ" sz="1700" dirty="0">
                <a:latin typeface="Arial" pitchFamily="34" charset="0"/>
                <a:cs typeface="Arial" pitchFamily="34" charset="0"/>
              </a:rPr>
              <a:t>     </a:t>
            </a:r>
            <a:r>
              <a:rPr lang="ar-DZ" sz="1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ـ يستطيع </a:t>
            </a:r>
            <a:r>
              <a:rPr lang="ar-DZ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متمن </a:t>
            </a:r>
            <a:r>
              <a:rPr lang="ar-DZ" sz="1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الأمن </a:t>
            </a:r>
            <a:r>
              <a:rPr lang="fr-FR" sz="1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GS</a:t>
            </a:r>
            <a:r>
              <a:rPr lang="ar-DZ" sz="1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ar-DZ" sz="1700" b="1" dirty="0">
                <a:solidFill>
                  <a:srgbClr val="3333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إرغام </a:t>
            </a:r>
            <a:r>
              <a:rPr lang="ar-DZ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كل </a:t>
            </a:r>
            <a:r>
              <a:rPr lang="ar-DZ" sz="1700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المتامن</a:t>
            </a:r>
            <a:r>
              <a:rPr lang="ar-DZ" sz="1700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الأخرى بالتوقف </a:t>
            </a:r>
            <a:r>
              <a:rPr lang="ar-DZ" sz="1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ووضعها في </a:t>
            </a:r>
            <a:r>
              <a:rPr lang="ar-DZ" sz="1700" b="1" dirty="0">
                <a:solidFill>
                  <a:srgbClr val="99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المراحل الابتدائية </a:t>
            </a:r>
            <a:r>
              <a:rPr lang="ar-DZ" sz="17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ولا يمكنها </a:t>
            </a:r>
            <a:r>
              <a:rPr lang="ar-DZ" sz="1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التطور</a:t>
            </a:r>
            <a:r>
              <a:rPr lang="ar-DZ" sz="1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DZ" sz="1700" b="1" dirty="0">
                <a:latin typeface="Arial" pitchFamily="34" charset="0"/>
                <a:cs typeface="Arial" pitchFamily="34" charset="0"/>
              </a:rPr>
              <a:t>إلا إذا تم </a:t>
            </a:r>
            <a:endParaRPr lang="fr-FR" sz="1700" b="1" dirty="0" smtClean="0">
              <a:latin typeface="Arial" pitchFamily="34" charset="0"/>
              <a:cs typeface="Arial" pitchFamily="34" charset="0"/>
            </a:endParaRPr>
          </a:p>
          <a:p>
            <a:pPr algn="r" rtl="1" eaLnBrk="0" hangingPunct="0">
              <a:lnSpc>
                <a:spcPts val="2700"/>
              </a:lnSpc>
              <a:tabLst>
                <a:tab pos="2743200" algn="l"/>
              </a:tabLst>
            </a:pPr>
            <a:r>
              <a:rPr lang="fr-FR" sz="1700" b="1" dirty="0" smtClean="0">
                <a:latin typeface="Arial" pitchFamily="34" charset="0"/>
                <a:cs typeface="Arial" pitchFamily="34" charset="0"/>
              </a:rPr>
              <a:t>      </a:t>
            </a:r>
            <a:r>
              <a:rPr lang="ar-DZ" sz="17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إصلاح </a:t>
            </a:r>
            <a:r>
              <a:rPr lang="ar-DZ" sz="17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الخلل </a:t>
            </a:r>
            <a:r>
              <a:rPr lang="ar-DZ" sz="1700" b="1" dirty="0">
                <a:latin typeface="Arial" pitchFamily="34" charset="0"/>
                <a:cs typeface="Arial" pitchFamily="34" charset="0"/>
              </a:rPr>
              <a:t>الذي أصاب </a:t>
            </a:r>
            <a:r>
              <a:rPr lang="ar-DZ" sz="1700" b="1" dirty="0" smtClean="0">
                <a:latin typeface="Arial" pitchFamily="34" charset="0"/>
                <a:cs typeface="Arial" pitchFamily="34" charset="0"/>
              </a:rPr>
              <a:t>الآلة وهو</a:t>
            </a:r>
            <a:r>
              <a:rPr lang="fr-FR" sz="17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ar-DZ" sz="1700" b="1" dirty="0" smtClean="0">
                <a:latin typeface="Arial" pitchFamily="34" charset="0"/>
                <a:cs typeface="Arial" pitchFamily="34" charset="0"/>
              </a:rPr>
              <a:t>يتم </a:t>
            </a:r>
            <a:r>
              <a:rPr lang="ar-DZ" sz="1700" b="1" dirty="0">
                <a:latin typeface="Arial" pitchFamily="34" charset="0"/>
                <a:cs typeface="Arial" pitchFamily="34" charset="0"/>
              </a:rPr>
              <a:t>بواسطة التوقف </a:t>
            </a:r>
            <a:r>
              <a:rPr lang="ar-DZ" sz="1700" b="1" dirty="0" err="1">
                <a:latin typeface="Arial" pitchFamily="34" charset="0"/>
                <a:cs typeface="Arial" pitchFamily="34" charset="0"/>
              </a:rPr>
              <a:t>الاستعجالي</a:t>
            </a:r>
            <a:r>
              <a:rPr lang="ar-DZ" sz="1700" b="1" dirty="0">
                <a:latin typeface="Arial" pitchFamily="34" charset="0"/>
                <a:cs typeface="Arial" pitchFamily="34" charset="0"/>
              </a:rPr>
              <a:t> </a:t>
            </a:r>
            <a:r>
              <a:rPr lang="ar-DZ" sz="17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fr-FR" sz="17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Arrêt </a:t>
            </a:r>
            <a:r>
              <a:rPr lang="fr-FR" sz="1700" b="1" dirty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D’urgence</a:t>
            </a:r>
            <a:r>
              <a:rPr lang="ar-DZ" sz="1700" b="1" dirty="0" smtClean="0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ar-DZ" sz="17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17"/>
          <p:cNvSpPr>
            <a:spLocks noChangeArrowheads="1"/>
          </p:cNvSpPr>
          <p:nvPr/>
        </p:nvSpPr>
        <p:spPr bwMode="auto">
          <a:xfrm>
            <a:off x="6500826" y="1785926"/>
            <a:ext cx="2401872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1ـ </a:t>
            </a:r>
            <a:r>
              <a:rPr lang="ar-DZ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الإرغام 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( </a:t>
            </a:r>
            <a:r>
              <a:rPr lang="fr-FR" b="1" dirty="0">
                <a:solidFill>
                  <a:srgbClr val="FF0000"/>
                </a:solidFill>
                <a:cs typeface="Times New Roman" pitchFamily="18" charset="0"/>
              </a:rPr>
              <a:t>Forçage</a:t>
            </a:r>
            <a:r>
              <a:rPr lang="fr-FR" b="1" dirty="0">
                <a:solidFill>
                  <a:srgbClr val="FF0000"/>
                </a:solidFill>
                <a:latin typeface="Times New Roman" pitchFamily="18" charset="0"/>
                <a:cs typeface="Arabic Transparent" pitchFamily="2" charset="-78"/>
              </a:rPr>
              <a:t> )</a:t>
            </a:r>
            <a:r>
              <a:rPr lang="fr-FR" dirty="0"/>
              <a:t> </a:t>
            </a:r>
            <a:r>
              <a:rPr lang="ar-DZ" dirty="0"/>
              <a:t>       </a:t>
            </a:r>
            <a:endParaRPr lang="en-US" dirty="0"/>
          </a:p>
        </p:txBody>
      </p:sp>
      <p:sp>
        <p:nvSpPr>
          <p:cNvPr id="28" name="Rectangle 18"/>
          <p:cNvSpPr>
            <a:spLocks noChangeArrowheads="1"/>
          </p:cNvSpPr>
          <p:nvPr/>
        </p:nvSpPr>
        <p:spPr bwMode="auto">
          <a:xfrm>
            <a:off x="5371265" y="1748984"/>
            <a:ext cx="1316038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ويتم كما يلي</a:t>
            </a:r>
            <a:r>
              <a:rPr lang="fr-FR" b="1" dirty="0"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dirty="0"/>
              <a:t> </a:t>
            </a:r>
          </a:p>
        </p:txBody>
      </p:sp>
      <p:sp>
        <p:nvSpPr>
          <p:cNvPr id="29" name="Line 19"/>
          <p:cNvSpPr>
            <a:spLocks noChangeAspect="1" noChangeShapeType="1"/>
          </p:cNvSpPr>
          <p:nvPr/>
        </p:nvSpPr>
        <p:spPr bwMode="auto">
          <a:xfrm flipH="1" flipV="1">
            <a:off x="3494067" y="2603499"/>
            <a:ext cx="349250" cy="315912"/>
          </a:xfrm>
          <a:prstGeom prst="line">
            <a:avLst/>
          </a:prstGeom>
          <a:ln w="12700">
            <a:solidFill>
              <a:srgbClr val="3333FF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0" name="Line 20"/>
          <p:cNvSpPr>
            <a:spLocks noChangeAspect="1" noChangeShapeType="1"/>
          </p:cNvSpPr>
          <p:nvPr/>
        </p:nvSpPr>
        <p:spPr bwMode="auto">
          <a:xfrm flipV="1">
            <a:off x="3002705" y="2608261"/>
            <a:ext cx="0" cy="361950"/>
          </a:xfrm>
          <a:prstGeom prst="line">
            <a:avLst/>
          </a:prstGeom>
          <a:ln w="12700">
            <a:solidFill>
              <a:srgbClr val="3333FF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1" name="Line 21"/>
          <p:cNvSpPr>
            <a:spLocks noChangeAspect="1" noChangeShapeType="1"/>
          </p:cNvSpPr>
          <p:nvPr/>
        </p:nvSpPr>
        <p:spPr bwMode="auto">
          <a:xfrm flipV="1">
            <a:off x="2209998" y="2614518"/>
            <a:ext cx="349250" cy="315912"/>
          </a:xfrm>
          <a:prstGeom prst="line">
            <a:avLst/>
          </a:prstGeom>
          <a:ln w="12700">
            <a:solidFill>
              <a:srgbClr val="3333FF"/>
            </a:solidFill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2" name="Text Box 22"/>
          <p:cNvSpPr txBox="1">
            <a:spLocks noChangeAspect="1" noChangeArrowheads="1"/>
          </p:cNvSpPr>
          <p:nvPr/>
        </p:nvSpPr>
        <p:spPr bwMode="auto">
          <a:xfrm>
            <a:off x="2264518" y="2911474"/>
            <a:ext cx="1395412" cy="3619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>
                <a:solidFill>
                  <a:srgbClr val="FF0000"/>
                </a:solidFill>
                <a:cs typeface="Arabic Transparent" pitchFamily="2" charset="-78"/>
              </a:rPr>
              <a:t>اسم المتمن</a:t>
            </a:r>
            <a:endParaRPr lang="fr-FR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33" name="Text Box 23"/>
          <p:cNvSpPr txBox="1">
            <a:spLocks noChangeAspect="1" noChangeArrowheads="1"/>
          </p:cNvSpPr>
          <p:nvPr/>
        </p:nvSpPr>
        <p:spPr bwMode="auto">
          <a:xfrm>
            <a:off x="1682948" y="2870199"/>
            <a:ext cx="922337" cy="3635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>
                <a:solidFill>
                  <a:srgbClr val="FF0000"/>
                </a:solidFill>
                <a:cs typeface="Arabic Transparent" pitchFamily="2" charset="-78"/>
              </a:rPr>
              <a:t> الإرغام</a:t>
            </a:r>
            <a:endParaRPr lang="fr-FR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34" name="Text Box 24"/>
          <p:cNvSpPr txBox="1">
            <a:spLocks noChangeAspect="1" noChangeArrowheads="1"/>
          </p:cNvSpPr>
          <p:nvPr/>
        </p:nvSpPr>
        <p:spPr bwMode="auto">
          <a:xfrm>
            <a:off x="3586142" y="2922586"/>
            <a:ext cx="1279525" cy="3635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>
                <a:solidFill>
                  <a:srgbClr val="FF0000"/>
                </a:solidFill>
                <a:cs typeface="Arabic Transparent" pitchFamily="2" charset="-78"/>
              </a:rPr>
              <a:t>رقم المرحلة</a:t>
            </a:r>
            <a:endParaRPr lang="fr-FR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95" name="Groupe 94"/>
          <p:cNvGrpSpPr/>
          <p:nvPr/>
        </p:nvGrpSpPr>
        <p:grpSpPr>
          <a:xfrm>
            <a:off x="1675710" y="2197103"/>
            <a:ext cx="2524928" cy="398292"/>
            <a:chOff x="1675710" y="2197103"/>
            <a:chExt cx="2524928" cy="398292"/>
          </a:xfrm>
        </p:grpSpPr>
        <p:sp>
          <p:nvSpPr>
            <p:cNvPr id="36" name="Rectangle 26"/>
            <p:cNvSpPr>
              <a:spLocks noChangeAspect="1" noChangeArrowheads="1"/>
            </p:cNvSpPr>
            <p:nvPr/>
          </p:nvSpPr>
          <p:spPr bwMode="auto">
            <a:xfrm>
              <a:off x="1734462" y="2199395"/>
              <a:ext cx="477142" cy="396000"/>
            </a:xfrm>
            <a:prstGeom prst="rect">
              <a:avLst/>
            </a:prstGeom>
            <a:noFill/>
            <a:ln w="19050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7" name="Line 27"/>
            <p:cNvSpPr>
              <a:spLocks noChangeAspect="1" noChangeShapeType="1"/>
            </p:cNvSpPr>
            <p:nvPr/>
          </p:nvSpPr>
          <p:spPr bwMode="auto">
            <a:xfrm flipH="1">
              <a:off x="2203933" y="2416556"/>
              <a:ext cx="23272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8" name="Text Box 28"/>
            <p:cNvSpPr txBox="1">
              <a:spLocks noChangeAspect="1" noChangeArrowheads="1"/>
            </p:cNvSpPr>
            <p:nvPr/>
          </p:nvSpPr>
          <p:spPr bwMode="auto">
            <a:xfrm>
              <a:off x="1675710" y="2207862"/>
              <a:ext cx="642942" cy="31695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00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 Box 31"/>
            <p:cNvSpPr txBox="1">
              <a:spLocks noChangeAspect="1" noChangeArrowheads="1"/>
            </p:cNvSpPr>
            <p:nvPr/>
          </p:nvSpPr>
          <p:spPr bwMode="auto">
            <a:xfrm>
              <a:off x="2428860" y="2197103"/>
              <a:ext cx="1771778" cy="39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cs typeface="Arabic Transparent" pitchFamily="2" charset="-78"/>
                </a:rPr>
                <a:t>F/……(…..)</a:t>
              </a:r>
              <a:endParaRPr lang="fr-FR" b="1" dirty="0">
                <a:cs typeface="Arabic Transparent" pitchFamily="2" charset="-78"/>
              </a:endParaRPr>
            </a:p>
          </p:txBody>
        </p:sp>
      </p:grpSp>
      <p:sp>
        <p:nvSpPr>
          <p:cNvPr id="140" name="Rectangle 139"/>
          <p:cNvSpPr/>
          <p:nvPr/>
        </p:nvSpPr>
        <p:spPr>
          <a:xfrm>
            <a:off x="6786578" y="2357430"/>
            <a:ext cx="1571636" cy="36933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</a:t>
            </a:r>
            <a:r>
              <a:rPr kumimoji="0" lang="ar-D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: </a:t>
            </a:r>
            <a:r>
              <a:rPr kumimoji="0" lang="fr-FR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339933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Forçage</a:t>
            </a:r>
            <a:endParaRPr kumimoji="0" lang="ar-DZ" sz="1800" b="1" i="0" u="none" strike="noStrike" kern="0" cap="none" spc="0" normalizeH="0" baseline="0" noProof="0" dirty="0" smtClean="0">
              <a:ln>
                <a:noFill/>
              </a:ln>
              <a:solidFill>
                <a:srgbClr val="339933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5" name="Rectangle 32"/>
          <p:cNvSpPr>
            <a:spLocks noChangeArrowheads="1"/>
          </p:cNvSpPr>
          <p:nvPr/>
        </p:nvSpPr>
        <p:spPr bwMode="auto">
          <a:xfrm>
            <a:off x="8143900" y="3571876"/>
            <a:ext cx="771365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tabLst>
                <a:tab pos="990600" algn="l"/>
              </a:tabLst>
            </a:pPr>
            <a:r>
              <a:rPr lang="ar-DZ" b="1" u="sng" dirty="0" smtClean="0">
                <a:solidFill>
                  <a:srgbClr val="FF0000"/>
                </a:solidFill>
              </a:rPr>
              <a:t>مثال1 </a:t>
            </a:r>
            <a:r>
              <a:rPr lang="ar-DZ" b="1" u="sng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9" name="Rectangle 41"/>
          <p:cNvSpPr>
            <a:spLocks noChangeArrowheads="1"/>
          </p:cNvSpPr>
          <p:nvPr/>
        </p:nvSpPr>
        <p:spPr bwMode="auto">
          <a:xfrm>
            <a:off x="505901" y="4288601"/>
            <a:ext cx="6423553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tabLst>
                <a:tab pos="2227263" algn="l"/>
              </a:tabLst>
            </a:pPr>
            <a:r>
              <a:rPr lang="ar-DZ" b="1" dirty="0">
                <a:ea typeface="Times New Roman" pitchFamily="18" charset="0"/>
                <a:cs typeface="Arabic Transparent" pitchFamily="2" charset="-78"/>
              </a:rPr>
              <a:t>: لما تكون المرحلة </a:t>
            </a:r>
            <a:r>
              <a:rPr lang="fr-FR" b="1" dirty="0" smtClean="0">
                <a:ea typeface="Times New Roman" pitchFamily="18" charset="0"/>
                <a:cs typeface="Arabic Transparent" pitchFamily="2" charset="-78"/>
              </a:rPr>
              <a:t>200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نشيطة فان 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متمن 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القيادة والتهيئة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يرغم في المرحلة 100</a:t>
            </a:r>
            <a:endParaRPr lang="fr-FR" dirty="0"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>
              <a:tabLst>
                <a:tab pos="2227263" algn="l"/>
              </a:tabLst>
            </a:pPr>
            <a:r>
              <a:rPr lang="ar-DZ" b="1" dirty="0">
                <a:ea typeface="Times New Roman" pitchFamily="18" charset="0"/>
                <a:cs typeface="Arabic Transparent" pitchFamily="2" charset="-78"/>
              </a:rPr>
              <a:t>  أي أن المرحلة  </a:t>
            </a:r>
            <a:r>
              <a:rPr lang="ar-DZ" b="1" dirty="0">
                <a:cs typeface="Times New Roman" pitchFamily="18" charset="0"/>
              </a:rPr>
              <a:t>100</a:t>
            </a:r>
            <a:r>
              <a:rPr lang="ar-DZ" b="1" dirty="0">
                <a:cs typeface="Arabic Transparent" pitchFamily="2" charset="-78"/>
              </a:rPr>
              <a:t> تنشط </a:t>
            </a:r>
            <a:r>
              <a:rPr lang="ar-DZ" b="1" dirty="0" err="1">
                <a:cs typeface="Arabic Transparent" pitchFamily="2" charset="-78"/>
              </a:rPr>
              <a:t>و</a:t>
            </a:r>
            <a:r>
              <a:rPr lang="ar-DZ" b="1" dirty="0">
                <a:cs typeface="Arabic Transparent" pitchFamily="2" charset="-78"/>
              </a:rPr>
              <a:t> المراحل الأخرى </a:t>
            </a:r>
            <a:r>
              <a:rPr lang="ar-DZ" b="1" dirty="0" err="1">
                <a:cs typeface="Arabic Transparent" pitchFamily="2" charset="-78"/>
              </a:rPr>
              <a:t>للـ</a:t>
            </a:r>
            <a:r>
              <a:rPr lang="ar-DZ" b="1" dirty="0">
                <a:cs typeface="Arabic Transparent" pitchFamily="2" charset="-78"/>
              </a:rPr>
              <a:t> متمن تصبح خاملة .</a:t>
            </a:r>
            <a:r>
              <a:rPr lang="ar-DZ" dirty="0"/>
              <a:t> </a:t>
            </a:r>
          </a:p>
        </p:txBody>
      </p:sp>
      <p:sp>
        <p:nvSpPr>
          <p:cNvPr id="40" name="Rectangle 42"/>
          <p:cNvSpPr>
            <a:spLocks noChangeArrowheads="1"/>
          </p:cNvSpPr>
          <p:nvPr/>
        </p:nvSpPr>
        <p:spPr bwMode="auto">
          <a:xfrm>
            <a:off x="8086725" y="5422901"/>
            <a:ext cx="823912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b="1" u="sng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مثال2</a:t>
            </a:r>
            <a:r>
              <a:rPr lang="fr-FR" b="1" u="sng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u="sng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3" name="Rectangle 50"/>
          <p:cNvSpPr>
            <a:spLocks noChangeArrowheads="1"/>
          </p:cNvSpPr>
          <p:nvPr/>
        </p:nvSpPr>
        <p:spPr bwMode="auto">
          <a:xfrm>
            <a:off x="190806" y="5822267"/>
            <a:ext cx="6667210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tabLst>
                <a:tab pos="2227263" algn="l"/>
              </a:tabLst>
            </a:pP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: لما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تكون المرحلة </a:t>
            </a:r>
            <a:r>
              <a:rPr lang="fr-FR" b="1" dirty="0" smtClean="0">
                <a:ea typeface="Times New Roman" pitchFamily="18" charset="0"/>
                <a:cs typeface="Arabic Transparent" pitchFamily="2" charset="-78"/>
              </a:rPr>
              <a:t>200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نشيطة فان متمن 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الإنتاج 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العادي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يرغم في المراحل الابتدائية </a:t>
            </a:r>
            <a:endParaRPr lang="fr-FR" dirty="0">
              <a:ea typeface="Times New Roman" pitchFamily="18" charset="0"/>
              <a:cs typeface="Arabic Transparent" pitchFamily="2" charset="-78"/>
            </a:endParaRPr>
          </a:p>
          <a:p>
            <a:pPr algn="r" rtl="1" eaLnBrk="0" hangingPunct="0">
              <a:tabLst>
                <a:tab pos="2227263" algn="l"/>
              </a:tabLst>
            </a:pPr>
            <a:r>
              <a:rPr lang="ar-DZ" b="1" dirty="0">
                <a:ea typeface="Times New Roman" pitchFamily="18" charset="0"/>
                <a:cs typeface="Arabic Transparent" pitchFamily="2" charset="-78"/>
              </a:rPr>
              <a:t>أي أن المراحل الابتدائية تنشط فقط والمراحل الأخرى </a:t>
            </a:r>
            <a:r>
              <a:rPr lang="ar-DZ" b="1" dirty="0" err="1">
                <a:ea typeface="Times New Roman" pitchFamily="18" charset="0"/>
                <a:cs typeface="Arabic Transparent" pitchFamily="2" charset="-78"/>
              </a:rPr>
              <a:t>للـ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متمن تصبح خاملة.</a:t>
            </a:r>
            <a:r>
              <a:rPr lang="ar-DZ" dirty="0">
                <a:cs typeface="Arabic Transparent" pitchFamily="2" charset="-78"/>
              </a:rPr>
              <a:t> </a:t>
            </a:r>
          </a:p>
        </p:txBody>
      </p:sp>
      <p:grpSp>
        <p:nvGrpSpPr>
          <p:cNvPr id="44" name="Groupe 43"/>
          <p:cNvGrpSpPr/>
          <p:nvPr/>
        </p:nvGrpSpPr>
        <p:grpSpPr>
          <a:xfrm>
            <a:off x="6861161" y="4392426"/>
            <a:ext cx="2068557" cy="419231"/>
            <a:chOff x="1687585" y="2199395"/>
            <a:chExt cx="2068557" cy="419231"/>
          </a:xfrm>
        </p:grpSpPr>
        <p:sp>
          <p:nvSpPr>
            <p:cNvPr id="45" name="Rectangle 26"/>
            <p:cNvSpPr>
              <a:spLocks noChangeAspect="1" noChangeArrowheads="1"/>
            </p:cNvSpPr>
            <p:nvPr/>
          </p:nvSpPr>
          <p:spPr bwMode="auto">
            <a:xfrm>
              <a:off x="1734462" y="2199395"/>
              <a:ext cx="477142" cy="396000"/>
            </a:xfrm>
            <a:prstGeom prst="rect">
              <a:avLst/>
            </a:prstGeom>
            <a:noFill/>
            <a:ln w="19050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6" name="Line 27"/>
            <p:cNvSpPr>
              <a:spLocks noChangeAspect="1" noChangeShapeType="1"/>
            </p:cNvSpPr>
            <p:nvPr/>
          </p:nvSpPr>
          <p:spPr bwMode="auto">
            <a:xfrm flipH="1">
              <a:off x="2203933" y="2409832"/>
              <a:ext cx="23272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7" name="Text Box 28"/>
            <p:cNvSpPr txBox="1">
              <a:spLocks noChangeAspect="1" noChangeArrowheads="1"/>
            </p:cNvSpPr>
            <p:nvPr/>
          </p:nvSpPr>
          <p:spPr bwMode="auto">
            <a:xfrm>
              <a:off x="1687585" y="2207862"/>
              <a:ext cx="642942" cy="31695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00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 Box 31"/>
            <p:cNvSpPr txBox="1">
              <a:spLocks noChangeAspect="1" noChangeArrowheads="1"/>
            </p:cNvSpPr>
            <p:nvPr/>
          </p:nvSpPr>
          <p:spPr bwMode="auto">
            <a:xfrm>
              <a:off x="2425715" y="2222626"/>
              <a:ext cx="1330427" cy="39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cs typeface="Arabic Transparent" pitchFamily="2" charset="-78"/>
                </a:rPr>
                <a:t>F/GCI(100)</a:t>
              </a:r>
              <a:endParaRPr lang="fr-FR" b="1" dirty="0">
                <a:cs typeface="Arabic Transparent" pitchFamily="2" charset="-78"/>
              </a:endParaRPr>
            </a:p>
          </p:txBody>
        </p:sp>
      </p:grpSp>
      <p:grpSp>
        <p:nvGrpSpPr>
          <p:cNvPr id="49" name="Groupe 48"/>
          <p:cNvGrpSpPr/>
          <p:nvPr/>
        </p:nvGrpSpPr>
        <p:grpSpPr>
          <a:xfrm>
            <a:off x="6858016" y="5929330"/>
            <a:ext cx="2071702" cy="405583"/>
            <a:chOff x="1687585" y="2199395"/>
            <a:chExt cx="2071702" cy="405583"/>
          </a:xfrm>
        </p:grpSpPr>
        <p:sp>
          <p:nvSpPr>
            <p:cNvPr id="50" name="Rectangle 26"/>
            <p:cNvSpPr>
              <a:spLocks noChangeAspect="1" noChangeArrowheads="1"/>
            </p:cNvSpPr>
            <p:nvPr/>
          </p:nvSpPr>
          <p:spPr bwMode="auto">
            <a:xfrm>
              <a:off x="1734462" y="2199395"/>
              <a:ext cx="477142" cy="396000"/>
            </a:xfrm>
            <a:prstGeom prst="rect">
              <a:avLst/>
            </a:prstGeom>
            <a:noFill/>
            <a:ln w="19050"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Line 27"/>
            <p:cNvSpPr>
              <a:spLocks noChangeAspect="1" noChangeShapeType="1"/>
            </p:cNvSpPr>
            <p:nvPr/>
          </p:nvSpPr>
          <p:spPr bwMode="auto">
            <a:xfrm flipH="1">
              <a:off x="2203933" y="2409832"/>
              <a:ext cx="23272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Text Box 28"/>
            <p:cNvSpPr txBox="1">
              <a:spLocks noChangeAspect="1" noChangeArrowheads="1"/>
            </p:cNvSpPr>
            <p:nvPr/>
          </p:nvSpPr>
          <p:spPr bwMode="auto">
            <a:xfrm>
              <a:off x="1687585" y="2207862"/>
              <a:ext cx="642942" cy="31695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2</a:t>
              </a:r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00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Text Box 31"/>
            <p:cNvSpPr txBox="1">
              <a:spLocks noChangeAspect="1" noChangeArrowheads="1"/>
            </p:cNvSpPr>
            <p:nvPr/>
          </p:nvSpPr>
          <p:spPr bwMode="auto">
            <a:xfrm>
              <a:off x="2425715" y="2208978"/>
              <a:ext cx="1333572" cy="396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cs typeface="Arabic Transparent" pitchFamily="2" charset="-78"/>
                </a:rPr>
                <a:t>F/GPN(10)</a:t>
              </a:r>
              <a:endParaRPr lang="fr-FR" b="1" dirty="0">
                <a:cs typeface="Arabic Transparent" pitchFamily="2" charset="-78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27" grpId="0"/>
      <p:bldP spid="28" grpId="0"/>
      <p:bldP spid="29" grpId="0" animBg="1"/>
      <p:bldP spid="30" grpId="0" animBg="1"/>
      <p:bldP spid="31" grpId="0" animBg="1"/>
      <p:bldP spid="32" grpId="0"/>
      <p:bldP spid="33" grpId="0"/>
      <p:bldP spid="34" grpId="0"/>
      <p:bldP spid="140" grpId="0"/>
      <p:bldP spid="35" grpId="0"/>
      <p:bldP spid="39" grpId="0"/>
      <p:bldP spid="40" grpId="0"/>
      <p:bldP spid="4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143372" y="98394"/>
            <a:ext cx="4798839" cy="43858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 eaLnBrk="0" hangingPunct="0">
              <a:lnSpc>
                <a:spcPts val="2700"/>
              </a:lnSpc>
              <a:tabLst>
                <a:tab pos="2743200" algn="l"/>
              </a:tabLst>
            </a:pPr>
            <a:r>
              <a:rPr lang="ar-DZ" sz="17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ـ </a:t>
            </a:r>
            <a:r>
              <a:rPr lang="ar-DZ" sz="1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متمن الأمن </a:t>
            </a:r>
            <a:r>
              <a:rPr lang="fr-FR" sz="1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GS</a:t>
            </a:r>
            <a:r>
              <a:rPr lang="ar-DZ" sz="17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ar-DZ" sz="1700" b="1" dirty="0" smtClean="0">
                <a:solidFill>
                  <a:srgbClr val="669900"/>
                </a:solidFill>
                <a:latin typeface="Arial" pitchFamily="34" charset="0"/>
                <a:cs typeface="Arial" pitchFamily="34" charset="0"/>
              </a:rPr>
              <a:t>يتكون </a:t>
            </a:r>
            <a:r>
              <a:rPr lang="ar-DZ" sz="1700" b="1" dirty="0">
                <a:solidFill>
                  <a:srgbClr val="669900"/>
                </a:solidFill>
                <a:latin typeface="Arial" pitchFamily="34" charset="0"/>
                <a:cs typeface="Arial" pitchFamily="34" charset="0"/>
              </a:rPr>
              <a:t>في </a:t>
            </a:r>
            <a:r>
              <a:rPr lang="ar-DZ" sz="1700" b="1" dirty="0" smtClean="0">
                <a:solidFill>
                  <a:srgbClr val="669900"/>
                </a:solidFill>
                <a:latin typeface="Arial" pitchFamily="34" charset="0"/>
                <a:cs typeface="Arial" pitchFamily="34" charset="0"/>
              </a:rPr>
              <a:t>غالب </a:t>
            </a:r>
            <a:r>
              <a:rPr lang="ar-DZ" sz="1700" b="1" dirty="0">
                <a:solidFill>
                  <a:srgbClr val="669900"/>
                </a:solidFill>
                <a:latin typeface="Arial" pitchFamily="34" charset="0"/>
                <a:cs typeface="Arial" pitchFamily="34" charset="0"/>
              </a:rPr>
              <a:t>الأحيان من مرحلتين :</a:t>
            </a: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7061231" y="671493"/>
            <a:ext cx="1868487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 eaLnBrk="0" hangingPunct="0"/>
            <a:r>
              <a:rPr lang="ar-DZ" b="1" dirty="0">
                <a:solidFill>
                  <a:srgbClr val="669900"/>
                </a:solidFill>
                <a:ea typeface="Times New Roman" pitchFamily="18" charset="0"/>
                <a:cs typeface="Arabic Transparent" pitchFamily="2" charset="-78"/>
              </a:rPr>
              <a:t>ـ المرحلة الابتدائية</a:t>
            </a:r>
            <a:r>
              <a:rPr lang="fr-FR" b="1" dirty="0">
                <a:solidFill>
                  <a:srgbClr val="6699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:</a:t>
            </a:r>
            <a:r>
              <a:rPr lang="fr-FR" dirty="0">
                <a:solidFill>
                  <a:srgbClr val="00B050"/>
                </a:solidFill>
              </a:rPr>
              <a:t> 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1022041" y="642918"/>
            <a:ext cx="6240811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 eaLnBrk="0" hangingPunct="0"/>
            <a:r>
              <a:rPr lang="ar-DZ" b="1" dirty="0">
                <a:ea typeface="Times New Roman" pitchFamily="18" charset="0"/>
                <a:cs typeface="Arabic Transparent" pitchFamily="2" charset="-78"/>
              </a:rPr>
              <a:t>وهي عبارة عن مرحلة الإرغام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أو 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توقف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النظام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الآلي 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في حالة وجود خلل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بحيث:</a:t>
            </a:r>
            <a:r>
              <a:rPr lang="fr-FR" dirty="0" smtClean="0">
                <a:cs typeface="Arabic Transparent" pitchFamily="2" charset="-78"/>
              </a:rPr>
              <a:t> </a:t>
            </a:r>
            <a:endParaRPr lang="fr-FR" dirty="0">
              <a:cs typeface="Arabic Transparent" pitchFamily="2" charset="-78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1327154" y="1017568"/>
            <a:ext cx="6096027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 eaLnBrk="0" hangingPunct="0">
              <a:tabLst>
                <a:tab pos="2743200" algn="l"/>
              </a:tabLst>
            </a:pPr>
            <a:r>
              <a:rPr lang="ar-DZ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1ـ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إرغام متمن القيادة والتهيئة بالتوقف في المرحلة الابتدائية  </a:t>
            </a:r>
            <a:r>
              <a:rPr lang="fr-F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fr-F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lang="fr-FR" b="1" dirty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GCI</a:t>
            </a:r>
            <a:r>
              <a:rPr lang="fr-FR" b="1" dirty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(100)</a:t>
            </a:r>
            <a:r>
              <a:rPr lang="ar-DZ" b="1" dirty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684212" y="1471593"/>
            <a:ext cx="6914294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 eaLnBrk="0" hangingPunct="0"/>
            <a:r>
              <a:rPr lang="en-US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2   </a:t>
            </a:r>
            <a:r>
              <a:rPr lang="ar-DZ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ـ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إرغام </a:t>
            </a:r>
            <a:r>
              <a:rPr lang="ar-DZ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متامن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ar-DZ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الاشغولات</a:t>
            </a:r>
            <a:r>
              <a:rPr lang="ar-DZ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بالتوقف في المرحلة الابتدائية</a:t>
            </a:r>
            <a:r>
              <a:rPr lang="fr-FR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lang="fr-F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fr-F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lang="fr-FR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GPN</a:t>
            </a:r>
            <a:r>
              <a:rPr lang="fr-FR" b="1" dirty="0" smtClean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(10,20,30</a:t>
            </a:r>
            <a:r>
              <a:rPr lang="fr-FR" b="1" dirty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lang="en-US" b="1" dirty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fr-FR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G:\graf\21bb5bbf0925207d4f46ee8e58b92be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209" y="2214554"/>
            <a:ext cx="2654608" cy="2500306"/>
          </a:xfrm>
          <a:prstGeom prst="rect">
            <a:avLst/>
          </a:prstGeom>
          <a:noFill/>
        </p:spPr>
      </p:pic>
      <p:grpSp>
        <p:nvGrpSpPr>
          <p:cNvPr id="2" name="Groupe 11"/>
          <p:cNvGrpSpPr/>
          <p:nvPr/>
        </p:nvGrpSpPr>
        <p:grpSpPr>
          <a:xfrm>
            <a:off x="3898923" y="2071678"/>
            <a:ext cx="3214709" cy="972000"/>
            <a:chOff x="3357555" y="3643314"/>
            <a:chExt cx="3214709" cy="972000"/>
          </a:xfrm>
        </p:grpSpPr>
        <p:sp>
          <p:nvSpPr>
            <p:cNvPr id="13" name="Line 24"/>
            <p:cNvSpPr>
              <a:spLocks noChangeAspect="1" noChangeShapeType="1"/>
            </p:cNvSpPr>
            <p:nvPr/>
          </p:nvSpPr>
          <p:spPr bwMode="auto">
            <a:xfrm>
              <a:off x="3737642" y="3643314"/>
              <a:ext cx="0" cy="972000"/>
            </a:xfrm>
            <a:prstGeom prst="line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Rectangle 25"/>
            <p:cNvSpPr>
              <a:spLocks noChangeArrowheads="1"/>
            </p:cNvSpPr>
            <p:nvPr/>
          </p:nvSpPr>
          <p:spPr bwMode="auto">
            <a:xfrm>
              <a:off x="3357555" y="3844862"/>
              <a:ext cx="703489" cy="576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Line 29"/>
            <p:cNvSpPr>
              <a:spLocks noChangeAspect="1" noChangeShapeType="1"/>
            </p:cNvSpPr>
            <p:nvPr/>
          </p:nvSpPr>
          <p:spPr bwMode="auto">
            <a:xfrm>
              <a:off x="4055540" y="4125454"/>
              <a:ext cx="201612" cy="0"/>
            </a:xfrm>
            <a:prstGeom prst="line">
              <a:avLst/>
            </a:prstGeom>
            <a:ln w="285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" name="Text Box 30"/>
            <p:cNvSpPr txBox="1">
              <a:spLocks noChangeArrowheads="1"/>
            </p:cNvSpPr>
            <p:nvPr/>
          </p:nvSpPr>
          <p:spPr bwMode="auto">
            <a:xfrm>
              <a:off x="4266923" y="3844862"/>
              <a:ext cx="2305341" cy="576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b="1">
                <a:cs typeface="Arabic Transparent" pitchFamily="2" charset="-78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auto">
            <a:xfrm>
              <a:off x="3437721" y="3920322"/>
              <a:ext cx="540000" cy="432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8" name="Text Box 28"/>
            <p:cNvSpPr txBox="1">
              <a:spLocks noChangeAspect="1" noChangeArrowheads="1"/>
            </p:cNvSpPr>
            <p:nvPr/>
          </p:nvSpPr>
          <p:spPr bwMode="auto">
            <a:xfrm>
              <a:off x="3372594" y="3936833"/>
              <a:ext cx="668337" cy="32067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200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9" name="Rectangle 15"/>
          <p:cNvSpPr>
            <a:spLocks noChangeArrowheads="1"/>
          </p:cNvSpPr>
          <p:nvPr/>
        </p:nvSpPr>
        <p:spPr bwMode="auto">
          <a:xfrm>
            <a:off x="4763497" y="2241638"/>
            <a:ext cx="1402948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 eaLnBrk="0" hangingPunct="0">
              <a:tabLst>
                <a:tab pos="2743200" algn="l"/>
              </a:tabLst>
            </a:pP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fr-F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lang="fr-FR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GCI </a:t>
            </a:r>
            <a:r>
              <a:rPr lang="fr-FR" b="1" dirty="0" smtClean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(100)</a:t>
            </a:r>
            <a:endParaRPr lang="ar-DZ" b="1" dirty="0">
              <a:solidFill>
                <a:srgbClr val="008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auto">
          <a:xfrm>
            <a:off x="4756179" y="2495707"/>
            <a:ext cx="2005677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 eaLnBrk="0" hangingPunct="0"/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F</a:t>
            </a:r>
            <a:r>
              <a:rPr lang="fr-FR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lang="fr-FR" b="1" dirty="0" smtClean="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GPN </a:t>
            </a:r>
            <a:r>
              <a:rPr lang="fr-FR" b="1" dirty="0" smtClean="0">
                <a:solidFill>
                  <a:srgbClr val="008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(10,20,30)</a:t>
            </a:r>
            <a:endParaRPr lang="fr-FR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e 20"/>
          <p:cNvGrpSpPr/>
          <p:nvPr/>
        </p:nvGrpSpPr>
        <p:grpSpPr>
          <a:xfrm>
            <a:off x="3784104" y="5028768"/>
            <a:ext cx="705353" cy="972000"/>
            <a:chOff x="3438019" y="5814586"/>
            <a:chExt cx="705353" cy="972000"/>
          </a:xfrm>
        </p:grpSpPr>
        <p:sp>
          <p:nvSpPr>
            <p:cNvPr id="22" name="Line 24"/>
            <p:cNvSpPr>
              <a:spLocks noChangeAspect="1" noChangeShapeType="1"/>
            </p:cNvSpPr>
            <p:nvPr/>
          </p:nvSpPr>
          <p:spPr bwMode="auto">
            <a:xfrm>
              <a:off x="3790810" y="5814586"/>
              <a:ext cx="0" cy="972000"/>
            </a:xfrm>
            <a:prstGeom prst="line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Rectangle 25"/>
            <p:cNvSpPr>
              <a:spLocks noChangeArrowheads="1"/>
            </p:cNvSpPr>
            <p:nvPr/>
          </p:nvSpPr>
          <p:spPr bwMode="auto">
            <a:xfrm>
              <a:off x="3438019" y="6016134"/>
              <a:ext cx="703489" cy="576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3518185" y="6091594"/>
              <a:ext cx="540000" cy="432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5" name="Text Box 28"/>
            <p:cNvSpPr txBox="1">
              <a:spLocks noChangeAspect="1" noChangeArrowheads="1"/>
            </p:cNvSpPr>
            <p:nvPr/>
          </p:nvSpPr>
          <p:spPr bwMode="auto">
            <a:xfrm>
              <a:off x="3475035" y="6119980"/>
              <a:ext cx="668337" cy="32067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20</a:t>
              </a:r>
              <a:r>
                <a:rPr lang="ar-DZ" b="1" dirty="0" smtClean="0">
                  <a:latin typeface="Arial" pitchFamily="34" charset="0"/>
                  <a:cs typeface="Arial" pitchFamily="34" charset="0"/>
                </a:rPr>
                <a:t>1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060697" y="4500570"/>
            <a:ext cx="5726145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 eaLnBrk="0" hangingPunct="0"/>
            <a:r>
              <a:rPr lang="ar-DZ" b="1" dirty="0">
                <a:solidFill>
                  <a:srgbClr val="669900"/>
                </a:solidFill>
                <a:ea typeface="Times New Roman" pitchFamily="18" charset="0"/>
                <a:cs typeface="Arabic Transparent" pitchFamily="2" charset="-78"/>
              </a:rPr>
              <a:t>ـ المرحلة </a:t>
            </a:r>
            <a:r>
              <a:rPr lang="ar-DZ" b="1" dirty="0" smtClean="0">
                <a:solidFill>
                  <a:srgbClr val="669900"/>
                </a:solidFill>
                <a:ea typeface="Times New Roman" pitchFamily="18" charset="0"/>
                <a:cs typeface="Arabic Transparent" pitchFamily="2" charset="-78"/>
              </a:rPr>
              <a:t>الموالية</a:t>
            </a:r>
            <a:r>
              <a:rPr lang="ar-DZ" b="1" dirty="0" smtClean="0">
                <a:solidFill>
                  <a:srgbClr val="00B050"/>
                </a:solidFill>
                <a:ea typeface="Times New Roman" pitchFamily="18" charset="0"/>
                <a:cs typeface="Arabic Transparent" pitchFamily="2" charset="-78"/>
              </a:rPr>
              <a:t>: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وهي </a:t>
            </a:r>
            <a:r>
              <a:rPr lang="ar-DZ" b="1" dirty="0" smtClean="0">
                <a:solidFill>
                  <a:srgbClr val="3333FF"/>
                </a:solidFill>
                <a:ea typeface="Times New Roman" pitchFamily="18" charset="0"/>
                <a:cs typeface="Arabic Transparent" pitchFamily="2" charset="-78"/>
              </a:rPr>
              <a:t>مرحلة الإنتاج العادي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أين لا يوجد 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أي خلل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9" grpId="0"/>
      <p:bldP spid="20" grpId="0"/>
      <p:bldP spid="2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232680" y="71414"/>
            <a:ext cx="1697038" cy="3667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 eaLnBrk="0" hangingPunct="0"/>
            <a:r>
              <a:rPr lang="ar-DZ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م.ت.م.ن الأمن </a:t>
            </a:r>
            <a:r>
              <a:rPr lang="fr-FR" b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GS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5667509" y="1702425"/>
            <a:ext cx="3361149" cy="493713"/>
            <a:chOff x="5618389" y="3875859"/>
            <a:chExt cx="3361149" cy="493713"/>
          </a:xfrm>
        </p:grpSpPr>
        <p:sp>
          <p:nvSpPr>
            <p:cNvPr id="6" name="Text Box 27"/>
            <p:cNvSpPr txBox="1">
              <a:spLocks noChangeAspect="1" noChangeArrowheads="1"/>
            </p:cNvSpPr>
            <p:nvPr/>
          </p:nvSpPr>
          <p:spPr bwMode="auto">
            <a:xfrm>
              <a:off x="5618389" y="3875859"/>
              <a:ext cx="3361149" cy="4937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 eaLnBrk="0" hangingPunct="0"/>
              <a:r>
                <a:rPr lang="ar-DZ" sz="1600" b="1" dirty="0" smtClean="0">
                  <a:solidFill>
                    <a:srgbClr val="008000"/>
                  </a:solidFill>
                  <a:ea typeface="Times New Roman" pitchFamily="18" charset="0"/>
                  <a:cs typeface="Arabic Transparent" pitchFamily="2" charset="-78"/>
                </a:rPr>
                <a:t>خلل1</a:t>
              </a:r>
              <a:r>
                <a:rPr lang="ar-DZ" sz="16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. </a:t>
              </a:r>
              <a:r>
                <a:rPr lang="ar-DZ" sz="1600" b="1" dirty="0" smtClean="0">
                  <a:solidFill>
                    <a:srgbClr val="008000"/>
                  </a:solidFill>
                  <a:ea typeface="Times New Roman" pitchFamily="18" charset="0"/>
                  <a:cs typeface="Arabic Transparent" pitchFamily="2" charset="-78"/>
                </a:rPr>
                <a:t>خلل2</a:t>
              </a:r>
              <a:r>
                <a:rPr lang="ar-DZ" sz="1600" b="1" dirty="0">
                  <a:solidFill>
                    <a:srgbClr val="008000"/>
                  </a:solidFill>
                  <a:ea typeface="Times New Roman" pitchFamily="18" charset="0"/>
                  <a:cs typeface="Arabic Transparent" pitchFamily="2" charset="-78"/>
                </a:rPr>
                <a:t>...توقف ألاستعجالي.إعادة التسليح</a:t>
              </a:r>
            </a:p>
          </p:txBody>
        </p:sp>
        <p:sp>
          <p:nvSpPr>
            <p:cNvPr id="7" name="Line 26"/>
            <p:cNvSpPr>
              <a:spLocks noChangeAspect="1" noChangeShapeType="1"/>
            </p:cNvSpPr>
            <p:nvPr/>
          </p:nvSpPr>
          <p:spPr bwMode="auto">
            <a:xfrm>
              <a:off x="8509286" y="3877652"/>
              <a:ext cx="324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r" rtl="1"/>
              <a:endParaRPr lang="fr-FR">
                <a:solidFill>
                  <a:srgbClr val="008000"/>
                </a:solidFill>
              </a:endParaRPr>
            </a:p>
          </p:txBody>
        </p:sp>
        <p:sp>
          <p:nvSpPr>
            <p:cNvPr id="8" name="Line 25"/>
            <p:cNvSpPr>
              <a:spLocks noChangeAspect="1" noChangeShapeType="1"/>
            </p:cNvSpPr>
            <p:nvPr/>
          </p:nvSpPr>
          <p:spPr bwMode="auto">
            <a:xfrm>
              <a:off x="7985282" y="3880827"/>
              <a:ext cx="324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r" rtl="1"/>
              <a:endParaRPr lang="fr-FR">
                <a:solidFill>
                  <a:srgbClr val="008000"/>
                </a:solidFill>
              </a:endParaRPr>
            </a:p>
          </p:txBody>
        </p:sp>
        <p:sp>
          <p:nvSpPr>
            <p:cNvPr id="9" name="Line 24"/>
            <p:cNvSpPr>
              <a:spLocks noChangeAspect="1" noChangeShapeType="1"/>
            </p:cNvSpPr>
            <p:nvPr/>
          </p:nvSpPr>
          <p:spPr bwMode="auto">
            <a:xfrm>
              <a:off x="6729593" y="3879522"/>
              <a:ext cx="1080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r" rtl="1"/>
              <a:endParaRPr lang="fr-FR">
                <a:solidFill>
                  <a:srgbClr val="008000"/>
                </a:solidFill>
              </a:endParaRPr>
            </a:p>
          </p:txBody>
        </p:sp>
      </p:grpSp>
      <p:sp>
        <p:nvSpPr>
          <p:cNvPr id="10" name="Text Box 21"/>
          <p:cNvSpPr txBox="1">
            <a:spLocks noChangeAspect="1" noChangeArrowheads="1"/>
          </p:cNvSpPr>
          <p:nvPr/>
        </p:nvSpPr>
        <p:spPr bwMode="auto">
          <a:xfrm>
            <a:off x="5515430" y="2969333"/>
            <a:ext cx="3070225" cy="4572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 eaLnBrk="0" hangingPunct="0"/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خلل1 </a:t>
            </a:r>
            <a:r>
              <a:rPr lang="fr-FR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+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خلل2..</a:t>
            </a:r>
            <a:r>
              <a:rPr lang="fr-FR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+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ألاستعجالي</a:t>
            </a:r>
            <a:endParaRPr lang="ar-DZ" dirty="0">
              <a:solidFill>
                <a:srgbClr val="FF0000"/>
              </a:solidFill>
              <a:ea typeface="Times New Roman" pitchFamily="18" charset="0"/>
              <a:cs typeface="Arabic Transparent" pitchFamily="2" charset="-78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4536564" y="642918"/>
            <a:ext cx="3855711" cy="2844860"/>
            <a:chOff x="2928926" y="570620"/>
            <a:chExt cx="3855711" cy="2844860"/>
          </a:xfrm>
        </p:grpSpPr>
        <p:sp>
          <p:nvSpPr>
            <p:cNvPr id="12" name="Line 24"/>
            <p:cNvSpPr>
              <a:spLocks noChangeAspect="1" noChangeShapeType="1"/>
            </p:cNvSpPr>
            <p:nvPr/>
          </p:nvSpPr>
          <p:spPr bwMode="auto">
            <a:xfrm>
              <a:off x="3918116" y="570620"/>
              <a:ext cx="0" cy="2844000"/>
            </a:xfrm>
            <a:prstGeom prst="line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3569928" y="857232"/>
              <a:ext cx="703489" cy="576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4" name="Line 29"/>
            <p:cNvSpPr>
              <a:spLocks noChangeAspect="1" noChangeShapeType="1"/>
            </p:cNvSpPr>
            <p:nvPr/>
          </p:nvSpPr>
          <p:spPr bwMode="auto">
            <a:xfrm>
              <a:off x="4267913" y="1137824"/>
              <a:ext cx="201612" cy="0"/>
            </a:xfrm>
            <a:prstGeom prst="line">
              <a:avLst/>
            </a:prstGeom>
            <a:ln w="285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5" name="Text Box 30"/>
            <p:cNvSpPr txBox="1">
              <a:spLocks noChangeArrowheads="1"/>
            </p:cNvSpPr>
            <p:nvPr/>
          </p:nvSpPr>
          <p:spPr bwMode="auto">
            <a:xfrm>
              <a:off x="4479296" y="857232"/>
              <a:ext cx="2305341" cy="576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b="1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16" name="Rectangle 25"/>
            <p:cNvSpPr>
              <a:spLocks noChangeArrowheads="1"/>
            </p:cNvSpPr>
            <p:nvPr/>
          </p:nvSpPr>
          <p:spPr bwMode="auto">
            <a:xfrm>
              <a:off x="3650094" y="932692"/>
              <a:ext cx="540000" cy="432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" name="Text Box 28"/>
            <p:cNvSpPr txBox="1">
              <a:spLocks noChangeAspect="1" noChangeArrowheads="1"/>
            </p:cNvSpPr>
            <p:nvPr/>
          </p:nvSpPr>
          <p:spPr bwMode="auto">
            <a:xfrm>
              <a:off x="3598615" y="949203"/>
              <a:ext cx="668337" cy="32067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200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4434502" y="825644"/>
              <a:ext cx="1402948" cy="36933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 eaLnBrk="0" hangingPunct="0">
                <a:tabLst>
                  <a:tab pos="2743200" algn="l"/>
                </a:tabLst>
              </a:pPr>
              <a:r>
                <a:rPr lang="fr-FR" b="1" dirty="0" smtClean="0">
                  <a:solidFill>
                    <a:srgbClr val="FF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F</a:t>
              </a:r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/</a:t>
              </a:r>
              <a:r>
                <a:rPr lang="fr-FR" b="1" dirty="0" smtClean="0">
                  <a:solidFill>
                    <a:srgbClr val="0000FF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GCI </a:t>
              </a:r>
              <a:r>
                <a:rPr lang="fr-FR" b="1" dirty="0" smtClean="0">
                  <a:solidFill>
                    <a:srgbClr val="C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(100)</a:t>
              </a:r>
              <a:endParaRPr lang="ar-DZ" b="1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4442687" y="1079713"/>
              <a:ext cx="2005677" cy="36933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 eaLnBrk="0" hangingPunct="0"/>
              <a:r>
                <a:rPr lang="fr-FR" b="1" dirty="0" smtClean="0">
                  <a:solidFill>
                    <a:srgbClr val="FF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F</a:t>
              </a:r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/</a:t>
              </a:r>
              <a:r>
                <a:rPr lang="fr-FR" b="1" dirty="0" smtClean="0">
                  <a:solidFill>
                    <a:srgbClr val="0000FF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GPN</a:t>
              </a:r>
              <a:r>
                <a:rPr lang="fr-FR" b="1" dirty="0" smtClean="0">
                  <a:solidFill>
                    <a:schemeClr val="tx1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 </a:t>
              </a:r>
              <a:r>
                <a:rPr lang="fr-FR" b="1" dirty="0" smtClean="0">
                  <a:solidFill>
                    <a:srgbClr val="C00000"/>
                  </a:solidFill>
                  <a:latin typeface="Arial" pitchFamily="34" charset="0"/>
                  <a:ea typeface="Times New Roman" pitchFamily="18" charset="0"/>
                  <a:cs typeface="Arial" pitchFamily="34" charset="0"/>
                </a:rPr>
                <a:t>(10,20,30)</a:t>
              </a:r>
              <a:endParaRPr lang="fr-FR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3564550" y="2197238"/>
              <a:ext cx="703489" cy="576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>
              <a:off x="3644716" y="2272698"/>
              <a:ext cx="540000" cy="432000"/>
            </a:xfrm>
            <a:prstGeom prst="rect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2" name="Text Box 28"/>
            <p:cNvSpPr txBox="1">
              <a:spLocks noChangeAspect="1" noChangeArrowheads="1"/>
            </p:cNvSpPr>
            <p:nvPr/>
          </p:nvSpPr>
          <p:spPr bwMode="auto">
            <a:xfrm>
              <a:off x="3593237" y="2302857"/>
              <a:ext cx="668337" cy="32067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ctr"/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201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Line 26"/>
            <p:cNvSpPr>
              <a:spLocks noChangeAspect="1" noChangeShapeType="1"/>
            </p:cNvSpPr>
            <p:nvPr/>
          </p:nvSpPr>
          <p:spPr bwMode="auto">
            <a:xfrm>
              <a:off x="3775549" y="1823740"/>
              <a:ext cx="288000" cy="0"/>
            </a:xfrm>
            <a:prstGeom prst="line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r" rtl="1"/>
              <a:endParaRPr lang="fr-FR"/>
            </a:p>
          </p:txBody>
        </p:sp>
        <p:sp>
          <p:nvSpPr>
            <p:cNvPr id="24" name="Line 26"/>
            <p:cNvSpPr>
              <a:spLocks noChangeAspect="1" noChangeShapeType="1"/>
            </p:cNvSpPr>
            <p:nvPr/>
          </p:nvSpPr>
          <p:spPr bwMode="auto">
            <a:xfrm>
              <a:off x="3772556" y="3124975"/>
              <a:ext cx="288000" cy="0"/>
            </a:xfrm>
            <a:prstGeom prst="line">
              <a:avLst/>
            </a:prstGeom>
            <a:ln w="38100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 algn="r" rtl="1"/>
              <a:endParaRPr lang="fr-FR"/>
            </a:p>
          </p:txBody>
        </p:sp>
        <p:sp>
          <p:nvSpPr>
            <p:cNvPr id="25" name="Parenthèse ouvrante 24"/>
            <p:cNvSpPr/>
            <p:nvPr/>
          </p:nvSpPr>
          <p:spPr>
            <a:xfrm>
              <a:off x="2928926" y="571480"/>
              <a:ext cx="1000132" cy="2844000"/>
            </a:xfrm>
            <a:prstGeom prst="leftBracket">
              <a:avLst>
                <a:gd name="adj" fmla="val 0"/>
              </a:avLst>
            </a:prstGeom>
            <a:ln w="285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4929198"/>
            <a:ext cx="8929718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 eaLnBrk="0" hangingPunct="0">
              <a:tabLst>
                <a:tab pos="2743200" algn="l"/>
              </a:tabLst>
            </a:pP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المرور بين المرحلتين يتم إما بوجود </a:t>
            </a:r>
            <a:r>
              <a:rPr lang="ar-DZ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أي خلل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في النظام الآلي</a:t>
            </a:r>
            <a:r>
              <a:rPr lang="ar-DZ" b="1" dirty="0" smtClean="0">
                <a:cs typeface="Arabic Transparent" pitchFamily="2" charset="-78"/>
              </a:rPr>
              <a:t> ( مثلا مرحل حراري ) و إما عن طريق زر الإيقاف ألاستعجالي .</a:t>
            </a:r>
            <a:endParaRPr lang="ar-DZ" b="1" dirty="0">
              <a:cs typeface="Arabic Transparent" pitchFamily="2" charset="-78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4086224" y="1928802"/>
            <a:ext cx="342900" cy="242887"/>
          </a:xfrm>
          <a:prstGeom prst="leftArrow">
            <a:avLst>
              <a:gd name="adj1" fmla="val 50000"/>
              <a:gd name="adj2" fmla="val 35294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8" name="Rectangle 6"/>
          <p:cNvSpPr>
            <a:spLocks noChangeAspect="1" noChangeArrowheads="1"/>
          </p:cNvSpPr>
          <p:nvPr/>
        </p:nvSpPr>
        <p:spPr bwMode="auto">
          <a:xfrm>
            <a:off x="2641563" y="3133725"/>
            <a:ext cx="325438" cy="11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41" name="Groupe 40"/>
          <p:cNvGrpSpPr/>
          <p:nvPr/>
        </p:nvGrpSpPr>
        <p:grpSpPr>
          <a:xfrm>
            <a:off x="147634" y="1559549"/>
            <a:ext cx="3852862" cy="968375"/>
            <a:chOff x="0" y="1500174"/>
            <a:chExt cx="3852862" cy="968375"/>
          </a:xfrm>
        </p:grpSpPr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0" y="1500174"/>
              <a:ext cx="3852862" cy="968375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r" rtl="1"/>
              <a:endParaRPr lang="fr-FR" sz="1600" b="1" dirty="0">
                <a:latin typeface="Times New Roman" pitchFamily="18" charset="0"/>
                <a:cs typeface="Arabic Transparent" pitchFamily="2" charset="-78"/>
              </a:endParaRPr>
            </a:p>
            <a:p>
              <a:endParaRPr lang="fr-FR" sz="1600" b="1" dirty="0">
                <a:cs typeface="Arabic Transparent" pitchFamily="2" charset="-78"/>
              </a:endParaRPr>
            </a:p>
          </p:txBody>
        </p:sp>
        <p:sp>
          <p:nvSpPr>
            <p:cNvPr id="29" name="Text Box 7"/>
            <p:cNvSpPr txBox="1">
              <a:spLocks noChangeArrowheads="1"/>
            </p:cNvSpPr>
            <p:nvPr/>
          </p:nvSpPr>
          <p:spPr bwMode="auto">
            <a:xfrm>
              <a:off x="0" y="1500174"/>
              <a:ext cx="3852862" cy="968375"/>
            </a:xfrm>
            <a:prstGeom prst="rect">
              <a:avLst/>
            </a:prstGeom>
            <a:noFill/>
            <a:ln>
              <a:solidFill>
                <a:schemeClr val="tx1"/>
              </a:solidFill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م.ت.م.ن الأمن </a:t>
              </a:r>
              <a:r>
                <a:rPr lang="fr-FR" b="1" dirty="0">
                  <a:solidFill>
                    <a:srgbClr val="FF0000"/>
                  </a:solidFill>
                  <a:cs typeface="Arabic Transparent" pitchFamily="2" charset="-78"/>
                </a:rPr>
                <a:t>GS</a:t>
              </a:r>
              <a:r>
                <a:rPr lang="ar-DZ" b="1" dirty="0">
                  <a:solidFill>
                    <a:srgbClr val="FF0000"/>
                  </a:solidFill>
                  <a:latin typeface="Times New Roman" pitchFamily="18" charset="0"/>
                  <a:cs typeface="Arabic Transparent" pitchFamily="2" charset="-78"/>
                </a:rPr>
                <a:t> يرغم:</a:t>
              </a:r>
            </a:p>
            <a:p>
              <a:pPr algn="r" rtl="1"/>
              <a:r>
                <a:rPr lang="ar-DZ" sz="1600" b="1" dirty="0">
                  <a:solidFill>
                    <a:schemeClr val="tx1"/>
                  </a:solidFill>
                  <a:cs typeface="Arabic Transparent" pitchFamily="2" charset="-78"/>
                </a:rPr>
                <a:t>ـ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600" b="1" dirty="0" err="1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م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.ت.م.ن الإنتاج العادي </a:t>
              </a:r>
              <a:r>
                <a:rPr lang="fr-FR" sz="1600" b="1" dirty="0">
                  <a:solidFill>
                    <a:schemeClr val="tx1"/>
                  </a:solidFill>
                  <a:cs typeface="Arabic Transparent" pitchFamily="2" charset="-78"/>
                </a:rPr>
                <a:t>GPN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في مرحلة الابتدائية</a:t>
              </a:r>
            </a:p>
            <a:p>
              <a:pPr algn="r" rtl="1"/>
              <a:r>
                <a:rPr lang="ar-DZ" sz="1600" b="1" dirty="0">
                  <a:solidFill>
                    <a:schemeClr val="tx1"/>
                  </a:solidFill>
                  <a:cs typeface="Arabic Transparent" pitchFamily="2" charset="-78"/>
                </a:rPr>
                <a:t>ـ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600" b="1" dirty="0" err="1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م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.ت.م.ن القيادة </a:t>
              </a:r>
              <a:r>
                <a:rPr lang="ar-DZ" sz="1600" b="1" dirty="0" smtClean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والتهيئة </a:t>
              </a:r>
              <a:r>
                <a:rPr lang="fr-FR" sz="1600" b="1" dirty="0" smtClean="0">
                  <a:solidFill>
                    <a:schemeClr val="tx1"/>
                  </a:solidFill>
                  <a:cs typeface="Arabic Transparent" pitchFamily="2" charset="-78"/>
                </a:rPr>
                <a:t>GC</a:t>
              </a:r>
              <a:r>
                <a:rPr lang="ar-DZ" sz="1600" b="1" dirty="0" smtClean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600" b="1" dirty="0">
                  <a:solidFill>
                    <a:schemeClr val="tx1"/>
                  </a:solidFill>
                  <a:latin typeface="Times New Roman" pitchFamily="18" charset="0"/>
                  <a:cs typeface="Arabic Transparent" pitchFamily="2" charset="-78"/>
                </a:rPr>
                <a:t>في مرحلة الابتدائية</a:t>
              </a:r>
            </a:p>
            <a:p>
              <a:pPr algn="r" rtl="1"/>
              <a:endParaRPr lang="fr-FR" sz="1600" b="1" dirty="0">
                <a:latin typeface="Times New Roman" pitchFamily="18" charset="0"/>
                <a:cs typeface="Arabic Transparent" pitchFamily="2" charset="-78"/>
              </a:endParaRPr>
            </a:p>
            <a:p>
              <a:endParaRPr lang="fr-FR" sz="1600" b="1" dirty="0">
                <a:cs typeface="Arabic Transparent" pitchFamily="2" charset="-78"/>
              </a:endParaRPr>
            </a:p>
          </p:txBody>
        </p:sp>
      </p:grpSp>
      <p:sp>
        <p:nvSpPr>
          <p:cNvPr id="30" name="Rectangle 8"/>
          <p:cNvSpPr>
            <a:spLocks noChangeAspect="1" noChangeArrowheads="1"/>
          </p:cNvSpPr>
          <p:nvPr/>
        </p:nvSpPr>
        <p:spPr bwMode="auto">
          <a:xfrm>
            <a:off x="2784438" y="3565525"/>
            <a:ext cx="217488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39" name="Groupe 38"/>
          <p:cNvGrpSpPr>
            <a:grpSpLocks noChangeAspect="1"/>
          </p:cNvGrpSpPr>
          <p:nvPr/>
        </p:nvGrpSpPr>
        <p:grpSpPr>
          <a:xfrm>
            <a:off x="6977513" y="3393192"/>
            <a:ext cx="1167197" cy="527748"/>
            <a:chOff x="5213364" y="3060700"/>
            <a:chExt cx="704799" cy="381465"/>
          </a:xfrm>
        </p:grpSpPr>
        <p:sp>
          <p:nvSpPr>
            <p:cNvPr id="31" name="Line 20"/>
            <p:cNvSpPr>
              <a:spLocks noChangeAspect="1" noChangeShapeType="1"/>
            </p:cNvSpPr>
            <p:nvPr/>
          </p:nvSpPr>
          <p:spPr bwMode="auto">
            <a:xfrm rot="720000" flipH="1" flipV="1">
              <a:off x="5376826" y="3060700"/>
              <a:ext cx="541337" cy="29368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32" name="Line 21"/>
            <p:cNvSpPr>
              <a:spLocks noChangeAspect="1" noChangeShapeType="1"/>
            </p:cNvSpPr>
            <p:nvPr/>
          </p:nvSpPr>
          <p:spPr bwMode="auto">
            <a:xfrm>
              <a:off x="5213364" y="3442165"/>
              <a:ext cx="691708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33" name="Text Box 22"/>
          <p:cNvSpPr txBox="1">
            <a:spLocks noChangeAspect="1" noChangeArrowheads="1"/>
          </p:cNvSpPr>
          <p:nvPr/>
        </p:nvSpPr>
        <p:spPr bwMode="auto">
          <a:xfrm>
            <a:off x="6017718" y="3733805"/>
            <a:ext cx="947737" cy="33813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وجود خلل</a:t>
            </a:r>
            <a:endParaRPr lang="fr-FR" sz="1600" b="1" dirty="0">
              <a:solidFill>
                <a:srgbClr val="CC00FF"/>
              </a:solidFill>
              <a:cs typeface="Arabic Transparent" pitchFamily="2" charset="-78"/>
            </a:endParaRPr>
          </a:p>
        </p:txBody>
      </p:sp>
      <p:sp>
        <p:nvSpPr>
          <p:cNvPr id="34" name="Arc 24"/>
          <p:cNvSpPr>
            <a:spLocks noChangeAspect="1"/>
          </p:cNvSpPr>
          <p:nvPr/>
        </p:nvSpPr>
        <p:spPr bwMode="auto">
          <a:xfrm rot="16200000">
            <a:off x="4203511" y="1679110"/>
            <a:ext cx="1440000" cy="345268"/>
          </a:xfrm>
          <a:custGeom>
            <a:avLst/>
            <a:gdLst>
              <a:gd name="T0" fmla="*/ 0 w 42913"/>
              <a:gd name="T1" fmla="*/ 442572419 h 21600"/>
              <a:gd name="T2" fmla="*/ 1046915386 w 42913"/>
              <a:gd name="T3" fmla="*/ 528474424 h 21600"/>
              <a:gd name="T4" fmla="*/ 519956468 w 42913"/>
              <a:gd name="T5" fmla="*/ 528474424 h 21600"/>
              <a:gd name="T6" fmla="*/ 0 60000 65536"/>
              <a:gd name="T7" fmla="*/ 0 60000 65536"/>
              <a:gd name="T8" fmla="*/ 0 60000 65536"/>
              <a:gd name="T9" fmla="*/ 0 w 42913"/>
              <a:gd name="T10" fmla="*/ 0 h 21600"/>
              <a:gd name="T11" fmla="*/ 42913 w 4291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2913" h="21600" fill="none" extrusionOk="0">
                <a:moveTo>
                  <a:pt x="0" y="18089"/>
                </a:moveTo>
                <a:cubicBezTo>
                  <a:pt x="1719" y="7655"/>
                  <a:pt x="10738" y="-1"/>
                  <a:pt x="21313" y="0"/>
                </a:cubicBezTo>
                <a:cubicBezTo>
                  <a:pt x="33242" y="0"/>
                  <a:pt x="42913" y="9670"/>
                  <a:pt x="42913" y="21600"/>
                </a:cubicBezTo>
              </a:path>
              <a:path w="42913" h="21600" stroke="0" extrusionOk="0">
                <a:moveTo>
                  <a:pt x="0" y="18089"/>
                </a:moveTo>
                <a:cubicBezTo>
                  <a:pt x="1719" y="7655"/>
                  <a:pt x="10738" y="-1"/>
                  <a:pt x="21313" y="0"/>
                </a:cubicBezTo>
                <a:cubicBezTo>
                  <a:pt x="33242" y="0"/>
                  <a:pt x="42913" y="9670"/>
                  <a:pt x="42913" y="21600"/>
                </a:cubicBezTo>
                <a:lnTo>
                  <a:pt x="21313" y="21600"/>
                </a:lnTo>
                <a:close/>
              </a:path>
            </a:pathLst>
          </a:custGeom>
          <a:noFill/>
          <a:ln w="12700">
            <a:solidFill>
              <a:srgbClr val="FF0000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35" name="Text Box 29"/>
          <p:cNvSpPr txBox="1">
            <a:spLocks noChangeArrowheads="1"/>
          </p:cNvSpPr>
          <p:nvPr/>
        </p:nvSpPr>
        <p:spPr bwMode="auto">
          <a:xfrm>
            <a:off x="6322513" y="2318808"/>
            <a:ext cx="2714644" cy="396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شرط الرجوع </a:t>
            </a:r>
            <a:r>
              <a:rPr lang="ar-DZ" sz="1600" b="1" dirty="0" smtClean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بعد</a:t>
            </a:r>
            <a:r>
              <a:rPr lang="fr-FR" sz="1600" b="1" dirty="0" smtClean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التوقف ألاستعجالي</a:t>
            </a:r>
            <a:endParaRPr lang="fr-FR" sz="1600" b="1" dirty="0">
              <a:solidFill>
                <a:srgbClr val="CC00FF"/>
              </a:solidFill>
              <a:cs typeface="Arabic Transparent" pitchFamily="2" charset="-78"/>
            </a:endParaRPr>
          </a:p>
        </p:txBody>
      </p:sp>
      <p:sp>
        <p:nvSpPr>
          <p:cNvPr id="36" name="Line 30"/>
          <p:cNvSpPr>
            <a:spLocks noChangeShapeType="1"/>
          </p:cNvSpPr>
          <p:nvPr/>
        </p:nvSpPr>
        <p:spPr bwMode="auto">
          <a:xfrm flipH="1" flipV="1">
            <a:off x="7465522" y="2071678"/>
            <a:ext cx="576263" cy="287337"/>
          </a:xfrm>
          <a:prstGeom prst="line">
            <a:avLst/>
          </a:prstGeom>
          <a:ln w="12700">
            <a:solidFill>
              <a:srgbClr val="FF0000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37" name="Text Box 31"/>
          <p:cNvSpPr txBox="1">
            <a:spLocks noChangeArrowheads="1"/>
          </p:cNvSpPr>
          <p:nvPr/>
        </p:nvSpPr>
        <p:spPr bwMode="auto">
          <a:xfrm>
            <a:off x="1238540" y="3119498"/>
            <a:ext cx="2954337" cy="9937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 rtl="1"/>
            <a:r>
              <a:rPr lang="ar-DZ" sz="1600" b="1" dirty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مرحلة الترخيص بتطور</a:t>
            </a:r>
          </a:p>
          <a:p>
            <a:pPr algn="r" rtl="1"/>
            <a:r>
              <a:rPr lang="ar-DZ" sz="1600" b="1" dirty="0">
                <a:solidFill>
                  <a:srgbClr val="CC00FF"/>
                </a:solidFill>
                <a:latin typeface="Times New Roman" pitchFamily="18" charset="0"/>
                <a:cs typeface="Arabic Transparent" pitchFamily="2" charset="-78"/>
              </a:rPr>
              <a:t> ـ </a:t>
            </a:r>
            <a:r>
              <a:rPr lang="ar-DZ" sz="1600" b="1" dirty="0" err="1">
                <a:solidFill>
                  <a:srgbClr val="CC00FF"/>
                </a:solidFill>
                <a:cs typeface="Arabic Transparent" pitchFamily="2" charset="-78"/>
              </a:rPr>
              <a:t>م</a:t>
            </a:r>
            <a:r>
              <a:rPr lang="ar-DZ" sz="1600" b="1" dirty="0">
                <a:solidFill>
                  <a:srgbClr val="CC00FF"/>
                </a:solidFill>
                <a:cs typeface="Arabic Transparent" pitchFamily="2" charset="-78"/>
              </a:rPr>
              <a:t>.ت.م.ن القيادة والتهيئة.</a:t>
            </a:r>
          </a:p>
          <a:p>
            <a:pPr algn="r" rtl="1"/>
            <a:r>
              <a:rPr lang="ar-DZ" sz="1600" b="1" dirty="0">
                <a:solidFill>
                  <a:srgbClr val="CC00FF"/>
                </a:solidFill>
                <a:cs typeface="Arabic Transparent" pitchFamily="2" charset="-78"/>
              </a:rPr>
              <a:t> ـ </a:t>
            </a:r>
            <a:r>
              <a:rPr lang="ar-DZ" sz="1600" b="1" dirty="0" err="1">
                <a:solidFill>
                  <a:srgbClr val="CC00FF"/>
                </a:solidFill>
                <a:cs typeface="Arabic Transparent" pitchFamily="2" charset="-78"/>
              </a:rPr>
              <a:t>م</a:t>
            </a:r>
            <a:r>
              <a:rPr lang="ar-DZ" sz="1600" b="1" dirty="0">
                <a:solidFill>
                  <a:srgbClr val="CC00FF"/>
                </a:solidFill>
                <a:cs typeface="Arabic Transparent" pitchFamily="2" charset="-78"/>
              </a:rPr>
              <a:t>.ت.م.ن الإنتاج العادي.</a:t>
            </a:r>
            <a:r>
              <a:rPr lang="ar-DZ" sz="1600" dirty="0">
                <a:solidFill>
                  <a:srgbClr val="CC00FF"/>
                </a:solidFill>
                <a:cs typeface="Arabic Transparent" pitchFamily="2" charset="-78"/>
              </a:rPr>
              <a:t> </a:t>
            </a:r>
            <a:endParaRPr lang="ar-DZ" sz="1600" b="1" dirty="0">
              <a:solidFill>
                <a:srgbClr val="CC00FF"/>
              </a:solidFill>
              <a:latin typeface="Times New Roman" pitchFamily="18" charset="0"/>
              <a:cs typeface="Arabic Transparent" pitchFamily="2" charset="-78"/>
            </a:endParaRPr>
          </a:p>
          <a:p>
            <a:pPr algn="r" rtl="1"/>
            <a:endParaRPr lang="fr-FR" sz="1600" b="1" dirty="0">
              <a:solidFill>
                <a:srgbClr val="CC00FF"/>
              </a:solidFill>
              <a:cs typeface="Arabic Transparent" pitchFamily="2" charset="-78"/>
            </a:endParaRPr>
          </a:p>
        </p:txBody>
      </p:sp>
      <p:sp>
        <p:nvSpPr>
          <p:cNvPr id="38" name="Line 32"/>
          <p:cNvSpPr>
            <a:spLocks noChangeShapeType="1"/>
          </p:cNvSpPr>
          <p:nvPr/>
        </p:nvSpPr>
        <p:spPr bwMode="auto">
          <a:xfrm flipV="1">
            <a:off x="4171442" y="2797113"/>
            <a:ext cx="936625" cy="504825"/>
          </a:xfrm>
          <a:prstGeom prst="line">
            <a:avLst/>
          </a:prstGeom>
          <a:ln w="12700">
            <a:solidFill>
              <a:srgbClr val="FF0000"/>
            </a:solidFill>
            <a:prstDash val="dash"/>
            <a:headEnd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26" grpId="0"/>
      <p:bldP spid="27" grpId="0" animBg="1"/>
      <p:bldP spid="33" grpId="0"/>
      <p:bldP spid="34" grpId="0" animBg="1"/>
      <p:bldP spid="35" grpId="0"/>
      <p:bldP spid="36" grpId="0" animBg="1"/>
      <p:bldP spid="37" grpId="0"/>
      <p:bldP spid="3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01" name="Rectangle 5"/>
          <p:cNvSpPr>
            <a:spLocks noChangeArrowheads="1"/>
          </p:cNvSpPr>
          <p:nvPr/>
        </p:nvSpPr>
        <p:spPr bwMode="auto">
          <a:xfrm>
            <a:off x="6422300" y="71414"/>
            <a:ext cx="2507418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rtl="1" eaLnBrk="0" hangingPunct="0"/>
            <a:r>
              <a:rPr lang="ar-DZ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8 </a:t>
            </a:r>
            <a:r>
              <a:rPr lang="ar-DZ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ـ</a:t>
            </a:r>
            <a:r>
              <a:rPr lang="ar-DZ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تدرج </a:t>
            </a:r>
            <a:r>
              <a:rPr lang="ar-DZ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المتامن</a:t>
            </a:r>
            <a:r>
              <a:rPr lang="ar-DZ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النظام </a:t>
            </a:r>
            <a:r>
              <a:rPr lang="ar-DZ" b="1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الالي</a:t>
            </a:r>
            <a:r>
              <a:rPr lang="fr-FR" b="1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lang="fr-FR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32126" name="WordArt 30"/>
          <p:cNvSpPr>
            <a:spLocks noChangeAspect="1" noChangeArrowheads="1" noChangeShapeType="1" noTextEdit="1"/>
          </p:cNvSpPr>
          <p:nvPr/>
        </p:nvSpPr>
        <p:spPr bwMode="auto">
          <a:xfrm>
            <a:off x="3254586" y="730228"/>
            <a:ext cx="1548000" cy="28488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متمن </a:t>
            </a:r>
            <a:r>
              <a:rPr lang="ar-DZ" sz="20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الأمن </a:t>
            </a:r>
            <a:r>
              <a:rPr lang="fr-FR" sz="20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abic Transparent"/>
              </a:rPr>
              <a:t>GS</a:t>
            </a:r>
          </a:p>
        </p:txBody>
      </p:sp>
      <p:sp>
        <p:nvSpPr>
          <p:cNvPr id="132123" name="WordArt 27"/>
          <p:cNvSpPr>
            <a:spLocks noChangeAspect="1" noChangeArrowheads="1" noChangeShapeType="1" noTextEdit="1"/>
          </p:cNvSpPr>
          <p:nvPr/>
        </p:nvSpPr>
        <p:spPr bwMode="auto">
          <a:xfrm>
            <a:off x="757210" y="2385992"/>
            <a:ext cx="1882775" cy="52387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000" b="1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69696"/>
                </a:solidFill>
                <a:cs typeface="Arabic Transparent"/>
              </a:rPr>
              <a:t>متمن القيادة والتهيئة </a:t>
            </a:r>
          </a:p>
          <a:p>
            <a:pPr algn="ctr" rtl="1">
              <a:defRPr/>
            </a:pPr>
            <a:r>
              <a:rPr lang="ar-DZ" sz="2000" b="1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69696"/>
                </a:solidFill>
                <a:cs typeface="Arabic Transparent"/>
              </a:rPr>
              <a:t> م.ق.ت  </a:t>
            </a:r>
            <a:r>
              <a:rPr lang="fr-FR" sz="2000" b="1" kern="10" dirty="0">
                <a:ln w="9525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969696"/>
                </a:solidFill>
                <a:cs typeface="Arabic Transparent"/>
              </a:rPr>
              <a:t>GCI</a:t>
            </a:r>
          </a:p>
        </p:txBody>
      </p:sp>
      <p:sp>
        <p:nvSpPr>
          <p:cNvPr id="132120" name="WordArt 24"/>
          <p:cNvSpPr>
            <a:spLocks noChangeArrowheads="1" noChangeShapeType="1" noTextEdit="1"/>
          </p:cNvSpPr>
          <p:nvPr/>
        </p:nvSpPr>
        <p:spPr bwMode="auto">
          <a:xfrm>
            <a:off x="6375811" y="2802090"/>
            <a:ext cx="1774067" cy="46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متمن </a:t>
            </a:r>
            <a:r>
              <a:rPr lang="ar-DZ" sz="2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تنسيق </a:t>
            </a:r>
            <a:r>
              <a:rPr lang="ar-DZ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الاشغولات</a:t>
            </a:r>
            <a:endParaRPr lang="ar-DZ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cs typeface="Arabic Transparent"/>
            </a:endParaRPr>
          </a:p>
          <a:p>
            <a:pPr algn="ctr" rtl="1">
              <a:defRPr/>
            </a:pP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        </a:t>
            </a:r>
            <a:r>
              <a:rPr lang="fr-FR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GCT</a:t>
            </a:r>
          </a:p>
        </p:txBody>
      </p:sp>
      <p:sp>
        <p:nvSpPr>
          <p:cNvPr id="132117" name="WordArt 21"/>
          <p:cNvSpPr>
            <a:spLocks noChangeArrowheads="1" noChangeShapeType="1" noTextEdit="1"/>
          </p:cNvSpPr>
          <p:nvPr/>
        </p:nvSpPr>
        <p:spPr bwMode="auto">
          <a:xfrm>
            <a:off x="6599265" y="3629015"/>
            <a:ext cx="1360521" cy="46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متامن</a:t>
            </a: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 </a:t>
            </a:r>
            <a:r>
              <a:rPr lang="ar-DZ" sz="20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الاشغولات</a:t>
            </a:r>
            <a:endParaRPr lang="ar-DZ" sz="2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cs typeface="Arabic Transparent"/>
            </a:endParaRPr>
          </a:p>
          <a:p>
            <a:pPr algn="ctr" rtl="1">
              <a:defRPr/>
            </a:pPr>
            <a:r>
              <a:rPr lang="ar-DZ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      </a:t>
            </a:r>
            <a:r>
              <a:rPr lang="fr-FR" sz="2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cs typeface="Arabic Transparent"/>
              </a:rPr>
              <a:t>GT</a:t>
            </a:r>
          </a:p>
        </p:txBody>
      </p:sp>
      <p:sp>
        <p:nvSpPr>
          <p:cNvPr id="132112" name="WordArt 16"/>
          <p:cNvSpPr>
            <a:spLocks noChangeAspect="1" noChangeArrowheads="1" noChangeShapeType="1" noTextEdit="1"/>
          </p:cNvSpPr>
          <p:nvPr/>
        </p:nvSpPr>
        <p:spPr bwMode="auto">
          <a:xfrm>
            <a:off x="6354790" y="2389177"/>
            <a:ext cx="1939925" cy="5429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1">
              <a:defRPr/>
            </a:pPr>
            <a:r>
              <a:rPr lang="ar-DZ" sz="2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69696"/>
                </a:solidFill>
                <a:cs typeface="Arabic Transparent"/>
              </a:rPr>
              <a:t>متمن </a:t>
            </a:r>
            <a:r>
              <a:rPr lang="ar-DZ" sz="2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69696"/>
                </a:solidFill>
                <a:cs typeface="Arabic Transparent"/>
              </a:rPr>
              <a:t>الإنتاج </a:t>
            </a:r>
            <a:r>
              <a:rPr lang="ar-DZ" sz="2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69696"/>
                </a:solidFill>
                <a:cs typeface="Arabic Transparent"/>
              </a:rPr>
              <a:t>العادي </a:t>
            </a:r>
            <a:r>
              <a:rPr lang="fr-FR" sz="2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69696"/>
                </a:solidFill>
                <a:cs typeface="Arabic Transparent"/>
              </a:rPr>
              <a:t>GPN</a:t>
            </a:r>
          </a:p>
          <a:p>
            <a:pPr algn="ctr" rtl="1">
              <a:defRPr/>
            </a:pPr>
            <a:r>
              <a:rPr lang="fr-FR" sz="2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969696"/>
                </a:solidFill>
                <a:cs typeface="Arabic Transparent"/>
              </a:rPr>
              <a:t>      </a:t>
            </a:r>
          </a:p>
        </p:txBody>
      </p:sp>
      <p:sp>
        <p:nvSpPr>
          <p:cNvPr id="132124" name="Rectangle 28"/>
          <p:cNvSpPr>
            <a:spLocks noChangeAspect="1" noChangeArrowheads="1"/>
          </p:cNvSpPr>
          <p:nvPr/>
        </p:nvSpPr>
        <p:spPr bwMode="auto">
          <a:xfrm>
            <a:off x="3065435" y="500042"/>
            <a:ext cx="1901825" cy="779463"/>
          </a:xfrm>
          <a:prstGeom prst="rect">
            <a:avLst/>
          </a:prstGeom>
          <a:noFill/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73737" name="Text Box 26"/>
          <p:cNvSpPr txBox="1">
            <a:spLocks noChangeAspect="1" noChangeArrowheads="1"/>
          </p:cNvSpPr>
          <p:nvPr/>
        </p:nvSpPr>
        <p:spPr bwMode="auto">
          <a:xfrm>
            <a:off x="714348" y="2314555"/>
            <a:ext cx="2052637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endParaRPr lang="fr-FR"/>
          </a:p>
        </p:txBody>
      </p:sp>
      <p:sp>
        <p:nvSpPr>
          <p:cNvPr id="132121" name="Rectangle 25"/>
          <p:cNvSpPr>
            <a:spLocks noChangeAspect="1" noChangeArrowheads="1"/>
          </p:cNvSpPr>
          <p:nvPr/>
        </p:nvSpPr>
        <p:spPr bwMode="auto">
          <a:xfrm>
            <a:off x="714348" y="2222480"/>
            <a:ext cx="2001837" cy="781050"/>
          </a:xfrm>
          <a:prstGeom prst="rect">
            <a:avLst/>
          </a:prstGeom>
          <a:noFill/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73739" name="Text Box 23"/>
          <p:cNvSpPr txBox="1">
            <a:spLocks noChangeAspect="1" noChangeArrowheads="1"/>
          </p:cNvSpPr>
          <p:nvPr/>
        </p:nvSpPr>
        <p:spPr bwMode="auto">
          <a:xfrm>
            <a:off x="6211915" y="2757477"/>
            <a:ext cx="2081212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32118" name="Rectangle 22"/>
          <p:cNvSpPr>
            <a:spLocks noChangeAspect="1" noChangeArrowheads="1"/>
          </p:cNvSpPr>
          <p:nvPr/>
        </p:nvSpPr>
        <p:spPr bwMode="auto">
          <a:xfrm>
            <a:off x="6302402" y="2717790"/>
            <a:ext cx="1903413" cy="554037"/>
          </a:xfrm>
          <a:prstGeom prst="rect">
            <a:avLst/>
          </a:prstGeom>
          <a:noFill/>
          <a:ln w="9525">
            <a:solidFill>
              <a:srgbClr val="000000"/>
            </a:solidFill>
            <a:prstDash val="lgDash"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 bwMode="auto">
          <a:xfrm>
            <a:off x="6310340" y="3535352"/>
            <a:ext cx="1903412" cy="554038"/>
            <a:chOff x="7852" y="11705"/>
            <a:chExt cx="2380" cy="692"/>
          </a:xfrm>
        </p:grpSpPr>
        <p:sp>
          <p:nvSpPr>
            <p:cNvPr id="73757" name="Text Box 20"/>
            <p:cNvSpPr txBox="1">
              <a:spLocks noChangeAspect="1" noChangeArrowheads="1"/>
            </p:cNvSpPr>
            <p:nvPr/>
          </p:nvSpPr>
          <p:spPr bwMode="auto">
            <a:xfrm>
              <a:off x="7932" y="11734"/>
              <a:ext cx="2064" cy="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fr-FR"/>
            </a:p>
          </p:txBody>
        </p:sp>
        <p:sp>
          <p:nvSpPr>
            <p:cNvPr id="73758" name="Rectangle 19"/>
            <p:cNvSpPr>
              <a:spLocks noChangeAspect="1" noChangeArrowheads="1"/>
            </p:cNvSpPr>
            <p:nvPr/>
          </p:nvSpPr>
          <p:spPr bwMode="auto">
            <a:xfrm>
              <a:off x="7852" y="11705"/>
              <a:ext cx="2380" cy="69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lgDash"/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32113" name="Rectangle 17"/>
          <p:cNvSpPr>
            <a:spLocks noChangeAspect="1" noChangeArrowheads="1"/>
          </p:cNvSpPr>
          <p:nvPr/>
        </p:nvSpPr>
        <p:spPr bwMode="auto">
          <a:xfrm>
            <a:off x="6078565" y="2332027"/>
            <a:ext cx="2351087" cy="1828800"/>
          </a:xfrm>
          <a:prstGeom prst="rect">
            <a:avLst/>
          </a:prstGeom>
          <a:noFill/>
          <a:ln w="38100"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73743" name="Text Box 15"/>
          <p:cNvSpPr txBox="1">
            <a:spLocks noChangeAspect="1" noChangeArrowheads="1"/>
          </p:cNvSpPr>
          <p:nvPr/>
        </p:nvSpPr>
        <p:spPr bwMode="auto">
          <a:xfrm>
            <a:off x="6259540" y="2349490"/>
            <a:ext cx="2039937" cy="6318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132110" name="Line 14"/>
          <p:cNvSpPr>
            <a:spLocks noChangeAspect="1" noChangeShapeType="1"/>
          </p:cNvSpPr>
          <p:nvPr/>
        </p:nvSpPr>
        <p:spPr bwMode="auto">
          <a:xfrm flipH="1">
            <a:off x="1717648" y="1293792"/>
            <a:ext cx="1295400" cy="882650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32109" name="Line 13"/>
          <p:cNvSpPr>
            <a:spLocks noChangeAspect="1" noChangeShapeType="1"/>
          </p:cNvSpPr>
          <p:nvPr/>
        </p:nvSpPr>
        <p:spPr bwMode="auto">
          <a:xfrm>
            <a:off x="5022823" y="1256897"/>
            <a:ext cx="1872000" cy="1019390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32108" name="Line 12"/>
          <p:cNvSpPr>
            <a:spLocks noChangeAspect="1" noChangeShapeType="1"/>
          </p:cNvSpPr>
          <p:nvPr/>
        </p:nvSpPr>
        <p:spPr bwMode="auto">
          <a:xfrm>
            <a:off x="2769940" y="2512992"/>
            <a:ext cx="3276000" cy="0"/>
          </a:xfrm>
          <a:prstGeom prst="line">
            <a:avLst/>
          </a:prstGeom>
          <a:ln>
            <a:headEnd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32107" name="Line 11"/>
          <p:cNvSpPr>
            <a:spLocks noChangeAspect="1" noChangeShapeType="1"/>
          </p:cNvSpPr>
          <p:nvPr/>
        </p:nvSpPr>
        <p:spPr bwMode="auto">
          <a:xfrm flipV="1">
            <a:off x="7761315" y="3284527"/>
            <a:ext cx="0" cy="212725"/>
          </a:xfrm>
          <a:prstGeom prst="line">
            <a:avLst/>
          </a:prstGeom>
          <a:ln>
            <a:headEnd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32106" name="Line 10"/>
          <p:cNvSpPr>
            <a:spLocks noChangeAspect="1" noChangeShapeType="1"/>
          </p:cNvSpPr>
          <p:nvPr/>
        </p:nvSpPr>
        <p:spPr bwMode="auto">
          <a:xfrm rot="10800000" flipV="1">
            <a:off x="6754840" y="3289290"/>
            <a:ext cx="0" cy="212725"/>
          </a:xfrm>
          <a:prstGeom prst="line">
            <a:avLst/>
          </a:prstGeom>
          <a:ln>
            <a:headEnd/>
            <a:tailEnd type="triangle" w="lg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/>
          <a:lstStyle/>
          <a:p>
            <a:endParaRPr lang="fr-FR"/>
          </a:p>
        </p:txBody>
      </p:sp>
      <p:sp>
        <p:nvSpPr>
          <p:cNvPr id="132105" name="Text Box 9"/>
          <p:cNvSpPr txBox="1">
            <a:spLocks noChangeAspect="1" noChangeArrowheads="1"/>
          </p:cNvSpPr>
          <p:nvPr/>
        </p:nvSpPr>
        <p:spPr bwMode="auto">
          <a:xfrm rot="19541671">
            <a:off x="1579085" y="1340050"/>
            <a:ext cx="1366830" cy="3492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 eaLnBrk="0" hangingPunct="0"/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F/GCI(100</a:t>
            </a:r>
            <a:r>
              <a:rPr lang="fr-F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104" name="Text Box 8"/>
          <p:cNvSpPr txBox="1">
            <a:spLocks noChangeAspect="1" noChangeArrowheads="1"/>
          </p:cNvSpPr>
          <p:nvPr/>
        </p:nvSpPr>
        <p:spPr bwMode="auto">
          <a:xfrm rot="1740000">
            <a:off x="5005082" y="1423632"/>
            <a:ext cx="2112855" cy="3048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 eaLnBrk="0" hangingPunct="0"/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F/GPN(10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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Symbol"/>
              </a:rPr>
              <a:t></a:t>
            </a:r>
            <a:r>
              <a:rPr lang="fr-F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30</a:t>
            </a:r>
            <a:r>
              <a:rPr lang="fr-F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fr-F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l" eaLnBrk="0" hangingPunct="0"/>
            <a:endParaRPr lang="fr-FR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2103" name="Text Box 7"/>
          <p:cNvSpPr txBox="1">
            <a:spLocks noChangeAspect="1" noChangeArrowheads="1"/>
          </p:cNvSpPr>
          <p:nvPr/>
        </p:nvSpPr>
        <p:spPr bwMode="auto">
          <a:xfrm>
            <a:off x="3403595" y="2538612"/>
            <a:ext cx="1525595" cy="3048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 eaLnBrk="0" hangingPunct="0"/>
            <a:r>
              <a:rPr lang="fr-FR" b="1" dirty="0" smtClean="0">
                <a:solidFill>
                  <a:srgbClr val="009900"/>
                </a:solidFill>
                <a:latin typeface="Arial" pitchFamily="34" charset="0"/>
                <a:cs typeface="Arial" pitchFamily="34" charset="0"/>
              </a:rPr>
              <a:t>I/GPN(1)(2)</a:t>
            </a:r>
            <a:endParaRPr lang="fr-FR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  <a:p>
            <a:pPr algn="l" eaLnBrk="0" hangingPunct="0"/>
            <a:endParaRPr lang="fr-FR" dirty="0">
              <a:solidFill>
                <a:srgbClr val="0099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752" name="Rectangle 32"/>
          <p:cNvSpPr>
            <a:spLocks noChangeArrowheads="1"/>
          </p:cNvSpPr>
          <p:nvPr/>
        </p:nvSpPr>
        <p:spPr bwMode="auto">
          <a:xfrm>
            <a:off x="0" y="196532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73753" name="Rectangle 33"/>
          <p:cNvSpPr>
            <a:spLocks noChangeArrowheads="1"/>
          </p:cNvSpPr>
          <p:nvPr/>
        </p:nvSpPr>
        <p:spPr bwMode="auto">
          <a:xfrm>
            <a:off x="0" y="21558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3754" name="Rectangle 34"/>
          <p:cNvSpPr>
            <a:spLocks noChangeArrowheads="1"/>
          </p:cNvSpPr>
          <p:nvPr/>
        </p:nvSpPr>
        <p:spPr bwMode="auto">
          <a:xfrm>
            <a:off x="0" y="25558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3755" name="Rectangle 35"/>
          <p:cNvSpPr>
            <a:spLocks noChangeArrowheads="1"/>
          </p:cNvSpPr>
          <p:nvPr/>
        </p:nvSpPr>
        <p:spPr bwMode="auto">
          <a:xfrm>
            <a:off x="0" y="285115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  <p:sp>
        <p:nvSpPr>
          <p:cNvPr id="73756" name="Rectangle 36"/>
          <p:cNvSpPr>
            <a:spLocks noChangeArrowheads="1"/>
          </p:cNvSpPr>
          <p:nvPr/>
        </p:nvSpPr>
        <p:spPr bwMode="auto">
          <a:xfrm>
            <a:off x="0" y="31464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2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2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32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32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3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3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3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3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/>
      <p:bldP spid="132124" grpId="0" animBg="1"/>
      <p:bldP spid="132121" grpId="0" animBg="1"/>
      <p:bldP spid="132118" grpId="0" animBg="1"/>
      <p:bldP spid="132113" grpId="0" animBg="1"/>
      <p:bldP spid="132110" grpId="0" animBg="1"/>
      <p:bldP spid="132109" grpId="0" animBg="1"/>
      <p:bldP spid="132108" grpId="0" animBg="1"/>
      <p:bldP spid="132107" grpId="0" animBg="1"/>
      <p:bldP spid="132106" grpId="0" animBg="1"/>
      <p:bldP spid="132105" grpId="0"/>
      <p:bldP spid="132104" grpId="0"/>
      <p:bldP spid="132103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/>
          <p:cNvSpPr>
            <a:spLocks noChangeArrowheads="1"/>
          </p:cNvSpPr>
          <p:nvPr/>
        </p:nvSpPr>
        <p:spPr bwMode="auto">
          <a:xfrm>
            <a:off x="-52510" y="744850"/>
            <a:ext cx="9179115" cy="113107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lnSpc>
                <a:spcPts val="2700"/>
              </a:lnSpc>
              <a:tabLst>
                <a:tab pos="2743200" algn="l"/>
              </a:tabLst>
            </a:pP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     عند 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إتمام </a:t>
            </a:r>
            <a:r>
              <a:rPr lang="fr-FR" sz="1600" b="1" dirty="0">
                <a:ea typeface="Times New Roman" pitchFamily="18" charset="0"/>
                <a:cs typeface="Arabic Transparent" pitchFamily="2" charset="-78"/>
              </a:rPr>
              <a:t>GEMMA</a:t>
            </a:r>
            <a:r>
              <a:rPr lang="ar-DZ" b="1" dirty="0">
                <a:ea typeface="Times New Roman" pitchFamily="18" charset="0"/>
                <a:cs typeface="Arabic Transparent" pitchFamily="2" charset="-78"/>
              </a:rPr>
              <a:t> وذلك بوضع مستطيلات الحالات </a:t>
            </a:r>
            <a:r>
              <a:rPr lang="ar-DZ" b="1" dirty="0" smtClean="0">
                <a:ea typeface="Times New Roman" pitchFamily="18" charset="0"/>
                <a:cs typeface="Arabic Transparent" pitchFamily="2" charset="-78"/>
              </a:rPr>
              <a:t>المطلوبة</a:t>
            </a:r>
            <a:r>
              <a:rPr lang="ar-DZ" b="1" dirty="0" smtClean="0">
                <a:cs typeface="Arabic Transparent" pitchFamily="2" charset="-78"/>
              </a:rPr>
              <a:t> وكذلك </a:t>
            </a:r>
            <a:r>
              <a:rPr lang="ar-DZ" b="1" dirty="0">
                <a:cs typeface="Arabic Transparent" pitchFamily="2" charset="-78"/>
              </a:rPr>
              <a:t>الربط بينها والتي تتم بواسطة </a:t>
            </a:r>
            <a:r>
              <a:rPr lang="ar-DZ" b="1" dirty="0">
                <a:solidFill>
                  <a:srgbClr val="008000"/>
                </a:solidFill>
                <a:cs typeface="Arabic Transparent" pitchFamily="2" charset="-78"/>
              </a:rPr>
              <a:t>أزرار </a:t>
            </a:r>
            <a:r>
              <a:rPr lang="ar-DZ" b="1" dirty="0" smtClean="0">
                <a:solidFill>
                  <a:srgbClr val="008000"/>
                </a:solidFill>
                <a:cs typeface="Arabic Transparent" pitchFamily="2" charset="-78"/>
              </a:rPr>
              <a:t>ومبدلات</a:t>
            </a:r>
          </a:p>
          <a:p>
            <a:pPr algn="r" rtl="1">
              <a:lnSpc>
                <a:spcPts val="2700"/>
              </a:lnSpc>
              <a:tabLst>
                <a:tab pos="2743200" algn="l"/>
              </a:tabLst>
            </a:pPr>
            <a:r>
              <a:rPr lang="ar-DZ" b="1" dirty="0" smtClean="0">
                <a:solidFill>
                  <a:srgbClr val="008000"/>
                </a:solidFill>
                <a:cs typeface="Arabic Transparent" pitchFamily="2" charset="-78"/>
              </a:rPr>
              <a:t> و </a:t>
            </a:r>
            <a:r>
              <a:rPr lang="ar-DZ" b="1" dirty="0">
                <a:solidFill>
                  <a:srgbClr val="008000"/>
                </a:solidFill>
                <a:cs typeface="Arabic Transparent" pitchFamily="2" charset="-78"/>
              </a:rPr>
              <a:t>الملتقطات وشواهد سمعية أو بصرية</a:t>
            </a:r>
            <a:r>
              <a:rPr lang="ar-DZ" b="1" dirty="0">
                <a:cs typeface="Arabic Transparent" pitchFamily="2" charset="-78"/>
              </a:rPr>
              <a:t>، كل هذا </a:t>
            </a:r>
            <a:r>
              <a:rPr lang="ar-DZ" b="1" dirty="0" smtClean="0">
                <a:cs typeface="Arabic Transparent" pitchFamily="2" charset="-78"/>
              </a:rPr>
              <a:t>يوضع على لوح يدعى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لوح التحكم </a:t>
            </a:r>
            <a:r>
              <a:rPr lang="ar-DZ" b="1" dirty="0" smtClean="0">
                <a:cs typeface="Arabic Transparent" pitchFamily="2" charset="-78"/>
              </a:rPr>
              <a:t>يستعمله المتعامل عند تسيير </a:t>
            </a:r>
          </a:p>
          <a:p>
            <a:pPr algn="r" rtl="1">
              <a:lnSpc>
                <a:spcPts val="2700"/>
              </a:lnSpc>
              <a:tabLst>
                <a:tab pos="2743200" algn="l"/>
              </a:tabLst>
            </a:pPr>
            <a:r>
              <a:rPr lang="ar-DZ" b="1" dirty="0" smtClean="0">
                <a:cs typeface="Arabic Transparent" pitchFamily="2" charset="-78"/>
              </a:rPr>
              <a:t>النظام الآلي وأي آلة تحتوي لوح التحكم والذي</a:t>
            </a:r>
            <a:r>
              <a:rPr lang="fr-FR" b="1" dirty="0" smtClean="0">
                <a:cs typeface="Arabic Transparent" pitchFamily="2" charset="-78"/>
              </a:rPr>
              <a:t> </a:t>
            </a:r>
            <a:r>
              <a:rPr lang="ar-DZ" b="1" dirty="0" smtClean="0">
                <a:cs typeface="Arabic Transparent" pitchFamily="2" charset="-78"/>
              </a:rPr>
              <a:t>يحتوي على </a:t>
            </a:r>
            <a:r>
              <a:rPr lang="fr-FR" b="1" dirty="0" smtClean="0">
                <a:cs typeface="Arabic Transparent" pitchFamily="2" charset="-78"/>
              </a:rPr>
              <a:t> </a:t>
            </a:r>
            <a:r>
              <a:rPr lang="ar-DZ" b="1" dirty="0" smtClean="0">
                <a:cs typeface="Arabic Transparent" pitchFamily="2" charset="-78"/>
              </a:rPr>
              <a:t>مجموعة من :      </a:t>
            </a:r>
            <a:endParaRPr lang="ar-DZ" b="1" dirty="0">
              <a:cs typeface="Arabic Transparent" pitchFamily="2" charset="-78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3071802" y="3357562"/>
            <a:ext cx="3861726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fr-FR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2</a:t>
            </a:r>
            <a:r>
              <a:rPr lang="ar-DZ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ـ الأزرار الضاغطة</a:t>
            </a:r>
            <a:r>
              <a:rPr lang="fr-FR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MA) </a:t>
            </a:r>
            <a:r>
              <a:rPr lang="ar-DZ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.........)</a:t>
            </a:r>
            <a:endParaRPr lang="fr-FR" sz="2000" b="1" dirty="0">
              <a:solidFill>
                <a:srgbClr val="FF33CC"/>
              </a:solidFill>
              <a:cs typeface="Arabic Transparent" pitchFamily="2" charset="-78"/>
            </a:endParaRPr>
          </a:p>
        </p:txBody>
      </p:sp>
      <p:sp>
        <p:nvSpPr>
          <p:cNvPr id="22" name="Rectangle 10"/>
          <p:cNvSpPr>
            <a:spLocks noChangeArrowheads="1"/>
          </p:cNvSpPr>
          <p:nvPr/>
        </p:nvSpPr>
        <p:spPr bwMode="auto">
          <a:xfrm>
            <a:off x="3786182" y="2500306"/>
            <a:ext cx="4127526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fr-FR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1</a:t>
            </a:r>
            <a:r>
              <a:rPr lang="ar-DZ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ـ المبدلات ( مبدل</a:t>
            </a:r>
            <a:r>
              <a:rPr lang="fr-FR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C/C/Auto</a:t>
            </a:r>
            <a:r>
              <a:rPr lang="ar-DZ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ar-DZ" sz="2000" b="1" dirty="0">
                <a:solidFill>
                  <a:srgbClr val="FF33CC"/>
                </a:solidFill>
                <a:cs typeface="Arabic Transparent" pitchFamily="2" charset="-78"/>
              </a:rPr>
              <a:t>......)</a:t>
            </a:r>
            <a:endParaRPr lang="fr-FR" sz="2000" b="1" dirty="0">
              <a:solidFill>
                <a:srgbClr val="FF33CC"/>
              </a:solidFill>
              <a:cs typeface="Arabic Transparent" pitchFamily="2" charset="-78"/>
            </a:endParaRPr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1528026" y="4133857"/>
            <a:ext cx="4053638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>
              <a:tabLst>
                <a:tab pos="2743200" algn="l"/>
              </a:tabLst>
            </a:pPr>
            <a:r>
              <a:rPr lang="ar-DZ" sz="16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3 </a:t>
            </a:r>
            <a:r>
              <a:rPr lang="ar-DZ" sz="1600" b="1" dirty="0" err="1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 زر الإيقاف ألاستعجالي ( </a:t>
            </a:r>
            <a:r>
              <a:rPr lang="fr-FR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AU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.....).</a:t>
            </a:r>
          </a:p>
        </p:txBody>
      </p: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516632" y="4848238"/>
            <a:ext cx="3366406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sz="16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4 </a:t>
            </a:r>
            <a:r>
              <a:rPr lang="ar-DZ" sz="1600" b="1" dirty="0" err="1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شواهد </a:t>
            </a:r>
            <a:r>
              <a:rPr lang="ar-DZ" sz="2000" b="1" dirty="0" err="1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بصرية وسمعية </a:t>
            </a:r>
            <a:r>
              <a:rPr lang="ar-DZ" sz="2000" b="1" dirty="0" err="1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fr-FR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fr-FR" sz="2000" dirty="0">
                <a:solidFill>
                  <a:srgbClr val="FF33CC"/>
                </a:solidFill>
              </a:rPr>
              <a:t> </a:t>
            </a:r>
            <a:endParaRPr lang="en-US" sz="2000" dirty="0">
              <a:solidFill>
                <a:srgbClr val="FF33CC"/>
              </a:solidFill>
            </a:endParaRP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3487894" y="214290"/>
            <a:ext cx="5479384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sz="20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3</a:t>
            </a:r>
            <a:r>
              <a:rPr lang="ar-DZ" sz="20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24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4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تعيين لوح </a:t>
            </a:r>
            <a:r>
              <a:rPr lang="ar-DZ" sz="24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التحكم</a:t>
            </a:r>
            <a:r>
              <a:rPr lang="fr-FR" sz="24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4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20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Pupitre </a:t>
            </a:r>
            <a:r>
              <a:rPr lang="fr-FR" sz="20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De </a:t>
            </a:r>
            <a:r>
              <a:rPr lang="fr-FR" sz="20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Commande</a:t>
            </a:r>
            <a:r>
              <a:rPr lang="ar-DZ" sz="20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roupe 63"/>
          <p:cNvGrpSpPr/>
          <p:nvPr/>
        </p:nvGrpSpPr>
        <p:grpSpPr>
          <a:xfrm>
            <a:off x="571472" y="1435806"/>
            <a:ext cx="1770062" cy="1207376"/>
            <a:chOff x="6779997" y="1828458"/>
            <a:chExt cx="1770062" cy="1207376"/>
          </a:xfrm>
        </p:grpSpPr>
        <p:sp>
          <p:nvSpPr>
            <p:cNvPr id="40" name="Line 34"/>
            <p:cNvSpPr>
              <a:spLocks noChangeAspect="1" noChangeShapeType="1"/>
            </p:cNvSpPr>
            <p:nvPr/>
          </p:nvSpPr>
          <p:spPr bwMode="auto">
            <a:xfrm>
              <a:off x="7451278" y="2037155"/>
              <a:ext cx="49462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1" name="AutoShape 35"/>
            <p:cNvSpPr>
              <a:spLocks noChangeAspect="1" noChangeArrowheads="1"/>
            </p:cNvSpPr>
            <p:nvPr/>
          </p:nvSpPr>
          <p:spPr bwMode="auto">
            <a:xfrm rot="16200000">
              <a:off x="7827320" y="1985949"/>
              <a:ext cx="84854" cy="168704"/>
            </a:xfrm>
            <a:prstGeom prst="moon">
              <a:avLst>
                <a:gd name="adj" fmla="val 87500"/>
              </a:avLst>
            </a:prstGeom>
            <a:solidFill>
              <a:srgbClr val="0000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Line 37"/>
            <p:cNvSpPr>
              <a:spLocks noChangeAspect="1" noChangeShapeType="1"/>
            </p:cNvSpPr>
            <p:nvPr/>
          </p:nvSpPr>
          <p:spPr bwMode="auto">
            <a:xfrm>
              <a:off x="7455694" y="2457891"/>
              <a:ext cx="49462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3" name="AutoShape 38"/>
            <p:cNvSpPr>
              <a:spLocks noChangeAspect="1" noChangeArrowheads="1"/>
            </p:cNvSpPr>
            <p:nvPr/>
          </p:nvSpPr>
          <p:spPr bwMode="auto">
            <a:xfrm rot="5256645">
              <a:off x="7834584" y="2328018"/>
              <a:ext cx="84854" cy="168703"/>
            </a:xfrm>
            <a:prstGeom prst="moon">
              <a:avLst>
                <a:gd name="adj" fmla="val 87500"/>
              </a:avLst>
            </a:prstGeom>
            <a:solidFill>
              <a:srgbClr val="000000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Line 39"/>
            <p:cNvSpPr>
              <a:spLocks noChangeAspect="1" noChangeShapeType="1"/>
            </p:cNvSpPr>
            <p:nvPr/>
          </p:nvSpPr>
          <p:spPr bwMode="auto">
            <a:xfrm rot="18360000">
              <a:off x="7883097" y="2217536"/>
              <a:ext cx="270473" cy="183719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5" name="Line 40"/>
            <p:cNvSpPr>
              <a:spLocks noChangeAspect="1" noChangeShapeType="1"/>
            </p:cNvSpPr>
            <p:nvPr/>
          </p:nvSpPr>
          <p:spPr bwMode="auto">
            <a:xfrm>
              <a:off x="8179088" y="2303208"/>
              <a:ext cx="370971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46" name="Oval 41"/>
            <p:cNvSpPr>
              <a:spLocks noChangeAspect="1" noChangeArrowheads="1"/>
            </p:cNvSpPr>
            <p:nvPr/>
          </p:nvSpPr>
          <p:spPr bwMode="auto">
            <a:xfrm>
              <a:off x="8112843" y="2251942"/>
              <a:ext cx="99809" cy="99881"/>
            </a:xfrm>
            <a:prstGeom prst="ellipse">
              <a:avLst/>
            </a:prstGeom>
            <a:solidFill>
              <a:srgbClr val="0000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Line 43"/>
            <p:cNvSpPr>
              <a:spLocks noChangeAspect="1" noChangeShapeType="1"/>
            </p:cNvSpPr>
            <p:nvPr/>
          </p:nvSpPr>
          <p:spPr bwMode="auto">
            <a:xfrm>
              <a:off x="8040415" y="2310279"/>
              <a:ext cx="0" cy="420736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grpSp>
          <p:nvGrpSpPr>
            <p:cNvPr id="48" name="Group 44"/>
            <p:cNvGrpSpPr>
              <a:grpSpLocks/>
            </p:cNvGrpSpPr>
            <p:nvPr/>
          </p:nvGrpSpPr>
          <p:grpSpPr bwMode="auto">
            <a:xfrm>
              <a:off x="7925131" y="2649512"/>
              <a:ext cx="216000" cy="160991"/>
              <a:chOff x="7144" y="3862"/>
              <a:chExt cx="201" cy="271"/>
            </a:xfrm>
          </p:grpSpPr>
          <p:sp>
            <p:nvSpPr>
              <p:cNvPr id="49" name="Line 45"/>
              <p:cNvSpPr>
                <a:spLocks noChangeAspect="1" noChangeShapeType="1"/>
              </p:cNvSpPr>
              <p:nvPr/>
            </p:nvSpPr>
            <p:spPr bwMode="auto">
              <a:xfrm>
                <a:off x="7144" y="3996"/>
                <a:ext cx="198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0" name="Line 46"/>
              <p:cNvSpPr>
                <a:spLocks noChangeAspect="1" noChangeShapeType="1"/>
              </p:cNvSpPr>
              <p:nvPr/>
            </p:nvSpPr>
            <p:spPr bwMode="auto">
              <a:xfrm flipV="1">
                <a:off x="7345" y="3862"/>
                <a:ext cx="0" cy="153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51" name="Line 47"/>
              <p:cNvSpPr>
                <a:spLocks noChangeAspect="1" noChangeShapeType="1"/>
              </p:cNvSpPr>
              <p:nvPr/>
            </p:nvSpPr>
            <p:spPr bwMode="auto">
              <a:xfrm flipV="1">
                <a:off x="7147" y="3980"/>
                <a:ext cx="0" cy="153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52" name="Text Box 48"/>
            <p:cNvSpPr txBox="1">
              <a:spLocks noChangeAspect="1" noChangeArrowheads="1"/>
            </p:cNvSpPr>
            <p:nvPr/>
          </p:nvSpPr>
          <p:spPr bwMode="auto">
            <a:xfrm>
              <a:off x="7851567" y="2699069"/>
              <a:ext cx="494628" cy="33676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b="1" dirty="0">
                  <a:latin typeface="Arial" pitchFamily="34" charset="0"/>
                  <a:cs typeface="Arial" pitchFamily="34" charset="0"/>
                </a:rPr>
                <a:t>S</a:t>
              </a:r>
            </a:p>
          </p:txBody>
        </p:sp>
        <p:sp>
          <p:nvSpPr>
            <p:cNvPr id="53" name="Text Box 49"/>
            <p:cNvSpPr txBox="1">
              <a:spLocks noChangeAspect="1" noChangeArrowheads="1"/>
            </p:cNvSpPr>
            <p:nvPr/>
          </p:nvSpPr>
          <p:spPr bwMode="auto">
            <a:xfrm>
              <a:off x="6779997" y="1841813"/>
              <a:ext cx="741942" cy="336765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l"/>
              <a:endParaRPr lang="en-US" b="1"/>
            </a:p>
          </p:txBody>
        </p:sp>
        <p:sp>
          <p:nvSpPr>
            <p:cNvPr id="54" name="Text Box 50"/>
            <p:cNvSpPr txBox="1">
              <a:spLocks noChangeAspect="1" noChangeArrowheads="1"/>
            </p:cNvSpPr>
            <p:nvPr/>
          </p:nvSpPr>
          <p:spPr bwMode="auto">
            <a:xfrm>
              <a:off x="6925040" y="2278556"/>
              <a:ext cx="865599" cy="33676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b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C/C</a:t>
              </a:r>
            </a:p>
          </p:txBody>
        </p:sp>
        <p:sp>
          <p:nvSpPr>
            <p:cNvPr id="55" name="Text Box 65"/>
            <p:cNvSpPr txBox="1">
              <a:spLocks noChangeAspect="1" noChangeArrowheads="1"/>
            </p:cNvSpPr>
            <p:nvPr/>
          </p:nvSpPr>
          <p:spPr bwMode="auto">
            <a:xfrm>
              <a:off x="6784968" y="1828458"/>
              <a:ext cx="755872" cy="39578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b="1" dirty="0">
                  <a:solidFill>
                    <a:srgbClr val="008000"/>
                  </a:solidFill>
                  <a:latin typeface="Arial" pitchFamily="34" charset="0"/>
                  <a:cs typeface="Arial" pitchFamily="34" charset="0"/>
                </a:rPr>
                <a:t>Auto</a:t>
              </a:r>
            </a:p>
          </p:txBody>
        </p:sp>
      </p:grp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7161214" y="550758"/>
            <a:ext cx="1800225" cy="366712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1 </a:t>
            </a:r>
            <a:r>
              <a:rPr kumimoji="0" lang="ar-SA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ـ</a:t>
            </a: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أنماط التشغيل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 :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5411789" y="565045"/>
            <a:ext cx="1893888" cy="366713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algn="r" defTabSz="914400" rtl="1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هناك نمطان أساسيان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: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61" name="Rectangle 32"/>
          <p:cNvSpPr>
            <a:spLocks noChangeArrowheads="1"/>
          </p:cNvSpPr>
          <p:nvPr/>
        </p:nvSpPr>
        <p:spPr bwMode="auto">
          <a:xfrm>
            <a:off x="3571868" y="909516"/>
            <a:ext cx="4986348" cy="385362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r" defTabSz="914400" rtl="1" eaLnBrk="0" fontAlgn="auto" latinLnBrk="0" hangingPunct="0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ar-SA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ـ</a:t>
            </a: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ar-SA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التشغيل </a:t>
            </a: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دورة بدورة 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Marche Cycle Par 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Cycle(C/C).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4000496" y="1357298"/>
            <a:ext cx="4542768" cy="438582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r" defTabSz="914400" rtl="1" eaLnBrk="0" fontAlgn="auto" latinLnBrk="0" hangingPunct="0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ar-SA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ـ</a:t>
            </a:r>
            <a:r>
              <a:rPr kumimoji="0" lang="ar-SA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ar-SA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ea typeface="Times New Roman" pitchFamily="18" charset="0"/>
                <a:cs typeface="Arial" pitchFamily="34" charset="0"/>
              </a:rPr>
              <a:t>التشغيل الآلي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Marche 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automatique(Auto</a:t>
            </a: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).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4857752" y="98710"/>
            <a:ext cx="4127526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fr-FR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1</a:t>
            </a:r>
            <a:r>
              <a:rPr lang="ar-DZ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ـ المبدلات ( مبدل</a:t>
            </a:r>
            <a:r>
              <a:rPr lang="fr-FR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C/C/Auto</a:t>
            </a:r>
            <a:r>
              <a:rPr lang="ar-DZ" sz="2000" b="1" dirty="0" smtClean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rgbClr val="FF33CC"/>
                </a:solidFill>
                <a:ea typeface="Times New Roman" pitchFamily="18" charset="0"/>
                <a:cs typeface="Arabic Transparent" pitchFamily="2" charset="-78"/>
              </a:rPr>
              <a:t>.</a:t>
            </a:r>
            <a:r>
              <a:rPr lang="ar-DZ" sz="2000" b="1" dirty="0">
                <a:solidFill>
                  <a:srgbClr val="FF33CC"/>
                </a:solidFill>
                <a:cs typeface="Arabic Transparent" pitchFamily="2" charset="-78"/>
              </a:rPr>
              <a:t>......)</a:t>
            </a:r>
            <a:endParaRPr lang="fr-FR" sz="2000" b="1" dirty="0">
              <a:solidFill>
                <a:srgbClr val="FF33CC"/>
              </a:solidFill>
              <a:cs typeface="Arabic Transparent" pitchFamily="2" charset="-78"/>
            </a:endParaRPr>
          </a:p>
        </p:txBody>
      </p:sp>
      <p:sp>
        <p:nvSpPr>
          <p:cNvPr id="39" name="Text Box 11"/>
          <p:cNvSpPr txBox="1">
            <a:spLocks noChangeAspect="1" noChangeArrowheads="1"/>
          </p:cNvSpPr>
          <p:nvPr/>
        </p:nvSpPr>
        <p:spPr bwMode="auto">
          <a:xfrm>
            <a:off x="438955" y="4580323"/>
            <a:ext cx="825498" cy="3286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Auto</a:t>
            </a:r>
          </a:p>
        </p:txBody>
      </p:sp>
      <p:sp>
        <p:nvSpPr>
          <p:cNvPr id="56" name="Text Box 13"/>
          <p:cNvSpPr txBox="1">
            <a:spLocks noChangeAspect="1" noChangeArrowheads="1"/>
          </p:cNvSpPr>
          <p:nvPr/>
        </p:nvSpPr>
        <p:spPr bwMode="auto">
          <a:xfrm>
            <a:off x="2245527" y="4562861"/>
            <a:ext cx="901711" cy="3778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fr-FR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Cy</a:t>
            </a:r>
            <a:r>
              <a:rPr lang="fr-FR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fr-FR" b="1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Cy</a:t>
            </a:r>
            <a:endParaRPr lang="fr-FR" b="1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7" name="Groupe 56"/>
          <p:cNvGrpSpPr/>
          <p:nvPr/>
        </p:nvGrpSpPr>
        <p:grpSpPr>
          <a:xfrm>
            <a:off x="272542" y="3716723"/>
            <a:ext cx="1988855" cy="1217613"/>
            <a:chOff x="272542" y="3716723"/>
            <a:chExt cx="1988855" cy="1217613"/>
          </a:xfrm>
        </p:grpSpPr>
        <p:sp>
          <p:nvSpPr>
            <p:cNvPr id="58" name="Line 5"/>
            <p:cNvSpPr>
              <a:spLocks noChangeAspect="1" noChangeShapeType="1"/>
            </p:cNvSpPr>
            <p:nvPr/>
          </p:nvSpPr>
          <p:spPr bwMode="auto">
            <a:xfrm>
              <a:off x="1264879" y="3716723"/>
              <a:ext cx="0" cy="79375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62" name="Rectangle 6"/>
            <p:cNvSpPr>
              <a:spLocks noChangeAspect="1" noChangeArrowheads="1"/>
            </p:cNvSpPr>
            <p:nvPr/>
          </p:nvSpPr>
          <p:spPr bwMode="auto">
            <a:xfrm>
              <a:off x="1021991" y="3989773"/>
              <a:ext cx="484188" cy="3302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8" name="Line 7"/>
            <p:cNvSpPr>
              <a:spLocks noChangeAspect="1" noChangeShapeType="1"/>
            </p:cNvSpPr>
            <p:nvPr/>
          </p:nvSpPr>
          <p:spPr bwMode="auto">
            <a:xfrm>
              <a:off x="357159" y="4510473"/>
              <a:ext cx="18161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79" name="Line 8"/>
            <p:cNvSpPr>
              <a:spLocks noChangeAspect="1" noChangeShapeType="1"/>
            </p:cNvSpPr>
            <p:nvPr/>
          </p:nvSpPr>
          <p:spPr bwMode="auto">
            <a:xfrm>
              <a:off x="356680" y="4508886"/>
              <a:ext cx="0" cy="42545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0" name="Line 9"/>
            <p:cNvSpPr>
              <a:spLocks noChangeAspect="1" noChangeShapeType="1"/>
            </p:cNvSpPr>
            <p:nvPr/>
          </p:nvSpPr>
          <p:spPr bwMode="auto">
            <a:xfrm>
              <a:off x="2172497" y="4502536"/>
              <a:ext cx="0" cy="42545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1" name="Line 10"/>
            <p:cNvSpPr>
              <a:spLocks noChangeAspect="1" noChangeShapeType="1"/>
            </p:cNvSpPr>
            <p:nvPr/>
          </p:nvSpPr>
          <p:spPr bwMode="auto">
            <a:xfrm>
              <a:off x="272542" y="4756536"/>
              <a:ext cx="1905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2" name="Line 12"/>
            <p:cNvSpPr>
              <a:spLocks noChangeAspect="1" noChangeShapeType="1"/>
            </p:cNvSpPr>
            <p:nvPr/>
          </p:nvSpPr>
          <p:spPr bwMode="auto">
            <a:xfrm>
              <a:off x="2069309" y="4750186"/>
              <a:ext cx="192088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83" name="Text Box 14"/>
            <p:cNvSpPr txBox="1">
              <a:spLocks noChangeAspect="1" noChangeArrowheads="1"/>
            </p:cNvSpPr>
            <p:nvPr/>
          </p:nvSpPr>
          <p:spPr bwMode="auto">
            <a:xfrm>
              <a:off x="961416" y="3966891"/>
              <a:ext cx="727408" cy="3286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b="1" dirty="0" smtClean="0">
                  <a:latin typeface="Arial" pitchFamily="34" charset="0"/>
                  <a:cs typeface="Arial" pitchFamily="34" charset="0"/>
                </a:rPr>
                <a:t>100</a:t>
              </a:r>
              <a:endParaRPr lang="fr-FR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4" name="Picture 3" descr="G:\graf\control-panel-electrical-equipment-main-switch-electric-breaker-cabinet-113813785.jpg"/>
          <p:cNvPicPr>
            <a:picLocks noChangeAspect="1" noChangeArrowheads="1"/>
          </p:cNvPicPr>
          <p:nvPr/>
        </p:nvPicPr>
        <p:blipFill>
          <a:blip r:embed="rId2"/>
          <a:srcRect l="9014" t="7377" r="24278" b="11475"/>
          <a:stretch>
            <a:fillRect/>
          </a:stretch>
        </p:blipFill>
        <p:spPr bwMode="auto">
          <a:xfrm>
            <a:off x="4786315" y="2795985"/>
            <a:ext cx="3673100" cy="3276000"/>
          </a:xfrm>
          <a:prstGeom prst="rect">
            <a:avLst/>
          </a:prstGeom>
          <a:noFill/>
        </p:spPr>
      </p:pic>
      <p:sp>
        <p:nvSpPr>
          <p:cNvPr id="85" name="Forme libre 84"/>
          <p:cNvSpPr/>
          <p:nvPr/>
        </p:nvSpPr>
        <p:spPr>
          <a:xfrm rot="21421284">
            <a:off x="1868977" y="3992123"/>
            <a:ext cx="5191734" cy="582219"/>
          </a:xfrm>
          <a:custGeom>
            <a:avLst/>
            <a:gdLst>
              <a:gd name="connsiteX0" fmla="*/ 0 w 4607626"/>
              <a:gd name="connsiteY0" fmla="*/ 201880 h 700643"/>
              <a:gd name="connsiteX1" fmla="*/ 2600696 w 4607626"/>
              <a:gd name="connsiteY1" fmla="*/ 83127 h 700643"/>
              <a:gd name="connsiteX2" fmla="*/ 4607626 w 4607626"/>
              <a:gd name="connsiteY2" fmla="*/ 700643 h 700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607626" h="700643">
                <a:moveTo>
                  <a:pt x="0" y="201880"/>
                </a:moveTo>
                <a:cubicBezTo>
                  <a:pt x="916379" y="100940"/>
                  <a:pt x="1832758" y="0"/>
                  <a:pt x="2600696" y="83127"/>
                </a:cubicBezTo>
                <a:cubicBezTo>
                  <a:pt x="3368634" y="166254"/>
                  <a:pt x="3988130" y="433448"/>
                  <a:pt x="4607626" y="700643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Légende encadrée 2 85"/>
          <p:cNvSpPr/>
          <p:nvPr/>
        </p:nvSpPr>
        <p:spPr>
          <a:xfrm>
            <a:off x="3315879" y="2785837"/>
            <a:ext cx="1143008" cy="39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423589"/>
              <a:gd name="adj6" fmla="val -176791"/>
            </a:avLst>
          </a:prstGeom>
          <a:noFill/>
          <a:ln w="9525" cap="flat" cmpd="sng" algn="ctr">
            <a:solidFill>
              <a:srgbClr val="C00000"/>
            </a:solidFill>
            <a:prstDash val="solid"/>
            <a:headEnd type="non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تفرع </a:t>
            </a:r>
            <a:r>
              <a:rPr kumimoji="0" lang="ar-DZ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ب</a:t>
            </a:r>
            <a:r>
              <a:rPr kumimoji="0" lang="ar-DZ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”أو“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3" grpId="0"/>
      <p:bldP spid="37" grpId="0"/>
      <p:bldP spid="39" grpId="0"/>
      <p:bldP spid="56" grpId="0"/>
      <p:bldP spid="85" grpId="0" animBg="1"/>
      <p:bldP spid="86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Rectangle 6"/>
          <p:cNvSpPr>
            <a:spLocks noChangeArrowheads="1"/>
          </p:cNvSpPr>
          <p:nvPr/>
        </p:nvSpPr>
        <p:spPr bwMode="auto">
          <a:xfrm>
            <a:off x="4621776" y="214290"/>
            <a:ext cx="4341253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fr-FR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3  </a:t>
            </a:r>
            <a:r>
              <a:rPr lang="ar-DZ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2000" b="1" dirty="0" smtClean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20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لوح التحكم</a:t>
            </a:r>
            <a:r>
              <a:rPr lang="fr-FR" sz="20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Pupitre De Commande</a:t>
            </a:r>
            <a:r>
              <a:rPr lang="fr-FR" sz="2000" b="1" dirty="0">
                <a:solidFill>
                  <a:srgbClr val="0000FF"/>
                </a:solidFill>
                <a:ea typeface="Times New Roman" pitchFamily="18" charset="0"/>
                <a:cs typeface="Arabic Transparent" pitchFamily="2" charset="-78"/>
              </a:rPr>
              <a:t> :</a:t>
            </a:r>
            <a:r>
              <a:rPr lang="fr-FR" dirty="0"/>
              <a:t> </a:t>
            </a:r>
          </a:p>
        </p:txBody>
      </p:sp>
      <p:sp>
        <p:nvSpPr>
          <p:cNvPr id="133" name="AutoShape 5"/>
          <p:cNvSpPr>
            <a:spLocks noChangeArrowheads="1"/>
          </p:cNvSpPr>
          <p:nvPr/>
        </p:nvSpPr>
        <p:spPr bwMode="auto">
          <a:xfrm>
            <a:off x="1086776" y="858200"/>
            <a:ext cx="7200000" cy="4428000"/>
          </a:xfrm>
          <a:prstGeom prst="roundRect">
            <a:avLst>
              <a:gd name="adj" fmla="val 6648"/>
            </a:avLst>
          </a:prstGeom>
          <a:solidFill>
            <a:schemeClr val="bg1">
              <a:lumMod val="75000"/>
            </a:schemeClr>
          </a:solidFill>
          <a:ln w="28575">
            <a:solidFill>
              <a:schemeClr val="tx1"/>
            </a:solidFill>
            <a:round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relaxedInset"/>
          </a:sp3d>
        </p:spPr>
        <p:txBody>
          <a:bodyPr>
            <a:sp3d extrusionH="57150">
              <a:bevelT w="38100" h="38100" prst="relaxedInset"/>
            </a:sp3d>
          </a:bodyPr>
          <a:lstStyle/>
          <a:p>
            <a:endParaRPr lang="fr-FR"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grpSp>
        <p:nvGrpSpPr>
          <p:cNvPr id="140" name="Groupe 139"/>
          <p:cNvGrpSpPr/>
          <p:nvPr/>
        </p:nvGrpSpPr>
        <p:grpSpPr>
          <a:xfrm>
            <a:off x="1155700" y="3703620"/>
            <a:ext cx="3094038" cy="1303337"/>
            <a:chOff x="1155700" y="3703620"/>
            <a:chExt cx="3094038" cy="1303337"/>
          </a:xfrm>
        </p:grpSpPr>
        <p:sp>
          <p:nvSpPr>
            <p:cNvPr id="141" name="Rectangle 28"/>
            <p:cNvSpPr>
              <a:spLocks noChangeAspect="1" noChangeArrowheads="1"/>
            </p:cNvSpPr>
            <p:nvPr/>
          </p:nvSpPr>
          <p:spPr bwMode="auto">
            <a:xfrm>
              <a:off x="1982788" y="4070332"/>
              <a:ext cx="933450" cy="936625"/>
            </a:xfrm>
            <a:prstGeom prst="rect">
              <a:avLst/>
            </a:prstGeom>
            <a:solidFill>
              <a:srgbClr val="CC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42" name="AutoShape 29"/>
            <p:cNvSpPr>
              <a:spLocks noChangeAspect="1" noChangeArrowheads="1"/>
            </p:cNvSpPr>
            <p:nvPr/>
          </p:nvSpPr>
          <p:spPr bwMode="auto">
            <a:xfrm>
              <a:off x="2052638" y="4141770"/>
              <a:ext cx="815975" cy="815975"/>
            </a:xfrm>
            <a:custGeom>
              <a:avLst/>
              <a:gdLst>
                <a:gd name="T0" fmla="*/ 582228324 w 21600"/>
                <a:gd name="T1" fmla="*/ 0 h 21600"/>
                <a:gd name="T2" fmla="*/ 170516576 w 21600"/>
                <a:gd name="T3" fmla="*/ 170516576 h 21600"/>
                <a:gd name="T4" fmla="*/ 0 w 21600"/>
                <a:gd name="T5" fmla="*/ 582228324 h 21600"/>
                <a:gd name="T6" fmla="*/ 170516576 w 21600"/>
                <a:gd name="T7" fmla="*/ 993939090 h 21600"/>
                <a:gd name="T8" fmla="*/ 582228324 w 21600"/>
                <a:gd name="T9" fmla="*/ 1164455440 h 21600"/>
                <a:gd name="T10" fmla="*/ 993939090 w 21600"/>
                <a:gd name="T11" fmla="*/ 993939090 h 21600"/>
                <a:gd name="T12" fmla="*/ 1164455440 w 21600"/>
                <a:gd name="T13" fmla="*/ 582228324 h 21600"/>
                <a:gd name="T14" fmla="*/ 993939090 w 21600"/>
                <a:gd name="T15" fmla="*/ 1705165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43" name="Oval 30"/>
            <p:cNvSpPr>
              <a:spLocks noChangeAspect="1" noChangeArrowheads="1"/>
            </p:cNvSpPr>
            <p:nvPr/>
          </p:nvSpPr>
          <p:spPr bwMode="auto">
            <a:xfrm>
              <a:off x="2154238" y="4252895"/>
              <a:ext cx="606425" cy="6048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44" name="Rectangle 31"/>
            <p:cNvSpPr>
              <a:spLocks noChangeAspect="1" noChangeArrowheads="1"/>
            </p:cNvSpPr>
            <p:nvPr/>
          </p:nvSpPr>
          <p:spPr bwMode="auto">
            <a:xfrm rot="-5400000">
              <a:off x="2566988" y="4383070"/>
              <a:ext cx="77787" cy="3317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45" name="Oval 32"/>
            <p:cNvSpPr>
              <a:spLocks noChangeAspect="1" noChangeArrowheads="1"/>
            </p:cNvSpPr>
            <p:nvPr/>
          </p:nvSpPr>
          <p:spPr bwMode="auto">
            <a:xfrm>
              <a:off x="2762250" y="4121132"/>
              <a:ext cx="106363" cy="10477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46" name="Oval 33"/>
            <p:cNvSpPr>
              <a:spLocks noChangeAspect="1" noChangeArrowheads="1"/>
            </p:cNvSpPr>
            <p:nvPr/>
          </p:nvSpPr>
          <p:spPr bwMode="auto">
            <a:xfrm>
              <a:off x="2032000" y="4121132"/>
              <a:ext cx="104775" cy="10477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47" name="Oval 34"/>
            <p:cNvSpPr>
              <a:spLocks noChangeAspect="1" noChangeArrowheads="1"/>
            </p:cNvSpPr>
            <p:nvPr/>
          </p:nvSpPr>
          <p:spPr bwMode="auto">
            <a:xfrm>
              <a:off x="2038350" y="4846620"/>
              <a:ext cx="104775" cy="106362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48" name="Oval 35"/>
            <p:cNvSpPr>
              <a:spLocks noChangeAspect="1" noChangeArrowheads="1"/>
            </p:cNvSpPr>
            <p:nvPr/>
          </p:nvSpPr>
          <p:spPr bwMode="auto">
            <a:xfrm>
              <a:off x="2763838" y="4852970"/>
              <a:ext cx="104775" cy="10477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49" name="Text Box 36"/>
            <p:cNvSpPr txBox="1">
              <a:spLocks noChangeAspect="1" noChangeArrowheads="1"/>
            </p:cNvSpPr>
            <p:nvPr/>
          </p:nvSpPr>
          <p:spPr bwMode="auto">
            <a:xfrm>
              <a:off x="2032000" y="3703620"/>
              <a:ext cx="1033463" cy="5397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000" b="1">
                  <a:solidFill>
                    <a:srgbClr val="FF00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Auto</a:t>
              </a:r>
            </a:p>
          </p:txBody>
        </p:sp>
        <p:sp>
          <p:nvSpPr>
            <p:cNvPr id="150" name="Text Box 37"/>
            <p:cNvSpPr txBox="1">
              <a:spLocks noChangeAspect="1" noChangeArrowheads="1"/>
            </p:cNvSpPr>
            <p:nvPr/>
          </p:nvSpPr>
          <p:spPr bwMode="auto">
            <a:xfrm>
              <a:off x="1155700" y="4300520"/>
              <a:ext cx="1558925" cy="5397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000" b="1">
                  <a:solidFill>
                    <a:srgbClr val="FF00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Manu</a:t>
              </a:r>
            </a:p>
          </p:txBody>
        </p:sp>
        <p:sp>
          <p:nvSpPr>
            <p:cNvPr id="151" name="Text Box 38"/>
            <p:cNvSpPr txBox="1">
              <a:spLocks noChangeAspect="1" noChangeArrowheads="1"/>
            </p:cNvSpPr>
            <p:nvPr/>
          </p:nvSpPr>
          <p:spPr bwMode="auto">
            <a:xfrm>
              <a:off x="2863850" y="4317982"/>
              <a:ext cx="1385888" cy="5397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000" b="1">
                  <a:solidFill>
                    <a:srgbClr val="FF00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C/C</a:t>
              </a:r>
            </a:p>
          </p:txBody>
        </p:sp>
      </p:grpSp>
      <p:sp>
        <p:nvSpPr>
          <p:cNvPr id="152" name="Text Box 39"/>
          <p:cNvSpPr txBox="1">
            <a:spLocks noChangeArrowheads="1"/>
          </p:cNvSpPr>
          <p:nvPr/>
        </p:nvSpPr>
        <p:spPr bwMode="auto">
          <a:xfrm rot="1398853">
            <a:off x="2742432" y="4565775"/>
            <a:ext cx="1152525" cy="8239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spcBef>
                <a:spcPct val="50000"/>
              </a:spcBef>
            </a:pPr>
            <a:r>
              <a:rPr lang="fr-FR" sz="48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sym typeface="Wingdings" pitchFamily="2" charset="2"/>
              </a:rPr>
              <a:t></a:t>
            </a:r>
          </a:p>
        </p:txBody>
      </p:sp>
      <p:grpSp>
        <p:nvGrpSpPr>
          <p:cNvPr id="153" name="Groupe 152"/>
          <p:cNvGrpSpPr/>
          <p:nvPr/>
        </p:nvGrpSpPr>
        <p:grpSpPr>
          <a:xfrm>
            <a:off x="4173538" y="3331181"/>
            <a:ext cx="1143000" cy="1582114"/>
            <a:chOff x="4173538" y="3331181"/>
            <a:chExt cx="1143000" cy="1582114"/>
          </a:xfrm>
        </p:grpSpPr>
        <p:grpSp>
          <p:nvGrpSpPr>
            <p:cNvPr id="154" name="Group 56"/>
            <p:cNvGrpSpPr>
              <a:grpSpLocks noChangeAspect="1"/>
            </p:cNvGrpSpPr>
            <p:nvPr/>
          </p:nvGrpSpPr>
          <p:grpSpPr bwMode="auto">
            <a:xfrm>
              <a:off x="4173538" y="3765532"/>
              <a:ext cx="1143000" cy="1147763"/>
              <a:chOff x="5612" y="6669"/>
              <a:chExt cx="924" cy="928"/>
            </a:xfrm>
          </p:grpSpPr>
          <p:sp>
            <p:nvSpPr>
              <p:cNvPr id="156" name="Rectangle 57" descr="60 %"/>
              <p:cNvSpPr>
                <a:spLocks noChangeAspect="1" noChangeArrowheads="1"/>
              </p:cNvSpPr>
              <p:nvPr/>
            </p:nvSpPr>
            <p:spPr bwMode="auto">
              <a:xfrm>
                <a:off x="5612" y="6669"/>
                <a:ext cx="924" cy="928"/>
              </a:xfrm>
              <a:prstGeom prst="rect">
                <a:avLst/>
              </a:prstGeom>
              <a:pattFill prst="pct60">
                <a:fgClr>
                  <a:srgbClr val="C0C0C0"/>
                </a:fgClr>
                <a:bgClr>
                  <a:srgbClr val="FFFFFF"/>
                </a:bgClr>
              </a:patt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157" name="AutoShape 58"/>
              <p:cNvSpPr>
                <a:spLocks noChangeAspect="1" noChangeArrowheads="1"/>
              </p:cNvSpPr>
              <p:nvPr/>
            </p:nvSpPr>
            <p:spPr bwMode="auto">
              <a:xfrm>
                <a:off x="5682" y="6740"/>
                <a:ext cx="808" cy="808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0 w 21600"/>
                  <a:gd name="T5" fmla="*/ 1 h 21600"/>
                  <a:gd name="T6" fmla="*/ 0 w 21600"/>
                  <a:gd name="T7" fmla="*/ 1 h 21600"/>
                  <a:gd name="T8" fmla="*/ 1 w 21600"/>
                  <a:gd name="T9" fmla="*/ 1 h 21600"/>
                  <a:gd name="T10" fmla="*/ 1 w 21600"/>
                  <a:gd name="T11" fmla="*/ 1 h 21600"/>
                  <a:gd name="T12" fmla="*/ 1 w 21600"/>
                  <a:gd name="T13" fmla="*/ 1 h 21600"/>
                  <a:gd name="T14" fmla="*/ 1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4 w 21600"/>
                  <a:gd name="T25" fmla="*/ 3154 h 21600"/>
                  <a:gd name="T26" fmla="*/ 18446 w 21600"/>
                  <a:gd name="T27" fmla="*/ 1844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195" y="10800"/>
                    </a:moveTo>
                    <a:cubicBezTo>
                      <a:pt x="3195" y="15000"/>
                      <a:pt x="6600" y="18405"/>
                      <a:pt x="10800" y="18405"/>
                    </a:cubicBezTo>
                    <a:cubicBezTo>
                      <a:pt x="15000" y="18405"/>
                      <a:pt x="18405" y="15000"/>
                      <a:pt x="18405" y="10800"/>
                    </a:cubicBezTo>
                    <a:cubicBezTo>
                      <a:pt x="18405" y="6600"/>
                      <a:pt x="15000" y="3195"/>
                      <a:pt x="10800" y="3195"/>
                    </a:cubicBezTo>
                    <a:cubicBezTo>
                      <a:pt x="6600" y="3195"/>
                      <a:pt x="3195" y="6600"/>
                      <a:pt x="3195" y="10800"/>
                    </a:cubicBezTo>
                    <a:close/>
                  </a:path>
                </a:pathLst>
              </a:custGeom>
              <a:solidFill>
                <a:srgbClr val="FFFF00"/>
              </a:solidFill>
              <a:ln w="9525">
                <a:miter lim="800000"/>
                <a:headEnd/>
                <a:tailEnd/>
              </a:ln>
              <a:scene3d>
                <a:camera prst="legacyPerspectiveBottom">
                  <a:rot lat="600000" lon="0" rev="0"/>
                </a:camera>
                <a:lightRig rig="legacyFlat3" dir="t"/>
              </a:scene3d>
              <a:sp3d extrusionH="887400" prstMaterial="legacyPlastic">
                <a:bevelT w="13500" h="13500"/>
                <a:bevelB w="13500" h="13500" prst="angle"/>
                <a:extrusionClr>
                  <a:srgbClr val="FF6600"/>
                </a:extrusionClr>
              </a:sp3d>
            </p:spPr>
            <p:txBody>
              <a:bodyPr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158" name="Oval 59"/>
              <p:cNvSpPr>
                <a:spLocks noChangeAspect="1" noChangeArrowheads="1"/>
              </p:cNvSpPr>
              <p:nvPr/>
            </p:nvSpPr>
            <p:spPr bwMode="auto">
              <a:xfrm>
                <a:off x="5782" y="6850"/>
                <a:ext cx="600" cy="59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159" name="Oval 60"/>
              <p:cNvSpPr>
                <a:spLocks noChangeAspect="1" noChangeArrowheads="1"/>
              </p:cNvSpPr>
              <p:nvPr/>
            </p:nvSpPr>
            <p:spPr bwMode="auto">
              <a:xfrm>
                <a:off x="6384" y="6719"/>
                <a:ext cx="104" cy="104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160" name="Oval 61"/>
              <p:cNvSpPr>
                <a:spLocks noChangeAspect="1" noChangeArrowheads="1"/>
              </p:cNvSpPr>
              <p:nvPr/>
            </p:nvSpPr>
            <p:spPr bwMode="auto">
              <a:xfrm>
                <a:off x="5661" y="6719"/>
                <a:ext cx="104" cy="104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161" name="Oval 62"/>
              <p:cNvSpPr>
                <a:spLocks noChangeAspect="1" noChangeArrowheads="1"/>
              </p:cNvSpPr>
              <p:nvPr/>
            </p:nvSpPr>
            <p:spPr bwMode="auto">
              <a:xfrm>
                <a:off x="5667" y="7439"/>
                <a:ext cx="105" cy="104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162" name="Oval 63"/>
              <p:cNvSpPr>
                <a:spLocks noChangeAspect="1" noChangeArrowheads="1"/>
              </p:cNvSpPr>
              <p:nvPr/>
            </p:nvSpPr>
            <p:spPr bwMode="auto">
              <a:xfrm>
                <a:off x="6386" y="7444"/>
                <a:ext cx="104" cy="104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163" name="AutoShape 64"/>
              <p:cNvSpPr>
                <a:spLocks noChangeAspect="1" noChangeArrowheads="1"/>
              </p:cNvSpPr>
              <p:nvPr/>
            </p:nvSpPr>
            <p:spPr bwMode="auto">
              <a:xfrm>
                <a:off x="5845" y="6913"/>
                <a:ext cx="465" cy="465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9 w 21600"/>
                  <a:gd name="T25" fmla="*/ 3159 h 21600"/>
                  <a:gd name="T26" fmla="*/ 18441 w 21600"/>
                  <a:gd name="T27" fmla="*/ 1844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00" y="10800"/>
                    </a:moveTo>
                    <a:cubicBezTo>
                      <a:pt x="2700" y="15274"/>
                      <a:pt x="6326" y="18900"/>
                      <a:pt x="10800" y="18900"/>
                    </a:cubicBezTo>
                    <a:cubicBezTo>
                      <a:pt x="15274" y="18900"/>
                      <a:pt x="18900" y="15274"/>
                      <a:pt x="18900" y="10800"/>
                    </a:cubicBezTo>
                    <a:cubicBezTo>
                      <a:pt x="18900" y="6326"/>
                      <a:pt x="15274" y="2700"/>
                      <a:pt x="10800" y="2700"/>
                    </a:cubicBezTo>
                    <a:cubicBezTo>
                      <a:pt x="6326" y="2700"/>
                      <a:pt x="2700" y="6326"/>
                      <a:pt x="2700" y="10800"/>
                    </a:cubicBez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164" name="Rectangle 65"/>
              <p:cNvSpPr>
                <a:spLocks noChangeAspect="1" noChangeArrowheads="1"/>
              </p:cNvSpPr>
              <p:nvPr/>
            </p:nvSpPr>
            <p:spPr bwMode="auto">
              <a:xfrm>
                <a:off x="6057" y="6966"/>
                <a:ext cx="57" cy="35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</p:grpSp>
        <p:sp>
          <p:nvSpPr>
            <p:cNvPr id="155" name="Text Box 66"/>
            <p:cNvSpPr txBox="1">
              <a:spLocks noChangeAspect="1" noChangeArrowheads="1"/>
            </p:cNvSpPr>
            <p:nvPr/>
          </p:nvSpPr>
          <p:spPr bwMode="auto">
            <a:xfrm>
              <a:off x="4421525" y="3331181"/>
              <a:ext cx="793417" cy="47148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400" b="1" dirty="0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AU</a:t>
              </a:r>
              <a:endParaRPr lang="fr-FR" sz="24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165" name="Groupe 164"/>
          <p:cNvGrpSpPr/>
          <p:nvPr/>
        </p:nvGrpSpPr>
        <p:grpSpPr>
          <a:xfrm>
            <a:off x="5686442" y="4205270"/>
            <a:ext cx="1385888" cy="1113454"/>
            <a:chOff x="5686442" y="4205270"/>
            <a:chExt cx="1385888" cy="1113454"/>
          </a:xfrm>
        </p:grpSpPr>
        <p:sp>
          <p:nvSpPr>
            <p:cNvPr id="166" name="Rectangle 67" descr="60 %"/>
            <p:cNvSpPr>
              <a:spLocks noChangeAspect="1" noChangeArrowheads="1"/>
            </p:cNvSpPr>
            <p:nvPr/>
          </p:nvSpPr>
          <p:spPr bwMode="auto">
            <a:xfrm>
              <a:off x="5751530" y="4205270"/>
              <a:ext cx="658812" cy="661987"/>
            </a:xfrm>
            <a:prstGeom prst="rect">
              <a:avLst/>
            </a:prstGeom>
            <a:pattFill prst="pct60">
              <a:fgClr>
                <a:srgbClr val="FFCC99"/>
              </a:fgClr>
              <a:bgClr>
                <a:srgbClr val="FFFFFF"/>
              </a:bgClr>
            </a:patt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67" name="Oval 68"/>
            <p:cNvSpPr>
              <a:spLocks noChangeAspect="1" noChangeArrowheads="1"/>
            </p:cNvSpPr>
            <p:nvPr/>
          </p:nvSpPr>
          <p:spPr bwMode="auto">
            <a:xfrm>
              <a:off x="6302392" y="4241782"/>
              <a:ext cx="74613" cy="7302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68" name="Oval 69"/>
            <p:cNvSpPr>
              <a:spLocks noChangeAspect="1" noChangeArrowheads="1"/>
            </p:cNvSpPr>
            <p:nvPr/>
          </p:nvSpPr>
          <p:spPr bwMode="auto">
            <a:xfrm>
              <a:off x="5786455" y="4241782"/>
              <a:ext cx="74612" cy="7302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grpSp>
          <p:nvGrpSpPr>
            <p:cNvPr id="169" name="Group 70"/>
            <p:cNvGrpSpPr>
              <a:grpSpLocks noChangeAspect="1"/>
            </p:cNvGrpSpPr>
            <p:nvPr/>
          </p:nvGrpSpPr>
          <p:grpSpPr bwMode="auto">
            <a:xfrm>
              <a:off x="5791188" y="4768832"/>
              <a:ext cx="585786" cy="77788"/>
              <a:chOff x="9034" y="7901"/>
              <a:chExt cx="623" cy="83"/>
            </a:xfrm>
          </p:grpSpPr>
          <p:sp>
            <p:nvSpPr>
              <p:cNvPr id="174" name="Oval 71"/>
              <p:cNvSpPr>
                <a:spLocks noChangeAspect="1" noChangeArrowheads="1"/>
              </p:cNvSpPr>
              <p:nvPr/>
            </p:nvSpPr>
            <p:spPr bwMode="auto">
              <a:xfrm>
                <a:off x="9034" y="7901"/>
                <a:ext cx="79" cy="79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175" name="Oval 72"/>
              <p:cNvSpPr>
                <a:spLocks noChangeAspect="1" noChangeArrowheads="1"/>
              </p:cNvSpPr>
              <p:nvPr/>
            </p:nvSpPr>
            <p:spPr bwMode="auto">
              <a:xfrm>
                <a:off x="9578" y="7905"/>
                <a:ext cx="79" cy="79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</p:grpSp>
        <p:sp>
          <p:nvSpPr>
            <p:cNvPr id="170" name="Oval 73"/>
            <p:cNvSpPr>
              <a:spLocks noChangeAspect="1" noChangeArrowheads="1"/>
            </p:cNvSpPr>
            <p:nvPr/>
          </p:nvSpPr>
          <p:spPr bwMode="auto">
            <a:xfrm>
              <a:off x="5816617" y="4286232"/>
              <a:ext cx="490538" cy="4921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71" name="AutoShape 74"/>
            <p:cNvSpPr>
              <a:spLocks noChangeAspect="1" noChangeArrowheads="1"/>
            </p:cNvSpPr>
            <p:nvPr/>
          </p:nvSpPr>
          <p:spPr bwMode="auto">
            <a:xfrm>
              <a:off x="5800742" y="4256070"/>
              <a:ext cx="566738" cy="566737"/>
            </a:xfrm>
            <a:custGeom>
              <a:avLst/>
              <a:gdLst>
                <a:gd name="T0" fmla="*/ 195078548 w 21600"/>
                <a:gd name="T1" fmla="*/ 0 h 21600"/>
                <a:gd name="T2" fmla="*/ 57132444 w 21600"/>
                <a:gd name="T3" fmla="*/ 57132238 h 21600"/>
                <a:gd name="T4" fmla="*/ 0 w 21600"/>
                <a:gd name="T5" fmla="*/ 195077784 h 21600"/>
                <a:gd name="T6" fmla="*/ 57132444 w 21600"/>
                <a:gd name="T7" fmla="*/ 333022622 h 21600"/>
                <a:gd name="T8" fmla="*/ 195078548 w 21600"/>
                <a:gd name="T9" fmla="*/ 390154938 h 21600"/>
                <a:gd name="T10" fmla="*/ 333024469 w 21600"/>
                <a:gd name="T11" fmla="*/ 333022622 h 21600"/>
                <a:gd name="T12" fmla="*/ 390156886 w 21600"/>
                <a:gd name="T13" fmla="*/ 195077784 h 21600"/>
                <a:gd name="T14" fmla="*/ 333024469 w 21600"/>
                <a:gd name="T15" fmla="*/ 57132238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588" y="10800"/>
                  </a:moveTo>
                  <a:cubicBezTo>
                    <a:pt x="2588" y="15335"/>
                    <a:pt x="6265" y="19012"/>
                    <a:pt x="10800" y="19012"/>
                  </a:cubicBezTo>
                  <a:cubicBezTo>
                    <a:pt x="15335" y="19012"/>
                    <a:pt x="19012" y="15335"/>
                    <a:pt x="19012" y="10800"/>
                  </a:cubicBezTo>
                  <a:cubicBezTo>
                    <a:pt x="19012" y="6265"/>
                    <a:pt x="15335" y="2588"/>
                    <a:pt x="10800" y="2588"/>
                  </a:cubicBezTo>
                  <a:cubicBezTo>
                    <a:pt x="6265" y="2588"/>
                    <a:pt x="2588" y="6265"/>
                    <a:pt x="258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72" name="Text Box 75"/>
            <p:cNvSpPr txBox="1">
              <a:spLocks noChangeAspect="1" noChangeArrowheads="1"/>
            </p:cNvSpPr>
            <p:nvPr/>
          </p:nvSpPr>
          <p:spPr bwMode="auto">
            <a:xfrm>
              <a:off x="5686442" y="4847237"/>
              <a:ext cx="1385888" cy="47148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000" b="1" dirty="0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Défaut</a:t>
              </a:r>
              <a:endParaRPr lang="fr-FR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73" name="Oval 76"/>
            <p:cNvSpPr>
              <a:spLocks noChangeAspect="1" noChangeArrowheads="1"/>
            </p:cNvSpPr>
            <p:nvPr/>
          </p:nvSpPr>
          <p:spPr bwMode="auto">
            <a:xfrm>
              <a:off x="5829317" y="4287820"/>
              <a:ext cx="490538" cy="492125"/>
            </a:xfrm>
            <a:prstGeom prst="ellipse">
              <a:avLst/>
            </a:prstGeom>
            <a:gradFill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176" name="Text Box 77"/>
          <p:cNvSpPr txBox="1">
            <a:spLocks noChangeArrowheads="1"/>
          </p:cNvSpPr>
          <p:nvPr/>
        </p:nvSpPr>
        <p:spPr bwMode="auto">
          <a:xfrm rot="1398853">
            <a:off x="5127182" y="4795405"/>
            <a:ext cx="1152525" cy="8239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spcBef>
                <a:spcPct val="50000"/>
              </a:spcBef>
            </a:pPr>
            <a:r>
              <a:rPr lang="fr-FR" sz="48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sym typeface="Wingdings" pitchFamily="2" charset="2"/>
              </a:rPr>
              <a:t></a:t>
            </a:r>
          </a:p>
        </p:txBody>
      </p:sp>
      <p:grpSp>
        <p:nvGrpSpPr>
          <p:cNvPr id="177" name="Groupe 176"/>
          <p:cNvGrpSpPr/>
          <p:nvPr/>
        </p:nvGrpSpPr>
        <p:grpSpPr>
          <a:xfrm>
            <a:off x="2573338" y="1944670"/>
            <a:ext cx="1211262" cy="1325562"/>
            <a:chOff x="2573338" y="1944670"/>
            <a:chExt cx="1211262" cy="1325562"/>
          </a:xfrm>
        </p:grpSpPr>
        <p:sp>
          <p:nvSpPr>
            <p:cNvPr id="178" name="Text Box 47"/>
            <p:cNvSpPr txBox="1">
              <a:spLocks noChangeAspect="1" noChangeArrowheads="1"/>
            </p:cNvSpPr>
            <p:nvPr/>
          </p:nvSpPr>
          <p:spPr bwMode="auto">
            <a:xfrm>
              <a:off x="2573338" y="1944670"/>
              <a:ext cx="1211262" cy="7969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000" b="1" dirty="0">
                  <a:solidFill>
                    <a:srgbClr val="0000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Fin de</a:t>
              </a:r>
            </a:p>
            <a:p>
              <a:r>
                <a:rPr lang="fr-FR" sz="2000" b="1" dirty="0">
                  <a:solidFill>
                    <a:srgbClr val="0000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Cycle</a:t>
              </a:r>
              <a:endParaRPr lang="fr-FR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79" name="Rectangle 48" descr="60 %"/>
            <p:cNvSpPr>
              <a:spLocks noChangeAspect="1" noChangeArrowheads="1"/>
            </p:cNvSpPr>
            <p:nvPr/>
          </p:nvSpPr>
          <p:spPr bwMode="auto">
            <a:xfrm>
              <a:off x="2719388" y="2608245"/>
              <a:ext cx="658812" cy="661987"/>
            </a:xfrm>
            <a:prstGeom prst="rect">
              <a:avLst/>
            </a:prstGeom>
            <a:pattFill prst="pct60">
              <a:fgClr>
                <a:srgbClr val="CCECFF"/>
              </a:fgClr>
              <a:bgClr>
                <a:srgbClr val="FFFFFF"/>
              </a:bgClr>
            </a:patt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0" name="Oval 49"/>
            <p:cNvSpPr>
              <a:spLocks noChangeAspect="1" noChangeArrowheads="1"/>
            </p:cNvSpPr>
            <p:nvPr/>
          </p:nvSpPr>
          <p:spPr bwMode="auto">
            <a:xfrm>
              <a:off x="3270250" y="2644757"/>
              <a:ext cx="74613" cy="7302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1" name="Oval 50"/>
            <p:cNvSpPr>
              <a:spLocks noChangeAspect="1" noChangeArrowheads="1"/>
            </p:cNvSpPr>
            <p:nvPr/>
          </p:nvSpPr>
          <p:spPr bwMode="auto">
            <a:xfrm>
              <a:off x="2754313" y="2644757"/>
              <a:ext cx="74612" cy="7302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2" name="Oval 51"/>
            <p:cNvSpPr>
              <a:spLocks noChangeAspect="1" noChangeArrowheads="1"/>
            </p:cNvSpPr>
            <p:nvPr/>
          </p:nvSpPr>
          <p:spPr bwMode="auto">
            <a:xfrm>
              <a:off x="2759075" y="3157520"/>
              <a:ext cx="74613" cy="74612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3" name="Oval 52"/>
            <p:cNvSpPr>
              <a:spLocks noChangeAspect="1" noChangeArrowheads="1"/>
            </p:cNvSpPr>
            <p:nvPr/>
          </p:nvSpPr>
          <p:spPr bwMode="auto">
            <a:xfrm>
              <a:off x="3270250" y="3160695"/>
              <a:ext cx="74613" cy="74612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4" name="AutoShape 53"/>
            <p:cNvSpPr>
              <a:spLocks noChangeAspect="1" noChangeArrowheads="1"/>
            </p:cNvSpPr>
            <p:nvPr/>
          </p:nvSpPr>
          <p:spPr bwMode="auto">
            <a:xfrm>
              <a:off x="2757488" y="2657457"/>
              <a:ext cx="566737" cy="566738"/>
            </a:xfrm>
            <a:custGeom>
              <a:avLst/>
              <a:gdLst>
                <a:gd name="T0" fmla="*/ 195077784 w 21600"/>
                <a:gd name="T1" fmla="*/ 0 h 21600"/>
                <a:gd name="T2" fmla="*/ 57132238 w 21600"/>
                <a:gd name="T3" fmla="*/ 57132444 h 21600"/>
                <a:gd name="T4" fmla="*/ 0 w 21600"/>
                <a:gd name="T5" fmla="*/ 195078548 h 21600"/>
                <a:gd name="T6" fmla="*/ 57132238 w 21600"/>
                <a:gd name="T7" fmla="*/ 333024469 h 21600"/>
                <a:gd name="T8" fmla="*/ 195077784 w 21600"/>
                <a:gd name="T9" fmla="*/ 390156886 h 21600"/>
                <a:gd name="T10" fmla="*/ 333022622 w 21600"/>
                <a:gd name="T11" fmla="*/ 333024469 h 21600"/>
                <a:gd name="T12" fmla="*/ 390154938 w 21600"/>
                <a:gd name="T13" fmla="*/ 195078548 h 21600"/>
                <a:gd name="T14" fmla="*/ 333022622 w 21600"/>
                <a:gd name="T15" fmla="*/ 57132444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87" name="Oval 79"/>
            <p:cNvSpPr>
              <a:spLocks noChangeAspect="1" noChangeArrowheads="1"/>
            </p:cNvSpPr>
            <p:nvPr/>
          </p:nvSpPr>
          <p:spPr bwMode="auto">
            <a:xfrm>
              <a:off x="2825406" y="2733615"/>
              <a:ext cx="438150" cy="438150"/>
            </a:xfrm>
            <a:prstGeom prst="ellipse">
              <a:avLst/>
            </a:prstGeom>
            <a:solidFill>
              <a:srgbClr val="FF9900"/>
            </a:soli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188" name="Groupe 187"/>
          <p:cNvGrpSpPr/>
          <p:nvPr/>
        </p:nvGrpSpPr>
        <p:grpSpPr>
          <a:xfrm>
            <a:off x="6902164" y="2670797"/>
            <a:ext cx="1039813" cy="1172523"/>
            <a:chOff x="6902164" y="2670797"/>
            <a:chExt cx="1039813" cy="1172523"/>
          </a:xfrm>
        </p:grpSpPr>
        <p:sp>
          <p:nvSpPr>
            <p:cNvPr id="189" name="Rectangle 91"/>
            <p:cNvSpPr>
              <a:spLocks noChangeAspect="1" noChangeArrowheads="1"/>
            </p:cNvSpPr>
            <p:nvPr/>
          </p:nvSpPr>
          <p:spPr bwMode="auto">
            <a:xfrm>
              <a:off x="7007225" y="3046395"/>
              <a:ext cx="795338" cy="796925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90" name="AutoShape 92"/>
            <p:cNvSpPr>
              <a:spLocks noChangeAspect="1" noChangeArrowheads="1"/>
            </p:cNvSpPr>
            <p:nvPr/>
          </p:nvSpPr>
          <p:spPr bwMode="auto">
            <a:xfrm>
              <a:off x="7064375" y="3106720"/>
              <a:ext cx="695325" cy="693737"/>
            </a:xfrm>
            <a:custGeom>
              <a:avLst/>
              <a:gdLst>
                <a:gd name="T0" fmla="*/ 360268741 w 21600"/>
                <a:gd name="T1" fmla="*/ 0 h 21600"/>
                <a:gd name="T2" fmla="*/ 105511829 w 21600"/>
                <a:gd name="T3" fmla="*/ 104791152 h 21600"/>
                <a:gd name="T4" fmla="*/ 0 w 21600"/>
                <a:gd name="T5" fmla="*/ 357805905 h 21600"/>
                <a:gd name="T6" fmla="*/ 105511829 w 21600"/>
                <a:gd name="T7" fmla="*/ 610820562 h 21600"/>
                <a:gd name="T8" fmla="*/ 360268741 w 21600"/>
                <a:gd name="T9" fmla="*/ 715610783 h 21600"/>
                <a:gd name="T10" fmla="*/ 615024784 w 21600"/>
                <a:gd name="T11" fmla="*/ 610820562 h 21600"/>
                <a:gd name="T12" fmla="*/ 720536451 w 21600"/>
                <a:gd name="T13" fmla="*/ 357805905 h 21600"/>
                <a:gd name="T14" fmla="*/ 615024784 w 21600"/>
                <a:gd name="T15" fmla="*/ 10479115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Right">
                <a:rot lat="20999994" lon="20999994" rev="0"/>
              </a:camera>
              <a:lightRig rig="legacyFlat3" dir="b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969696"/>
              </a:extrusionClr>
            </a:sp3d>
          </p:spPr>
          <p:txBody>
            <a:bodyPr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91" name="Oval 93"/>
            <p:cNvSpPr>
              <a:spLocks noChangeAspect="1" noChangeArrowheads="1"/>
            </p:cNvSpPr>
            <p:nvPr/>
          </p:nvSpPr>
          <p:spPr bwMode="auto">
            <a:xfrm>
              <a:off x="7162713" y="3203726"/>
              <a:ext cx="514350" cy="51435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>
                <a:rot lat="0" lon="0" rev="3000000"/>
              </a:lightRig>
            </a:scene3d>
            <a:sp3d prstMaterial="metal">
              <a:bevelT w="152400" h="50800" prst="softRound"/>
            </a:sp3d>
          </p:spPr>
          <p:txBody>
            <a:bodyPr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92" name="Oval 94"/>
            <p:cNvSpPr>
              <a:spLocks noChangeAspect="1" noChangeArrowheads="1"/>
            </p:cNvSpPr>
            <p:nvPr/>
          </p:nvSpPr>
          <p:spPr bwMode="auto">
            <a:xfrm>
              <a:off x="7672388" y="3089257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93" name="Oval 95"/>
            <p:cNvSpPr>
              <a:spLocks noChangeAspect="1" noChangeArrowheads="1"/>
            </p:cNvSpPr>
            <p:nvPr/>
          </p:nvSpPr>
          <p:spPr bwMode="auto">
            <a:xfrm>
              <a:off x="7050088" y="3089257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94" name="Oval 96"/>
            <p:cNvSpPr>
              <a:spLocks noChangeAspect="1" noChangeArrowheads="1"/>
            </p:cNvSpPr>
            <p:nvPr/>
          </p:nvSpPr>
          <p:spPr bwMode="auto">
            <a:xfrm>
              <a:off x="7054850" y="3706795"/>
              <a:ext cx="90488" cy="9048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95" name="Text Box 97"/>
            <p:cNvSpPr txBox="1">
              <a:spLocks noChangeAspect="1" noChangeArrowheads="1"/>
            </p:cNvSpPr>
            <p:nvPr/>
          </p:nvSpPr>
          <p:spPr bwMode="auto">
            <a:xfrm>
              <a:off x="6902164" y="2670797"/>
              <a:ext cx="1039813" cy="46990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000" b="1" dirty="0" err="1">
                  <a:solidFill>
                    <a:srgbClr val="008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Rearm</a:t>
              </a:r>
              <a:endParaRPr lang="fr-FR" sz="2000" b="1" dirty="0">
                <a:solidFill>
                  <a:srgbClr val="008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196" name="Text Box 98"/>
          <p:cNvSpPr txBox="1">
            <a:spLocks noChangeArrowheads="1"/>
          </p:cNvSpPr>
          <p:nvPr/>
        </p:nvSpPr>
        <p:spPr bwMode="auto">
          <a:xfrm rot="1398853">
            <a:off x="7647556" y="3409118"/>
            <a:ext cx="1152525" cy="8239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spcBef>
                <a:spcPct val="50000"/>
              </a:spcBef>
            </a:pPr>
            <a:r>
              <a:rPr lang="fr-FR" sz="48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sym typeface="Wingdings" pitchFamily="2" charset="2"/>
              </a:rPr>
              <a:t></a:t>
            </a:r>
          </a:p>
        </p:txBody>
      </p:sp>
      <p:grpSp>
        <p:nvGrpSpPr>
          <p:cNvPr id="197" name="Groupe 196"/>
          <p:cNvGrpSpPr/>
          <p:nvPr/>
        </p:nvGrpSpPr>
        <p:grpSpPr>
          <a:xfrm>
            <a:off x="3575050" y="857232"/>
            <a:ext cx="1384300" cy="1444625"/>
            <a:chOff x="3575050" y="857232"/>
            <a:chExt cx="1384300" cy="1444625"/>
          </a:xfrm>
        </p:grpSpPr>
        <p:sp>
          <p:nvSpPr>
            <p:cNvPr id="198" name="Rectangle 6" descr="60 %"/>
            <p:cNvSpPr>
              <a:spLocks noChangeAspect="1" noChangeArrowheads="1"/>
            </p:cNvSpPr>
            <p:nvPr/>
          </p:nvSpPr>
          <p:spPr bwMode="auto">
            <a:xfrm>
              <a:off x="3784600" y="1500170"/>
              <a:ext cx="798513" cy="801687"/>
            </a:xfrm>
            <a:prstGeom prst="rect">
              <a:avLst/>
            </a:prstGeom>
            <a:pattFill prst="pct60">
              <a:fgClr>
                <a:srgbClr val="99CC00">
                  <a:alpha val="38823"/>
                </a:srgbClr>
              </a:fgClr>
              <a:bgClr>
                <a:srgbClr val="FFFFFF">
                  <a:alpha val="38823"/>
                </a:srgbClr>
              </a:bgClr>
            </a:patt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99" name="Oval 7"/>
            <p:cNvSpPr>
              <a:spLocks noChangeAspect="1" noChangeArrowheads="1"/>
            </p:cNvSpPr>
            <p:nvPr/>
          </p:nvSpPr>
          <p:spPr bwMode="auto">
            <a:xfrm>
              <a:off x="4449763" y="1543032"/>
              <a:ext cx="92075" cy="90488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0" name="Oval 8"/>
            <p:cNvSpPr>
              <a:spLocks noChangeAspect="1" noChangeArrowheads="1"/>
            </p:cNvSpPr>
            <p:nvPr/>
          </p:nvSpPr>
          <p:spPr bwMode="auto">
            <a:xfrm>
              <a:off x="3825875" y="1543032"/>
              <a:ext cx="90488" cy="90488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1" name="Oval 9"/>
            <p:cNvSpPr>
              <a:spLocks noChangeAspect="1" noChangeArrowheads="1"/>
            </p:cNvSpPr>
            <p:nvPr/>
          </p:nvSpPr>
          <p:spPr bwMode="auto">
            <a:xfrm>
              <a:off x="3833813" y="2165332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2" name="Oval 10"/>
            <p:cNvSpPr>
              <a:spLocks noChangeAspect="1" noChangeArrowheads="1"/>
            </p:cNvSpPr>
            <p:nvPr/>
          </p:nvSpPr>
          <p:spPr bwMode="auto">
            <a:xfrm>
              <a:off x="4452938" y="2168507"/>
              <a:ext cx="88900" cy="90488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3" name="AutoShape 11"/>
            <p:cNvSpPr>
              <a:spLocks noChangeAspect="1" noChangeArrowheads="1"/>
            </p:cNvSpPr>
            <p:nvPr/>
          </p:nvSpPr>
          <p:spPr bwMode="auto">
            <a:xfrm>
              <a:off x="3832225" y="1560495"/>
              <a:ext cx="685800" cy="685800"/>
            </a:xfrm>
            <a:custGeom>
              <a:avLst/>
              <a:gdLst>
                <a:gd name="T0" fmla="*/ 345664538 w 21600"/>
                <a:gd name="T1" fmla="*/ 0 h 21600"/>
                <a:gd name="T2" fmla="*/ 101234680 w 21600"/>
                <a:gd name="T3" fmla="*/ 101234680 h 21600"/>
                <a:gd name="T4" fmla="*/ 0 w 21600"/>
                <a:gd name="T5" fmla="*/ 345664538 h 21600"/>
                <a:gd name="T6" fmla="*/ 101234680 w 21600"/>
                <a:gd name="T7" fmla="*/ 590094365 h 21600"/>
                <a:gd name="T8" fmla="*/ 345664538 w 21600"/>
                <a:gd name="T9" fmla="*/ 691329076 h 21600"/>
                <a:gd name="T10" fmla="*/ 590094365 w 21600"/>
                <a:gd name="T11" fmla="*/ 590094365 h 21600"/>
                <a:gd name="T12" fmla="*/ 691329076 w 21600"/>
                <a:gd name="T13" fmla="*/ 345664538 h 21600"/>
                <a:gd name="T14" fmla="*/ 590094365 w 21600"/>
                <a:gd name="T15" fmla="*/ 10123468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4" name="Oval 12"/>
            <p:cNvSpPr>
              <a:spLocks noChangeAspect="1" noChangeArrowheads="1"/>
            </p:cNvSpPr>
            <p:nvPr/>
          </p:nvSpPr>
          <p:spPr bwMode="auto">
            <a:xfrm>
              <a:off x="3897313" y="1622407"/>
              <a:ext cx="544512" cy="5429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5" name="Text Box 13"/>
            <p:cNvSpPr txBox="1">
              <a:spLocks noChangeAspect="1" noChangeArrowheads="1"/>
            </p:cNvSpPr>
            <p:nvPr/>
          </p:nvSpPr>
          <p:spPr bwMode="auto">
            <a:xfrm>
              <a:off x="3575050" y="857232"/>
              <a:ext cx="1384300" cy="72866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pPr algn="ctr"/>
              <a:r>
                <a:rPr lang="fr-FR" sz="2000" b="1" dirty="0">
                  <a:solidFill>
                    <a:srgbClr val="0000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Sous</a:t>
              </a:r>
            </a:p>
            <a:p>
              <a:pPr algn="ctr"/>
              <a:r>
                <a:rPr lang="fr-FR" sz="2000" b="1" dirty="0">
                  <a:solidFill>
                    <a:srgbClr val="0000FF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Tension</a:t>
              </a:r>
              <a:endParaRPr lang="fr-FR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6" name="Oval 14"/>
            <p:cNvSpPr>
              <a:spLocks noChangeAspect="1" noChangeArrowheads="1"/>
            </p:cNvSpPr>
            <p:nvPr/>
          </p:nvSpPr>
          <p:spPr bwMode="auto">
            <a:xfrm>
              <a:off x="3894138" y="1623995"/>
              <a:ext cx="544512" cy="5429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7" name="Oval 15"/>
            <p:cNvSpPr>
              <a:spLocks noChangeAspect="1" noChangeArrowheads="1"/>
            </p:cNvSpPr>
            <p:nvPr/>
          </p:nvSpPr>
          <p:spPr bwMode="auto">
            <a:xfrm>
              <a:off x="3895725" y="1614470"/>
              <a:ext cx="544513" cy="542925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CCC7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8" name="Oval 78"/>
            <p:cNvSpPr>
              <a:spLocks noChangeAspect="1" noChangeArrowheads="1"/>
            </p:cNvSpPr>
            <p:nvPr/>
          </p:nvSpPr>
          <p:spPr bwMode="auto">
            <a:xfrm>
              <a:off x="3898900" y="1614470"/>
              <a:ext cx="544513" cy="5429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09" name="Oval 100"/>
            <p:cNvSpPr>
              <a:spLocks noChangeAspect="1" noChangeArrowheads="1"/>
            </p:cNvSpPr>
            <p:nvPr/>
          </p:nvSpPr>
          <p:spPr bwMode="auto">
            <a:xfrm>
              <a:off x="3923021" y="1628118"/>
              <a:ext cx="544513" cy="542925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CCC7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grpSp>
        <p:nvGrpSpPr>
          <p:cNvPr id="210" name="Groupe 209"/>
          <p:cNvGrpSpPr/>
          <p:nvPr/>
        </p:nvGrpSpPr>
        <p:grpSpPr>
          <a:xfrm>
            <a:off x="7000892" y="1007894"/>
            <a:ext cx="1079999" cy="1195388"/>
            <a:chOff x="6665615" y="917557"/>
            <a:chExt cx="1093788" cy="1195388"/>
          </a:xfrm>
        </p:grpSpPr>
        <p:sp>
          <p:nvSpPr>
            <p:cNvPr id="211" name="Rectangle 40"/>
            <p:cNvSpPr>
              <a:spLocks noChangeAspect="1" noChangeArrowheads="1"/>
            </p:cNvSpPr>
            <p:nvPr/>
          </p:nvSpPr>
          <p:spPr bwMode="auto">
            <a:xfrm>
              <a:off x="6791325" y="1316020"/>
              <a:ext cx="793750" cy="796925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12" name="AutoShape 41"/>
            <p:cNvSpPr>
              <a:spLocks noChangeAspect="1" noChangeArrowheads="1"/>
            </p:cNvSpPr>
            <p:nvPr/>
          </p:nvSpPr>
          <p:spPr bwMode="auto">
            <a:xfrm>
              <a:off x="6848475" y="1376345"/>
              <a:ext cx="693738" cy="693737"/>
            </a:xfrm>
            <a:custGeom>
              <a:avLst/>
              <a:gdLst>
                <a:gd name="T0" fmla="*/ 357806935 w 21600"/>
                <a:gd name="T1" fmla="*/ 0 h 21600"/>
                <a:gd name="T2" fmla="*/ 104791432 w 21600"/>
                <a:gd name="T3" fmla="*/ 104791152 h 21600"/>
                <a:gd name="T4" fmla="*/ 0 w 21600"/>
                <a:gd name="T5" fmla="*/ 357805905 h 21600"/>
                <a:gd name="T6" fmla="*/ 104791432 w 21600"/>
                <a:gd name="T7" fmla="*/ 610820562 h 21600"/>
                <a:gd name="T8" fmla="*/ 357806935 w 21600"/>
                <a:gd name="T9" fmla="*/ 715610783 h 21600"/>
                <a:gd name="T10" fmla="*/ 610822470 w 21600"/>
                <a:gd name="T11" fmla="*/ 610820562 h 21600"/>
                <a:gd name="T12" fmla="*/ 715613870 w 21600"/>
                <a:gd name="T13" fmla="*/ 357805905 h 21600"/>
                <a:gd name="T14" fmla="*/ 610822470 w 21600"/>
                <a:gd name="T15" fmla="*/ 10479115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path path="rect">
                <a:fillToRect l="50000" t="50000" r="50000" b="50000"/>
              </a:path>
            </a:gradFill>
            <a:ln w="19050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Right">
                <a:rot lat="20999994" lon="20999994" rev="0"/>
              </a:camera>
              <a:lightRig rig="legacyFlat3" dir="b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969696"/>
              </a:extrusionClr>
            </a:sp3d>
          </p:spPr>
          <p:txBody>
            <a:bodyPr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13" name="Oval 42"/>
            <p:cNvSpPr>
              <a:spLocks noChangeAspect="1" noChangeArrowheads="1"/>
            </p:cNvSpPr>
            <p:nvPr/>
          </p:nvSpPr>
          <p:spPr bwMode="auto">
            <a:xfrm>
              <a:off x="6937375" y="1471034"/>
              <a:ext cx="515938" cy="51435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14" name="Oval 43"/>
            <p:cNvSpPr>
              <a:spLocks noChangeAspect="1" noChangeArrowheads="1"/>
            </p:cNvSpPr>
            <p:nvPr/>
          </p:nvSpPr>
          <p:spPr bwMode="auto">
            <a:xfrm>
              <a:off x="7454900" y="1358882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15" name="Oval 44"/>
            <p:cNvSpPr>
              <a:spLocks noChangeAspect="1" noChangeArrowheads="1"/>
            </p:cNvSpPr>
            <p:nvPr/>
          </p:nvSpPr>
          <p:spPr bwMode="auto">
            <a:xfrm>
              <a:off x="6834188" y="1358882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16" name="Oval 45"/>
            <p:cNvSpPr>
              <a:spLocks noChangeAspect="1" noChangeArrowheads="1"/>
            </p:cNvSpPr>
            <p:nvPr/>
          </p:nvSpPr>
          <p:spPr bwMode="auto">
            <a:xfrm>
              <a:off x="6838950" y="1976420"/>
              <a:ext cx="90488" cy="9048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17" name="Text Box 46"/>
            <p:cNvSpPr txBox="1">
              <a:spLocks noChangeAspect="1" noChangeArrowheads="1"/>
            </p:cNvSpPr>
            <p:nvPr/>
          </p:nvSpPr>
          <p:spPr bwMode="auto">
            <a:xfrm>
              <a:off x="6665615" y="917557"/>
              <a:ext cx="1093788" cy="57611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000" b="1" dirty="0" smtClean="0">
                  <a:solidFill>
                    <a:srgbClr val="008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Marche</a:t>
              </a:r>
              <a:endParaRPr lang="fr-FR" sz="2000" b="1" dirty="0">
                <a:solidFill>
                  <a:srgbClr val="008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18" name="Oval 102"/>
            <p:cNvSpPr>
              <a:spLocks noChangeAspect="1" noChangeArrowheads="1"/>
            </p:cNvSpPr>
            <p:nvPr/>
          </p:nvSpPr>
          <p:spPr bwMode="auto">
            <a:xfrm>
              <a:off x="7456488" y="1981182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19" name="Oval 103"/>
            <p:cNvSpPr>
              <a:spLocks noChangeAspect="1" noChangeArrowheads="1"/>
            </p:cNvSpPr>
            <p:nvPr/>
          </p:nvSpPr>
          <p:spPr bwMode="auto">
            <a:xfrm>
              <a:off x="7456488" y="1981182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220" name="Text Box 104"/>
          <p:cNvSpPr txBox="1">
            <a:spLocks noChangeArrowheads="1"/>
          </p:cNvSpPr>
          <p:nvPr/>
        </p:nvSpPr>
        <p:spPr bwMode="auto">
          <a:xfrm rot="1398853">
            <a:off x="7732642" y="1837483"/>
            <a:ext cx="1152525" cy="8239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spcBef>
                <a:spcPct val="50000"/>
              </a:spcBef>
            </a:pPr>
            <a:r>
              <a:rPr lang="fr-FR" sz="48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sym typeface="Wingdings" pitchFamily="2" charset="2"/>
              </a:rPr>
              <a:t></a:t>
            </a:r>
          </a:p>
        </p:txBody>
      </p:sp>
      <p:grpSp>
        <p:nvGrpSpPr>
          <p:cNvPr id="221" name="Groupe 220"/>
          <p:cNvGrpSpPr/>
          <p:nvPr/>
        </p:nvGrpSpPr>
        <p:grpSpPr>
          <a:xfrm>
            <a:off x="214282" y="5643578"/>
            <a:ext cx="8640000" cy="509353"/>
            <a:chOff x="2643174" y="5881642"/>
            <a:chExt cx="7858160" cy="509353"/>
          </a:xfrm>
        </p:grpSpPr>
        <p:sp>
          <p:nvSpPr>
            <p:cNvPr id="222" name="Rectangle 221"/>
            <p:cNvSpPr/>
            <p:nvPr/>
          </p:nvSpPr>
          <p:spPr>
            <a:xfrm>
              <a:off x="2643174" y="5881642"/>
              <a:ext cx="7858160" cy="500066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3" name="ZoneTexte 222"/>
            <p:cNvSpPr txBox="1"/>
            <p:nvPr/>
          </p:nvSpPr>
          <p:spPr>
            <a:xfrm>
              <a:off x="2643174" y="5929330"/>
              <a:ext cx="7858160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r" rtl="1"/>
              <a:r>
                <a:rPr lang="ar-DZ" sz="2400" b="1" dirty="0" smtClean="0">
                  <a:solidFill>
                    <a:srgbClr val="FF0000"/>
                  </a:solidFill>
                </a:rPr>
                <a:t>ملاحظة: </a:t>
              </a:r>
              <a:r>
                <a:rPr lang="ar-DZ" sz="2400" b="1" dirty="0" smtClean="0"/>
                <a:t>متمن الإنتاج العادي (</a:t>
              </a:r>
              <a:r>
                <a:rPr lang="fr-FR" sz="2400" b="1" dirty="0" smtClean="0"/>
                <a:t>GPN</a:t>
              </a:r>
              <a:r>
                <a:rPr lang="ar-DZ" sz="2400" b="1" dirty="0" smtClean="0"/>
                <a:t>) السابق لم يكن لديه إلا </a:t>
              </a:r>
              <a:r>
                <a:rPr lang="ar-DZ" sz="2400" b="1" dirty="0" smtClean="0">
                  <a:latin typeface="Arial"/>
                  <a:cs typeface="Arial"/>
                </a:rPr>
                <a:t>زر التشغيل</a:t>
              </a:r>
              <a:r>
                <a:rPr lang="ar-DZ" sz="2400" b="1" dirty="0" smtClean="0"/>
                <a:t>  </a:t>
              </a:r>
              <a:r>
                <a:rPr lang="fr-FR" sz="2400" b="1" dirty="0" smtClean="0"/>
                <a:t>Marche</a:t>
              </a:r>
              <a:endParaRPr lang="fr-FR" sz="2400" b="1" dirty="0"/>
            </a:p>
          </p:txBody>
        </p:sp>
      </p:grpSp>
      <p:grpSp>
        <p:nvGrpSpPr>
          <p:cNvPr id="224" name="Group 81"/>
          <p:cNvGrpSpPr>
            <a:grpSpLocks noChangeAspect="1"/>
          </p:cNvGrpSpPr>
          <p:nvPr/>
        </p:nvGrpSpPr>
        <p:grpSpPr bwMode="auto">
          <a:xfrm>
            <a:off x="6956268" y="3992545"/>
            <a:ext cx="1259466" cy="1285875"/>
            <a:chOff x="9815" y="14722"/>
            <a:chExt cx="1019" cy="1040"/>
          </a:xfrm>
        </p:grpSpPr>
        <p:grpSp>
          <p:nvGrpSpPr>
            <p:cNvPr id="225" name="Group 82"/>
            <p:cNvGrpSpPr>
              <a:grpSpLocks noChangeAspect="1"/>
            </p:cNvGrpSpPr>
            <p:nvPr/>
          </p:nvGrpSpPr>
          <p:grpSpPr bwMode="auto">
            <a:xfrm>
              <a:off x="9815" y="14722"/>
              <a:ext cx="697" cy="700"/>
              <a:chOff x="6867" y="7044"/>
              <a:chExt cx="924" cy="928"/>
            </a:xfrm>
          </p:grpSpPr>
          <p:sp>
            <p:nvSpPr>
              <p:cNvPr id="227" name="Rectangle 83" descr="60 %"/>
              <p:cNvSpPr>
                <a:spLocks noChangeAspect="1" noChangeArrowheads="1"/>
              </p:cNvSpPr>
              <p:nvPr/>
            </p:nvSpPr>
            <p:spPr bwMode="auto">
              <a:xfrm>
                <a:off x="6867" y="7044"/>
                <a:ext cx="924" cy="928"/>
              </a:xfrm>
              <a:prstGeom prst="rect">
                <a:avLst/>
              </a:prstGeom>
              <a:pattFill prst="pct60">
                <a:fgClr>
                  <a:srgbClr val="C0C0C0"/>
                </a:fgClr>
                <a:bgClr>
                  <a:srgbClr val="FFFFFF"/>
                </a:bgClr>
              </a:patt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228" name="AutoShape 84"/>
              <p:cNvSpPr>
                <a:spLocks noChangeAspect="1" noChangeArrowheads="1"/>
              </p:cNvSpPr>
              <p:nvPr/>
            </p:nvSpPr>
            <p:spPr bwMode="auto">
              <a:xfrm>
                <a:off x="6934" y="7115"/>
                <a:ext cx="808" cy="808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0 w 21600"/>
                  <a:gd name="T5" fmla="*/ 1 h 21600"/>
                  <a:gd name="T6" fmla="*/ 0 w 21600"/>
                  <a:gd name="T7" fmla="*/ 1 h 21600"/>
                  <a:gd name="T8" fmla="*/ 1 w 21600"/>
                  <a:gd name="T9" fmla="*/ 1 h 21600"/>
                  <a:gd name="T10" fmla="*/ 1 w 21600"/>
                  <a:gd name="T11" fmla="*/ 1 h 21600"/>
                  <a:gd name="T12" fmla="*/ 1 w 21600"/>
                  <a:gd name="T13" fmla="*/ 1 h 21600"/>
                  <a:gd name="T14" fmla="*/ 1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4 w 21600"/>
                  <a:gd name="T25" fmla="*/ 3154 h 21600"/>
                  <a:gd name="T26" fmla="*/ 18446 w 21600"/>
                  <a:gd name="T27" fmla="*/ 18446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195" y="10800"/>
                    </a:moveTo>
                    <a:cubicBezTo>
                      <a:pt x="3195" y="15000"/>
                      <a:pt x="6600" y="18405"/>
                      <a:pt x="10800" y="18405"/>
                    </a:cubicBezTo>
                    <a:cubicBezTo>
                      <a:pt x="15000" y="18405"/>
                      <a:pt x="18405" y="15000"/>
                      <a:pt x="18405" y="10800"/>
                    </a:cubicBezTo>
                    <a:cubicBezTo>
                      <a:pt x="18405" y="6600"/>
                      <a:pt x="15000" y="3195"/>
                      <a:pt x="10800" y="3195"/>
                    </a:cubicBezTo>
                    <a:cubicBezTo>
                      <a:pt x="6600" y="3195"/>
                      <a:pt x="3195" y="6600"/>
                      <a:pt x="3195" y="1080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rgbClr val="969696"/>
                  </a:gs>
                </a:gsLst>
                <a:path path="rect">
                  <a:fillToRect l="50000" t="50000" r="50000" b="50000"/>
                </a:path>
              </a:gradFill>
              <a:ln w="19050">
                <a:solidFill>
                  <a:schemeClr val="tx1"/>
                </a:solidFill>
                <a:miter lim="800000"/>
                <a:headEnd/>
                <a:tailEnd/>
              </a:ln>
              <a:scene3d>
                <a:camera prst="legacyPerspectiveTopRight">
                  <a:rot lat="20999994" lon="20999994" rev="0"/>
                </a:camera>
                <a:lightRig rig="legacyFlat3" dir="b"/>
              </a:scene3d>
              <a:sp3d extrusionH="887400" prstMaterial="legacyPlastic">
                <a:bevelT w="13500" h="13500" prst="angle"/>
                <a:bevelB w="13500" h="13500" prst="angle"/>
                <a:extrusionClr>
                  <a:srgbClr val="969696"/>
                </a:extrusionClr>
              </a:sp3d>
            </p:spPr>
            <p:txBody>
              <a:bodyPr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229" name="Oval 85"/>
              <p:cNvSpPr>
                <a:spLocks noChangeAspect="1" noChangeArrowheads="1"/>
              </p:cNvSpPr>
              <p:nvPr/>
            </p:nvSpPr>
            <p:spPr bwMode="auto">
              <a:xfrm>
                <a:off x="7037" y="7239"/>
                <a:ext cx="600" cy="599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230" name="Oval 86"/>
              <p:cNvSpPr>
                <a:spLocks noChangeAspect="1" noChangeArrowheads="1"/>
              </p:cNvSpPr>
              <p:nvPr/>
            </p:nvSpPr>
            <p:spPr bwMode="auto">
              <a:xfrm>
                <a:off x="7639" y="7094"/>
                <a:ext cx="104" cy="104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231" name="Oval 87"/>
              <p:cNvSpPr>
                <a:spLocks noChangeAspect="1" noChangeArrowheads="1"/>
              </p:cNvSpPr>
              <p:nvPr/>
            </p:nvSpPr>
            <p:spPr bwMode="auto">
              <a:xfrm>
                <a:off x="6916" y="7094"/>
                <a:ext cx="104" cy="104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232" name="Oval 88"/>
              <p:cNvSpPr>
                <a:spLocks noChangeAspect="1" noChangeArrowheads="1"/>
              </p:cNvSpPr>
              <p:nvPr/>
            </p:nvSpPr>
            <p:spPr bwMode="auto">
              <a:xfrm>
                <a:off x="6922" y="7814"/>
                <a:ext cx="105" cy="104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  <p:sp>
            <p:nvSpPr>
              <p:cNvPr id="233" name="Oval 89"/>
              <p:cNvSpPr>
                <a:spLocks noChangeAspect="1" noChangeArrowheads="1"/>
              </p:cNvSpPr>
              <p:nvPr/>
            </p:nvSpPr>
            <p:spPr bwMode="auto">
              <a:xfrm>
                <a:off x="7641" y="7819"/>
                <a:ext cx="104" cy="104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endParaRPr lang="fr-FR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</p:grpSp>
        <p:sp>
          <p:nvSpPr>
            <p:cNvPr id="226" name="Text Box 90"/>
            <p:cNvSpPr txBox="1">
              <a:spLocks noChangeAspect="1" noChangeArrowheads="1"/>
            </p:cNvSpPr>
            <p:nvPr/>
          </p:nvSpPr>
          <p:spPr bwMode="auto">
            <a:xfrm>
              <a:off x="9994" y="15381"/>
              <a:ext cx="840" cy="38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000" b="1" dirty="0" err="1">
                  <a:solidFill>
                    <a:srgbClr val="008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Init</a:t>
              </a:r>
              <a:endParaRPr lang="fr-FR" sz="2000" b="1" dirty="0">
                <a:solidFill>
                  <a:srgbClr val="008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234" name="Text Box 99"/>
          <p:cNvSpPr txBox="1">
            <a:spLocks noChangeArrowheads="1"/>
          </p:cNvSpPr>
          <p:nvPr/>
        </p:nvSpPr>
        <p:spPr bwMode="auto">
          <a:xfrm rot="1398853">
            <a:off x="7661089" y="4482357"/>
            <a:ext cx="1152525" cy="8239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spcBef>
                <a:spcPct val="50000"/>
              </a:spcBef>
            </a:pPr>
            <a:r>
              <a:rPr lang="fr-FR" sz="48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sym typeface="Wingdings" pitchFamily="2" charset="2"/>
              </a:rPr>
              <a:t></a:t>
            </a:r>
          </a:p>
        </p:txBody>
      </p:sp>
      <p:grpSp>
        <p:nvGrpSpPr>
          <p:cNvPr id="249" name="Groupe 248"/>
          <p:cNvGrpSpPr/>
          <p:nvPr/>
        </p:nvGrpSpPr>
        <p:grpSpPr>
          <a:xfrm>
            <a:off x="1633533" y="2484420"/>
            <a:ext cx="993772" cy="1044575"/>
            <a:chOff x="1633533" y="2484420"/>
            <a:chExt cx="993772" cy="1044575"/>
          </a:xfrm>
        </p:grpSpPr>
        <p:grpSp>
          <p:nvGrpSpPr>
            <p:cNvPr id="235" name="Group 16"/>
            <p:cNvGrpSpPr>
              <a:grpSpLocks/>
            </p:cNvGrpSpPr>
            <p:nvPr/>
          </p:nvGrpSpPr>
          <p:grpSpPr bwMode="auto">
            <a:xfrm>
              <a:off x="1633533" y="2484420"/>
              <a:ext cx="993772" cy="1044575"/>
              <a:chOff x="757" y="1677"/>
              <a:chExt cx="626" cy="658"/>
            </a:xfrm>
          </p:grpSpPr>
          <p:grpSp>
            <p:nvGrpSpPr>
              <p:cNvPr id="236" name="Group 17"/>
              <p:cNvGrpSpPr>
                <a:grpSpLocks/>
              </p:cNvGrpSpPr>
              <p:nvPr/>
            </p:nvGrpSpPr>
            <p:grpSpPr bwMode="auto">
              <a:xfrm>
                <a:off x="757" y="1912"/>
                <a:ext cx="420" cy="423"/>
                <a:chOff x="757" y="1912"/>
                <a:chExt cx="420" cy="423"/>
              </a:xfrm>
            </p:grpSpPr>
            <p:sp>
              <p:nvSpPr>
                <p:cNvPr id="238" name="Rectangle 18" descr="60 %"/>
                <p:cNvSpPr>
                  <a:spLocks noChangeAspect="1" noChangeArrowheads="1"/>
                </p:cNvSpPr>
                <p:nvPr/>
              </p:nvSpPr>
              <p:spPr bwMode="auto">
                <a:xfrm>
                  <a:off x="757" y="1912"/>
                  <a:ext cx="420" cy="423"/>
                </a:xfrm>
                <a:prstGeom prst="rect">
                  <a:avLst/>
                </a:prstGeom>
                <a:pattFill prst="pct60">
                  <a:fgClr>
                    <a:srgbClr val="FFCC99"/>
                  </a:fgClr>
                  <a:bgClr>
                    <a:srgbClr val="FFFFFF"/>
                  </a:bgClr>
                </a:pattFill>
                <a:ln w="285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>
                  <a:scene3d>
                    <a:camera prst="orthographicFront"/>
                    <a:lightRig rig="threePt" dir="t"/>
                  </a:scene3d>
                  <a:sp3d extrusionH="57150">
                    <a:bevelT w="38100" h="38100" prst="relaxedInset"/>
                  </a:sp3d>
                </a:bodyPr>
                <a:lstStyle/>
                <a:p>
                  <a:endParaRPr lang="fr-FR"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</a:endParaRPr>
                </a:p>
              </p:txBody>
            </p:sp>
            <p:sp>
              <p:nvSpPr>
                <p:cNvPr id="239" name="Oval 19"/>
                <p:cNvSpPr>
                  <a:spLocks noChangeAspect="1" noChangeArrowheads="1"/>
                </p:cNvSpPr>
                <p:nvPr/>
              </p:nvSpPr>
              <p:spPr bwMode="auto">
                <a:xfrm>
                  <a:off x="1108" y="1935"/>
                  <a:ext cx="47" cy="47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scene3d>
                    <a:camera prst="orthographicFront"/>
                    <a:lightRig rig="threePt" dir="t"/>
                  </a:scene3d>
                  <a:sp3d extrusionH="57150">
                    <a:bevelT w="38100" h="38100" prst="relaxedInset"/>
                  </a:sp3d>
                </a:bodyPr>
                <a:lstStyle/>
                <a:p>
                  <a:endParaRPr lang="fr-FR"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</a:endParaRPr>
                </a:p>
              </p:txBody>
            </p:sp>
            <p:sp>
              <p:nvSpPr>
                <p:cNvPr id="240" name="Oval 20"/>
                <p:cNvSpPr>
                  <a:spLocks noChangeAspect="1" noChangeArrowheads="1"/>
                </p:cNvSpPr>
                <p:nvPr/>
              </p:nvSpPr>
              <p:spPr bwMode="auto">
                <a:xfrm>
                  <a:off x="779" y="1935"/>
                  <a:ext cx="48" cy="47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scene3d>
                    <a:camera prst="orthographicFront"/>
                    <a:lightRig rig="threePt" dir="t"/>
                  </a:scene3d>
                  <a:sp3d extrusionH="57150">
                    <a:bevelT w="38100" h="38100" prst="relaxedInset"/>
                  </a:sp3d>
                </a:bodyPr>
                <a:lstStyle/>
                <a:p>
                  <a:endParaRPr lang="fr-FR"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</a:endParaRPr>
                </a:p>
              </p:txBody>
            </p:sp>
            <p:sp>
              <p:nvSpPr>
                <p:cNvPr id="241" name="Oval 21"/>
                <p:cNvSpPr>
                  <a:spLocks noChangeAspect="1" noChangeArrowheads="1"/>
                </p:cNvSpPr>
                <p:nvPr/>
              </p:nvSpPr>
              <p:spPr bwMode="auto">
                <a:xfrm>
                  <a:off x="782" y="2263"/>
                  <a:ext cx="48" cy="47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scene3d>
                    <a:camera prst="orthographicFront"/>
                    <a:lightRig rig="threePt" dir="t"/>
                  </a:scene3d>
                  <a:sp3d extrusionH="57150">
                    <a:bevelT w="38100" h="38100" prst="relaxedInset"/>
                  </a:sp3d>
                </a:bodyPr>
                <a:lstStyle/>
                <a:p>
                  <a:endParaRPr lang="fr-FR"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</a:endParaRPr>
                </a:p>
              </p:txBody>
            </p:sp>
            <p:sp>
              <p:nvSpPr>
                <p:cNvPr id="242" name="Oval 22"/>
                <p:cNvSpPr>
                  <a:spLocks noChangeAspect="1" noChangeArrowheads="1"/>
                </p:cNvSpPr>
                <p:nvPr/>
              </p:nvSpPr>
              <p:spPr bwMode="auto">
                <a:xfrm>
                  <a:off x="1109" y="2265"/>
                  <a:ext cx="47" cy="48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scene3d>
                    <a:camera prst="orthographicFront"/>
                    <a:lightRig rig="threePt" dir="t"/>
                  </a:scene3d>
                  <a:sp3d extrusionH="57150">
                    <a:bevelT w="38100" h="38100" prst="relaxedInset"/>
                  </a:sp3d>
                </a:bodyPr>
                <a:lstStyle/>
                <a:p>
                  <a:endParaRPr lang="fr-FR"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</a:endParaRPr>
                </a:p>
              </p:txBody>
            </p:sp>
            <p:sp>
              <p:nvSpPr>
                <p:cNvPr id="243" name="Oval 23"/>
                <p:cNvSpPr>
                  <a:spLocks noChangeAspect="1" noChangeArrowheads="1"/>
                </p:cNvSpPr>
                <p:nvPr/>
              </p:nvSpPr>
              <p:spPr bwMode="auto">
                <a:xfrm>
                  <a:off x="822" y="1966"/>
                  <a:ext cx="314" cy="318"/>
                </a:xfrm>
                <a:prstGeom prst="ellipse">
                  <a:avLst/>
                </a:prstGeom>
                <a:solidFill>
                  <a:schemeClr val="bg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scene3d>
                    <a:camera prst="orthographicFront"/>
                    <a:lightRig rig="threePt" dir="t"/>
                  </a:scene3d>
                  <a:sp3d extrusionH="57150">
                    <a:bevelT w="38100" h="38100" prst="relaxedInset"/>
                  </a:sp3d>
                </a:bodyPr>
                <a:lstStyle/>
                <a:p>
                  <a:endParaRPr lang="fr-FR"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</a:endParaRPr>
                </a:p>
              </p:txBody>
            </p:sp>
            <p:sp>
              <p:nvSpPr>
                <p:cNvPr id="244" name="AutoShape 24"/>
                <p:cNvSpPr>
                  <a:spLocks noChangeAspect="1" noChangeArrowheads="1"/>
                </p:cNvSpPr>
                <p:nvPr/>
              </p:nvSpPr>
              <p:spPr bwMode="auto">
                <a:xfrm>
                  <a:off x="789" y="1941"/>
                  <a:ext cx="360" cy="365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w 21600"/>
                    <a:gd name="T9" fmla="*/ 0 h 21600"/>
                    <a:gd name="T10" fmla="*/ 0 w 21600"/>
                    <a:gd name="T11" fmla="*/ 0 h 21600"/>
                    <a:gd name="T12" fmla="*/ 0 w 21600"/>
                    <a:gd name="T13" fmla="*/ 0 h 21600"/>
                    <a:gd name="T14" fmla="*/ 0 w 21600"/>
                    <a:gd name="T15" fmla="*/ 0 h 2160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3180 w 21600"/>
                    <a:gd name="T25" fmla="*/ 3136 h 21600"/>
                    <a:gd name="T26" fmla="*/ 18420 w 21600"/>
                    <a:gd name="T27" fmla="*/ 18464 h 2160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600" h="21600">
                      <a:moveTo>
                        <a:pt x="0" y="10800"/>
                      </a:moveTo>
                      <a:cubicBezTo>
                        <a:pt x="0" y="4835"/>
                        <a:pt x="4835" y="0"/>
                        <a:pt x="10800" y="0"/>
                      </a:cubicBezTo>
                      <a:cubicBezTo>
                        <a:pt x="16765" y="0"/>
                        <a:pt x="21600" y="4835"/>
                        <a:pt x="21600" y="10800"/>
                      </a:cubicBezTo>
                      <a:cubicBezTo>
                        <a:pt x="21600" y="16765"/>
                        <a:pt x="16765" y="21600"/>
                        <a:pt x="10800" y="21600"/>
                      </a:cubicBezTo>
                      <a:cubicBezTo>
                        <a:pt x="4835" y="21600"/>
                        <a:pt x="0" y="16765"/>
                        <a:pt x="0" y="10800"/>
                      </a:cubicBezTo>
                      <a:close/>
                      <a:moveTo>
                        <a:pt x="2588" y="10800"/>
                      </a:moveTo>
                      <a:cubicBezTo>
                        <a:pt x="2588" y="15335"/>
                        <a:pt x="6265" y="19012"/>
                        <a:pt x="10800" y="19012"/>
                      </a:cubicBezTo>
                      <a:cubicBezTo>
                        <a:pt x="15335" y="19012"/>
                        <a:pt x="19012" y="15335"/>
                        <a:pt x="19012" y="10800"/>
                      </a:cubicBezTo>
                      <a:cubicBezTo>
                        <a:pt x="19012" y="6265"/>
                        <a:pt x="15335" y="2588"/>
                        <a:pt x="10800" y="2588"/>
                      </a:cubicBezTo>
                      <a:cubicBezTo>
                        <a:pt x="6265" y="2588"/>
                        <a:pt x="2588" y="6265"/>
                        <a:pt x="2588" y="10800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969696"/>
                    </a:gs>
                    <a:gs pos="100000">
                      <a:srgbClr val="454545"/>
                    </a:gs>
                  </a:gsLst>
                  <a:path path="rect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>
                  <a:scene3d>
                    <a:camera prst="orthographicFront"/>
                    <a:lightRig rig="threePt" dir="t"/>
                  </a:scene3d>
                  <a:sp3d extrusionH="57150">
                    <a:bevelT w="38100" h="38100" prst="relaxedInset"/>
                  </a:sp3d>
                </a:bodyPr>
                <a:lstStyle/>
                <a:p>
                  <a:endParaRPr lang="fr-FR"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</a:endParaRPr>
                </a:p>
              </p:txBody>
            </p:sp>
          </p:grpSp>
          <p:sp>
            <p:nvSpPr>
              <p:cNvPr id="237" name="Text Box 25"/>
              <p:cNvSpPr txBox="1">
                <a:spLocks noChangeAspect="1" noChangeArrowheads="1"/>
              </p:cNvSpPr>
              <p:nvPr/>
            </p:nvSpPr>
            <p:spPr bwMode="auto">
              <a:xfrm>
                <a:off x="838" y="1677"/>
                <a:ext cx="545" cy="29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>
                <a:scene3d>
                  <a:camera prst="orthographicFront"/>
                  <a:lightRig rig="threePt" dir="t"/>
                </a:scene3d>
                <a:sp3d extrusionH="57150">
                  <a:bevelT w="38100" h="38100" prst="relaxedInset"/>
                </a:sp3d>
              </a:bodyPr>
              <a:lstStyle/>
              <a:p>
                <a:r>
                  <a:rPr lang="fr-FR" sz="2000" b="1" dirty="0">
                    <a:solidFill>
                      <a:srgbClr val="0000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</a:rPr>
                  <a:t>CI</a:t>
                </a:r>
                <a:endParaRPr lang="fr-FR" sz="2000" b="1" dirty="0"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endParaRPr>
              </a:p>
            </p:txBody>
          </p:sp>
        </p:grpSp>
        <p:sp>
          <p:nvSpPr>
            <p:cNvPr id="245" name="Oval 26"/>
            <p:cNvSpPr>
              <a:spLocks noChangeAspect="1" noChangeArrowheads="1"/>
            </p:cNvSpPr>
            <p:nvPr/>
          </p:nvSpPr>
          <p:spPr bwMode="auto">
            <a:xfrm>
              <a:off x="1720850" y="2943207"/>
              <a:ext cx="493713" cy="500063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46" name="Oval 27"/>
            <p:cNvSpPr>
              <a:spLocks noChangeAspect="1" noChangeArrowheads="1"/>
            </p:cNvSpPr>
            <p:nvPr/>
          </p:nvSpPr>
          <p:spPr bwMode="auto">
            <a:xfrm>
              <a:off x="1720850" y="2938445"/>
              <a:ext cx="493713" cy="500062"/>
            </a:xfrm>
            <a:prstGeom prst="ellipse">
              <a:avLst/>
            </a:prstGeom>
            <a:gradFill rotWithShape="1">
              <a:gsLst>
                <a:gs pos="0">
                  <a:srgbClr val="FFEBFA"/>
                </a:gs>
                <a:gs pos="30000">
                  <a:srgbClr val="C4D6EB"/>
                </a:gs>
                <a:gs pos="60001">
                  <a:srgbClr val="85C2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47" name="Oval 80"/>
            <p:cNvSpPr>
              <a:spLocks noChangeAspect="1" noChangeArrowheads="1"/>
            </p:cNvSpPr>
            <p:nvPr/>
          </p:nvSpPr>
          <p:spPr bwMode="auto">
            <a:xfrm>
              <a:off x="1720850" y="2944795"/>
              <a:ext cx="498475" cy="5048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248" name="Oval 101"/>
            <p:cNvSpPr>
              <a:spLocks noChangeAspect="1" noChangeArrowheads="1"/>
            </p:cNvSpPr>
            <p:nvPr/>
          </p:nvSpPr>
          <p:spPr bwMode="auto">
            <a:xfrm>
              <a:off x="1721435" y="2940617"/>
              <a:ext cx="498475" cy="504825"/>
            </a:xfrm>
            <a:prstGeom prst="ellipse">
              <a:avLst/>
            </a:prstGeom>
            <a:gradFill rotWithShape="1">
              <a:gsLst>
                <a:gs pos="0">
                  <a:srgbClr val="FFEBFA"/>
                </a:gs>
                <a:gs pos="30000">
                  <a:srgbClr val="C4D6EB"/>
                </a:gs>
                <a:gs pos="60001">
                  <a:srgbClr val="85C2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  <p:sp>
        <p:nvSpPr>
          <p:cNvPr id="124" name="Text Box 104"/>
          <p:cNvSpPr txBox="1">
            <a:spLocks noChangeArrowheads="1"/>
          </p:cNvSpPr>
          <p:nvPr/>
        </p:nvSpPr>
        <p:spPr bwMode="auto">
          <a:xfrm rot="1398853">
            <a:off x="6048624" y="1828700"/>
            <a:ext cx="1152525" cy="8239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>
              <a:spcBef>
                <a:spcPct val="50000"/>
              </a:spcBef>
            </a:pPr>
            <a:r>
              <a:rPr lang="fr-FR" sz="4800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sym typeface="Wingdings" pitchFamily="2" charset="2"/>
              </a:rPr>
              <a:t></a:t>
            </a:r>
          </a:p>
        </p:txBody>
      </p:sp>
      <p:grpSp>
        <p:nvGrpSpPr>
          <p:cNvPr id="125" name="Groupe 124"/>
          <p:cNvGrpSpPr/>
          <p:nvPr/>
        </p:nvGrpSpPr>
        <p:grpSpPr>
          <a:xfrm>
            <a:off x="5389575" y="978222"/>
            <a:ext cx="1039813" cy="1195388"/>
            <a:chOff x="6763412" y="917557"/>
            <a:chExt cx="1039813" cy="1195388"/>
          </a:xfrm>
        </p:grpSpPr>
        <p:sp>
          <p:nvSpPr>
            <p:cNvPr id="126" name="Rectangle 40"/>
            <p:cNvSpPr>
              <a:spLocks noChangeAspect="1" noChangeArrowheads="1"/>
            </p:cNvSpPr>
            <p:nvPr/>
          </p:nvSpPr>
          <p:spPr bwMode="auto">
            <a:xfrm>
              <a:off x="6791325" y="1316020"/>
              <a:ext cx="793750" cy="796925"/>
            </a:xfrm>
            <a:prstGeom prst="rect">
              <a:avLst/>
            </a:prstGeom>
            <a:solidFill>
              <a:srgbClr val="EAEAEA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27" name="AutoShape 41"/>
            <p:cNvSpPr>
              <a:spLocks noChangeAspect="1" noChangeArrowheads="1"/>
            </p:cNvSpPr>
            <p:nvPr/>
          </p:nvSpPr>
          <p:spPr bwMode="auto">
            <a:xfrm>
              <a:off x="6848475" y="1376345"/>
              <a:ext cx="693738" cy="693737"/>
            </a:xfrm>
            <a:custGeom>
              <a:avLst/>
              <a:gdLst>
                <a:gd name="T0" fmla="*/ 357806935 w 21600"/>
                <a:gd name="T1" fmla="*/ 0 h 21600"/>
                <a:gd name="T2" fmla="*/ 104791432 w 21600"/>
                <a:gd name="T3" fmla="*/ 104791152 h 21600"/>
                <a:gd name="T4" fmla="*/ 0 w 21600"/>
                <a:gd name="T5" fmla="*/ 357805905 h 21600"/>
                <a:gd name="T6" fmla="*/ 104791432 w 21600"/>
                <a:gd name="T7" fmla="*/ 610820562 h 21600"/>
                <a:gd name="T8" fmla="*/ 357806935 w 21600"/>
                <a:gd name="T9" fmla="*/ 715610783 h 21600"/>
                <a:gd name="T10" fmla="*/ 610822470 w 21600"/>
                <a:gd name="T11" fmla="*/ 610820562 h 21600"/>
                <a:gd name="T12" fmla="*/ 715613870 w 21600"/>
                <a:gd name="T13" fmla="*/ 357805905 h 21600"/>
                <a:gd name="T14" fmla="*/ 610822470 w 21600"/>
                <a:gd name="T15" fmla="*/ 10479115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path path="rect">
                <a:fillToRect l="50000" t="50000" r="50000" b="50000"/>
              </a:path>
            </a:gradFill>
            <a:ln w="38100">
              <a:solidFill>
                <a:schemeClr val="tx1"/>
              </a:solidFill>
              <a:miter lim="800000"/>
              <a:headEnd/>
              <a:tailEnd/>
            </a:ln>
            <a:scene3d>
              <a:camera prst="legacyPerspectiveTopRight">
                <a:rot lat="20999994" lon="20999994" rev="0"/>
              </a:camera>
              <a:lightRig rig="legacyFlat3" dir="b"/>
            </a:scene3d>
            <a:sp3d extrusionH="887400" prstMaterial="legacyPlastic">
              <a:bevelB w="13500" h="13500" prst="angle"/>
              <a:extrusionClr>
                <a:srgbClr val="969696"/>
              </a:extrusionClr>
            </a:sp3d>
          </p:spPr>
          <p:txBody>
            <a:bodyPr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28" name="Oval 42"/>
            <p:cNvSpPr>
              <a:spLocks noChangeAspect="1" noChangeArrowheads="1"/>
            </p:cNvSpPr>
            <p:nvPr/>
          </p:nvSpPr>
          <p:spPr bwMode="auto">
            <a:xfrm>
              <a:off x="6961686" y="1494408"/>
              <a:ext cx="469445" cy="468000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30" name="Oval 43"/>
            <p:cNvSpPr>
              <a:spLocks noChangeAspect="1" noChangeArrowheads="1"/>
            </p:cNvSpPr>
            <p:nvPr/>
          </p:nvSpPr>
          <p:spPr bwMode="auto">
            <a:xfrm>
              <a:off x="7454900" y="1358882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31" name="Oval 44"/>
            <p:cNvSpPr>
              <a:spLocks noChangeAspect="1" noChangeArrowheads="1"/>
            </p:cNvSpPr>
            <p:nvPr/>
          </p:nvSpPr>
          <p:spPr bwMode="auto">
            <a:xfrm>
              <a:off x="6834188" y="1358882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32" name="Oval 45"/>
            <p:cNvSpPr>
              <a:spLocks noChangeAspect="1" noChangeArrowheads="1"/>
            </p:cNvSpPr>
            <p:nvPr/>
          </p:nvSpPr>
          <p:spPr bwMode="auto">
            <a:xfrm>
              <a:off x="6838950" y="1976420"/>
              <a:ext cx="90488" cy="9048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34" name="Text Box 46"/>
            <p:cNvSpPr txBox="1">
              <a:spLocks noChangeAspect="1" noChangeArrowheads="1"/>
            </p:cNvSpPr>
            <p:nvPr/>
          </p:nvSpPr>
          <p:spPr bwMode="auto">
            <a:xfrm>
              <a:off x="6763412" y="917557"/>
              <a:ext cx="1039813" cy="54768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r>
                <a:rPr lang="fr-FR" sz="2000" b="1" dirty="0" smtClean="0">
                  <a:solidFill>
                    <a:srgbClr val="FF000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</a:rPr>
                <a:t>Arrêt</a:t>
              </a:r>
              <a:endParaRPr lang="fr-FR" sz="20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35" name="Oval 102"/>
            <p:cNvSpPr>
              <a:spLocks noChangeAspect="1" noChangeArrowheads="1"/>
            </p:cNvSpPr>
            <p:nvPr/>
          </p:nvSpPr>
          <p:spPr bwMode="auto">
            <a:xfrm>
              <a:off x="7456488" y="1981182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  <p:sp>
          <p:nvSpPr>
            <p:cNvPr id="136" name="Oval 103"/>
            <p:cNvSpPr>
              <a:spLocks noChangeAspect="1" noChangeArrowheads="1"/>
            </p:cNvSpPr>
            <p:nvPr/>
          </p:nvSpPr>
          <p:spPr bwMode="auto">
            <a:xfrm>
              <a:off x="7456488" y="1981182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>
              <a:scene3d>
                <a:camera prst="orthographicFront"/>
                <a:lightRig rig="threePt" dir="t"/>
              </a:scene3d>
              <a:sp3d extrusionH="57150">
                <a:bevelT w="38100" h="38100" prst="relaxedInset"/>
              </a:sp3d>
            </a:bodyPr>
            <a:lstStyle/>
            <a:p>
              <a:endParaRPr lang="fr-FR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33" grpId="0" animBg="1"/>
      <p:bldP spid="152" grpId="0"/>
      <p:bldP spid="176" grpId="0"/>
      <p:bldP spid="196" grpId="0"/>
      <p:bldP spid="220" grpId="0"/>
      <p:bldP spid="234" grpId="0"/>
      <p:bldP spid="12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7625459" y="61891"/>
            <a:ext cx="1375698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2000" b="1" u="sng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المثال السابق:</a:t>
            </a:r>
          </a:p>
        </p:txBody>
      </p:sp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2935256" y="4999033"/>
            <a:ext cx="407987" cy="279400"/>
            <a:chOff x="4013" y="5670"/>
            <a:chExt cx="535" cy="368"/>
          </a:xfrm>
        </p:grpSpPr>
        <p:sp>
          <p:nvSpPr>
            <p:cNvPr id="57493" name="Freeform 6"/>
            <p:cNvSpPr>
              <a:spLocks noChangeAspect="1"/>
            </p:cNvSpPr>
            <p:nvPr/>
          </p:nvSpPr>
          <p:spPr bwMode="auto">
            <a:xfrm>
              <a:off x="4106" y="5670"/>
              <a:ext cx="442" cy="219"/>
            </a:xfrm>
            <a:custGeom>
              <a:avLst/>
              <a:gdLst>
                <a:gd name="T0" fmla="*/ 127 w 1540"/>
                <a:gd name="T1" fmla="*/ 63 h 762"/>
                <a:gd name="T2" fmla="*/ 35 w 1540"/>
                <a:gd name="T3" fmla="*/ 31 h 762"/>
                <a:gd name="T4" fmla="*/ 0 w 1540"/>
                <a:gd name="T5" fmla="*/ 0 h 762"/>
                <a:gd name="T6" fmla="*/ 0 60000 65536"/>
                <a:gd name="T7" fmla="*/ 0 60000 65536"/>
                <a:gd name="T8" fmla="*/ 0 60000 65536"/>
                <a:gd name="T9" fmla="*/ 0 w 1540"/>
                <a:gd name="T10" fmla="*/ 0 h 762"/>
                <a:gd name="T11" fmla="*/ 1540 w 1540"/>
                <a:gd name="T12" fmla="*/ 762 h 76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0" h="762">
                  <a:moveTo>
                    <a:pt x="1540" y="762"/>
                  </a:moveTo>
                  <a:cubicBezTo>
                    <a:pt x="1108" y="635"/>
                    <a:pt x="677" y="508"/>
                    <a:pt x="420" y="381"/>
                  </a:cubicBezTo>
                  <a:cubicBezTo>
                    <a:pt x="163" y="254"/>
                    <a:pt x="70" y="63"/>
                    <a:pt x="0" y="0"/>
                  </a:cubicBez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94" name="Freeform 7"/>
            <p:cNvSpPr>
              <a:spLocks noChangeAspect="1"/>
            </p:cNvSpPr>
            <p:nvPr/>
          </p:nvSpPr>
          <p:spPr bwMode="auto">
            <a:xfrm rot="-341095">
              <a:off x="4013" y="5910"/>
              <a:ext cx="522" cy="128"/>
            </a:xfrm>
            <a:custGeom>
              <a:avLst/>
              <a:gdLst>
                <a:gd name="T0" fmla="*/ 150 w 1820"/>
                <a:gd name="T1" fmla="*/ 5 h 444"/>
                <a:gd name="T2" fmla="*/ 58 w 1820"/>
                <a:gd name="T3" fmla="*/ 5 h 444"/>
                <a:gd name="T4" fmla="*/ 0 w 1820"/>
                <a:gd name="T5" fmla="*/ 37 h 444"/>
                <a:gd name="T6" fmla="*/ 0 60000 65536"/>
                <a:gd name="T7" fmla="*/ 0 60000 65536"/>
                <a:gd name="T8" fmla="*/ 0 60000 65536"/>
                <a:gd name="T9" fmla="*/ 0 w 1820"/>
                <a:gd name="T10" fmla="*/ 0 h 444"/>
                <a:gd name="T11" fmla="*/ 1820 w 1820"/>
                <a:gd name="T12" fmla="*/ 444 h 4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820" h="444">
                  <a:moveTo>
                    <a:pt x="1820" y="63"/>
                  </a:moveTo>
                  <a:cubicBezTo>
                    <a:pt x="1411" y="31"/>
                    <a:pt x="1003" y="0"/>
                    <a:pt x="700" y="63"/>
                  </a:cubicBezTo>
                  <a:cubicBezTo>
                    <a:pt x="397" y="126"/>
                    <a:pt x="198" y="285"/>
                    <a:pt x="0" y="444"/>
                  </a:cubicBezTo>
                </a:path>
              </a:pathLst>
            </a:cu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57495" name="Line 8"/>
            <p:cNvSpPr>
              <a:spLocks noChangeAspect="1" noChangeShapeType="1"/>
            </p:cNvSpPr>
            <p:nvPr/>
          </p:nvSpPr>
          <p:spPr bwMode="auto">
            <a:xfrm flipH="1">
              <a:off x="4103" y="5886"/>
              <a:ext cx="402" cy="0"/>
            </a:xfrm>
            <a:prstGeom prst="line">
              <a:avLst/>
            </a:prstGeom>
            <a:noFill/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 9"/>
          <p:cNvGrpSpPr>
            <a:grpSpLocks noChangeAspect="1"/>
          </p:cNvGrpSpPr>
          <p:nvPr/>
        </p:nvGrpSpPr>
        <p:grpSpPr bwMode="auto">
          <a:xfrm>
            <a:off x="1544606" y="2857496"/>
            <a:ext cx="3717925" cy="4081462"/>
            <a:chOff x="852" y="1335"/>
            <a:chExt cx="4564" cy="5009"/>
          </a:xfrm>
        </p:grpSpPr>
        <p:sp>
          <p:nvSpPr>
            <p:cNvPr id="57366" name="Text Box 10"/>
            <p:cNvSpPr txBox="1">
              <a:spLocks noChangeAspect="1" noChangeArrowheads="1"/>
            </p:cNvSpPr>
            <p:nvPr/>
          </p:nvSpPr>
          <p:spPr bwMode="auto">
            <a:xfrm>
              <a:off x="4747" y="5897"/>
              <a:ext cx="669" cy="43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L</a:t>
              </a:r>
              <a:r>
                <a:rPr lang="fr-FR" sz="1400" b="1" baseline="-25000" dirty="0">
                  <a:solidFill>
                    <a:srgbClr val="FF0000"/>
                  </a:solidFill>
                </a:rPr>
                <a:t>0</a:t>
              </a:r>
              <a:endParaRPr lang="fr-FR" sz="1400" b="1" dirty="0"/>
            </a:p>
          </p:txBody>
        </p:sp>
        <p:sp>
          <p:nvSpPr>
            <p:cNvPr id="57367" name="Text Box 11"/>
            <p:cNvSpPr txBox="1">
              <a:spLocks noChangeAspect="1" noChangeArrowheads="1"/>
            </p:cNvSpPr>
            <p:nvPr/>
          </p:nvSpPr>
          <p:spPr bwMode="auto">
            <a:xfrm>
              <a:off x="3390" y="5907"/>
              <a:ext cx="669" cy="43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>
                  <a:solidFill>
                    <a:srgbClr val="FF0000"/>
                  </a:solidFill>
                </a:rPr>
                <a:t>L</a:t>
              </a:r>
              <a:r>
                <a:rPr lang="fr-FR" sz="1400" b="1" baseline="-25000" dirty="0">
                  <a:solidFill>
                    <a:srgbClr val="FF0000"/>
                  </a:solidFill>
                </a:rPr>
                <a:t>1</a:t>
              </a:r>
              <a:endParaRPr lang="fr-FR" sz="1400" b="1" dirty="0"/>
            </a:p>
          </p:txBody>
        </p:sp>
        <p:grpSp>
          <p:nvGrpSpPr>
            <p:cNvPr id="4" name="Group 12"/>
            <p:cNvGrpSpPr>
              <a:grpSpLocks noChangeAspect="1"/>
            </p:cNvGrpSpPr>
            <p:nvPr/>
          </p:nvGrpSpPr>
          <p:grpSpPr bwMode="auto">
            <a:xfrm>
              <a:off x="852" y="1335"/>
              <a:ext cx="4447" cy="4661"/>
              <a:chOff x="852" y="1335"/>
              <a:chExt cx="4447" cy="4661"/>
            </a:xfrm>
          </p:grpSpPr>
          <p:sp>
            <p:nvSpPr>
              <p:cNvPr id="57369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323" y="3053"/>
                <a:ext cx="617" cy="571"/>
              </a:xfrm>
              <a:prstGeom prst="rect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70" name="Rectangle 14" descr="60 %"/>
              <p:cNvSpPr>
                <a:spLocks noChangeAspect="1" noChangeArrowheads="1"/>
              </p:cNvSpPr>
              <p:nvPr/>
            </p:nvSpPr>
            <p:spPr bwMode="auto">
              <a:xfrm>
                <a:off x="1722" y="2997"/>
                <a:ext cx="225" cy="671"/>
              </a:xfrm>
              <a:prstGeom prst="rect">
                <a:avLst/>
              </a:prstGeom>
              <a:pattFill prst="pct60">
                <a:fgClr>
                  <a:srgbClr val="336600"/>
                </a:fgClr>
                <a:bgClr>
                  <a:srgbClr val="FFFFFF"/>
                </a:bgClr>
              </a:patt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5" name="Group 15"/>
              <p:cNvGrpSpPr>
                <a:grpSpLocks noChangeAspect="1"/>
              </p:cNvGrpSpPr>
              <p:nvPr/>
            </p:nvGrpSpPr>
            <p:grpSpPr bwMode="auto">
              <a:xfrm rot="5400000" flipH="1">
                <a:off x="1585" y="4261"/>
                <a:ext cx="116" cy="200"/>
                <a:chOff x="7937" y="3267"/>
                <a:chExt cx="193" cy="331"/>
              </a:xfrm>
            </p:grpSpPr>
            <p:sp>
              <p:nvSpPr>
                <p:cNvPr id="57488" name="Line 1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055" y="3473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89" name="Line 1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999" y="3461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6" name="Group 18"/>
                <p:cNvGrpSpPr>
                  <a:grpSpLocks noChangeAspect="1"/>
                </p:cNvGrpSpPr>
                <p:nvPr/>
              </p:nvGrpSpPr>
              <p:grpSpPr bwMode="auto">
                <a:xfrm>
                  <a:off x="7937" y="3267"/>
                  <a:ext cx="193" cy="193"/>
                  <a:chOff x="6404" y="2193"/>
                  <a:chExt cx="306" cy="306"/>
                </a:xfrm>
              </p:grpSpPr>
              <p:sp>
                <p:nvSpPr>
                  <p:cNvPr id="57491" name="AutoShap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4" y="2193"/>
                    <a:ext cx="306" cy="30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2054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8047" y="20399"/>
                        </a:moveTo>
                        <a:cubicBezTo>
                          <a:pt x="3764" y="19171"/>
                          <a:pt x="814" y="15254"/>
                          <a:pt x="814" y="10800"/>
                        </a:cubicBezTo>
                        <a:cubicBezTo>
                          <a:pt x="814" y="5284"/>
                          <a:pt x="5284" y="814"/>
                          <a:pt x="10800" y="814"/>
                        </a:cubicBezTo>
                        <a:cubicBezTo>
                          <a:pt x="16315" y="814"/>
                          <a:pt x="20786" y="5284"/>
                          <a:pt x="20786" y="10800"/>
                        </a:cubicBezTo>
                        <a:cubicBezTo>
                          <a:pt x="20786" y="15254"/>
                          <a:pt x="17835" y="19171"/>
                          <a:pt x="13552" y="20399"/>
                        </a:cubicBezTo>
                        <a:lnTo>
                          <a:pt x="13777" y="21181"/>
                        </a:lnTo>
                        <a:cubicBezTo>
                          <a:pt x="18408" y="19853"/>
                          <a:pt x="21600" y="15618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5618"/>
                          <a:pt x="3191" y="19853"/>
                          <a:pt x="7822" y="211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492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4" y="2277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7" name="Group 21"/>
              <p:cNvGrpSpPr>
                <a:grpSpLocks noChangeAspect="1"/>
              </p:cNvGrpSpPr>
              <p:nvPr/>
            </p:nvGrpSpPr>
            <p:grpSpPr bwMode="auto">
              <a:xfrm>
                <a:off x="1294" y="4240"/>
                <a:ext cx="273" cy="215"/>
                <a:chOff x="4364" y="1705"/>
                <a:chExt cx="490" cy="386"/>
              </a:xfrm>
            </p:grpSpPr>
            <p:sp>
              <p:nvSpPr>
                <p:cNvPr id="57477" name="Rectangle 22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354" y="1742"/>
                  <a:ext cx="347" cy="321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78" name="Line 23"/>
                <p:cNvSpPr>
                  <a:spLocks noChangeAspect="1" noChangeShapeType="1"/>
                </p:cNvSpPr>
                <p:nvPr/>
              </p:nvSpPr>
              <p:spPr bwMode="auto">
                <a:xfrm rot="-5400000" flipH="1" flipV="1">
                  <a:off x="4174" y="1898"/>
                  <a:ext cx="386" cy="0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79" name="Line 24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534" y="1556"/>
                  <a:ext cx="0" cy="32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80" name="Line 25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527" y="1918"/>
                  <a:ext cx="0" cy="32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81" name="Arc 26"/>
                <p:cNvSpPr>
                  <a:spLocks noChangeAspect="1"/>
                </p:cNvSpPr>
                <p:nvPr/>
              </p:nvSpPr>
              <p:spPr bwMode="auto">
                <a:xfrm rot="10800000" flipH="1" flipV="1">
                  <a:off x="4680" y="1720"/>
                  <a:ext cx="104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82" name="Arc 27"/>
                <p:cNvSpPr>
                  <a:spLocks noChangeAspect="1"/>
                </p:cNvSpPr>
                <p:nvPr/>
              </p:nvSpPr>
              <p:spPr bwMode="auto">
                <a:xfrm rot="11520000" flipH="1">
                  <a:off x="4671" y="1983"/>
                  <a:ext cx="104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83" name="Arc 28"/>
                <p:cNvSpPr>
                  <a:spLocks noChangeAspect="1"/>
                </p:cNvSpPr>
                <p:nvPr/>
              </p:nvSpPr>
              <p:spPr bwMode="auto">
                <a:xfrm rot="10800000" flipH="1" flipV="1">
                  <a:off x="4794" y="1829"/>
                  <a:ext cx="60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84" name="Arc 29"/>
                <p:cNvSpPr>
                  <a:spLocks noChangeAspect="1"/>
                </p:cNvSpPr>
                <p:nvPr/>
              </p:nvSpPr>
              <p:spPr bwMode="auto">
                <a:xfrm rot="11520000" flipH="1">
                  <a:off x="4792" y="1931"/>
                  <a:ext cx="61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85" name="AutoShape 30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516" y="1861"/>
                  <a:ext cx="334" cy="87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86" name="AutoShape 31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575" y="1849"/>
                  <a:ext cx="290" cy="86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87" name="AutoShape 32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712" y="1856"/>
                  <a:ext cx="174" cy="104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7373" name="AutoShape 33"/>
              <p:cNvSpPr>
                <a:spLocks noChangeAspect="1" noChangeArrowheads="1"/>
              </p:cNvSpPr>
              <p:nvPr/>
            </p:nvSpPr>
            <p:spPr bwMode="auto">
              <a:xfrm>
                <a:off x="928" y="4692"/>
                <a:ext cx="2347" cy="836"/>
              </a:xfrm>
              <a:prstGeom prst="cube">
                <a:avLst>
                  <a:gd name="adj" fmla="val 90204"/>
                </a:avLst>
              </a:prstGeom>
              <a:solidFill>
                <a:srgbClr val="008080">
                  <a:alpha val="20000"/>
                </a:srgbClr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74" name="AutoShape 34"/>
              <p:cNvSpPr>
                <a:spLocks noChangeAspect="1" noChangeArrowheads="1"/>
              </p:cNvSpPr>
              <p:nvPr/>
            </p:nvSpPr>
            <p:spPr bwMode="auto">
              <a:xfrm flipH="1">
                <a:off x="938" y="2381"/>
                <a:ext cx="385" cy="3026"/>
              </a:xfrm>
              <a:prstGeom prst="flowChartPunchedCard">
                <a:avLst/>
              </a:prstGeom>
              <a:solidFill>
                <a:srgbClr val="0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75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952" y="4865"/>
                <a:ext cx="865" cy="580"/>
              </a:xfrm>
              <a:prstGeom prst="cube">
                <a:avLst>
                  <a:gd name="adj" fmla="val 60648"/>
                </a:avLst>
              </a:prstGeom>
              <a:gradFill rotWithShape="1">
                <a:gsLst>
                  <a:gs pos="0">
                    <a:srgbClr val="000000"/>
                  </a:gs>
                  <a:gs pos="100000">
                    <a:srgbClr val="80808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76" name="PubL" descr="60 %"/>
              <p:cNvSpPr>
                <a:spLocks noChangeAspect="1" noEditPoints="1" noChangeArrowheads="1"/>
              </p:cNvSpPr>
              <p:nvPr/>
            </p:nvSpPr>
            <p:spPr bwMode="auto">
              <a:xfrm flipH="1">
                <a:off x="1538" y="4794"/>
                <a:ext cx="907" cy="619"/>
              </a:xfrm>
              <a:custGeom>
                <a:avLst/>
                <a:gdLst>
                  <a:gd name="T0" fmla="*/ 1 w 21600"/>
                  <a:gd name="T1" fmla="*/ 0 h 21600"/>
                  <a:gd name="T2" fmla="*/ 0 w 21600"/>
                  <a:gd name="T3" fmla="*/ 0 h 21600"/>
                  <a:gd name="T4" fmla="*/ 1 w 21600"/>
                  <a:gd name="T5" fmla="*/ 1 h 21600"/>
                  <a:gd name="T6" fmla="*/ 2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0 w 21600"/>
                  <a:gd name="T13" fmla="*/ 7502 h 21600"/>
                  <a:gd name="T14" fmla="*/ 21600 w 21600"/>
                  <a:gd name="T15" fmla="*/ 216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7518"/>
                    </a:lnTo>
                    <a:lnTo>
                      <a:pt x="14519" y="7518"/>
                    </a:lnTo>
                    <a:lnTo>
                      <a:pt x="14519" y="0"/>
                    </a:lnTo>
                    <a:close/>
                  </a:path>
                </a:pathLst>
              </a:custGeom>
              <a:pattFill prst="pct60">
                <a:fgClr>
                  <a:srgbClr val="996633"/>
                </a:fgClr>
                <a:bgClr>
                  <a:srgbClr val="B2B2B2"/>
                </a:bgClr>
              </a:pattFill>
              <a:ln w="9525">
                <a:miter lim="800000"/>
                <a:headEnd/>
                <a:tailEnd/>
              </a:ln>
              <a:scene3d>
                <a:camera prst="legacyPerspectiv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996633"/>
                </a:extrusionClr>
              </a:sp3d>
            </p:spPr>
            <p:txBody>
              <a:bodyPr>
                <a:flatTx/>
              </a:bodyPr>
              <a:lstStyle/>
              <a:p>
                <a:endParaRPr lang="fr-FR"/>
              </a:p>
            </p:txBody>
          </p:sp>
          <p:grpSp>
            <p:nvGrpSpPr>
              <p:cNvPr id="8" name="Group 37"/>
              <p:cNvGrpSpPr>
                <a:grpSpLocks noChangeAspect="1"/>
              </p:cNvGrpSpPr>
              <p:nvPr/>
            </p:nvGrpSpPr>
            <p:grpSpPr bwMode="auto">
              <a:xfrm rot="5400000" flipH="1">
                <a:off x="1571" y="3785"/>
                <a:ext cx="115" cy="200"/>
                <a:chOff x="7937" y="3267"/>
                <a:chExt cx="193" cy="331"/>
              </a:xfrm>
            </p:grpSpPr>
            <p:sp>
              <p:nvSpPr>
                <p:cNvPr id="57472" name="Line 38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055" y="3473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73" name="Line 3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999" y="3461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9" name="Group 40"/>
                <p:cNvGrpSpPr>
                  <a:grpSpLocks noChangeAspect="1"/>
                </p:cNvGrpSpPr>
                <p:nvPr/>
              </p:nvGrpSpPr>
              <p:grpSpPr bwMode="auto">
                <a:xfrm>
                  <a:off x="7937" y="3267"/>
                  <a:ext cx="193" cy="193"/>
                  <a:chOff x="6404" y="2193"/>
                  <a:chExt cx="306" cy="306"/>
                </a:xfrm>
              </p:grpSpPr>
              <p:sp>
                <p:nvSpPr>
                  <p:cNvPr id="57475" name="AutoShape 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4" y="2193"/>
                    <a:ext cx="306" cy="30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2054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8047" y="20399"/>
                        </a:moveTo>
                        <a:cubicBezTo>
                          <a:pt x="3764" y="19171"/>
                          <a:pt x="814" y="15254"/>
                          <a:pt x="814" y="10800"/>
                        </a:cubicBezTo>
                        <a:cubicBezTo>
                          <a:pt x="814" y="5284"/>
                          <a:pt x="5284" y="814"/>
                          <a:pt x="10800" y="814"/>
                        </a:cubicBezTo>
                        <a:cubicBezTo>
                          <a:pt x="16315" y="814"/>
                          <a:pt x="20786" y="5284"/>
                          <a:pt x="20786" y="10800"/>
                        </a:cubicBezTo>
                        <a:cubicBezTo>
                          <a:pt x="20786" y="15254"/>
                          <a:pt x="17835" y="19171"/>
                          <a:pt x="13552" y="20399"/>
                        </a:cubicBezTo>
                        <a:lnTo>
                          <a:pt x="13777" y="21181"/>
                        </a:lnTo>
                        <a:cubicBezTo>
                          <a:pt x="18408" y="19853"/>
                          <a:pt x="21600" y="15618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5618"/>
                          <a:pt x="3191" y="19853"/>
                          <a:pt x="7822" y="211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476" name="Oval 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4" y="2277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" name="Group 43"/>
              <p:cNvGrpSpPr>
                <a:grpSpLocks noChangeAspect="1"/>
              </p:cNvGrpSpPr>
              <p:nvPr/>
            </p:nvGrpSpPr>
            <p:grpSpPr bwMode="auto">
              <a:xfrm>
                <a:off x="1337" y="3763"/>
                <a:ext cx="272" cy="215"/>
                <a:chOff x="4364" y="1705"/>
                <a:chExt cx="490" cy="386"/>
              </a:xfrm>
            </p:grpSpPr>
            <p:sp>
              <p:nvSpPr>
                <p:cNvPr id="57461" name="Rectangle 44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354" y="1742"/>
                  <a:ext cx="347" cy="321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62" name="Line 45"/>
                <p:cNvSpPr>
                  <a:spLocks noChangeAspect="1" noChangeShapeType="1"/>
                </p:cNvSpPr>
                <p:nvPr/>
              </p:nvSpPr>
              <p:spPr bwMode="auto">
                <a:xfrm rot="-5400000" flipH="1" flipV="1">
                  <a:off x="4174" y="1898"/>
                  <a:ext cx="386" cy="0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63" name="Line 46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534" y="1556"/>
                  <a:ext cx="0" cy="32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64" name="Line 47"/>
                <p:cNvSpPr>
                  <a:spLocks noChangeAspect="1" noChangeShapeType="1"/>
                </p:cNvSpPr>
                <p:nvPr/>
              </p:nvSpPr>
              <p:spPr bwMode="auto">
                <a:xfrm rot="16200000" flipH="1">
                  <a:off x="4527" y="1918"/>
                  <a:ext cx="0" cy="325"/>
                </a:xfrm>
                <a:prstGeom prst="line">
                  <a:avLst/>
                </a:pr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65" name="Arc 48"/>
                <p:cNvSpPr>
                  <a:spLocks noChangeAspect="1"/>
                </p:cNvSpPr>
                <p:nvPr/>
              </p:nvSpPr>
              <p:spPr bwMode="auto">
                <a:xfrm rot="10800000" flipH="1" flipV="1">
                  <a:off x="4680" y="1720"/>
                  <a:ext cx="104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66" name="Arc 49"/>
                <p:cNvSpPr>
                  <a:spLocks noChangeAspect="1"/>
                </p:cNvSpPr>
                <p:nvPr/>
              </p:nvSpPr>
              <p:spPr bwMode="auto">
                <a:xfrm rot="11520000" flipH="1">
                  <a:off x="4671" y="1983"/>
                  <a:ext cx="104" cy="10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25400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67" name="Arc 50"/>
                <p:cNvSpPr>
                  <a:spLocks noChangeAspect="1"/>
                </p:cNvSpPr>
                <p:nvPr/>
              </p:nvSpPr>
              <p:spPr bwMode="auto">
                <a:xfrm rot="10800000" flipH="1" flipV="1">
                  <a:off x="4794" y="1829"/>
                  <a:ext cx="60" cy="60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68" name="Arc 51"/>
                <p:cNvSpPr>
                  <a:spLocks noChangeAspect="1"/>
                </p:cNvSpPr>
                <p:nvPr/>
              </p:nvSpPr>
              <p:spPr bwMode="auto">
                <a:xfrm rot="11520000" flipH="1">
                  <a:off x="4792" y="1931"/>
                  <a:ext cx="61" cy="61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noFill/>
                <a:ln w="19050">
                  <a:solidFill>
                    <a:srgbClr val="9933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69" name="AutoShape 52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516" y="1861"/>
                  <a:ext cx="334" cy="87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70" name="AutoShape 53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575" y="1849"/>
                  <a:ext cx="290" cy="86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C0C0C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71" name="AutoShape 54"/>
                <p:cNvSpPr>
                  <a:spLocks noChangeAspect="1" noChangeArrowheads="1"/>
                </p:cNvSpPr>
                <p:nvPr/>
              </p:nvSpPr>
              <p:spPr bwMode="auto">
                <a:xfrm rot="-5400000" flipH="1" flipV="1">
                  <a:off x="4712" y="1856"/>
                  <a:ext cx="174" cy="104"/>
                </a:xfrm>
                <a:prstGeom prst="roundRect">
                  <a:avLst>
                    <a:gd name="adj" fmla="val 43889"/>
                  </a:avLst>
                </a:prstGeom>
                <a:solidFill>
                  <a:srgbClr val="808080"/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" name="Group 55"/>
              <p:cNvGrpSpPr>
                <a:grpSpLocks noChangeAspect="1"/>
              </p:cNvGrpSpPr>
              <p:nvPr/>
            </p:nvGrpSpPr>
            <p:grpSpPr bwMode="auto">
              <a:xfrm flipH="1">
                <a:off x="4766" y="5470"/>
                <a:ext cx="82" cy="141"/>
                <a:chOff x="7937" y="3267"/>
                <a:chExt cx="193" cy="331"/>
              </a:xfrm>
            </p:grpSpPr>
            <p:sp>
              <p:nvSpPr>
                <p:cNvPr id="57456" name="Line 5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055" y="3473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57" name="Line 57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999" y="3461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2" name="Group 58"/>
                <p:cNvGrpSpPr>
                  <a:grpSpLocks noChangeAspect="1"/>
                </p:cNvGrpSpPr>
                <p:nvPr/>
              </p:nvGrpSpPr>
              <p:grpSpPr bwMode="auto">
                <a:xfrm>
                  <a:off x="7937" y="3267"/>
                  <a:ext cx="193" cy="193"/>
                  <a:chOff x="6404" y="2193"/>
                  <a:chExt cx="306" cy="306"/>
                </a:xfrm>
              </p:grpSpPr>
              <p:sp>
                <p:nvSpPr>
                  <p:cNvPr id="57459" name="AutoShape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4" y="2193"/>
                    <a:ext cx="306" cy="30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2054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8047" y="20399"/>
                        </a:moveTo>
                        <a:cubicBezTo>
                          <a:pt x="3764" y="19171"/>
                          <a:pt x="814" y="15254"/>
                          <a:pt x="814" y="10800"/>
                        </a:cubicBezTo>
                        <a:cubicBezTo>
                          <a:pt x="814" y="5284"/>
                          <a:pt x="5284" y="814"/>
                          <a:pt x="10800" y="814"/>
                        </a:cubicBezTo>
                        <a:cubicBezTo>
                          <a:pt x="16315" y="814"/>
                          <a:pt x="20786" y="5284"/>
                          <a:pt x="20786" y="10800"/>
                        </a:cubicBezTo>
                        <a:cubicBezTo>
                          <a:pt x="20786" y="15254"/>
                          <a:pt x="17835" y="19171"/>
                          <a:pt x="13552" y="20399"/>
                        </a:cubicBezTo>
                        <a:lnTo>
                          <a:pt x="13777" y="21181"/>
                        </a:lnTo>
                        <a:cubicBezTo>
                          <a:pt x="18408" y="19853"/>
                          <a:pt x="21600" y="15618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5618"/>
                          <a:pt x="3191" y="19853"/>
                          <a:pt x="7822" y="211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460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4" y="2277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57380" name="Rectangle 61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4699" y="5642"/>
                <a:ext cx="194" cy="178"/>
              </a:xfrm>
              <a:prstGeom prst="rect">
                <a:avLst/>
              </a:prstGeom>
              <a:gradFill rotWithShape="1">
                <a:gsLst>
                  <a:gs pos="0">
                    <a:srgbClr val="FFCC99"/>
                  </a:gs>
                  <a:gs pos="100000">
                    <a:srgbClr val="765E4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1" name="Line 62"/>
              <p:cNvSpPr>
                <a:spLocks noChangeAspect="1" noChangeShapeType="1"/>
              </p:cNvSpPr>
              <p:nvPr/>
            </p:nvSpPr>
            <p:spPr bwMode="auto">
              <a:xfrm rot="10800000" flipH="1" flipV="1">
                <a:off x="4686" y="5821"/>
                <a:ext cx="215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2" name="Line 63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4693" y="5638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3" name="Line 64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4896" y="5641"/>
                <a:ext cx="0" cy="181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4" name="Arc 65"/>
              <p:cNvSpPr>
                <a:spLocks noChangeAspect="1"/>
              </p:cNvSpPr>
              <p:nvPr/>
            </p:nvSpPr>
            <p:spPr bwMode="auto">
              <a:xfrm rot="5400000" flipH="1" flipV="1">
                <a:off x="4694" y="5588"/>
                <a:ext cx="57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5" name="Arc 66"/>
              <p:cNvSpPr>
                <a:spLocks noChangeAspect="1"/>
              </p:cNvSpPr>
              <p:nvPr/>
            </p:nvSpPr>
            <p:spPr bwMode="auto">
              <a:xfrm rot="6120000" flipH="1">
                <a:off x="4841" y="5594"/>
                <a:ext cx="58" cy="5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6" name="Arc 67"/>
              <p:cNvSpPr>
                <a:spLocks noChangeAspect="1"/>
              </p:cNvSpPr>
              <p:nvPr/>
            </p:nvSpPr>
            <p:spPr bwMode="auto">
              <a:xfrm rot="5400000" flipH="1" flipV="1">
                <a:off x="4753" y="5550"/>
                <a:ext cx="35" cy="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7" name="Arc 68"/>
              <p:cNvSpPr>
                <a:spLocks noChangeAspect="1"/>
              </p:cNvSpPr>
              <p:nvPr/>
            </p:nvSpPr>
            <p:spPr bwMode="auto">
              <a:xfrm rot="6120000" flipH="1">
                <a:off x="4812" y="5550"/>
                <a:ext cx="34" cy="3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8" name="AutoShape 69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4704" y="5621"/>
                <a:ext cx="186" cy="48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89" name="AutoShape 70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4709" y="5601"/>
                <a:ext cx="162" cy="47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0" name="AutoShape 71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4750" y="5551"/>
                <a:ext cx="97" cy="58"/>
              </a:xfrm>
              <a:prstGeom prst="roundRect">
                <a:avLst>
                  <a:gd name="adj" fmla="val 43889"/>
                </a:avLst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3" name="Group 72"/>
              <p:cNvGrpSpPr>
                <a:grpSpLocks noChangeAspect="1"/>
              </p:cNvGrpSpPr>
              <p:nvPr/>
            </p:nvGrpSpPr>
            <p:grpSpPr bwMode="auto">
              <a:xfrm flipH="1">
                <a:off x="3938" y="5432"/>
                <a:ext cx="83" cy="141"/>
                <a:chOff x="7937" y="3267"/>
                <a:chExt cx="193" cy="331"/>
              </a:xfrm>
            </p:grpSpPr>
            <p:sp>
              <p:nvSpPr>
                <p:cNvPr id="57451" name="Line 7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8055" y="3473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52" name="Line 7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7999" y="3461"/>
                  <a:ext cx="0" cy="125"/>
                </a:xfrm>
                <a:prstGeom prst="line">
                  <a:avLst/>
                </a:prstGeom>
                <a:noFill/>
                <a:ln w="19050">
                  <a:solidFill>
                    <a:srgbClr val="0000FF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4" name="Group 75"/>
                <p:cNvGrpSpPr>
                  <a:grpSpLocks noChangeAspect="1"/>
                </p:cNvGrpSpPr>
                <p:nvPr/>
              </p:nvGrpSpPr>
              <p:grpSpPr bwMode="auto">
                <a:xfrm>
                  <a:off x="7937" y="3267"/>
                  <a:ext cx="193" cy="193"/>
                  <a:chOff x="6404" y="2193"/>
                  <a:chExt cx="306" cy="306"/>
                </a:xfrm>
              </p:grpSpPr>
              <p:sp>
                <p:nvSpPr>
                  <p:cNvPr id="57454" name="AutoShape 7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04" y="2193"/>
                    <a:ext cx="306" cy="30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1600"/>
                      <a:gd name="T13" fmla="*/ 0 h 21600"/>
                      <a:gd name="T14" fmla="*/ 21600 w 21600"/>
                      <a:gd name="T15" fmla="*/ 20541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8047" y="20399"/>
                        </a:moveTo>
                        <a:cubicBezTo>
                          <a:pt x="3764" y="19171"/>
                          <a:pt x="814" y="15254"/>
                          <a:pt x="814" y="10800"/>
                        </a:cubicBezTo>
                        <a:cubicBezTo>
                          <a:pt x="814" y="5284"/>
                          <a:pt x="5284" y="814"/>
                          <a:pt x="10800" y="814"/>
                        </a:cubicBezTo>
                        <a:cubicBezTo>
                          <a:pt x="16315" y="814"/>
                          <a:pt x="20786" y="5284"/>
                          <a:pt x="20786" y="10800"/>
                        </a:cubicBezTo>
                        <a:cubicBezTo>
                          <a:pt x="20786" y="15254"/>
                          <a:pt x="17835" y="19171"/>
                          <a:pt x="13552" y="20399"/>
                        </a:cubicBezTo>
                        <a:lnTo>
                          <a:pt x="13777" y="21181"/>
                        </a:lnTo>
                        <a:cubicBezTo>
                          <a:pt x="18408" y="19853"/>
                          <a:pt x="21600" y="15618"/>
                          <a:pt x="21600" y="10800"/>
                        </a:cubicBezTo>
                        <a:cubicBezTo>
                          <a:pt x="21600" y="4835"/>
                          <a:pt x="16764" y="0"/>
                          <a:pt x="10800" y="0"/>
                        </a:cubicBezTo>
                        <a:cubicBezTo>
                          <a:pt x="4835" y="0"/>
                          <a:pt x="0" y="4835"/>
                          <a:pt x="0" y="10800"/>
                        </a:cubicBezTo>
                        <a:cubicBezTo>
                          <a:pt x="-1" y="15618"/>
                          <a:pt x="3191" y="19853"/>
                          <a:pt x="7822" y="21181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455" name="Oval 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484" y="2277"/>
                    <a:ext cx="136" cy="136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9050">
                    <a:solidFill>
                      <a:srgbClr val="0000FF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57392" name="Rectangle 78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3871" y="5641"/>
                <a:ext cx="195" cy="178"/>
              </a:xfrm>
              <a:prstGeom prst="rect">
                <a:avLst/>
              </a:prstGeom>
              <a:gradFill rotWithShape="1">
                <a:gsLst>
                  <a:gs pos="0">
                    <a:srgbClr val="FFCC99"/>
                  </a:gs>
                  <a:gs pos="100000">
                    <a:srgbClr val="765E47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3" name="Line 79"/>
              <p:cNvSpPr>
                <a:spLocks noChangeAspect="1" noChangeShapeType="1"/>
              </p:cNvSpPr>
              <p:nvPr/>
            </p:nvSpPr>
            <p:spPr bwMode="auto">
              <a:xfrm rot="10800000" flipH="1" flipV="1">
                <a:off x="3858" y="5820"/>
                <a:ext cx="216" cy="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4" name="Line 80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3866" y="5637"/>
                <a:ext cx="0" cy="18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5" name="Line 81"/>
              <p:cNvSpPr>
                <a:spLocks noChangeAspect="1" noChangeShapeType="1"/>
              </p:cNvSpPr>
              <p:nvPr/>
            </p:nvSpPr>
            <p:spPr bwMode="auto">
              <a:xfrm rot="10800000" flipH="1">
                <a:off x="4069" y="5641"/>
                <a:ext cx="0" cy="180"/>
              </a:xfrm>
              <a:prstGeom prst="line">
                <a:avLst/>
              </a:pr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6" name="Arc 82"/>
              <p:cNvSpPr>
                <a:spLocks noChangeAspect="1"/>
              </p:cNvSpPr>
              <p:nvPr/>
            </p:nvSpPr>
            <p:spPr bwMode="auto">
              <a:xfrm rot="5400000" flipH="1" flipV="1">
                <a:off x="3867" y="5588"/>
                <a:ext cx="57" cy="59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7" name="Arc 83"/>
              <p:cNvSpPr>
                <a:spLocks noChangeAspect="1"/>
              </p:cNvSpPr>
              <p:nvPr/>
            </p:nvSpPr>
            <p:spPr bwMode="auto">
              <a:xfrm rot="6120000" flipH="1">
                <a:off x="4014" y="5593"/>
                <a:ext cx="58" cy="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540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8" name="Arc 84"/>
              <p:cNvSpPr>
                <a:spLocks noChangeAspect="1"/>
              </p:cNvSpPr>
              <p:nvPr/>
            </p:nvSpPr>
            <p:spPr bwMode="auto">
              <a:xfrm rot="5400000" flipH="1" flipV="1">
                <a:off x="3927" y="5549"/>
                <a:ext cx="34" cy="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399" name="Arc 85"/>
              <p:cNvSpPr>
                <a:spLocks noChangeAspect="1"/>
              </p:cNvSpPr>
              <p:nvPr/>
            </p:nvSpPr>
            <p:spPr bwMode="auto">
              <a:xfrm rot="6120000" flipH="1">
                <a:off x="3985" y="5550"/>
                <a:ext cx="33" cy="3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9050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00" name="AutoShape 86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3876" y="5620"/>
                <a:ext cx="187" cy="48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01" name="AutoShape 87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3882" y="5600"/>
                <a:ext cx="162" cy="48"/>
              </a:xfrm>
              <a:prstGeom prst="roundRect">
                <a:avLst>
                  <a:gd name="adj" fmla="val 43889"/>
                </a:avLst>
              </a:prstGeom>
              <a:solidFill>
                <a:srgbClr val="C0C0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02" name="AutoShape 88"/>
              <p:cNvSpPr>
                <a:spLocks noChangeAspect="1" noChangeArrowheads="1"/>
              </p:cNvSpPr>
              <p:nvPr/>
            </p:nvSpPr>
            <p:spPr bwMode="auto">
              <a:xfrm rot="10800000" flipH="1" flipV="1">
                <a:off x="3923" y="5551"/>
                <a:ext cx="97" cy="58"/>
              </a:xfrm>
              <a:prstGeom prst="roundRect">
                <a:avLst>
                  <a:gd name="adj" fmla="val 43889"/>
                </a:avLst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03" name="Rectangle 89"/>
              <p:cNvSpPr>
                <a:spLocks noChangeAspect="1" noChangeArrowheads="1"/>
              </p:cNvSpPr>
              <p:nvPr/>
            </p:nvSpPr>
            <p:spPr bwMode="auto">
              <a:xfrm>
                <a:off x="3525" y="5835"/>
                <a:ext cx="1590" cy="40"/>
              </a:xfrm>
              <a:prstGeom prst="rect">
                <a:avLst/>
              </a:prstGeom>
              <a:solidFill>
                <a:srgbClr val="00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6410" name="AutoShape 90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4334" y="4217"/>
                <a:ext cx="320" cy="142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0082"/>
                  </a:gs>
                  <a:gs pos="15000">
                    <a:srgbClr val="66008F"/>
                  </a:gs>
                  <a:gs pos="32499">
                    <a:srgbClr val="BA0066"/>
                  </a:gs>
                  <a:gs pos="45000">
                    <a:srgbClr val="FF0000"/>
                  </a:gs>
                  <a:gs pos="50000">
                    <a:srgbClr val="FF8200"/>
                  </a:gs>
                  <a:gs pos="55001">
                    <a:srgbClr val="FF0000"/>
                  </a:gs>
                  <a:gs pos="67501">
                    <a:srgbClr val="BA0066"/>
                  </a:gs>
                  <a:gs pos="85000">
                    <a:srgbClr val="66008F"/>
                  </a:gs>
                  <a:gs pos="100000">
                    <a:srgbClr val="000082"/>
                  </a:gs>
                </a:gsLst>
                <a:lin ang="0" scaled="1"/>
              </a:gradFill>
              <a:ln w="22225">
                <a:noFill/>
                <a:round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6411" name="Rectangle 91"/>
              <p:cNvSpPr>
                <a:spLocks noChangeAspect="1" noChangeArrowheads="1"/>
              </p:cNvSpPr>
              <p:nvPr/>
            </p:nvSpPr>
            <p:spPr bwMode="auto">
              <a:xfrm rot="5400000" flipH="1">
                <a:off x="4968" y="4867"/>
                <a:ext cx="394" cy="129"/>
              </a:xfrm>
              <a:prstGeom prst="rect">
                <a:avLst/>
              </a:prstGeom>
              <a:solidFill>
                <a:srgbClr val="333399"/>
              </a:solidFill>
              <a:ln w="22225">
                <a:solidFill>
                  <a:srgbClr val="808080"/>
                </a:solidFill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grpSp>
            <p:nvGrpSpPr>
              <p:cNvPr id="15" name="Group 92"/>
              <p:cNvGrpSpPr>
                <a:grpSpLocks noChangeAspect="1"/>
              </p:cNvGrpSpPr>
              <p:nvPr/>
            </p:nvGrpSpPr>
            <p:grpSpPr bwMode="auto">
              <a:xfrm>
                <a:off x="3292" y="4748"/>
                <a:ext cx="1640" cy="727"/>
                <a:chOff x="3751" y="4766"/>
                <a:chExt cx="1858" cy="824"/>
              </a:xfrm>
            </p:grpSpPr>
            <p:sp>
              <p:nvSpPr>
                <p:cNvPr id="57442" name="Rectangle 93"/>
                <p:cNvSpPr>
                  <a:spLocks noChangeAspect="1" noChangeArrowheads="1"/>
                </p:cNvSpPr>
                <p:nvPr/>
              </p:nvSpPr>
              <p:spPr bwMode="auto">
                <a:xfrm rot="10800000" flipV="1">
                  <a:off x="3843" y="4964"/>
                  <a:ext cx="1712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43" name="Rectangle 94"/>
                <p:cNvSpPr>
                  <a:spLocks noChangeAspect="1" noChangeArrowheads="1"/>
                </p:cNvSpPr>
                <p:nvPr/>
              </p:nvSpPr>
              <p:spPr bwMode="auto">
                <a:xfrm rot="10800000" flipV="1">
                  <a:off x="5449" y="4819"/>
                  <a:ext cx="160" cy="329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44" name="Rectangle 95"/>
                <p:cNvSpPr>
                  <a:spLocks noChangeAspect="1" noChangeArrowheads="1"/>
                </p:cNvSpPr>
                <p:nvPr/>
              </p:nvSpPr>
              <p:spPr bwMode="auto">
                <a:xfrm rot="10800000" flipV="1">
                  <a:off x="4136" y="5014"/>
                  <a:ext cx="57" cy="493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1">
                      <a:srgbClr val="000040"/>
                    </a:gs>
                    <a:gs pos="25000">
                      <a:srgbClr val="400040"/>
                    </a:gs>
                    <a:gs pos="37500">
                      <a:srgbClr val="8F0040"/>
                    </a:gs>
                    <a:gs pos="45000">
                      <a:srgbClr val="F27300"/>
                    </a:gs>
                    <a:gs pos="50000">
                      <a:srgbClr val="FFBF00"/>
                    </a:gs>
                    <a:gs pos="55000">
                      <a:srgbClr val="F27300"/>
                    </a:gs>
                    <a:gs pos="62500">
                      <a:srgbClr val="8F0040"/>
                    </a:gs>
                    <a:gs pos="75000">
                      <a:srgbClr val="400040"/>
                    </a:gs>
                    <a:gs pos="89999">
                      <a:srgbClr val="000040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6" name="Group 96"/>
                <p:cNvGrpSpPr>
                  <a:grpSpLocks noChangeAspect="1"/>
                </p:cNvGrpSpPr>
                <p:nvPr/>
              </p:nvGrpSpPr>
              <p:grpSpPr bwMode="auto">
                <a:xfrm rot="10800000" flipH="1" flipV="1">
                  <a:off x="4130" y="5463"/>
                  <a:ext cx="1378" cy="127"/>
                  <a:chOff x="6939" y="5786"/>
                  <a:chExt cx="2255" cy="197"/>
                </a:xfrm>
              </p:grpSpPr>
              <p:sp>
                <p:nvSpPr>
                  <p:cNvPr id="57449" name="Rectangle 97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6939" y="5786"/>
                    <a:ext cx="2192" cy="68"/>
                  </a:xfrm>
                  <a:prstGeom prst="rect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10001">
                        <a:srgbClr val="000040"/>
                      </a:gs>
                      <a:gs pos="25000">
                        <a:srgbClr val="400040"/>
                      </a:gs>
                      <a:gs pos="37500">
                        <a:srgbClr val="8F0040"/>
                      </a:gs>
                      <a:gs pos="45000">
                        <a:srgbClr val="F27300"/>
                      </a:gs>
                      <a:gs pos="50000">
                        <a:srgbClr val="FFBF00"/>
                      </a:gs>
                      <a:gs pos="55000">
                        <a:srgbClr val="F27300"/>
                      </a:gs>
                      <a:gs pos="62500">
                        <a:srgbClr val="8F0040"/>
                      </a:gs>
                      <a:gs pos="75000">
                        <a:srgbClr val="400040"/>
                      </a:gs>
                      <a:gs pos="89999">
                        <a:srgbClr val="00004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450" name="Oval 98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8916" y="5812"/>
                    <a:ext cx="278" cy="171"/>
                  </a:xfrm>
                  <a:prstGeom prst="ellipse">
                    <a:avLst/>
                  </a:prstGeom>
                  <a:gradFill rotWithShape="1">
                    <a:gsLst>
                      <a:gs pos="0">
                        <a:srgbClr val="000000"/>
                      </a:gs>
                      <a:gs pos="10001">
                        <a:srgbClr val="000040"/>
                      </a:gs>
                      <a:gs pos="25000">
                        <a:srgbClr val="400040"/>
                      </a:gs>
                      <a:gs pos="37500">
                        <a:srgbClr val="8F0040"/>
                      </a:gs>
                      <a:gs pos="45000">
                        <a:srgbClr val="F27300"/>
                      </a:gs>
                      <a:gs pos="50000">
                        <a:srgbClr val="FFBF00"/>
                      </a:gs>
                      <a:gs pos="55000">
                        <a:srgbClr val="F27300"/>
                      </a:gs>
                      <a:gs pos="62500">
                        <a:srgbClr val="8F0040"/>
                      </a:gs>
                      <a:gs pos="75000">
                        <a:srgbClr val="400040"/>
                      </a:gs>
                      <a:gs pos="89999">
                        <a:srgbClr val="000040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sp>
              <p:nvSpPr>
                <p:cNvPr id="56419" name="Rectangle 99"/>
                <p:cNvSpPr>
                  <a:spLocks noChangeAspect="1" noChangeArrowheads="1"/>
                </p:cNvSpPr>
                <p:nvPr/>
              </p:nvSpPr>
              <p:spPr bwMode="auto">
                <a:xfrm rot="10800000" flipV="1">
                  <a:off x="3751" y="4766"/>
                  <a:ext cx="111" cy="442"/>
                </a:xfrm>
                <a:prstGeom prst="rect">
                  <a:avLst/>
                </a:prstGeom>
                <a:gradFill rotWithShape="1">
                  <a:gsLst>
                    <a:gs pos="0">
                      <a:srgbClr val="000000"/>
                    </a:gs>
                    <a:gs pos="10000">
                      <a:srgbClr val="000040">
                        <a:alpha val="98800"/>
                      </a:srgbClr>
                    </a:gs>
                    <a:gs pos="25000">
                      <a:srgbClr val="400040">
                        <a:alpha val="97000"/>
                      </a:srgbClr>
                    </a:gs>
                    <a:gs pos="37500">
                      <a:srgbClr val="8F0040">
                        <a:alpha val="95500"/>
                      </a:srgbClr>
                    </a:gs>
                    <a:gs pos="45000">
                      <a:srgbClr val="F27300">
                        <a:alpha val="94600"/>
                      </a:srgbClr>
                    </a:gs>
                    <a:gs pos="50000">
                      <a:srgbClr val="FFBF00">
                        <a:alpha val="94000"/>
                      </a:srgbClr>
                    </a:gs>
                    <a:gs pos="55001">
                      <a:srgbClr val="F27300">
                        <a:alpha val="94600"/>
                      </a:srgbClr>
                    </a:gs>
                    <a:gs pos="62500">
                      <a:srgbClr val="8F0040">
                        <a:alpha val="95500"/>
                      </a:srgbClr>
                    </a:gs>
                    <a:gs pos="75000">
                      <a:srgbClr val="400040">
                        <a:alpha val="97000"/>
                      </a:srgbClr>
                    </a:gs>
                    <a:gs pos="90000">
                      <a:srgbClr val="000040">
                        <a:alpha val="98800"/>
                      </a:srgbClr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fr-FR"/>
                </a:p>
              </p:txBody>
            </p:sp>
          </p:grpSp>
          <p:sp>
            <p:nvSpPr>
              <p:cNvPr id="56420" name="Rectangle 100"/>
              <p:cNvSpPr>
                <a:spLocks noChangeAspect="1" noChangeArrowheads="1"/>
              </p:cNvSpPr>
              <p:nvPr/>
            </p:nvSpPr>
            <p:spPr bwMode="auto">
              <a:xfrm rot="27000000" flipH="1" flipV="1">
                <a:off x="3664" y="4865"/>
                <a:ext cx="386" cy="125"/>
              </a:xfrm>
              <a:prstGeom prst="rect">
                <a:avLst/>
              </a:prstGeom>
              <a:solidFill>
                <a:srgbClr val="333399"/>
              </a:solidFill>
              <a:ln w="22225">
                <a:solidFill>
                  <a:srgbClr val="808080"/>
                </a:solidFill>
                <a:miter lim="800000"/>
                <a:headEnd/>
                <a:tailEnd/>
              </a:ln>
              <a:effectLst>
                <a:outerShdw sy="50000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fr-FR"/>
              </a:p>
            </p:txBody>
          </p:sp>
          <p:sp>
            <p:nvSpPr>
              <p:cNvPr id="57408" name="Rectangle 101"/>
              <p:cNvSpPr>
                <a:spLocks noChangeAspect="1" noChangeArrowheads="1"/>
              </p:cNvSpPr>
              <p:nvPr/>
            </p:nvSpPr>
            <p:spPr bwMode="auto">
              <a:xfrm>
                <a:off x="2117" y="2078"/>
                <a:ext cx="195" cy="336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09" name="AutoShape 102"/>
              <p:cNvSpPr>
                <a:spLocks noChangeAspect="1" noChangeArrowheads="1"/>
              </p:cNvSpPr>
              <p:nvPr/>
            </p:nvSpPr>
            <p:spPr bwMode="auto">
              <a:xfrm>
                <a:off x="1971" y="1335"/>
                <a:ext cx="480" cy="261"/>
              </a:xfrm>
              <a:prstGeom prst="roundRect">
                <a:avLst>
                  <a:gd name="adj" fmla="val 37361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EAEAEA"/>
                  </a:gs>
                  <a:gs pos="100000">
                    <a:srgbClr val="000000"/>
                  </a:gs>
                </a:gsLst>
                <a:lin ang="0" scaled="1"/>
              </a:gra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10" name="Rectangle 103"/>
              <p:cNvSpPr>
                <a:spLocks noChangeAspect="1" noChangeArrowheads="1"/>
              </p:cNvSpPr>
              <p:nvPr/>
            </p:nvSpPr>
            <p:spPr bwMode="auto">
              <a:xfrm>
                <a:off x="1898" y="1519"/>
                <a:ext cx="666" cy="135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11" name="Rectangle 104"/>
              <p:cNvSpPr>
                <a:spLocks noChangeAspect="1" noChangeArrowheads="1"/>
              </p:cNvSpPr>
              <p:nvPr/>
            </p:nvSpPr>
            <p:spPr bwMode="auto">
              <a:xfrm>
                <a:off x="2014" y="1502"/>
                <a:ext cx="415" cy="521"/>
              </a:xfrm>
              <a:prstGeom prst="rect">
                <a:avLst/>
              </a:prstGeom>
              <a:gradFill rotWithShape="1">
                <a:gsLst>
                  <a:gs pos="0">
                    <a:srgbClr val="333333"/>
                  </a:gs>
                  <a:gs pos="50000">
                    <a:srgbClr val="00CCFF"/>
                  </a:gs>
                  <a:gs pos="100000">
                    <a:srgbClr val="333333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12" name="Line 105"/>
              <p:cNvSpPr>
                <a:spLocks noChangeAspect="1" noChangeShapeType="1"/>
              </p:cNvSpPr>
              <p:nvPr/>
            </p:nvSpPr>
            <p:spPr bwMode="auto">
              <a:xfrm>
                <a:off x="2370" y="1504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13" name="Line 106"/>
              <p:cNvSpPr>
                <a:spLocks noChangeAspect="1" noChangeShapeType="1"/>
              </p:cNvSpPr>
              <p:nvPr/>
            </p:nvSpPr>
            <p:spPr bwMode="auto">
              <a:xfrm>
                <a:off x="2303" y="1504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14" name="Line 107"/>
              <p:cNvSpPr>
                <a:spLocks noChangeAspect="1" noChangeShapeType="1"/>
              </p:cNvSpPr>
              <p:nvPr/>
            </p:nvSpPr>
            <p:spPr bwMode="auto">
              <a:xfrm>
                <a:off x="2233" y="1504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15" name="Line 108"/>
              <p:cNvSpPr>
                <a:spLocks noChangeAspect="1" noChangeShapeType="1"/>
              </p:cNvSpPr>
              <p:nvPr/>
            </p:nvSpPr>
            <p:spPr bwMode="auto">
              <a:xfrm>
                <a:off x="2166" y="1504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16" name="Line 109"/>
              <p:cNvSpPr>
                <a:spLocks noChangeAspect="1" noChangeShapeType="1"/>
              </p:cNvSpPr>
              <p:nvPr/>
            </p:nvSpPr>
            <p:spPr bwMode="auto">
              <a:xfrm>
                <a:off x="2042" y="1490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17" name="AutoShape 110"/>
              <p:cNvSpPr>
                <a:spLocks noChangeAspect="1" noChangeArrowheads="1"/>
              </p:cNvSpPr>
              <p:nvPr/>
            </p:nvSpPr>
            <p:spPr bwMode="auto">
              <a:xfrm>
                <a:off x="1969" y="2024"/>
                <a:ext cx="495" cy="85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EAEAEA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7" name="Group 111"/>
              <p:cNvGrpSpPr>
                <a:grpSpLocks noChangeAspect="1"/>
              </p:cNvGrpSpPr>
              <p:nvPr/>
            </p:nvGrpSpPr>
            <p:grpSpPr bwMode="auto">
              <a:xfrm>
                <a:off x="1918" y="1642"/>
                <a:ext cx="190" cy="202"/>
                <a:chOff x="1251" y="3153"/>
                <a:chExt cx="266" cy="283"/>
              </a:xfrm>
            </p:grpSpPr>
            <p:sp>
              <p:nvSpPr>
                <p:cNvPr id="57437" name="AutoShape 112"/>
                <p:cNvSpPr>
                  <a:spLocks noChangeAspect="1" noChangeArrowheads="1"/>
                </p:cNvSpPr>
                <p:nvPr/>
              </p:nvSpPr>
              <p:spPr bwMode="auto">
                <a:xfrm rot="-5400000">
                  <a:off x="1242" y="3162"/>
                  <a:ext cx="283" cy="266"/>
                </a:xfrm>
                <a:prstGeom prst="octagon">
                  <a:avLst>
                    <a:gd name="adj" fmla="val 16620"/>
                  </a:avLst>
                </a:prstGeom>
                <a:gradFill rotWithShape="1">
                  <a:gsLst>
                    <a:gs pos="0">
                      <a:srgbClr val="000000"/>
                    </a:gs>
                    <a:gs pos="50000">
                      <a:srgbClr val="00CCFF"/>
                    </a:gs>
                    <a:gs pos="100000">
                      <a:srgbClr val="000000"/>
                    </a:gs>
                  </a:gsLst>
                  <a:lin ang="5400000" scaled="1"/>
                </a:grad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38" name="Line 113"/>
                <p:cNvSpPr>
                  <a:spLocks noChangeAspect="1" noChangeShapeType="1"/>
                </p:cNvSpPr>
                <p:nvPr/>
              </p:nvSpPr>
              <p:spPr bwMode="auto">
                <a:xfrm>
                  <a:off x="1312" y="3154"/>
                  <a:ext cx="0" cy="266"/>
                </a:xfrm>
                <a:prstGeom prst="line">
                  <a:avLst/>
                </a:prstGeom>
                <a:noFill/>
                <a:ln w="158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grpSp>
              <p:nvGrpSpPr>
                <p:cNvPr id="18" name="Group 114"/>
                <p:cNvGrpSpPr>
                  <a:grpSpLocks noChangeAspect="1"/>
                </p:cNvGrpSpPr>
                <p:nvPr/>
              </p:nvGrpSpPr>
              <p:grpSpPr bwMode="auto">
                <a:xfrm>
                  <a:off x="1311" y="3221"/>
                  <a:ext cx="170" cy="142"/>
                  <a:chOff x="3227" y="2091"/>
                  <a:chExt cx="170" cy="170"/>
                </a:xfrm>
              </p:grpSpPr>
              <p:sp>
                <p:nvSpPr>
                  <p:cNvPr id="57440" name="AutoShape 1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27" y="2091"/>
                    <a:ext cx="170" cy="170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441" name="AutoShape 1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58" y="2124"/>
                    <a:ext cx="113" cy="113"/>
                  </a:xfrm>
                  <a:prstGeom prst="octagon">
                    <a:avLst>
                      <a:gd name="adj" fmla="val 29287"/>
                    </a:avLst>
                  </a:prstGeom>
                  <a:solidFill>
                    <a:srgbClr val="C0C0C0">
                      <a:alpha val="98822"/>
                    </a:srgbClr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sp>
            <p:nvSpPr>
              <p:cNvPr id="57419" name="Line 117"/>
              <p:cNvSpPr>
                <a:spLocks noChangeAspect="1" noChangeShapeType="1"/>
              </p:cNvSpPr>
              <p:nvPr/>
            </p:nvSpPr>
            <p:spPr bwMode="auto">
              <a:xfrm>
                <a:off x="2109" y="1504"/>
                <a:ext cx="0" cy="536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0" name="AutoShape 118"/>
              <p:cNvSpPr>
                <a:spLocks noChangeAspect="1" noChangeArrowheads="1"/>
              </p:cNvSpPr>
              <p:nvPr/>
            </p:nvSpPr>
            <p:spPr bwMode="auto">
              <a:xfrm>
                <a:off x="1895" y="2205"/>
                <a:ext cx="645" cy="435"/>
              </a:xfrm>
              <a:prstGeom prst="roundRect">
                <a:avLst>
                  <a:gd name="adj" fmla="val 42259"/>
                </a:avLst>
              </a:prstGeom>
              <a:gradFill rotWithShape="1">
                <a:gsLst>
                  <a:gs pos="0">
                    <a:srgbClr val="000000"/>
                  </a:gs>
                  <a:gs pos="50000">
                    <a:srgbClr val="996633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1" name="AutoShape 119"/>
              <p:cNvSpPr>
                <a:spLocks noChangeAspect="1" noChangeArrowheads="1"/>
              </p:cNvSpPr>
              <p:nvPr/>
            </p:nvSpPr>
            <p:spPr bwMode="auto">
              <a:xfrm>
                <a:off x="1875" y="2451"/>
                <a:ext cx="675" cy="1266"/>
              </a:xfrm>
              <a:prstGeom prst="roundRect">
                <a:avLst>
                  <a:gd name="adj" fmla="val 0"/>
                </a:avLst>
              </a:prstGeom>
              <a:gradFill rotWithShape="0">
                <a:gsLst>
                  <a:gs pos="0">
                    <a:srgbClr val="000000"/>
                  </a:gs>
                  <a:gs pos="50000">
                    <a:srgbClr val="00CCFF"/>
                  </a:gs>
                  <a:gs pos="100000">
                    <a:srgbClr val="000000"/>
                  </a:gs>
                </a:gsLst>
                <a:lin ang="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grpSp>
            <p:nvGrpSpPr>
              <p:cNvPr id="19" name="Group 120"/>
              <p:cNvGrpSpPr>
                <a:grpSpLocks noChangeAspect="1"/>
              </p:cNvGrpSpPr>
              <p:nvPr/>
            </p:nvGrpSpPr>
            <p:grpSpPr bwMode="auto">
              <a:xfrm flipH="1">
                <a:off x="2039" y="3731"/>
                <a:ext cx="372" cy="238"/>
                <a:chOff x="8415" y="3839"/>
                <a:chExt cx="405" cy="269"/>
              </a:xfrm>
            </p:grpSpPr>
            <p:sp>
              <p:nvSpPr>
                <p:cNvPr id="57435" name="Rectangle 121" descr="Treillis blanc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8417" y="3839"/>
                  <a:ext cx="403" cy="152"/>
                </a:xfrm>
                <a:prstGeom prst="rect">
                  <a:avLst/>
                </a:prstGeom>
                <a:pattFill prst="openDmnd">
                  <a:fgClr>
                    <a:srgbClr val="000000"/>
                  </a:fgClr>
                  <a:bgClr>
                    <a:srgbClr val="C0C0C0"/>
                  </a:bgClr>
                </a:patt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7436" name="AutoShape 122" descr="Treillis blanc"/>
                <p:cNvSpPr>
                  <a:spLocks noChangeAspect="1" noChangeArrowheads="1"/>
                </p:cNvSpPr>
                <p:nvPr/>
              </p:nvSpPr>
              <p:spPr bwMode="auto">
                <a:xfrm flipH="1">
                  <a:off x="8415" y="3989"/>
                  <a:ext cx="403" cy="119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127 w 21600"/>
                    <a:gd name="T13" fmla="*/ 4175 h 21600"/>
                    <a:gd name="T14" fmla="*/ 17473 w 21600"/>
                    <a:gd name="T15" fmla="*/ 1742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4629" y="21600"/>
                      </a:lnTo>
                      <a:lnTo>
                        <a:pt x="16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pattFill prst="openDmnd">
                  <a:fgClr>
                    <a:srgbClr val="000000"/>
                  </a:fgClr>
                  <a:bgClr>
                    <a:srgbClr val="C0C0C0"/>
                  </a:bgClr>
                </a:pattFill>
                <a:ln w="158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sp>
            <p:nvSpPr>
              <p:cNvPr id="57423" name="AutoShape 123" descr="Tressé"/>
              <p:cNvSpPr>
                <a:spLocks noChangeAspect="1" noChangeArrowheads="1"/>
              </p:cNvSpPr>
              <p:nvPr/>
            </p:nvSpPr>
            <p:spPr bwMode="auto">
              <a:xfrm rot="5400000">
                <a:off x="1990" y="4149"/>
                <a:ext cx="479" cy="117"/>
              </a:xfrm>
              <a:prstGeom prst="homePlate">
                <a:avLst>
                  <a:gd name="adj" fmla="val 58833"/>
                </a:avLst>
              </a:prstGeom>
              <a:pattFill prst="weave">
                <a:fgClr>
                  <a:srgbClr val="000000"/>
                </a:fgClr>
                <a:bgClr>
                  <a:srgbClr val="969696"/>
                </a:bgClr>
              </a:pattFill>
              <a:ln w="158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4" name="AutoShape 124" descr="Rayures étroites verticales"/>
              <p:cNvSpPr>
                <a:spLocks noChangeAspect="1" noChangeArrowheads="1"/>
              </p:cNvSpPr>
              <p:nvPr/>
            </p:nvSpPr>
            <p:spPr bwMode="auto">
              <a:xfrm>
                <a:off x="1736" y="3855"/>
                <a:ext cx="690" cy="35"/>
              </a:xfrm>
              <a:prstGeom prst="roundRect">
                <a:avLst>
                  <a:gd name="adj" fmla="val 16667"/>
                </a:avLst>
              </a:prstGeom>
              <a:pattFill prst="narVert">
                <a:fgClr>
                  <a:srgbClr val="000000"/>
                </a:fgClr>
                <a:bgClr>
                  <a:srgbClr val="FFFFFF"/>
                </a:bgClr>
              </a:pattFill>
              <a:ln w="158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5" name="AutoShape 125"/>
              <p:cNvSpPr>
                <a:spLocks noChangeAspect="1" noChangeArrowheads="1"/>
              </p:cNvSpPr>
              <p:nvPr/>
            </p:nvSpPr>
            <p:spPr bwMode="auto">
              <a:xfrm>
                <a:off x="1446" y="5085"/>
                <a:ext cx="1071" cy="360"/>
              </a:xfrm>
              <a:prstGeom prst="cube">
                <a:avLst>
                  <a:gd name="adj" fmla="val 38949"/>
                </a:avLst>
              </a:prstGeom>
              <a:gradFill rotWithShape="1">
                <a:gsLst>
                  <a:gs pos="0">
                    <a:srgbClr val="000000"/>
                  </a:gs>
                  <a:gs pos="100000">
                    <a:srgbClr val="808080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6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3709" y="5142"/>
                <a:ext cx="1590" cy="39"/>
              </a:xfrm>
              <a:prstGeom prst="rect">
                <a:avLst/>
              </a:prstGeom>
              <a:solidFill>
                <a:srgbClr val="0033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7" name="AutoShape 127"/>
              <p:cNvSpPr>
                <a:spLocks noChangeAspect="1" noChangeArrowheads="1"/>
              </p:cNvSpPr>
              <p:nvPr/>
            </p:nvSpPr>
            <p:spPr bwMode="auto">
              <a:xfrm>
                <a:off x="5083" y="5181"/>
                <a:ext cx="145" cy="126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8" name="AutoShape 128"/>
              <p:cNvSpPr>
                <a:spLocks noChangeAspect="1" noChangeArrowheads="1"/>
              </p:cNvSpPr>
              <p:nvPr/>
            </p:nvSpPr>
            <p:spPr bwMode="auto">
              <a:xfrm>
                <a:off x="3794" y="5184"/>
                <a:ext cx="145" cy="125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29" name="AutoShape 129"/>
              <p:cNvSpPr>
                <a:spLocks noChangeAspect="1" noChangeArrowheads="1"/>
              </p:cNvSpPr>
              <p:nvPr/>
            </p:nvSpPr>
            <p:spPr bwMode="auto">
              <a:xfrm>
                <a:off x="3547" y="5871"/>
                <a:ext cx="145" cy="125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0" name="AutoShape 130"/>
              <p:cNvSpPr>
                <a:spLocks noChangeAspect="1" noChangeArrowheads="1"/>
              </p:cNvSpPr>
              <p:nvPr/>
            </p:nvSpPr>
            <p:spPr bwMode="auto">
              <a:xfrm>
                <a:off x="4913" y="5871"/>
                <a:ext cx="145" cy="125"/>
              </a:xfrm>
              <a:prstGeom prst="triangle">
                <a:avLst>
                  <a:gd name="adj" fmla="val 50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31" name="Text Box 131"/>
              <p:cNvSpPr txBox="1">
                <a:spLocks noChangeAspect="1" noChangeArrowheads="1"/>
              </p:cNvSpPr>
              <p:nvPr/>
            </p:nvSpPr>
            <p:spPr bwMode="auto">
              <a:xfrm>
                <a:off x="852" y="3621"/>
                <a:ext cx="669" cy="43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</a:rPr>
                  <a:t>C</a:t>
                </a:r>
                <a:r>
                  <a:rPr lang="fr-FR" sz="1400" b="1" baseline="-25000">
                    <a:solidFill>
                      <a:srgbClr val="FF0000"/>
                    </a:solidFill>
                  </a:rPr>
                  <a:t>0</a:t>
                </a:r>
                <a:endParaRPr lang="fr-FR" sz="1400" b="1"/>
              </a:p>
            </p:txBody>
          </p:sp>
          <p:sp>
            <p:nvSpPr>
              <p:cNvPr id="57432" name="Text Box 132"/>
              <p:cNvSpPr txBox="1">
                <a:spLocks noChangeAspect="1" noChangeArrowheads="1"/>
              </p:cNvSpPr>
              <p:nvPr/>
            </p:nvSpPr>
            <p:spPr bwMode="auto">
              <a:xfrm>
                <a:off x="867" y="4114"/>
                <a:ext cx="669" cy="43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</a:rPr>
                  <a:t>C</a:t>
                </a:r>
                <a:r>
                  <a:rPr lang="fr-FR" sz="1400" b="1" baseline="-25000">
                    <a:solidFill>
                      <a:srgbClr val="FF0000"/>
                    </a:solidFill>
                  </a:rPr>
                  <a:t>1</a:t>
                </a:r>
                <a:endParaRPr lang="fr-FR" sz="1400" b="1"/>
              </a:p>
            </p:txBody>
          </p:sp>
          <p:sp>
            <p:nvSpPr>
              <p:cNvPr id="57433" name="Text Box 133"/>
              <p:cNvSpPr txBox="1">
                <a:spLocks noChangeAspect="1" noChangeArrowheads="1"/>
              </p:cNvSpPr>
              <p:nvPr/>
            </p:nvSpPr>
            <p:spPr bwMode="auto">
              <a:xfrm>
                <a:off x="1598" y="5123"/>
                <a:ext cx="669" cy="43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400" b="1">
                    <a:solidFill>
                      <a:srgbClr val="FF0000"/>
                    </a:solidFill>
                  </a:rPr>
                  <a:t>C</a:t>
                </a:r>
                <a:r>
                  <a:rPr lang="fr-FR" sz="1400" b="1" baseline="-25000">
                    <a:solidFill>
                      <a:srgbClr val="FF0000"/>
                    </a:solidFill>
                  </a:rPr>
                  <a:t>P</a:t>
                </a:r>
                <a:endParaRPr lang="fr-FR" sz="1400" b="1"/>
              </a:p>
            </p:txBody>
          </p:sp>
          <p:sp>
            <p:nvSpPr>
              <p:cNvPr id="57434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1885" y="5071"/>
                <a:ext cx="136" cy="136"/>
              </a:xfrm>
              <a:prstGeom prst="rect">
                <a:avLst/>
              </a:prstGeom>
              <a:solidFill>
                <a:srgbClr val="00FFFF"/>
              </a:solidFill>
              <a:ln w="9525">
                <a:miter lim="800000"/>
                <a:headEnd/>
                <a:tailEnd/>
              </a:ln>
              <a:scene3d>
                <a:camera prst="legacyPerspectiveTopRight"/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00FF"/>
                </a:extrusionClr>
              </a:sp3d>
            </p:spPr>
            <p:txBody>
              <a:bodyPr>
                <a:flatTx/>
              </a:bodyPr>
              <a:lstStyle/>
              <a:p>
                <a:endParaRPr lang="fr-FR"/>
              </a:p>
            </p:txBody>
          </p:sp>
        </p:grpSp>
      </p:grpSp>
      <p:sp>
        <p:nvSpPr>
          <p:cNvPr id="57349" name="Text Box 135"/>
          <p:cNvSpPr txBox="1">
            <a:spLocks noChangeAspect="1" noChangeArrowheads="1"/>
          </p:cNvSpPr>
          <p:nvPr/>
        </p:nvSpPr>
        <p:spPr bwMode="auto">
          <a:xfrm>
            <a:off x="58706" y="3592508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 sz="1400" b="1"/>
          </a:p>
        </p:txBody>
      </p:sp>
      <p:sp>
        <p:nvSpPr>
          <p:cNvPr id="56456" name="AutoShape 136"/>
          <p:cNvSpPr>
            <a:spLocks noChangeAspect="1" noChangeArrowheads="1"/>
          </p:cNvSpPr>
          <p:nvPr/>
        </p:nvSpPr>
        <p:spPr bwMode="auto">
          <a:xfrm rot="-5400000">
            <a:off x="3362293" y="5022846"/>
            <a:ext cx="104775" cy="285750"/>
          </a:xfrm>
          <a:prstGeom prst="can">
            <a:avLst>
              <a:gd name="adj" fmla="val 35492"/>
            </a:avLst>
          </a:prstGeom>
          <a:gradFill rotWithShape="1">
            <a:gsLst>
              <a:gs pos="0">
                <a:srgbClr val="000000"/>
              </a:gs>
              <a:gs pos="10001">
                <a:srgbClr val="000040"/>
              </a:gs>
              <a:gs pos="25000">
                <a:srgbClr val="400040"/>
              </a:gs>
              <a:gs pos="37500">
                <a:srgbClr val="8F0040"/>
              </a:gs>
              <a:gs pos="45000">
                <a:srgbClr val="F27300"/>
              </a:gs>
              <a:gs pos="50000">
                <a:srgbClr val="FFBF00"/>
              </a:gs>
              <a:gs pos="55000">
                <a:srgbClr val="F27300"/>
              </a:gs>
              <a:gs pos="62500">
                <a:srgbClr val="8F0040"/>
              </a:gs>
              <a:gs pos="75000">
                <a:srgbClr val="400040"/>
              </a:gs>
              <a:gs pos="89999">
                <a:srgbClr val="000040"/>
              </a:gs>
              <a:gs pos="100000">
                <a:srgbClr val="000000"/>
              </a:gs>
            </a:gsLst>
            <a:lin ang="0" scaled="1"/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457" name="Rectangle 137" descr="blanc)"/>
          <p:cNvSpPr>
            <a:spLocks noChangeAspect="1" noChangeArrowheads="1"/>
          </p:cNvSpPr>
          <p:nvPr/>
        </p:nvSpPr>
        <p:spPr bwMode="auto">
          <a:xfrm>
            <a:off x="3546443" y="4787896"/>
            <a:ext cx="65088" cy="666750"/>
          </a:xfrm>
          <a:prstGeom prst="rect">
            <a:avLst/>
          </a:prstGeom>
          <a:pattFill prst="dkUpDiag">
            <a:fgClr>
              <a:srgbClr val="0000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458" name="Text Box 138"/>
          <p:cNvSpPr txBox="1">
            <a:spLocks noChangeAspect="1" noChangeArrowheads="1"/>
          </p:cNvSpPr>
          <p:nvPr/>
        </p:nvSpPr>
        <p:spPr bwMode="auto">
          <a:xfrm>
            <a:off x="3560731" y="4884733"/>
            <a:ext cx="1387475" cy="29051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 dirty="0">
                <a:solidFill>
                  <a:srgbClr val="009900"/>
                </a:solidFill>
              </a:rPr>
              <a:t>Nouveau Capteur</a:t>
            </a:r>
            <a:endParaRPr lang="fr-FR" sz="1400" b="1" dirty="0"/>
          </a:p>
        </p:txBody>
      </p:sp>
      <p:sp>
        <p:nvSpPr>
          <p:cNvPr id="56459" name="Freeform 139"/>
          <p:cNvSpPr>
            <a:spLocks noChangeAspect="1"/>
          </p:cNvSpPr>
          <p:nvPr/>
        </p:nvSpPr>
        <p:spPr bwMode="auto">
          <a:xfrm>
            <a:off x="3052731" y="5773733"/>
            <a:ext cx="82550" cy="141288"/>
          </a:xfrm>
          <a:custGeom>
            <a:avLst/>
            <a:gdLst>
              <a:gd name="T0" fmla="*/ 16319023 w 268"/>
              <a:gd name="T1" fmla="*/ 4769846 h 462"/>
              <a:gd name="T2" fmla="*/ 2372080 w 268"/>
              <a:gd name="T3" fmla="*/ 12438850 h 462"/>
              <a:gd name="T4" fmla="*/ 2372080 w 268"/>
              <a:gd name="T5" fmla="*/ 26186908 h 462"/>
              <a:gd name="T6" fmla="*/ 11670044 w 268"/>
              <a:gd name="T7" fmla="*/ 30769592 h 462"/>
              <a:gd name="T8" fmla="*/ 13187977 w 268"/>
              <a:gd name="T9" fmla="*/ 30769592 h 462"/>
              <a:gd name="T10" fmla="*/ 25427246 w 268"/>
              <a:gd name="T11" fmla="*/ 35633017 h 462"/>
              <a:gd name="T12" fmla="*/ 25427246 w 268"/>
              <a:gd name="T13" fmla="*/ 0 h 462"/>
              <a:gd name="T14" fmla="*/ 16319023 w 268"/>
              <a:gd name="T15" fmla="*/ 4769846 h 46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68"/>
              <a:gd name="T25" fmla="*/ 0 h 462"/>
              <a:gd name="T26" fmla="*/ 268 w 268"/>
              <a:gd name="T27" fmla="*/ 462 h 46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68" h="462">
                <a:moveTo>
                  <a:pt x="172" y="51"/>
                </a:moveTo>
                <a:cubicBezTo>
                  <a:pt x="124" y="122"/>
                  <a:pt x="107" y="112"/>
                  <a:pt x="25" y="133"/>
                </a:cubicBezTo>
                <a:cubicBezTo>
                  <a:pt x="0" y="206"/>
                  <a:pt x="25" y="206"/>
                  <a:pt x="25" y="280"/>
                </a:cubicBezTo>
                <a:cubicBezTo>
                  <a:pt x="211" y="462"/>
                  <a:pt x="107" y="404"/>
                  <a:pt x="123" y="329"/>
                </a:cubicBezTo>
                <a:cubicBezTo>
                  <a:pt x="124" y="324"/>
                  <a:pt x="134" y="329"/>
                  <a:pt x="139" y="329"/>
                </a:cubicBezTo>
                <a:lnTo>
                  <a:pt x="268" y="381"/>
                </a:lnTo>
                <a:lnTo>
                  <a:pt x="268" y="0"/>
                </a:lnTo>
                <a:lnTo>
                  <a:pt x="172" y="51"/>
                </a:lnTo>
                <a:close/>
              </a:path>
            </a:pathLst>
          </a:cu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460" name="Freeform 140"/>
          <p:cNvSpPr>
            <a:spLocks noChangeAspect="1"/>
          </p:cNvSpPr>
          <p:nvPr/>
        </p:nvSpPr>
        <p:spPr bwMode="auto">
          <a:xfrm>
            <a:off x="2233581" y="5607046"/>
            <a:ext cx="98425" cy="76200"/>
          </a:xfrm>
          <a:custGeom>
            <a:avLst/>
            <a:gdLst>
              <a:gd name="T0" fmla="*/ 12297399 w 275"/>
              <a:gd name="T1" fmla="*/ 373239 h 216"/>
              <a:gd name="T2" fmla="*/ 10248009 w 275"/>
              <a:gd name="T3" fmla="*/ 6471356 h 216"/>
              <a:gd name="T4" fmla="*/ 6020747 w 275"/>
              <a:gd name="T5" fmla="*/ 18667942 h 216"/>
              <a:gd name="T6" fmla="*/ 12297399 w 275"/>
              <a:gd name="T7" fmla="*/ 22774627 h 216"/>
              <a:gd name="T8" fmla="*/ 24851060 w 275"/>
              <a:gd name="T9" fmla="*/ 26881670 h 216"/>
              <a:gd name="T10" fmla="*/ 31128067 w 275"/>
              <a:gd name="T11" fmla="*/ 24766062 h 216"/>
              <a:gd name="T12" fmla="*/ 29078322 w 275"/>
              <a:gd name="T13" fmla="*/ 18667942 h 216"/>
              <a:gd name="T14" fmla="*/ 31128067 w 275"/>
              <a:gd name="T15" fmla="*/ 8462786 h 216"/>
              <a:gd name="T16" fmla="*/ 33305585 w 275"/>
              <a:gd name="T17" fmla="*/ 2364669 h 216"/>
              <a:gd name="T18" fmla="*/ 27028936 w 275"/>
              <a:gd name="T19" fmla="*/ 6471356 h 216"/>
              <a:gd name="T20" fmla="*/ 20751923 w 275"/>
              <a:gd name="T21" fmla="*/ 4480278 h 216"/>
              <a:gd name="T22" fmla="*/ 12297399 w 275"/>
              <a:gd name="T23" fmla="*/ 373239 h 21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75"/>
              <a:gd name="T37" fmla="*/ 0 h 216"/>
              <a:gd name="T38" fmla="*/ 275 w 275"/>
              <a:gd name="T39" fmla="*/ 216 h 21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75" h="216">
                <a:moveTo>
                  <a:pt x="96" y="3"/>
                </a:moveTo>
                <a:cubicBezTo>
                  <a:pt x="91" y="19"/>
                  <a:pt x="89" y="38"/>
                  <a:pt x="80" y="52"/>
                </a:cubicBezTo>
                <a:cubicBezTo>
                  <a:pt x="50" y="97"/>
                  <a:pt x="0" y="91"/>
                  <a:pt x="47" y="150"/>
                </a:cubicBezTo>
                <a:cubicBezTo>
                  <a:pt x="59" y="165"/>
                  <a:pt x="78" y="175"/>
                  <a:pt x="96" y="183"/>
                </a:cubicBezTo>
                <a:cubicBezTo>
                  <a:pt x="127" y="197"/>
                  <a:pt x="194" y="216"/>
                  <a:pt x="194" y="216"/>
                </a:cubicBezTo>
                <a:cubicBezTo>
                  <a:pt x="210" y="210"/>
                  <a:pt x="235" y="214"/>
                  <a:pt x="243" y="199"/>
                </a:cubicBezTo>
                <a:cubicBezTo>
                  <a:pt x="251" y="184"/>
                  <a:pt x="227" y="167"/>
                  <a:pt x="227" y="150"/>
                </a:cubicBezTo>
                <a:cubicBezTo>
                  <a:pt x="227" y="122"/>
                  <a:pt x="236" y="95"/>
                  <a:pt x="243" y="68"/>
                </a:cubicBezTo>
                <a:cubicBezTo>
                  <a:pt x="247" y="51"/>
                  <a:pt x="275" y="27"/>
                  <a:pt x="260" y="19"/>
                </a:cubicBezTo>
                <a:cubicBezTo>
                  <a:pt x="242" y="10"/>
                  <a:pt x="227" y="41"/>
                  <a:pt x="211" y="52"/>
                </a:cubicBezTo>
                <a:cubicBezTo>
                  <a:pt x="195" y="47"/>
                  <a:pt x="177" y="44"/>
                  <a:pt x="162" y="36"/>
                </a:cubicBezTo>
                <a:cubicBezTo>
                  <a:pt x="89" y="0"/>
                  <a:pt x="137" y="3"/>
                  <a:pt x="96" y="3"/>
                </a:cubicBezTo>
                <a:close/>
              </a:path>
            </a:pathLst>
          </a:cu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461" name="Freeform 141"/>
          <p:cNvSpPr>
            <a:spLocks noChangeAspect="1"/>
          </p:cNvSpPr>
          <p:nvPr/>
        </p:nvSpPr>
        <p:spPr bwMode="auto">
          <a:xfrm>
            <a:off x="3062256" y="5591171"/>
            <a:ext cx="95250" cy="133350"/>
          </a:xfrm>
          <a:custGeom>
            <a:avLst/>
            <a:gdLst>
              <a:gd name="T0" fmla="*/ 7653991 w 241"/>
              <a:gd name="T1" fmla="*/ 12688310 h 339"/>
              <a:gd name="T2" fmla="*/ 10309528 w 241"/>
              <a:gd name="T3" fmla="*/ 20270379 h 339"/>
              <a:gd name="T4" fmla="*/ 2655538 w 241"/>
              <a:gd name="T5" fmla="*/ 25376620 h 339"/>
              <a:gd name="T6" fmla="*/ 0 w 241"/>
              <a:gd name="T7" fmla="*/ 32958299 h 339"/>
              <a:gd name="T8" fmla="*/ 2655538 w 241"/>
              <a:gd name="T9" fmla="*/ 40540365 h 339"/>
              <a:gd name="T10" fmla="*/ 20462942 w 241"/>
              <a:gd name="T11" fmla="*/ 50752847 h 339"/>
              <a:gd name="T12" fmla="*/ 28116936 w 241"/>
              <a:gd name="T13" fmla="*/ 48122430 h 339"/>
              <a:gd name="T14" fmla="*/ 25617507 w 241"/>
              <a:gd name="T15" fmla="*/ 40540365 h 339"/>
              <a:gd name="T16" fmla="*/ 33271896 w 241"/>
              <a:gd name="T17" fmla="*/ 20270379 h 339"/>
              <a:gd name="T18" fmla="*/ 15307982 w 241"/>
              <a:gd name="T19" fmla="*/ 10212485 h 339"/>
              <a:gd name="T20" fmla="*/ 12808951 w 241"/>
              <a:gd name="T21" fmla="*/ 0 h 339"/>
              <a:gd name="T22" fmla="*/ 7653991 w 241"/>
              <a:gd name="T23" fmla="*/ 12688310 h 339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41"/>
              <a:gd name="T37" fmla="*/ 0 h 339"/>
              <a:gd name="T38" fmla="*/ 241 w 241"/>
              <a:gd name="T39" fmla="*/ 339 h 339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41" h="339">
                <a:moveTo>
                  <a:pt x="49" y="82"/>
                </a:moveTo>
                <a:cubicBezTo>
                  <a:pt x="55" y="98"/>
                  <a:pt x="72" y="115"/>
                  <a:pt x="66" y="131"/>
                </a:cubicBezTo>
                <a:cubicBezTo>
                  <a:pt x="59" y="149"/>
                  <a:pt x="29" y="149"/>
                  <a:pt x="17" y="164"/>
                </a:cubicBezTo>
                <a:cubicBezTo>
                  <a:pt x="6" y="177"/>
                  <a:pt x="6" y="197"/>
                  <a:pt x="0" y="213"/>
                </a:cubicBezTo>
                <a:cubicBezTo>
                  <a:pt x="6" y="229"/>
                  <a:pt x="2" y="253"/>
                  <a:pt x="17" y="262"/>
                </a:cubicBezTo>
                <a:cubicBezTo>
                  <a:pt x="150" y="339"/>
                  <a:pt x="95" y="218"/>
                  <a:pt x="131" y="328"/>
                </a:cubicBezTo>
                <a:cubicBezTo>
                  <a:pt x="147" y="322"/>
                  <a:pt x="172" y="326"/>
                  <a:pt x="180" y="311"/>
                </a:cubicBezTo>
                <a:cubicBezTo>
                  <a:pt x="188" y="296"/>
                  <a:pt x="164" y="279"/>
                  <a:pt x="164" y="262"/>
                </a:cubicBezTo>
                <a:cubicBezTo>
                  <a:pt x="164" y="190"/>
                  <a:pt x="178" y="182"/>
                  <a:pt x="213" y="131"/>
                </a:cubicBezTo>
                <a:cubicBezTo>
                  <a:pt x="173" y="7"/>
                  <a:pt x="241" y="168"/>
                  <a:pt x="98" y="66"/>
                </a:cubicBezTo>
                <a:cubicBezTo>
                  <a:pt x="80" y="53"/>
                  <a:pt x="87" y="22"/>
                  <a:pt x="82" y="0"/>
                </a:cubicBezTo>
                <a:cubicBezTo>
                  <a:pt x="62" y="61"/>
                  <a:pt x="74" y="34"/>
                  <a:pt x="49" y="82"/>
                </a:cubicBezTo>
                <a:close/>
              </a:path>
            </a:pathLst>
          </a:cu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462" name="Freeform 142"/>
          <p:cNvSpPr>
            <a:spLocks noChangeAspect="1"/>
          </p:cNvSpPr>
          <p:nvPr/>
        </p:nvSpPr>
        <p:spPr bwMode="auto">
          <a:xfrm>
            <a:off x="2949543" y="5610221"/>
            <a:ext cx="65088" cy="190500"/>
          </a:xfrm>
          <a:custGeom>
            <a:avLst/>
            <a:gdLst>
              <a:gd name="T0" fmla="*/ 0 w 84"/>
              <a:gd name="T1" fmla="*/ 3534276 h 304"/>
              <a:gd name="T2" fmla="*/ 9606678 w 84"/>
              <a:gd name="T3" fmla="*/ 93458424 h 304"/>
              <a:gd name="T4" fmla="*/ 19813096 w 84"/>
              <a:gd name="T5" fmla="*/ 112700170 h 304"/>
              <a:gd name="T6" fmla="*/ 49232867 w 84"/>
              <a:gd name="T7" fmla="*/ 119375814 h 304"/>
              <a:gd name="T8" fmla="*/ 39026453 w 84"/>
              <a:gd name="T9" fmla="*/ 100134068 h 304"/>
              <a:gd name="T10" fmla="*/ 49232867 w 84"/>
              <a:gd name="T11" fmla="*/ 74217286 h 304"/>
              <a:gd name="T12" fmla="*/ 29419777 w 84"/>
              <a:gd name="T13" fmla="*/ 35734412 h 304"/>
              <a:gd name="T14" fmla="*/ 19813096 w 84"/>
              <a:gd name="T15" fmla="*/ 3534276 h 304"/>
              <a:gd name="T16" fmla="*/ 0 w 84"/>
              <a:gd name="T17" fmla="*/ 3534276 h 30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4"/>
              <a:gd name="T28" fmla="*/ 0 h 304"/>
              <a:gd name="T29" fmla="*/ 84 w 84"/>
              <a:gd name="T30" fmla="*/ 304 h 30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4" h="304">
                <a:moveTo>
                  <a:pt x="0" y="9"/>
                </a:moveTo>
                <a:cubicBezTo>
                  <a:pt x="5" y="85"/>
                  <a:pt x="7" y="162"/>
                  <a:pt x="16" y="238"/>
                </a:cubicBezTo>
                <a:cubicBezTo>
                  <a:pt x="18" y="255"/>
                  <a:pt x="21" y="275"/>
                  <a:pt x="33" y="287"/>
                </a:cubicBezTo>
                <a:cubicBezTo>
                  <a:pt x="45" y="299"/>
                  <a:pt x="66" y="298"/>
                  <a:pt x="82" y="304"/>
                </a:cubicBezTo>
                <a:cubicBezTo>
                  <a:pt x="76" y="288"/>
                  <a:pt x="65" y="272"/>
                  <a:pt x="65" y="255"/>
                </a:cubicBezTo>
                <a:cubicBezTo>
                  <a:pt x="65" y="232"/>
                  <a:pt x="84" y="212"/>
                  <a:pt x="82" y="189"/>
                </a:cubicBezTo>
                <a:cubicBezTo>
                  <a:pt x="79" y="155"/>
                  <a:pt x="56" y="125"/>
                  <a:pt x="49" y="91"/>
                </a:cubicBezTo>
                <a:cubicBezTo>
                  <a:pt x="44" y="64"/>
                  <a:pt x="47" y="33"/>
                  <a:pt x="33" y="9"/>
                </a:cubicBezTo>
                <a:cubicBezTo>
                  <a:pt x="27" y="0"/>
                  <a:pt x="11" y="9"/>
                  <a:pt x="0" y="9"/>
                </a:cubicBezTo>
                <a:close/>
              </a:path>
            </a:pathLst>
          </a:custGeom>
          <a:solidFill>
            <a:srgbClr val="FF99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6463" name="Text Box 143"/>
          <p:cNvSpPr txBox="1">
            <a:spLocks noChangeAspect="1" noChangeArrowheads="1"/>
          </p:cNvSpPr>
          <p:nvPr/>
        </p:nvSpPr>
        <p:spPr bwMode="auto">
          <a:xfrm>
            <a:off x="-32" y="3365496"/>
            <a:ext cx="2347913" cy="2921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400" b="1">
                <a:solidFill>
                  <a:srgbClr val="009900"/>
                </a:solidFill>
              </a:rPr>
              <a:t>Armoire De Commande</a:t>
            </a:r>
            <a:endParaRPr lang="fr-FR" sz="1400" b="1"/>
          </a:p>
        </p:txBody>
      </p:sp>
      <p:pic>
        <p:nvPicPr>
          <p:cNvPr id="56464" name="Picture 1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3643" y="3697283"/>
            <a:ext cx="1422400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9" name="Text Box 145"/>
          <p:cNvSpPr txBox="1">
            <a:spLocks noChangeAspect="1" noChangeArrowheads="1"/>
          </p:cNvSpPr>
          <p:nvPr/>
        </p:nvSpPr>
        <p:spPr bwMode="auto">
          <a:xfrm>
            <a:off x="5991225" y="1038225"/>
            <a:ext cx="1841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56466" name="Rectangle 146" descr="Briques horizontales"/>
          <p:cNvSpPr>
            <a:spLocks noChangeAspect="1" noChangeArrowheads="1"/>
          </p:cNvSpPr>
          <p:nvPr/>
        </p:nvSpPr>
        <p:spPr bwMode="auto">
          <a:xfrm>
            <a:off x="7469188" y="3113088"/>
            <a:ext cx="1403350" cy="911225"/>
          </a:xfrm>
          <a:prstGeom prst="rect">
            <a:avLst/>
          </a:prstGeom>
          <a:pattFill prst="horzBrick">
            <a:fgClr>
              <a:srgbClr val="000000"/>
            </a:fgClr>
            <a:bgClr>
              <a:srgbClr val="C0C0C0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56468" name="Picture 1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78700" y="849313"/>
            <a:ext cx="1395413" cy="2311400"/>
          </a:xfrm>
          <a:prstGeom prst="rect">
            <a:avLst/>
          </a:prstGeom>
          <a:solidFill>
            <a:srgbClr val="99FF99"/>
          </a:solidFill>
          <a:ln w="9525">
            <a:noFill/>
            <a:miter lim="800000"/>
            <a:headEnd/>
            <a:tailEnd/>
          </a:ln>
        </p:spPr>
      </p:pic>
      <p:pic>
        <p:nvPicPr>
          <p:cNvPr id="56478" name="Picture 1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4219598"/>
            <a:ext cx="1190625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" name="Picture 4" descr="DSCF9289"/>
          <p:cNvPicPr>
            <a:picLocks noChangeAspect="1" noChangeArrowheads="1"/>
          </p:cNvPicPr>
          <p:nvPr/>
        </p:nvPicPr>
        <p:blipFill>
          <a:blip r:embed="rId5"/>
          <a:srcRect t="6497" r="10414" b="27987"/>
          <a:stretch>
            <a:fillRect/>
          </a:stretch>
        </p:blipFill>
        <p:spPr bwMode="auto">
          <a:xfrm>
            <a:off x="3357554" y="2500306"/>
            <a:ext cx="3937764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476" name="AutoShape 156"/>
          <p:cNvSpPr>
            <a:spLocks noChangeArrowheads="1"/>
          </p:cNvSpPr>
          <p:nvPr/>
        </p:nvSpPr>
        <p:spPr bwMode="auto">
          <a:xfrm>
            <a:off x="3357554" y="1857364"/>
            <a:ext cx="207969" cy="579434"/>
          </a:xfrm>
          <a:prstGeom prst="downArrow">
            <a:avLst>
              <a:gd name="adj1" fmla="val 50000"/>
              <a:gd name="adj2" fmla="val 17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pic>
        <p:nvPicPr>
          <p:cNvPr id="151" name="Image 15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620" y="0"/>
            <a:ext cx="3654277" cy="23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6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56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56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6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6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56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56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56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56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56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56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56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56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  <p:bldP spid="56456" grpId="0" animBg="1"/>
      <p:bldP spid="56457" grpId="0" animBg="1"/>
      <p:bldP spid="56458" grpId="0"/>
      <p:bldP spid="56459" grpId="0" animBg="1"/>
      <p:bldP spid="56460" grpId="0" animBg="1"/>
      <p:bldP spid="56461" grpId="0" animBg="1"/>
      <p:bldP spid="56462" grpId="0" animBg="1"/>
      <p:bldP spid="56463" grpId="0"/>
      <p:bldP spid="56466" grpId="0" animBg="1"/>
      <p:bldP spid="5647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0"/>
          <p:cNvSpPr>
            <a:spLocks noChangeArrowheads="1"/>
          </p:cNvSpPr>
          <p:nvPr/>
        </p:nvSpPr>
        <p:spPr bwMode="auto">
          <a:xfrm>
            <a:off x="3286116" y="115556"/>
            <a:ext cx="3231975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rtl="1" eaLnBrk="0" hangingPunct="0"/>
            <a:r>
              <a:rPr lang="ar-SA" sz="2000" b="1" u="sng" dirty="0" smtClean="0">
                <a:solidFill>
                  <a:srgbClr val="FF0000"/>
                </a:solidFill>
                <a:latin typeface="Arial"/>
                <a:cs typeface="Arial"/>
              </a:rPr>
              <a:t>ز</a:t>
            </a:r>
            <a:r>
              <a:rPr lang="ar-DZ" sz="2000" b="1" u="sng" dirty="0" smtClean="0">
                <a:solidFill>
                  <a:srgbClr val="FF0000"/>
                </a:solidFill>
                <a:latin typeface="Arial"/>
                <a:cs typeface="Arial"/>
              </a:rPr>
              <a:t>ر إعادة التسليح (</a:t>
            </a:r>
            <a:r>
              <a:rPr lang="fr-FR" b="1" u="sng" dirty="0" smtClean="0">
                <a:solidFill>
                  <a:srgbClr val="3333FF"/>
                </a:solidFill>
                <a:latin typeface="Arial"/>
                <a:cs typeface="Arial"/>
              </a:rPr>
              <a:t>Réarmement</a:t>
            </a:r>
            <a:r>
              <a:rPr lang="ar-DZ" sz="2000" b="1" u="sng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fr-FR" sz="2000" b="1" u="sng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pic>
        <p:nvPicPr>
          <p:cNvPr id="177153" name="Picture 1" descr="C:\Documents and Settings\Administrateur\Bureau\GEMMA\relais thermiqu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1071546"/>
            <a:ext cx="4657725" cy="205740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22917" t="11665" r="22916" b="5833"/>
          <a:stretch>
            <a:fillRect/>
          </a:stretch>
        </p:blipFill>
        <p:spPr bwMode="auto">
          <a:xfrm>
            <a:off x="1928794" y="3475710"/>
            <a:ext cx="3328100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égende encadrée 2 8"/>
          <p:cNvSpPr/>
          <p:nvPr/>
        </p:nvSpPr>
        <p:spPr>
          <a:xfrm>
            <a:off x="5643570" y="3618586"/>
            <a:ext cx="1800000" cy="57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27470"/>
              <a:gd name="adj6" fmla="val -138410"/>
            </a:avLst>
          </a:prstGeom>
          <a:noFill/>
          <a:ln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600" b="1" dirty="0" smtClean="0">
                <a:solidFill>
                  <a:srgbClr val="FF0000"/>
                </a:solidFill>
              </a:rPr>
              <a:t>M </a:t>
            </a:r>
            <a:r>
              <a:rPr lang="ar-DZ" sz="1600" b="1" dirty="0" smtClean="0"/>
              <a:t>:إعادة التسليح يدوي</a:t>
            </a:r>
          </a:p>
          <a:p>
            <a:pPr algn="ctr" rtl="1"/>
            <a:r>
              <a:rPr lang="fr-FR" sz="1600" b="1" dirty="0" smtClean="0">
                <a:solidFill>
                  <a:srgbClr val="FF0000"/>
                </a:solidFill>
              </a:rPr>
              <a:t>M</a:t>
            </a:r>
            <a:r>
              <a:rPr lang="fr-FR" sz="1600" b="1" dirty="0" smtClean="0"/>
              <a:t>anuel</a:t>
            </a:r>
            <a:endParaRPr lang="fr-FR" sz="1600" b="1" dirty="0"/>
          </a:p>
        </p:txBody>
      </p:sp>
      <p:sp>
        <p:nvSpPr>
          <p:cNvPr id="10" name="Légende encadrée 2 9"/>
          <p:cNvSpPr/>
          <p:nvPr/>
        </p:nvSpPr>
        <p:spPr>
          <a:xfrm>
            <a:off x="5500694" y="5690288"/>
            <a:ext cx="1620000" cy="5760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20832"/>
              <a:gd name="adj6" fmla="val -125941"/>
            </a:avLst>
          </a:prstGeom>
          <a:noFill/>
          <a:ln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r-FR" sz="1600" b="1" dirty="0" smtClean="0">
                <a:solidFill>
                  <a:srgbClr val="FF0000"/>
                </a:solidFill>
              </a:rPr>
              <a:t>A </a:t>
            </a:r>
            <a:r>
              <a:rPr lang="ar-DZ" sz="1600" b="1" dirty="0" smtClean="0"/>
              <a:t>:إعادة التسليح ألي</a:t>
            </a:r>
          </a:p>
          <a:p>
            <a:pPr algn="ctr" rtl="1"/>
            <a:r>
              <a:rPr lang="fr-FR" sz="1600" b="1" dirty="0" smtClean="0">
                <a:solidFill>
                  <a:srgbClr val="FF0000"/>
                </a:solidFill>
              </a:rPr>
              <a:t>A</a:t>
            </a:r>
            <a:r>
              <a:rPr lang="fr-FR" sz="1600" b="1" dirty="0" smtClean="0">
                <a:solidFill>
                  <a:schemeClr val="tx1"/>
                </a:solidFill>
              </a:rPr>
              <a:t>uto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11" name="Rectangle 30"/>
          <p:cNvSpPr>
            <a:spLocks noChangeArrowheads="1"/>
          </p:cNvSpPr>
          <p:nvPr/>
        </p:nvSpPr>
        <p:spPr bwMode="auto">
          <a:xfrm>
            <a:off x="2747737" y="571480"/>
            <a:ext cx="3110147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rtl="1" eaLnBrk="0" hangingPunct="0"/>
            <a:r>
              <a:rPr lang="ar-DZ" sz="2000" b="1" u="sng" dirty="0" smtClean="0">
                <a:solidFill>
                  <a:srgbClr val="008000"/>
                </a:solidFill>
                <a:latin typeface="Arial"/>
                <a:cs typeface="Arial"/>
              </a:rPr>
              <a:t>مثال: إعادة تسليح المرحل الحراري</a:t>
            </a:r>
            <a:endParaRPr lang="fr-FR" sz="2000" b="1" u="sng" dirty="0">
              <a:solidFill>
                <a:srgbClr val="008000"/>
              </a:solidFill>
              <a:cs typeface="Arabic Transparent" pitchFamily="2" charset="-78"/>
            </a:endParaRPr>
          </a:p>
        </p:txBody>
      </p:sp>
      <p:sp>
        <p:nvSpPr>
          <p:cNvPr id="12" name="Rectangle à coins arrondis 11"/>
          <p:cNvSpPr/>
          <p:nvPr/>
        </p:nvSpPr>
        <p:spPr>
          <a:xfrm>
            <a:off x="4643438" y="2000240"/>
            <a:ext cx="1714512" cy="214314"/>
          </a:xfrm>
          <a:prstGeom prst="round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77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/>
      <p:bldP spid="1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Image 20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40" y="785794"/>
            <a:ext cx="9199880" cy="6084000"/>
          </a:xfrm>
          <a:prstGeom prst="rect">
            <a:avLst/>
          </a:prstGeom>
          <a:noFill/>
        </p:spPr>
      </p:pic>
      <p:sp>
        <p:nvSpPr>
          <p:cNvPr id="99" name="Rectangle 150"/>
          <p:cNvSpPr>
            <a:spLocks noChangeArrowheads="1"/>
          </p:cNvSpPr>
          <p:nvPr/>
        </p:nvSpPr>
        <p:spPr bwMode="auto">
          <a:xfrm>
            <a:off x="5146702" y="370814"/>
            <a:ext cx="3621087" cy="33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الأزرار الضاغطة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Dcy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) 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.........)</a:t>
            </a:r>
            <a:endParaRPr lang="fr-FR" sz="1600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sp>
        <p:nvSpPr>
          <p:cNvPr id="100" name="Rectangle 151"/>
          <p:cNvSpPr>
            <a:spLocks noChangeArrowheads="1"/>
          </p:cNvSpPr>
          <p:nvPr/>
        </p:nvSpPr>
        <p:spPr bwMode="auto">
          <a:xfrm>
            <a:off x="5214942" y="40944"/>
            <a:ext cx="3574123" cy="33655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المبدلات ( مبدل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C/</a:t>
            </a:r>
            <a:r>
              <a:rPr lang="fr-FR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C-Auto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ar-DZ" sz="1600" b="1" dirty="0">
                <a:solidFill>
                  <a:srgbClr val="C00000"/>
                </a:solidFill>
                <a:cs typeface="Arabic Transparent" pitchFamily="2" charset="-78"/>
              </a:rPr>
              <a:t>......)</a:t>
            </a:r>
            <a:endParaRPr lang="fr-FR" sz="1600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sp>
        <p:nvSpPr>
          <p:cNvPr id="101" name="Rectangle 152"/>
          <p:cNvSpPr>
            <a:spLocks noChangeArrowheads="1"/>
          </p:cNvSpPr>
          <p:nvPr/>
        </p:nvSpPr>
        <p:spPr bwMode="auto">
          <a:xfrm>
            <a:off x="1952892" y="27296"/>
            <a:ext cx="3111500" cy="33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tabLst>
                <a:tab pos="2743200" algn="l"/>
              </a:tabLst>
            </a:pP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3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 زر الإيقاف ألاستعجالي ( 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AU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.....).</a:t>
            </a:r>
          </a:p>
        </p:txBody>
      </p:sp>
      <p:sp>
        <p:nvSpPr>
          <p:cNvPr id="102" name="Rectangle 153"/>
          <p:cNvSpPr>
            <a:spLocks noChangeArrowheads="1"/>
          </p:cNvSpPr>
          <p:nvPr/>
        </p:nvSpPr>
        <p:spPr bwMode="auto">
          <a:xfrm>
            <a:off x="2420938" y="421948"/>
            <a:ext cx="2609850" cy="33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4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شواهد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بصرية وسمعية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fr-FR" sz="1600" dirty="0">
                <a:solidFill>
                  <a:srgbClr val="C00000"/>
                </a:solidFill>
              </a:rPr>
              <a:t> </a:t>
            </a:r>
            <a:endParaRPr lang="en-US" sz="1600" dirty="0">
              <a:solidFill>
                <a:srgbClr val="C00000"/>
              </a:solidFill>
            </a:endParaRPr>
          </a:p>
        </p:txBody>
      </p:sp>
      <p:grpSp>
        <p:nvGrpSpPr>
          <p:cNvPr id="103" name="Group 122"/>
          <p:cNvGrpSpPr>
            <a:grpSpLocks/>
          </p:cNvGrpSpPr>
          <p:nvPr/>
        </p:nvGrpSpPr>
        <p:grpSpPr bwMode="auto">
          <a:xfrm>
            <a:off x="2799698" y="2282820"/>
            <a:ext cx="363538" cy="360362"/>
            <a:chOff x="3599" y="5091"/>
            <a:chExt cx="700" cy="703"/>
          </a:xfrm>
        </p:grpSpPr>
        <p:sp>
          <p:nvSpPr>
            <p:cNvPr id="104" name="Rectangle 123" descr="60 %"/>
            <p:cNvSpPr>
              <a:spLocks noChangeArrowheads="1"/>
            </p:cNvSpPr>
            <p:nvPr/>
          </p:nvSpPr>
          <p:spPr bwMode="auto">
            <a:xfrm>
              <a:off x="3599" y="5091"/>
              <a:ext cx="700" cy="703"/>
            </a:xfrm>
            <a:prstGeom prst="rect">
              <a:avLst/>
            </a:prstGeom>
            <a:pattFill prst="pct60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Oval 124"/>
            <p:cNvSpPr>
              <a:spLocks noChangeArrowheads="1"/>
            </p:cNvSpPr>
            <p:nvPr/>
          </p:nvSpPr>
          <p:spPr bwMode="auto">
            <a:xfrm>
              <a:off x="4184" y="5129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Oval 125"/>
            <p:cNvSpPr>
              <a:spLocks noChangeArrowheads="1"/>
            </p:cNvSpPr>
            <p:nvPr/>
          </p:nvSpPr>
          <p:spPr bwMode="auto">
            <a:xfrm>
              <a:off x="3636" y="5129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Oval 126"/>
            <p:cNvSpPr>
              <a:spLocks noChangeArrowheads="1"/>
            </p:cNvSpPr>
            <p:nvPr/>
          </p:nvSpPr>
          <p:spPr bwMode="auto">
            <a:xfrm>
              <a:off x="3641" y="5674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Oval 127"/>
            <p:cNvSpPr>
              <a:spLocks noChangeArrowheads="1"/>
            </p:cNvSpPr>
            <p:nvPr/>
          </p:nvSpPr>
          <p:spPr bwMode="auto">
            <a:xfrm>
              <a:off x="4185" y="5678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Oval 128"/>
            <p:cNvSpPr>
              <a:spLocks noChangeArrowheads="1"/>
            </p:cNvSpPr>
            <p:nvPr/>
          </p:nvSpPr>
          <p:spPr bwMode="auto">
            <a:xfrm>
              <a:off x="3708" y="5181"/>
              <a:ext cx="522" cy="528"/>
            </a:xfrm>
            <a:prstGeom prst="ellipse">
              <a:avLst/>
            </a:prstGeom>
            <a:gradFill rotWithShape="1">
              <a:gsLst>
                <a:gs pos="0">
                  <a:srgbClr val="FFEBFA"/>
                </a:gs>
                <a:gs pos="30000">
                  <a:srgbClr val="C4D6EB"/>
                </a:gs>
                <a:gs pos="60001">
                  <a:srgbClr val="85C2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AutoShape 129"/>
            <p:cNvSpPr>
              <a:spLocks noChangeArrowheads="1"/>
            </p:cNvSpPr>
            <p:nvPr/>
          </p:nvSpPr>
          <p:spPr bwMode="auto">
            <a:xfrm>
              <a:off x="3652" y="5139"/>
              <a:ext cx="601" cy="6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7 h 21600"/>
                <a:gd name="T26" fmla="*/ 18437 w 21600"/>
                <a:gd name="T27" fmla="*/ 1843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588" y="10800"/>
                  </a:moveTo>
                  <a:cubicBezTo>
                    <a:pt x="2588" y="15335"/>
                    <a:pt x="6265" y="19012"/>
                    <a:pt x="10800" y="19012"/>
                  </a:cubicBezTo>
                  <a:cubicBezTo>
                    <a:pt x="15335" y="19012"/>
                    <a:pt x="19012" y="15335"/>
                    <a:pt x="19012" y="10800"/>
                  </a:cubicBezTo>
                  <a:cubicBezTo>
                    <a:pt x="19012" y="6265"/>
                    <a:pt x="15335" y="2588"/>
                    <a:pt x="10800" y="2588"/>
                  </a:cubicBezTo>
                  <a:cubicBezTo>
                    <a:pt x="6265" y="2588"/>
                    <a:pt x="2588" y="6265"/>
                    <a:pt x="258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0" name="Groupe 155"/>
          <p:cNvGrpSpPr>
            <a:grpSpLocks noChangeAspect="1"/>
          </p:cNvGrpSpPr>
          <p:nvPr/>
        </p:nvGrpSpPr>
        <p:grpSpPr>
          <a:xfrm>
            <a:off x="-32" y="2004382"/>
            <a:ext cx="972000" cy="1096243"/>
            <a:chOff x="-357222" y="2240808"/>
            <a:chExt cx="1384300" cy="1561247"/>
          </a:xfrm>
        </p:grpSpPr>
        <p:sp>
          <p:nvSpPr>
            <p:cNvPr id="131" name="Rectangle 6" descr="60 %"/>
            <p:cNvSpPr>
              <a:spLocks noChangeAspect="1" noChangeArrowheads="1"/>
            </p:cNvSpPr>
            <p:nvPr/>
          </p:nvSpPr>
          <p:spPr bwMode="auto">
            <a:xfrm>
              <a:off x="-147672" y="3000368"/>
              <a:ext cx="798513" cy="801687"/>
            </a:xfrm>
            <a:prstGeom prst="rect">
              <a:avLst/>
            </a:prstGeom>
            <a:pattFill prst="pct60">
              <a:fgClr>
                <a:srgbClr val="99CC00">
                  <a:alpha val="38823"/>
                </a:srgbClr>
              </a:fgClr>
              <a:bgClr>
                <a:srgbClr val="FFFFFF">
                  <a:alpha val="38823"/>
                </a:srgbClr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2" name="Oval 7"/>
            <p:cNvSpPr>
              <a:spLocks noChangeAspect="1" noChangeArrowheads="1"/>
            </p:cNvSpPr>
            <p:nvPr/>
          </p:nvSpPr>
          <p:spPr bwMode="auto">
            <a:xfrm>
              <a:off x="517491" y="3043230"/>
              <a:ext cx="92075" cy="90488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3" name="Oval 8"/>
            <p:cNvSpPr>
              <a:spLocks noChangeAspect="1" noChangeArrowheads="1"/>
            </p:cNvSpPr>
            <p:nvPr/>
          </p:nvSpPr>
          <p:spPr bwMode="auto">
            <a:xfrm>
              <a:off x="-106397" y="3043230"/>
              <a:ext cx="90488" cy="90488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4" name="Oval 9"/>
            <p:cNvSpPr>
              <a:spLocks noChangeAspect="1" noChangeArrowheads="1"/>
            </p:cNvSpPr>
            <p:nvPr/>
          </p:nvSpPr>
          <p:spPr bwMode="auto">
            <a:xfrm>
              <a:off x="-98459" y="366553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5" name="Oval 10"/>
            <p:cNvSpPr>
              <a:spLocks noChangeAspect="1" noChangeArrowheads="1"/>
            </p:cNvSpPr>
            <p:nvPr/>
          </p:nvSpPr>
          <p:spPr bwMode="auto">
            <a:xfrm>
              <a:off x="520666" y="3668705"/>
              <a:ext cx="88900" cy="90488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6" name="AutoShape 11"/>
            <p:cNvSpPr>
              <a:spLocks noChangeAspect="1" noChangeArrowheads="1"/>
            </p:cNvSpPr>
            <p:nvPr/>
          </p:nvSpPr>
          <p:spPr bwMode="auto">
            <a:xfrm>
              <a:off x="-100047" y="3060693"/>
              <a:ext cx="685800" cy="685800"/>
            </a:xfrm>
            <a:custGeom>
              <a:avLst/>
              <a:gdLst>
                <a:gd name="T0" fmla="*/ 345664538 w 21600"/>
                <a:gd name="T1" fmla="*/ 0 h 21600"/>
                <a:gd name="T2" fmla="*/ 101234680 w 21600"/>
                <a:gd name="T3" fmla="*/ 101234680 h 21600"/>
                <a:gd name="T4" fmla="*/ 0 w 21600"/>
                <a:gd name="T5" fmla="*/ 345664538 h 21600"/>
                <a:gd name="T6" fmla="*/ 101234680 w 21600"/>
                <a:gd name="T7" fmla="*/ 590094365 h 21600"/>
                <a:gd name="T8" fmla="*/ 345664538 w 21600"/>
                <a:gd name="T9" fmla="*/ 691329076 h 21600"/>
                <a:gd name="T10" fmla="*/ 590094365 w 21600"/>
                <a:gd name="T11" fmla="*/ 590094365 h 21600"/>
                <a:gd name="T12" fmla="*/ 691329076 w 21600"/>
                <a:gd name="T13" fmla="*/ 345664538 h 21600"/>
                <a:gd name="T14" fmla="*/ 590094365 w 21600"/>
                <a:gd name="T15" fmla="*/ 10123468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7" name="Oval 12"/>
            <p:cNvSpPr>
              <a:spLocks noChangeAspect="1" noChangeArrowheads="1"/>
            </p:cNvSpPr>
            <p:nvPr/>
          </p:nvSpPr>
          <p:spPr bwMode="auto">
            <a:xfrm>
              <a:off x="-34959" y="3122605"/>
              <a:ext cx="544512" cy="5429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8" name="Text Box 13"/>
            <p:cNvSpPr txBox="1">
              <a:spLocks noChangeAspect="1" noChangeArrowheads="1"/>
            </p:cNvSpPr>
            <p:nvPr/>
          </p:nvSpPr>
          <p:spPr bwMode="auto">
            <a:xfrm>
              <a:off x="-357222" y="2240808"/>
              <a:ext cx="1384300" cy="72866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>
                  <a:solidFill>
                    <a:srgbClr val="0000FF"/>
                  </a:solidFill>
                </a:rPr>
                <a:t>Sous</a:t>
              </a:r>
            </a:p>
            <a:p>
              <a:r>
                <a:rPr lang="fr-FR" sz="1600" b="1" dirty="0">
                  <a:solidFill>
                    <a:srgbClr val="0000FF"/>
                  </a:solidFill>
                </a:rPr>
                <a:t>Tension</a:t>
              </a:r>
              <a:endParaRPr lang="fr-FR" sz="1600" b="1" dirty="0"/>
            </a:p>
          </p:txBody>
        </p:sp>
        <p:sp>
          <p:nvSpPr>
            <p:cNvPr id="139" name="Oval 14"/>
            <p:cNvSpPr>
              <a:spLocks noChangeAspect="1" noChangeArrowheads="1"/>
            </p:cNvSpPr>
            <p:nvPr/>
          </p:nvSpPr>
          <p:spPr bwMode="auto">
            <a:xfrm>
              <a:off x="-38134" y="3124193"/>
              <a:ext cx="544512" cy="5429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40" name="Oval 15"/>
            <p:cNvSpPr>
              <a:spLocks noChangeAspect="1" noChangeArrowheads="1"/>
            </p:cNvSpPr>
            <p:nvPr/>
          </p:nvSpPr>
          <p:spPr bwMode="auto">
            <a:xfrm>
              <a:off x="-36547" y="3114668"/>
              <a:ext cx="544513" cy="542925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CCC7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41" name="Oval 78"/>
            <p:cNvSpPr>
              <a:spLocks noChangeAspect="1" noChangeArrowheads="1"/>
            </p:cNvSpPr>
            <p:nvPr/>
          </p:nvSpPr>
          <p:spPr bwMode="auto">
            <a:xfrm>
              <a:off x="-33372" y="3114668"/>
              <a:ext cx="544513" cy="5429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42" name="Oval 100"/>
            <p:cNvSpPr>
              <a:spLocks noChangeAspect="1" noChangeArrowheads="1"/>
            </p:cNvSpPr>
            <p:nvPr/>
          </p:nvSpPr>
          <p:spPr bwMode="auto">
            <a:xfrm>
              <a:off x="-36547" y="3114668"/>
              <a:ext cx="544513" cy="542925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CCC7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</p:grpSp>
      <p:grpSp>
        <p:nvGrpSpPr>
          <p:cNvPr id="143" name="Groupe 154"/>
          <p:cNvGrpSpPr>
            <a:grpSpLocks noChangeAspect="1"/>
          </p:cNvGrpSpPr>
          <p:nvPr/>
        </p:nvGrpSpPr>
        <p:grpSpPr>
          <a:xfrm>
            <a:off x="5056960" y="1500174"/>
            <a:ext cx="1158114" cy="739028"/>
            <a:chOff x="683323" y="4042714"/>
            <a:chExt cx="2466348" cy="1573861"/>
          </a:xfrm>
        </p:grpSpPr>
        <p:sp>
          <p:nvSpPr>
            <p:cNvPr id="144" name="Rectangle 28"/>
            <p:cNvSpPr>
              <a:spLocks noChangeAspect="1" noChangeArrowheads="1"/>
            </p:cNvSpPr>
            <p:nvPr/>
          </p:nvSpPr>
          <p:spPr bwMode="auto">
            <a:xfrm>
              <a:off x="1982788" y="4679950"/>
              <a:ext cx="933450" cy="93662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45" name="AutoShape 29"/>
            <p:cNvSpPr>
              <a:spLocks noChangeAspect="1" noChangeArrowheads="1"/>
            </p:cNvSpPr>
            <p:nvPr/>
          </p:nvSpPr>
          <p:spPr bwMode="auto">
            <a:xfrm>
              <a:off x="2052638" y="4751388"/>
              <a:ext cx="815975" cy="815975"/>
            </a:xfrm>
            <a:custGeom>
              <a:avLst/>
              <a:gdLst>
                <a:gd name="T0" fmla="*/ 582228324 w 21600"/>
                <a:gd name="T1" fmla="*/ 0 h 21600"/>
                <a:gd name="T2" fmla="*/ 170516576 w 21600"/>
                <a:gd name="T3" fmla="*/ 170516576 h 21600"/>
                <a:gd name="T4" fmla="*/ 0 w 21600"/>
                <a:gd name="T5" fmla="*/ 582228324 h 21600"/>
                <a:gd name="T6" fmla="*/ 170516576 w 21600"/>
                <a:gd name="T7" fmla="*/ 993939090 h 21600"/>
                <a:gd name="T8" fmla="*/ 582228324 w 21600"/>
                <a:gd name="T9" fmla="*/ 1164455440 h 21600"/>
                <a:gd name="T10" fmla="*/ 993939090 w 21600"/>
                <a:gd name="T11" fmla="*/ 993939090 h 21600"/>
                <a:gd name="T12" fmla="*/ 1164455440 w 21600"/>
                <a:gd name="T13" fmla="*/ 582228324 h 21600"/>
                <a:gd name="T14" fmla="*/ 993939090 w 21600"/>
                <a:gd name="T15" fmla="*/ 1705165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46" name="Oval 30"/>
            <p:cNvSpPr>
              <a:spLocks noChangeAspect="1" noChangeArrowheads="1"/>
            </p:cNvSpPr>
            <p:nvPr/>
          </p:nvSpPr>
          <p:spPr bwMode="auto">
            <a:xfrm>
              <a:off x="2154238" y="4862513"/>
              <a:ext cx="606425" cy="6048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47" name="Rectangle 31"/>
            <p:cNvSpPr>
              <a:spLocks noChangeAspect="1" noChangeArrowheads="1"/>
            </p:cNvSpPr>
            <p:nvPr/>
          </p:nvSpPr>
          <p:spPr bwMode="auto">
            <a:xfrm rot="10800000">
              <a:off x="2442871" y="4930629"/>
              <a:ext cx="77786" cy="3317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48" name="Oval 32"/>
            <p:cNvSpPr>
              <a:spLocks noChangeAspect="1" noChangeArrowheads="1"/>
            </p:cNvSpPr>
            <p:nvPr/>
          </p:nvSpPr>
          <p:spPr bwMode="auto">
            <a:xfrm>
              <a:off x="2762250" y="4730750"/>
              <a:ext cx="106363" cy="10477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49" name="Oval 33"/>
            <p:cNvSpPr>
              <a:spLocks noChangeAspect="1" noChangeArrowheads="1"/>
            </p:cNvSpPr>
            <p:nvPr/>
          </p:nvSpPr>
          <p:spPr bwMode="auto">
            <a:xfrm>
              <a:off x="2032000" y="4730750"/>
              <a:ext cx="104775" cy="10477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50" name="Oval 34"/>
            <p:cNvSpPr>
              <a:spLocks noChangeAspect="1" noChangeArrowheads="1"/>
            </p:cNvSpPr>
            <p:nvPr/>
          </p:nvSpPr>
          <p:spPr bwMode="auto">
            <a:xfrm>
              <a:off x="2038350" y="5456238"/>
              <a:ext cx="104775" cy="106362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51" name="Oval 35"/>
            <p:cNvSpPr>
              <a:spLocks noChangeAspect="1" noChangeArrowheads="1"/>
            </p:cNvSpPr>
            <p:nvPr/>
          </p:nvSpPr>
          <p:spPr bwMode="auto">
            <a:xfrm>
              <a:off x="2763838" y="5462588"/>
              <a:ext cx="104775" cy="10477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52" name="Text Box 36"/>
            <p:cNvSpPr txBox="1">
              <a:spLocks noChangeAspect="1" noChangeArrowheads="1"/>
            </p:cNvSpPr>
            <p:nvPr/>
          </p:nvSpPr>
          <p:spPr bwMode="auto">
            <a:xfrm>
              <a:off x="683323" y="4792700"/>
              <a:ext cx="1379996" cy="61199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>
                  <a:solidFill>
                    <a:srgbClr val="3333FF"/>
                  </a:solidFill>
                </a:rPr>
                <a:t>Auto</a:t>
              </a:r>
            </a:p>
          </p:txBody>
        </p:sp>
        <p:sp>
          <p:nvSpPr>
            <p:cNvPr id="153" name="Text Box 37"/>
            <p:cNvSpPr txBox="1">
              <a:spLocks noChangeAspect="1" noChangeArrowheads="1"/>
            </p:cNvSpPr>
            <p:nvPr/>
          </p:nvSpPr>
          <p:spPr bwMode="auto">
            <a:xfrm>
              <a:off x="1628310" y="4042714"/>
              <a:ext cx="1521361" cy="5397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>
                  <a:solidFill>
                    <a:srgbClr val="3333FF"/>
                  </a:solidFill>
                </a:rPr>
                <a:t>Manu</a:t>
              </a:r>
            </a:p>
          </p:txBody>
        </p:sp>
      </p:grpSp>
      <p:grpSp>
        <p:nvGrpSpPr>
          <p:cNvPr id="154" name="Groupe 131"/>
          <p:cNvGrpSpPr>
            <a:grpSpLocks noChangeAspect="1"/>
          </p:cNvGrpSpPr>
          <p:nvPr/>
        </p:nvGrpSpPr>
        <p:grpSpPr>
          <a:xfrm>
            <a:off x="1033264" y="4787264"/>
            <a:ext cx="864000" cy="784946"/>
            <a:chOff x="6839920" y="3259664"/>
            <a:chExt cx="1313448" cy="1193274"/>
          </a:xfrm>
        </p:grpSpPr>
        <p:sp>
          <p:nvSpPr>
            <p:cNvPr id="155" name="Rectangle 91"/>
            <p:cNvSpPr>
              <a:spLocks noChangeAspect="1" noChangeArrowheads="1"/>
            </p:cNvSpPr>
            <p:nvPr/>
          </p:nvSpPr>
          <p:spPr bwMode="auto">
            <a:xfrm>
              <a:off x="7007225" y="3656013"/>
              <a:ext cx="795338" cy="79692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56" name="AutoShape 92"/>
            <p:cNvSpPr>
              <a:spLocks noChangeAspect="1" noChangeArrowheads="1"/>
            </p:cNvSpPr>
            <p:nvPr/>
          </p:nvSpPr>
          <p:spPr bwMode="auto">
            <a:xfrm>
              <a:off x="7064375" y="3716338"/>
              <a:ext cx="695325" cy="693737"/>
            </a:xfrm>
            <a:custGeom>
              <a:avLst/>
              <a:gdLst>
                <a:gd name="T0" fmla="*/ 360268741 w 21600"/>
                <a:gd name="T1" fmla="*/ 0 h 21600"/>
                <a:gd name="T2" fmla="*/ 105511829 w 21600"/>
                <a:gd name="T3" fmla="*/ 104791152 h 21600"/>
                <a:gd name="T4" fmla="*/ 0 w 21600"/>
                <a:gd name="T5" fmla="*/ 357805905 h 21600"/>
                <a:gd name="T6" fmla="*/ 105511829 w 21600"/>
                <a:gd name="T7" fmla="*/ 610820562 h 21600"/>
                <a:gd name="T8" fmla="*/ 360268741 w 21600"/>
                <a:gd name="T9" fmla="*/ 715610783 h 21600"/>
                <a:gd name="T10" fmla="*/ 615024784 w 21600"/>
                <a:gd name="T11" fmla="*/ 610820562 h 21600"/>
                <a:gd name="T12" fmla="*/ 720536451 w 21600"/>
                <a:gd name="T13" fmla="*/ 357805905 h 21600"/>
                <a:gd name="T14" fmla="*/ 615024784 w 21600"/>
                <a:gd name="T15" fmla="*/ 10479115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path path="rect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PerspectiveTopRight">
                <a:rot lat="20999994" lon="20999994" rev="0"/>
              </a:camera>
              <a:lightRig rig="legacyFlat3" dir="b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969696"/>
              </a:extrusionClr>
            </a:sp3d>
          </p:spPr>
          <p:txBody>
            <a:bodyPr>
              <a:flatTx/>
            </a:bodyPr>
            <a:lstStyle/>
            <a:p>
              <a:endParaRPr lang="fr-FR" sz="1100"/>
            </a:p>
          </p:txBody>
        </p:sp>
        <p:sp>
          <p:nvSpPr>
            <p:cNvPr id="157" name="Oval 93"/>
            <p:cNvSpPr>
              <a:spLocks noChangeAspect="1" noChangeArrowheads="1"/>
            </p:cNvSpPr>
            <p:nvPr/>
          </p:nvSpPr>
          <p:spPr bwMode="auto">
            <a:xfrm>
              <a:off x="7133801" y="3790525"/>
              <a:ext cx="514350" cy="5143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58" name="Oval 94"/>
            <p:cNvSpPr>
              <a:spLocks noChangeAspect="1" noChangeArrowheads="1"/>
            </p:cNvSpPr>
            <p:nvPr/>
          </p:nvSpPr>
          <p:spPr bwMode="auto">
            <a:xfrm>
              <a:off x="7672388" y="3698875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59" name="Oval 95"/>
            <p:cNvSpPr>
              <a:spLocks noChangeAspect="1" noChangeArrowheads="1"/>
            </p:cNvSpPr>
            <p:nvPr/>
          </p:nvSpPr>
          <p:spPr bwMode="auto">
            <a:xfrm>
              <a:off x="7050088" y="3698875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60" name="Oval 96"/>
            <p:cNvSpPr>
              <a:spLocks noChangeAspect="1" noChangeArrowheads="1"/>
            </p:cNvSpPr>
            <p:nvPr/>
          </p:nvSpPr>
          <p:spPr bwMode="auto">
            <a:xfrm>
              <a:off x="7054850" y="4316413"/>
              <a:ext cx="90488" cy="9048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61" name="Text Box 97"/>
            <p:cNvSpPr txBox="1">
              <a:spLocks noChangeAspect="1" noChangeArrowheads="1"/>
            </p:cNvSpPr>
            <p:nvPr/>
          </p:nvSpPr>
          <p:spPr bwMode="auto">
            <a:xfrm>
              <a:off x="6839920" y="3259664"/>
              <a:ext cx="1313448" cy="59356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err="1">
                  <a:solidFill>
                    <a:srgbClr val="FF0000"/>
                  </a:solidFill>
                </a:rPr>
                <a:t>Rearm</a:t>
              </a:r>
              <a:endParaRPr lang="fr-FR" sz="1600" b="1" dirty="0"/>
            </a:p>
          </p:txBody>
        </p:sp>
      </p:grpSp>
      <p:grpSp>
        <p:nvGrpSpPr>
          <p:cNvPr id="162" name="Groupe 198"/>
          <p:cNvGrpSpPr>
            <a:grpSpLocks noChangeAspect="1"/>
          </p:cNvGrpSpPr>
          <p:nvPr/>
        </p:nvGrpSpPr>
        <p:grpSpPr>
          <a:xfrm>
            <a:off x="4194845" y="4083077"/>
            <a:ext cx="492735" cy="703247"/>
            <a:chOff x="6750880" y="1298117"/>
            <a:chExt cx="998051" cy="1424446"/>
          </a:xfrm>
        </p:grpSpPr>
        <p:sp>
          <p:nvSpPr>
            <p:cNvPr id="163" name="Rectangle 40"/>
            <p:cNvSpPr>
              <a:spLocks noChangeAspect="1" noChangeArrowheads="1"/>
            </p:cNvSpPr>
            <p:nvPr/>
          </p:nvSpPr>
          <p:spPr bwMode="auto">
            <a:xfrm>
              <a:off x="6791325" y="1925638"/>
              <a:ext cx="793750" cy="79692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64" name="AutoShape 41"/>
            <p:cNvSpPr>
              <a:spLocks noChangeAspect="1" noChangeArrowheads="1"/>
            </p:cNvSpPr>
            <p:nvPr/>
          </p:nvSpPr>
          <p:spPr bwMode="auto">
            <a:xfrm>
              <a:off x="6848475" y="1985963"/>
              <a:ext cx="693738" cy="693737"/>
            </a:xfrm>
            <a:custGeom>
              <a:avLst/>
              <a:gdLst>
                <a:gd name="T0" fmla="*/ 357806935 w 21600"/>
                <a:gd name="T1" fmla="*/ 0 h 21600"/>
                <a:gd name="T2" fmla="*/ 104791432 w 21600"/>
                <a:gd name="T3" fmla="*/ 104791152 h 21600"/>
                <a:gd name="T4" fmla="*/ 0 w 21600"/>
                <a:gd name="T5" fmla="*/ 357805905 h 21600"/>
                <a:gd name="T6" fmla="*/ 104791432 w 21600"/>
                <a:gd name="T7" fmla="*/ 610820562 h 21600"/>
                <a:gd name="T8" fmla="*/ 357806935 w 21600"/>
                <a:gd name="T9" fmla="*/ 715610783 h 21600"/>
                <a:gd name="T10" fmla="*/ 610822470 w 21600"/>
                <a:gd name="T11" fmla="*/ 610820562 h 21600"/>
                <a:gd name="T12" fmla="*/ 715613870 w 21600"/>
                <a:gd name="T13" fmla="*/ 357805905 h 21600"/>
                <a:gd name="T14" fmla="*/ 610822470 w 21600"/>
                <a:gd name="T15" fmla="*/ 10479115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path path="rect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PerspectiveTopRight">
                <a:rot lat="20999994" lon="20999994" rev="0"/>
              </a:camera>
              <a:lightRig rig="legacyFlat3" dir="b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969696"/>
              </a:extrusionClr>
            </a:sp3d>
          </p:spPr>
          <p:txBody>
            <a:bodyPr>
              <a:flatTx/>
            </a:bodyPr>
            <a:lstStyle/>
            <a:p>
              <a:endParaRPr lang="fr-FR" sz="1200" b="1"/>
            </a:p>
          </p:txBody>
        </p:sp>
        <p:sp>
          <p:nvSpPr>
            <p:cNvPr id="165" name="Oval 42"/>
            <p:cNvSpPr>
              <a:spLocks noChangeAspect="1" noChangeArrowheads="1"/>
            </p:cNvSpPr>
            <p:nvPr/>
          </p:nvSpPr>
          <p:spPr bwMode="auto">
            <a:xfrm>
              <a:off x="6907740" y="2066397"/>
              <a:ext cx="515938" cy="51435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66" name="Oval 43"/>
            <p:cNvSpPr>
              <a:spLocks noChangeAspect="1" noChangeArrowheads="1"/>
            </p:cNvSpPr>
            <p:nvPr/>
          </p:nvSpPr>
          <p:spPr bwMode="auto">
            <a:xfrm>
              <a:off x="7454900" y="19685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67" name="Oval 44"/>
            <p:cNvSpPr>
              <a:spLocks noChangeAspect="1" noChangeArrowheads="1"/>
            </p:cNvSpPr>
            <p:nvPr/>
          </p:nvSpPr>
          <p:spPr bwMode="auto">
            <a:xfrm>
              <a:off x="6834188" y="19685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68" name="Oval 45"/>
            <p:cNvSpPr>
              <a:spLocks noChangeAspect="1" noChangeArrowheads="1"/>
            </p:cNvSpPr>
            <p:nvPr/>
          </p:nvSpPr>
          <p:spPr bwMode="auto">
            <a:xfrm>
              <a:off x="6838950" y="2586038"/>
              <a:ext cx="90488" cy="9048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69" name="Text Box 46"/>
            <p:cNvSpPr txBox="1">
              <a:spLocks noChangeAspect="1" noChangeArrowheads="1"/>
            </p:cNvSpPr>
            <p:nvPr/>
          </p:nvSpPr>
          <p:spPr bwMode="auto">
            <a:xfrm>
              <a:off x="6750880" y="1298117"/>
              <a:ext cx="998051" cy="54768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Ar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70" name="Oval 102"/>
            <p:cNvSpPr>
              <a:spLocks noChangeAspect="1" noChangeArrowheads="1"/>
            </p:cNvSpPr>
            <p:nvPr/>
          </p:nvSpPr>
          <p:spPr bwMode="auto">
            <a:xfrm>
              <a:off x="7456488" y="25908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71" name="Oval 103"/>
            <p:cNvSpPr>
              <a:spLocks noChangeAspect="1" noChangeArrowheads="1"/>
            </p:cNvSpPr>
            <p:nvPr/>
          </p:nvSpPr>
          <p:spPr bwMode="auto">
            <a:xfrm>
              <a:off x="7456488" y="25908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</p:grpSp>
      <p:grpSp>
        <p:nvGrpSpPr>
          <p:cNvPr id="172" name="Groupe 171"/>
          <p:cNvGrpSpPr/>
          <p:nvPr/>
        </p:nvGrpSpPr>
        <p:grpSpPr>
          <a:xfrm>
            <a:off x="1000100" y="2143116"/>
            <a:ext cx="540000" cy="648007"/>
            <a:chOff x="1000100" y="2143116"/>
            <a:chExt cx="540000" cy="648007"/>
          </a:xfrm>
        </p:grpSpPr>
        <p:grpSp>
          <p:nvGrpSpPr>
            <p:cNvPr id="173" name="Group 139"/>
            <p:cNvGrpSpPr>
              <a:grpSpLocks noChangeAspect="1"/>
            </p:cNvGrpSpPr>
            <p:nvPr/>
          </p:nvGrpSpPr>
          <p:grpSpPr bwMode="auto">
            <a:xfrm>
              <a:off x="1045782" y="2443461"/>
              <a:ext cx="346075" cy="347662"/>
              <a:chOff x="4632" y="5907"/>
              <a:chExt cx="641" cy="644"/>
            </a:xfrm>
          </p:grpSpPr>
          <p:sp>
            <p:nvSpPr>
              <p:cNvPr id="175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4632" y="5907"/>
                <a:ext cx="641" cy="64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6" name="AutoShape 141"/>
              <p:cNvSpPr>
                <a:spLocks noChangeAspect="1" noChangeArrowheads="1"/>
              </p:cNvSpPr>
              <p:nvPr/>
            </p:nvSpPr>
            <p:spPr bwMode="auto">
              <a:xfrm>
                <a:off x="4678" y="5956"/>
                <a:ext cx="561" cy="5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7 w 21600"/>
                  <a:gd name="T25" fmla="*/ 3157 h 21600"/>
                  <a:gd name="T26" fmla="*/ 18443 w 21600"/>
                  <a:gd name="T27" fmla="*/ 18443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195" y="10800"/>
                    </a:moveTo>
                    <a:cubicBezTo>
                      <a:pt x="3195" y="15000"/>
                      <a:pt x="6600" y="18405"/>
                      <a:pt x="10800" y="18405"/>
                    </a:cubicBezTo>
                    <a:cubicBezTo>
                      <a:pt x="15000" y="18405"/>
                      <a:pt x="18405" y="15000"/>
                      <a:pt x="18405" y="10800"/>
                    </a:cubicBezTo>
                    <a:cubicBezTo>
                      <a:pt x="18405" y="6600"/>
                      <a:pt x="15000" y="3195"/>
                      <a:pt x="10800" y="3195"/>
                    </a:cubicBezTo>
                    <a:cubicBezTo>
                      <a:pt x="6600" y="3195"/>
                      <a:pt x="3195" y="6600"/>
                      <a:pt x="3195" y="1080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rgbClr val="969696"/>
                  </a:gs>
                </a:gsLst>
                <a:path path="rect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scene3d>
                <a:camera prst="legacyPerspectiveTopRight">
                  <a:rot lat="20999994" lon="20999994" rev="0"/>
                </a:camera>
                <a:lightRig rig="legacyFlat3" dir="b"/>
              </a:scene3d>
              <a:sp3d extrusionH="887400" prstMaterial="legacyPlastic">
                <a:bevelT w="13500" h="13500" prst="angle"/>
                <a:bevelB w="13500" h="13500" prst="angle"/>
                <a:extrusionClr>
                  <a:srgbClr val="969696"/>
                </a:extrusionClr>
              </a:sp3d>
            </p:spPr>
            <p:txBody>
              <a:bodyPr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7" name="Oval 142"/>
              <p:cNvSpPr>
                <a:spLocks noChangeAspect="1" noChangeArrowheads="1"/>
              </p:cNvSpPr>
              <p:nvPr/>
            </p:nvSpPr>
            <p:spPr bwMode="auto">
              <a:xfrm>
                <a:off x="4738" y="6021"/>
                <a:ext cx="416" cy="41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8" name="Oval 143"/>
              <p:cNvSpPr>
                <a:spLocks noChangeAspect="1" noChangeArrowheads="1"/>
              </p:cNvSpPr>
              <p:nvPr/>
            </p:nvSpPr>
            <p:spPr bwMode="auto">
              <a:xfrm>
                <a:off x="5168" y="5942"/>
                <a:ext cx="72" cy="72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79" name="Oval 144"/>
              <p:cNvSpPr>
                <a:spLocks noChangeAspect="1" noChangeArrowheads="1"/>
              </p:cNvSpPr>
              <p:nvPr/>
            </p:nvSpPr>
            <p:spPr bwMode="auto">
              <a:xfrm>
                <a:off x="4666" y="5942"/>
                <a:ext cx="72" cy="72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0" name="Oval 145"/>
              <p:cNvSpPr>
                <a:spLocks noChangeAspect="1" noChangeArrowheads="1"/>
              </p:cNvSpPr>
              <p:nvPr/>
            </p:nvSpPr>
            <p:spPr bwMode="auto">
              <a:xfrm>
                <a:off x="4670" y="6441"/>
                <a:ext cx="73" cy="73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1" name="Oval 146"/>
              <p:cNvSpPr>
                <a:spLocks noChangeAspect="1" noChangeArrowheads="1"/>
              </p:cNvSpPr>
              <p:nvPr/>
            </p:nvSpPr>
            <p:spPr bwMode="auto">
              <a:xfrm>
                <a:off x="5169" y="6445"/>
                <a:ext cx="72" cy="72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74" name="Text Box 46"/>
            <p:cNvSpPr txBox="1">
              <a:spLocks noChangeAspect="1" noChangeArrowheads="1"/>
            </p:cNvSpPr>
            <p:nvPr/>
          </p:nvSpPr>
          <p:spPr bwMode="auto">
            <a:xfrm>
              <a:off x="1000100" y="2143116"/>
              <a:ext cx="540000" cy="296329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err="1" smtClean="0">
                  <a:solidFill>
                    <a:srgbClr val="009900"/>
                  </a:solidFill>
                </a:rPr>
                <a:t>Init</a:t>
              </a:r>
              <a:endParaRPr lang="fr-FR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82" name="Groupe 181"/>
          <p:cNvGrpSpPr/>
          <p:nvPr/>
        </p:nvGrpSpPr>
        <p:grpSpPr>
          <a:xfrm>
            <a:off x="4687579" y="5973472"/>
            <a:ext cx="2813379" cy="884528"/>
            <a:chOff x="4687579" y="5973472"/>
            <a:chExt cx="2813379" cy="884528"/>
          </a:xfrm>
        </p:grpSpPr>
        <p:sp>
          <p:nvSpPr>
            <p:cNvPr id="183" name="Text Box 19"/>
            <p:cNvSpPr txBox="1">
              <a:spLocks noChangeArrowheads="1"/>
            </p:cNvSpPr>
            <p:nvPr/>
          </p:nvSpPr>
          <p:spPr bwMode="auto">
            <a:xfrm>
              <a:off x="6357950" y="6000768"/>
              <a:ext cx="1143008" cy="8572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algn="r" defTabSz="914400" rtl="1" eaLnBrk="1" fontAlgn="auto" latinLnBrk="0" hangingPunct="1"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من كل المستطيلات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abic Transparent" pitchFamily="2" charset="-78"/>
              </a:endParaRPr>
            </a:p>
          </p:txBody>
        </p:sp>
        <p:grpSp>
          <p:nvGrpSpPr>
            <p:cNvPr id="184" name="Groupe 161"/>
            <p:cNvGrpSpPr/>
            <p:nvPr/>
          </p:nvGrpSpPr>
          <p:grpSpPr>
            <a:xfrm>
              <a:off x="4725307" y="6382982"/>
              <a:ext cx="432000" cy="432000"/>
              <a:chOff x="4725307" y="6011199"/>
              <a:chExt cx="396000" cy="396000"/>
            </a:xfrm>
          </p:grpSpPr>
          <p:sp>
            <p:nvSpPr>
              <p:cNvPr id="186" name="Rectangle 105" descr="60 %"/>
              <p:cNvSpPr>
                <a:spLocks noChangeArrowheads="1"/>
              </p:cNvSpPr>
              <p:nvPr/>
            </p:nvSpPr>
            <p:spPr bwMode="auto">
              <a:xfrm>
                <a:off x="4725307" y="6011199"/>
                <a:ext cx="396000" cy="396000"/>
              </a:xfrm>
              <a:prstGeom prst="rect">
                <a:avLst/>
              </a:prstGeom>
              <a:pattFill prst="pct60">
                <a:fgClr>
                  <a:srgbClr val="C0C0C0"/>
                </a:fgClr>
                <a:bgClr>
                  <a:srgbClr val="FFFFFF"/>
                </a:bgClr>
              </a:patt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87" name="Oval 107"/>
              <p:cNvSpPr>
                <a:spLocks noChangeArrowheads="1"/>
              </p:cNvSpPr>
              <p:nvPr/>
            </p:nvSpPr>
            <p:spPr bwMode="auto">
              <a:xfrm>
                <a:off x="4787733" y="6078005"/>
                <a:ext cx="257143" cy="25560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88" name="Groupe 158"/>
              <p:cNvGrpSpPr/>
              <p:nvPr/>
            </p:nvGrpSpPr>
            <p:grpSpPr>
              <a:xfrm>
                <a:off x="4746307" y="6032535"/>
                <a:ext cx="47571" cy="351621"/>
                <a:chOff x="4735876" y="6022104"/>
                <a:chExt cx="47571" cy="351621"/>
              </a:xfrm>
            </p:grpSpPr>
            <p:sp>
              <p:nvSpPr>
                <p:cNvPr id="195" name="Oval 109"/>
                <p:cNvSpPr>
                  <a:spLocks noChangeArrowheads="1"/>
                </p:cNvSpPr>
                <p:nvPr/>
              </p:nvSpPr>
              <p:spPr bwMode="auto">
                <a:xfrm>
                  <a:off x="4735876" y="6022104"/>
                  <a:ext cx="44571" cy="44379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6" name="Oval 110"/>
                <p:cNvSpPr>
                  <a:spLocks noChangeArrowheads="1"/>
                </p:cNvSpPr>
                <p:nvPr/>
              </p:nvSpPr>
              <p:spPr bwMode="auto">
                <a:xfrm>
                  <a:off x="4738447" y="6329346"/>
                  <a:ext cx="45000" cy="44379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89" name="Groupe 159"/>
              <p:cNvGrpSpPr/>
              <p:nvPr/>
            </p:nvGrpSpPr>
            <p:grpSpPr>
              <a:xfrm>
                <a:off x="5056164" y="6032535"/>
                <a:ext cx="45428" cy="353754"/>
                <a:chOff x="5045733" y="6022104"/>
                <a:chExt cx="45428" cy="353754"/>
              </a:xfrm>
            </p:grpSpPr>
            <p:sp>
              <p:nvSpPr>
                <p:cNvPr id="193" name="Oval 108"/>
                <p:cNvSpPr>
                  <a:spLocks noChangeArrowheads="1"/>
                </p:cNvSpPr>
                <p:nvPr/>
              </p:nvSpPr>
              <p:spPr bwMode="auto">
                <a:xfrm>
                  <a:off x="5045733" y="6022104"/>
                  <a:ext cx="44571" cy="44379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94" name="Oval 111"/>
                <p:cNvSpPr>
                  <a:spLocks noChangeArrowheads="1"/>
                </p:cNvSpPr>
                <p:nvPr/>
              </p:nvSpPr>
              <p:spPr bwMode="auto">
                <a:xfrm>
                  <a:off x="5046590" y="6331479"/>
                  <a:ext cx="44571" cy="44379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90" name="AutoShape 112"/>
              <p:cNvSpPr>
                <a:spLocks noChangeArrowheads="1"/>
              </p:cNvSpPr>
              <p:nvPr/>
            </p:nvSpPr>
            <p:spPr bwMode="auto">
              <a:xfrm>
                <a:off x="4820305" y="6110009"/>
                <a:ext cx="199286" cy="1984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9 w 21600"/>
                  <a:gd name="T25" fmla="*/ 3159 h 21600"/>
                  <a:gd name="T26" fmla="*/ 18441 w 21600"/>
                  <a:gd name="T27" fmla="*/ 1844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00" y="10800"/>
                    </a:moveTo>
                    <a:cubicBezTo>
                      <a:pt x="2700" y="15274"/>
                      <a:pt x="6326" y="18900"/>
                      <a:pt x="10800" y="18900"/>
                    </a:cubicBezTo>
                    <a:cubicBezTo>
                      <a:pt x="15274" y="18900"/>
                      <a:pt x="18900" y="15274"/>
                      <a:pt x="18900" y="10800"/>
                    </a:cubicBezTo>
                    <a:cubicBezTo>
                      <a:pt x="18900" y="6326"/>
                      <a:pt x="15274" y="2700"/>
                      <a:pt x="10800" y="2700"/>
                    </a:cubicBezTo>
                    <a:cubicBezTo>
                      <a:pt x="6326" y="2700"/>
                      <a:pt x="2700" y="6326"/>
                      <a:pt x="2700" y="10800"/>
                    </a:cubicBezTo>
                    <a:close/>
                  </a:path>
                </a:pathLst>
              </a:custGeom>
              <a:solidFill>
                <a:srgbClr val="DDDDDD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1" name="Rectangle 113"/>
              <p:cNvSpPr>
                <a:spLocks noChangeArrowheads="1"/>
              </p:cNvSpPr>
              <p:nvPr/>
            </p:nvSpPr>
            <p:spPr bwMode="auto">
              <a:xfrm>
                <a:off x="4903827" y="6132499"/>
                <a:ext cx="36000" cy="1497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92" name="Bouée 191"/>
              <p:cNvSpPr>
                <a:spLocks noChangeAspect="1"/>
              </p:cNvSpPr>
              <p:nvPr/>
            </p:nvSpPr>
            <p:spPr>
              <a:xfrm>
                <a:off x="4745686" y="6031578"/>
                <a:ext cx="360000" cy="360000"/>
              </a:xfrm>
              <a:prstGeom prst="donut">
                <a:avLst>
                  <a:gd name="adj" fmla="val 15662"/>
                </a:avLst>
              </a:prstGeom>
              <a:solidFill>
                <a:srgbClr val="FFFF6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5" name="Text Box 46"/>
            <p:cNvSpPr txBox="1">
              <a:spLocks noChangeAspect="1" noChangeArrowheads="1"/>
            </p:cNvSpPr>
            <p:nvPr/>
          </p:nvSpPr>
          <p:spPr bwMode="auto">
            <a:xfrm>
              <a:off x="4687579" y="5973472"/>
              <a:ext cx="540000" cy="296329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AU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7" name="Text Box 46"/>
          <p:cNvSpPr txBox="1">
            <a:spLocks noChangeAspect="1" noChangeArrowheads="1"/>
          </p:cNvSpPr>
          <p:nvPr/>
        </p:nvSpPr>
        <p:spPr bwMode="auto">
          <a:xfrm>
            <a:off x="2746116" y="2000240"/>
            <a:ext cx="540000" cy="29632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 smtClean="0">
                <a:solidFill>
                  <a:srgbClr val="3333FF"/>
                </a:solidFill>
              </a:rPr>
              <a:t>CI</a:t>
            </a:r>
            <a:endParaRPr lang="fr-FR" b="1" dirty="0">
              <a:solidFill>
                <a:srgbClr val="3333FF"/>
              </a:solidFill>
            </a:endParaRPr>
          </a:p>
        </p:txBody>
      </p:sp>
      <p:sp>
        <p:nvSpPr>
          <p:cNvPr id="198" name="Text Box 14"/>
          <p:cNvSpPr txBox="1">
            <a:spLocks noChangeArrowheads="1"/>
          </p:cNvSpPr>
          <p:nvPr/>
        </p:nvSpPr>
        <p:spPr bwMode="auto">
          <a:xfrm>
            <a:off x="5572132" y="4237118"/>
            <a:ext cx="1785918" cy="9778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ts val="2300"/>
              </a:lnSpc>
              <a:spcBef>
                <a:spcPct val="50000"/>
              </a:spcBef>
            </a:pPr>
            <a:r>
              <a:rPr lang="ar-D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reflection blurRad="12700" stA="28000" endPos="45000" dist="1000" dir="5400000" sy="-100000" algn="bl" rotWithShape="0"/>
                </a:effectLst>
                <a:cs typeface="Arabic Transparent" pitchFamily="2" charset="-78"/>
              </a:rPr>
              <a:t>نظام الآلي </a:t>
            </a:r>
            <a:endParaRPr lang="fr-FR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reflection blurRad="12700" stA="28000" endPos="45000" dist="1000" dir="5400000" sy="-100000" algn="bl" rotWithShape="0"/>
              </a:effectLst>
              <a:cs typeface="Arabic Transparent" pitchFamily="2" charset="-78"/>
            </a:endParaRPr>
          </a:p>
          <a:p>
            <a:pPr algn="r" rtl="1">
              <a:lnSpc>
                <a:spcPts val="2300"/>
              </a:lnSpc>
              <a:spcBef>
                <a:spcPct val="50000"/>
              </a:spcBef>
            </a:pPr>
            <a:r>
              <a:rPr lang="ar-D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reflection blurRad="12700" stA="28000" endPos="45000" dist="1000" dir="5400000" sy="-100000" algn="bl" rotWithShape="0"/>
                </a:effectLst>
                <a:cs typeface="Arabic Transparent" pitchFamily="2" charset="-78"/>
              </a:rPr>
              <a:t>لـ.....</a:t>
            </a:r>
            <a:endParaRPr lang="fr-FR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reflection blurRad="12700" stA="28000" endPos="45000" dist="1000" dir="5400000" sy="-100000" algn="bl" rotWithShape="0"/>
              </a:effectLst>
              <a:cs typeface="Arabic Transparent" pitchFamily="2" charset="-78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5527990" y="3786190"/>
            <a:ext cx="2000264" cy="1714512"/>
          </a:xfrm>
          <a:prstGeom prst="rect">
            <a:avLst/>
          </a:prstGeom>
          <a:solidFill>
            <a:srgbClr val="0080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0" name="Rectangle 199"/>
          <p:cNvSpPr/>
          <p:nvPr/>
        </p:nvSpPr>
        <p:spPr>
          <a:xfrm>
            <a:off x="3228326" y="1871012"/>
            <a:ext cx="1440000" cy="540000"/>
          </a:xfrm>
          <a:prstGeom prst="rect">
            <a:avLst/>
          </a:prstGeom>
          <a:solidFill>
            <a:srgbClr val="0080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1" name="Group 130"/>
          <p:cNvGrpSpPr>
            <a:grpSpLocks/>
          </p:cNvGrpSpPr>
          <p:nvPr/>
        </p:nvGrpSpPr>
        <p:grpSpPr bwMode="auto">
          <a:xfrm>
            <a:off x="3714744" y="2177026"/>
            <a:ext cx="360363" cy="355600"/>
            <a:chOff x="5419" y="5472"/>
            <a:chExt cx="700" cy="703"/>
          </a:xfrm>
        </p:grpSpPr>
        <p:sp>
          <p:nvSpPr>
            <p:cNvPr id="112" name="Rectangle 131" descr="60 %"/>
            <p:cNvSpPr>
              <a:spLocks noChangeArrowheads="1"/>
            </p:cNvSpPr>
            <p:nvPr/>
          </p:nvSpPr>
          <p:spPr bwMode="auto">
            <a:xfrm>
              <a:off x="5419" y="5472"/>
              <a:ext cx="700" cy="703"/>
            </a:xfrm>
            <a:prstGeom prst="rect">
              <a:avLst/>
            </a:prstGeom>
            <a:pattFill prst="pct60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Oval 132"/>
            <p:cNvSpPr>
              <a:spLocks noChangeArrowheads="1"/>
            </p:cNvSpPr>
            <p:nvPr/>
          </p:nvSpPr>
          <p:spPr bwMode="auto">
            <a:xfrm>
              <a:off x="6004" y="5510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Oval 133"/>
            <p:cNvSpPr>
              <a:spLocks noChangeArrowheads="1"/>
            </p:cNvSpPr>
            <p:nvPr/>
          </p:nvSpPr>
          <p:spPr bwMode="auto">
            <a:xfrm>
              <a:off x="5456" y="5510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5" name="Group 134"/>
            <p:cNvGrpSpPr>
              <a:grpSpLocks/>
            </p:cNvGrpSpPr>
            <p:nvPr/>
          </p:nvGrpSpPr>
          <p:grpSpPr bwMode="auto">
            <a:xfrm>
              <a:off x="5461" y="6070"/>
              <a:ext cx="623" cy="83"/>
              <a:chOff x="9034" y="7901"/>
              <a:chExt cx="623" cy="83"/>
            </a:xfrm>
          </p:grpSpPr>
          <p:sp>
            <p:nvSpPr>
              <p:cNvPr id="118" name="Oval 135"/>
              <p:cNvSpPr>
                <a:spLocks noChangeArrowheads="1"/>
              </p:cNvSpPr>
              <p:nvPr/>
            </p:nvSpPr>
            <p:spPr bwMode="auto">
              <a:xfrm>
                <a:off x="9034" y="7901"/>
                <a:ext cx="79" cy="79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Oval 136"/>
              <p:cNvSpPr>
                <a:spLocks noChangeArrowheads="1"/>
              </p:cNvSpPr>
              <p:nvPr/>
            </p:nvSpPr>
            <p:spPr bwMode="auto">
              <a:xfrm>
                <a:off x="9578" y="7905"/>
                <a:ext cx="79" cy="79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6" name="Oval 137"/>
            <p:cNvSpPr>
              <a:spLocks noChangeArrowheads="1"/>
            </p:cNvSpPr>
            <p:nvPr/>
          </p:nvSpPr>
          <p:spPr bwMode="auto">
            <a:xfrm>
              <a:off x="5488" y="5558"/>
              <a:ext cx="522" cy="522"/>
            </a:xfrm>
            <a:prstGeom prst="ellipse">
              <a:avLst/>
            </a:prstGeom>
            <a:gradFill rotWithShape="1">
              <a:gsLst>
                <a:gs pos="0">
                  <a:srgbClr val="99FF99"/>
                </a:gs>
                <a:gs pos="100000">
                  <a:srgbClr val="4776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AutoShape 138"/>
            <p:cNvSpPr>
              <a:spLocks noChangeArrowheads="1"/>
            </p:cNvSpPr>
            <p:nvPr/>
          </p:nvSpPr>
          <p:spPr bwMode="auto">
            <a:xfrm>
              <a:off x="5472" y="5526"/>
              <a:ext cx="601" cy="6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588" y="10800"/>
                  </a:moveTo>
                  <a:cubicBezTo>
                    <a:pt x="2588" y="15335"/>
                    <a:pt x="6265" y="19012"/>
                    <a:pt x="10800" y="19012"/>
                  </a:cubicBezTo>
                  <a:cubicBezTo>
                    <a:pt x="15335" y="19012"/>
                    <a:pt x="19012" y="15335"/>
                    <a:pt x="19012" y="10800"/>
                  </a:cubicBezTo>
                  <a:cubicBezTo>
                    <a:pt x="19012" y="6265"/>
                    <a:pt x="15335" y="2588"/>
                    <a:pt x="10800" y="2588"/>
                  </a:cubicBezTo>
                  <a:cubicBezTo>
                    <a:pt x="6265" y="2588"/>
                    <a:pt x="2588" y="6265"/>
                    <a:pt x="258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202" name="Connecteur en angle 201"/>
          <p:cNvCxnSpPr/>
          <p:nvPr/>
        </p:nvCxnSpPr>
        <p:spPr>
          <a:xfrm>
            <a:off x="4714876" y="2371078"/>
            <a:ext cx="1152000" cy="1404000"/>
          </a:xfrm>
          <a:prstGeom prst="bentConnector3">
            <a:avLst>
              <a:gd name="adj1" fmla="val 100746"/>
            </a:avLst>
          </a:prstGeom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0" name="Groupe 123"/>
          <p:cNvGrpSpPr>
            <a:grpSpLocks noChangeAspect="1"/>
          </p:cNvGrpSpPr>
          <p:nvPr/>
        </p:nvGrpSpPr>
        <p:grpSpPr>
          <a:xfrm>
            <a:off x="5194973" y="2143116"/>
            <a:ext cx="504000" cy="703247"/>
            <a:chOff x="6750880" y="1298117"/>
            <a:chExt cx="1020869" cy="1424446"/>
          </a:xfrm>
        </p:grpSpPr>
        <p:sp>
          <p:nvSpPr>
            <p:cNvPr id="121" name="Rectangle 40"/>
            <p:cNvSpPr>
              <a:spLocks noChangeAspect="1" noChangeArrowheads="1"/>
            </p:cNvSpPr>
            <p:nvPr/>
          </p:nvSpPr>
          <p:spPr bwMode="auto">
            <a:xfrm>
              <a:off x="6791325" y="1925638"/>
              <a:ext cx="793750" cy="79692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2" name="AutoShape 41"/>
            <p:cNvSpPr>
              <a:spLocks noChangeAspect="1" noChangeArrowheads="1"/>
            </p:cNvSpPr>
            <p:nvPr/>
          </p:nvSpPr>
          <p:spPr bwMode="auto">
            <a:xfrm>
              <a:off x="6848475" y="1985963"/>
              <a:ext cx="693738" cy="693737"/>
            </a:xfrm>
            <a:custGeom>
              <a:avLst/>
              <a:gdLst>
                <a:gd name="T0" fmla="*/ 357806935 w 21600"/>
                <a:gd name="T1" fmla="*/ 0 h 21600"/>
                <a:gd name="T2" fmla="*/ 104791432 w 21600"/>
                <a:gd name="T3" fmla="*/ 104791152 h 21600"/>
                <a:gd name="T4" fmla="*/ 0 w 21600"/>
                <a:gd name="T5" fmla="*/ 357805905 h 21600"/>
                <a:gd name="T6" fmla="*/ 104791432 w 21600"/>
                <a:gd name="T7" fmla="*/ 610820562 h 21600"/>
                <a:gd name="T8" fmla="*/ 357806935 w 21600"/>
                <a:gd name="T9" fmla="*/ 715610783 h 21600"/>
                <a:gd name="T10" fmla="*/ 610822470 w 21600"/>
                <a:gd name="T11" fmla="*/ 610820562 h 21600"/>
                <a:gd name="T12" fmla="*/ 715613870 w 21600"/>
                <a:gd name="T13" fmla="*/ 357805905 h 21600"/>
                <a:gd name="T14" fmla="*/ 610822470 w 21600"/>
                <a:gd name="T15" fmla="*/ 10479115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path path="rect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PerspectiveTopRight">
                <a:rot lat="20999994" lon="20999994" rev="0"/>
              </a:camera>
              <a:lightRig rig="legacyFlat3" dir="b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969696"/>
              </a:extrusionClr>
            </a:sp3d>
          </p:spPr>
          <p:txBody>
            <a:bodyPr>
              <a:flatTx/>
            </a:bodyPr>
            <a:lstStyle/>
            <a:p>
              <a:endParaRPr lang="fr-FR" sz="1200" b="1"/>
            </a:p>
          </p:txBody>
        </p:sp>
        <p:sp>
          <p:nvSpPr>
            <p:cNvPr id="123" name="Oval 42"/>
            <p:cNvSpPr>
              <a:spLocks noChangeAspect="1" noChangeArrowheads="1"/>
            </p:cNvSpPr>
            <p:nvPr/>
          </p:nvSpPr>
          <p:spPr bwMode="auto">
            <a:xfrm>
              <a:off x="6907740" y="2066397"/>
              <a:ext cx="515938" cy="51435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4" name="Oval 43"/>
            <p:cNvSpPr>
              <a:spLocks noChangeAspect="1" noChangeArrowheads="1"/>
            </p:cNvSpPr>
            <p:nvPr/>
          </p:nvSpPr>
          <p:spPr bwMode="auto">
            <a:xfrm>
              <a:off x="7454900" y="19685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5" name="Oval 44"/>
            <p:cNvSpPr>
              <a:spLocks noChangeAspect="1" noChangeArrowheads="1"/>
            </p:cNvSpPr>
            <p:nvPr/>
          </p:nvSpPr>
          <p:spPr bwMode="auto">
            <a:xfrm>
              <a:off x="6834188" y="19685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6" name="Oval 45"/>
            <p:cNvSpPr>
              <a:spLocks noChangeAspect="1" noChangeArrowheads="1"/>
            </p:cNvSpPr>
            <p:nvPr/>
          </p:nvSpPr>
          <p:spPr bwMode="auto">
            <a:xfrm>
              <a:off x="6838950" y="2586038"/>
              <a:ext cx="90488" cy="9048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8" name="Oval 102"/>
            <p:cNvSpPr>
              <a:spLocks noChangeAspect="1" noChangeArrowheads="1"/>
            </p:cNvSpPr>
            <p:nvPr/>
          </p:nvSpPr>
          <p:spPr bwMode="auto">
            <a:xfrm>
              <a:off x="7456488" y="25908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9" name="Oval 103"/>
            <p:cNvSpPr>
              <a:spLocks noChangeAspect="1" noChangeArrowheads="1"/>
            </p:cNvSpPr>
            <p:nvPr/>
          </p:nvSpPr>
          <p:spPr bwMode="auto">
            <a:xfrm>
              <a:off x="7456488" y="25908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7" name="Text Box 46"/>
            <p:cNvSpPr txBox="1">
              <a:spLocks noChangeAspect="1" noChangeArrowheads="1"/>
            </p:cNvSpPr>
            <p:nvPr/>
          </p:nvSpPr>
          <p:spPr bwMode="auto">
            <a:xfrm>
              <a:off x="6750880" y="1298117"/>
              <a:ext cx="1020869" cy="56020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009900"/>
                  </a:solidFill>
                </a:rPr>
                <a:t>Ma</a:t>
              </a:r>
              <a:endParaRPr lang="fr-FR" b="1" dirty="0">
                <a:solidFill>
                  <a:srgbClr val="009900"/>
                </a:solidFill>
              </a:endParaRPr>
            </a:p>
          </p:txBody>
        </p:sp>
      </p:grpSp>
      <p:sp>
        <p:nvSpPr>
          <p:cNvPr id="206" name="Légende encadrée 2 205"/>
          <p:cNvSpPr/>
          <p:nvPr/>
        </p:nvSpPr>
        <p:spPr>
          <a:xfrm flipH="1">
            <a:off x="0" y="0"/>
            <a:ext cx="1643042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39723"/>
              <a:gd name="adj6" fmla="val -172906"/>
            </a:avLst>
          </a:prstGeom>
          <a:noFill/>
          <a:ln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u="sng" dirty="0" smtClean="0">
                <a:solidFill>
                  <a:srgbClr val="3333FF"/>
                </a:solidFill>
              </a:rPr>
              <a:t>متمن إنتاج العادي</a:t>
            </a:r>
            <a:r>
              <a:rPr lang="ar-DZ" b="1" u="sng" dirty="0" smtClean="0">
                <a:solidFill>
                  <a:srgbClr val="FF0000"/>
                </a:solidFill>
              </a:rPr>
              <a:t>(غير كامل)</a:t>
            </a:r>
            <a:endParaRPr lang="fr-FR" b="1" dirty="0"/>
          </a:p>
        </p:txBody>
      </p:sp>
      <p:cxnSp>
        <p:nvCxnSpPr>
          <p:cNvPr id="208" name="Connecteur droit avec flèche 207"/>
          <p:cNvCxnSpPr/>
          <p:nvPr/>
        </p:nvCxnSpPr>
        <p:spPr>
          <a:xfrm>
            <a:off x="1785918" y="142852"/>
            <a:ext cx="4071966" cy="3857652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100" grpId="0"/>
      <p:bldP spid="101" grpId="0"/>
      <p:bldP spid="102" grpId="0"/>
      <p:bldP spid="197" grpId="0"/>
      <p:bldP spid="198" grpId="0"/>
      <p:bldP spid="199" grpId="0" animBg="1"/>
      <p:bldP spid="200" grpId="0" animBg="1"/>
      <p:bldP spid="2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55" name="Rectangle 47"/>
          <p:cNvSpPr>
            <a:spLocks noChangeArrowheads="1"/>
          </p:cNvSpPr>
          <p:nvPr/>
        </p:nvSpPr>
        <p:spPr bwMode="auto">
          <a:xfrm>
            <a:off x="7122001" y="142852"/>
            <a:ext cx="2053767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  وثيقة </a:t>
            </a:r>
            <a:r>
              <a:rPr lang="fr-FR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GEMMA</a:t>
            </a:r>
            <a:r>
              <a:rPr lang="ar-SA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40" y="665821"/>
            <a:ext cx="9199880" cy="61207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8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5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Image 9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419" y="737259"/>
            <a:ext cx="9211945" cy="6120765"/>
          </a:xfrm>
          <a:prstGeom prst="rect">
            <a:avLst/>
          </a:prstGeom>
          <a:noFill/>
        </p:spPr>
      </p:pic>
      <p:sp>
        <p:nvSpPr>
          <p:cNvPr id="260" name="Rectangle 150"/>
          <p:cNvSpPr>
            <a:spLocks noChangeArrowheads="1"/>
          </p:cNvSpPr>
          <p:nvPr/>
        </p:nvSpPr>
        <p:spPr bwMode="auto">
          <a:xfrm>
            <a:off x="5146702" y="370814"/>
            <a:ext cx="3621087" cy="33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2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الأزرار الضاغطة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Dcy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) 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.........)</a:t>
            </a:r>
            <a:endParaRPr lang="fr-FR" sz="1600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sp>
        <p:nvSpPr>
          <p:cNvPr id="261" name="Rectangle 151"/>
          <p:cNvSpPr>
            <a:spLocks noChangeArrowheads="1"/>
          </p:cNvSpPr>
          <p:nvPr/>
        </p:nvSpPr>
        <p:spPr bwMode="auto">
          <a:xfrm>
            <a:off x="5214942" y="40944"/>
            <a:ext cx="3574123" cy="33655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r" rtl="1"/>
            <a:r>
              <a:rPr lang="ar-DZ" sz="1600" b="1" dirty="0" smtClean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1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المبدلات ( مبدل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 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C/</a:t>
            </a:r>
            <a:r>
              <a:rPr lang="fr-FR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C-Auto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ar-DZ" sz="1600" b="1" dirty="0">
                <a:solidFill>
                  <a:srgbClr val="C00000"/>
                </a:solidFill>
                <a:cs typeface="Arabic Transparent" pitchFamily="2" charset="-78"/>
              </a:rPr>
              <a:t>......)</a:t>
            </a:r>
            <a:endParaRPr lang="fr-FR" sz="1600" b="1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sp>
        <p:nvSpPr>
          <p:cNvPr id="262" name="Rectangle 152"/>
          <p:cNvSpPr>
            <a:spLocks noChangeArrowheads="1"/>
          </p:cNvSpPr>
          <p:nvPr/>
        </p:nvSpPr>
        <p:spPr bwMode="auto">
          <a:xfrm>
            <a:off x="1952892" y="27296"/>
            <a:ext cx="3111500" cy="33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tabLst>
                <a:tab pos="2743200" algn="l"/>
              </a:tabLst>
            </a:pP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3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 زر الإيقاف ألاستعجالي ( 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AU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.....).</a:t>
            </a:r>
          </a:p>
        </p:txBody>
      </p:sp>
      <p:sp>
        <p:nvSpPr>
          <p:cNvPr id="263" name="Rectangle 153"/>
          <p:cNvSpPr>
            <a:spLocks noChangeArrowheads="1"/>
          </p:cNvSpPr>
          <p:nvPr/>
        </p:nvSpPr>
        <p:spPr bwMode="auto">
          <a:xfrm>
            <a:off x="2420938" y="421948"/>
            <a:ext cx="2609850" cy="3365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4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شواهد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ar-DZ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بصرية وسمعية </a:t>
            </a:r>
            <a:r>
              <a:rPr lang="ar-DZ" sz="1600" b="1" dirty="0" err="1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ـ</a:t>
            </a:r>
            <a:r>
              <a:rPr lang="fr-FR" sz="1600" b="1" dirty="0">
                <a:solidFill>
                  <a:srgbClr val="C00000"/>
                </a:solidFill>
                <a:ea typeface="Times New Roman" pitchFamily="18" charset="0"/>
                <a:cs typeface="Arabic Transparent" pitchFamily="2" charset="-78"/>
              </a:rPr>
              <a:t> .</a:t>
            </a:r>
            <a:r>
              <a:rPr lang="fr-FR" sz="1600" dirty="0">
                <a:solidFill>
                  <a:srgbClr val="C00000"/>
                </a:solidFill>
              </a:rPr>
              <a:t> </a:t>
            </a:r>
            <a:endParaRPr lang="en-US" sz="1600" dirty="0">
              <a:solidFill>
                <a:srgbClr val="C00000"/>
              </a:solidFill>
            </a:endParaRPr>
          </a:p>
        </p:txBody>
      </p:sp>
      <p:grpSp>
        <p:nvGrpSpPr>
          <p:cNvPr id="106" name="Group 122"/>
          <p:cNvGrpSpPr>
            <a:grpSpLocks/>
          </p:cNvGrpSpPr>
          <p:nvPr/>
        </p:nvGrpSpPr>
        <p:grpSpPr bwMode="auto">
          <a:xfrm>
            <a:off x="2799698" y="2282820"/>
            <a:ext cx="363538" cy="360362"/>
            <a:chOff x="3599" y="5091"/>
            <a:chExt cx="700" cy="703"/>
          </a:xfrm>
        </p:grpSpPr>
        <p:sp>
          <p:nvSpPr>
            <p:cNvPr id="107" name="Rectangle 123" descr="60 %"/>
            <p:cNvSpPr>
              <a:spLocks noChangeArrowheads="1"/>
            </p:cNvSpPr>
            <p:nvPr/>
          </p:nvSpPr>
          <p:spPr bwMode="auto">
            <a:xfrm>
              <a:off x="3599" y="5091"/>
              <a:ext cx="700" cy="703"/>
            </a:xfrm>
            <a:prstGeom prst="rect">
              <a:avLst/>
            </a:prstGeom>
            <a:pattFill prst="pct60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Oval 124"/>
            <p:cNvSpPr>
              <a:spLocks noChangeArrowheads="1"/>
            </p:cNvSpPr>
            <p:nvPr/>
          </p:nvSpPr>
          <p:spPr bwMode="auto">
            <a:xfrm>
              <a:off x="4184" y="5129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Oval 125"/>
            <p:cNvSpPr>
              <a:spLocks noChangeArrowheads="1"/>
            </p:cNvSpPr>
            <p:nvPr/>
          </p:nvSpPr>
          <p:spPr bwMode="auto">
            <a:xfrm>
              <a:off x="3636" y="5129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Oval 126"/>
            <p:cNvSpPr>
              <a:spLocks noChangeArrowheads="1"/>
            </p:cNvSpPr>
            <p:nvPr/>
          </p:nvSpPr>
          <p:spPr bwMode="auto">
            <a:xfrm>
              <a:off x="3641" y="5674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Oval 127"/>
            <p:cNvSpPr>
              <a:spLocks noChangeArrowheads="1"/>
            </p:cNvSpPr>
            <p:nvPr/>
          </p:nvSpPr>
          <p:spPr bwMode="auto">
            <a:xfrm>
              <a:off x="4185" y="5678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Oval 128"/>
            <p:cNvSpPr>
              <a:spLocks noChangeArrowheads="1"/>
            </p:cNvSpPr>
            <p:nvPr/>
          </p:nvSpPr>
          <p:spPr bwMode="auto">
            <a:xfrm>
              <a:off x="3708" y="5181"/>
              <a:ext cx="522" cy="528"/>
            </a:xfrm>
            <a:prstGeom prst="ellipse">
              <a:avLst/>
            </a:prstGeom>
            <a:gradFill rotWithShape="1">
              <a:gsLst>
                <a:gs pos="0">
                  <a:srgbClr val="FFEBFA"/>
                </a:gs>
                <a:gs pos="30000">
                  <a:srgbClr val="C4D6EB"/>
                </a:gs>
                <a:gs pos="60001">
                  <a:srgbClr val="85C2FF"/>
                </a:gs>
                <a:gs pos="100000">
                  <a:srgbClr val="5E9EF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AutoShape 129"/>
            <p:cNvSpPr>
              <a:spLocks noChangeArrowheads="1"/>
            </p:cNvSpPr>
            <p:nvPr/>
          </p:nvSpPr>
          <p:spPr bwMode="auto">
            <a:xfrm>
              <a:off x="3652" y="5139"/>
              <a:ext cx="601" cy="60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7 h 21600"/>
                <a:gd name="T26" fmla="*/ 18437 w 21600"/>
                <a:gd name="T27" fmla="*/ 18433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588" y="10800"/>
                  </a:moveTo>
                  <a:cubicBezTo>
                    <a:pt x="2588" y="15335"/>
                    <a:pt x="6265" y="19012"/>
                    <a:pt x="10800" y="19012"/>
                  </a:cubicBezTo>
                  <a:cubicBezTo>
                    <a:pt x="15335" y="19012"/>
                    <a:pt x="19012" y="15335"/>
                    <a:pt x="19012" y="10800"/>
                  </a:cubicBezTo>
                  <a:cubicBezTo>
                    <a:pt x="19012" y="6265"/>
                    <a:pt x="15335" y="2588"/>
                    <a:pt x="10800" y="2588"/>
                  </a:cubicBezTo>
                  <a:cubicBezTo>
                    <a:pt x="6265" y="2588"/>
                    <a:pt x="2588" y="6265"/>
                    <a:pt x="258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33" name="Groupe 155"/>
          <p:cNvGrpSpPr>
            <a:grpSpLocks noChangeAspect="1"/>
          </p:cNvGrpSpPr>
          <p:nvPr/>
        </p:nvGrpSpPr>
        <p:grpSpPr>
          <a:xfrm>
            <a:off x="-32" y="2004382"/>
            <a:ext cx="972000" cy="1096243"/>
            <a:chOff x="-357222" y="2240808"/>
            <a:chExt cx="1384300" cy="1561247"/>
          </a:xfrm>
        </p:grpSpPr>
        <p:sp>
          <p:nvSpPr>
            <p:cNvPr id="134" name="Rectangle 6" descr="60 %"/>
            <p:cNvSpPr>
              <a:spLocks noChangeAspect="1" noChangeArrowheads="1"/>
            </p:cNvSpPr>
            <p:nvPr/>
          </p:nvSpPr>
          <p:spPr bwMode="auto">
            <a:xfrm>
              <a:off x="-147672" y="3000368"/>
              <a:ext cx="798513" cy="801687"/>
            </a:xfrm>
            <a:prstGeom prst="rect">
              <a:avLst/>
            </a:prstGeom>
            <a:pattFill prst="pct60">
              <a:fgClr>
                <a:srgbClr val="99CC00">
                  <a:alpha val="38823"/>
                </a:srgbClr>
              </a:fgClr>
              <a:bgClr>
                <a:srgbClr val="FFFFFF">
                  <a:alpha val="38823"/>
                </a:srgbClr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5" name="Oval 7"/>
            <p:cNvSpPr>
              <a:spLocks noChangeAspect="1" noChangeArrowheads="1"/>
            </p:cNvSpPr>
            <p:nvPr/>
          </p:nvSpPr>
          <p:spPr bwMode="auto">
            <a:xfrm>
              <a:off x="517491" y="3043230"/>
              <a:ext cx="92075" cy="90488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6" name="Oval 8"/>
            <p:cNvSpPr>
              <a:spLocks noChangeAspect="1" noChangeArrowheads="1"/>
            </p:cNvSpPr>
            <p:nvPr/>
          </p:nvSpPr>
          <p:spPr bwMode="auto">
            <a:xfrm>
              <a:off x="-106397" y="3043230"/>
              <a:ext cx="90488" cy="90488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7" name="Oval 9"/>
            <p:cNvSpPr>
              <a:spLocks noChangeAspect="1" noChangeArrowheads="1"/>
            </p:cNvSpPr>
            <p:nvPr/>
          </p:nvSpPr>
          <p:spPr bwMode="auto">
            <a:xfrm>
              <a:off x="-98459" y="366553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8" name="Oval 10"/>
            <p:cNvSpPr>
              <a:spLocks noChangeAspect="1" noChangeArrowheads="1"/>
            </p:cNvSpPr>
            <p:nvPr/>
          </p:nvSpPr>
          <p:spPr bwMode="auto">
            <a:xfrm>
              <a:off x="520666" y="3668705"/>
              <a:ext cx="88900" cy="90488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39" name="AutoShape 11"/>
            <p:cNvSpPr>
              <a:spLocks noChangeAspect="1" noChangeArrowheads="1"/>
            </p:cNvSpPr>
            <p:nvPr/>
          </p:nvSpPr>
          <p:spPr bwMode="auto">
            <a:xfrm>
              <a:off x="-100047" y="3060693"/>
              <a:ext cx="685800" cy="685800"/>
            </a:xfrm>
            <a:custGeom>
              <a:avLst/>
              <a:gdLst>
                <a:gd name="T0" fmla="*/ 345664538 w 21600"/>
                <a:gd name="T1" fmla="*/ 0 h 21600"/>
                <a:gd name="T2" fmla="*/ 101234680 w 21600"/>
                <a:gd name="T3" fmla="*/ 101234680 h 21600"/>
                <a:gd name="T4" fmla="*/ 0 w 21600"/>
                <a:gd name="T5" fmla="*/ 345664538 h 21600"/>
                <a:gd name="T6" fmla="*/ 101234680 w 21600"/>
                <a:gd name="T7" fmla="*/ 590094365 h 21600"/>
                <a:gd name="T8" fmla="*/ 345664538 w 21600"/>
                <a:gd name="T9" fmla="*/ 691329076 h 21600"/>
                <a:gd name="T10" fmla="*/ 590094365 w 21600"/>
                <a:gd name="T11" fmla="*/ 590094365 h 21600"/>
                <a:gd name="T12" fmla="*/ 691329076 w 21600"/>
                <a:gd name="T13" fmla="*/ 345664538 h 21600"/>
                <a:gd name="T14" fmla="*/ 590094365 w 21600"/>
                <a:gd name="T15" fmla="*/ 10123468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454545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40" name="Oval 12"/>
            <p:cNvSpPr>
              <a:spLocks noChangeAspect="1" noChangeArrowheads="1"/>
            </p:cNvSpPr>
            <p:nvPr/>
          </p:nvSpPr>
          <p:spPr bwMode="auto">
            <a:xfrm>
              <a:off x="-34959" y="3122605"/>
              <a:ext cx="544512" cy="5429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41" name="Text Box 13"/>
            <p:cNvSpPr txBox="1">
              <a:spLocks noChangeAspect="1" noChangeArrowheads="1"/>
            </p:cNvSpPr>
            <p:nvPr/>
          </p:nvSpPr>
          <p:spPr bwMode="auto">
            <a:xfrm>
              <a:off x="-357222" y="2240808"/>
              <a:ext cx="1384300" cy="72866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>
                  <a:solidFill>
                    <a:srgbClr val="0000FF"/>
                  </a:solidFill>
                </a:rPr>
                <a:t>Sous</a:t>
              </a:r>
            </a:p>
            <a:p>
              <a:r>
                <a:rPr lang="fr-FR" sz="1600" b="1" dirty="0">
                  <a:solidFill>
                    <a:srgbClr val="0000FF"/>
                  </a:solidFill>
                </a:rPr>
                <a:t>Tension</a:t>
              </a:r>
              <a:endParaRPr lang="fr-FR" sz="1600" b="1" dirty="0"/>
            </a:p>
          </p:txBody>
        </p:sp>
        <p:sp>
          <p:nvSpPr>
            <p:cNvPr id="142" name="Oval 14"/>
            <p:cNvSpPr>
              <a:spLocks noChangeAspect="1" noChangeArrowheads="1"/>
            </p:cNvSpPr>
            <p:nvPr/>
          </p:nvSpPr>
          <p:spPr bwMode="auto">
            <a:xfrm>
              <a:off x="-38134" y="3124193"/>
              <a:ext cx="544512" cy="5429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43" name="Oval 15"/>
            <p:cNvSpPr>
              <a:spLocks noChangeAspect="1" noChangeArrowheads="1"/>
            </p:cNvSpPr>
            <p:nvPr/>
          </p:nvSpPr>
          <p:spPr bwMode="auto">
            <a:xfrm>
              <a:off x="-36547" y="3114668"/>
              <a:ext cx="544513" cy="542925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CCC7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44" name="Oval 78"/>
            <p:cNvSpPr>
              <a:spLocks noChangeAspect="1" noChangeArrowheads="1"/>
            </p:cNvSpPr>
            <p:nvPr/>
          </p:nvSpPr>
          <p:spPr bwMode="auto">
            <a:xfrm>
              <a:off x="-33372" y="3114668"/>
              <a:ext cx="544513" cy="542925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45" name="Oval 100"/>
            <p:cNvSpPr>
              <a:spLocks noChangeAspect="1" noChangeArrowheads="1"/>
            </p:cNvSpPr>
            <p:nvPr/>
          </p:nvSpPr>
          <p:spPr bwMode="auto">
            <a:xfrm>
              <a:off x="-36547" y="3114668"/>
              <a:ext cx="544513" cy="542925"/>
            </a:xfrm>
            <a:prstGeom prst="ellipse">
              <a:avLst/>
            </a:prstGeom>
            <a:gradFill rotWithShape="1">
              <a:gsLst>
                <a:gs pos="0">
                  <a:srgbClr val="FFFF99"/>
                </a:gs>
                <a:gs pos="100000">
                  <a:srgbClr val="CCC7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</p:grpSp>
      <p:grpSp>
        <p:nvGrpSpPr>
          <p:cNvPr id="158" name="Groupe 154"/>
          <p:cNvGrpSpPr>
            <a:grpSpLocks noChangeAspect="1"/>
          </p:cNvGrpSpPr>
          <p:nvPr/>
        </p:nvGrpSpPr>
        <p:grpSpPr>
          <a:xfrm>
            <a:off x="5056960" y="1500174"/>
            <a:ext cx="1158114" cy="739028"/>
            <a:chOff x="683323" y="4042714"/>
            <a:chExt cx="2466348" cy="1573861"/>
          </a:xfrm>
        </p:grpSpPr>
        <p:sp>
          <p:nvSpPr>
            <p:cNvPr id="159" name="Rectangle 28"/>
            <p:cNvSpPr>
              <a:spLocks noChangeAspect="1" noChangeArrowheads="1"/>
            </p:cNvSpPr>
            <p:nvPr/>
          </p:nvSpPr>
          <p:spPr bwMode="auto">
            <a:xfrm>
              <a:off x="1982788" y="4679950"/>
              <a:ext cx="933450" cy="936625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60" name="AutoShape 29"/>
            <p:cNvSpPr>
              <a:spLocks noChangeAspect="1" noChangeArrowheads="1"/>
            </p:cNvSpPr>
            <p:nvPr/>
          </p:nvSpPr>
          <p:spPr bwMode="auto">
            <a:xfrm>
              <a:off x="2052638" y="4751388"/>
              <a:ext cx="815975" cy="815975"/>
            </a:xfrm>
            <a:custGeom>
              <a:avLst/>
              <a:gdLst>
                <a:gd name="T0" fmla="*/ 582228324 w 21600"/>
                <a:gd name="T1" fmla="*/ 0 h 21600"/>
                <a:gd name="T2" fmla="*/ 170516576 w 21600"/>
                <a:gd name="T3" fmla="*/ 170516576 h 21600"/>
                <a:gd name="T4" fmla="*/ 0 w 21600"/>
                <a:gd name="T5" fmla="*/ 582228324 h 21600"/>
                <a:gd name="T6" fmla="*/ 170516576 w 21600"/>
                <a:gd name="T7" fmla="*/ 993939090 h 21600"/>
                <a:gd name="T8" fmla="*/ 582228324 w 21600"/>
                <a:gd name="T9" fmla="*/ 1164455440 h 21600"/>
                <a:gd name="T10" fmla="*/ 993939090 w 21600"/>
                <a:gd name="T11" fmla="*/ 993939090 h 21600"/>
                <a:gd name="T12" fmla="*/ 1164455440 w 21600"/>
                <a:gd name="T13" fmla="*/ 582228324 h 21600"/>
                <a:gd name="T14" fmla="*/ 993939090 w 21600"/>
                <a:gd name="T15" fmla="*/ 170516576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61" name="Oval 30"/>
            <p:cNvSpPr>
              <a:spLocks noChangeAspect="1" noChangeArrowheads="1"/>
            </p:cNvSpPr>
            <p:nvPr/>
          </p:nvSpPr>
          <p:spPr bwMode="auto">
            <a:xfrm>
              <a:off x="2154238" y="4862513"/>
              <a:ext cx="606425" cy="604837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62" name="Rectangle 31"/>
            <p:cNvSpPr>
              <a:spLocks noChangeAspect="1" noChangeArrowheads="1"/>
            </p:cNvSpPr>
            <p:nvPr/>
          </p:nvSpPr>
          <p:spPr bwMode="auto">
            <a:xfrm rot="10800000">
              <a:off x="2442871" y="4930629"/>
              <a:ext cx="77786" cy="331787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63" name="Oval 32"/>
            <p:cNvSpPr>
              <a:spLocks noChangeAspect="1" noChangeArrowheads="1"/>
            </p:cNvSpPr>
            <p:nvPr/>
          </p:nvSpPr>
          <p:spPr bwMode="auto">
            <a:xfrm>
              <a:off x="2762250" y="4730750"/>
              <a:ext cx="106363" cy="10477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64" name="Oval 33"/>
            <p:cNvSpPr>
              <a:spLocks noChangeAspect="1" noChangeArrowheads="1"/>
            </p:cNvSpPr>
            <p:nvPr/>
          </p:nvSpPr>
          <p:spPr bwMode="auto">
            <a:xfrm>
              <a:off x="2032000" y="4730750"/>
              <a:ext cx="104775" cy="10477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65" name="Oval 34"/>
            <p:cNvSpPr>
              <a:spLocks noChangeAspect="1" noChangeArrowheads="1"/>
            </p:cNvSpPr>
            <p:nvPr/>
          </p:nvSpPr>
          <p:spPr bwMode="auto">
            <a:xfrm>
              <a:off x="2038350" y="5456238"/>
              <a:ext cx="104775" cy="106362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66" name="Oval 35"/>
            <p:cNvSpPr>
              <a:spLocks noChangeAspect="1" noChangeArrowheads="1"/>
            </p:cNvSpPr>
            <p:nvPr/>
          </p:nvSpPr>
          <p:spPr bwMode="auto">
            <a:xfrm>
              <a:off x="2763838" y="5462588"/>
              <a:ext cx="104775" cy="104775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/>
            </a:p>
          </p:txBody>
        </p:sp>
        <p:sp>
          <p:nvSpPr>
            <p:cNvPr id="167" name="Text Box 36"/>
            <p:cNvSpPr txBox="1">
              <a:spLocks noChangeAspect="1" noChangeArrowheads="1"/>
            </p:cNvSpPr>
            <p:nvPr/>
          </p:nvSpPr>
          <p:spPr bwMode="auto">
            <a:xfrm>
              <a:off x="683323" y="4792700"/>
              <a:ext cx="1379996" cy="61199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>
                  <a:solidFill>
                    <a:srgbClr val="3333FF"/>
                  </a:solidFill>
                </a:rPr>
                <a:t>Auto</a:t>
              </a:r>
            </a:p>
          </p:txBody>
        </p:sp>
        <p:sp>
          <p:nvSpPr>
            <p:cNvPr id="168" name="Text Box 37"/>
            <p:cNvSpPr txBox="1">
              <a:spLocks noChangeAspect="1" noChangeArrowheads="1"/>
            </p:cNvSpPr>
            <p:nvPr/>
          </p:nvSpPr>
          <p:spPr bwMode="auto">
            <a:xfrm>
              <a:off x="1628310" y="4042714"/>
              <a:ext cx="1521361" cy="53975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>
                  <a:solidFill>
                    <a:srgbClr val="3333FF"/>
                  </a:solidFill>
                </a:rPr>
                <a:t>Manu</a:t>
              </a:r>
            </a:p>
          </p:txBody>
        </p:sp>
      </p:grpSp>
      <p:grpSp>
        <p:nvGrpSpPr>
          <p:cNvPr id="169" name="Groupe 131"/>
          <p:cNvGrpSpPr>
            <a:grpSpLocks noChangeAspect="1"/>
          </p:cNvGrpSpPr>
          <p:nvPr/>
        </p:nvGrpSpPr>
        <p:grpSpPr>
          <a:xfrm>
            <a:off x="1033264" y="4787264"/>
            <a:ext cx="864000" cy="784946"/>
            <a:chOff x="6839920" y="3259664"/>
            <a:chExt cx="1313448" cy="1193274"/>
          </a:xfrm>
        </p:grpSpPr>
        <p:sp>
          <p:nvSpPr>
            <p:cNvPr id="170" name="Rectangle 91"/>
            <p:cNvSpPr>
              <a:spLocks noChangeAspect="1" noChangeArrowheads="1"/>
            </p:cNvSpPr>
            <p:nvPr/>
          </p:nvSpPr>
          <p:spPr bwMode="auto">
            <a:xfrm>
              <a:off x="7007225" y="3656013"/>
              <a:ext cx="795338" cy="79692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71" name="AutoShape 92"/>
            <p:cNvSpPr>
              <a:spLocks noChangeAspect="1" noChangeArrowheads="1"/>
            </p:cNvSpPr>
            <p:nvPr/>
          </p:nvSpPr>
          <p:spPr bwMode="auto">
            <a:xfrm>
              <a:off x="7064375" y="3716338"/>
              <a:ext cx="695325" cy="693737"/>
            </a:xfrm>
            <a:custGeom>
              <a:avLst/>
              <a:gdLst>
                <a:gd name="T0" fmla="*/ 360268741 w 21600"/>
                <a:gd name="T1" fmla="*/ 0 h 21600"/>
                <a:gd name="T2" fmla="*/ 105511829 w 21600"/>
                <a:gd name="T3" fmla="*/ 104791152 h 21600"/>
                <a:gd name="T4" fmla="*/ 0 w 21600"/>
                <a:gd name="T5" fmla="*/ 357805905 h 21600"/>
                <a:gd name="T6" fmla="*/ 105511829 w 21600"/>
                <a:gd name="T7" fmla="*/ 610820562 h 21600"/>
                <a:gd name="T8" fmla="*/ 360268741 w 21600"/>
                <a:gd name="T9" fmla="*/ 715610783 h 21600"/>
                <a:gd name="T10" fmla="*/ 615024784 w 21600"/>
                <a:gd name="T11" fmla="*/ 610820562 h 21600"/>
                <a:gd name="T12" fmla="*/ 720536451 w 21600"/>
                <a:gd name="T13" fmla="*/ 357805905 h 21600"/>
                <a:gd name="T14" fmla="*/ 615024784 w 21600"/>
                <a:gd name="T15" fmla="*/ 10479115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path path="rect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PerspectiveTopRight">
                <a:rot lat="20999994" lon="20999994" rev="0"/>
              </a:camera>
              <a:lightRig rig="legacyFlat3" dir="b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969696"/>
              </a:extrusionClr>
            </a:sp3d>
          </p:spPr>
          <p:txBody>
            <a:bodyPr>
              <a:flatTx/>
            </a:bodyPr>
            <a:lstStyle/>
            <a:p>
              <a:endParaRPr lang="fr-FR" sz="1100"/>
            </a:p>
          </p:txBody>
        </p:sp>
        <p:sp>
          <p:nvSpPr>
            <p:cNvPr id="172" name="Oval 93"/>
            <p:cNvSpPr>
              <a:spLocks noChangeAspect="1" noChangeArrowheads="1"/>
            </p:cNvSpPr>
            <p:nvPr/>
          </p:nvSpPr>
          <p:spPr bwMode="auto">
            <a:xfrm>
              <a:off x="7133801" y="3790525"/>
              <a:ext cx="514350" cy="514350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73" name="Oval 94"/>
            <p:cNvSpPr>
              <a:spLocks noChangeAspect="1" noChangeArrowheads="1"/>
            </p:cNvSpPr>
            <p:nvPr/>
          </p:nvSpPr>
          <p:spPr bwMode="auto">
            <a:xfrm>
              <a:off x="7672388" y="3698875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74" name="Oval 95"/>
            <p:cNvSpPr>
              <a:spLocks noChangeAspect="1" noChangeArrowheads="1"/>
            </p:cNvSpPr>
            <p:nvPr/>
          </p:nvSpPr>
          <p:spPr bwMode="auto">
            <a:xfrm>
              <a:off x="7050088" y="3698875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75" name="Oval 96"/>
            <p:cNvSpPr>
              <a:spLocks noChangeAspect="1" noChangeArrowheads="1"/>
            </p:cNvSpPr>
            <p:nvPr/>
          </p:nvSpPr>
          <p:spPr bwMode="auto">
            <a:xfrm>
              <a:off x="7054850" y="4316413"/>
              <a:ext cx="90488" cy="9048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100"/>
            </a:p>
          </p:txBody>
        </p:sp>
        <p:sp>
          <p:nvSpPr>
            <p:cNvPr id="176" name="Text Box 97"/>
            <p:cNvSpPr txBox="1">
              <a:spLocks noChangeAspect="1" noChangeArrowheads="1"/>
            </p:cNvSpPr>
            <p:nvPr/>
          </p:nvSpPr>
          <p:spPr bwMode="auto">
            <a:xfrm>
              <a:off x="6839920" y="3259664"/>
              <a:ext cx="1313448" cy="59356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600" b="1" dirty="0" err="1">
                  <a:solidFill>
                    <a:srgbClr val="FF0000"/>
                  </a:solidFill>
                </a:rPr>
                <a:t>Rearm</a:t>
              </a:r>
              <a:endParaRPr lang="fr-FR" sz="1600" b="1" dirty="0"/>
            </a:p>
          </p:txBody>
        </p:sp>
      </p:grpSp>
      <p:grpSp>
        <p:nvGrpSpPr>
          <p:cNvPr id="177" name="Groupe 198"/>
          <p:cNvGrpSpPr>
            <a:grpSpLocks noChangeAspect="1"/>
          </p:cNvGrpSpPr>
          <p:nvPr/>
        </p:nvGrpSpPr>
        <p:grpSpPr>
          <a:xfrm>
            <a:off x="4194845" y="4083077"/>
            <a:ext cx="492735" cy="703247"/>
            <a:chOff x="6750880" y="1298117"/>
            <a:chExt cx="998051" cy="1424446"/>
          </a:xfrm>
        </p:grpSpPr>
        <p:sp>
          <p:nvSpPr>
            <p:cNvPr id="178" name="Rectangle 40"/>
            <p:cNvSpPr>
              <a:spLocks noChangeAspect="1" noChangeArrowheads="1"/>
            </p:cNvSpPr>
            <p:nvPr/>
          </p:nvSpPr>
          <p:spPr bwMode="auto">
            <a:xfrm>
              <a:off x="6791325" y="1925638"/>
              <a:ext cx="793750" cy="79692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79" name="AutoShape 41"/>
            <p:cNvSpPr>
              <a:spLocks noChangeAspect="1" noChangeArrowheads="1"/>
            </p:cNvSpPr>
            <p:nvPr/>
          </p:nvSpPr>
          <p:spPr bwMode="auto">
            <a:xfrm>
              <a:off x="6848475" y="1985963"/>
              <a:ext cx="693738" cy="693737"/>
            </a:xfrm>
            <a:custGeom>
              <a:avLst/>
              <a:gdLst>
                <a:gd name="T0" fmla="*/ 357806935 w 21600"/>
                <a:gd name="T1" fmla="*/ 0 h 21600"/>
                <a:gd name="T2" fmla="*/ 104791432 w 21600"/>
                <a:gd name="T3" fmla="*/ 104791152 h 21600"/>
                <a:gd name="T4" fmla="*/ 0 w 21600"/>
                <a:gd name="T5" fmla="*/ 357805905 h 21600"/>
                <a:gd name="T6" fmla="*/ 104791432 w 21600"/>
                <a:gd name="T7" fmla="*/ 610820562 h 21600"/>
                <a:gd name="T8" fmla="*/ 357806935 w 21600"/>
                <a:gd name="T9" fmla="*/ 715610783 h 21600"/>
                <a:gd name="T10" fmla="*/ 610822470 w 21600"/>
                <a:gd name="T11" fmla="*/ 610820562 h 21600"/>
                <a:gd name="T12" fmla="*/ 715613870 w 21600"/>
                <a:gd name="T13" fmla="*/ 357805905 h 21600"/>
                <a:gd name="T14" fmla="*/ 610822470 w 21600"/>
                <a:gd name="T15" fmla="*/ 10479115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path path="rect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PerspectiveTopRight">
                <a:rot lat="20999994" lon="20999994" rev="0"/>
              </a:camera>
              <a:lightRig rig="legacyFlat3" dir="b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969696"/>
              </a:extrusionClr>
            </a:sp3d>
          </p:spPr>
          <p:txBody>
            <a:bodyPr>
              <a:flatTx/>
            </a:bodyPr>
            <a:lstStyle/>
            <a:p>
              <a:endParaRPr lang="fr-FR" sz="1200" b="1"/>
            </a:p>
          </p:txBody>
        </p:sp>
        <p:sp>
          <p:nvSpPr>
            <p:cNvPr id="180" name="Oval 42"/>
            <p:cNvSpPr>
              <a:spLocks noChangeAspect="1" noChangeArrowheads="1"/>
            </p:cNvSpPr>
            <p:nvPr/>
          </p:nvSpPr>
          <p:spPr bwMode="auto">
            <a:xfrm>
              <a:off x="6907740" y="2066397"/>
              <a:ext cx="515938" cy="51435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81" name="Oval 43"/>
            <p:cNvSpPr>
              <a:spLocks noChangeAspect="1" noChangeArrowheads="1"/>
            </p:cNvSpPr>
            <p:nvPr/>
          </p:nvSpPr>
          <p:spPr bwMode="auto">
            <a:xfrm>
              <a:off x="7454900" y="19685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82" name="Oval 44"/>
            <p:cNvSpPr>
              <a:spLocks noChangeAspect="1" noChangeArrowheads="1"/>
            </p:cNvSpPr>
            <p:nvPr/>
          </p:nvSpPr>
          <p:spPr bwMode="auto">
            <a:xfrm>
              <a:off x="6834188" y="19685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83" name="Oval 45"/>
            <p:cNvSpPr>
              <a:spLocks noChangeAspect="1" noChangeArrowheads="1"/>
            </p:cNvSpPr>
            <p:nvPr/>
          </p:nvSpPr>
          <p:spPr bwMode="auto">
            <a:xfrm>
              <a:off x="6838950" y="2586038"/>
              <a:ext cx="90488" cy="9048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84" name="Text Box 46"/>
            <p:cNvSpPr txBox="1">
              <a:spLocks noChangeAspect="1" noChangeArrowheads="1"/>
            </p:cNvSpPr>
            <p:nvPr/>
          </p:nvSpPr>
          <p:spPr bwMode="auto">
            <a:xfrm>
              <a:off x="6750880" y="1298117"/>
              <a:ext cx="998051" cy="54768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Ar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  <p:sp>
          <p:nvSpPr>
            <p:cNvPr id="185" name="Oval 102"/>
            <p:cNvSpPr>
              <a:spLocks noChangeAspect="1" noChangeArrowheads="1"/>
            </p:cNvSpPr>
            <p:nvPr/>
          </p:nvSpPr>
          <p:spPr bwMode="auto">
            <a:xfrm>
              <a:off x="7456488" y="25908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86" name="Oval 103"/>
            <p:cNvSpPr>
              <a:spLocks noChangeAspect="1" noChangeArrowheads="1"/>
            </p:cNvSpPr>
            <p:nvPr/>
          </p:nvSpPr>
          <p:spPr bwMode="auto">
            <a:xfrm>
              <a:off x="7456488" y="25908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</p:grpSp>
      <p:grpSp>
        <p:nvGrpSpPr>
          <p:cNvPr id="189" name="Groupe 188"/>
          <p:cNvGrpSpPr/>
          <p:nvPr/>
        </p:nvGrpSpPr>
        <p:grpSpPr>
          <a:xfrm>
            <a:off x="1000100" y="2143116"/>
            <a:ext cx="540000" cy="648007"/>
            <a:chOff x="1000100" y="2143116"/>
            <a:chExt cx="540000" cy="648007"/>
          </a:xfrm>
        </p:grpSpPr>
        <p:grpSp>
          <p:nvGrpSpPr>
            <p:cNvPr id="98" name="Group 139"/>
            <p:cNvGrpSpPr>
              <a:grpSpLocks noChangeAspect="1"/>
            </p:cNvGrpSpPr>
            <p:nvPr/>
          </p:nvGrpSpPr>
          <p:grpSpPr bwMode="auto">
            <a:xfrm>
              <a:off x="1045782" y="2443461"/>
              <a:ext cx="346075" cy="347662"/>
              <a:chOff x="4632" y="5907"/>
              <a:chExt cx="641" cy="644"/>
            </a:xfrm>
          </p:grpSpPr>
          <p:sp>
            <p:nvSpPr>
              <p:cNvPr id="99" name="Rectangle 140"/>
              <p:cNvSpPr>
                <a:spLocks noChangeAspect="1" noChangeArrowheads="1"/>
              </p:cNvSpPr>
              <p:nvPr/>
            </p:nvSpPr>
            <p:spPr bwMode="auto">
              <a:xfrm>
                <a:off x="4632" y="5907"/>
                <a:ext cx="641" cy="644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0" name="AutoShape 141"/>
              <p:cNvSpPr>
                <a:spLocks noChangeAspect="1" noChangeArrowheads="1"/>
              </p:cNvSpPr>
              <p:nvPr/>
            </p:nvSpPr>
            <p:spPr bwMode="auto">
              <a:xfrm>
                <a:off x="4678" y="5956"/>
                <a:ext cx="561" cy="561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7 w 21600"/>
                  <a:gd name="T25" fmla="*/ 3157 h 21600"/>
                  <a:gd name="T26" fmla="*/ 18443 w 21600"/>
                  <a:gd name="T27" fmla="*/ 18443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3195" y="10800"/>
                    </a:moveTo>
                    <a:cubicBezTo>
                      <a:pt x="3195" y="15000"/>
                      <a:pt x="6600" y="18405"/>
                      <a:pt x="10800" y="18405"/>
                    </a:cubicBezTo>
                    <a:cubicBezTo>
                      <a:pt x="15000" y="18405"/>
                      <a:pt x="18405" y="15000"/>
                      <a:pt x="18405" y="10800"/>
                    </a:cubicBezTo>
                    <a:cubicBezTo>
                      <a:pt x="18405" y="6600"/>
                      <a:pt x="15000" y="3195"/>
                      <a:pt x="10800" y="3195"/>
                    </a:cubicBezTo>
                    <a:cubicBezTo>
                      <a:pt x="6600" y="3195"/>
                      <a:pt x="3195" y="6600"/>
                      <a:pt x="3195" y="1080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rgbClr val="969696"/>
                  </a:gs>
                </a:gsLst>
                <a:path path="rect">
                  <a:fillToRect l="50000" t="50000" r="50000" b="50000"/>
                </a:path>
              </a:gradFill>
              <a:ln w="9525">
                <a:miter lim="800000"/>
                <a:headEnd/>
                <a:tailEnd/>
              </a:ln>
              <a:scene3d>
                <a:camera prst="legacyPerspectiveTopRight">
                  <a:rot lat="20999994" lon="20999994" rev="0"/>
                </a:camera>
                <a:lightRig rig="legacyFlat3" dir="b"/>
              </a:scene3d>
              <a:sp3d extrusionH="887400" prstMaterial="legacyPlastic">
                <a:bevelT w="13500" h="13500" prst="angle"/>
                <a:bevelB w="13500" h="13500" prst="angle"/>
                <a:extrusionClr>
                  <a:srgbClr val="969696"/>
                </a:extrusionClr>
              </a:sp3d>
            </p:spPr>
            <p:txBody>
              <a:bodyPr>
                <a:flatTx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1" name="Oval 142"/>
              <p:cNvSpPr>
                <a:spLocks noChangeAspect="1" noChangeArrowheads="1"/>
              </p:cNvSpPr>
              <p:nvPr/>
            </p:nvSpPr>
            <p:spPr bwMode="auto">
              <a:xfrm>
                <a:off x="4738" y="6021"/>
                <a:ext cx="416" cy="41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" name="Oval 143"/>
              <p:cNvSpPr>
                <a:spLocks noChangeAspect="1" noChangeArrowheads="1"/>
              </p:cNvSpPr>
              <p:nvPr/>
            </p:nvSpPr>
            <p:spPr bwMode="auto">
              <a:xfrm>
                <a:off x="5168" y="5942"/>
                <a:ext cx="72" cy="72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Oval 144"/>
              <p:cNvSpPr>
                <a:spLocks noChangeAspect="1" noChangeArrowheads="1"/>
              </p:cNvSpPr>
              <p:nvPr/>
            </p:nvSpPr>
            <p:spPr bwMode="auto">
              <a:xfrm>
                <a:off x="4666" y="5942"/>
                <a:ext cx="72" cy="72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Oval 145"/>
              <p:cNvSpPr>
                <a:spLocks noChangeAspect="1" noChangeArrowheads="1"/>
              </p:cNvSpPr>
              <p:nvPr/>
            </p:nvSpPr>
            <p:spPr bwMode="auto">
              <a:xfrm>
                <a:off x="4670" y="6441"/>
                <a:ext cx="73" cy="73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Oval 146"/>
              <p:cNvSpPr>
                <a:spLocks noChangeAspect="1" noChangeArrowheads="1"/>
              </p:cNvSpPr>
              <p:nvPr/>
            </p:nvSpPr>
            <p:spPr bwMode="auto">
              <a:xfrm>
                <a:off x="5169" y="6445"/>
                <a:ext cx="72" cy="72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87" name="Text Box 46"/>
            <p:cNvSpPr txBox="1">
              <a:spLocks noChangeAspect="1" noChangeArrowheads="1"/>
            </p:cNvSpPr>
            <p:nvPr/>
          </p:nvSpPr>
          <p:spPr bwMode="auto">
            <a:xfrm>
              <a:off x="1000100" y="2143116"/>
              <a:ext cx="540000" cy="296329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err="1" smtClean="0">
                  <a:solidFill>
                    <a:srgbClr val="009900"/>
                  </a:solidFill>
                </a:rPr>
                <a:t>Init</a:t>
              </a:r>
              <a:endParaRPr lang="fr-FR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90" name="Groupe 189"/>
          <p:cNvGrpSpPr/>
          <p:nvPr/>
        </p:nvGrpSpPr>
        <p:grpSpPr>
          <a:xfrm>
            <a:off x="4687579" y="5973472"/>
            <a:ext cx="2813379" cy="884528"/>
            <a:chOff x="4687579" y="5973472"/>
            <a:chExt cx="2813379" cy="884528"/>
          </a:xfrm>
        </p:grpSpPr>
        <p:sp>
          <p:nvSpPr>
            <p:cNvPr id="199" name="Text Box 19"/>
            <p:cNvSpPr txBox="1">
              <a:spLocks noChangeArrowheads="1"/>
            </p:cNvSpPr>
            <p:nvPr/>
          </p:nvSpPr>
          <p:spPr bwMode="auto">
            <a:xfrm>
              <a:off x="6357950" y="6000768"/>
              <a:ext cx="1143008" cy="8572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algn="r" defTabSz="914400" rtl="1" eaLnBrk="1" fontAlgn="auto" latinLnBrk="0" hangingPunct="1"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من كل المستطيلات</a:t>
              </a: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abic Transparent" pitchFamily="2" charset="-78"/>
              </a:endParaRPr>
            </a:p>
          </p:txBody>
        </p:sp>
        <p:grpSp>
          <p:nvGrpSpPr>
            <p:cNvPr id="146" name="Groupe 161"/>
            <p:cNvGrpSpPr/>
            <p:nvPr/>
          </p:nvGrpSpPr>
          <p:grpSpPr>
            <a:xfrm>
              <a:off x="4725307" y="6382982"/>
              <a:ext cx="432000" cy="432000"/>
              <a:chOff x="4725307" y="6011199"/>
              <a:chExt cx="396000" cy="396000"/>
            </a:xfrm>
          </p:grpSpPr>
          <p:sp>
            <p:nvSpPr>
              <p:cNvPr id="147" name="Rectangle 105" descr="60 %"/>
              <p:cNvSpPr>
                <a:spLocks noChangeArrowheads="1"/>
              </p:cNvSpPr>
              <p:nvPr/>
            </p:nvSpPr>
            <p:spPr bwMode="auto">
              <a:xfrm>
                <a:off x="4725307" y="6011199"/>
                <a:ext cx="396000" cy="396000"/>
              </a:xfrm>
              <a:prstGeom prst="rect">
                <a:avLst/>
              </a:prstGeom>
              <a:pattFill prst="pct60">
                <a:fgClr>
                  <a:srgbClr val="C0C0C0"/>
                </a:fgClr>
                <a:bgClr>
                  <a:srgbClr val="FFFFFF"/>
                </a:bgClr>
              </a:patt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8" name="Oval 107"/>
              <p:cNvSpPr>
                <a:spLocks noChangeArrowheads="1"/>
              </p:cNvSpPr>
              <p:nvPr/>
            </p:nvSpPr>
            <p:spPr bwMode="auto">
              <a:xfrm>
                <a:off x="4787733" y="6078005"/>
                <a:ext cx="257143" cy="25560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49" name="Groupe 158"/>
              <p:cNvGrpSpPr/>
              <p:nvPr/>
            </p:nvGrpSpPr>
            <p:grpSpPr>
              <a:xfrm>
                <a:off x="4746307" y="6032535"/>
                <a:ext cx="47571" cy="351621"/>
                <a:chOff x="4735876" y="6022104"/>
                <a:chExt cx="47571" cy="351621"/>
              </a:xfrm>
            </p:grpSpPr>
            <p:sp>
              <p:nvSpPr>
                <p:cNvPr id="156" name="Oval 109"/>
                <p:cNvSpPr>
                  <a:spLocks noChangeArrowheads="1"/>
                </p:cNvSpPr>
                <p:nvPr/>
              </p:nvSpPr>
              <p:spPr bwMode="auto">
                <a:xfrm>
                  <a:off x="4735876" y="6022104"/>
                  <a:ext cx="44571" cy="44379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7" name="Oval 110"/>
                <p:cNvSpPr>
                  <a:spLocks noChangeArrowheads="1"/>
                </p:cNvSpPr>
                <p:nvPr/>
              </p:nvSpPr>
              <p:spPr bwMode="auto">
                <a:xfrm>
                  <a:off x="4738447" y="6329346"/>
                  <a:ext cx="45000" cy="44379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50" name="Groupe 159"/>
              <p:cNvGrpSpPr/>
              <p:nvPr/>
            </p:nvGrpSpPr>
            <p:grpSpPr>
              <a:xfrm>
                <a:off x="5056164" y="6032535"/>
                <a:ext cx="45428" cy="353754"/>
                <a:chOff x="5045733" y="6022104"/>
                <a:chExt cx="45428" cy="353754"/>
              </a:xfrm>
            </p:grpSpPr>
            <p:sp>
              <p:nvSpPr>
                <p:cNvPr id="154" name="Oval 108"/>
                <p:cNvSpPr>
                  <a:spLocks noChangeArrowheads="1"/>
                </p:cNvSpPr>
                <p:nvPr/>
              </p:nvSpPr>
              <p:spPr bwMode="auto">
                <a:xfrm>
                  <a:off x="5045733" y="6022104"/>
                  <a:ext cx="44571" cy="44379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5" name="Oval 111"/>
                <p:cNvSpPr>
                  <a:spLocks noChangeArrowheads="1"/>
                </p:cNvSpPr>
                <p:nvPr/>
              </p:nvSpPr>
              <p:spPr bwMode="auto">
                <a:xfrm>
                  <a:off x="5046590" y="6331479"/>
                  <a:ext cx="44571" cy="44379"/>
                </a:xfrm>
                <a:prstGeom prst="ellipse">
                  <a:avLst/>
                </a:prstGeom>
                <a:solidFill>
                  <a:srgbClr val="80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1" name="AutoShape 112"/>
              <p:cNvSpPr>
                <a:spLocks noChangeArrowheads="1"/>
              </p:cNvSpPr>
              <p:nvPr/>
            </p:nvSpPr>
            <p:spPr bwMode="auto">
              <a:xfrm>
                <a:off x="4820305" y="6110009"/>
                <a:ext cx="199286" cy="19842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w 21600"/>
                  <a:gd name="T13" fmla="*/ 0 h 21600"/>
                  <a:gd name="T14" fmla="*/ 0 w 21600"/>
                  <a:gd name="T15" fmla="*/ 0 h 216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3159 w 21600"/>
                  <a:gd name="T25" fmla="*/ 3159 h 21600"/>
                  <a:gd name="T26" fmla="*/ 18441 w 21600"/>
                  <a:gd name="T27" fmla="*/ 18441 h 2160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2700" y="10800"/>
                    </a:moveTo>
                    <a:cubicBezTo>
                      <a:pt x="2700" y="15274"/>
                      <a:pt x="6326" y="18900"/>
                      <a:pt x="10800" y="18900"/>
                    </a:cubicBezTo>
                    <a:cubicBezTo>
                      <a:pt x="15274" y="18900"/>
                      <a:pt x="18900" y="15274"/>
                      <a:pt x="18900" y="10800"/>
                    </a:cubicBezTo>
                    <a:cubicBezTo>
                      <a:pt x="18900" y="6326"/>
                      <a:pt x="15274" y="2700"/>
                      <a:pt x="10800" y="2700"/>
                    </a:cubicBezTo>
                    <a:cubicBezTo>
                      <a:pt x="6326" y="2700"/>
                      <a:pt x="2700" y="6326"/>
                      <a:pt x="2700" y="10800"/>
                    </a:cubicBezTo>
                    <a:close/>
                  </a:path>
                </a:pathLst>
              </a:custGeom>
              <a:solidFill>
                <a:srgbClr val="DDDDDD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Rectangle 113"/>
              <p:cNvSpPr>
                <a:spLocks noChangeArrowheads="1"/>
              </p:cNvSpPr>
              <p:nvPr/>
            </p:nvSpPr>
            <p:spPr bwMode="auto">
              <a:xfrm>
                <a:off x="4903827" y="6132499"/>
                <a:ext cx="36000" cy="14978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Bouée 152"/>
              <p:cNvSpPr>
                <a:spLocks noChangeAspect="1"/>
              </p:cNvSpPr>
              <p:nvPr/>
            </p:nvSpPr>
            <p:spPr>
              <a:xfrm>
                <a:off x="4745686" y="6031578"/>
                <a:ext cx="360000" cy="360000"/>
              </a:xfrm>
              <a:prstGeom prst="donut">
                <a:avLst>
                  <a:gd name="adj" fmla="val 15662"/>
                </a:avLst>
              </a:prstGeom>
              <a:solidFill>
                <a:srgbClr val="FFFF6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88" name="Text Box 46"/>
            <p:cNvSpPr txBox="1">
              <a:spLocks noChangeAspect="1" noChangeArrowheads="1"/>
            </p:cNvSpPr>
            <p:nvPr/>
          </p:nvSpPr>
          <p:spPr bwMode="auto">
            <a:xfrm>
              <a:off x="4687579" y="5973472"/>
              <a:ext cx="540000" cy="296329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FF0000"/>
                  </a:solidFill>
                </a:rPr>
                <a:t>AU</a:t>
              </a:r>
              <a:endParaRPr lang="fr-FR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1" name="Text Box 46"/>
          <p:cNvSpPr txBox="1">
            <a:spLocks noChangeAspect="1" noChangeArrowheads="1"/>
          </p:cNvSpPr>
          <p:nvPr/>
        </p:nvSpPr>
        <p:spPr bwMode="auto">
          <a:xfrm>
            <a:off x="2746116" y="2000240"/>
            <a:ext cx="540000" cy="29632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b="1" dirty="0" smtClean="0">
                <a:solidFill>
                  <a:srgbClr val="3333FF"/>
                </a:solidFill>
              </a:rPr>
              <a:t>CI</a:t>
            </a:r>
            <a:endParaRPr lang="fr-FR" b="1" dirty="0">
              <a:solidFill>
                <a:srgbClr val="3333FF"/>
              </a:solidFill>
            </a:endParaRPr>
          </a:p>
        </p:txBody>
      </p:sp>
      <p:sp>
        <p:nvSpPr>
          <p:cNvPr id="192" name="Text Box 14"/>
          <p:cNvSpPr txBox="1">
            <a:spLocks noChangeArrowheads="1"/>
          </p:cNvSpPr>
          <p:nvPr/>
        </p:nvSpPr>
        <p:spPr bwMode="auto">
          <a:xfrm>
            <a:off x="5572132" y="4237118"/>
            <a:ext cx="1785918" cy="9778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ts val="2300"/>
              </a:lnSpc>
              <a:spcBef>
                <a:spcPct val="50000"/>
              </a:spcBef>
            </a:pPr>
            <a:r>
              <a:rPr lang="ar-D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reflection blurRad="12700" stA="28000" endPos="45000" dist="1000" dir="5400000" sy="-100000" algn="bl" rotWithShape="0"/>
                </a:effectLst>
                <a:cs typeface="Arabic Transparent" pitchFamily="2" charset="-78"/>
              </a:rPr>
              <a:t>نظام الآلي </a:t>
            </a:r>
            <a:endParaRPr lang="fr-FR" sz="32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reflection blurRad="12700" stA="28000" endPos="45000" dist="1000" dir="5400000" sy="-100000" algn="bl" rotWithShape="0"/>
              </a:effectLst>
              <a:cs typeface="Arabic Transparent" pitchFamily="2" charset="-78"/>
            </a:endParaRPr>
          </a:p>
          <a:p>
            <a:pPr algn="r" rtl="1">
              <a:lnSpc>
                <a:spcPts val="2300"/>
              </a:lnSpc>
              <a:spcBef>
                <a:spcPct val="50000"/>
              </a:spcBef>
            </a:pPr>
            <a:r>
              <a:rPr lang="ar-DZ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reflection blurRad="12700" stA="28000" endPos="45000" dist="1000" dir="5400000" sy="-100000" algn="bl" rotWithShape="0"/>
                </a:effectLst>
                <a:cs typeface="Arabic Transparent" pitchFamily="2" charset="-78"/>
              </a:rPr>
              <a:t>لـ.....</a:t>
            </a:r>
            <a:endParaRPr lang="fr-FR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reflection blurRad="12700" stA="28000" endPos="45000" dist="1000" dir="5400000" sy="-100000" algn="bl" rotWithShape="0"/>
              </a:effectLst>
              <a:cs typeface="Arabic Transparent" pitchFamily="2" charset="-78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5527990" y="3758894"/>
            <a:ext cx="2000264" cy="1714512"/>
          </a:xfrm>
          <a:prstGeom prst="rect">
            <a:avLst/>
          </a:prstGeom>
          <a:solidFill>
            <a:srgbClr val="0080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Rectangle 204"/>
          <p:cNvSpPr/>
          <p:nvPr/>
        </p:nvSpPr>
        <p:spPr>
          <a:xfrm>
            <a:off x="3228326" y="1816420"/>
            <a:ext cx="1440000" cy="540000"/>
          </a:xfrm>
          <a:prstGeom prst="rect">
            <a:avLst/>
          </a:prstGeom>
          <a:solidFill>
            <a:srgbClr val="008000">
              <a:alpha val="2196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6" name="Connecteur en angle 205"/>
          <p:cNvCxnSpPr/>
          <p:nvPr/>
        </p:nvCxnSpPr>
        <p:spPr>
          <a:xfrm>
            <a:off x="4714876" y="2330134"/>
            <a:ext cx="1152000" cy="1404000"/>
          </a:xfrm>
          <a:prstGeom prst="bentConnector3">
            <a:avLst>
              <a:gd name="adj1" fmla="val 100746"/>
            </a:avLst>
          </a:prstGeom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7" name="Légende encadrée 2 206"/>
          <p:cNvSpPr/>
          <p:nvPr/>
        </p:nvSpPr>
        <p:spPr>
          <a:xfrm flipH="1">
            <a:off x="0" y="0"/>
            <a:ext cx="1643042" cy="61264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339723"/>
              <a:gd name="adj6" fmla="val -172906"/>
            </a:avLst>
          </a:prstGeom>
          <a:noFill/>
          <a:ln>
            <a:solidFill>
              <a:srgbClr val="3333FF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DZ" b="1" u="sng" dirty="0" smtClean="0">
                <a:solidFill>
                  <a:srgbClr val="3333FF"/>
                </a:solidFill>
              </a:rPr>
              <a:t>متمن إنتاج العادي</a:t>
            </a:r>
            <a:r>
              <a:rPr lang="ar-DZ" b="1" u="sng" dirty="0" smtClean="0">
                <a:solidFill>
                  <a:srgbClr val="FF0000"/>
                </a:solidFill>
              </a:rPr>
              <a:t>(غير كامل)</a:t>
            </a:r>
            <a:endParaRPr lang="fr-FR" b="1" dirty="0"/>
          </a:p>
        </p:txBody>
      </p:sp>
      <p:cxnSp>
        <p:nvCxnSpPr>
          <p:cNvPr id="208" name="Connecteur droit avec flèche 207"/>
          <p:cNvCxnSpPr/>
          <p:nvPr/>
        </p:nvCxnSpPr>
        <p:spPr>
          <a:xfrm>
            <a:off x="1785918" y="142852"/>
            <a:ext cx="4071966" cy="3857652"/>
          </a:xfrm>
          <a:prstGeom prst="straightConnector1">
            <a:avLst/>
          </a:prstGeom>
          <a:ln w="12700">
            <a:solidFill>
              <a:srgbClr val="0000FF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3" name="Groupe 123"/>
          <p:cNvGrpSpPr>
            <a:grpSpLocks noChangeAspect="1"/>
          </p:cNvGrpSpPr>
          <p:nvPr/>
        </p:nvGrpSpPr>
        <p:grpSpPr>
          <a:xfrm>
            <a:off x="5194973" y="2143116"/>
            <a:ext cx="504000" cy="703247"/>
            <a:chOff x="6750880" y="1298117"/>
            <a:chExt cx="1020869" cy="1424446"/>
          </a:xfrm>
        </p:grpSpPr>
        <p:sp>
          <p:nvSpPr>
            <p:cNvPr id="124" name="Rectangle 40"/>
            <p:cNvSpPr>
              <a:spLocks noChangeAspect="1" noChangeArrowheads="1"/>
            </p:cNvSpPr>
            <p:nvPr/>
          </p:nvSpPr>
          <p:spPr bwMode="auto">
            <a:xfrm>
              <a:off x="6791325" y="1925638"/>
              <a:ext cx="793750" cy="796925"/>
            </a:xfrm>
            <a:prstGeom prst="rect">
              <a:avLst/>
            </a:prstGeom>
            <a:solidFill>
              <a:srgbClr val="EAEAEA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5" name="AutoShape 41"/>
            <p:cNvSpPr>
              <a:spLocks noChangeAspect="1" noChangeArrowheads="1"/>
            </p:cNvSpPr>
            <p:nvPr/>
          </p:nvSpPr>
          <p:spPr bwMode="auto">
            <a:xfrm>
              <a:off x="6848475" y="1985963"/>
              <a:ext cx="693738" cy="693737"/>
            </a:xfrm>
            <a:custGeom>
              <a:avLst/>
              <a:gdLst>
                <a:gd name="T0" fmla="*/ 357806935 w 21600"/>
                <a:gd name="T1" fmla="*/ 0 h 21600"/>
                <a:gd name="T2" fmla="*/ 104791432 w 21600"/>
                <a:gd name="T3" fmla="*/ 104791152 h 21600"/>
                <a:gd name="T4" fmla="*/ 0 w 21600"/>
                <a:gd name="T5" fmla="*/ 357805905 h 21600"/>
                <a:gd name="T6" fmla="*/ 104791432 w 21600"/>
                <a:gd name="T7" fmla="*/ 610820562 h 21600"/>
                <a:gd name="T8" fmla="*/ 357806935 w 21600"/>
                <a:gd name="T9" fmla="*/ 715610783 h 21600"/>
                <a:gd name="T10" fmla="*/ 610822470 w 21600"/>
                <a:gd name="T11" fmla="*/ 610820562 h 21600"/>
                <a:gd name="T12" fmla="*/ 715613870 w 21600"/>
                <a:gd name="T13" fmla="*/ 357805905 h 21600"/>
                <a:gd name="T14" fmla="*/ 610822470 w 21600"/>
                <a:gd name="T15" fmla="*/ 104791152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195" y="10800"/>
                  </a:moveTo>
                  <a:cubicBezTo>
                    <a:pt x="3195" y="15000"/>
                    <a:pt x="6600" y="18405"/>
                    <a:pt x="10800" y="18405"/>
                  </a:cubicBezTo>
                  <a:cubicBezTo>
                    <a:pt x="15000" y="18405"/>
                    <a:pt x="18405" y="15000"/>
                    <a:pt x="18405" y="10800"/>
                  </a:cubicBezTo>
                  <a:cubicBezTo>
                    <a:pt x="18405" y="6600"/>
                    <a:pt x="15000" y="3195"/>
                    <a:pt x="10800" y="3195"/>
                  </a:cubicBezTo>
                  <a:cubicBezTo>
                    <a:pt x="6600" y="3195"/>
                    <a:pt x="3195" y="6600"/>
                    <a:pt x="3195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C0C0C0"/>
                </a:gs>
                <a:gs pos="100000">
                  <a:srgbClr val="969696"/>
                </a:gs>
              </a:gsLst>
              <a:path path="rect">
                <a:fillToRect l="50000" t="50000" r="50000" b="50000"/>
              </a:path>
            </a:gradFill>
            <a:ln w="9525">
              <a:miter lim="800000"/>
              <a:headEnd/>
              <a:tailEnd/>
            </a:ln>
            <a:scene3d>
              <a:camera prst="legacyPerspectiveTopRight">
                <a:rot lat="20999994" lon="20999994" rev="0"/>
              </a:camera>
              <a:lightRig rig="legacyFlat3" dir="b"/>
            </a:scene3d>
            <a:sp3d extrusionH="887400" prstMaterial="legacyPlastic">
              <a:bevelT w="13500" h="13500" prst="angle"/>
              <a:bevelB w="13500" h="13500" prst="angle"/>
              <a:extrusionClr>
                <a:srgbClr val="969696"/>
              </a:extrusionClr>
            </a:sp3d>
          </p:spPr>
          <p:txBody>
            <a:bodyPr>
              <a:flatTx/>
            </a:bodyPr>
            <a:lstStyle/>
            <a:p>
              <a:endParaRPr lang="fr-FR" sz="1200" b="1"/>
            </a:p>
          </p:txBody>
        </p:sp>
        <p:sp>
          <p:nvSpPr>
            <p:cNvPr id="126" name="Oval 42"/>
            <p:cNvSpPr>
              <a:spLocks noChangeAspect="1" noChangeArrowheads="1"/>
            </p:cNvSpPr>
            <p:nvPr/>
          </p:nvSpPr>
          <p:spPr bwMode="auto">
            <a:xfrm>
              <a:off x="6907740" y="2066397"/>
              <a:ext cx="515938" cy="51435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7" name="Oval 43"/>
            <p:cNvSpPr>
              <a:spLocks noChangeAspect="1" noChangeArrowheads="1"/>
            </p:cNvSpPr>
            <p:nvPr/>
          </p:nvSpPr>
          <p:spPr bwMode="auto">
            <a:xfrm>
              <a:off x="7454900" y="19685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8" name="Oval 44"/>
            <p:cNvSpPr>
              <a:spLocks noChangeAspect="1" noChangeArrowheads="1"/>
            </p:cNvSpPr>
            <p:nvPr/>
          </p:nvSpPr>
          <p:spPr bwMode="auto">
            <a:xfrm>
              <a:off x="6834188" y="19685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29" name="Oval 45"/>
            <p:cNvSpPr>
              <a:spLocks noChangeAspect="1" noChangeArrowheads="1"/>
            </p:cNvSpPr>
            <p:nvPr/>
          </p:nvSpPr>
          <p:spPr bwMode="auto">
            <a:xfrm>
              <a:off x="6838950" y="2586038"/>
              <a:ext cx="90488" cy="9048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30" name="Text Box 46"/>
            <p:cNvSpPr txBox="1">
              <a:spLocks noChangeAspect="1" noChangeArrowheads="1"/>
            </p:cNvSpPr>
            <p:nvPr/>
          </p:nvSpPr>
          <p:spPr bwMode="auto">
            <a:xfrm>
              <a:off x="6750880" y="1298117"/>
              <a:ext cx="1020869" cy="56020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smtClean="0">
                  <a:solidFill>
                    <a:srgbClr val="009900"/>
                  </a:solidFill>
                </a:rPr>
                <a:t>Ma</a:t>
              </a:r>
              <a:endParaRPr lang="fr-FR" b="1" dirty="0">
                <a:solidFill>
                  <a:srgbClr val="009900"/>
                </a:solidFill>
              </a:endParaRPr>
            </a:p>
          </p:txBody>
        </p:sp>
        <p:sp>
          <p:nvSpPr>
            <p:cNvPr id="131" name="Oval 102"/>
            <p:cNvSpPr>
              <a:spLocks noChangeAspect="1" noChangeArrowheads="1"/>
            </p:cNvSpPr>
            <p:nvPr/>
          </p:nvSpPr>
          <p:spPr bwMode="auto">
            <a:xfrm>
              <a:off x="7456488" y="25908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  <p:sp>
          <p:nvSpPr>
            <p:cNvPr id="132" name="Oval 103"/>
            <p:cNvSpPr>
              <a:spLocks noChangeAspect="1" noChangeArrowheads="1"/>
            </p:cNvSpPr>
            <p:nvPr/>
          </p:nvSpPr>
          <p:spPr bwMode="auto">
            <a:xfrm>
              <a:off x="7456488" y="2590800"/>
              <a:ext cx="88900" cy="88900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FR" sz="1200" b="1"/>
            </a:p>
          </p:txBody>
        </p:sp>
      </p:grpSp>
      <p:grpSp>
        <p:nvGrpSpPr>
          <p:cNvPr id="114" name="Group 130"/>
          <p:cNvGrpSpPr>
            <a:grpSpLocks/>
          </p:cNvGrpSpPr>
          <p:nvPr/>
        </p:nvGrpSpPr>
        <p:grpSpPr bwMode="auto">
          <a:xfrm>
            <a:off x="3714744" y="2177026"/>
            <a:ext cx="360363" cy="355600"/>
            <a:chOff x="5419" y="5472"/>
            <a:chExt cx="700" cy="703"/>
          </a:xfrm>
        </p:grpSpPr>
        <p:sp>
          <p:nvSpPr>
            <p:cNvPr id="115" name="Rectangle 131" descr="60 %"/>
            <p:cNvSpPr>
              <a:spLocks noChangeArrowheads="1"/>
            </p:cNvSpPr>
            <p:nvPr/>
          </p:nvSpPr>
          <p:spPr bwMode="auto">
            <a:xfrm>
              <a:off x="5419" y="5472"/>
              <a:ext cx="700" cy="703"/>
            </a:xfrm>
            <a:prstGeom prst="rect">
              <a:avLst/>
            </a:prstGeom>
            <a:pattFill prst="pct60">
              <a:fgClr>
                <a:srgbClr val="FFCC99"/>
              </a:fgClr>
              <a:bgClr>
                <a:srgbClr val="FFFFFF"/>
              </a:bgClr>
            </a:patt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Oval 132"/>
            <p:cNvSpPr>
              <a:spLocks noChangeArrowheads="1"/>
            </p:cNvSpPr>
            <p:nvPr/>
          </p:nvSpPr>
          <p:spPr bwMode="auto">
            <a:xfrm>
              <a:off x="6004" y="5510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Oval 133"/>
            <p:cNvSpPr>
              <a:spLocks noChangeArrowheads="1"/>
            </p:cNvSpPr>
            <p:nvPr/>
          </p:nvSpPr>
          <p:spPr bwMode="auto">
            <a:xfrm>
              <a:off x="5456" y="5510"/>
              <a:ext cx="79" cy="79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118" name="Group 134"/>
            <p:cNvGrpSpPr>
              <a:grpSpLocks/>
            </p:cNvGrpSpPr>
            <p:nvPr/>
          </p:nvGrpSpPr>
          <p:grpSpPr bwMode="auto">
            <a:xfrm>
              <a:off x="5461" y="6070"/>
              <a:ext cx="623" cy="83"/>
              <a:chOff x="9034" y="7901"/>
              <a:chExt cx="623" cy="83"/>
            </a:xfrm>
          </p:grpSpPr>
          <p:sp>
            <p:nvSpPr>
              <p:cNvPr id="121" name="Oval 135"/>
              <p:cNvSpPr>
                <a:spLocks noChangeArrowheads="1"/>
              </p:cNvSpPr>
              <p:nvPr/>
            </p:nvSpPr>
            <p:spPr bwMode="auto">
              <a:xfrm>
                <a:off x="9034" y="7901"/>
                <a:ext cx="79" cy="79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Oval 136"/>
              <p:cNvSpPr>
                <a:spLocks noChangeArrowheads="1"/>
              </p:cNvSpPr>
              <p:nvPr/>
            </p:nvSpPr>
            <p:spPr bwMode="auto">
              <a:xfrm>
                <a:off x="9578" y="7905"/>
                <a:ext cx="79" cy="79"/>
              </a:xfrm>
              <a:prstGeom prst="ellipse">
                <a:avLst/>
              </a:pr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9" name="Oval 137"/>
            <p:cNvSpPr>
              <a:spLocks noChangeArrowheads="1"/>
            </p:cNvSpPr>
            <p:nvPr/>
          </p:nvSpPr>
          <p:spPr bwMode="auto">
            <a:xfrm>
              <a:off x="5488" y="5558"/>
              <a:ext cx="522" cy="522"/>
            </a:xfrm>
            <a:prstGeom prst="ellipse">
              <a:avLst/>
            </a:prstGeom>
            <a:gradFill rotWithShape="1">
              <a:gsLst>
                <a:gs pos="0">
                  <a:srgbClr val="99FF99"/>
                </a:gs>
                <a:gs pos="100000">
                  <a:srgbClr val="477647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AutoShape 138"/>
            <p:cNvSpPr>
              <a:spLocks noChangeArrowheads="1"/>
            </p:cNvSpPr>
            <p:nvPr/>
          </p:nvSpPr>
          <p:spPr bwMode="auto">
            <a:xfrm>
              <a:off x="5472" y="5526"/>
              <a:ext cx="601" cy="60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3 w 21600"/>
                <a:gd name="T25" fmla="*/ 3163 h 21600"/>
                <a:gd name="T26" fmla="*/ 18437 w 21600"/>
                <a:gd name="T27" fmla="*/ 18437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588" y="10800"/>
                  </a:moveTo>
                  <a:cubicBezTo>
                    <a:pt x="2588" y="15335"/>
                    <a:pt x="6265" y="19012"/>
                    <a:pt x="10800" y="19012"/>
                  </a:cubicBezTo>
                  <a:cubicBezTo>
                    <a:pt x="15335" y="19012"/>
                    <a:pt x="19012" y="15335"/>
                    <a:pt x="19012" y="10800"/>
                  </a:cubicBezTo>
                  <a:cubicBezTo>
                    <a:pt x="19012" y="6265"/>
                    <a:pt x="15335" y="2588"/>
                    <a:pt x="10800" y="2588"/>
                  </a:cubicBezTo>
                  <a:cubicBezTo>
                    <a:pt x="6265" y="2588"/>
                    <a:pt x="2588" y="6265"/>
                    <a:pt x="2588" y="10800"/>
                  </a:cubicBezTo>
                  <a:close/>
                </a:path>
              </a:pathLst>
            </a:custGeom>
            <a:gradFill rotWithShape="1">
              <a:gsLst>
                <a:gs pos="0">
                  <a:srgbClr val="969696"/>
                </a:gs>
                <a:gs pos="100000">
                  <a:srgbClr val="000000"/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/>
      <p:bldP spid="261" grpId="0"/>
      <p:bldP spid="262" grpId="0"/>
      <p:bldP spid="263" grpId="0"/>
      <p:bldP spid="191" grpId="0"/>
      <p:bldP spid="192" grpId="0"/>
      <p:bldP spid="204" grpId="0" animBg="1"/>
      <p:bldP spid="205" grpId="0" animBg="1"/>
      <p:bldP spid="20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80" y="2259030"/>
            <a:ext cx="8956040" cy="3670300"/>
          </a:xfrm>
          <a:prstGeom prst="rect">
            <a:avLst/>
          </a:prstGeom>
          <a:noFill/>
        </p:spPr>
      </p:pic>
      <p:sp>
        <p:nvSpPr>
          <p:cNvPr id="19" name="AutoShape 9"/>
          <p:cNvSpPr>
            <a:spLocks noChangeAspect="1" noChangeArrowheads="1"/>
          </p:cNvSpPr>
          <p:nvPr/>
        </p:nvSpPr>
        <p:spPr bwMode="auto">
          <a:xfrm>
            <a:off x="214282" y="3699512"/>
            <a:ext cx="3071834" cy="1444000"/>
          </a:xfrm>
          <a:prstGeom prst="roundRect">
            <a:avLst>
              <a:gd name="adj" fmla="val 16667"/>
            </a:avLst>
          </a:prstGeom>
          <a:solidFill>
            <a:srgbClr val="FFFF61">
              <a:alpha val="16078"/>
            </a:srgbClr>
          </a:solidFill>
          <a:ln w="12700">
            <a:solidFill>
              <a:srgbClr val="FF0000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143900" y="0"/>
            <a:ext cx="705641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2400" b="1" u="sng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مثال</a:t>
            </a:r>
            <a:r>
              <a:rPr lang="ar-DZ" sz="2400" b="1" u="sng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: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713284" y="2187258"/>
            <a:ext cx="2519363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D60093"/>
                </a:solidFill>
                <a:cs typeface="Arabic Transparent" pitchFamily="2" charset="-78"/>
              </a:rPr>
              <a:t>تحكم بواسطة المبرمج </a:t>
            </a:r>
            <a:r>
              <a:rPr lang="ar-DZ" b="1" dirty="0" err="1">
                <a:solidFill>
                  <a:srgbClr val="D60093"/>
                </a:solidFill>
                <a:cs typeface="Arabic Transparent" pitchFamily="2" charset="-78"/>
              </a:rPr>
              <a:t>الالي</a:t>
            </a:r>
            <a:endParaRPr lang="fr-FR" b="1" dirty="0">
              <a:solidFill>
                <a:srgbClr val="D60093"/>
              </a:solidFill>
              <a:cs typeface="Arabic Transparent" pitchFamily="2" charset="-78"/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5832505" y="6002360"/>
            <a:ext cx="3097213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>
                <a:solidFill>
                  <a:srgbClr val="D60093"/>
                </a:solidFill>
                <a:cs typeface="Arabic Transparent" pitchFamily="2" charset="-78"/>
              </a:rPr>
              <a:t>الافعال  المرافقة لمراحل م.ت.م.ن الانتاج العادي</a:t>
            </a:r>
            <a:endParaRPr lang="fr-FR" b="1">
              <a:solidFill>
                <a:srgbClr val="D60093"/>
              </a:solidFill>
              <a:cs typeface="Arabic Transparent" pitchFamily="2" charset="-78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3811010" y="4214818"/>
            <a:ext cx="1087687" cy="1930417"/>
            <a:chOff x="3269538" y="4214818"/>
            <a:chExt cx="1344794" cy="1930417"/>
          </a:xfrm>
        </p:grpSpPr>
        <p:sp>
          <p:nvSpPr>
            <p:cNvPr id="10" name="Line 16"/>
            <p:cNvSpPr>
              <a:spLocks noChangeShapeType="1"/>
            </p:cNvSpPr>
            <p:nvPr/>
          </p:nvSpPr>
          <p:spPr bwMode="auto">
            <a:xfrm flipV="1">
              <a:off x="3269538" y="4214818"/>
              <a:ext cx="242610" cy="1907438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1" name="Line 17"/>
            <p:cNvSpPr>
              <a:spLocks noChangeShapeType="1"/>
            </p:cNvSpPr>
            <p:nvPr/>
          </p:nvSpPr>
          <p:spPr bwMode="auto">
            <a:xfrm flipH="1">
              <a:off x="3279043" y="6145235"/>
              <a:ext cx="1335289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981331" y="6143644"/>
            <a:ext cx="2447925" cy="6413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D60093"/>
                </a:solidFill>
                <a:cs typeface="Arabic Transparent" pitchFamily="2" charset="-78"/>
              </a:rPr>
              <a:t>مرحل حراري للكشف عن خلل في المحركات</a:t>
            </a:r>
            <a:endParaRPr lang="fr-FR" b="1" dirty="0">
              <a:solidFill>
                <a:srgbClr val="D60093"/>
              </a:solidFill>
              <a:cs typeface="Arabic Transparent" pitchFamily="2" charset="-78"/>
            </a:endParaRPr>
          </a:p>
        </p:txBody>
      </p:sp>
      <p:sp>
        <p:nvSpPr>
          <p:cNvPr id="16" name="AutoShape 23"/>
          <p:cNvSpPr>
            <a:spLocks/>
          </p:cNvSpPr>
          <p:nvPr/>
        </p:nvSpPr>
        <p:spPr bwMode="auto">
          <a:xfrm rot="-5400000">
            <a:off x="6195399" y="510861"/>
            <a:ext cx="142875" cy="4210050"/>
          </a:xfrm>
          <a:prstGeom prst="rightBrace">
            <a:avLst>
              <a:gd name="adj1" fmla="val 245556"/>
              <a:gd name="adj2" fmla="val 50000"/>
            </a:avLst>
          </a:prstGeom>
          <a:ln w="12700">
            <a:solidFill>
              <a:srgbClr val="FF0000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 anchor="ctr"/>
          <a:lstStyle/>
          <a:p>
            <a:endParaRPr lang="fr-FR"/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357158" y="1928802"/>
            <a:ext cx="86360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D60093"/>
                </a:solidFill>
                <a:cs typeface="Arabic Transparent" pitchFamily="2" charset="-78"/>
              </a:rPr>
              <a:t>التغذية</a:t>
            </a:r>
            <a:endParaRPr lang="fr-FR" b="1" dirty="0">
              <a:solidFill>
                <a:srgbClr val="D60093"/>
              </a:solidFill>
              <a:cs typeface="Arabic Transparent" pitchFamily="2" charset="-78"/>
            </a:endParaRPr>
          </a:p>
        </p:txBody>
      </p:sp>
      <p:pic>
        <p:nvPicPr>
          <p:cNvPr id="1026" name="Picture 2" descr="E:\g e m m + minidosa\3-0.jpg"/>
          <p:cNvPicPr>
            <a:picLocks noChangeAspect="1" noChangeArrowheads="1"/>
          </p:cNvPicPr>
          <p:nvPr/>
        </p:nvPicPr>
        <p:blipFill>
          <a:blip r:embed="rId3"/>
          <a:srcRect l="70589" t="71878" r="12184" b="3440"/>
          <a:stretch>
            <a:fillRect/>
          </a:stretch>
        </p:blipFill>
        <p:spPr bwMode="auto">
          <a:xfrm>
            <a:off x="1571604" y="369594"/>
            <a:ext cx="2052000" cy="2202150"/>
          </a:xfrm>
          <a:prstGeom prst="rect">
            <a:avLst/>
          </a:prstGeom>
          <a:noFill/>
        </p:spPr>
      </p:pic>
      <p:sp>
        <p:nvSpPr>
          <p:cNvPr id="21" name="AutoShape 9"/>
          <p:cNvSpPr>
            <a:spLocks noChangeAspect="1" noChangeArrowheads="1"/>
          </p:cNvSpPr>
          <p:nvPr/>
        </p:nvSpPr>
        <p:spPr bwMode="auto">
          <a:xfrm>
            <a:off x="1428728" y="227938"/>
            <a:ext cx="2409820" cy="2428892"/>
          </a:xfrm>
          <a:prstGeom prst="roundRect">
            <a:avLst>
              <a:gd name="adj" fmla="val 16667"/>
            </a:avLst>
          </a:prstGeom>
          <a:solidFill>
            <a:srgbClr val="FFFF61">
              <a:alpha val="16078"/>
            </a:srgbClr>
          </a:solidFill>
          <a:ln w="12700">
            <a:solidFill>
              <a:srgbClr val="FF0000"/>
            </a:solidFill>
            <a:prstDash val="dash"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fr-FR"/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286248" y="714356"/>
            <a:ext cx="4429156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32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ransparent" pitchFamily="2" charset="-78"/>
              </a:rPr>
              <a:t>التصميم الكهربائي للوح التحكم</a:t>
            </a:r>
            <a:endParaRPr lang="fr-FR" sz="3200" b="1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ransparent" pitchFamily="2" charset="-78"/>
            </a:endParaRPr>
          </a:p>
        </p:txBody>
      </p:sp>
      <p:grpSp>
        <p:nvGrpSpPr>
          <p:cNvPr id="20" name="Groupe 19"/>
          <p:cNvGrpSpPr/>
          <p:nvPr/>
        </p:nvGrpSpPr>
        <p:grpSpPr>
          <a:xfrm flipH="1">
            <a:off x="1329154" y="5572140"/>
            <a:ext cx="1008000" cy="720000"/>
            <a:chOff x="3187392" y="4286256"/>
            <a:chExt cx="1675349" cy="1858979"/>
          </a:xfrm>
        </p:grpSpPr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V="1">
              <a:off x="3203575" y="4286256"/>
              <a:ext cx="900000" cy="183600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 flipH="1">
              <a:off x="3187392" y="6145235"/>
              <a:ext cx="1675349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1214414" y="6286520"/>
            <a:ext cx="876321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 smtClean="0">
                <a:solidFill>
                  <a:srgbClr val="D60093"/>
                </a:solidFill>
                <a:cs typeface="Arabic Transparent" pitchFamily="2" charset="-78"/>
              </a:rPr>
              <a:t>شواهد</a:t>
            </a:r>
            <a:endParaRPr lang="fr-FR" b="1" dirty="0">
              <a:solidFill>
                <a:srgbClr val="D60093"/>
              </a:solidFill>
              <a:cs typeface="Arabic Transparent" pitchFamily="2" charset="-78"/>
            </a:endParaRPr>
          </a:p>
        </p:txBody>
      </p:sp>
      <p:cxnSp>
        <p:nvCxnSpPr>
          <p:cNvPr id="27" name="Connecteur droit avec flèche 26"/>
          <p:cNvCxnSpPr/>
          <p:nvPr/>
        </p:nvCxnSpPr>
        <p:spPr>
          <a:xfrm rot="5400000" flipH="1" flipV="1">
            <a:off x="892943" y="1821645"/>
            <a:ext cx="2143140" cy="2071702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avec flèche 27"/>
          <p:cNvCxnSpPr/>
          <p:nvPr/>
        </p:nvCxnSpPr>
        <p:spPr>
          <a:xfrm rot="16200000" flipV="1">
            <a:off x="1178695" y="2607463"/>
            <a:ext cx="2071702" cy="285752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rot="5400000" flipH="1" flipV="1">
            <a:off x="142844" y="2928934"/>
            <a:ext cx="4071966" cy="785818"/>
          </a:xfrm>
          <a:prstGeom prst="straightConnector1">
            <a:avLst/>
          </a:prstGeom>
          <a:ln w="12700">
            <a:solidFill>
              <a:schemeClr val="accent2">
                <a:lumMod val="60000"/>
                <a:lumOff val="40000"/>
              </a:schemeClr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 rot="16200000" flipV="1">
            <a:off x="214282" y="2571744"/>
            <a:ext cx="3929090" cy="214314"/>
          </a:xfrm>
          <a:prstGeom prst="straightConnector1">
            <a:avLst/>
          </a:prstGeom>
          <a:ln w="12700">
            <a:solidFill>
              <a:srgbClr val="008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Rectangle à coins arrondis 28"/>
          <p:cNvSpPr/>
          <p:nvPr/>
        </p:nvSpPr>
        <p:spPr>
          <a:xfrm>
            <a:off x="3789380" y="2772410"/>
            <a:ext cx="5286380" cy="3214710"/>
          </a:xfrm>
          <a:prstGeom prst="roundRect">
            <a:avLst/>
          </a:prstGeom>
          <a:solidFill>
            <a:srgbClr val="3333FF">
              <a:alpha val="16078"/>
            </a:srgbClr>
          </a:solidFill>
          <a:ln>
            <a:solidFill>
              <a:srgbClr val="3333FF"/>
            </a:solidFill>
            <a:prstDash val="lg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4143372" y="3857628"/>
            <a:ext cx="4429124" cy="9233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9900"/>
                </a:solidFill>
                <a:effectLst>
                  <a:reflection blurRad="12700" stA="28000" endPos="45000" dist="1000" dir="5400000" sy="-100000" algn="bl" rotWithShape="0"/>
                </a:effectLst>
                <a:cs typeface="Arabic Transparent" pitchFamily="2" charset="-78"/>
              </a:rPr>
              <a:t>نظام الآلي لـ.....</a:t>
            </a:r>
            <a:endParaRPr lang="fr-FR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9900"/>
              </a:solidFill>
              <a:effectLst>
                <a:reflection blurRad="12700" stA="28000" endPos="45000" dist="1000" dir="5400000" sy="-100000" algn="bl" rotWithShape="0"/>
              </a:effectLst>
              <a:cs typeface="Arabic Transparent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9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/>
      <p:bldP spid="8" grpId="0"/>
      <p:bldP spid="9" grpId="0"/>
      <p:bldP spid="12" grpId="0"/>
      <p:bldP spid="16" grpId="0" animBg="1"/>
      <p:bldP spid="17" grpId="0"/>
      <p:bldP spid="21" grpId="0" animBg="1"/>
      <p:bldP spid="14" grpId="0"/>
      <p:bldP spid="25" grpId="0"/>
      <p:bldP spid="29" grpId="0" animBg="1"/>
      <p:bldP spid="3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1768042"/>
            <a:ext cx="6786610" cy="5089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974664" y="869337"/>
          <a:ext cx="1977002" cy="705085"/>
        </p:xfrm>
        <a:graphic>
          <a:graphicData uri="http://schemas.openxmlformats.org/presentationml/2006/ole">
            <p:oleObj spid="_x0000_s1026" name="Package" r:id="rId4" imgW="1362240" imgH="485640" progId="Package">
              <p:embed/>
            </p:oleObj>
          </a:graphicData>
        </a:graphic>
      </p:graphicFrame>
      <p:sp>
        <p:nvSpPr>
          <p:cNvPr id="9" name="Titre 1"/>
          <p:cNvSpPr txBox="1">
            <a:spLocks/>
          </p:cNvSpPr>
          <p:nvPr/>
        </p:nvSpPr>
        <p:spPr bwMode="auto">
          <a:xfrm>
            <a:off x="8072462" y="571480"/>
            <a:ext cx="857256" cy="360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r" rtl="1" eaLnBrk="0" hangingPunct="0">
              <a:defRPr/>
            </a:pPr>
            <a:r>
              <a:rPr lang="ar-DZ" sz="2000" b="1" u="sng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التنشيط</a:t>
            </a:r>
            <a:endParaRPr lang="fr-FR" sz="2000" b="1" u="sng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Picture 73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/>
          <a:stretch>
            <a:fillRect/>
          </a:stretch>
        </p:blipFill>
        <p:spPr bwMode="auto">
          <a:xfrm>
            <a:off x="7531123" y="523225"/>
            <a:ext cx="658119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903226" y="201934"/>
            <a:ext cx="2143140" cy="46166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 smtClean="0"/>
              <a:t>Cliquer 2 fois sans diaporama</a:t>
            </a:r>
          </a:p>
          <a:p>
            <a:r>
              <a:rPr lang="fr-FR" sz="1200" b="1" dirty="0" smtClean="0">
                <a:solidFill>
                  <a:srgbClr val="009900"/>
                </a:solidFill>
              </a:rPr>
              <a:t>Affichage 100</a:t>
            </a:r>
            <a:r>
              <a:rPr lang="fr-FR" sz="1200" b="1" dirty="0" smtClean="0">
                <a:solidFill>
                  <a:srgbClr val="009900"/>
                </a:solidFill>
                <a:latin typeface="Arial"/>
                <a:cs typeface="Arial"/>
              </a:rPr>
              <a:t>%</a:t>
            </a:r>
            <a:endParaRPr lang="fr-FR" sz="1200" b="1" dirty="0">
              <a:solidFill>
                <a:srgbClr val="009900"/>
              </a:solidFill>
            </a:endParaRPr>
          </a:p>
        </p:txBody>
      </p:sp>
      <p:sp>
        <p:nvSpPr>
          <p:cNvPr id="12" name="Flèche vers le bas 11"/>
          <p:cNvSpPr/>
          <p:nvPr/>
        </p:nvSpPr>
        <p:spPr>
          <a:xfrm>
            <a:off x="6617606" y="893794"/>
            <a:ext cx="144000" cy="25200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2"/>
          <p:cNvSpPr>
            <a:spLocks noChangeArrowheads="1"/>
          </p:cNvSpPr>
          <p:nvPr/>
        </p:nvSpPr>
        <p:spPr bwMode="auto">
          <a:xfrm>
            <a:off x="1142976" y="214290"/>
            <a:ext cx="6786610" cy="34163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defRPr/>
            </a:pPr>
            <a:r>
              <a:rPr lang="ar-DZ" sz="7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الجيما</a:t>
            </a:r>
            <a:r>
              <a:rPr lang="ar-DZ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fr-FR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GEMMA</a:t>
            </a:r>
            <a:endParaRPr lang="ar-DZ" sz="7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r" rtl="1">
              <a:lnSpc>
                <a:spcPct val="150000"/>
              </a:lnSpc>
              <a:defRPr/>
            </a:pPr>
            <a:r>
              <a:rPr lang="ar-DZ" sz="7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والمعقب الكهربائي</a:t>
            </a:r>
            <a:endParaRPr lang="fr-FR" sz="7200" b="1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85086" y="4143380"/>
            <a:ext cx="9001156" cy="2308324"/>
            <a:chOff x="85086" y="4143380"/>
            <a:chExt cx="9001156" cy="2308324"/>
          </a:xfrm>
        </p:grpSpPr>
        <p:sp>
          <p:nvSpPr>
            <p:cNvPr id="6" name="Rectangle 5"/>
            <p:cNvSpPr/>
            <p:nvPr/>
          </p:nvSpPr>
          <p:spPr>
            <a:xfrm>
              <a:off x="85086" y="4500570"/>
              <a:ext cx="9001156" cy="185738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3333FF"/>
                </a:solidFill>
              </a:endParaRPr>
            </a:p>
          </p:txBody>
        </p:sp>
        <p:sp>
          <p:nvSpPr>
            <p:cNvPr id="5" name="Rectangle 42"/>
            <p:cNvSpPr>
              <a:spLocks noChangeArrowheads="1"/>
            </p:cNvSpPr>
            <p:nvPr/>
          </p:nvSpPr>
          <p:spPr bwMode="auto">
            <a:xfrm>
              <a:off x="142844" y="4143380"/>
              <a:ext cx="8858280" cy="230832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>
                <a:lnSpc>
                  <a:spcPct val="200000"/>
                </a:lnSpc>
                <a:defRPr/>
              </a:pPr>
              <a:r>
                <a:rPr lang="ar-DZ" sz="3600" b="1" u="sng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ملاحظة هامة جدا:</a:t>
              </a:r>
              <a:r>
                <a:rPr lang="ar-DZ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 </a:t>
              </a:r>
              <a:r>
                <a:rPr lang="ar-DZ" sz="36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في الميدان الصناعي لم يعد يستعمل المعقب الكهربائي وإنما استبدل بالمبرمج الآلي </a:t>
              </a:r>
              <a:r>
                <a:rPr lang="fr-FR" sz="3600" b="1" dirty="0" smtClean="0">
                  <a:solidFill>
                    <a:srgbClr val="3333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API</a:t>
              </a:r>
              <a:endParaRPr lang="fr-FR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roupe 157"/>
          <p:cNvGrpSpPr>
            <a:grpSpLocks noChangeAspect="1"/>
          </p:cNvGrpSpPr>
          <p:nvPr/>
        </p:nvGrpSpPr>
        <p:grpSpPr>
          <a:xfrm>
            <a:off x="6937882" y="1119533"/>
            <a:ext cx="1575572" cy="2879551"/>
            <a:chOff x="866270" y="623955"/>
            <a:chExt cx="1691158" cy="3090797"/>
          </a:xfrm>
        </p:grpSpPr>
        <p:sp>
          <p:nvSpPr>
            <p:cNvPr id="48" name="Line 43"/>
            <p:cNvSpPr>
              <a:spLocks noChangeShapeType="1"/>
            </p:cNvSpPr>
            <p:nvPr/>
          </p:nvSpPr>
          <p:spPr bwMode="auto">
            <a:xfrm flipH="1">
              <a:off x="1382575" y="623955"/>
              <a:ext cx="0" cy="3060843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50" name="Line 9"/>
            <p:cNvSpPr>
              <a:spLocks noChangeAspect="1" noChangeShapeType="1"/>
            </p:cNvSpPr>
            <p:nvPr/>
          </p:nvSpPr>
          <p:spPr bwMode="auto">
            <a:xfrm>
              <a:off x="869099" y="627616"/>
              <a:ext cx="0" cy="305352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51" name="Rectangle 10"/>
            <p:cNvSpPr>
              <a:spLocks noChangeAspect="1" noChangeArrowheads="1"/>
            </p:cNvSpPr>
            <p:nvPr/>
          </p:nvSpPr>
          <p:spPr bwMode="auto">
            <a:xfrm>
              <a:off x="1192734" y="845463"/>
              <a:ext cx="374259" cy="3405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52" name="Rectangle 11"/>
            <p:cNvSpPr>
              <a:spLocks noChangeAspect="1" noChangeArrowheads="1"/>
            </p:cNvSpPr>
            <p:nvPr/>
          </p:nvSpPr>
          <p:spPr bwMode="auto">
            <a:xfrm>
              <a:off x="1239742" y="887568"/>
              <a:ext cx="280242" cy="25629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53" name="Text Box 12"/>
            <p:cNvSpPr txBox="1">
              <a:spLocks noChangeAspect="1" noChangeArrowheads="1"/>
            </p:cNvSpPr>
            <p:nvPr/>
          </p:nvSpPr>
          <p:spPr bwMode="auto">
            <a:xfrm>
              <a:off x="1039833" y="849946"/>
              <a:ext cx="667158" cy="42104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ar-DZ" sz="1400" b="1" dirty="0" smtClean="0">
                  <a:solidFill>
                    <a:schemeClr val="tx1"/>
                  </a:solidFill>
                </a:rPr>
                <a:t>1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4" name="Text Box 13"/>
            <p:cNvSpPr txBox="1">
              <a:spLocks noChangeAspect="1" noChangeArrowheads="1"/>
            </p:cNvSpPr>
            <p:nvPr/>
          </p:nvSpPr>
          <p:spPr bwMode="auto">
            <a:xfrm>
              <a:off x="1455481" y="3350453"/>
              <a:ext cx="500066" cy="3642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smtClean="0">
                  <a:solidFill>
                    <a:schemeClr val="tx1"/>
                  </a:solidFill>
                </a:rPr>
                <a:t>V0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5" name="Text Box 14"/>
            <p:cNvSpPr txBox="1">
              <a:spLocks noChangeAspect="1" noChangeArrowheads="1"/>
            </p:cNvSpPr>
            <p:nvPr/>
          </p:nvSpPr>
          <p:spPr bwMode="auto">
            <a:xfrm>
              <a:off x="1453644" y="1208924"/>
              <a:ext cx="605414" cy="463154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err="1" smtClean="0">
                  <a:solidFill>
                    <a:schemeClr val="tx1"/>
                  </a:solidFill>
                </a:rPr>
                <a:t>Dcy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Line 15"/>
            <p:cNvSpPr>
              <a:spLocks noChangeAspect="1" noChangeShapeType="1"/>
            </p:cNvSpPr>
            <p:nvPr/>
          </p:nvSpPr>
          <p:spPr bwMode="auto">
            <a:xfrm>
              <a:off x="1568801" y="1726005"/>
              <a:ext cx="1880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57" name="Rectangle 16"/>
            <p:cNvSpPr>
              <a:spLocks noChangeAspect="1" noChangeArrowheads="1"/>
            </p:cNvSpPr>
            <p:nvPr/>
          </p:nvSpPr>
          <p:spPr bwMode="auto">
            <a:xfrm>
              <a:off x="1192734" y="1557585"/>
              <a:ext cx="374259" cy="342331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58" name="Text Box 17"/>
            <p:cNvSpPr txBox="1">
              <a:spLocks noChangeAspect="1" noChangeArrowheads="1"/>
            </p:cNvSpPr>
            <p:nvPr/>
          </p:nvSpPr>
          <p:spPr bwMode="auto">
            <a:xfrm>
              <a:off x="1224743" y="1564017"/>
              <a:ext cx="473700" cy="3642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ar-DZ" sz="1400" b="1" dirty="0" smtClean="0">
                  <a:solidFill>
                    <a:schemeClr val="tx1"/>
                  </a:solidFill>
                </a:rPr>
                <a:t>2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 18"/>
            <p:cNvSpPr>
              <a:spLocks noChangeArrowheads="1"/>
            </p:cNvSpPr>
            <p:nvPr/>
          </p:nvSpPr>
          <p:spPr bwMode="auto">
            <a:xfrm>
              <a:off x="1760450" y="1557585"/>
              <a:ext cx="786487" cy="320363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60" name="Text Box 19"/>
            <p:cNvSpPr txBox="1">
              <a:spLocks noChangeAspect="1" noChangeArrowheads="1"/>
            </p:cNvSpPr>
            <p:nvPr/>
          </p:nvSpPr>
          <p:spPr bwMode="auto">
            <a:xfrm>
              <a:off x="1796611" y="1539279"/>
              <a:ext cx="688854" cy="3642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fr-FR" sz="1600" b="1" dirty="0">
                  <a:solidFill>
                    <a:schemeClr val="tx1"/>
                  </a:solidFill>
                </a:rPr>
                <a:t>dV</a:t>
              </a:r>
              <a:r>
                <a:rPr lang="fr-FR" sz="1600" b="1" baseline="30000" dirty="0">
                  <a:solidFill>
                    <a:schemeClr val="tx1"/>
                  </a:solidFill>
                </a:rPr>
                <a:t>+</a:t>
              </a:r>
              <a:endParaRPr lang="fr-F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Text Box 20"/>
            <p:cNvSpPr txBox="1">
              <a:spLocks noChangeAspect="1" noChangeArrowheads="1"/>
            </p:cNvSpPr>
            <p:nvPr/>
          </p:nvSpPr>
          <p:spPr bwMode="auto">
            <a:xfrm>
              <a:off x="1416928" y="1927376"/>
              <a:ext cx="819031" cy="3642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>
                  <a:solidFill>
                    <a:schemeClr val="tx1"/>
                  </a:solidFill>
                </a:rPr>
                <a:t>V1</a:t>
              </a:r>
            </a:p>
          </p:txBody>
        </p:sp>
        <p:sp>
          <p:nvSpPr>
            <p:cNvPr id="62" name="Line 21"/>
            <p:cNvSpPr>
              <a:spLocks noChangeAspect="1" noChangeShapeType="1"/>
            </p:cNvSpPr>
            <p:nvPr/>
          </p:nvSpPr>
          <p:spPr bwMode="auto">
            <a:xfrm>
              <a:off x="1563377" y="2450941"/>
              <a:ext cx="1880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63" name="Rectangle 22"/>
            <p:cNvSpPr>
              <a:spLocks noChangeAspect="1" noChangeArrowheads="1"/>
            </p:cNvSpPr>
            <p:nvPr/>
          </p:nvSpPr>
          <p:spPr bwMode="auto">
            <a:xfrm>
              <a:off x="1187310" y="2282522"/>
              <a:ext cx="370643" cy="34050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64" name="Text Box 23"/>
            <p:cNvSpPr txBox="1">
              <a:spLocks noChangeAspect="1" noChangeArrowheads="1"/>
            </p:cNvSpPr>
            <p:nvPr/>
          </p:nvSpPr>
          <p:spPr bwMode="auto">
            <a:xfrm>
              <a:off x="1228604" y="2286114"/>
              <a:ext cx="495396" cy="3642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ar-DZ" sz="1400" b="1" dirty="0" smtClean="0">
                  <a:solidFill>
                    <a:schemeClr val="tx1"/>
                  </a:solidFill>
                </a:rPr>
                <a:t>3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24"/>
            <p:cNvSpPr>
              <a:spLocks noChangeArrowheads="1"/>
            </p:cNvSpPr>
            <p:nvPr/>
          </p:nvSpPr>
          <p:spPr bwMode="auto">
            <a:xfrm>
              <a:off x="1755026" y="2282522"/>
              <a:ext cx="788295" cy="31670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66" name="Text Box 25"/>
            <p:cNvSpPr txBox="1">
              <a:spLocks noChangeAspect="1" noChangeArrowheads="1"/>
            </p:cNvSpPr>
            <p:nvPr/>
          </p:nvSpPr>
          <p:spPr bwMode="auto">
            <a:xfrm>
              <a:off x="1715250" y="2256893"/>
              <a:ext cx="819031" cy="3642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fr-FR" sz="1600" b="1" dirty="0" smtClean="0">
                  <a:solidFill>
                    <a:schemeClr val="tx1"/>
                  </a:solidFill>
                </a:rPr>
                <a:t>KM</a:t>
              </a:r>
              <a:endParaRPr lang="fr-FR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67" name="Text Box 26"/>
            <p:cNvSpPr txBox="1">
              <a:spLocks noChangeAspect="1" noChangeArrowheads="1"/>
            </p:cNvSpPr>
            <p:nvPr/>
          </p:nvSpPr>
          <p:spPr bwMode="auto">
            <a:xfrm>
              <a:off x="1417955" y="2648651"/>
              <a:ext cx="537592" cy="3642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smtClean="0">
                  <a:solidFill>
                    <a:schemeClr val="tx1"/>
                  </a:solidFill>
                </a:rPr>
                <a:t>K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8" name="Line 27"/>
            <p:cNvSpPr>
              <a:spLocks noChangeAspect="1" noChangeShapeType="1"/>
            </p:cNvSpPr>
            <p:nvPr/>
          </p:nvSpPr>
          <p:spPr bwMode="auto">
            <a:xfrm flipV="1">
              <a:off x="866270" y="2148884"/>
              <a:ext cx="0" cy="12814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 sz="1600"/>
            </a:p>
          </p:txBody>
        </p:sp>
        <p:sp>
          <p:nvSpPr>
            <p:cNvPr id="69" name="Line 28"/>
            <p:cNvSpPr>
              <a:spLocks noChangeAspect="1" noChangeShapeType="1"/>
            </p:cNvSpPr>
            <p:nvPr/>
          </p:nvSpPr>
          <p:spPr bwMode="auto">
            <a:xfrm>
              <a:off x="1295791" y="1367198"/>
              <a:ext cx="18080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70" name="Line 29"/>
            <p:cNvSpPr>
              <a:spLocks noChangeAspect="1" noChangeShapeType="1"/>
            </p:cNvSpPr>
            <p:nvPr/>
          </p:nvSpPr>
          <p:spPr bwMode="auto">
            <a:xfrm>
              <a:off x="1281326" y="2092134"/>
              <a:ext cx="18261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71" name="Line 30"/>
            <p:cNvSpPr>
              <a:spLocks noChangeAspect="1" noChangeShapeType="1"/>
            </p:cNvSpPr>
            <p:nvPr/>
          </p:nvSpPr>
          <p:spPr bwMode="auto">
            <a:xfrm>
              <a:off x="1284161" y="2798813"/>
              <a:ext cx="180802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72" name="Line 31"/>
            <p:cNvSpPr>
              <a:spLocks noChangeAspect="1" noChangeShapeType="1"/>
            </p:cNvSpPr>
            <p:nvPr/>
          </p:nvSpPr>
          <p:spPr bwMode="auto">
            <a:xfrm>
              <a:off x="1284161" y="3510886"/>
              <a:ext cx="18261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grpSp>
          <p:nvGrpSpPr>
            <p:cNvPr id="73" name="Group 32"/>
            <p:cNvGrpSpPr>
              <a:grpSpLocks noChangeAspect="1"/>
            </p:cNvGrpSpPr>
            <p:nvPr/>
          </p:nvGrpSpPr>
          <p:grpSpPr bwMode="auto">
            <a:xfrm>
              <a:off x="1191099" y="2965353"/>
              <a:ext cx="550218" cy="349654"/>
              <a:chOff x="1289" y="5592"/>
              <a:chExt cx="599" cy="421"/>
            </a:xfrm>
          </p:grpSpPr>
          <p:sp>
            <p:nvSpPr>
              <p:cNvPr id="85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289" y="5592"/>
                <a:ext cx="408" cy="421"/>
              </a:xfrm>
              <a:prstGeom prst="rect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 b="1"/>
              </a:p>
            </p:txBody>
          </p:sp>
          <p:sp>
            <p:nvSpPr>
              <p:cNvPr id="86" name="Text Box 37"/>
              <p:cNvSpPr txBox="1">
                <a:spLocks noChangeAspect="1" noChangeArrowheads="1"/>
              </p:cNvSpPr>
              <p:nvPr/>
            </p:nvSpPr>
            <p:spPr bwMode="auto">
              <a:xfrm>
                <a:off x="1329" y="5608"/>
                <a:ext cx="559" cy="382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ar-DZ" sz="1400" b="1" dirty="0" smtClean="0">
                    <a:solidFill>
                      <a:schemeClr val="tx1"/>
                    </a:solidFill>
                  </a:rPr>
                  <a:t>4</a:t>
                </a:r>
                <a:endParaRPr lang="fr-FR" sz="1400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4" name="Line 44"/>
            <p:cNvSpPr>
              <a:spLocks noChangeAspect="1" noChangeShapeType="1"/>
            </p:cNvSpPr>
            <p:nvPr/>
          </p:nvSpPr>
          <p:spPr bwMode="auto">
            <a:xfrm flipH="1">
              <a:off x="871079" y="3672952"/>
              <a:ext cx="502333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75" name="Line 45"/>
            <p:cNvSpPr>
              <a:spLocks noChangeAspect="1" noChangeShapeType="1"/>
            </p:cNvSpPr>
            <p:nvPr/>
          </p:nvSpPr>
          <p:spPr bwMode="auto">
            <a:xfrm flipH="1">
              <a:off x="867291" y="630416"/>
              <a:ext cx="513476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90" name="Line 21"/>
            <p:cNvSpPr>
              <a:spLocks noChangeAspect="1" noChangeShapeType="1"/>
            </p:cNvSpPr>
            <p:nvPr/>
          </p:nvSpPr>
          <p:spPr bwMode="auto">
            <a:xfrm>
              <a:off x="1577484" y="3151498"/>
              <a:ext cx="1880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1769133" y="2983079"/>
              <a:ext cx="788295" cy="316702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92" name="Text Box 25"/>
            <p:cNvSpPr txBox="1">
              <a:spLocks noChangeAspect="1" noChangeArrowheads="1"/>
            </p:cNvSpPr>
            <p:nvPr/>
          </p:nvSpPr>
          <p:spPr bwMode="auto">
            <a:xfrm>
              <a:off x="1729357" y="2957450"/>
              <a:ext cx="819031" cy="364299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fr-FR" sz="1600" b="1" dirty="0">
                  <a:solidFill>
                    <a:schemeClr val="tx1"/>
                  </a:solidFill>
                </a:rPr>
                <a:t>dV</a:t>
              </a:r>
              <a:r>
                <a:rPr lang="fr-FR" sz="1600" b="1" baseline="30000" dirty="0">
                  <a:solidFill>
                    <a:schemeClr val="tx1"/>
                  </a:solidFill>
                </a:rPr>
                <a:t>-</a:t>
              </a:r>
              <a:endParaRPr lang="fr-FR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76" name="Image 75"/>
          <p:cNvPicPr>
            <a:picLocks noChangeAspect="1"/>
          </p:cNvPicPr>
          <p:nvPr/>
        </p:nvPicPr>
        <p:blipFill>
          <a:blip r:embed="rId2" cstate="print"/>
          <a:srcRect t="10475"/>
          <a:stretch>
            <a:fillRect/>
          </a:stretch>
        </p:blipFill>
        <p:spPr bwMode="auto">
          <a:xfrm>
            <a:off x="5455148" y="4878755"/>
            <a:ext cx="1075822" cy="162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Image 76"/>
          <p:cNvPicPr>
            <a:picLocks noChangeAspect="1"/>
          </p:cNvPicPr>
          <p:nvPr/>
        </p:nvPicPr>
        <p:blipFill>
          <a:blip r:embed="rId3" cstate="print"/>
          <a:srcRect t="15073"/>
          <a:stretch>
            <a:fillRect/>
          </a:stretch>
        </p:blipFill>
        <p:spPr bwMode="auto">
          <a:xfrm>
            <a:off x="1530310" y="4901140"/>
            <a:ext cx="1095407" cy="1609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" name="Image 77"/>
          <p:cNvPicPr>
            <a:picLocks noChangeAspect="1"/>
          </p:cNvPicPr>
          <p:nvPr/>
        </p:nvPicPr>
        <p:blipFill>
          <a:blip r:embed="rId2" cstate="print"/>
          <a:srcRect t="11843"/>
          <a:stretch>
            <a:fillRect/>
          </a:stretch>
        </p:blipFill>
        <p:spPr bwMode="auto">
          <a:xfrm>
            <a:off x="2501315" y="4908681"/>
            <a:ext cx="1083600" cy="1606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" name="Text Box 123"/>
          <p:cNvSpPr txBox="1">
            <a:spLocks noChangeAspect="1" noChangeArrowheads="1"/>
          </p:cNvSpPr>
          <p:nvPr/>
        </p:nvSpPr>
        <p:spPr bwMode="auto">
          <a:xfrm>
            <a:off x="2012059" y="5544082"/>
            <a:ext cx="375507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b="1" dirty="0" smtClean="0">
                <a:solidFill>
                  <a:schemeClr val="tx1"/>
                </a:solidFill>
              </a:rPr>
              <a:t>1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80" name="Text Box 124"/>
          <p:cNvSpPr txBox="1">
            <a:spLocks noChangeAspect="1" noChangeArrowheads="1"/>
          </p:cNvSpPr>
          <p:nvPr/>
        </p:nvSpPr>
        <p:spPr bwMode="auto">
          <a:xfrm>
            <a:off x="2866366" y="5547075"/>
            <a:ext cx="373724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b="1" dirty="0" smtClean="0">
                <a:solidFill>
                  <a:schemeClr val="tx1"/>
                </a:solidFill>
              </a:rPr>
              <a:t>2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81" name="Text Box 126"/>
          <p:cNvSpPr txBox="1">
            <a:spLocks noChangeAspect="1" noChangeArrowheads="1"/>
          </p:cNvSpPr>
          <p:nvPr/>
        </p:nvSpPr>
        <p:spPr bwMode="auto">
          <a:xfrm>
            <a:off x="5816590" y="5533572"/>
            <a:ext cx="323060" cy="400110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2000" b="1" dirty="0" smtClean="0">
                <a:solidFill>
                  <a:schemeClr val="tx1"/>
                </a:solidFill>
              </a:rPr>
              <a:t>4</a:t>
            </a:r>
            <a:endParaRPr lang="fr-FR" sz="2000" b="1" dirty="0">
              <a:solidFill>
                <a:schemeClr val="tx1"/>
              </a:solidFill>
            </a:endParaRPr>
          </a:p>
        </p:txBody>
      </p:sp>
      <p:sp>
        <p:nvSpPr>
          <p:cNvPr id="128" name="ZoneTexte 127"/>
          <p:cNvSpPr txBox="1"/>
          <p:nvPr/>
        </p:nvSpPr>
        <p:spPr>
          <a:xfrm>
            <a:off x="1870804" y="4429132"/>
            <a:ext cx="474732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 smtClean="0"/>
              <a:t>V0</a:t>
            </a:r>
            <a:endParaRPr lang="fr-FR" sz="1200" b="1" dirty="0"/>
          </a:p>
        </p:txBody>
      </p:sp>
      <p:sp>
        <p:nvSpPr>
          <p:cNvPr id="131" name="ZoneTexte 130"/>
          <p:cNvSpPr txBox="1"/>
          <p:nvPr/>
        </p:nvSpPr>
        <p:spPr>
          <a:xfrm>
            <a:off x="2744756" y="4364335"/>
            <a:ext cx="642942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FF0000"/>
                </a:solidFill>
              </a:rPr>
              <a:t>Dcy</a:t>
            </a:r>
            <a:endParaRPr lang="fr-FR" sz="1400" b="1" dirty="0">
              <a:solidFill>
                <a:srgbClr val="FF0000"/>
              </a:solidFill>
            </a:endParaRPr>
          </a:p>
        </p:txBody>
      </p:sp>
      <p:grpSp>
        <p:nvGrpSpPr>
          <p:cNvPr id="114" name="Groupe 113"/>
          <p:cNvGrpSpPr/>
          <p:nvPr/>
        </p:nvGrpSpPr>
        <p:grpSpPr>
          <a:xfrm>
            <a:off x="714348" y="5409418"/>
            <a:ext cx="883897" cy="669414"/>
            <a:chOff x="714348" y="5409418"/>
            <a:chExt cx="883897" cy="669414"/>
          </a:xfrm>
        </p:grpSpPr>
        <p:cxnSp>
          <p:nvCxnSpPr>
            <p:cNvPr id="135" name="Connecteur droit 134"/>
            <p:cNvCxnSpPr/>
            <p:nvPr/>
          </p:nvCxnSpPr>
          <p:spPr>
            <a:xfrm>
              <a:off x="1305700" y="5541486"/>
              <a:ext cx="288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>
              <a:off x="1310245" y="5894000"/>
              <a:ext cx="288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7" name="ZoneTexte 136"/>
            <p:cNvSpPr txBox="1"/>
            <p:nvPr/>
          </p:nvSpPr>
          <p:spPr bwMode="auto">
            <a:xfrm>
              <a:off x="714348" y="5582438"/>
              <a:ext cx="5715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b="1" dirty="0" smtClean="0">
                  <a:solidFill>
                    <a:srgbClr val="FF0000"/>
                  </a:solidFill>
                </a:rPr>
                <a:t>24V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8" name="ZoneTexte 137"/>
            <p:cNvSpPr txBox="1"/>
            <p:nvPr/>
          </p:nvSpPr>
          <p:spPr bwMode="auto">
            <a:xfrm>
              <a:off x="1052544" y="5409418"/>
              <a:ext cx="352515" cy="669414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lnSpc>
                  <a:spcPts val="1500"/>
                </a:lnSpc>
                <a:defRPr/>
              </a:pPr>
              <a:r>
                <a:rPr lang="fr-FR" sz="1600" b="1" dirty="0">
                  <a:solidFill>
                    <a:srgbClr val="FF0000"/>
                  </a:solidFill>
                </a:rPr>
                <a:t>+</a:t>
              </a:r>
            </a:p>
            <a:p>
              <a:pPr>
                <a:lnSpc>
                  <a:spcPts val="1500"/>
                </a:lnSpc>
                <a:defRPr/>
              </a:pPr>
              <a:endParaRPr lang="fr-FR" sz="1600" b="1" dirty="0">
                <a:solidFill>
                  <a:srgbClr val="FF0000"/>
                </a:solidFill>
              </a:endParaRPr>
            </a:p>
            <a:p>
              <a:pPr>
                <a:lnSpc>
                  <a:spcPts val="1500"/>
                </a:lnSpc>
                <a:defRPr/>
              </a:pPr>
              <a:r>
                <a:rPr lang="fr-FR" sz="1600" b="1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grpSp>
        <p:nvGrpSpPr>
          <p:cNvPr id="113" name="Groupe 112"/>
          <p:cNvGrpSpPr/>
          <p:nvPr/>
        </p:nvGrpSpPr>
        <p:grpSpPr>
          <a:xfrm>
            <a:off x="1173144" y="4665246"/>
            <a:ext cx="5572140" cy="657022"/>
            <a:chOff x="1173144" y="4665246"/>
            <a:chExt cx="5572140" cy="657022"/>
          </a:xfrm>
        </p:grpSpPr>
        <p:grpSp>
          <p:nvGrpSpPr>
            <p:cNvPr id="110" name="Groupe 109"/>
            <p:cNvGrpSpPr/>
            <p:nvPr/>
          </p:nvGrpSpPr>
          <p:grpSpPr>
            <a:xfrm>
              <a:off x="6193082" y="4709813"/>
              <a:ext cx="552202" cy="612455"/>
              <a:chOff x="6193082" y="4709813"/>
              <a:chExt cx="552202" cy="612455"/>
            </a:xfrm>
          </p:grpSpPr>
          <p:cxnSp>
            <p:nvCxnSpPr>
              <p:cNvPr id="82" name="Connecteur en angle 81"/>
              <p:cNvCxnSpPr/>
              <p:nvPr/>
            </p:nvCxnSpPr>
            <p:spPr>
              <a:xfrm rot="16200000" flipH="1">
                <a:off x="6319036" y="4898745"/>
                <a:ext cx="611438" cy="233573"/>
              </a:xfrm>
              <a:prstGeom prst="bentConnector3">
                <a:avLst>
                  <a:gd name="adj1" fmla="val 621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3" name="Connecteur droit 82"/>
              <p:cNvCxnSpPr/>
              <p:nvPr/>
            </p:nvCxnSpPr>
            <p:spPr>
              <a:xfrm rot="10800000">
                <a:off x="6459532" y="5320680"/>
                <a:ext cx="28575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6193082" y="4714672"/>
                <a:ext cx="288000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e 108"/>
            <p:cNvGrpSpPr/>
            <p:nvPr/>
          </p:nvGrpSpPr>
          <p:grpSpPr>
            <a:xfrm>
              <a:off x="1173144" y="4665246"/>
              <a:ext cx="447567" cy="396000"/>
              <a:chOff x="1173144" y="4665246"/>
              <a:chExt cx="447567" cy="396000"/>
            </a:xfrm>
          </p:grpSpPr>
          <p:cxnSp>
            <p:nvCxnSpPr>
              <p:cNvPr id="140" name="Connecteur en angle 139"/>
              <p:cNvCxnSpPr/>
              <p:nvPr/>
            </p:nvCxnSpPr>
            <p:spPr>
              <a:xfrm rot="5400000">
                <a:off x="1047144" y="4791246"/>
                <a:ext cx="396000" cy="144000"/>
              </a:xfrm>
              <a:prstGeom prst="bentConnector3">
                <a:avLst>
                  <a:gd name="adj1" fmla="val 698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 rot="10800000">
                <a:off x="1175499" y="5059368"/>
                <a:ext cx="432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1332711" y="4665246"/>
                <a:ext cx="288000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49" name="Connecteur droit 148"/>
          <p:cNvCxnSpPr/>
          <p:nvPr/>
        </p:nvCxnSpPr>
        <p:spPr>
          <a:xfrm>
            <a:off x="3530574" y="4938717"/>
            <a:ext cx="2016000" cy="2"/>
          </a:xfrm>
          <a:prstGeom prst="line">
            <a:avLst/>
          </a:prstGeom>
          <a:ln w="15875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5" name="Groupe 114"/>
          <p:cNvGrpSpPr/>
          <p:nvPr/>
        </p:nvGrpSpPr>
        <p:grpSpPr>
          <a:xfrm>
            <a:off x="1163810" y="6358309"/>
            <a:ext cx="5529295" cy="396000"/>
            <a:chOff x="1163810" y="6358309"/>
            <a:chExt cx="5529295" cy="396000"/>
          </a:xfrm>
        </p:grpSpPr>
        <p:cxnSp>
          <p:nvCxnSpPr>
            <p:cNvPr id="143" name="Connecteur en angle 142"/>
            <p:cNvCxnSpPr/>
            <p:nvPr/>
          </p:nvCxnSpPr>
          <p:spPr>
            <a:xfrm rot="16200000" flipH="1">
              <a:off x="6378319" y="6439522"/>
              <a:ext cx="396000" cy="233573"/>
            </a:xfrm>
            <a:prstGeom prst="bentConnector3">
              <a:avLst>
                <a:gd name="adj1" fmla="val 621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/>
            <p:nvPr/>
          </p:nvCxnSpPr>
          <p:spPr>
            <a:xfrm rot="10800000">
              <a:off x="6507218" y="6744626"/>
              <a:ext cx="180000" cy="1588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/>
            <p:nvPr/>
          </p:nvCxnSpPr>
          <p:spPr>
            <a:xfrm>
              <a:off x="6245218" y="6744626"/>
              <a:ext cx="288000" cy="2"/>
            </a:xfrm>
            <a:prstGeom prst="line">
              <a:avLst/>
            </a:prstGeom>
            <a:ln w="158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11" name="Groupe 110"/>
            <p:cNvGrpSpPr/>
            <p:nvPr/>
          </p:nvGrpSpPr>
          <p:grpSpPr>
            <a:xfrm>
              <a:off x="1163810" y="6380132"/>
              <a:ext cx="571186" cy="357190"/>
              <a:chOff x="1163810" y="6380132"/>
              <a:chExt cx="571186" cy="357190"/>
            </a:xfrm>
          </p:grpSpPr>
          <p:cxnSp>
            <p:nvCxnSpPr>
              <p:cNvPr id="146" name="Connecteur en angle 145"/>
              <p:cNvCxnSpPr/>
              <p:nvPr/>
            </p:nvCxnSpPr>
            <p:spPr>
              <a:xfrm rot="5400000" flipH="1" flipV="1">
                <a:off x="1201215" y="6342727"/>
                <a:ext cx="357190" cy="432000"/>
              </a:xfrm>
              <a:prstGeom prst="bentConnector3">
                <a:avLst>
                  <a:gd name="adj1" fmla="val 101532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 rot="10800000">
                <a:off x="1171244" y="6731384"/>
                <a:ext cx="252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1446996" y="6731384"/>
                <a:ext cx="288000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50" name="Connecteur droit 149"/>
          <p:cNvCxnSpPr/>
          <p:nvPr/>
        </p:nvCxnSpPr>
        <p:spPr>
          <a:xfrm>
            <a:off x="3530574" y="6458582"/>
            <a:ext cx="2016000" cy="2"/>
          </a:xfrm>
          <a:prstGeom prst="line">
            <a:avLst/>
          </a:prstGeom>
          <a:ln w="15875"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1" name="Rectangle 42"/>
          <p:cNvSpPr>
            <a:spLocks noChangeArrowheads="1"/>
          </p:cNvSpPr>
          <p:nvPr/>
        </p:nvSpPr>
        <p:spPr bwMode="auto">
          <a:xfrm>
            <a:off x="7215206" y="4214818"/>
            <a:ext cx="171451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المعقب الكهربائي: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8" name="Groupe 107"/>
          <p:cNvGrpSpPr/>
          <p:nvPr/>
        </p:nvGrpSpPr>
        <p:grpSpPr>
          <a:xfrm>
            <a:off x="2642321" y="4713198"/>
            <a:ext cx="782297" cy="216000"/>
            <a:chOff x="2642321" y="4713198"/>
            <a:chExt cx="782297" cy="216000"/>
          </a:xfrm>
        </p:grpSpPr>
        <p:cxnSp>
          <p:nvCxnSpPr>
            <p:cNvPr id="123" name="Connecteur en angle 122"/>
            <p:cNvCxnSpPr/>
            <p:nvPr/>
          </p:nvCxnSpPr>
          <p:spPr>
            <a:xfrm rot="5400000">
              <a:off x="2696321" y="4659198"/>
              <a:ext cx="216000" cy="324000"/>
            </a:xfrm>
            <a:prstGeom prst="bentConnector3">
              <a:avLst>
                <a:gd name="adj1" fmla="val 1833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 rot="20880000" flipV="1">
              <a:off x="2971071" y="4736641"/>
              <a:ext cx="180000" cy="720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Connecteur droit 129"/>
            <p:cNvCxnSpPr/>
            <p:nvPr/>
          </p:nvCxnSpPr>
          <p:spPr>
            <a:xfrm>
              <a:off x="3136618" y="4718713"/>
              <a:ext cx="28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 rot="5400000">
              <a:off x="3022733" y="4810928"/>
              <a:ext cx="1080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>
              <a:off x="3025050" y="4868787"/>
              <a:ext cx="10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2" name="Connecteur droit 151"/>
            <p:cNvCxnSpPr/>
            <p:nvPr/>
          </p:nvCxnSpPr>
          <p:spPr>
            <a:xfrm rot="5400000">
              <a:off x="3315060" y="4820406"/>
              <a:ext cx="2160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7" name="Groupe 106"/>
          <p:cNvGrpSpPr/>
          <p:nvPr/>
        </p:nvGrpSpPr>
        <p:grpSpPr>
          <a:xfrm>
            <a:off x="1692539" y="4701349"/>
            <a:ext cx="774139" cy="236957"/>
            <a:chOff x="1692539" y="4701349"/>
            <a:chExt cx="774139" cy="236957"/>
          </a:xfrm>
        </p:grpSpPr>
        <p:cxnSp>
          <p:nvCxnSpPr>
            <p:cNvPr id="87" name="Connecteur droit 86"/>
            <p:cNvCxnSpPr/>
            <p:nvPr/>
          </p:nvCxnSpPr>
          <p:spPr>
            <a:xfrm flipV="1">
              <a:off x="1942242" y="4721599"/>
              <a:ext cx="179177" cy="115989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Connecteur droit 87"/>
            <p:cNvCxnSpPr/>
            <p:nvPr/>
          </p:nvCxnSpPr>
          <p:spPr>
            <a:xfrm rot="5400000">
              <a:off x="1574866" y="4819022"/>
              <a:ext cx="236929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Connecteur en angle 123"/>
            <p:cNvCxnSpPr/>
            <p:nvPr/>
          </p:nvCxnSpPr>
          <p:spPr>
            <a:xfrm rot="16200000" flipH="1">
              <a:off x="2178678" y="4650306"/>
              <a:ext cx="216000" cy="360000"/>
            </a:xfrm>
            <a:prstGeom prst="bentConnector3">
              <a:avLst>
                <a:gd name="adj1" fmla="val -15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Connecteur droit 152"/>
            <p:cNvCxnSpPr/>
            <p:nvPr/>
          </p:nvCxnSpPr>
          <p:spPr>
            <a:xfrm>
              <a:off x="1694308" y="4708160"/>
              <a:ext cx="28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0" name="Rectangle 42"/>
          <p:cNvSpPr>
            <a:spLocks noChangeArrowheads="1"/>
          </p:cNvSpPr>
          <p:nvPr/>
        </p:nvSpPr>
        <p:spPr bwMode="auto">
          <a:xfrm>
            <a:off x="6429420" y="-24"/>
            <a:ext cx="2643174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نمط التشغيل العادي  </a:t>
            </a:r>
            <a:r>
              <a:rPr lang="fr-FR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u="sng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cy</a:t>
            </a:r>
            <a:r>
              <a:rPr lang="fr-FR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fr-FR" sz="2000" b="1" u="sng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cy</a:t>
            </a:r>
            <a:r>
              <a:rPr lang="fr-FR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ar-DZ" sz="24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fr-FR" b="1" u="sng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1" name="Rectangle 42"/>
          <p:cNvSpPr>
            <a:spLocks noChangeArrowheads="1"/>
          </p:cNvSpPr>
          <p:nvPr/>
        </p:nvSpPr>
        <p:spPr bwMode="auto">
          <a:xfrm>
            <a:off x="2786050" y="130710"/>
            <a:ext cx="92866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الجيما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endParaRPr lang="fr-FR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Rectangle 42"/>
          <p:cNvSpPr>
            <a:spLocks noChangeArrowheads="1"/>
          </p:cNvSpPr>
          <p:nvPr/>
        </p:nvSpPr>
        <p:spPr bwMode="auto">
          <a:xfrm>
            <a:off x="6572264" y="616420"/>
            <a:ext cx="200026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متمن </a:t>
            </a: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الانتاج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العادي 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2" name="Text Box 109"/>
          <p:cNvSpPr txBox="1">
            <a:spLocks noChangeArrowheads="1"/>
          </p:cNvSpPr>
          <p:nvPr/>
        </p:nvSpPr>
        <p:spPr bwMode="auto">
          <a:xfrm>
            <a:off x="2661945" y="2176583"/>
            <a:ext cx="1276004" cy="31983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b="1" dirty="0">
                <a:solidFill>
                  <a:srgbClr val="FF0000"/>
                </a:solidFill>
                <a:cs typeface="Arabic Transparent" pitchFamily="2" charset="-78"/>
              </a:rPr>
              <a:t>نظام </a:t>
            </a:r>
            <a:r>
              <a:rPr lang="ar-DZ" b="1" dirty="0" smtClean="0">
                <a:solidFill>
                  <a:srgbClr val="FF0000"/>
                </a:solidFill>
                <a:cs typeface="Arabic Transparent" pitchFamily="2" charset="-78"/>
              </a:rPr>
              <a:t>ألي </a:t>
            </a:r>
            <a:r>
              <a:rPr lang="fr-FR" b="1" dirty="0" smtClean="0">
                <a:solidFill>
                  <a:srgbClr val="FF0000"/>
                </a:solidFill>
                <a:cs typeface="Arabic Transparent" pitchFamily="2" charset="-78"/>
              </a:rPr>
              <a:t>…..</a:t>
            </a:r>
            <a:endParaRPr lang="fr-FR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106" name="Groupe 105"/>
          <p:cNvGrpSpPr/>
          <p:nvPr/>
        </p:nvGrpSpPr>
        <p:grpSpPr>
          <a:xfrm>
            <a:off x="357158" y="357166"/>
            <a:ext cx="3804946" cy="3024000"/>
            <a:chOff x="357158" y="594931"/>
            <a:chExt cx="3804946" cy="3024000"/>
          </a:xfrm>
        </p:grpSpPr>
        <p:cxnSp>
          <p:nvCxnSpPr>
            <p:cNvPr id="164" name="Connecteur droit 163"/>
            <p:cNvCxnSpPr/>
            <p:nvPr/>
          </p:nvCxnSpPr>
          <p:spPr>
            <a:xfrm rot="5400000" flipH="1" flipV="1">
              <a:off x="59031" y="1538439"/>
              <a:ext cx="867665" cy="136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5" name="Rectangle 164"/>
            <p:cNvSpPr/>
            <p:nvPr/>
          </p:nvSpPr>
          <p:spPr>
            <a:xfrm>
              <a:off x="2440315" y="2143116"/>
              <a:ext cx="1721789" cy="1475815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6" name="Text Box 19"/>
            <p:cNvSpPr txBox="1">
              <a:spLocks noChangeArrowheads="1"/>
            </p:cNvSpPr>
            <p:nvPr/>
          </p:nvSpPr>
          <p:spPr bwMode="auto">
            <a:xfrm>
              <a:off x="2331538" y="2146088"/>
              <a:ext cx="1817507" cy="27889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05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67" name="Connecteur droit avec flèche 166"/>
            <p:cNvCxnSpPr/>
            <p:nvPr/>
          </p:nvCxnSpPr>
          <p:spPr>
            <a:xfrm rot="10800000">
              <a:off x="2304632" y="2692074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68" name="Rectangle 167"/>
            <p:cNvSpPr/>
            <p:nvPr/>
          </p:nvSpPr>
          <p:spPr>
            <a:xfrm>
              <a:off x="399976" y="1995767"/>
              <a:ext cx="1080000" cy="762728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9" name="Rectangle 57"/>
            <p:cNvSpPr>
              <a:spLocks noChangeArrowheads="1"/>
            </p:cNvSpPr>
            <p:nvPr/>
          </p:nvSpPr>
          <p:spPr bwMode="auto">
            <a:xfrm>
              <a:off x="357158" y="1969390"/>
              <a:ext cx="1028911" cy="3864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demandé </a:t>
              </a:r>
              <a:endParaRPr kumimoji="0" lang="fr-FR" sz="9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</a:t>
              </a:r>
              <a:r>
                <a: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fin de cycle&gt;</a:t>
              </a:r>
            </a:p>
          </p:txBody>
        </p:sp>
        <p:cxnSp>
          <p:nvCxnSpPr>
            <p:cNvPr id="170" name="Connecteur droit avec flèche 169"/>
            <p:cNvCxnSpPr/>
            <p:nvPr/>
          </p:nvCxnSpPr>
          <p:spPr>
            <a:xfrm rot="16200000">
              <a:off x="465379" y="1889484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71" name="Text Box 84"/>
            <p:cNvSpPr txBox="1">
              <a:spLocks noChangeArrowheads="1"/>
            </p:cNvSpPr>
            <p:nvPr/>
          </p:nvSpPr>
          <p:spPr bwMode="auto">
            <a:xfrm>
              <a:off x="2893837" y="1184967"/>
              <a:ext cx="606593" cy="39961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 err="1" smtClean="0">
                  <a:solidFill>
                    <a:srgbClr val="FF0000"/>
                  </a:solidFill>
                </a:rPr>
                <a:t>Dcy</a:t>
              </a:r>
              <a:endParaRPr lang="fr-FR" sz="1400" b="1" dirty="0">
                <a:solidFill>
                  <a:srgbClr val="3333FF"/>
                </a:solidFill>
              </a:endParaRPr>
            </a:p>
          </p:txBody>
        </p:sp>
        <p:grpSp>
          <p:nvGrpSpPr>
            <p:cNvPr id="173" name="Groupe 103"/>
            <p:cNvGrpSpPr/>
            <p:nvPr/>
          </p:nvGrpSpPr>
          <p:grpSpPr>
            <a:xfrm>
              <a:off x="2033648" y="927913"/>
              <a:ext cx="880148" cy="1208533"/>
              <a:chOff x="2470822" y="2075134"/>
              <a:chExt cx="1142092" cy="1568216"/>
            </a:xfrm>
          </p:grpSpPr>
          <p:cxnSp>
            <p:nvCxnSpPr>
              <p:cNvPr id="174" name="Connecteur en angle 173"/>
              <p:cNvCxnSpPr/>
              <p:nvPr/>
            </p:nvCxnSpPr>
            <p:spPr>
              <a:xfrm>
                <a:off x="2470822" y="2075134"/>
                <a:ext cx="1027710" cy="1568216"/>
              </a:xfrm>
              <a:prstGeom prst="bentConnector3">
                <a:avLst>
                  <a:gd name="adj1" fmla="val 100117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75" name="Connecteur droit 174"/>
              <p:cNvCxnSpPr/>
              <p:nvPr/>
            </p:nvCxnSpPr>
            <p:spPr>
              <a:xfrm>
                <a:off x="3396915" y="2593144"/>
                <a:ext cx="215999" cy="158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76" name="Connecteur droit 175"/>
            <p:cNvCxnSpPr/>
            <p:nvPr/>
          </p:nvCxnSpPr>
          <p:spPr>
            <a:xfrm rot="10800000">
              <a:off x="1495470" y="2694763"/>
              <a:ext cx="936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77" name="Connecteur droit 176"/>
            <p:cNvCxnSpPr/>
            <p:nvPr/>
          </p:nvCxnSpPr>
          <p:spPr>
            <a:xfrm rot="5400000">
              <a:off x="1870208" y="2700375"/>
              <a:ext cx="16515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8" name="Rectangle 177"/>
            <p:cNvSpPr/>
            <p:nvPr/>
          </p:nvSpPr>
          <p:spPr>
            <a:xfrm>
              <a:off x="496708" y="639941"/>
              <a:ext cx="1440000" cy="402845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46926" y="594931"/>
              <a:ext cx="1548000" cy="495809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80" name="Rectangle 54"/>
            <p:cNvSpPr>
              <a:spLocks noChangeArrowheads="1"/>
            </p:cNvSpPr>
            <p:nvPr/>
          </p:nvSpPr>
          <p:spPr bwMode="auto">
            <a:xfrm>
              <a:off x="440947" y="603233"/>
              <a:ext cx="1356518" cy="26652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cxnSp>
          <p:nvCxnSpPr>
            <p:cNvPr id="181" name="Connecteur droit avec flèche 180"/>
            <p:cNvCxnSpPr/>
            <p:nvPr/>
          </p:nvCxnSpPr>
          <p:spPr>
            <a:xfrm>
              <a:off x="2079692" y="928357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82" name="Text Box 84"/>
            <p:cNvSpPr txBox="1">
              <a:spLocks noChangeAspect="1" noChangeArrowheads="1"/>
            </p:cNvSpPr>
            <p:nvPr/>
          </p:nvSpPr>
          <p:spPr bwMode="auto">
            <a:xfrm>
              <a:off x="931794" y="794307"/>
              <a:ext cx="495479" cy="29850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 b="1" dirty="0"/>
            </a:p>
          </p:txBody>
        </p:sp>
        <p:sp>
          <p:nvSpPr>
            <p:cNvPr id="183" name="Text Box 82"/>
            <p:cNvSpPr txBox="1">
              <a:spLocks noChangeArrowheads="1"/>
            </p:cNvSpPr>
            <p:nvPr/>
          </p:nvSpPr>
          <p:spPr bwMode="auto">
            <a:xfrm>
              <a:off x="423193" y="778151"/>
              <a:ext cx="1524333" cy="28872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>
                  <a:solidFill>
                    <a:srgbClr val="008000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المرحلة الابتدائية 1</a:t>
              </a:r>
              <a:endParaRPr lang="fr-FR" sz="1400" b="1" dirty="0" smtClean="0">
                <a:solidFill>
                  <a:srgbClr val="008000"/>
                </a:solidFill>
              </a:endParaRPr>
            </a:p>
            <a:p>
              <a:pPr algn="r" rtl="1"/>
              <a:endParaRPr lang="fr-FR" sz="1400" b="1" dirty="0">
                <a:solidFill>
                  <a:srgbClr val="008000"/>
                </a:solidFill>
                <a:cs typeface="Arabic Transparent" pitchFamily="2" charset="-78"/>
              </a:endParaRPr>
            </a:p>
          </p:txBody>
        </p:sp>
        <p:sp>
          <p:nvSpPr>
            <p:cNvPr id="184" name="Text Box 85"/>
            <p:cNvSpPr txBox="1">
              <a:spLocks noChangeAspect="1" noChangeArrowheads="1"/>
            </p:cNvSpPr>
            <p:nvPr/>
          </p:nvSpPr>
          <p:spPr bwMode="auto">
            <a:xfrm>
              <a:off x="385054" y="2309443"/>
              <a:ext cx="990968" cy="55053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sz="1200" b="1" dirty="0">
                  <a:solidFill>
                    <a:srgbClr val="FF0000"/>
                  </a:solidFill>
                  <a:cs typeface="Arabic Transparent" pitchFamily="2" charset="-78"/>
                </a:rPr>
                <a:t>طلب توقف عند </a:t>
              </a:r>
              <a:endParaRPr lang="fr-FR" sz="1200" b="1" dirty="0" smtClean="0">
                <a:solidFill>
                  <a:srgbClr val="FF0000"/>
                </a:solidFill>
                <a:cs typeface="Arabic Transparent" pitchFamily="2" charset="-78"/>
              </a:endParaRPr>
            </a:p>
            <a:p>
              <a:pPr algn="r" rtl="1"/>
              <a:r>
                <a:rPr lang="ar-DZ" sz="1200" b="1" dirty="0" smtClean="0">
                  <a:solidFill>
                    <a:srgbClr val="FF0000"/>
                  </a:solidFill>
                  <a:cs typeface="Arabic Transparent" pitchFamily="2" charset="-78"/>
                </a:rPr>
                <a:t>نهاية </a:t>
              </a:r>
              <a:r>
                <a:rPr lang="ar-DZ" sz="1200" b="1" dirty="0">
                  <a:solidFill>
                    <a:srgbClr val="FF0000"/>
                  </a:solidFill>
                  <a:cs typeface="Arabic Transparent" pitchFamily="2" charset="-78"/>
                </a:rPr>
                <a:t>الدورة</a:t>
              </a:r>
              <a:endParaRPr lang="fr-FR" sz="12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185" name="Text Box 85"/>
            <p:cNvSpPr txBox="1">
              <a:spLocks noChangeAspect="1" noChangeArrowheads="1"/>
            </p:cNvSpPr>
            <p:nvPr/>
          </p:nvSpPr>
          <p:spPr bwMode="auto">
            <a:xfrm>
              <a:off x="1447460" y="2752759"/>
              <a:ext cx="818630" cy="48493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 smtClean="0">
                  <a:solidFill>
                    <a:srgbClr val="FF0000"/>
                  </a:solidFill>
                  <a:cs typeface="Arabic Transparent" pitchFamily="2" charset="-78"/>
                </a:rPr>
                <a:t>Arrêt</a:t>
              </a:r>
              <a:endParaRPr lang="fr-FR" sz="14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186" name="Text Box 14"/>
            <p:cNvSpPr txBox="1">
              <a:spLocks noChangeAspect="1" noChangeArrowheads="1"/>
            </p:cNvSpPr>
            <p:nvPr/>
          </p:nvSpPr>
          <p:spPr bwMode="auto">
            <a:xfrm>
              <a:off x="528076" y="1414028"/>
              <a:ext cx="466559" cy="35692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chemeClr val="tx1"/>
                  </a:solidFill>
                </a:rPr>
                <a:t>X4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87" name="Line 28"/>
            <p:cNvSpPr>
              <a:spLocks noChangeAspect="1" noChangeShapeType="1"/>
            </p:cNvSpPr>
            <p:nvPr/>
          </p:nvSpPr>
          <p:spPr bwMode="auto">
            <a:xfrm>
              <a:off x="424806" y="1556654"/>
              <a:ext cx="1393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</p:grpSp>
      <p:sp>
        <p:nvSpPr>
          <p:cNvPr id="188" name="Text Box 109"/>
          <p:cNvSpPr txBox="1">
            <a:spLocks noChangeArrowheads="1"/>
          </p:cNvSpPr>
          <p:nvPr/>
        </p:nvSpPr>
        <p:spPr bwMode="auto">
          <a:xfrm>
            <a:off x="2441732" y="2451849"/>
            <a:ext cx="1665457" cy="83099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sz="1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إشتغال</a:t>
            </a:r>
            <a:r>
              <a:rPr lang="ar-DZ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عادي </a:t>
            </a:r>
            <a:r>
              <a:rPr lang="ar-DZ" sz="16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للمتمن</a:t>
            </a:r>
            <a:r>
              <a:rPr lang="ar-DZ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 من المرحلة 2 إلى المرحلة 4</a:t>
            </a:r>
            <a:endParaRPr lang="fr-FR" sz="1600" b="1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cxnSp>
        <p:nvCxnSpPr>
          <p:cNvPr id="101" name="Connecteur droit avec flèche 100"/>
          <p:cNvCxnSpPr/>
          <p:nvPr/>
        </p:nvCxnSpPr>
        <p:spPr>
          <a:xfrm flipV="1">
            <a:off x="4214810" y="1857364"/>
            <a:ext cx="2928958" cy="7143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>
            <a:off x="4143372" y="3334111"/>
            <a:ext cx="2736000" cy="633655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12" name="Groupe 111"/>
          <p:cNvGrpSpPr/>
          <p:nvPr/>
        </p:nvGrpSpPr>
        <p:grpSpPr>
          <a:xfrm>
            <a:off x="0" y="3714752"/>
            <a:ext cx="2065448" cy="513914"/>
            <a:chOff x="0" y="3714752"/>
            <a:chExt cx="2065448" cy="513914"/>
          </a:xfrm>
        </p:grpSpPr>
        <p:sp>
          <p:nvSpPr>
            <p:cNvPr id="116" name="Rectangle 115"/>
            <p:cNvSpPr/>
            <p:nvPr/>
          </p:nvSpPr>
          <p:spPr>
            <a:xfrm>
              <a:off x="13448" y="3728600"/>
              <a:ext cx="2052000" cy="500066"/>
            </a:xfrm>
            <a:prstGeom prst="rect">
              <a:avLst/>
            </a:prstGeom>
            <a:solidFill>
              <a:srgbClr val="33CC33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17" name="Légende encadrée 2 116"/>
            <p:cNvSpPr/>
            <p:nvPr/>
          </p:nvSpPr>
          <p:spPr>
            <a:xfrm flipH="1">
              <a:off x="0" y="3714752"/>
              <a:ext cx="2052000" cy="50400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35724"/>
                <a:gd name="adj6" fmla="val -38362"/>
              </a:avLst>
            </a:prstGeom>
            <a:noFill/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DZ" sz="1400" b="1" dirty="0" smtClean="0">
                  <a:solidFill>
                    <a:schemeClr val="tx1"/>
                  </a:solidFill>
                  <a:cs typeface="Arabic Transparent" pitchFamily="2" charset="-78"/>
                </a:rPr>
                <a:t>لوح التحكم </a:t>
              </a:r>
              <a:endParaRPr lang="fr-FR" sz="1400" b="1" dirty="0" smtClean="0">
                <a:solidFill>
                  <a:schemeClr val="tx1"/>
                </a:solidFill>
                <a:cs typeface="Arabic Transparent" pitchFamily="2" charset="-78"/>
              </a:endParaRPr>
            </a:p>
            <a:p>
              <a:pPr algn="ctr" rtl="1"/>
              <a:r>
                <a:rPr lang="fr-FR" sz="1400" b="1" dirty="0" smtClean="0">
                  <a:solidFill>
                    <a:schemeClr val="tx1"/>
                  </a:solidFill>
                  <a:cs typeface="Arabic Transparent" pitchFamily="2" charset="-78"/>
                </a:rPr>
                <a:t>Pupitre de commande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120" name="Connecteur droit avec flèche 119"/>
          <p:cNvCxnSpPr/>
          <p:nvPr/>
        </p:nvCxnSpPr>
        <p:spPr>
          <a:xfrm>
            <a:off x="1724930" y="700708"/>
            <a:ext cx="5456540" cy="81185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25" name="Picture 7" descr="G:\Protégé _ Chaîne d’action électrique. → Code couleur des voyants et boutons poussoirs - BAC PRO MSPC_files\bp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58082" y="5572140"/>
            <a:ext cx="937531" cy="612000"/>
          </a:xfrm>
          <a:prstGeom prst="rect">
            <a:avLst/>
          </a:prstGeom>
          <a:noFill/>
        </p:spPr>
      </p:pic>
      <p:sp>
        <p:nvSpPr>
          <p:cNvPr id="126" name="Rectangle 329"/>
          <p:cNvSpPr>
            <a:spLocks noChangeArrowheads="1"/>
          </p:cNvSpPr>
          <p:nvPr/>
        </p:nvSpPr>
        <p:spPr bwMode="auto">
          <a:xfrm>
            <a:off x="7500958" y="5143512"/>
            <a:ext cx="60325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Dcy</a:t>
            </a:r>
            <a:endParaRPr lang="fr-FR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81" grpId="0"/>
      <p:bldP spid="128" grpId="0"/>
      <p:bldP spid="131" grpId="0"/>
      <p:bldP spid="151" grpId="0"/>
      <p:bldP spid="160" grpId="0"/>
      <p:bldP spid="161" grpId="0"/>
      <p:bldP spid="162" grpId="0"/>
      <p:bldP spid="172" grpId="0"/>
      <p:bldP spid="188" grpId="0"/>
      <p:bldP spid="12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roupe 197"/>
          <p:cNvGrpSpPr/>
          <p:nvPr/>
        </p:nvGrpSpPr>
        <p:grpSpPr>
          <a:xfrm>
            <a:off x="857224" y="357166"/>
            <a:ext cx="4084679" cy="3024000"/>
            <a:chOff x="5059321" y="1142984"/>
            <a:chExt cx="4084679" cy="3024000"/>
          </a:xfrm>
        </p:grpSpPr>
        <p:cxnSp>
          <p:nvCxnSpPr>
            <p:cNvPr id="93" name="Connecteur droit 92"/>
            <p:cNvCxnSpPr/>
            <p:nvPr/>
          </p:nvCxnSpPr>
          <p:spPr>
            <a:xfrm rot="5400000" flipH="1" flipV="1">
              <a:off x="4761194" y="2086492"/>
              <a:ext cx="867665" cy="136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5" name="Rectangle 94"/>
            <p:cNvSpPr/>
            <p:nvPr/>
          </p:nvSpPr>
          <p:spPr>
            <a:xfrm>
              <a:off x="7142478" y="2691169"/>
              <a:ext cx="1721789" cy="1475815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6" name="Text Box 19"/>
            <p:cNvSpPr txBox="1">
              <a:spLocks noChangeArrowheads="1"/>
            </p:cNvSpPr>
            <p:nvPr/>
          </p:nvSpPr>
          <p:spPr bwMode="auto">
            <a:xfrm>
              <a:off x="7033701" y="2694141"/>
              <a:ext cx="1817507" cy="27889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05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97" name="Connecteur droit avec flèche 96"/>
            <p:cNvCxnSpPr/>
            <p:nvPr/>
          </p:nvCxnSpPr>
          <p:spPr>
            <a:xfrm rot="10800000">
              <a:off x="7006795" y="3240127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9" name="Rectangle 98"/>
            <p:cNvSpPr/>
            <p:nvPr/>
          </p:nvSpPr>
          <p:spPr>
            <a:xfrm>
              <a:off x="5102139" y="2543820"/>
              <a:ext cx="1080000" cy="762728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0" name="Rectangle 57"/>
            <p:cNvSpPr>
              <a:spLocks noChangeArrowheads="1"/>
            </p:cNvSpPr>
            <p:nvPr/>
          </p:nvSpPr>
          <p:spPr bwMode="auto">
            <a:xfrm>
              <a:off x="5059321" y="2517443"/>
              <a:ext cx="1028911" cy="3864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demandé </a:t>
              </a:r>
              <a:endParaRPr kumimoji="0" lang="fr-FR" sz="9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</a:t>
              </a:r>
              <a:r>
                <a: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fin de cycle&gt;</a:t>
              </a:r>
            </a:p>
          </p:txBody>
        </p:sp>
        <p:cxnSp>
          <p:nvCxnSpPr>
            <p:cNvPr id="101" name="Connecteur droit avec flèche 100"/>
            <p:cNvCxnSpPr/>
            <p:nvPr/>
          </p:nvCxnSpPr>
          <p:spPr>
            <a:xfrm rot="16200000">
              <a:off x="5167542" y="2437537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2" name="Text Box 84"/>
            <p:cNvSpPr txBox="1">
              <a:spLocks noChangeArrowheads="1"/>
            </p:cNvSpPr>
            <p:nvPr/>
          </p:nvSpPr>
          <p:spPr bwMode="auto">
            <a:xfrm>
              <a:off x="7596000" y="1718668"/>
              <a:ext cx="1548000" cy="32400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 err="1" smtClean="0">
                  <a:solidFill>
                    <a:srgbClr val="FF0000"/>
                  </a:solidFill>
                </a:rPr>
                <a:t>Dcy</a:t>
              </a:r>
              <a:r>
                <a:rPr lang="fr-FR" sz="1400" b="1" dirty="0" smtClean="0"/>
                <a:t>.(</a:t>
              </a:r>
              <a:r>
                <a:rPr lang="fr-FR" sz="1400" b="1" dirty="0" smtClean="0">
                  <a:solidFill>
                    <a:srgbClr val="3333FF"/>
                  </a:solidFill>
                </a:rPr>
                <a:t>Auto+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C/C</a:t>
              </a:r>
              <a:r>
                <a:rPr lang="fr-FR" sz="1400" b="1" dirty="0" smtClean="0">
                  <a:solidFill>
                    <a:srgbClr val="3333FF"/>
                  </a:solidFill>
                </a:rPr>
                <a:t>)</a:t>
              </a:r>
              <a:endParaRPr lang="fr-FR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103" name="Text Box 109"/>
            <p:cNvSpPr txBox="1">
              <a:spLocks noChangeArrowheads="1"/>
            </p:cNvSpPr>
            <p:nvPr/>
          </p:nvSpPr>
          <p:spPr bwMode="auto">
            <a:xfrm>
              <a:off x="7364108" y="2962401"/>
              <a:ext cx="1276004" cy="31983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ar-DZ" b="1" dirty="0">
                  <a:solidFill>
                    <a:srgbClr val="FF0000"/>
                  </a:solidFill>
                  <a:cs typeface="Arabic Transparent" pitchFamily="2" charset="-78"/>
                </a:rPr>
                <a:t>نظام </a:t>
              </a:r>
              <a:r>
                <a:rPr lang="ar-DZ" b="1" dirty="0" smtClean="0">
                  <a:solidFill>
                    <a:srgbClr val="FF0000"/>
                  </a:solidFill>
                  <a:cs typeface="Arabic Transparent" pitchFamily="2" charset="-78"/>
                </a:rPr>
                <a:t>ألي </a:t>
              </a:r>
              <a:r>
                <a:rPr lang="fr-FR" b="1" dirty="0" smtClean="0">
                  <a:solidFill>
                    <a:srgbClr val="FF0000"/>
                  </a:solidFill>
                  <a:cs typeface="Arabic Transparent" pitchFamily="2" charset="-78"/>
                </a:rPr>
                <a:t>…..</a:t>
              </a:r>
              <a:endParaRPr lang="fr-FR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grpSp>
          <p:nvGrpSpPr>
            <p:cNvPr id="5" name="Groupe 103"/>
            <p:cNvGrpSpPr/>
            <p:nvPr/>
          </p:nvGrpSpPr>
          <p:grpSpPr>
            <a:xfrm>
              <a:off x="6735812" y="1475966"/>
              <a:ext cx="866501" cy="1208533"/>
              <a:chOff x="2470822" y="2075134"/>
              <a:chExt cx="1124383" cy="1568216"/>
            </a:xfrm>
          </p:grpSpPr>
          <p:cxnSp>
            <p:nvCxnSpPr>
              <p:cNvPr id="105" name="Connecteur en angle 104"/>
              <p:cNvCxnSpPr/>
              <p:nvPr/>
            </p:nvCxnSpPr>
            <p:spPr>
              <a:xfrm>
                <a:off x="2470822" y="2075134"/>
                <a:ext cx="1027710" cy="1568216"/>
              </a:xfrm>
              <a:prstGeom prst="bentConnector3">
                <a:avLst>
                  <a:gd name="adj1" fmla="val 100117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6" name="Connecteur droit 105"/>
              <p:cNvCxnSpPr/>
              <p:nvPr/>
            </p:nvCxnSpPr>
            <p:spPr>
              <a:xfrm>
                <a:off x="3379206" y="2593144"/>
                <a:ext cx="215999" cy="158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8" name="Connecteur droit 107"/>
            <p:cNvCxnSpPr/>
            <p:nvPr/>
          </p:nvCxnSpPr>
          <p:spPr>
            <a:xfrm rot="10800000">
              <a:off x="6197633" y="3242816"/>
              <a:ext cx="936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9" name="Connecteur droit 108"/>
            <p:cNvCxnSpPr/>
            <p:nvPr/>
          </p:nvCxnSpPr>
          <p:spPr>
            <a:xfrm rot="5400000">
              <a:off x="6572371" y="3248428"/>
              <a:ext cx="16515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5198871" y="1187994"/>
              <a:ext cx="1440000" cy="402845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149089" y="1142984"/>
              <a:ext cx="1548000" cy="495809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3" name="Rectangle 54"/>
            <p:cNvSpPr>
              <a:spLocks noChangeArrowheads="1"/>
            </p:cNvSpPr>
            <p:nvPr/>
          </p:nvSpPr>
          <p:spPr bwMode="auto">
            <a:xfrm>
              <a:off x="5143110" y="1151286"/>
              <a:ext cx="1356518" cy="26652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cxnSp>
          <p:nvCxnSpPr>
            <p:cNvPr id="114" name="Connecteur droit avec flèche 113"/>
            <p:cNvCxnSpPr/>
            <p:nvPr/>
          </p:nvCxnSpPr>
          <p:spPr>
            <a:xfrm>
              <a:off x="6781855" y="1476410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5" name="Text Box 84"/>
            <p:cNvSpPr txBox="1">
              <a:spLocks noChangeAspect="1" noChangeArrowheads="1"/>
            </p:cNvSpPr>
            <p:nvPr/>
          </p:nvSpPr>
          <p:spPr bwMode="auto">
            <a:xfrm>
              <a:off x="5633957" y="1342360"/>
              <a:ext cx="495479" cy="29850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 b="1" dirty="0"/>
            </a:p>
          </p:txBody>
        </p:sp>
        <p:sp>
          <p:nvSpPr>
            <p:cNvPr id="116" name="Text Box 82"/>
            <p:cNvSpPr txBox="1">
              <a:spLocks noChangeArrowheads="1"/>
            </p:cNvSpPr>
            <p:nvPr/>
          </p:nvSpPr>
          <p:spPr bwMode="auto">
            <a:xfrm>
              <a:off x="5125356" y="1326204"/>
              <a:ext cx="1524333" cy="28872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>
                  <a:solidFill>
                    <a:srgbClr val="008000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المرحلة الابتدائية 1</a:t>
              </a:r>
              <a:endParaRPr lang="fr-FR" sz="1400" b="1" dirty="0" smtClean="0">
                <a:solidFill>
                  <a:srgbClr val="008000"/>
                </a:solidFill>
              </a:endParaRPr>
            </a:p>
            <a:p>
              <a:pPr algn="r" rtl="1"/>
              <a:endParaRPr lang="fr-FR" sz="1400" b="1" dirty="0">
                <a:solidFill>
                  <a:srgbClr val="008000"/>
                </a:solidFill>
                <a:cs typeface="Arabic Transparent" pitchFamily="2" charset="-78"/>
              </a:endParaRPr>
            </a:p>
          </p:txBody>
        </p:sp>
        <p:sp>
          <p:nvSpPr>
            <p:cNvPr id="117" name="Text Box 85"/>
            <p:cNvSpPr txBox="1">
              <a:spLocks noChangeAspect="1" noChangeArrowheads="1"/>
            </p:cNvSpPr>
            <p:nvPr/>
          </p:nvSpPr>
          <p:spPr bwMode="auto">
            <a:xfrm>
              <a:off x="5087217" y="2857496"/>
              <a:ext cx="990968" cy="55053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sz="1200" b="1" dirty="0">
                  <a:solidFill>
                    <a:srgbClr val="FF0000"/>
                  </a:solidFill>
                  <a:cs typeface="Arabic Transparent" pitchFamily="2" charset="-78"/>
                </a:rPr>
                <a:t>طلب توقف عند </a:t>
              </a:r>
              <a:endParaRPr lang="fr-FR" sz="1200" b="1" dirty="0" smtClean="0">
                <a:solidFill>
                  <a:srgbClr val="FF0000"/>
                </a:solidFill>
                <a:cs typeface="Arabic Transparent" pitchFamily="2" charset="-78"/>
              </a:endParaRPr>
            </a:p>
            <a:p>
              <a:pPr algn="r" rtl="1"/>
              <a:r>
                <a:rPr lang="ar-DZ" sz="1200" b="1" dirty="0" smtClean="0">
                  <a:solidFill>
                    <a:srgbClr val="FF0000"/>
                  </a:solidFill>
                  <a:cs typeface="Arabic Transparent" pitchFamily="2" charset="-78"/>
                </a:rPr>
                <a:t>نهاية </a:t>
              </a:r>
              <a:r>
                <a:rPr lang="ar-DZ" sz="1200" b="1" dirty="0">
                  <a:solidFill>
                    <a:srgbClr val="FF0000"/>
                  </a:solidFill>
                  <a:cs typeface="Arabic Transparent" pitchFamily="2" charset="-78"/>
                </a:rPr>
                <a:t>الدورة</a:t>
              </a:r>
              <a:endParaRPr lang="fr-FR" sz="12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118" name="Text Box 85"/>
            <p:cNvSpPr txBox="1">
              <a:spLocks noChangeAspect="1" noChangeArrowheads="1"/>
            </p:cNvSpPr>
            <p:nvPr/>
          </p:nvSpPr>
          <p:spPr bwMode="auto">
            <a:xfrm>
              <a:off x="6149623" y="3300812"/>
              <a:ext cx="818630" cy="48493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 smtClean="0">
                  <a:solidFill>
                    <a:srgbClr val="FF0000"/>
                  </a:solidFill>
                  <a:cs typeface="Arabic Transparent" pitchFamily="2" charset="-78"/>
                </a:rPr>
                <a:t>Arrêt</a:t>
              </a:r>
              <a:endParaRPr lang="fr-FR" sz="14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119" name="Text Box 14"/>
            <p:cNvSpPr txBox="1">
              <a:spLocks noChangeAspect="1" noChangeArrowheads="1"/>
            </p:cNvSpPr>
            <p:nvPr/>
          </p:nvSpPr>
          <p:spPr bwMode="auto">
            <a:xfrm>
              <a:off x="5217176" y="1935955"/>
              <a:ext cx="466559" cy="35692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chemeClr val="tx1"/>
                  </a:solidFill>
                </a:rPr>
                <a:t>X4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Line 28"/>
            <p:cNvSpPr>
              <a:spLocks noChangeAspect="1" noChangeShapeType="1"/>
            </p:cNvSpPr>
            <p:nvPr/>
          </p:nvSpPr>
          <p:spPr bwMode="auto">
            <a:xfrm>
              <a:off x="5126969" y="2104707"/>
              <a:ext cx="1393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121" name="Text Box 109"/>
            <p:cNvSpPr txBox="1">
              <a:spLocks noChangeArrowheads="1"/>
            </p:cNvSpPr>
            <p:nvPr/>
          </p:nvSpPr>
          <p:spPr bwMode="auto">
            <a:xfrm>
              <a:off x="7143895" y="3237667"/>
              <a:ext cx="1665457" cy="83099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>
                <a:defRPr/>
              </a:pPr>
              <a:r>
                <a:rPr lang="ar-DZ" sz="16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إشتغال</a:t>
              </a:r>
              <a:r>
                <a:rPr lang="ar-DZ" sz="16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عادي </a:t>
              </a:r>
              <a:r>
                <a:rPr lang="ar-DZ" sz="16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للمتمن</a:t>
              </a:r>
              <a:r>
                <a:rPr lang="ar-DZ" sz="16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من المرحلة 2 إلى المرحلة 4</a:t>
              </a:r>
              <a:endParaRPr lang="fr-FR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grpSp>
        <p:nvGrpSpPr>
          <p:cNvPr id="189" name="Groupe 188"/>
          <p:cNvGrpSpPr>
            <a:grpSpLocks/>
          </p:cNvGrpSpPr>
          <p:nvPr/>
        </p:nvGrpSpPr>
        <p:grpSpPr>
          <a:xfrm>
            <a:off x="6000759" y="1276656"/>
            <a:ext cx="2500331" cy="2723848"/>
            <a:chOff x="-83253" y="347333"/>
            <a:chExt cx="3239981" cy="3640464"/>
          </a:xfrm>
        </p:grpSpPr>
        <p:sp>
          <p:nvSpPr>
            <p:cNvPr id="149" name="Line 43"/>
            <p:cNvSpPr>
              <a:spLocks noChangeShapeType="1"/>
            </p:cNvSpPr>
            <p:nvPr/>
          </p:nvSpPr>
          <p:spPr bwMode="auto">
            <a:xfrm>
              <a:off x="1416251" y="347333"/>
              <a:ext cx="0" cy="320400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Text Box 11"/>
            <p:cNvSpPr txBox="1">
              <a:spLocks noChangeArrowheads="1"/>
            </p:cNvSpPr>
            <p:nvPr/>
          </p:nvSpPr>
          <p:spPr bwMode="auto">
            <a:xfrm>
              <a:off x="1857353" y="3548126"/>
              <a:ext cx="1114231" cy="38761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C/C.</a:t>
              </a:r>
              <a:r>
                <a:rPr lang="fr-FR" sz="13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V0</a:t>
              </a:r>
              <a:endParaRPr lang="fr-F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1" name="Connecteur en angle 150"/>
            <p:cNvCxnSpPr/>
            <p:nvPr/>
          </p:nvCxnSpPr>
          <p:spPr>
            <a:xfrm rot="5400000">
              <a:off x="683984" y="1489924"/>
              <a:ext cx="3600000" cy="1332000"/>
            </a:xfrm>
            <a:prstGeom prst="bentConnector3">
              <a:avLst>
                <a:gd name="adj1" fmla="val 99612"/>
              </a:avLst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Line 45"/>
            <p:cNvSpPr>
              <a:spLocks noChangeShapeType="1"/>
            </p:cNvSpPr>
            <p:nvPr/>
          </p:nvSpPr>
          <p:spPr bwMode="auto">
            <a:xfrm flipH="1">
              <a:off x="1428728" y="357166"/>
              <a:ext cx="1728000" cy="0"/>
            </a:xfrm>
            <a:prstGeom prst="line">
              <a:avLst/>
            </a:prstGeom>
            <a:ln w="15875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Line 27"/>
            <p:cNvSpPr>
              <a:spLocks noChangeShapeType="1"/>
            </p:cNvSpPr>
            <p:nvPr/>
          </p:nvSpPr>
          <p:spPr bwMode="auto">
            <a:xfrm flipV="1">
              <a:off x="3141998" y="2190804"/>
              <a:ext cx="0" cy="13634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Rectangle 8"/>
            <p:cNvSpPr>
              <a:spLocks noChangeAspect="1" noChangeArrowheads="1"/>
            </p:cNvSpPr>
            <p:nvPr/>
          </p:nvSpPr>
          <p:spPr bwMode="auto">
            <a:xfrm>
              <a:off x="1198788" y="607990"/>
              <a:ext cx="428377" cy="384916"/>
            </a:xfrm>
            <a:prstGeom prst="rect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Rectangle 9"/>
            <p:cNvSpPr>
              <a:spLocks noChangeAspect="1" noChangeArrowheads="1"/>
            </p:cNvSpPr>
            <p:nvPr/>
          </p:nvSpPr>
          <p:spPr bwMode="auto">
            <a:xfrm>
              <a:off x="1258477" y="662118"/>
              <a:ext cx="301913" cy="272695"/>
            </a:xfrm>
            <a:prstGeom prst="rect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Text Box 10"/>
            <p:cNvSpPr txBox="1">
              <a:spLocks noChangeArrowheads="1"/>
            </p:cNvSpPr>
            <p:nvPr/>
          </p:nvSpPr>
          <p:spPr bwMode="auto">
            <a:xfrm>
              <a:off x="1199348" y="590936"/>
              <a:ext cx="414887" cy="433031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57" name="Group 13"/>
            <p:cNvGrpSpPr>
              <a:grpSpLocks/>
            </p:cNvGrpSpPr>
            <p:nvPr/>
          </p:nvGrpSpPr>
          <p:grpSpPr bwMode="auto">
            <a:xfrm>
              <a:off x="1207833" y="1399154"/>
              <a:ext cx="1659548" cy="394134"/>
              <a:chOff x="6028" y="3606"/>
              <a:chExt cx="1680" cy="447"/>
            </a:xfrm>
          </p:grpSpPr>
          <p:sp>
            <p:nvSpPr>
              <p:cNvPr id="158" name="Line 14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9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8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" name="Text Box 16"/>
              <p:cNvSpPr txBox="1">
                <a:spLocks noChangeArrowheads="1"/>
              </p:cNvSpPr>
              <p:nvPr/>
            </p:nvSpPr>
            <p:spPr bwMode="auto">
              <a:xfrm>
                <a:off x="6049" y="3606"/>
                <a:ext cx="420" cy="439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61" name="Rectangle 17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Text Box 18"/>
              <p:cNvSpPr txBox="1">
                <a:spLocks noChangeArrowheads="1"/>
              </p:cNvSpPr>
              <p:nvPr/>
            </p:nvSpPr>
            <p:spPr bwMode="auto">
              <a:xfrm>
                <a:off x="6761" y="3612"/>
                <a:ext cx="894" cy="438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fr-FR" sz="1400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dV</a:t>
                </a:r>
                <a:r>
                  <a:rPr lang="fr-FR" sz="1400" b="1" baseline="30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+</a:t>
                </a:r>
                <a:endParaRPr lang="fr-FR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3" name="Text Box 19"/>
            <p:cNvSpPr txBox="1">
              <a:spLocks noChangeArrowheads="1"/>
            </p:cNvSpPr>
            <p:nvPr/>
          </p:nvSpPr>
          <p:spPr bwMode="auto">
            <a:xfrm>
              <a:off x="1466496" y="1794454"/>
              <a:ext cx="537600" cy="38761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V1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4" name="Group 20"/>
            <p:cNvGrpSpPr>
              <a:grpSpLocks/>
            </p:cNvGrpSpPr>
            <p:nvPr/>
          </p:nvGrpSpPr>
          <p:grpSpPr bwMode="auto">
            <a:xfrm>
              <a:off x="1201990" y="2147767"/>
              <a:ext cx="1659548" cy="402724"/>
              <a:chOff x="6028" y="3603"/>
              <a:chExt cx="1680" cy="452"/>
            </a:xfrm>
          </p:grpSpPr>
          <p:sp>
            <p:nvSpPr>
              <p:cNvPr id="165" name="Line 21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6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9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7" name="Text Box 23"/>
              <p:cNvSpPr txBox="1">
                <a:spLocks noChangeArrowheads="1"/>
              </p:cNvSpPr>
              <p:nvPr/>
            </p:nvSpPr>
            <p:spPr bwMode="auto">
              <a:xfrm>
                <a:off x="6054" y="3603"/>
                <a:ext cx="420" cy="435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168" name="Rectangle 24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9" name="Text Box 25"/>
              <p:cNvSpPr txBox="1">
                <a:spLocks noChangeArrowheads="1"/>
              </p:cNvSpPr>
              <p:nvPr/>
            </p:nvSpPr>
            <p:spPr bwMode="auto">
              <a:xfrm>
                <a:off x="6770" y="3621"/>
                <a:ext cx="894" cy="434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fr-FR" sz="14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KM</a:t>
                </a:r>
              </a:p>
              <a:p>
                <a:pPr algn="ctr">
                  <a:defRPr/>
                </a:pPr>
                <a:endParaRPr lang="fr-FR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0" name="Text Box 26"/>
            <p:cNvSpPr txBox="1">
              <a:spLocks noChangeArrowheads="1"/>
            </p:cNvSpPr>
            <p:nvPr/>
          </p:nvSpPr>
          <p:spPr bwMode="auto">
            <a:xfrm>
              <a:off x="1456359" y="2555808"/>
              <a:ext cx="882365" cy="38761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Line 28"/>
            <p:cNvSpPr>
              <a:spLocks noChangeShapeType="1"/>
            </p:cNvSpPr>
            <p:nvPr/>
          </p:nvSpPr>
          <p:spPr bwMode="auto">
            <a:xfrm>
              <a:off x="1320807" y="1151182"/>
              <a:ext cx="194783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Line 29"/>
            <p:cNvSpPr>
              <a:spLocks noChangeShapeType="1"/>
            </p:cNvSpPr>
            <p:nvPr/>
          </p:nvSpPr>
          <p:spPr bwMode="auto">
            <a:xfrm>
              <a:off x="1303277" y="1988571"/>
              <a:ext cx="196730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Line 30"/>
            <p:cNvSpPr>
              <a:spLocks noChangeShapeType="1"/>
            </p:cNvSpPr>
            <p:nvPr/>
          </p:nvSpPr>
          <p:spPr bwMode="auto">
            <a:xfrm>
              <a:off x="1319678" y="2726860"/>
              <a:ext cx="194783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74" name="Group 32"/>
            <p:cNvGrpSpPr>
              <a:grpSpLocks/>
            </p:cNvGrpSpPr>
            <p:nvPr/>
          </p:nvGrpSpPr>
          <p:grpSpPr bwMode="auto">
            <a:xfrm>
              <a:off x="1201990" y="2897193"/>
              <a:ext cx="1657600" cy="414227"/>
              <a:chOff x="1289" y="5567"/>
              <a:chExt cx="1680" cy="467"/>
            </a:xfrm>
          </p:grpSpPr>
          <p:sp>
            <p:nvSpPr>
              <p:cNvPr id="175" name="Line 33"/>
              <p:cNvSpPr>
                <a:spLocks noChangeShapeType="1"/>
              </p:cNvSpPr>
              <p:nvPr/>
            </p:nvSpPr>
            <p:spPr bwMode="auto">
              <a:xfrm>
                <a:off x="1700" y="5801"/>
                <a:ext cx="280" cy="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6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289" y="5599"/>
                <a:ext cx="409" cy="411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7" name="Rectangle 35"/>
              <p:cNvSpPr>
                <a:spLocks noChangeArrowheads="1"/>
              </p:cNvSpPr>
              <p:nvPr/>
            </p:nvSpPr>
            <p:spPr bwMode="auto">
              <a:xfrm>
                <a:off x="1990" y="5599"/>
                <a:ext cx="979" cy="382"/>
              </a:xfrm>
              <a:prstGeom prst="rect">
                <a:avLst/>
              </a:prstGeom>
              <a:ln w="15875"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8" name="Text Box 36"/>
              <p:cNvSpPr txBox="1">
                <a:spLocks noChangeArrowheads="1"/>
              </p:cNvSpPr>
              <p:nvPr/>
            </p:nvSpPr>
            <p:spPr bwMode="auto">
              <a:xfrm>
                <a:off x="1979" y="5597"/>
                <a:ext cx="894" cy="437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r"/>
                <a:endParaRPr lang="fr-FR" sz="1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9" name="Text Box 37"/>
              <p:cNvSpPr txBox="1">
                <a:spLocks noChangeArrowheads="1"/>
              </p:cNvSpPr>
              <p:nvPr/>
            </p:nvSpPr>
            <p:spPr bwMode="auto">
              <a:xfrm>
                <a:off x="1291" y="5567"/>
                <a:ext cx="445" cy="381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  <p:sp>
          <p:nvSpPr>
            <p:cNvPr id="180" name="Text Box 38"/>
            <p:cNvSpPr txBox="1">
              <a:spLocks noChangeArrowheads="1"/>
            </p:cNvSpPr>
            <p:nvPr/>
          </p:nvSpPr>
          <p:spPr bwMode="auto">
            <a:xfrm>
              <a:off x="1919866" y="2904093"/>
              <a:ext cx="691478" cy="38761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fr-FR" sz="1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dV</a:t>
              </a:r>
              <a:r>
                <a:rPr lang="fr-FR" sz="1400" b="1" baseline="30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-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" name="Line 31"/>
            <p:cNvSpPr>
              <a:spLocks noChangeShapeType="1"/>
            </p:cNvSpPr>
            <p:nvPr/>
          </p:nvSpPr>
          <p:spPr bwMode="auto">
            <a:xfrm>
              <a:off x="1703847" y="3733534"/>
              <a:ext cx="196730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Parenthèse fermante 181"/>
            <p:cNvSpPr/>
            <p:nvPr/>
          </p:nvSpPr>
          <p:spPr>
            <a:xfrm rot="16200000">
              <a:off x="1223915" y="3356939"/>
              <a:ext cx="396000" cy="785818"/>
            </a:xfrm>
            <a:prstGeom prst="rightBracket">
              <a:avLst>
                <a:gd name="adj" fmla="val 0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83" name="Line 31"/>
            <p:cNvSpPr>
              <a:spLocks noChangeShapeType="1"/>
            </p:cNvSpPr>
            <p:nvPr/>
          </p:nvSpPr>
          <p:spPr bwMode="auto">
            <a:xfrm>
              <a:off x="928662" y="3751807"/>
              <a:ext cx="196730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Line 45"/>
            <p:cNvSpPr>
              <a:spLocks noChangeShapeType="1"/>
            </p:cNvSpPr>
            <p:nvPr/>
          </p:nvSpPr>
          <p:spPr bwMode="auto">
            <a:xfrm flipH="1">
              <a:off x="-54246" y="1276681"/>
              <a:ext cx="1474126" cy="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5" name="Connecteur en angle 184"/>
            <p:cNvCxnSpPr/>
            <p:nvPr/>
          </p:nvCxnSpPr>
          <p:spPr>
            <a:xfrm>
              <a:off x="-83253" y="1282658"/>
              <a:ext cx="1119590" cy="2663999"/>
            </a:xfrm>
            <a:prstGeom prst="bentConnector3">
              <a:avLst>
                <a:gd name="adj1" fmla="val 1163"/>
              </a:avLst>
            </a:prstGeom>
            <a:ln w="158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 Box 65"/>
            <p:cNvSpPr txBox="1">
              <a:spLocks noChangeAspect="1" noChangeArrowheads="1"/>
            </p:cNvSpPr>
            <p:nvPr/>
          </p:nvSpPr>
          <p:spPr bwMode="auto">
            <a:xfrm>
              <a:off x="-83253" y="3548126"/>
              <a:ext cx="1170471" cy="439671"/>
            </a:xfrm>
            <a:prstGeom prst="rect">
              <a:avLst/>
            </a:prstGeom>
            <a:noFill/>
            <a:ln w="158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sz="14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Auto.</a:t>
              </a:r>
              <a:r>
                <a:rPr lang="fr-FR" sz="13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V0</a:t>
              </a:r>
              <a:endParaRPr lang="fr-F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Line 27"/>
            <p:cNvSpPr>
              <a:spLocks noChangeShapeType="1"/>
            </p:cNvSpPr>
            <p:nvPr/>
          </p:nvSpPr>
          <p:spPr bwMode="auto">
            <a:xfrm flipV="1">
              <a:off x="-67863" y="2514757"/>
              <a:ext cx="0" cy="136349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Text Box 12"/>
            <p:cNvSpPr txBox="1">
              <a:spLocks noChangeArrowheads="1"/>
            </p:cNvSpPr>
            <p:nvPr/>
          </p:nvSpPr>
          <p:spPr bwMode="auto">
            <a:xfrm>
              <a:off x="1482477" y="948448"/>
              <a:ext cx="1026291" cy="38761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Dcy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30" name="Connecteur en angle 129"/>
          <p:cNvCxnSpPr/>
          <p:nvPr/>
        </p:nvCxnSpPr>
        <p:spPr>
          <a:xfrm flipV="1">
            <a:off x="1629277" y="3989128"/>
            <a:ext cx="107739" cy="236929"/>
          </a:xfrm>
          <a:prstGeom prst="bentConnector3">
            <a:avLst>
              <a:gd name="adj1" fmla="val 102467"/>
            </a:avLst>
          </a:prstGeom>
          <a:ln w="15875"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39" name="Groupe 238"/>
          <p:cNvGrpSpPr/>
          <p:nvPr/>
        </p:nvGrpSpPr>
        <p:grpSpPr>
          <a:xfrm>
            <a:off x="1442806" y="4336663"/>
            <a:ext cx="131606" cy="608711"/>
            <a:chOff x="1442806" y="4336663"/>
            <a:chExt cx="131606" cy="608711"/>
          </a:xfrm>
        </p:grpSpPr>
        <p:cxnSp>
          <p:nvCxnSpPr>
            <p:cNvPr id="131" name="Connecteur droit 130"/>
            <p:cNvCxnSpPr/>
            <p:nvPr/>
          </p:nvCxnSpPr>
          <p:spPr>
            <a:xfrm rot="16200000" flipH="1">
              <a:off x="1411794" y="4567037"/>
              <a:ext cx="169763" cy="107739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 rot="5400000">
              <a:off x="1428175" y="4826118"/>
              <a:ext cx="236929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 rot="5400000">
              <a:off x="1472079" y="4437412"/>
              <a:ext cx="203082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34" name="Connecteur droit 133"/>
          <p:cNvCxnSpPr/>
          <p:nvPr/>
        </p:nvCxnSpPr>
        <p:spPr>
          <a:xfrm rot="5400000">
            <a:off x="1559065" y="4224963"/>
            <a:ext cx="129883" cy="96654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Connecteur en angle 135"/>
          <p:cNvCxnSpPr/>
          <p:nvPr/>
        </p:nvCxnSpPr>
        <p:spPr>
          <a:xfrm rot="16200000" flipH="1">
            <a:off x="1557736" y="4177146"/>
            <a:ext cx="947714" cy="574607"/>
          </a:xfrm>
          <a:prstGeom prst="bentConnector3">
            <a:avLst>
              <a:gd name="adj1" fmla="val -158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Connecteur en angle 136"/>
          <p:cNvCxnSpPr/>
          <p:nvPr/>
        </p:nvCxnSpPr>
        <p:spPr>
          <a:xfrm rot="16200000" flipH="1">
            <a:off x="1734253" y="3391939"/>
            <a:ext cx="1150796" cy="1939298"/>
          </a:xfrm>
          <a:prstGeom prst="bentConnector3">
            <a:avLst>
              <a:gd name="adj1" fmla="val -158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8" name="ZoneTexte 137"/>
          <p:cNvSpPr txBox="1"/>
          <p:nvPr/>
        </p:nvSpPr>
        <p:spPr>
          <a:xfrm>
            <a:off x="1738438" y="3999113"/>
            <a:ext cx="69042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C/C</a:t>
            </a:r>
            <a:endParaRPr lang="fr-FR" sz="1600" b="1" dirty="0">
              <a:solidFill>
                <a:srgbClr val="FF0000"/>
              </a:solidFill>
            </a:endParaRPr>
          </a:p>
        </p:txBody>
      </p:sp>
      <p:sp>
        <p:nvSpPr>
          <p:cNvPr id="139" name="ZoneTexte 138"/>
          <p:cNvSpPr txBox="1"/>
          <p:nvPr/>
        </p:nvSpPr>
        <p:spPr>
          <a:xfrm>
            <a:off x="714348" y="4020783"/>
            <a:ext cx="69042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b="1" dirty="0" smtClean="0">
                <a:solidFill>
                  <a:srgbClr val="3333FF"/>
                </a:solidFill>
              </a:rPr>
              <a:t>Auto</a:t>
            </a:r>
            <a:endParaRPr lang="fr-FR" sz="1600" b="1" dirty="0">
              <a:solidFill>
                <a:srgbClr val="3333FF"/>
              </a:solidFill>
            </a:endParaRPr>
          </a:p>
        </p:txBody>
      </p:sp>
      <p:sp>
        <p:nvSpPr>
          <p:cNvPr id="140" name="ZoneTexte 139"/>
          <p:cNvSpPr txBox="1"/>
          <p:nvPr/>
        </p:nvSpPr>
        <p:spPr>
          <a:xfrm>
            <a:off x="1101682" y="4411837"/>
            <a:ext cx="474732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/>
              <a:t>V0</a:t>
            </a:r>
            <a:endParaRPr lang="fr-FR" sz="1400" b="1" dirty="0"/>
          </a:p>
        </p:txBody>
      </p:sp>
      <p:cxnSp>
        <p:nvCxnSpPr>
          <p:cNvPr id="144" name="Connecteur en angle 143"/>
          <p:cNvCxnSpPr/>
          <p:nvPr/>
        </p:nvCxnSpPr>
        <p:spPr>
          <a:xfrm rot="16200000" flipV="1">
            <a:off x="1193666" y="3934551"/>
            <a:ext cx="432000" cy="144000"/>
          </a:xfrm>
          <a:prstGeom prst="bentConnector3">
            <a:avLst>
              <a:gd name="adj1" fmla="val 438"/>
            </a:avLst>
          </a:prstGeom>
          <a:ln w="15875">
            <a:solidFill>
              <a:srgbClr val="3333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40" name="Groupe 239"/>
          <p:cNvGrpSpPr/>
          <p:nvPr/>
        </p:nvGrpSpPr>
        <p:grpSpPr>
          <a:xfrm>
            <a:off x="2441675" y="4316831"/>
            <a:ext cx="840068" cy="613224"/>
            <a:chOff x="2499445" y="4322769"/>
            <a:chExt cx="782297" cy="613224"/>
          </a:xfrm>
        </p:grpSpPr>
        <p:cxnSp>
          <p:nvCxnSpPr>
            <p:cNvPr id="135" name="Connecteur en angle 134"/>
            <p:cNvCxnSpPr/>
            <p:nvPr/>
          </p:nvCxnSpPr>
          <p:spPr>
            <a:xfrm rot="5400000">
              <a:off x="2517445" y="4629993"/>
              <a:ext cx="288000" cy="324000"/>
            </a:xfrm>
            <a:prstGeom prst="bentConnector3">
              <a:avLst>
                <a:gd name="adj1" fmla="val 1833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rot="-720000" flipV="1">
              <a:off x="2828195" y="4663681"/>
              <a:ext cx="180000" cy="720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>
              <a:off x="2993742" y="4645753"/>
              <a:ext cx="28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3" name="ZoneTexte 142"/>
            <p:cNvSpPr txBox="1"/>
            <p:nvPr/>
          </p:nvSpPr>
          <p:spPr>
            <a:xfrm>
              <a:off x="2601880" y="4322769"/>
              <a:ext cx="642942" cy="338554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600" b="1" dirty="0" err="1" smtClean="0">
                  <a:solidFill>
                    <a:srgbClr val="FF0000"/>
                  </a:solidFill>
                </a:rPr>
                <a:t>Dcy</a:t>
              </a:r>
              <a:endParaRPr lang="fr-FR" sz="1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5" name="Connecteur droit 144"/>
            <p:cNvCxnSpPr/>
            <p:nvPr/>
          </p:nvCxnSpPr>
          <p:spPr>
            <a:xfrm rot="5400000">
              <a:off x="2861857" y="4755968"/>
              <a:ext cx="1440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>
              <a:off x="2882174" y="4829875"/>
              <a:ext cx="10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8" name="Groupe 237"/>
          <p:cNvGrpSpPr/>
          <p:nvPr/>
        </p:nvGrpSpPr>
        <p:grpSpPr>
          <a:xfrm>
            <a:off x="571472" y="4665246"/>
            <a:ext cx="6030936" cy="2089063"/>
            <a:chOff x="1612898" y="4665246"/>
            <a:chExt cx="6030936" cy="2089063"/>
          </a:xfrm>
        </p:grpSpPr>
        <p:pic>
          <p:nvPicPr>
            <p:cNvPr id="122" name="Image 121"/>
            <p:cNvPicPr>
              <a:picLocks noChangeAspect="1"/>
            </p:cNvPicPr>
            <p:nvPr/>
          </p:nvPicPr>
          <p:blipFill>
            <a:blip r:embed="rId2" cstate="print"/>
            <a:srcRect t="10475"/>
            <a:stretch>
              <a:fillRect/>
            </a:stretch>
          </p:blipFill>
          <p:spPr bwMode="auto">
            <a:xfrm>
              <a:off x="6353698" y="4878755"/>
              <a:ext cx="1075822" cy="1620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" name="Image 122"/>
            <p:cNvPicPr>
              <a:picLocks noChangeAspect="1"/>
            </p:cNvPicPr>
            <p:nvPr/>
          </p:nvPicPr>
          <p:blipFill>
            <a:blip r:embed="rId3" cstate="print"/>
            <a:srcRect t="15073"/>
            <a:stretch>
              <a:fillRect/>
            </a:stretch>
          </p:blipFill>
          <p:spPr bwMode="auto">
            <a:xfrm>
              <a:off x="2428860" y="4901140"/>
              <a:ext cx="1095407" cy="1609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4" name="Image 123"/>
            <p:cNvPicPr>
              <a:picLocks noChangeAspect="1"/>
            </p:cNvPicPr>
            <p:nvPr/>
          </p:nvPicPr>
          <p:blipFill>
            <a:blip r:embed="rId2" cstate="print"/>
            <a:srcRect t="11843"/>
            <a:stretch>
              <a:fillRect/>
            </a:stretch>
          </p:blipFill>
          <p:spPr bwMode="auto">
            <a:xfrm>
              <a:off x="3399865" y="4908681"/>
              <a:ext cx="1083600" cy="1606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" name="Text Box 123"/>
            <p:cNvSpPr txBox="1">
              <a:spLocks noChangeAspect="1" noChangeArrowheads="1"/>
            </p:cNvSpPr>
            <p:nvPr/>
          </p:nvSpPr>
          <p:spPr bwMode="auto">
            <a:xfrm>
              <a:off x="2910609" y="5544082"/>
              <a:ext cx="375507" cy="30777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smtClean="0">
                  <a:solidFill>
                    <a:schemeClr val="tx1"/>
                  </a:solidFill>
                </a:rPr>
                <a:t>1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6" name="Text Box 124"/>
            <p:cNvSpPr txBox="1">
              <a:spLocks noChangeAspect="1" noChangeArrowheads="1"/>
            </p:cNvSpPr>
            <p:nvPr/>
          </p:nvSpPr>
          <p:spPr bwMode="auto">
            <a:xfrm>
              <a:off x="3764916" y="5547075"/>
              <a:ext cx="373724" cy="30777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smtClean="0">
                  <a:solidFill>
                    <a:schemeClr val="tx1"/>
                  </a:solidFill>
                </a:rPr>
                <a:t>2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7" name="Text Box 126"/>
            <p:cNvSpPr txBox="1">
              <a:spLocks noChangeAspect="1" noChangeArrowheads="1"/>
            </p:cNvSpPr>
            <p:nvPr/>
          </p:nvSpPr>
          <p:spPr bwMode="auto">
            <a:xfrm>
              <a:off x="6715140" y="5533572"/>
              <a:ext cx="323060" cy="307777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400" b="1" dirty="0" smtClean="0">
                  <a:solidFill>
                    <a:schemeClr val="tx1"/>
                  </a:solidFill>
                </a:rPr>
                <a:t>4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28" name="Connecteur en angle 127"/>
            <p:cNvCxnSpPr/>
            <p:nvPr/>
          </p:nvCxnSpPr>
          <p:spPr>
            <a:xfrm rot="16200000" flipH="1">
              <a:off x="7217586" y="4898745"/>
              <a:ext cx="611438" cy="233573"/>
            </a:xfrm>
            <a:prstGeom prst="bentConnector3">
              <a:avLst>
                <a:gd name="adj1" fmla="val 621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 rot="10800000">
              <a:off x="7358082" y="5320680"/>
              <a:ext cx="285752" cy="1588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Connecteur droit 146"/>
            <p:cNvCxnSpPr/>
            <p:nvPr/>
          </p:nvCxnSpPr>
          <p:spPr>
            <a:xfrm>
              <a:off x="2204250" y="5541486"/>
              <a:ext cx="288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8" name="Connecteur droit 147"/>
            <p:cNvCxnSpPr/>
            <p:nvPr/>
          </p:nvCxnSpPr>
          <p:spPr>
            <a:xfrm>
              <a:off x="2208795" y="5894000"/>
              <a:ext cx="2880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2" name="ZoneTexte 191"/>
            <p:cNvSpPr txBox="1"/>
            <p:nvPr/>
          </p:nvSpPr>
          <p:spPr bwMode="auto">
            <a:xfrm>
              <a:off x="1612898" y="5582438"/>
              <a:ext cx="5715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b="1" dirty="0" smtClean="0">
                  <a:solidFill>
                    <a:srgbClr val="FF0000"/>
                  </a:solidFill>
                </a:rPr>
                <a:t>24V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3" name="ZoneTexte 192"/>
            <p:cNvSpPr txBox="1"/>
            <p:nvPr/>
          </p:nvSpPr>
          <p:spPr bwMode="auto">
            <a:xfrm>
              <a:off x="1951094" y="5409418"/>
              <a:ext cx="352515" cy="669414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lnSpc>
                  <a:spcPts val="1500"/>
                </a:lnSpc>
                <a:defRPr/>
              </a:pPr>
              <a:r>
                <a:rPr lang="fr-FR" sz="1600" b="1" dirty="0">
                  <a:solidFill>
                    <a:srgbClr val="FF0000"/>
                  </a:solidFill>
                </a:rPr>
                <a:t>+</a:t>
              </a:r>
            </a:p>
            <a:p>
              <a:pPr>
                <a:lnSpc>
                  <a:spcPts val="1500"/>
                </a:lnSpc>
                <a:defRPr/>
              </a:pPr>
              <a:endParaRPr lang="fr-FR" sz="1600" b="1" dirty="0">
                <a:solidFill>
                  <a:srgbClr val="FF0000"/>
                </a:solidFill>
              </a:endParaRPr>
            </a:p>
            <a:p>
              <a:pPr>
                <a:lnSpc>
                  <a:spcPts val="1500"/>
                </a:lnSpc>
                <a:defRPr/>
              </a:pPr>
              <a:r>
                <a:rPr lang="fr-FR" sz="1600" b="1" dirty="0">
                  <a:solidFill>
                    <a:srgbClr val="FF0000"/>
                  </a:solidFill>
                </a:rPr>
                <a:t>-</a:t>
              </a:r>
            </a:p>
          </p:txBody>
        </p:sp>
        <p:cxnSp>
          <p:nvCxnSpPr>
            <p:cNvPr id="194" name="Connecteur droit 193"/>
            <p:cNvCxnSpPr/>
            <p:nvPr/>
          </p:nvCxnSpPr>
          <p:spPr>
            <a:xfrm>
              <a:off x="7091632" y="4714672"/>
              <a:ext cx="288000" cy="2"/>
            </a:xfrm>
            <a:prstGeom prst="line">
              <a:avLst/>
            </a:prstGeom>
            <a:ln w="158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5" name="Connecteur en angle 194"/>
            <p:cNvCxnSpPr/>
            <p:nvPr/>
          </p:nvCxnSpPr>
          <p:spPr>
            <a:xfrm rot="5400000">
              <a:off x="1520030" y="4791246"/>
              <a:ext cx="396000" cy="144000"/>
            </a:xfrm>
            <a:prstGeom prst="bentConnector3">
              <a:avLst>
                <a:gd name="adj1" fmla="val 69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 rot="10800000">
              <a:off x="1642049" y="5059368"/>
              <a:ext cx="864000" cy="1588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>
              <a:off x="1805597" y="4665246"/>
              <a:ext cx="288000" cy="2"/>
            </a:xfrm>
            <a:prstGeom prst="line">
              <a:avLst/>
            </a:prstGeom>
            <a:ln w="158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2" name="Connecteur en angle 221"/>
            <p:cNvCxnSpPr/>
            <p:nvPr/>
          </p:nvCxnSpPr>
          <p:spPr>
            <a:xfrm rot="16200000" flipH="1">
              <a:off x="7276869" y="6439522"/>
              <a:ext cx="396000" cy="233573"/>
            </a:xfrm>
            <a:prstGeom prst="bentConnector3">
              <a:avLst>
                <a:gd name="adj1" fmla="val 621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3" name="Connecteur droit 222"/>
            <p:cNvCxnSpPr/>
            <p:nvPr/>
          </p:nvCxnSpPr>
          <p:spPr>
            <a:xfrm rot="10800000">
              <a:off x="7405768" y="6744626"/>
              <a:ext cx="180000" cy="1588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>
              <a:off x="7143768" y="6744626"/>
              <a:ext cx="288000" cy="2"/>
            </a:xfrm>
            <a:prstGeom prst="line">
              <a:avLst/>
            </a:prstGeom>
            <a:ln w="158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5" name="Connecteur en angle 224"/>
            <p:cNvCxnSpPr/>
            <p:nvPr/>
          </p:nvCxnSpPr>
          <p:spPr>
            <a:xfrm rot="5400000" flipH="1" flipV="1">
              <a:off x="2099765" y="6342727"/>
              <a:ext cx="357190" cy="432000"/>
            </a:xfrm>
            <a:prstGeom prst="bentConnector3">
              <a:avLst>
                <a:gd name="adj1" fmla="val 101532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rot="10800000">
              <a:off x="2069794" y="6731384"/>
              <a:ext cx="252000" cy="1588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0" name="Connecteur droit 229"/>
            <p:cNvCxnSpPr/>
            <p:nvPr/>
          </p:nvCxnSpPr>
          <p:spPr>
            <a:xfrm>
              <a:off x="2345546" y="6731384"/>
              <a:ext cx="288000" cy="2"/>
            </a:xfrm>
            <a:prstGeom prst="line">
              <a:avLst/>
            </a:prstGeom>
            <a:ln w="158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3" name="Connecteur droit 232"/>
            <p:cNvCxnSpPr/>
            <p:nvPr/>
          </p:nvCxnSpPr>
          <p:spPr>
            <a:xfrm>
              <a:off x="4429124" y="4950006"/>
              <a:ext cx="2016000" cy="2"/>
            </a:xfrm>
            <a:prstGeom prst="line">
              <a:avLst/>
            </a:prstGeom>
            <a:ln w="158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8" name="Connecteur droit 247"/>
            <p:cNvCxnSpPr/>
            <p:nvPr/>
          </p:nvCxnSpPr>
          <p:spPr>
            <a:xfrm>
              <a:off x="4429124" y="6458582"/>
              <a:ext cx="2016000" cy="2"/>
            </a:xfrm>
            <a:prstGeom prst="line">
              <a:avLst/>
            </a:prstGeom>
            <a:ln w="15875"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Rectangle 42"/>
          <p:cNvSpPr>
            <a:spLocks noChangeArrowheads="1"/>
          </p:cNvSpPr>
          <p:nvPr/>
        </p:nvSpPr>
        <p:spPr bwMode="auto">
          <a:xfrm>
            <a:off x="6072198" y="38377"/>
            <a:ext cx="2928926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نمط التشغيل </a:t>
            </a:r>
            <a:r>
              <a:rPr lang="fr-FR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fr-FR" sz="2000" b="1" u="sng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cy</a:t>
            </a:r>
            <a:r>
              <a:rPr lang="fr-FR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fr-FR" sz="2000" b="1" u="sng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cy</a:t>
            </a:r>
            <a:r>
              <a:rPr lang="fr-FR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u="sng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– Auto</a:t>
            </a:r>
            <a:r>
              <a:rPr lang="fr-FR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ar-DZ" sz="24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fr-FR" b="1" u="sng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0" name="Rectangle 42"/>
          <p:cNvSpPr>
            <a:spLocks noChangeArrowheads="1"/>
          </p:cNvSpPr>
          <p:nvPr/>
        </p:nvSpPr>
        <p:spPr bwMode="auto">
          <a:xfrm>
            <a:off x="3071802" y="142852"/>
            <a:ext cx="92866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الجيما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endParaRPr lang="fr-FR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1" name="Rectangle 42"/>
          <p:cNvSpPr>
            <a:spLocks noChangeArrowheads="1"/>
          </p:cNvSpPr>
          <p:nvPr/>
        </p:nvSpPr>
        <p:spPr bwMode="auto">
          <a:xfrm>
            <a:off x="6929454" y="714356"/>
            <a:ext cx="200026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متمن </a:t>
            </a: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الانتاج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العادي 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7" name="Rectangle 42"/>
          <p:cNvSpPr>
            <a:spLocks noChangeArrowheads="1"/>
          </p:cNvSpPr>
          <p:nvPr/>
        </p:nvSpPr>
        <p:spPr bwMode="auto">
          <a:xfrm>
            <a:off x="7143768" y="4429132"/>
            <a:ext cx="171451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المعقب الكهربائي: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0" name="Connecteur droit avec flèche 199"/>
          <p:cNvCxnSpPr/>
          <p:nvPr/>
        </p:nvCxnSpPr>
        <p:spPr>
          <a:xfrm flipV="1">
            <a:off x="4714876" y="1785926"/>
            <a:ext cx="2143140" cy="142876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Connecteur droit avec flèche 200"/>
          <p:cNvCxnSpPr/>
          <p:nvPr/>
        </p:nvCxnSpPr>
        <p:spPr>
          <a:xfrm>
            <a:off x="4727939" y="3370625"/>
            <a:ext cx="1201383" cy="558441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1" name="Connecteur droit 240"/>
          <p:cNvCxnSpPr/>
          <p:nvPr/>
        </p:nvCxnSpPr>
        <p:spPr>
          <a:xfrm rot="5400000">
            <a:off x="3143299" y="4786264"/>
            <a:ext cx="272757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2" name="Groupe 201"/>
          <p:cNvGrpSpPr/>
          <p:nvPr/>
        </p:nvGrpSpPr>
        <p:grpSpPr>
          <a:xfrm>
            <a:off x="0" y="3000372"/>
            <a:ext cx="2065448" cy="513914"/>
            <a:chOff x="0" y="3714752"/>
            <a:chExt cx="2065448" cy="513914"/>
          </a:xfrm>
        </p:grpSpPr>
        <p:sp>
          <p:nvSpPr>
            <p:cNvPr id="203" name="Rectangle 202"/>
            <p:cNvSpPr/>
            <p:nvPr/>
          </p:nvSpPr>
          <p:spPr>
            <a:xfrm>
              <a:off x="13448" y="3728600"/>
              <a:ext cx="2052000" cy="500066"/>
            </a:xfrm>
            <a:prstGeom prst="rect">
              <a:avLst/>
            </a:prstGeom>
            <a:solidFill>
              <a:srgbClr val="33CC33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204" name="Légende encadrée 2 203"/>
            <p:cNvSpPr/>
            <p:nvPr/>
          </p:nvSpPr>
          <p:spPr>
            <a:xfrm flipH="1">
              <a:off x="0" y="3714752"/>
              <a:ext cx="2052000" cy="50400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45804"/>
                <a:gd name="adj6" fmla="val -25984"/>
              </a:avLst>
            </a:prstGeom>
            <a:noFill/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DZ" sz="1400" b="1" dirty="0" smtClean="0">
                  <a:solidFill>
                    <a:schemeClr val="tx1"/>
                  </a:solidFill>
                  <a:cs typeface="Arabic Transparent" pitchFamily="2" charset="-78"/>
                </a:rPr>
                <a:t>لوح التحكم </a:t>
              </a:r>
              <a:endParaRPr lang="fr-FR" sz="1400" b="1" dirty="0" smtClean="0">
                <a:solidFill>
                  <a:schemeClr val="tx1"/>
                </a:solidFill>
                <a:cs typeface="Arabic Transparent" pitchFamily="2" charset="-78"/>
              </a:endParaRPr>
            </a:p>
            <a:p>
              <a:pPr algn="ctr" rtl="1"/>
              <a:r>
                <a:rPr lang="fr-FR" sz="1400" b="1" dirty="0" smtClean="0">
                  <a:solidFill>
                    <a:schemeClr val="tx1"/>
                  </a:solidFill>
                  <a:cs typeface="Arabic Transparent" pitchFamily="2" charset="-78"/>
                </a:rPr>
                <a:t>Pupitre de commande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07" name="Picture 7" descr="G:\Protégé _ Chaîne d’action électrique. → Code couleur des voyants et boutons poussoirs - BAC PRO MSPC_files\bp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5572140"/>
            <a:ext cx="937531" cy="612000"/>
          </a:xfrm>
          <a:prstGeom prst="rect">
            <a:avLst/>
          </a:prstGeom>
          <a:noFill/>
        </p:spPr>
      </p:pic>
      <p:sp>
        <p:nvSpPr>
          <p:cNvPr id="208" name="Rectangle 329"/>
          <p:cNvSpPr>
            <a:spLocks noChangeArrowheads="1"/>
          </p:cNvSpPr>
          <p:nvPr/>
        </p:nvSpPr>
        <p:spPr bwMode="auto">
          <a:xfrm>
            <a:off x="7143768" y="5143512"/>
            <a:ext cx="603250" cy="36671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fr-FR" b="1" dirty="0" err="1">
                <a:solidFill>
                  <a:srgbClr val="FF0000"/>
                </a:solidFill>
              </a:rPr>
              <a:t>Dcy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09" name="Picture 3"/>
          <p:cNvPicPr>
            <a:picLocks noChangeAspect="1" noChangeArrowheads="1"/>
          </p:cNvPicPr>
          <p:nvPr/>
        </p:nvPicPr>
        <p:blipFill>
          <a:blip r:embed="rId5"/>
          <a:srcRect l="4098" t="4166" r="63935" b="65625"/>
          <a:stretch>
            <a:fillRect/>
          </a:stretch>
        </p:blipFill>
        <p:spPr bwMode="auto">
          <a:xfrm>
            <a:off x="8001024" y="4929198"/>
            <a:ext cx="973242" cy="17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5" name="Connecteur droit avec flèche 204"/>
          <p:cNvCxnSpPr/>
          <p:nvPr/>
        </p:nvCxnSpPr>
        <p:spPr>
          <a:xfrm>
            <a:off x="2317520" y="700708"/>
            <a:ext cx="4572000" cy="811858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5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0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5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  <p:bldP spid="139" grpId="0"/>
      <p:bldP spid="140" grpId="0"/>
      <p:bldP spid="110" grpId="0"/>
      <p:bldP spid="190" grpId="0"/>
      <p:bldP spid="191" grpId="0"/>
      <p:bldP spid="197" grpId="0"/>
      <p:bldP spid="20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188"/>
          <p:cNvGrpSpPr>
            <a:grpSpLocks/>
          </p:cNvGrpSpPr>
          <p:nvPr/>
        </p:nvGrpSpPr>
        <p:grpSpPr>
          <a:xfrm>
            <a:off x="6356931" y="1217360"/>
            <a:ext cx="2501349" cy="2723848"/>
            <a:chOff x="-84573" y="347333"/>
            <a:chExt cx="3241301" cy="3640464"/>
          </a:xfrm>
        </p:grpSpPr>
        <p:sp>
          <p:nvSpPr>
            <p:cNvPr id="149" name="Line 43"/>
            <p:cNvSpPr>
              <a:spLocks noChangeShapeType="1"/>
            </p:cNvSpPr>
            <p:nvPr/>
          </p:nvSpPr>
          <p:spPr bwMode="auto">
            <a:xfrm>
              <a:off x="1416251" y="347333"/>
              <a:ext cx="0" cy="320400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Text Box 11"/>
            <p:cNvSpPr txBox="1">
              <a:spLocks noChangeArrowheads="1"/>
            </p:cNvSpPr>
            <p:nvPr/>
          </p:nvSpPr>
          <p:spPr bwMode="auto">
            <a:xfrm>
              <a:off x="1857353" y="3510407"/>
              <a:ext cx="1026642" cy="42533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C/C.</a:t>
              </a:r>
              <a:r>
                <a:rPr lang="fr-FR" sz="13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V0</a:t>
              </a:r>
              <a:endParaRPr lang="fr-F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1" name="Connecteur en angle 150"/>
            <p:cNvCxnSpPr/>
            <p:nvPr/>
          </p:nvCxnSpPr>
          <p:spPr>
            <a:xfrm rot="5400000">
              <a:off x="683984" y="1489924"/>
              <a:ext cx="3600000" cy="1332000"/>
            </a:xfrm>
            <a:prstGeom prst="bentConnector3">
              <a:avLst>
                <a:gd name="adj1" fmla="val 99612"/>
              </a:avLst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Line 45"/>
            <p:cNvSpPr>
              <a:spLocks noChangeShapeType="1"/>
            </p:cNvSpPr>
            <p:nvPr/>
          </p:nvSpPr>
          <p:spPr bwMode="auto">
            <a:xfrm flipH="1">
              <a:off x="1428728" y="357166"/>
              <a:ext cx="1728000" cy="0"/>
            </a:xfrm>
            <a:prstGeom prst="line">
              <a:avLst/>
            </a:prstGeom>
            <a:ln w="15875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Line 27"/>
            <p:cNvSpPr>
              <a:spLocks noChangeShapeType="1"/>
            </p:cNvSpPr>
            <p:nvPr/>
          </p:nvSpPr>
          <p:spPr bwMode="auto">
            <a:xfrm flipV="1">
              <a:off x="3141998" y="2190804"/>
              <a:ext cx="0" cy="136348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Rectangle 8"/>
            <p:cNvSpPr>
              <a:spLocks noChangeAspect="1" noChangeArrowheads="1"/>
            </p:cNvSpPr>
            <p:nvPr/>
          </p:nvSpPr>
          <p:spPr bwMode="auto">
            <a:xfrm>
              <a:off x="1198788" y="607990"/>
              <a:ext cx="428377" cy="384916"/>
            </a:xfrm>
            <a:prstGeom prst="rect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Rectangle 9"/>
            <p:cNvSpPr>
              <a:spLocks noChangeAspect="1" noChangeArrowheads="1"/>
            </p:cNvSpPr>
            <p:nvPr/>
          </p:nvSpPr>
          <p:spPr bwMode="auto">
            <a:xfrm>
              <a:off x="1258477" y="662118"/>
              <a:ext cx="301913" cy="272695"/>
            </a:xfrm>
            <a:prstGeom prst="rect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Text Box 10"/>
            <p:cNvSpPr txBox="1">
              <a:spLocks noChangeArrowheads="1"/>
            </p:cNvSpPr>
            <p:nvPr/>
          </p:nvSpPr>
          <p:spPr bwMode="auto">
            <a:xfrm>
              <a:off x="1199348" y="590936"/>
              <a:ext cx="414887" cy="433031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1207833" y="1399154"/>
              <a:ext cx="1659548" cy="394134"/>
              <a:chOff x="6028" y="3606"/>
              <a:chExt cx="1680" cy="447"/>
            </a:xfrm>
          </p:grpSpPr>
          <p:sp>
            <p:nvSpPr>
              <p:cNvPr id="158" name="Line 14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9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8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" name="Text Box 16"/>
              <p:cNvSpPr txBox="1">
                <a:spLocks noChangeArrowheads="1"/>
              </p:cNvSpPr>
              <p:nvPr/>
            </p:nvSpPr>
            <p:spPr bwMode="auto">
              <a:xfrm>
                <a:off x="6049" y="3606"/>
                <a:ext cx="420" cy="439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61" name="Rectangle 17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Text Box 18"/>
              <p:cNvSpPr txBox="1">
                <a:spLocks noChangeArrowheads="1"/>
              </p:cNvSpPr>
              <p:nvPr/>
            </p:nvSpPr>
            <p:spPr bwMode="auto">
              <a:xfrm>
                <a:off x="6761" y="3612"/>
                <a:ext cx="894" cy="438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fr-FR" sz="1400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dV</a:t>
                </a:r>
                <a:r>
                  <a:rPr lang="fr-FR" sz="1400" b="1" baseline="30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+</a:t>
                </a:r>
                <a:endParaRPr lang="fr-FR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3" name="Text Box 19"/>
            <p:cNvSpPr txBox="1">
              <a:spLocks noChangeArrowheads="1"/>
            </p:cNvSpPr>
            <p:nvPr/>
          </p:nvSpPr>
          <p:spPr bwMode="auto">
            <a:xfrm>
              <a:off x="1466493" y="1794454"/>
              <a:ext cx="1212889" cy="38761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V1+ </a:t>
              </a:r>
              <a:r>
                <a:rPr lang="fr-FR" sz="1200" b="1" dirty="0" smtClean="0">
                  <a:solidFill>
                    <a:schemeClr val="tx1"/>
                  </a:solidFill>
                </a:rPr>
                <a:t>ET/ET</a:t>
              </a:r>
              <a:endParaRPr lang="fr-FR" sz="1400" b="1" dirty="0" smtClean="0">
                <a:solidFill>
                  <a:schemeClr val="tx1"/>
                </a:solidFill>
              </a:endParaRPr>
            </a:p>
            <a:p>
              <a:pPr>
                <a:defRPr/>
              </a:pP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201990" y="2145985"/>
              <a:ext cx="1659548" cy="403615"/>
              <a:chOff x="6028" y="3601"/>
              <a:chExt cx="1680" cy="453"/>
            </a:xfrm>
          </p:grpSpPr>
          <p:sp>
            <p:nvSpPr>
              <p:cNvPr id="165" name="Line 21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6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9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7" name="Text Box 23"/>
              <p:cNvSpPr txBox="1">
                <a:spLocks noChangeArrowheads="1"/>
              </p:cNvSpPr>
              <p:nvPr/>
            </p:nvSpPr>
            <p:spPr bwMode="auto">
              <a:xfrm>
                <a:off x="6054" y="3603"/>
                <a:ext cx="420" cy="435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168" name="Rectangle 24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9" name="Text Box 25"/>
              <p:cNvSpPr txBox="1">
                <a:spLocks noChangeArrowheads="1"/>
              </p:cNvSpPr>
              <p:nvPr/>
            </p:nvSpPr>
            <p:spPr bwMode="auto">
              <a:xfrm>
                <a:off x="6770" y="3601"/>
                <a:ext cx="894" cy="434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fr-FR" sz="14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KM</a:t>
                </a:r>
              </a:p>
              <a:p>
                <a:pPr algn="ctr">
                  <a:defRPr/>
                </a:pPr>
                <a:endParaRPr lang="fr-FR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0" name="Text Box 26"/>
            <p:cNvSpPr txBox="1">
              <a:spLocks noChangeArrowheads="1"/>
            </p:cNvSpPr>
            <p:nvPr/>
          </p:nvSpPr>
          <p:spPr bwMode="auto">
            <a:xfrm>
              <a:off x="1456357" y="2555808"/>
              <a:ext cx="1352838" cy="38761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fr-FR" sz="12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+ </a:t>
              </a:r>
              <a:r>
                <a:rPr lang="fr-FR" sz="1200" b="1" dirty="0" smtClean="0">
                  <a:solidFill>
                    <a:srgbClr val="000000"/>
                  </a:solidFill>
                </a:rPr>
                <a:t>ET/ET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Line 28"/>
            <p:cNvSpPr>
              <a:spLocks noChangeShapeType="1"/>
            </p:cNvSpPr>
            <p:nvPr/>
          </p:nvSpPr>
          <p:spPr bwMode="auto">
            <a:xfrm>
              <a:off x="1320807" y="1151182"/>
              <a:ext cx="194783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Line 29"/>
            <p:cNvSpPr>
              <a:spLocks noChangeShapeType="1"/>
            </p:cNvSpPr>
            <p:nvPr/>
          </p:nvSpPr>
          <p:spPr bwMode="auto">
            <a:xfrm>
              <a:off x="1303277" y="1988571"/>
              <a:ext cx="196730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Line 30"/>
            <p:cNvSpPr>
              <a:spLocks noChangeShapeType="1"/>
            </p:cNvSpPr>
            <p:nvPr/>
          </p:nvSpPr>
          <p:spPr bwMode="auto">
            <a:xfrm>
              <a:off x="1319678" y="2726860"/>
              <a:ext cx="194783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1201990" y="2897193"/>
              <a:ext cx="1657600" cy="414227"/>
              <a:chOff x="1289" y="5567"/>
              <a:chExt cx="1680" cy="467"/>
            </a:xfrm>
          </p:grpSpPr>
          <p:sp>
            <p:nvSpPr>
              <p:cNvPr id="175" name="Line 33"/>
              <p:cNvSpPr>
                <a:spLocks noChangeShapeType="1"/>
              </p:cNvSpPr>
              <p:nvPr/>
            </p:nvSpPr>
            <p:spPr bwMode="auto">
              <a:xfrm>
                <a:off x="1700" y="5801"/>
                <a:ext cx="280" cy="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6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289" y="5599"/>
                <a:ext cx="409" cy="411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7" name="Rectangle 35"/>
              <p:cNvSpPr>
                <a:spLocks noChangeArrowheads="1"/>
              </p:cNvSpPr>
              <p:nvPr/>
            </p:nvSpPr>
            <p:spPr bwMode="auto">
              <a:xfrm>
                <a:off x="1990" y="5599"/>
                <a:ext cx="979" cy="382"/>
              </a:xfrm>
              <a:prstGeom prst="rect">
                <a:avLst/>
              </a:prstGeom>
              <a:ln w="15875"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8" name="Text Box 36"/>
              <p:cNvSpPr txBox="1">
                <a:spLocks noChangeArrowheads="1"/>
              </p:cNvSpPr>
              <p:nvPr/>
            </p:nvSpPr>
            <p:spPr bwMode="auto">
              <a:xfrm>
                <a:off x="1979" y="5597"/>
                <a:ext cx="894" cy="437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r"/>
                <a:endParaRPr lang="fr-FR" sz="1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9" name="Text Box 37"/>
              <p:cNvSpPr txBox="1">
                <a:spLocks noChangeArrowheads="1"/>
              </p:cNvSpPr>
              <p:nvPr/>
            </p:nvSpPr>
            <p:spPr bwMode="auto">
              <a:xfrm>
                <a:off x="1291" y="5567"/>
                <a:ext cx="445" cy="381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  <p:sp>
          <p:nvSpPr>
            <p:cNvPr id="180" name="Text Box 38"/>
            <p:cNvSpPr txBox="1">
              <a:spLocks noChangeArrowheads="1"/>
            </p:cNvSpPr>
            <p:nvPr/>
          </p:nvSpPr>
          <p:spPr bwMode="auto">
            <a:xfrm>
              <a:off x="1919866" y="2904093"/>
              <a:ext cx="691478" cy="38761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fr-FR" sz="1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dV</a:t>
              </a:r>
              <a:r>
                <a:rPr lang="fr-FR" sz="1400" b="1" baseline="30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-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" name="Line 31"/>
            <p:cNvSpPr>
              <a:spLocks noChangeShapeType="1"/>
            </p:cNvSpPr>
            <p:nvPr/>
          </p:nvSpPr>
          <p:spPr bwMode="auto">
            <a:xfrm>
              <a:off x="1703847" y="3733534"/>
              <a:ext cx="196730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Parenthèse fermante 181"/>
            <p:cNvSpPr/>
            <p:nvPr/>
          </p:nvSpPr>
          <p:spPr>
            <a:xfrm rot="16200000">
              <a:off x="1223915" y="3356939"/>
              <a:ext cx="396000" cy="785818"/>
            </a:xfrm>
            <a:prstGeom prst="rightBracket">
              <a:avLst>
                <a:gd name="adj" fmla="val 0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83" name="Line 31"/>
            <p:cNvSpPr>
              <a:spLocks noChangeShapeType="1"/>
            </p:cNvSpPr>
            <p:nvPr/>
          </p:nvSpPr>
          <p:spPr bwMode="auto">
            <a:xfrm>
              <a:off x="928662" y="3751807"/>
              <a:ext cx="196730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Line 45"/>
            <p:cNvSpPr>
              <a:spLocks noChangeShapeType="1"/>
            </p:cNvSpPr>
            <p:nvPr/>
          </p:nvSpPr>
          <p:spPr bwMode="auto">
            <a:xfrm flipH="1">
              <a:off x="-56756" y="1284618"/>
              <a:ext cx="1474126" cy="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5" name="Connecteur en angle 184"/>
            <p:cNvCxnSpPr/>
            <p:nvPr/>
          </p:nvCxnSpPr>
          <p:spPr>
            <a:xfrm>
              <a:off x="-84573" y="1282658"/>
              <a:ext cx="1119590" cy="2663999"/>
            </a:xfrm>
            <a:prstGeom prst="bentConnector3">
              <a:avLst>
                <a:gd name="adj1" fmla="val 1163"/>
              </a:avLst>
            </a:prstGeom>
            <a:ln w="158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 Box 65"/>
            <p:cNvSpPr txBox="1">
              <a:spLocks noChangeAspect="1" noChangeArrowheads="1"/>
            </p:cNvSpPr>
            <p:nvPr/>
          </p:nvSpPr>
          <p:spPr bwMode="auto">
            <a:xfrm>
              <a:off x="-55848" y="3548126"/>
              <a:ext cx="1088966" cy="439671"/>
            </a:xfrm>
            <a:prstGeom prst="rect">
              <a:avLst/>
            </a:prstGeom>
            <a:noFill/>
            <a:ln w="158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sz="14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Auto.</a:t>
              </a:r>
              <a:r>
                <a:rPr lang="fr-FR" sz="13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V0</a:t>
              </a:r>
              <a:endParaRPr lang="fr-F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Text Box 12"/>
            <p:cNvSpPr txBox="1">
              <a:spLocks noChangeArrowheads="1"/>
            </p:cNvSpPr>
            <p:nvPr/>
          </p:nvSpPr>
          <p:spPr bwMode="auto">
            <a:xfrm>
              <a:off x="1482478" y="948448"/>
              <a:ext cx="1494971" cy="387617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Dcy</a:t>
              </a:r>
              <a:r>
                <a:rPr lang="fr-FR" sz="12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+ </a:t>
              </a:r>
              <a:r>
                <a:rPr lang="fr-FR" sz="1200" b="1" dirty="0" smtClean="0">
                  <a:solidFill>
                    <a:srgbClr val="000000"/>
                  </a:solidFill>
                </a:rPr>
                <a:t>ET/ET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Line 27"/>
            <p:cNvSpPr>
              <a:spLocks noChangeShapeType="1"/>
            </p:cNvSpPr>
            <p:nvPr/>
          </p:nvSpPr>
          <p:spPr bwMode="auto">
            <a:xfrm flipV="1">
              <a:off x="-77390" y="2323801"/>
              <a:ext cx="0" cy="136349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7" name="Groupe 286"/>
          <p:cNvGrpSpPr/>
          <p:nvPr/>
        </p:nvGrpSpPr>
        <p:grpSpPr>
          <a:xfrm>
            <a:off x="2946262" y="3827450"/>
            <a:ext cx="2517472" cy="1152117"/>
            <a:chOff x="2946262" y="3827450"/>
            <a:chExt cx="2517472" cy="1152117"/>
          </a:xfrm>
        </p:grpSpPr>
        <p:cxnSp>
          <p:nvCxnSpPr>
            <p:cNvPr id="130" name="Connecteur en angle 129"/>
            <p:cNvCxnSpPr/>
            <p:nvPr/>
          </p:nvCxnSpPr>
          <p:spPr>
            <a:xfrm flipV="1">
              <a:off x="3813711" y="4030388"/>
              <a:ext cx="107739" cy="236929"/>
            </a:xfrm>
            <a:prstGeom prst="bentConnector3">
              <a:avLst>
                <a:gd name="adj1" fmla="val 102467"/>
              </a:avLst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Connecteur droit 130"/>
            <p:cNvCxnSpPr/>
            <p:nvPr/>
          </p:nvCxnSpPr>
          <p:spPr>
            <a:xfrm rot="16200000" flipH="1">
              <a:off x="3596228" y="4608297"/>
              <a:ext cx="169763" cy="107739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 rot="5400000">
              <a:off x="3618576" y="4860282"/>
              <a:ext cx="236929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 rot="5400000">
              <a:off x="3656513" y="4478672"/>
              <a:ext cx="203082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 rot="5400000">
              <a:off x="3743499" y="4266223"/>
              <a:ext cx="129883" cy="9665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necteur en angle 135"/>
            <p:cNvCxnSpPr/>
            <p:nvPr/>
          </p:nvCxnSpPr>
          <p:spPr>
            <a:xfrm rot="16200000" flipH="1">
              <a:off x="3742170" y="4218406"/>
              <a:ext cx="947714" cy="574607"/>
            </a:xfrm>
            <a:prstGeom prst="bentConnector3">
              <a:avLst>
                <a:gd name="adj1" fmla="val -15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Connecteur en angle 136"/>
            <p:cNvCxnSpPr/>
            <p:nvPr/>
          </p:nvCxnSpPr>
          <p:spPr>
            <a:xfrm rot="16200000" flipH="1">
              <a:off x="3918687" y="3433199"/>
              <a:ext cx="1150796" cy="1939298"/>
            </a:xfrm>
            <a:prstGeom prst="bentConnector3">
              <a:avLst>
                <a:gd name="adj1" fmla="val -15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8" name="ZoneTexte 137"/>
            <p:cNvSpPr txBox="1"/>
            <p:nvPr/>
          </p:nvSpPr>
          <p:spPr>
            <a:xfrm>
              <a:off x="3877076" y="4046311"/>
              <a:ext cx="642942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</a:rPr>
                <a:t>C/C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2946262" y="4067981"/>
              <a:ext cx="642942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3333FF"/>
                  </a:solidFill>
                </a:rPr>
                <a:t>Auto</a:t>
              </a:r>
              <a:endParaRPr lang="fr-FR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140" name="ZoneTexte 139"/>
            <p:cNvSpPr txBox="1"/>
            <p:nvPr/>
          </p:nvSpPr>
          <p:spPr>
            <a:xfrm>
              <a:off x="3286116" y="4464973"/>
              <a:ext cx="474732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V0</a:t>
              </a:r>
              <a:endParaRPr lang="fr-FR" sz="1200" b="1" dirty="0"/>
            </a:p>
          </p:txBody>
        </p:sp>
        <p:cxnSp>
          <p:nvCxnSpPr>
            <p:cNvPr id="144" name="Connecteur en angle 143"/>
            <p:cNvCxnSpPr/>
            <p:nvPr/>
          </p:nvCxnSpPr>
          <p:spPr>
            <a:xfrm rot="16200000" flipV="1">
              <a:off x="3378100" y="3975811"/>
              <a:ext cx="432000" cy="144000"/>
            </a:xfrm>
            <a:prstGeom prst="bentConnector3">
              <a:avLst>
                <a:gd name="adj1" fmla="val 438"/>
              </a:avLst>
            </a:prstGeom>
            <a:ln w="15875">
              <a:solidFill>
                <a:srgbClr val="3333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8" name="Connecteur droit 147"/>
          <p:cNvCxnSpPr/>
          <p:nvPr/>
        </p:nvCxnSpPr>
        <p:spPr>
          <a:xfrm>
            <a:off x="865691" y="5943727"/>
            <a:ext cx="2772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90" name="Groupe 289"/>
          <p:cNvGrpSpPr/>
          <p:nvPr/>
        </p:nvGrpSpPr>
        <p:grpSpPr>
          <a:xfrm>
            <a:off x="357158" y="4618561"/>
            <a:ext cx="638267" cy="1493229"/>
            <a:chOff x="357158" y="4618561"/>
            <a:chExt cx="638267" cy="1493229"/>
          </a:xfrm>
        </p:grpSpPr>
        <p:sp>
          <p:nvSpPr>
            <p:cNvPr id="192" name="ZoneTexte 191"/>
            <p:cNvSpPr txBox="1"/>
            <p:nvPr/>
          </p:nvSpPr>
          <p:spPr bwMode="auto">
            <a:xfrm>
              <a:off x="357158" y="5273346"/>
              <a:ext cx="5715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b="1" dirty="0" smtClean="0">
                  <a:solidFill>
                    <a:srgbClr val="FF0000"/>
                  </a:solidFill>
                </a:rPr>
                <a:t>24V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3" name="ZoneTexte 192"/>
            <p:cNvSpPr txBox="1"/>
            <p:nvPr/>
          </p:nvSpPr>
          <p:spPr bwMode="auto">
            <a:xfrm>
              <a:off x="642910" y="4618561"/>
              <a:ext cx="352515" cy="1493229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defRPr/>
              </a:pPr>
              <a:r>
                <a:rPr lang="fr-FR" sz="1600" b="1" dirty="0">
                  <a:solidFill>
                    <a:srgbClr val="FF0000"/>
                  </a:solidFill>
                </a:rPr>
                <a:t>+</a:t>
              </a:r>
            </a:p>
            <a:p>
              <a:pPr>
                <a:lnSpc>
                  <a:spcPct val="200000"/>
                </a:lnSpc>
                <a:defRPr/>
              </a:pPr>
              <a:endParaRPr lang="fr-FR" sz="1600" b="1" dirty="0">
                <a:solidFill>
                  <a:srgbClr val="FF0000"/>
                </a:solidFill>
              </a:endParaRPr>
            </a:p>
            <a:p>
              <a:pPr>
                <a:lnSpc>
                  <a:spcPct val="200000"/>
                </a:lnSpc>
                <a:defRPr/>
              </a:pPr>
              <a:r>
                <a:rPr lang="fr-FR" sz="1600" b="1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grpSp>
        <p:nvGrpSpPr>
          <p:cNvPr id="291" name="Groupe 290"/>
          <p:cNvGrpSpPr/>
          <p:nvPr/>
        </p:nvGrpSpPr>
        <p:grpSpPr>
          <a:xfrm>
            <a:off x="2785057" y="4706506"/>
            <a:ext cx="6001785" cy="2089063"/>
            <a:chOff x="2785057" y="4706506"/>
            <a:chExt cx="6001785" cy="2089063"/>
          </a:xfrm>
        </p:grpSpPr>
        <p:pic>
          <p:nvPicPr>
            <p:cNvPr id="122" name="Image 121"/>
            <p:cNvPicPr>
              <a:picLocks noChangeAspect="1"/>
            </p:cNvPicPr>
            <p:nvPr/>
          </p:nvPicPr>
          <p:blipFill>
            <a:blip r:embed="rId2" cstate="print"/>
            <a:srcRect t="10475"/>
            <a:stretch>
              <a:fillRect/>
            </a:stretch>
          </p:blipFill>
          <p:spPr bwMode="auto">
            <a:xfrm>
              <a:off x="7496706" y="4920015"/>
              <a:ext cx="1075822" cy="1620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4" name="Groupe 283"/>
            <p:cNvGrpSpPr/>
            <p:nvPr/>
          </p:nvGrpSpPr>
          <p:grpSpPr>
            <a:xfrm>
              <a:off x="2785057" y="4706506"/>
              <a:ext cx="6001785" cy="2089063"/>
              <a:chOff x="2785057" y="4706506"/>
              <a:chExt cx="6001785" cy="2089063"/>
            </a:xfrm>
          </p:grpSpPr>
          <p:pic>
            <p:nvPicPr>
              <p:cNvPr id="123" name="Image 122"/>
              <p:cNvPicPr>
                <a:picLocks noChangeAspect="1"/>
              </p:cNvPicPr>
              <p:nvPr/>
            </p:nvPicPr>
            <p:blipFill>
              <a:blip r:embed="rId3" cstate="print"/>
              <a:srcRect t="15073"/>
              <a:stretch>
                <a:fillRect/>
              </a:stretch>
            </p:blipFill>
            <p:spPr bwMode="auto">
              <a:xfrm>
                <a:off x="3571868" y="4942400"/>
                <a:ext cx="1095407" cy="1609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4" name="Image 123"/>
              <p:cNvPicPr>
                <a:picLocks noChangeAspect="1"/>
              </p:cNvPicPr>
              <p:nvPr/>
            </p:nvPicPr>
            <p:blipFill>
              <a:blip r:embed="rId2" cstate="print"/>
              <a:srcRect t="11843"/>
              <a:stretch>
                <a:fillRect/>
              </a:stretch>
            </p:blipFill>
            <p:spPr bwMode="auto">
              <a:xfrm>
                <a:off x="4542873" y="4949941"/>
                <a:ext cx="1083600" cy="1606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5" name="Text Box 123"/>
              <p:cNvSpPr txBox="1">
                <a:spLocks noChangeAspect="1" noChangeArrowheads="1"/>
              </p:cNvSpPr>
              <p:nvPr/>
            </p:nvSpPr>
            <p:spPr bwMode="auto">
              <a:xfrm>
                <a:off x="4053617" y="5585342"/>
                <a:ext cx="375507" cy="30777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 sz="1400" b="1" dirty="0" smtClean="0">
                    <a:solidFill>
                      <a:schemeClr val="tx1"/>
                    </a:solidFill>
                  </a:rPr>
                  <a:t>1</a:t>
                </a:r>
                <a:endParaRPr lang="fr-FR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6" name="Text Box 124"/>
              <p:cNvSpPr txBox="1">
                <a:spLocks noChangeAspect="1" noChangeArrowheads="1"/>
              </p:cNvSpPr>
              <p:nvPr/>
            </p:nvSpPr>
            <p:spPr bwMode="auto">
              <a:xfrm>
                <a:off x="4907924" y="5588335"/>
                <a:ext cx="373724" cy="30777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 sz="1400" b="1" dirty="0" smtClean="0">
                    <a:solidFill>
                      <a:schemeClr val="tx1"/>
                    </a:solidFill>
                  </a:rPr>
                  <a:t>2</a:t>
                </a:r>
                <a:endParaRPr lang="fr-FR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7" name="Text Box 126"/>
              <p:cNvSpPr txBox="1">
                <a:spLocks noChangeAspect="1" noChangeArrowheads="1"/>
              </p:cNvSpPr>
              <p:nvPr/>
            </p:nvSpPr>
            <p:spPr bwMode="auto">
              <a:xfrm>
                <a:off x="7858148" y="5574832"/>
                <a:ext cx="323060" cy="307777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 sz="1400" b="1" dirty="0" smtClean="0">
                    <a:solidFill>
                      <a:schemeClr val="tx1"/>
                    </a:solidFill>
                  </a:rPr>
                  <a:t>4</a:t>
                </a:r>
                <a:endParaRPr lang="fr-FR" sz="14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8" name="Connecteur en angle 127"/>
              <p:cNvCxnSpPr/>
              <p:nvPr/>
            </p:nvCxnSpPr>
            <p:spPr>
              <a:xfrm rot="16200000" flipH="1">
                <a:off x="8360594" y="4940005"/>
                <a:ext cx="611438" cy="233573"/>
              </a:xfrm>
              <a:prstGeom prst="bentConnector3">
                <a:avLst>
                  <a:gd name="adj1" fmla="val 621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Connecteur droit 128"/>
              <p:cNvCxnSpPr/>
              <p:nvPr/>
            </p:nvCxnSpPr>
            <p:spPr>
              <a:xfrm rot="10800000">
                <a:off x="8501090" y="5361940"/>
                <a:ext cx="285752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>
                <a:off x="8234640" y="4755932"/>
                <a:ext cx="288000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5" name="Connecteur en angle 194"/>
              <p:cNvCxnSpPr/>
              <p:nvPr/>
            </p:nvCxnSpPr>
            <p:spPr>
              <a:xfrm rot="5400000">
                <a:off x="2663038" y="4832506"/>
                <a:ext cx="396000" cy="144000"/>
              </a:xfrm>
              <a:prstGeom prst="bentConnector3">
                <a:avLst>
                  <a:gd name="adj1" fmla="val 698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rot="10800000">
                <a:off x="2785057" y="5100628"/>
                <a:ext cx="864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>
                <a:off x="2948605" y="4706506"/>
                <a:ext cx="288000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2" name="Connecteur en angle 221"/>
              <p:cNvCxnSpPr/>
              <p:nvPr/>
            </p:nvCxnSpPr>
            <p:spPr>
              <a:xfrm rot="16200000" flipH="1">
                <a:off x="8419877" y="6480782"/>
                <a:ext cx="396000" cy="233573"/>
              </a:xfrm>
              <a:prstGeom prst="bentConnector3">
                <a:avLst>
                  <a:gd name="adj1" fmla="val 621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rot="10800000">
                <a:off x="8548776" y="6785886"/>
                <a:ext cx="180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4" name="Connecteur droit 223"/>
              <p:cNvCxnSpPr/>
              <p:nvPr/>
            </p:nvCxnSpPr>
            <p:spPr>
              <a:xfrm>
                <a:off x="8286776" y="6785886"/>
                <a:ext cx="288000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5" name="Connecteur en angle 224"/>
              <p:cNvCxnSpPr/>
              <p:nvPr/>
            </p:nvCxnSpPr>
            <p:spPr>
              <a:xfrm rot="5400000" flipH="1" flipV="1">
                <a:off x="3242773" y="6383987"/>
                <a:ext cx="357190" cy="432000"/>
              </a:xfrm>
              <a:prstGeom prst="bentConnector3">
                <a:avLst>
                  <a:gd name="adj1" fmla="val 101532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6" name="Connecteur droit 225"/>
              <p:cNvCxnSpPr/>
              <p:nvPr/>
            </p:nvCxnSpPr>
            <p:spPr>
              <a:xfrm rot="10800000">
                <a:off x="3212802" y="6772644"/>
                <a:ext cx="252000" cy="1588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0" name="Connecteur droit 229"/>
              <p:cNvCxnSpPr/>
              <p:nvPr/>
            </p:nvCxnSpPr>
            <p:spPr>
              <a:xfrm>
                <a:off x="3488554" y="6772644"/>
                <a:ext cx="288000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>
                <a:off x="5572132" y="4991266"/>
                <a:ext cx="2016000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8" name="Connecteur droit 247"/>
              <p:cNvCxnSpPr/>
              <p:nvPr/>
            </p:nvCxnSpPr>
            <p:spPr>
              <a:xfrm>
                <a:off x="5572132" y="6499842"/>
                <a:ext cx="2016000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3" name="Groupe 212"/>
          <p:cNvGrpSpPr/>
          <p:nvPr/>
        </p:nvGrpSpPr>
        <p:grpSpPr>
          <a:xfrm>
            <a:off x="4604335" y="1227443"/>
            <a:ext cx="967797" cy="1908000"/>
            <a:chOff x="8033359" y="1584633"/>
            <a:chExt cx="967797" cy="1908000"/>
          </a:xfrm>
        </p:grpSpPr>
        <p:sp>
          <p:nvSpPr>
            <p:cNvPr id="110" name="Rectangle 109"/>
            <p:cNvSpPr/>
            <p:nvPr/>
          </p:nvSpPr>
          <p:spPr>
            <a:xfrm>
              <a:off x="8059473" y="1584633"/>
              <a:ext cx="900000" cy="1908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1" name="Rectangle 13"/>
            <p:cNvSpPr>
              <a:spLocks noChangeArrowheads="1"/>
            </p:cNvSpPr>
            <p:nvPr/>
          </p:nvSpPr>
          <p:spPr bwMode="auto">
            <a:xfrm>
              <a:off x="8033359" y="1589809"/>
              <a:ext cx="383438" cy="30777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b="1" kern="0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F5</a:t>
              </a:r>
              <a:endParaRPr kumimoji="0" lang="fr-FR" sz="10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Rectangle 11"/>
            <p:cNvSpPr>
              <a:spLocks noChangeArrowheads="1"/>
            </p:cNvSpPr>
            <p:nvPr/>
          </p:nvSpPr>
          <p:spPr bwMode="auto">
            <a:xfrm>
              <a:off x="8276279" y="1593371"/>
              <a:ext cx="724877" cy="43088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1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سير التحقق</a:t>
              </a:r>
              <a:endParaRPr lang="fr-FR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1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 بالترتيب</a:t>
              </a:r>
              <a:endParaRPr lang="en-US" sz="11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</p:grpSp>
      <p:sp>
        <p:nvSpPr>
          <p:cNvPr id="208" name="Text Box 14"/>
          <p:cNvSpPr txBox="1">
            <a:spLocks noChangeAspect="1" noChangeArrowheads="1"/>
          </p:cNvSpPr>
          <p:nvPr/>
        </p:nvSpPr>
        <p:spPr bwMode="auto">
          <a:xfrm>
            <a:off x="4345734" y="749520"/>
            <a:ext cx="739780" cy="356926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fr-FR" sz="1200" b="1" dirty="0" smtClean="0">
                <a:solidFill>
                  <a:schemeClr val="tx1"/>
                </a:solidFill>
              </a:rPr>
              <a:t>ET/ET</a:t>
            </a:r>
            <a:endParaRPr lang="fr-FR" sz="1200" b="1" dirty="0">
              <a:solidFill>
                <a:schemeClr val="tx1"/>
              </a:solidFill>
            </a:endParaRPr>
          </a:p>
        </p:txBody>
      </p:sp>
      <p:grpSp>
        <p:nvGrpSpPr>
          <p:cNvPr id="217" name="Groupe 216"/>
          <p:cNvGrpSpPr/>
          <p:nvPr/>
        </p:nvGrpSpPr>
        <p:grpSpPr>
          <a:xfrm>
            <a:off x="1876152" y="354087"/>
            <a:ext cx="2747114" cy="1116000"/>
            <a:chOff x="5305176" y="711277"/>
            <a:chExt cx="2747114" cy="1116000"/>
          </a:xfrm>
        </p:grpSpPr>
        <p:cxnSp>
          <p:nvCxnSpPr>
            <p:cNvPr id="157" name="Connecteur en angle 156"/>
            <p:cNvCxnSpPr/>
            <p:nvPr/>
          </p:nvCxnSpPr>
          <p:spPr>
            <a:xfrm rot="16200000" flipH="1">
              <a:off x="7350290" y="1125277"/>
              <a:ext cx="1116000" cy="288000"/>
            </a:xfrm>
            <a:prstGeom prst="bentConnector3">
              <a:avLst>
                <a:gd name="adj1" fmla="val 100479"/>
              </a:avLst>
            </a:prstGeom>
            <a:ln w="19050">
              <a:prstDash val="solid"/>
              <a:headEnd type="non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4" name="Connecteur droit 163"/>
            <p:cNvCxnSpPr/>
            <p:nvPr/>
          </p:nvCxnSpPr>
          <p:spPr>
            <a:xfrm>
              <a:off x="5305176" y="721600"/>
              <a:ext cx="2448000" cy="1588"/>
            </a:xfrm>
            <a:prstGeom prst="line">
              <a:avLst/>
            </a:prstGeom>
            <a:ln w="19050">
              <a:prstDash val="soli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9" name="Line 28"/>
            <p:cNvSpPr>
              <a:spLocks noChangeAspect="1" noChangeShapeType="1"/>
            </p:cNvSpPr>
            <p:nvPr/>
          </p:nvSpPr>
          <p:spPr bwMode="auto">
            <a:xfrm>
              <a:off x="7694444" y="1247542"/>
              <a:ext cx="1393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</p:grpSp>
      <p:grpSp>
        <p:nvGrpSpPr>
          <p:cNvPr id="203" name="Groupe 202"/>
          <p:cNvGrpSpPr/>
          <p:nvPr/>
        </p:nvGrpSpPr>
        <p:grpSpPr>
          <a:xfrm>
            <a:off x="4049858" y="2991716"/>
            <a:ext cx="739780" cy="508722"/>
            <a:chOff x="7485606" y="3348906"/>
            <a:chExt cx="739780" cy="508722"/>
          </a:xfrm>
        </p:grpSpPr>
        <p:cxnSp>
          <p:nvCxnSpPr>
            <p:cNvPr id="190" name="Connecteur droit 189"/>
            <p:cNvCxnSpPr/>
            <p:nvPr/>
          </p:nvCxnSpPr>
          <p:spPr>
            <a:xfrm>
              <a:off x="7507197" y="3419108"/>
              <a:ext cx="540000" cy="1588"/>
            </a:xfrm>
            <a:prstGeom prst="line">
              <a:avLst/>
            </a:prstGeom>
            <a:ln w="19050">
              <a:prstDash val="solid"/>
              <a:headEnd type="non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8" name="Connecteur droit avec flèche 197"/>
            <p:cNvCxnSpPr/>
            <p:nvPr/>
          </p:nvCxnSpPr>
          <p:spPr>
            <a:xfrm>
              <a:off x="7538316" y="3421382"/>
              <a:ext cx="72000" cy="0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0" name="Text Box 14"/>
            <p:cNvSpPr txBox="1">
              <a:spLocks noChangeAspect="1" noChangeArrowheads="1"/>
            </p:cNvSpPr>
            <p:nvPr/>
          </p:nvSpPr>
          <p:spPr bwMode="auto">
            <a:xfrm>
              <a:off x="7485606" y="3500702"/>
              <a:ext cx="739780" cy="35692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chemeClr val="tx1"/>
                  </a:solidFill>
                </a:rPr>
                <a:t>ET/ET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12" name="Connecteur droit 211"/>
            <p:cNvCxnSpPr/>
            <p:nvPr/>
          </p:nvCxnSpPr>
          <p:spPr>
            <a:xfrm rot="5400000">
              <a:off x="7689184" y="3420906"/>
              <a:ext cx="14400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1" name="Groupe 200"/>
          <p:cNvGrpSpPr/>
          <p:nvPr/>
        </p:nvGrpSpPr>
        <p:grpSpPr>
          <a:xfrm>
            <a:off x="214282" y="292972"/>
            <a:ext cx="3867074" cy="3024000"/>
            <a:chOff x="3643306" y="650162"/>
            <a:chExt cx="3867074" cy="3024000"/>
          </a:xfrm>
        </p:grpSpPr>
        <p:cxnSp>
          <p:nvCxnSpPr>
            <p:cNvPr id="93" name="Connecteur droit 92"/>
            <p:cNvCxnSpPr/>
            <p:nvPr/>
          </p:nvCxnSpPr>
          <p:spPr>
            <a:xfrm rot="5400000" flipH="1" flipV="1">
              <a:off x="3345179" y="1593670"/>
              <a:ext cx="867665" cy="136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5" name="Rectangle 94"/>
            <p:cNvSpPr/>
            <p:nvPr/>
          </p:nvSpPr>
          <p:spPr>
            <a:xfrm>
              <a:off x="5726463" y="2198347"/>
              <a:ext cx="1721789" cy="1475815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96" name="Text Box 19"/>
            <p:cNvSpPr txBox="1">
              <a:spLocks noChangeArrowheads="1"/>
            </p:cNvSpPr>
            <p:nvPr/>
          </p:nvSpPr>
          <p:spPr bwMode="auto">
            <a:xfrm>
              <a:off x="5617686" y="2201319"/>
              <a:ext cx="1817507" cy="27889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defTabSz="91440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r>
                <a:rPr kumimoji="0" lang="fr-FR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&lt;Production </a:t>
              </a:r>
              <a:r>
                <a:rPr kumimoji="0" lang="fr-FR" sz="105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normale</a:t>
              </a:r>
              <a:r>
                <a:rPr kumimoji="0" lang="fr-FR" sz="105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&gt;    </a:t>
              </a:r>
              <a:endParaRPr kumimoji="0" lang="fr-FR" sz="9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97" name="Connecteur droit avec flèche 96"/>
            <p:cNvCxnSpPr/>
            <p:nvPr/>
          </p:nvCxnSpPr>
          <p:spPr>
            <a:xfrm rot="10800000">
              <a:off x="5590780" y="2747305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99" name="Rectangle 98"/>
            <p:cNvSpPr/>
            <p:nvPr/>
          </p:nvSpPr>
          <p:spPr>
            <a:xfrm>
              <a:off x="3686124" y="2050998"/>
              <a:ext cx="1080000" cy="762728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0" name="Rectangle 57"/>
            <p:cNvSpPr>
              <a:spLocks noChangeArrowheads="1"/>
            </p:cNvSpPr>
            <p:nvPr/>
          </p:nvSpPr>
          <p:spPr bwMode="auto">
            <a:xfrm>
              <a:off x="3643306" y="2024621"/>
              <a:ext cx="1028911" cy="38646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demandé </a:t>
              </a:r>
              <a:endParaRPr kumimoji="0" lang="fr-FR" sz="90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    en </a:t>
              </a:r>
              <a:r>
                <a: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fin de cycle&gt;</a:t>
              </a:r>
            </a:p>
          </p:txBody>
        </p:sp>
        <p:cxnSp>
          <p:nvCxnSpPr>
            <p:cNvPr id="101" name="Connecteur droit avec flèche 100"/>
            <p:cNvCxnSpPr/>
            <p:nvPr/>
          </p:nvCxnSpPr>
          <p:spPr>
            <a:xfrm rot="16200000">
              <a:off x="3751527" y="1944715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02" name="Text Box 84"/>
            <p:cNvSpPr txBox="1">
              <a:spLocks noChangeArrowheads="1"/>
            </p:cNvSpPr>
            <p:nvPr/>
          </p:nvSpPr>
          <p:spPr bwMode="auto">
            <a:xfrm>
              <a:off x="6034380" y="1194180"/>
              <a:ext cx="1476000" cy="33382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 err="1" smtClean="0">
                  <a:solidFill>
                    <a:srgbClr val="FF0000"/>
                  </a:solidFill>
                </a:rPr>
                <a:t>Dcy</a:t>
              </a:r>
              <a:r>
                <a:rPr lang="fr-FR" sz="1400" b="1" dirty="0" smtClean="0"/>
                <a:t>.(</a:t>
              </a:r>
              <a:r>
                <a:rPr lang="fr-FR" sz="1400" b="1" dirty="0" smtClean="0">
                  <a:solidFill>
                    <a:srgbClr val="3333FF"/>
                  </a:solidFill>
                </a:rPr>
                <a:t>Auto+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C/C</a:t>
              </a:r>
              <a:r>
                <a:rPr lang="fr-FR" sz="1400" b="1" dirty="0" smtClean="0">
                  <a:solidFill>
                    <a:srgbClr val="3333FF"/>
                  </a:solidFill>
                </a:rPr>
                <a:t>)</a:t>
              </a:r>
              <a:endParaRPr lang="fr-FR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103" name="Text Box 109"/>
            <p:cNvSpPr txBox="1">
              <a:spLocks noChangeArrowheads="1"/>
            </p:cNvSpPr>
            <p:nvPr/>
          </p:nvSpPr>
          <p:spPr bwMode="auto">
            <a:xfrm>
              <a:off x="5948093" y="2469579"/>
              <a:ext cx="1276004" cy="31983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ar-DZ" b="1" dirty="0">
                  <a:solidFill>
                    <a:srgbClr val="FF0000"/>
                  </a:solidFill>
                  <a:cs typeface="Arabic Transparent" pitchFamily="2" charset="-78"/>
                </a:rPr>
                <a:t>نظام </a:t>
              </a:r>
              <a:r>
                <a:rPr lang="ar-DZ" b="1" dirty="0" smtClean="0">
                  <a:solidFill>
                    <a:srgbClr val="FF0000"/>
                  </a:solidFill>
                  <a:cs typeface="Arabic Transparent" pitchFamily="2" charset="-78"/>
                </a:rPr>
                <a:t>ألي </a:t>
              </a:r>
              <a:r>
                <a:rPr lang="fr-FR" b="1" dirty="0" smtClean="0">
                  <a:solidFill>
                    <a:srgbClr val="FF0000"/>
                  </a:solidFill>
                  <a:cs typeface="Arabic Transparent" pitchFamily="2" charset="-78"/>
                </a:rPr>
                <a:t>…..</a:t>
              </a:r>
              <a:endParaRPr lang="fr-FR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grpSp>
          <p:nvGrpSpPr>
            <p:cNvPr id="2" name="Groupe 103"/>
            <p:cNvGrpSpPr/>
            <p:nvPr/>
          </p:nvGrpSpPr>
          <p:grpSpPr>
            <a:xfrm>
              <a:off x="5319797" y="983144"/>
              <a:ext cx="775984" cy="1208533"/>
              <a:chOff x="2470822" y="2075134"/>
              <a:chExt cx="1006927" cy="1568216"/>
            </a:xfrm>
          </p:grpSpPr>
          <p:cxnSp>
            <p:nvCxnSpPr>
              <p:cNvPr id="105" name="Connecteur en angle 104"/>
              <p:cNvCxnSpPr/>
              <p:nvPr/>
            </p:nvCxnSpPr>
            <p:spPr>
              <a:xfrm>
                <a:off x="2470822" y="2075134"/>
                <a:ext cx="887567" cy="1568216"/>
              </a:xfrm>
              <a:prstGeom prst="bentConnector3">
                <a:avLst>
                  <a:gd name="adj1" fmla="val 100117"/>
                </a:avLst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6" name="Connecteur droit 105"/>
              <p:cNvCxnSpPr/>
              <p:nvPr/>
            </p:nvCxnSpPr>
            <p:spPr>
              <a:xfrm>
                <a:off x="3261750" y="2593144"/>
                <a:ext cx="215999" cy="1588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108" name="Connecteur droit 107"/>
            <p:cNvCxnSpPr/>
            <p:nvPr/>
          </p:nvCxnSpPr>
          <p:spPr>
            <a:xfrm rot="10800000">
              <a:off x="4781618" y="2749994"/>
              <a:ext cx="936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109" name="Connecteur droit 108"/>
            <p:cNvCxnSpPr/>
            <p:nvPr/>
          </p:nvCxnSpPr>
          <p:spPr>
            <a:xfrm rot="5400000">
              <a:off x="5156356" y="2755606"/>
              <a:ext cx="16515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3782856" y="695172"/>
              <a:ext cx="1440000" cy="402845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3733074" y="650162"/>
              <a:ext cx="1548000" cy="495809"/>
            </a:xfrm>
            <a:prstGeom prst="rect">
              <a:avLst/>
            </a:prstGeom>
            <a:noFill/>
            <a:ln w="285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3" name="Rectangle 54"/>
            <p:cNvSpPr>
              <a:spLocks noChangeArrowheads="1"/>
            </p:cNvSpPr>
            <p:nvPr/>
          </p:nvSpPr>
          <p:spPr bwMode="auto">
            <a:xfrm>
              <a:off x="3727095" y="658464"/>
              <a:ext cx="1356518" cy="266528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r>
                <a: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&lt;Arrêt </a:t>
              </a:r>
              <a:r>
                <a: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dans l'état initial&gt;</a:t>
              </a:r>
            </a:p>
          </p:txBody>
        </p:sp>
        <p:cxnSp>
          <p:nvCxnSpPr>
            <p:cNvPr id="114" name="Connecteur droit avec flèche 113"/>
            <p:cNvCxnSpPr/>
            <p:nvPr/>
          </p:nvCxnSpPr>
          <p:spPr>
            <a:xfrm>
              <a:off x="5365840" y="983588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115" name="Text Box 84"/>
            <p:cNvSpPr txBox="1">
              <a:spLocks noChangeAspect="1" noChangeArrowheads="1"/>
            </p:cNvSpPr>
            <p:nvPr/>
          </p:nvSpPr>
          <p:spPr bwMode="auto">
            <a:xfrm>
              <a:off x="4217942" y="849538"/>
              <a:ext cx="495479" cy="298508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fr-FR" sz="1600" b="1" dirty="0"/>
            </a:p>
          </p:txBody>
        </p:sp>
        <p:sp>
          <p:nvSpPr>
            <p:cNvPr id="116" name="Text Box 82"/>
            <p:cNvSpPr txBox="1">
              <a:spLocks noChangeArrowheads="1"/>
            </p:cNvSpPr>
            <p:nvPr/>
          </p:nvSpPr>
          <p:spPr bwMode="auto">
            <a:xfrm>
              <a:off x="3709341" y="833382"/>
              <a:ext cx="1524333" cy="28872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>
                  <a:solidFill>
                    <a:srgbClr val="008000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4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المرحلة الابتدائية 1</a:t>
              </a:r>
              <a:endParaRPr lang="fr-FR" sz="1400" b="1" dirty="0" smtClean="0">
                <a:solidFill>
                  <a:srgbClr val="008000"/>
                </a:solidFill>
              </a:endParaRPr>
            </a:p>
            <a:p>
              <a:pPr algn="r" rtl="1"/>
              <a:endParaRPr lang="fr-FR" sz="1400" b="1" dirty="0">
                <a:solidFill>
                  <a:srgbClr val="008000"/>
                </a:solidFill>
                <a:cs typeface="Arabic Transparent" pitchFamily="2" charset="-78"/>
              </a:endParaRPr>
            </a:p>
          </p:txBody>
        </p:sp>
        <p:sp>
          <p:nvSpPr>
            <p:cNvPr id="117" name="Text Box 85"/>
            <p:cNvSpPr txBox="1">
              <a:spLocks noChangeAspect="1" noChangeArrowheads="1"/>
            </p:cNvSpPr>
            <p:nvPr/>
          </p:nvSpPr>
          <p:spPr bwMode="auto">
            <a:xfrm>
              <a:off x="3671202" y="2364674"/>
              <a:ext cx="990968" cy="55053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sz="1200" b="1" dirty="0">
                  <a:solidFill>
                    <a:srgbClr val="FF0000"/>
                  </a:solidFill>
                  <a:cs typeface="Arabic Transparent" pitchFamily="2" charset="-78"/>
                </a:rPr>
                <a:t>طلب توقف عند </a:t>
              </a:r>
              <a:endParaRPr lang="fr-FR" sz="1200" b="1" dirty="0" smtClean="0">
                <a:solidFill>
                  <a:srgbClr val="FF0000"/>
                </a:solidFill>
                <a:cs typeface="Arabic Transparent" pitchFamily="2" charset="-78"/>
              </a:endParaRPr>
            </a:p>
            <a:p>
              <a:pPr algn="r" rtl="1"/>
              <a:r>
                <a:rPr lang="ar-DZ" sz="1200" b="1" dirty="0" smtClean="0">
                  <a:solidFill>
                    <a:srgbClr val="FF0000"/>
                  </a:solidFill>
                  <a:cs typeface="Arabic Transparent" pitchFamily="2" charset="-78"/>
                </a:rPr>
                <a:t>نهاية </a:t>
              </a:r>
              <a:r>
                <a:rPr lang="ar-DZ" sz="1200" b="1" dirty="0">
                  <a:solidFill>
                    <a:srgbClr val="FF0000"/>
                  </a:solidFill>
                  <a:cs typeface="Arabic Transparent" pitchFamily="2" charset="-78"/>
                </a:rPr>
                <a:t>الدورة</a:t>
              </a:r>
              <a:endParaRPr lang="fr-FR" sz="12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118" name="Text Box 85"/>
            <p:cNvSpPr txBox="1">
              <a:spLocks noChangeAspect="1" noChangeArrowheads="1"/>
            </p:cNvSpPr>
            <p:nvPr/>
          </p:nvSpPr>
          <p:spPr bwMode="auto">
            <a:xfrm>
              <a:off x="4854554" y="2821687"/>
              <a:ext cx="714380" cy="42318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 smtClean="0">
                  <a:solidFill>
                    <a:srgbClr val="FF0000"/>
                  </a:solidFill>
                  <a:cs typeface="Arabic Transparent" pitchFamily="2" charset="-78"/>
                </a:rPr>
                <a:t>Arrêt</a:t>
              </a:r>
              <a:endParaRPr lang="fr-FR" sz="14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119" name="Text Box 14"/>
            <p:cNvSpPr txBox="1">
              <a:spLocks noChangeAspect="1" noChangeArrowheads="1"/>
            </p:cNvSpPr>
            <p:nvPr/>
          </p:nvSpPr>
          <p:spPr bwMode="auto">
            <a:xfrm>
              <a:off x="3828457" y="1443133"/>
              <a:ext cx="466559" cy="35692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chemeClr val="tx1"/>
                  </a:solidFill>
                </a:rPr>
                <a:t>X4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120" name="Line 28"/>
            <p:cNvSpPr>
              <a:spLocks noChangeAspect="1" noChangeShapeType="1"/>
            </p:cNvSpPr>
            <p:nvPr/>
          </p:nvSpPr>
          <p:spPr bwMode="auto">
            <a:xfrm>
              <a:off x="3711902" y="1611885"/>
              <a:ext cx="1393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121" name="Text Box 109"/>
            <p:cNvSpPr txBox="1">
              <a:spLocks noChangeArrowheads="1"/>
            </p:cNvSpPr>
            <p:nvPr/>
          </p:nvSpPr>
          <p:spPr bwMode="auto">
            <a:xfrm>
              <a:off x="5727880" y="2744845"/>
              <a:ext cx="1665457" cy="83099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 rtl="1">
                <a:defRPr/>
              </a:pPr>
              <a:r>
                <a:rPr lang="ar-DZ" sz="16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إشتغال</a:t>
              </a:r>
              <a:r>
                <a:rPr lang="ar-DZ" sz="16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عادي </a:t>
              </a:r>
              <a:r>
                <a:rPr lang="ar-DZ" sz="1600" b="1" dirty="0" err="1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للمتمن</a:t>
              </a:r>
              <a:r>
                <a:rPr lang="ar-DZ" sz="1600" b="1" dirty="0" smtClean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rPr>
                <a:t> من المرحلة 2 إلى المرحلة 4</a:t>
              </a:r>
              <a:endParaRPr lang="fr-FR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endParaRPr>
            </a:p>
          </p:txBody>
        </p:sp>
        <p:cxnSp>
          <p:nvCxnSpPr>
            <p:cNvPr id="214" name="Connecteur droit avec flèche 213"/>
            <p:cNvCxnSpPr/>
            <p:nvPr/>
          </p:nvCxnSpPr>
          <p:spPr>
            <a:xfrm>
              <a:off x="5357818" y="721600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18" name="ZoneTexte 217"/>
          <p:cNvSpPr txBox="1"/>
          <p:nvPr/>
        </p:nvSpPr>
        <p:spPr>
          <a:xfrm>
            <a:off x="1428728" y="4509553"/>
            <a:ext cx="642942" cy="2769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</a:rPr>
              <a:t>ET/ET</a:t>
            </a:r>
            <a:endParaRPr lang="fr-FR" sz="1400" b="1" dirty="0">
              <a:solidFill>
                <a:srgbClr val="FF0000"/>
              </a:solidFill>
            </a:endParaRPr>
          </a:p>
        </p:txBody>
      </p:sp>
      <p:cxnSp>
        <p:nvCxnSpPr>
          <p:cNvPr id="221" name="Connecteur en angle 220"/>
          <p:cNvCxnSpPr/>
          <p:nvPr/>
        </p:nvCxnSpPr>
        <p:spPr>
          <a:xfrm rot="10800000">
            <a:off x="1321290" y="5077806"/>
            <a:ext cx="720000" cy="108000"/>
          </a:xfrm>
          <a:prstGeom prst="bentConnector3">
            <a:avLst>
              <a:gd name="adj1" fmla="val 100126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5" name="Connecteur droit 234"/>
          <p:cNvCxnSpPr/>
          <p:nvPr/>
        </p:nvCxnSpPr>
        <p:spPr>
          <a:xfrm rot="10800000">
            <a:off x="2027878" y="5581123"/>
            <a:ext cx="162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9" name="Groupe 288"/>
          <p:cNvGrpSpPr/>
          <p:nvPr/>
        </p:nvGrpSpPr>
        <p:grpSpPr>
          <a:xfrm>
            <a:off x="1326293" y="4789123"/>
            <a:ext cx="711653" cy="792000"/>
            <a:chOff x="1326293" y="4789123"/>
            <a:chExt cx="711653" cy="792000"/>
          </a:xfrm>
        </p:grpSpPr>
        <p:cxnSp>
          <p:nvCxnSpPr>
            <p:cNvPr id="215" name="Connecteur en angle 214"/>
            <p:cNvCxnSpPr/>
            <p:nvPr/>
          </p:nvCxnSpPr>
          <p:spPr>
            <a:xfrm rot="5400000">
              <a:off x="1434293" y="4696097"/>
              <a:ext cx="108000" cy="324000"/>
            </a:xfrm>
            <a:prstGeom prst="bentConnector3">
              <a:avLst>
                <a:gd name="adj1" fmla="val 1833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 rot="-720000" flipV="1">
              <a:off x="1655043" y="4815213"/>
              <a:ext cx="180000" cy="720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Connecteur droit 218"/>
            <p:cNvCxnSpPr/>
            <p:nvPr/>
          </p:nvCxnSpPr>
          <p:spPr>
            <a:xfrm rot="5400000">
              <a:off x="1688705" y="4912072"/>
              <a:ext cx="1440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>
              <a:off x="1709022" y="4985979"/>
              <a:ext cx="10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7" name="Connecteur en angle 236"/>
            <p:cNvCxnSpPr/>
            <p:nvPr/>
          </p:nvCxnSpPr>
          <p:spPr>
            <a:xfrm rot="16200000" flipV="1">
              <a:off x="1534789" y="5077966"/>
              <a:ext cx="792000" cy="214314"/>
            </a:xfrm>
            <a:prstGeom prst="bentConnector3">
              <a:avLst>
                <a:gd name="adj1" fmla="val 99122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8" name="Groupe 287"/>
          <p:cNvGrpSpPr/>
          <p:nvPr/>
        </p:nvGrpSpPr>
        <p:grpSpPr>
          <a:xfrm>
            <a:off x="896303" y="4959707"/>
            <a:ext cx="430937" cy="249713"/>
            <a:chOff x="896303" y="4959707"/>
            <a:chExt cx="430937" cy="249713"/>
          </a:xfrm>
        </p:grpSpPr>
        <p:cxnSp>
          <p:nvCxnSpPr>
            <p:cNvPr id="243" name="Connecteur droit 242"/>
            <p:cNvCxnSpPr/>
            <p:nvPr/>
          </p:nvCxnSpPr>
          <p:spPr>
            <a:xfrm>
              <a:off x="1075240" y="4964476"/>
              <a:ext cx="252000" cy="10646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5" name="Connecteur droit 244"/>
            <p:cNvCxnSpPr/>
            <p:nvPr/>
          </p:nvCxnSpPr>
          <p:spPr>
            <a:xfrm rot="10800000">
              <a:off x="896303" y="4959707"/>
              <a:ext cx="180000" cy="1588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7" name="Connecteur droit 246"/>
            <p:cNvCxnSpPr/>
            <p:nvPr/>
          </p:nvCxnSpPr>
          <p:spPr>
            <a:xfrm rot="5400000">
              <a:off x="1125910" y="5089861"/>
              <a:ext cx="1440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9" name="Connecteur droit 248"/>
            <p:cNvCxnSpPr/>
            <p:nvPr/>
          </p:nvCxnSpPr>
          <p:spPr>
            <a:xfrm>
              <a:off x="1122161" y="5163768"/>
              <a:ext cx="144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0" name="Connecteur droit 249"/>
            <p:cNvCxnSpPr/>
            <p:nvPr/>
          </p:nvCxnSpPr>
          <p:spPr>
            <a:xfrm rot="5400000">
              <a:off x="1238138" y="5183428"/>
              <a:ext cx="504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1" name="Connecteur droit 250"/>
            <p:cNvCxnSpPr/>
            <p:nvPr/>
          </p:nvCxnSpPr>
          <p:spPr>
            <a:xfrm rot="5400000">
              <a:off x="1092918" y="5140242"/>
              <a:ext cx="504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2" name="ZoneTexte 251"/>
          <p:cNvSpPr txBox="1"/>
          <p:nvPr/>
        </p:nvSpPr>
        <p:spPr bwMode="auto">
          <a:xfrm>
            <a:off x="214282" y="6224065"/>
            <a:ext cx="121444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fr-FR" sz="1400" b="1" dirty="0" smtClean="0">
                <a:solidFill>
                  <a:srgbClr val="FF0000"/>
                </a:solidFill>
              </a:rPr>
              <a:t>1</a:t>
            </a:r>
            <a:r>
              <a:rPr lang="fr-FR" sz="1400" b="1" dirty="0" smtClean="0">
                <a:solidFill>
                  <a:srgbClr val="FF0000"/>
                </a:solidFill>
                <a:sym typeface="Symbol"/>
              </a:rPr>
              <a:t> </a:t>
            </a:r>
            <a:r>
              <a:rPr lang="fr-FR" sz="1200" b="1" dirty="0" smtClean="0">
                <a:solidFill>
                  <a:srgbClr val="000000"/>
                </a:solidFill>
              </a:rPr>
              <a:t>ET/ET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53" name="ZoneTexte 252"/>
          <p:cNvSpPr txBox="1"/>
          <p:nvPr/>
        </p:nvSpPr>
        <p:spPr bwMode="auto">
          <a:xfrm>
            <a:off x="214282" y="6519470"/>
            <a:ext cx="1071570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 smtClean="0">
                <a:solidFill>
                  <a:srgbClr val="FF0000"/>
                </a:solidFill>
              </a:rPr>
              <a:t>2</a:t>
            </a:r>
            <a:r>
              <a:rPr lang="fr-FR" sz="1600" b="1" dirty="0" smtClean="0">
                <a:solidFill>
                  <a:srgbClr val="FF0000"/>
                </a:solidFill>
                <a:sym typeface="Symbol"/>
              </a:rPr>
              <a:t>  </a:t>
            </a:r>
            <a:r>
              <a:rPr lang="fr-FR" sz="1400" b="1" dirty="0" smtClean="0">
                <a:solidFill>
                  <a:srgbClr val="000000"/>
                </a:solidFill>
              </a:rPr>
              <a:t>Normal</a:t>
            </a:r>
            <a:endParaRPr lang="fr-FR" sz="1400" b="1" dirty="0">
              <a:solidFill>
                <a:schemeClr val="tx1"/>
              </a:solidFill>
            </a:endParaRPr>
          </a:p>
        </p:txBody>
      </p:sp>
      <p:sp>
        <p:nvSpPr>
          <p:cNvPr id="254" name="ZoneTexte 253"/>
          <p:cNvSpPr txBox="1"/>
          <p:nvPr/>
        </p:nvSpPr>
        <p:spPr bwMode="auto">
          <a:xfrm>
            <a:off x="1222881" y="4560355"/>
            <a:ext cx="357190" cy="276999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fr-FR" sz="1200" b="1" dirty="0" smtClean="0">
                <a:solidFill>
                  <a:srgbClr val="FF0000"/>
                </a:solidFill>
              </a:rPr>
              <a:t>1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255" name="ZoneTexte 254"/>
          <p:cNvSpPr txBox="1"/>
          <p:nvPr/>
        </p:nvSpPr>
        <p:spPr bwMode="auto">
          <a:xfrm>
            <a:off x="1285852" y="4941557"/>
            <a:ext cx="357190" cy="276999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200" b="1" dirty="0" smtClean="0">
                <a:solidFill>
                  <a:srgbClr val="FF0000"/>
                </a:solidFill>
              </a:rPr>
              <a:t>2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147" name="ZoneTexte 146"/>
          <p:cNvSpPr txBox="1"/>
          <p:nvPr/>
        </p:nvSpPr>
        <p:spPr bwMode="auto">
          <a:xfrm>
            <a:off x="1142976" y="5214280"/>
            <a:ext cx="857256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 smtClean="0">
                <a:solidFill>
                  <a:srgbClr val="000000"/>
                </a:solidFill>
              </a:rPr>
              <a:t>Normal</a:t>
            </a:r>
            <a:endParaRPr lang="fr-FR" sz="1400" b="1" dirty="0">
              <a:solidFill>
                <a:schemeClr val="tx1"/>
              </a:solidFill>
            </a:endParaRPr>
          </a:p>
        </p:txBody>
      </p:sp>
      <p:grpSp>
        <p:nvGrpSpPr>
          <p:cNvPr id="211" name="Groupe 210"/>
          <p:cNvGrpSpPr/>
          <p:nvPr/>
        </p:nvGrpSpPr>
        <p:grpSpPr>
          <a:xfrm>
            <a:off x="4022670" y="2417701"/>
            <a:ext cx="739780" cy="446564"/>
            <a:chOff x="7431322" y="2774891"/>
            <a:chExt cx="739780" cy="446564"/>
          </a:xfrm>
        </p:grpSpPr>
        <p:cxnSp>
          <p:nvCxnSpPr>
            <p:cNvPr id="189" name="Connecteur droit 188"/>
            <p:cNvCxnSpPr/>
            <p:nvPr/>
          </p:nvCxnSpPr>
          <p:spPr>
            <a:xfrm>
              <a:off x="7432918" y="3153000"/>
              <a:ext cx="540000" cy="1588"/>
            </a:xfrm>
            <a:prstGeom prst="line">
              <a:avLst/>
            </a:prstGeom>
            <a:ln w="19050">
              <a:prstDash val="solid"/>
              <a:headEnd type="triangl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0" name="Connecteur droit avec flèche 199"/>
            <p:cNvCxnSpPr/>
            <p:nvPr/>
          </p:nvCxnSpPr>
          <p:spPr>
            <a:xfrm rot="10800000">
              <a:off x="7900057" y="3152678"/>
              <a:ext cx="72000" cy="0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74" name="Text Box 14"/>
            <p:cNvSpPr txBox="1">
              <a:spLocks noChangeAspect="1" noChangeArrowheads="1"/>
            </p:cNvSpPr>
            <p:nvPr/>
          </p:nvSpPr>
          <p:spPr bwMode="auto">
            <a:xfrm>
              <a:off x="7431322" y="2774891"/>
              <a:ext cx="739780" cy="35692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err="1" smtClean="0">
                  <a:solidFill>
                    <a:schemeClr val="tx1"/>
                  </a:solidFill>
                </a:rPr>
                <a:t>Norm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97" name="Connecteur droit 196"/>
            <p:cNvCxnSpPr/>
            <p:nvPr/>
          </p:nvCxnSpPr>
          <p:spPr>
            <a:xfrm rot="5400000">
              <a:off x="7687288" y="3149455"/>
              <a:ext cx="14400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4" name="Rectangle 42"/>
          <p:cNvSpPr>
            <a:spLocks noChangeArrowheads="1"/>
          </p:cNvSpPr>
          <p:nvPr/>
        </p:nvSpPr>
        <p:spPr bwMode="auto">
          <a:xfrm>
            <a:off x="5572132" y="-24"/>
            <a:ext cx="3500462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سير التحقيق</a:t>
            </a:r>
            <a:r>
              <a:rPr lang="ar-DZ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 مرحلة بمرحلة  </a:t>
            </a:r>
            <a:r>
              <a:rPr lang="fr-FR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ET/ET</a:t>
            </a:r>
            <a:r>
              <a:rPr lang="ar-DZ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ar-DZ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fr-FR" b="1" u="sng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5" name="Rectangle 42"/>
          <p:cNvSpPr>
            <a:spLocks noChangeArrowheads="1"/>
          </p:cNvSpPr>
          <p:nvPr/>
        </p:nvSpPr>
        <p:spPr bwMode="auto">
          <a:xfrm>
            <a:off x="4500562" y="227311"/>
            <a:ext cx="92866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الجيما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endParaRPr lang="fr-FR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6" name="Rectangle 42"/>
          <p:cNvSpPr>
            <a:spLocks noChangeArrowheads="1"/>
          </p:cNvSpPr>
          <p:nvPr/>
        </p:nvSpPr>
        <p:spPr bwMode="auto">
          <a:xfrm>
            <a:off x="6837826" y="785794"/>
            <a:ext cx="200026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متمن </a:t>
            </a: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الانتاج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العادي 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7" name="Rectangle 42"/>
          <p:cNvSpPr>
            <a:spLocks noChangeArrowheads="1"/>
          </p:cNvSpPr>
          <p:nvPr/>
        </p:nvSpPr>
        <p:spPr bwMode="auto">
          <a:xfrm>
            <a:off x="5929322" y="4274114"/>
            <a:ext cx="171451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المعقب الكهربائي: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6" name="Groupe 285"/>
          <p:cNvGrpSpPr/>
          <p:nvPr/>
        </p:nvGrpSpPr>
        <p:grpSpPr>
          <a:xfrm>
            <a:off x="4683879" y="4405595"/>
            <a:ext cx="782297" cy="571658"/>
            <a:chOff x="4683879" y="4405595"/>
            <a:chExt cx="782297" cy="571658"/>
          </a:xfrm>
        </p:grpSpPr>
        <p:cxnSp>
          <p:nvCxnSpPr>
            <p:cNvPr id="135" name="Connecteur en angle 134"/>
            <p:cNvCxnSpPr/>
            <p:nvPr/>
          </p:nvCxnSpPr>
          <p:spPr>
            <a:xfrm rot="5400000">
              <a:off x="4701879" y="4671253"/>
              <a:ext cx="288000" cy="324000"/>
            </a:xfrm>
            <a:prstGeom prst="bentConnector3">
              <a:avLst>
                <a:gd name="adj1" fmla="val 1833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 rot="-720000" flipV="1">
              <a:off x="5012629" y="4704941"/>
              <a:ext cx="180000" cy="720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>
              <a:off x="5178176" y="4687013"/>
              <a:ext cx="28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3" name="ZoneTexte 142"/>
            <p:cNvSpPr txBox="1"/>
            <p:nvPr/>
          </p:nvSpPr>
          <p:spPr>
            <a:xfrm>
              <a:off x="4786314" y="4405595"/>
              <a:ext cx="642942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rgbClr val="FF0000"/>
                  </a:solidFill>
                </a:rPr>
                <a:t>Dcy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5" name="Connecteur droit 144"/>
            <p:cNvCxnSpPr/>
            <p:nvPr/>
          </p:nvCxnSpPr>
          <p:spPr>
            <a:xfrm rot="5400000">
              <a:off x="5046291" y="4797228"/>
              <a:ext cx="1440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>
              <a:off x="5066608" y="4871135"/>
              <a:ext cx="10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85" name="Connecteur droit 284"/>
            <p:cNvCxnSpPr/>
            <p:nvPr/>
          </p:nvCxnSpPr>
          <p:spPr>
            <a:xfrm rot="5400000">
              <a:off x="5329454" y="4828403"/>
              <a:ext cx="272757" cy="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9" name="Groupe 238"/>
          <p:cNvGrpSpPr/>
          <p:nvPr/>
        </p:nvGrpSpPr>
        <p:grpSpPr>
          <a:xfrm>
            <a:off x="0" y="3714752"/>
            <a:ext cx="3408354" cy="513914"/>
            <a:chOff x="0" y="3714752"/>
            <a:chExt cx="3408354" cy="513914"/>
          </a:xfrm>
        </p:grpSpPr>
        <p:grpSp>
          <p:nvGrpSpPr>
            <p:cNvPr id="229" name="Groupe 228"/>
            <p:cNvGrpSpPr/>
            <p:nvPr/>
          </p:nvGrpSpPr>
          <p:grpSpPr>
            <a:xfrm>
              <a:off x="0" y="3714752"/>
              <a:ext cx="2065448" cy="513914"/>
              <a:chOff x="0" y="3714752"/>
              <a:chExt cx="2065448" cy="513914"/>
            </a:xfrm>
          </p:grpSpPr>
          <p:sp>
            <p:nvSpPr>
              <p:cNvPr id="228" name="Rectangle 227"/>
              <p:cNvSpPr/>
              <p:nvPr/>
            </p:nvSpPr>
            <p:spPr>
              <a:xfrm>
                <a:off x="13448" y="3728600"/>
                <a:ext cx="2052000" cy="500066"/>
              </a:xfrm>
              <a:prstGeom prst="rect">
                <a:avLst/>
              </a:prstGeom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tx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7" name="Légende encadrée 2 226"/>
              <p:cNvSpPr/>
              <p:nvPr/>
            </p:nvSpPr>
            <p:spPr>
              <a:xfrm flipH="1">
                <a:off x="0" y="3714752"/>
                <a:ext cx="2052000" cy="504000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55883"/>
                  <a:gd name="adj6" fmla="val 2486"/>
                </a:avLst>
              </a:prstGeom>
              <a:noFill/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rtl="1"/>
                <a:r>
                  <a:rPr lang="ar-DZ" sz="1400" b="1" dirty="0" smtClean="0">
                    <a:solidFill>
                      <a:schemeClr val="tx1"/>
                    </a:solidFill>
                    <a:cs typeface="Arabic Transparent" pitchFamily="2" charset="-78"/>
                  </a:rPr>
                  <a:t>لوح التحكم </a:t>
                </a:r>
                <a:endParaRPr lang="fr-FR" sz="1400" b="1" dirty="0" smtClean="0">
                  <a:solidFill>
                    <a:schemeClr val="tx1"/>
                  </a:solidFill>
                  <a:cs typeface="Arabic Transparent" pitchFamily="2" charset="-78"/>
                </a:endParaRPr>
              </a:p>
              <a:p>
                <a:pPr algn="ctr" rtl="1"/>
                <a:r>
                  <a:rPr lang="fr-FR" sz="1400" b="1" dirty="0" smtClean="0">
                    <a:solidFill>
                      <a:schemeClr val="tx1"/>
                    </a:solidFill>
                    <a:cs typeface="Arabic Transparent" pitchFamily="2" charset="-78"/>
                  </a:rPr>
                  <a:t>Pupitre de commande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232" name="Connecteur droit avec flèche 231"/>
            <p:cNvCxnSpPr/>
            <p:nvPr/>
          </p:nvCxnSpPr>
          <p:spPr>
            <a:xfrm>
              <a:off x="2408222" y="3819528"/>
              <a:ext cx="1000132" cy="285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  <p:bldP spid="218" grpId="0"/>
      <p:bldP spid="252" grpId="0"/>
      <p:bldP spid="253" grpId="0"/>
      <p:bldP spid="254" grpId="0"/>
      <p:bldP spid="255" grpId="0"/>
      <p:bldP spid="147" grpId="0"/>
      <p:bldP spid="204" grpId="0"/>
      <p:bldP spid="205" grpId="0"/>
      <p:bldP spid="206" grpId="0"/>
      <p:bldP spid="20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e 124"/>
          <p:cNvGrpSpPr/>
          <p:nvPr/>
        </p:nvGrpSpPr>
        <p:grpSpPr>
          <a:xfrm>
            <a:off x="71406" y="3472592"/>
            <a:ext cx="3429024" cy="3313994"/>
            <a:chOff x="71406" y="3472592"/>
            <a:chExt cx="3429024" cy="3313994"/>
          </a:xfrm>
        </p:grpSpPr>
        <p:sp>
          <p:nvSpPr>
            <p:cNvPr id="149" name="Line 43"/>
            <p:cNvSpPr>
              <a:spLocks noChangeShapeType="1"/>
            </p:cNvSpPr>
            <p:nvPr/>
          </p:nvSpPr>
          <p:spPr bwMode="auto">
            <a:xfrm>
              <a:off x="1295708" y="3472592"/>
              <a:ext cx="0" cy="2916671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0" name="Text Box 11"/>
            <p:cNvSpPr txBox="1">
              <a:spLocks noChangeArrowheads="1"/>
            </p:cNvSpPr>
            <p:nvPr/>
          </p:nvSpPr>
          <p:spPr bwMode="auto">
            <a:xfrm>
              <a:off x="1709864" y="6386344"/>
              <a:ext cx="933310" cy="352856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C/C.</a:t>
              </a:r>
              <a:r>
                <a:rPr lang="fr-FR" sz="13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V0</a:t>
              </a:r>
              <a:endParaRPr lang="fr-F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51" name="Connecteur en angle 150"/>
            <p:cNvCxnSpPr/>
            <p:nvPr/>
          </p:nvCxnSpPr>
          <p:spPr>
            <a:xfrm rot="5400000">
              <a:off x="908412" y="4236992"/>
              <a:ext cx="3277159" cy="1764000"/>
            </a:xfrm>
            <a:prstGeom prst="bentConnector3">
              <a:avLst>
                <a:gd name="adj1" fmla="val 99612"/>
              </a:avLst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2" name="Line 45"/>
            <p:cNvSpPr>
              <a:spLocks noChangeShapeType="1"/>
            </p:cNvSpPr>
            <p:nvPr/>
          </p:nvSpPr>
          <p:spPr bwMode="auto">
            <a:xfrm flipH="1">
              <a:off x="1307422" y="3481543"/>
              <a:ext cx="2124000" cy="0"/>
            </a:xfrm>
            <a:prstGeom prst="line">
              <a:avLst/>
            </a:prstGeom>
            <a:ln w="15875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Line 27"/>
            <p:cNvSpPr>
              <a:spLocks noChangeShapeType="1"/>
            </p:cNvSpPr>
            <p:nvPr/>
          </p:nvSpPr>
          <p:spPr bwMode="auto">
            <a:xfrm flipV="1">
              <a:off x="3428992" y="5150744"/>
              <a:ext cx="0" cy="12412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4" name="Rectangle 8"/>
            <p:cNvSpPr>
              <a:spLocks noChangeAspect="1" noChangeArrowheads="1"/>
            </p:cNvSpPr>
            <p:nvPr/>
          </p:nvSpPr>
          <p:spPr bwMode="auto">
            <a:xfrm>
              <a:off x="1091530" y="3709874"/>
              <a:ext cx="402207" cy="350397"/>
            </a:xfrm>
            <a:prstGeom prst="rect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5" name="Rectangle 9"/>
            <p:cNvSpPr>
              <a:spLocks noChangeAspect="1" noChangeArrowheads="1"/>
            </p:cNvSpPr>
            <p:nvPr/>
          </p:nvSpPr>
          <p:spPr bwMode="auto">
            <a:xfrm>
              <a:off x="1147573" y="3759148"/>
              <a:ext cx="283468" cy="248240"/>
            </a:xfrm>
            <a:prstGeom prst="rect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6" name="Text Box 10"/>
            <p:cNvSpPr txBox="1">
              <a:spLocks noChangeArrowheads="1"/>
            </p:cNvSpPr>
            <p:nvPr/>
          </p:nvSpPr>
          <p:spPr bwMode="auto">
            <a:xfrm>
              <a:off x="1092056" y="3727007"/>
              <a:ext cx="389541" cy="394198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en-US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1100023" y="4461386"/>
              <a:ext cx="1558163" cy="364407"/>
              <a:chOff x="6028" y="3645"/>
              <a:chExt cx="1680" cy="454"/>
            </a:xfrm>
          </p:grpSpPr>
          <p:sp>
            <p:nvSpPr>
              <p:cNvPr id="158" name="Line 14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59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8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0" name="Text Box 16"/>
              <p:cNvSpPr txBox="1">
                <a:spLocks noChangeArrowheads="1"/>
              </p:cNvSpPr>
              <p:nvPr/>
            </p:nvSpPr>
            <p:spPr bwMode="auto">
              <a:xfrm>
                <a:off x="6072" y="3660"/>
                <a:ext cx="420" cy="439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2</a:t>
                </a:r>
              </a:p>
            </p:txBody>
          </p:sp>
          <p:sp>
            <p:nvSpPr>
              <p:cNvPr id="161" name="Rectangle 17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2" name="Text Box 18"/>
              <p:cNvSpPr txBox="1">
                <a:spLocks noChangeArrowheads="1"/>
              </p:cNvSpPr>
              <p:nvPr/>
            </p:nvSpPr>
            <p:spPr bwMode="auto">
              <a:xfrm>
                <a:off x="6761" y="3653"/>
                <a:ext cx="894" cy="438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fr-FR" sz="1400" b="1" dirty="0" err="1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dV</a:t>
                </a:r>
                <a:r>
                  <a:rPr lang="fr-FR" sz="1400" b="1" baseline="30000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+</a:t>
                </a:r>
                <a:endParaRPr lang="fr-FR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3" name="Text Box 19"/>
            <p:cNvSpPr txBox="1">
              <a:spLocks noChangeArrowheads="1"/>
            </p:cNvSpPr>
            <p:nvPr/>
          </p:nvSpPr>
          <p:spPr bwMode="auto">
            <a:xfrm>
              <a:off x="1342881" y="4811710"/>
              <a:ext cx="1514607" cy="352856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V1+ </a:t>
              </a:r>
              <a:r>
                <a:rPr lang="fr-FR" sz="1200" b="1" dirty="0" smtClean="0">
                  <a:solidFill>
                    <a:schemeClr val="tx1"/>
                  </a:solidFill>
                </a:rPr>
                <a:t>ET/ET </a:t>
              </a:r>
              <a:r>
                <a:rPr lang="fr-FR" sz="1200" b="1" dirty="0" smtClean="0">
                  <a:solidFill>
                    <a:srgbClr val="33CC33"/>
                  </a:solidFill>
                </a:rPr>
                <a:t>+ Manu</a:t>
              </a:r>
              <a:endParaRPr lang="fr-FR" sz="1400" b="1" dirty="0" smtClean="0">
                <a:solidFill>
                  <a:srgbClr val="33CC33"/>
                </a:solidFill>
              </a:endParaRPr>
            </a:p>
            <a:p>
              <a:pPr>
                <a:defRPr/>
              </a:pP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094537" y="5145634"/>
              <a:ext cx="1558163" cy="373098"/>
              <a:chOff x="6028" y="3645"/>
              <a:chExt cx="1680" cy="460"/>
            </a:xfrm>
          </p:grpSpPr>
          <p:sp>
            <p:nvSpPr>
              <p:cNvPr id="165" name="Line 21"/>
              <p:cNvSpPr>
                <a:spLocks noChangeShapeType="1"/>
              </p:cNvSpPr>
              <p:nvPr/>
            </p:nvSpPr>
            <p:spPr bwMode="auto">
              <a:xfrm>
                <a:off x="6438" y="3844"/>
                <a:ext cx="280" cy="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6" name="Rectangle 22"/>
              <p:cNvSpPr>
                <a:spLocks noChangeAspect="1" noChangeArrowheads="1"/>
              </p:cNvSpPr>
              <p:nvPr/>
            </p:nvSpPr>
            <p:spPr bwMode="auto">
              <a:xfrm>
                <a:off x="6028" y="3645"/>
                <a:ext cx="408" cy="409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7" name="Text Box 23"/>
              <p:cNvSpPr txBox="1">
                <a:spLocks noChangeArrowheads="1"/>
              </p:cNvSpPr>
              <p:nvPr/>
            </p:nvSpPr>
            <p:spPr bwMode="auto">
              <a:xfrm>
                <a:off x="6077" y="3670"/>
                <a:ext cx="420" cy="435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3</a:t>
                </a:r>
              </a:p>
            </p:txBody>
          </p:sp>
          <p:sp>
            <p:nvSpPr>
              <p:cNvPr id="168" name="Rectangle 24"/>
              <p:cNvSpPr>
                <a:spLocks noChangeArrowheads="1"/>
              </p:cNvSpPr>
              <p:nvPr/>
            </p:nvSpPr>
            <p:spPr bwMode="auto">
              <a:xfrm>
                <a:off x="6728" y="3645"/>
                <a:ext cx="980" cy="380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69" name="Text Box 25"/>
              <p:cNvSpPr txBox="1">
                <a:spLocks noChangeArrowheads="1"/>
              </p:cNvSpPr>
              <p:nvPr/>
            </p:nvSpPr>
            <p:spPr bwMode="auto">
              <a:xfrm>
                <a:off x="6770" y="3655"/>
                <a:ext cx="894" cy="434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fr-FR" sz="1400" b="1" dirty="0" smtClean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KM</a:t>
                </a:r>
              </a:p>
              <a:p>
                <a:pPr algn="ctr">
                  <a:defRPr/>
                </a:pPr>
                <a:endParaRPr lang="fr-FR" sz="14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0" name="Text Box 26"/>
            <p:cNvSpPr txBox="1">
              <a:spLocks noChangeArrowheads="1"/>
            </p:cNvSpPr>
            <p:nvPr/>
          </p:nvSpPr>
          <p:spPr bwMode="auto">
            <a:xfrm>
              <a:off x="1333364" y="5483015"/>
              <a:ext cx="1738438" cy="352856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</a:t>
              </a:r>
              <a:r>
                <a:rPr lang="fr-FR" sz="12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+ </a:t>
              </a:r>
              <a:r>
                <a:rPr lang="fr-FR" sz="1200" b="1" dirty="0" smtClean="0">
                  <a:solidFill>
                    <a:srgbClr val="000000"/>
                  </a:solidFill>
                </a:rPr>
                <a:t>ET/ET</a:t>
              </a:r>
              <a:r>
                <a:rPr lang="fr-FR" sz="1400" b="1" dirty="0" smtClean="0">
                  <a:solidFill>
                    <a:schemeClr val="tx1"/>
                  </a:solidFill>
                </a:rPr>
                <a:t> </a:t>
              </a:r>
              <a:r>
                <a:rPr lang="fr-FR" sz="1400" b="1" dirty="0" smtClean="0">
                  <a:solidFill>
                    <a:srgbClr val="33CC33"/>
                  </a:solidFill>
                </a:rPr>
                <a:t>+ Manu</a:t>
              </a:r>
              <a:endParaRPr lang="fr-FR" sz="1400" b="1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1" name="Line 28"/>
            <p:cNvSpPr>
              <a:spLocks noChangeShapeType="1"/>
            </p:cNvSpPr>
            <p:nvPr/>
          </p:nvSpPr>
          <p:spPr bwMode="auto">
            <a:xfrm>
              <a:off x="1206095" y="4204353"/>
              <a:ext cx="182883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2" name="Line 29"/>
            <p:cNvSpPr>
              <a:spLocks noChangeShapeType="1"/>
            </p:cNvSpPr>
            <p:nvPr/>
          </p:nvSpPr>
          <p:spPr bwMode="auto">
            <a:xfrm>
              <a:off x="1189636" y="4966647"/>
              <a:ext cx="184711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3" name="Line 30"/>
            <p:cNvSpPr>
              <a:spLocks noChangeShapeType="1"/>
            </p:cNvSpPr>
            <p:nvPr/>
          </p:nvSpPr>
          <p:spPr bwMode="auto">
            <a:xfrm>
              <a:off x="1205035" y="5638727"/>
              <a:ext cx="182883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6" name="Group 32"/>
            <p:cNvGrpSpPr>
              <a:grpSpLocks/>
            </p:cNvGrpSpPr>
            <p:nvPr/>
          </p:nvGrpSpPr>
          <p:grpSpPr bwMode="auto">
            <a:xfrm>
              <a:off x="1094537" y="5818015"/>
              <a:ext cx="1556334" cy="352857"/>
              <a:chOff x="1289" y="5597"/>
              <a:chExt cx="1680" cy="437"/>
            </a:xfrm>
          </p:grpSpPr>
          <p:sp>
            <p:nvSpPr>
              <p:cNvPr id="175" name="Line 33"/>
              <p:cNvSpPr>
                <a:spLocks noChangeShapeType="1"/>
              </p:cNvSpPr>
              <p:nvPr/>
            </p:nvSpPr>
            <p:spPr bwMode="auto">
              <a:xfrm>
                <a:off x="1700" y="5801"/>
                <a:ext cx="280" cy="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6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1289" y="5599"/>
                <a:ext cx="409" cy="411"/>
              </a:xfrm>
              <a:prstGeom prst="rect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7" name="Rectangle 35"/>
              <p:cNvSpPr>
                <a:spLocks noChangeArrowheads="1"/>
              </p:cNvSpPr>
              <p:nvPr/>
            </p:nvSpPr>
            <p:spPr bwMode="auto">
              <a:xfrm>
                <a:off x="1990" y="5599"/>
                <a:ext cx="979" cy="382"/>
              </a:xfrm>
              <a:prstGeom prst="rect">
                <a:avLst/>
              </a:prstGeom>
              <a:ln w="15875">
                <a:noFill/>
                <a:headEnd/>
                <a:tailEnd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>
                  <a:defRPr/>
                </a:pPr>
                <a:endParaRPr lang="fr-FR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8" name="Text Box 36"/>
              <p:cNvSpPr txBox="1">
                <a:spLocks noChangeArrowheads="1"/>
              </p:cNvSpPr>
              <p:nvPr/>
            </p:nvSpPr>
            <p:spPr bwMode="auto">
              <a:xfrm>
                <a:off x="1979" y="5597"/>
                <a:ext cx="894" cy="437"/>
              </a:xfrm>
              <a:prstGeom prst="rect">
                <a:avLst/>
              </a:prstGeom>
              <a:noFill/>
              <a:ln w="158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 algn="r"/>
                <a:endParaRPr lang="fr-FR" sz="1400" b="1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9" name="Text Box 37"/>
              <p:cNvSpPr txBox="1">
                <a:spLocks noChangeArrowheads="1"/>
              </p:cNvSpPr>
              <p:nvPr/>
            </p:nvSpPr>
            <p:spPr bwMode="auto">
              <a:xfrm>
                <a:off x="1338" y="5621"/>
                <a:ext cx="445" cy="381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rPr>
                  <a:t>4</a:t>
                </a:r>
              </a:p>
            </p:txBody>
          </p:sp>
        </p:grpSp>
        <p:sp>
          <p:nvSpPr>
            <p:cNvPr id="180" name="Text Box 38"/>
            <p:cNvSpPr txBox="1">
              <a:spLocks noChangeArrowheads="1"/>
            </p:cNvSpPr>
            <p:nvPr/>
          </p:nvSpPr>
          <p:spPr bwMode="auto">
            <a:xfrm>
              <a:off x="1768556" y="5821839"/>
              <a:ext cx="649234" cy="352856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 algn="ctr">
                <a:defRPr/>
              </a:pPr>
              <a:r>
                <a:rPr lang="fr-FR" sz="14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dV</a:t>
              </a:r>
              <a:r>
                <a:rPr lang="fr-FR" sz="1400" b="1" baseline="3000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-</a:t>
              </a:r>
              <a:endParaRPr lang="fr-FR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1" name="Line 31"/>
            <p:cNvSpPr>
              <a:spLocks noChangeShapeType="1"/>
            </p:cNvSpPr>
            <p:nvPr/>
          </p:nvSpPr>
          <p:spPr bwMode="auto">
            <a:xfrm>
              <a:off x="1565734" y="6555125"/>
              <a:ext cx="184711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2" name="Parenthèse fermante 181"/>
            <p:cNvSpPr/>
            <p:nvPr/>
          </p:nvSpPr>
          <p:spPr>
            <a:xfrm rot="16200000">
              <a:off x="1120782" y="6201070"/>
              <a:ext cx="360487" cy="737811"/>
            </a:xfrm>
            <a:prstGeom prst="rightBracket">
              <a:avLst>
                <a:gd name="adj" fmla="val 0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183" name="Line 31"/>
            <p:cNvSpPr>
              <a:spLocks noChangeShapeType="1"/>
            </p:cNvSpPr>
            <p:nvPr/>
          </p:nvSpPr>
          <p:spPr bwMode="auto">
            <a:xfrm>
              <a:off x="837907" y="6571759"/>
              <a:ext cx="184711" cy="0"/>
            </a:xfrm>
            <a:prstGeom prst="line">
              <a:avLst/>
            </a:prstGeom>
            <a:ln w="15875"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4" name="Line 45"/>
            <p:cNvSpPr>
              <a:spLocks noChangeShapeType="1"/>
            </p:cNvSpPr>
            <p:nvPr/>
          </p:nvSpPr>
          <p:spPr bwMode="auto">
            <a:xfrm flipH="1">
              <a:off x="111663" y="4325823"/>
              <a:ext cx="1188000" cy="0"/>
            </a:xfrm>
            <a:prstGeom prst="line">
              <a:avLst/>
            </a:prstGeom>
            <a:ln w="15875">
              <a:solidFill>
                <a:srgbClr val="0000FF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85" name="Connecteur en angle 184"/>
            <p:cNvCxnSpPr/>
            <p:nvPr/>
          </p:nvCxnSpPr>
          <p:spPr>
            <a:xfrm>
              <a:off x="94410" y="4324040"/>
              <a:ext cx="828000" cy="2425097"/>
            </a:xfrm>
            <a:prstGeom prst="bentConnector3">
              <a:avLst>
                <a:gd name="adj1" fmla="val 1163"/>
              </a:avLst>
            </a:prstGeom>
            <a:ln w="15875">
              <a:solidFill>
                <a:srgbClr val="0000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6" name="Text Box 65"/>
            <p:cNvSpPr txBox="1">
              <a:spLocks noChangeAspect="1" noChangeArrowheads="1"/>
            </p:cNvSpPr>
            <p:nvPr/>
          </p:nvSpPr>
          <p:spPr bwMode="auto">
            <a:xfrm>
              <a:off x="71406" y="6386344"/>
              <a:ext cx="931263" cy="400242"/>
            </a:xfrm>
            <a:prstGeom prst="rect">
              <a:avLst/>
            </a:prstGeom>
            <a:noFill/>
            <a:ln w="15875"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l"/>
              <a:r>
                <a:rPr lang="fr-FR" sz="1400" b="1" dirty="0" err="1" smtClean="0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Auto.</a:t>
              </a:r>
              <a:r>
                <a:rPr lang="fr-FR" sz="1300" b="1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V0</a:t>
              </a:r>
              <a:endParaRPr lang="fr-FR" sz="1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7" name="Line 27"/>
            <p:cNvSpPr>
              <a:spLocks noChangeShapeType="1"/>
            </p:cNvSpPr>
            <p:nvPr/>
          </p:nvSpPr>
          <p:spPr bwMode="auto">
            <a:xfrm flipV="1">
              <a:off x="105912" y="5376581"/>
              <a:ext cx="0" cy="124121"/>
            </a:xfrm>
            <a:prstGeom prst="line">
              <a:avLst/>
            </a:prstGeom>
            <a:noFill/>
            <a:ln w="15875">
              <a:solidFill>
                <a:srgbClr val="0000FF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8" name="Text Box 12"/>
            <p:cNvSpPr txBox="1">
              <a:spLocks noChangeArrowheads="1"/>
            </p:cNvSpPr>
            <p:nvPr/>
          </p:nvSpPr>
          <p:spPr bwMode="auto">
            <a:xfrm>
              <a:off x="1357889" y="4019800"/>
              <a:ext cx="2142541" cy="352856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err="1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Dcy</a:t>
              </a:r>
              <a:r>
                <a:rPr lang="fr-FR" sz="1200" b="1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 + </a:t>
              </a:r>
              <a:r>
                <a:rPr lang="fr-FR" sz="1200" b="1" dirty="0" smtClean="0">
                  <a:solidFill>
                    <a:srgbClr val="000000"/>
                  </a:solidFill>
                </a:rPr>
                <a:t>ET/ET</a:t>
              </a:r>
              <a:r>
                <a:rPr lang="fr-FR" sz="1400" b="1" dirty="0" smtClean="0">
                  <a:solidFill>
                    <a:schemeClr val="tx1"/>
                  </a:solidFill>
                </a:rPr>
                <a:t> </a:t>
              </a:r>
              <a:r>
                <a:rPr lang="fr-FR" sz="1400" b="1" dirty="0" smtClean="0">
                  <a:solidFill>
                    <a:srgbClr val="33CC33"/>
                  </a:solidFill>
                </a:rPr>
                <a:t>+ Manu</a:t>
              </a:r>
              <a:endParaRPr lang="fr-FR" sz="1400" b="1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197" name="Connecteur en angle 196"/>
          <p:cNvCxnSpPr/>
          <p:nvPr/>
        </p:nvCxnSpPr>
        <p:spPr>
          <a:xfrm rot="5400000">
            <a:off x="4862568" y="-1782223"/>
            <a:ext cx="216000" cy="5544000"/>
          </a:xfrm>
          <a:prstGeom prst="bentConnector3">
            <a:avLst>
              <a:gd name="adj1" fmla="val 825"/>
            </a:avLst>
          </a:prstGeom>
          <a:ln w="19050">
            <a:prstDash val="solid"/>
            <a:headEnd type="none" w="lg" len="lg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9" name="Groupe 138"/>
          <p:cNvGrpSpPr/>
          <p:nvPr/>
        </p:nvGrpSpPr>
        <p:grpSpPr>
          <a:xfrm>
            <a:off x="4929190" y="1161660"/>
            <a:ext cx="2878444" cy="1154857"/>
            <a:chOff x="4929190" y="1161660"/>
            <a:chExt cx="2878444" cy="1154857"/>
          </a:xfrm>
        </p:grpSpPr>
        <p:grpSp>
          <p:nvGrpSpPr>
            <p:cNvPr id="127" name="Groupe 126"/>
            <p:cNvGrpSpPr/>
            <p:nvPr/>
          </p:nvGrpSpPr>
          <p:grpSpPr>
            <a:xfrm>
              <a:off x="4929190" y="1161660"/>
              <a:ext cx="2878444" cy="1154857"/>
              <a:chOff x="4929190" y="1161660"/>
              <a:chExt cx="2878444" cy="1154857"/>
            </a:xfrm>
          </p:grpSpPr>
          <p:cxnSp>
            <p:nvCxnSpPr>
              <p:cNvPr id="204" name="Connecteur droit 203"/>
              <p:cNvCxnSpPr/>
              <p:nvPr/>
            </p:nvCxnSpPr>
            <p:spPr>
              <a:xfrm>
                <a:off x="4929190" y="1161660"/>
                <a:ext cx="2592000" cy="1588"/>
              </a:xfrm>
              <a:prstGeom prst="line">
                <a:avLst/>
              </a:prstGeom>
              <a:ln w="19050">
                <a:prstDash val="solid"/>
                <a:headEnd w="lg" len="lg"/>
                <a:tailEnd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4" name="Connecteur en angle 233"/>
              <p:cNvCxnSpPr/>
              <p:nvPr/>
            </p:nvCxnSpPr>
            <p:spPr>
              <a:xfrm flipV="1">
                <a:off x="7519634" y="1164517"/>
                <a:ext cx="288000" cy="1152000"/>
              </a:xfrm>
              <a:prstGeom prst="bentConnector3">
                <a:avLst>
                  <a:gd name="adj1" fmla="val -230"/>
                </a:avLst>
              </a:prstGeom>
              <a:ln w="19050">
                <a:prstDash val="solid"/>
                <a:headEnd type="none" w="med" len="med"/>
                <a:tailEnd type="triangle" w="lg" len="lg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236" name="Connecteur droit 235"/>
            <p:cNvCxnSpPr/>
            <p:nvPr/>
          </p:nvCxnSpPr>
          <p:spPr>
            <a:xfrm>
              <a:off x="7523777" y="2312722"/>
              <a:ext cx="252000" cy="1588"/>
            </a:xfrm>
            <a:prstGeom prst="line">
              <a:avLst/>
            </a:prstGeom>
            <a:ln w="19050"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5" name="Groupe 134"/>
          <p:cNvGrpSpPr/>
          <p:nvPr/>
        </p:nvGrpSpPr>
        <p:grpSpPr>
          <a:xfrm>
            <a:off x="2747950" y="1293911"/>
            <a:ext cx="605551" cy="440051"/>
            <a:chOff x="2747950" y="1293911"/>
            <a:chExt cx="605551" cy="440051"/>
          </a:xfrm>
        </p:grpSpPr>
        <p:cxnSp>
          <p:nvCxnSpPr>
            <p:cNvPr id="201" name="Connecteur droit 200"/>
            <p:cNvCxnSpPr/>
            <p:nvPr/>
          </p:nvCxnSpPr>
          <p:spPr>
            <a:xfrm>
              <a:off x="2957501" y="1367556"/>
              <a:ext cx="396000" cy="1588"/>
            </a:xfrm>
            <a:prstGeom prst="line">
              <a:avLst/>
            </a:prstGeom>
            <a:ln w="19050">
              <a:prstDash val="solid"/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69" name="Connecteur droit avec flèche 268"/>
            <p:cNvCxnSpPr/>
            <p:nvPr/>
          </p:nvCxnSpPr>
          <p:spPr>
            <a:xfrm>
              <a:off x="2947976" y="1372318"/>
              <a:ext cx="61976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0" name="Connecteur droit 269"/>
            <p:cNvCxnSpPr/>
            <p:nvPr/>
          </p:nvCxnSpPr>
          <p:spPr>
            <a:xfrm rot="5400000">
              <a:off x="3017771" y="1376491"/>
              <a:ext cx="16515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1" name="Text Box 85"/>
            <p:cNvSpPr txBox="1">
              <a:spLocks noChangeAspect="1" noChangeArrowheads="1"/>
            </p:cNvSpPr>
            <p:nvPr/>
          </p:nvSpPr>
          <p:spPr bwMode="auto">
            <a:xfrm>
              <a:off x="2747950" y="1434231"/>
              <a:ext cx="505982" cy="29973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 smtClean="0">
                  <a:solidFill>
                    <a:srgbClr val="FF0000"/>
                  </a:solidFill>
                  <a:cs typeface="Arabic Transparent" pitchFamily="2" charset="-78"/>
                </a:rPr>
                <a:t>CI</a:t>
              </a:r>
              <a:endParaRPr lang="fr-FR" sz="14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136" name="Groupe 135"/>
          <p:cNvGrpSpPr/>
          <p:nvPr/>
        </p:nvGrpSpPr>
        <p:grpSpPr>
          <a:xfrm>
            <a:off x="1400153" y="1091592"/>
            <a:ext cx="1475383" cy="540000"/>
            <a:chOff x="1400153" y="1091592"/>
            <a:chExt cx="1475383" cy="540000"/>
          </a:xfrm>
        </p:grpSpPr>
        <p:sp>
          <p:nvSpPr>
            <p:cNvPr id="147" name="Rectangle 146"/>
            <p:cNvSpPr/>
            <p:nvPr/>
          </p:nvSpPr>
          <p:spPr>
            <a:xfrm>
              <a:off x="1428728" y="1091592"/>
              <a:ext cx="1440000" cy="540000"/>
            </a:xfrm>
            <a:prstGeom prst="rect">
              <a:avLst/>
            </a:prstGeom>
            <a:noFill/>
            <a:ln w="285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7" name="Rectangle 41"/>
            <p:cNvSpPr>
              <a:spLocks noChangeArrowheads="1"/>
            </p:cNvSpPr>
            <p:nvPr/>
          </p:nvSpPr>
          <p:spPr bwMode="auto">
            <a:xfrm>
              <a:off x="1624873" y="1104028"/>
              <a:ext cx="1250663" cy="46166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2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وضع </a:t>
              </a:r>
              <a:r>
                <a:rPr lang="ar-DZ" sz="12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الجزء التشغيل </a:t>
              </a:r>
              <a:endParaRPr lang="fr-FR" sz="12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2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في </a:t>
              </a:r>
              <a:r>
                <a:rPr lang="ar-DZ" sz="12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الحالة </a:t>
              </a:r>
              <a:r>
                <a:rPr lang="ar-DZ" sz="12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الابتدائية</a:t>
              </a:r>
              <a:endParaRPr lang="en-US" sz="12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229" name="Ellipse 228"/>
            <p:cNvSpPr/>
            <p:nvPr/>
          </p:nvSpPr>
          <p:spPr>
            <a:xfrm>
              <a:off x="1460638" y="1124666"/>
              <a:ext cx="252000" cy="2520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2" name="Rectangle 42"/>
            <p:cNvSpPr>
              <a:spLocks noChangeArrowheads="1"/>
            </p:cNvSpPr>
            <p:nvPr/>
          </p:nvSpPr>
          <p:spPr bwMode="auto">
            <a:xfrm>
              <a:off x="1400153" y="1115141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FF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</a:t>
              </a:r>
              <a:endParaRPr lang="fr-FR" sz="10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8" name="Groupe 127"/>
          <p:cNvGrpSpPr/>
          <p:nvPr/>
        </p:nvGrpSpPr>
        <p:grpSpPr>
          <a:xfrm>
            <a:off x="3286116" y="1081804"/>
            <a:ext cx="4156679" cy="3062100"/>
            <a:chOff x="3286116" y="1081804"/>
            <a:chExt cx="4156679" cy="3062100"/>
          </a:xfrm>
        </p:grpSpPr>
        <p:sp>
          <p:nvSpPr>
            <p:cNvPr id="102" name="Text Box 84"/>
            <p:cNvSpPr txBox="1">
              <a:spLocks noChangeArrowheads="1"/>
            </p:cNvSpPr>
            <p:nvPr/>
          </p:nvSpPr>
          <p:spPr bwMode="auto">
            <a:xfrm>
              <a:off x="5822795" y="1690818"/>
              <a:ext cx="1620000" cy="33382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sz="1400" b="1" dirty="0" err="1" smtClean="0">
                  <a:solidFill>
                    <a:srgbClr val="FF0000"/>
                  </a:solidFill>
                </a:rPr>
                <a:t>Dcy</a:t>
              </a:r>
              <a:r>
                <a:rPr lang="fr-FR" sz="1400" b="1" dirty="0" smtClean="0"/>
                <a:t>.(</a:t>
              </a:r>
              <a:r>
                <a:rPr lang="fr-FR" sz="1400" b="1" dirty="0" smtClean="0">
                  <a:solidFill>
                    <a:srgbClr val="3333FF"/>
                  </a:solidFill>
                </a:rPr>
                <a:t>Auto+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C/C</a:t>
              </a:r>
              <a:r>
                <a:rPr lang="fr-FR" sz="1400" b="1" dirty="0" smtClean="0">
                  <a:solidFill>
                    <a:srgbClr val="3333FF"/>
                  </a:solidFill>
                </a:rPr>
                <a:t>)</a:t>
              </a:r>
            </a:p>
            <a:p>
              <a:endParaRPr lang="fr-FR" sz="1400" b="1" dirty="0">
                <a:solidFill>
                  <a:srgbClr val="3333FF"/>
                </a:solidFill>
              </a:endParaRPr>
            </a:p>
          </p:txBody>
        </p:sp>
        <p:grpSp>
          <p:nvGrpSpPr>
            <p:cNvPr id="126" name="Groupe 125"/>
            <p:cNvGrpSpPr/>
            <p:nvPr/>
          </p:nvGrpSpPr>
          <p:grpSpPr>
            <a:xfrm>
              <a:off x="3286116" y="1081804"/>
              <a:ext cx="3804946" cy="3062100"/>
              <a:chOff x="3286116" y="1081804"/>
              <a:chExt cx="3804946" cy="3062100"/>
            </a:xfrm>
          </p:grpSpPr>
          <p:cxnSp>
            <p:nvCxnSpPr>
              <p:cNvPr id="93" name="Connecteur droit 92"/>
              <p:cNvCxnSpPr/>
              <p:nvPr/>
            </p:nvCxnSpPr>
            <p:spPr>
              <a:xfrm rot="5400000" flipH="1" flipV="1">
                <a:off x="2997514" y="2044362"/>
                <a:ext cx="867665" cy="1367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5" name="Rectangle 94"/>
              <p:cNvSpPr/>
              <p:nvPr/>
            </p:nvSpPr>
            <p:spPr>
              <a:xfrm>
                <a:off x="5369273" y="2668089"/>
                <a:ext cx="1721789" cy="1475815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96" name="Text Box 19"/>
              <p:cNvSpPr txBox="1">
                <a:spLocks noChangeArrowheads="1"/>
              </p:cNvSpPr>
              <p:nvPr/>
            </p:nvSpPr>
            <p:spPr bwMode="auto">
              <a:xfrm>
                <a:off x="5260496" y="2671061"/>
                <a:ext cx="1817507" cy="278892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/>
              <a:lstStyle/>
              <a:p>
                <a:pPr marL="88900" marR="0" lvl="1" indent="-6350" defTabSz="914400" eaLnBrk="1" fontAlgn="auto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F1</a:t>
                </a:r>
                <a:r>
                  <a:rPr kumimoji="0" lang="fr-FR" sz="105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&lt;Production </a:t>
                </a:r>
                <a:r>
                  <a:rPr kumimoji="0" lang="fr-FR" sz="105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normale</a:t>
                </a:r>
                <a:r>
                  <a:rPr kumimoji="0" lang="fr-FR" sz="105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&gt;    </a:t>
                </a:r>
                <a:endParaRPr kumimoji="0" lang="fr-FR" sz="9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cxnSp>
            <p:nvCxnSpPr>
              <p:cNvPr id="97" name="Connecteur droit avec flèche 96"/>
              <p:cNvCxnSpPr/>
              <p:nvPr/>
            </p:nvCxnSpPr>
            <p:spPr>
              <a:xfrm rot="10800000">
                <a:off x="5233590" y="3217047"/>
                <a:ext cx="6197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99" name="Rectangle 98"/>
              <p:cNvSpPr/>
              <p:nvPr/>
            </p:nvSpPr>
            <p:spPr>
              <a:xfrm>
                <a:off x="3328934" y="2520740"/>
                <a:ext cx="1080000" cy="762728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00" name="Rectangle 57"/>
              <p:cNvSpPr>
                <a:spLocks noChangeArrowheads="1"/>
              </p:cNvSpPr>
              <p:nvPr/>
            </p:nvSpPr>
            <p:spPr bwMode="auto">
              <a:xfrm>
                <a:off x="3286116" y="2494363"/>
                <a:ext cx="1028911" cy="386466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A2</a:t>
                </a:r>
                <a:r>
                  <a:rPr kumimoji="0" lang="fr-FR" sz="9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&lt;Arrêt </a:t>
                </a:r>
                <a:r>
                  <a:rPr kumimoji="0" lang="fr-FR" sz="9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demandé </a:t>
                </a:r>
                <a:endParaRPr kumimoji="0" lang="fr-FR" sz="90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9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   en </a:t>
                </a:r>
                <a:r>
                  <a:rPr kumimoji="0" lang="fr-FR" sz="9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fin de cycle&gt;</a:t>
                </a:r>
              </a:p>
            </p:txBody>
          </p:sp>
          <p:cxnSp>
            <p:nvCxnSpPr>
              <p:cNvPr id="101" name="Connecteur droit avec flèche 100"/>
              <p:cNvCxnSpPr/>
              <p:nvPr/>
            </p:nvCxnSpPr>
            <p:spPr>
              <a:xfrm rot="16200000">
                <a:off x="3394337" y="2414457"/>
                <a:ext cx="6197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03" name="Text Box 109"/>
              <p:cNvSpPr txBox="1">
                <a:spLocks noChangeArrowheads="1"/>
              </p:cNvSpPr>
              <p:nvPr/>
            </p:nvSpPr>
            <p:spPr bwMode="auto">
              <a:xfrm>
                <a:off x="5590903" y="2939321"/>
                <a:ext cx="1276004" cy="319834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lang="ar-DZ" b="1" dirty="0">
                    <a:solidFill>
                      <a:srgbClr val="FF0000"/>
                    </a:solidFill>
                    <a:cs typeface="Arabic Transparent" pitchFamily="2" charset="-78"/>
                  </a:rPr>
                  <a:t>نظام </a:t>
                </a:r>
                <a:r>
                  <a:rPr lang="ar-DZ" b="1" dirty="0" smtClean="0">
                    <a:solidFill>
                      <a:srgbClr val="FF0000"/>
                    </a:solidFill>
                    <a:cs typeface="Arabic Transparent" pitchFamily="2" charset="-78"/>
                  </a:rPr>
                  <a:t>ألي </a:t>
                </a:r>
                <a:r>
                  <a:rPr lang="fr-FR" b="1" dirty="0" smtClean="0">
                    <a:solidFill>
                      <a:srgbClr val="FF0000"/>
                    </a:solidFill>
                    <a:cs typeface="Arabic Transparent" pitchFamily="2" charset="-78"/>
                  </a:rPr>
                  <a:t>…..</a:t>
                </a:r>
                <a:endParaRPr lang="fr-FR" b="1" dirty="0">
                  <a:solidFill>
                    <a:srgbClr val="FF0000"/>
                  </a:solidFill>
                  <a:cs typeface="Arabic Transparent" pitchFamily="2" charset="-78"/>
                </a:endParaRPr>
              </a:p>
            </p:txBody>
          </p:sp>
          <p:grpSp>
            <p:nvGrpSpPr>
              <p:cNvPr id="2" name="Groupe 103"/>
              <p:cNvGrpSpPr/>
              <p:nvPr/>
            </p:nvGrpSpPr>
            <p:grpSpPr>
              <a:xfrm>
                <a:off x="4962607" y="1452886"/>
                <a:ext cx="878076" cy="1208533"/>
                <a:chOff x="2470822" y="2075134"/>
                <a:chExt cx="1139403" cy="1568216"/>
              </a:xfrm>
            </p:grpSpPr>
            <p:cxnSp>
              <p:nvCxnSpPr>
                <p:cNvPr id="105" name="Connecteur en angle 104"/>
                <p:cNvCxnSpPr/>
                <p:nvPr/>
              </p:nvCxnSpPr>
              <p:spPr>
                <a:xfrm>
                  <a:off x="2470822" y="2075134"/>
                  <a:ext cx="1027710" cy="1568216"/>
                </a:xfrm>
                <a:prstGeom prst="bentConnector3">
                  <a:avLst>
                    <a:gd name="adj1" fmla="val 100117"/>
                  </a:avLst>
                </a:prstGeom>
                <a:noFill/>
                <a:ln w="19050" cap="flat" cmpd="sng" algn="ctr">
                  <a:solidFill>
                    <a:schemeClr val="tx1"/>
                  </a:solidFill>
                  <a:prstDash val="solid"/>
                  <a:headEnd type="none" w="med" len="med"/>
                  <a:tailEnd type="triangle" w="lg" len="lg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106" name="Connecteur droit 105"/>
                <p:cNvCxnSpPr/>
                <p:nvPr/>
              </p:nvCxnSpPr>
              <p:spPr>
                <a:xfrm>
                  <a:off x="3394225" y="2593144"/>
                  <a:ext cx="216000" cy="1588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8" name="Connecteur droit 107"/>
              <p:cNvCxnSpPr/>
              <p:nvPr/>
            </p:nvCxnSpPr>
            <p:spPr>
              <a:xfrm rot="10800000">
                <a:off x="4424428" y="3229261"/>
                <a:ext cx="936000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09" name="Connecteur droit 108"/>
              <p:cNvCxnSpPr/>
              <p:nvPr/>
            </p:nvCxnSpPr>
            <p:spPr>
              <a:xfrm rot="5400000">
                <a:off x="4799166" y="3225348"/>
                <a:ext cx="165159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1" name="Rectangle 110"/>
              <p:cNvSpPr/>
              <p:nvPr/>
            </p:nvSpPr>
            <p:spPr>
              <a:xfrm>
                <a:off x="3425666" y="1126814"/>
                <a:ext cx="1440000" cy="402845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375884" y="1081804"/>
                <a:ext cx="1548000" cy="495809"/>
              </a:xfrm>
              <a:prstGeom prst="rect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200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113" name="Rectangle 54"/>
              <p:cNvSpPr>
                <a:spLocks noChangeArrowheads="1"/>
              </p:cNvSpPr>
              <p:nvPr/>
            </p:nvSpPr>
            <p:spPr bwMode="auto">
              <a:xfrm>
                <a:off x="3369905" y="1090106"/>
                <a:ext cx="1356518" cy="266528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A1</a:t>
                </a:r>
                <a:r>
                  <a:rPr kumimoji="0" lang="fr-FR" sz="90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&lt;Arrêt </a:t>
                </a:r>
                <a:r>
                  <a:rPr kumimoji="0" lang="fr-FR" sz="9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dans l'état initial&gt;</a:t>
                </a:r>
              </a:p>
            </p:txBody>
          </p:sp>
          <p:cxnSp>
            <p:nvCxnSpPr>
              <p:cNvPr id="114" name="Connecteur droit avec flèche 113"/>
              <p:cNvCxnSpPr/>
              <p:nvPr/>
            </p:nvCxnSpPr>
            <p:spPr>
              <a:xfrm>
                <a:off x="5008650" y="1443805"/>
                <a:ext cx="6197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15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3860752" y="1281180"/>
                <a:ext cx="495479" cy="298508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fr-FR" sz="1600" b="1" dirty="0"/>
              </a:p>
            </p:txBody>
          </p:sp>
          <p:sp>
            <p:nvSpPr>
              <p:cNvPr id="116" name="Text Box 82"/>
              <p:cNvSpPr txBox="1">
                <a:spLocks noChangeArrowheads="1"/>
              </p:cNvSpPr>
              <p:nvPr/>
            </p:nvSpPr>
            <p:spPr bwMode="auto">
              <a:xfrm>
                <a:off x="3352151" y="1265024"/>
                <a:ext cx="1524333" cy="28872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r" rtl="1"/>
                <a:r>
                  <a:rPr lang="fr-FR" sz="1400" b="1" dirty="0">
                    <a:solidFill>
                      <a:srgbClr val="008000"/>
                    </a:solidFill>
                    <a:latin typeface="Times New Roman" pitchFamily="18" charset="0"/>
                    <a:cs typeface="Arabic Transparent" pitchFamily="2" charset="-78"/>
                  </a:rPr>
                  <a:t> </a:t>
                </a:r>
                <a:r>
                  <a:rPr lang="ar-DZ" sz="1400" b="1" dirty="0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المرحلة الابتدائية 1</a:t>
                </a:r>
                <a:endParaRPr lang="fr-FR" sz="1400" b="1" dirty="0" smtClean="0">
                  <a:solidFill>
                    <a:srgbClr val="008000"/>
                  </a:solidFill>
                </a:endParaRPr>
              </a:p>
              <a:p>
                <a:pPr algn="r" rtl="1"/>
                <a:endParaRPr lang="fr-FR" sz="1400" b="1" dirty="0">
                  <a:solidFill>
                    <a:srgbClr val="008000"/>
                  </a:solidFill>
                  <a:cs typeface="Arabic Transparent" pitchFamily="2" charset="-78"/>
                </a:endParaRPr>
              </a:p>
            </p:txBody>
          </p:sp>
          <p:sp>
            <p:nvSpPr>
              <p:cNvPr id="117" name="Text Box 85"/>
              <p:cNvSpPr txBox="1">
                <a:spLocks noChangeAspect="1" noChangeArrowheads="1"/>
              </p:cNvSpPr>
              <p:nvPr/>
            </p:nvSpPr>
            <p:spPr bwMode="auto">
              <a:xfrm>
                <a:off x="3314012" y="2834416"/>
                <a:ext cx="990968" cy="55053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r" rtl="1"/>
                <a:r>
                  <a:rPr lang="ar-DZ" sz="1200" b="1" dirty="0">
                    <a:solidFill>
                      <a:srgbClr val="FF0000"/>
                    </a:solidFill>
                    <a:cs typeface="Arabic Transparent" pitchFamily="2" charset="-78"/>
                  </a:rPr>
                  <a:t>طلب توقف عند </a:t>
                </a:r>
                <a:endParaRPr lang="fr-FR" sz="1200" b="1" dirty="0" smtClean="0">
                  <a:solidFill>
                    <a:srgbClr val="FF0000"/>
                  </a:solidFill>
                  <a:cs typeface="Arabic Transparent" pitchFamily="2" charset="-78"/>
                </a:endParaRPr>
              </a:p>
              <a:p>
                <a:pPr algn="r" rtl="1"/>
                <a:r>
                  <a:rPr lang="ar-DZ" sz="1200" b="1" dirty="0" smtClean="0">
                    <a:solidFill>
                      <a:srgbClr val="FF0000"/>
                    </a:solidFill>
                    <a:cs typeface="Arabic Transparent" pitchFamily="2" charset="-78"/>
                  </a:rPr>
                  <a:t>نهاية </a:t>
                </a:r>
                <a:r>
                  <a:rPr lang="ar-DZ" sz="1200" b="1" dirty="0">
                    <a:solidFill>
                      <a:srgbClr val="FF0000"/>
                    </a:solidFill>
                    <a:cs typeface="Arabic Transparent" pitchFamily="2" charset="-78"/>
                  </a:rPr>
                  <a:t>الدورة</a:t>
                </a:r>
                <a:endParaRPr lang="fr-FR" sz="1200" b="1" dirty="0">
                  <a:solidFill>
                    <a:srgbClr val="FF0000"/>
                  </a:solidFill>
                  <a:cs typeface="Arabic Transparent" pitchFamily="2" charset="-78"/>
                </a:endParaRPr>
              </a:p>
            </p:txBody>
          </p:sp>
          <p:sp>
            <p:nvSpPr>
              <p:cNvPr id="118" name="Text Box 85"/>
              <p:cNvSpPr txBox="1">
                <a:spLocks noChangeAspect="1" noChangeArrowheads="1"/>
              </p:cNvSpPr>
              <p:nvPr/>
            </p:nvSpPr>
            <p:spPr bwMode="auto">
              <a:xfrm>
                <a:off x="4555154" y="3283088"/>
                <a:ext cx="657022" cy="389203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r" rtl="1"/>
                <a:r>
                  <a:rPr lang="fr-FR" sz="1400" b="1" dirty="0" smtClean="0">
                    <a:solidFill>
                      <a:srgbClr val="FF0000"/>
                    </a:solidFill>
                    <a:cs typeface="Arabic Transparent" pitchFamily="2" charset="-78"/>
                  </a:rPr>
                  <a:t>Arrêt</a:t>
                </a:r>
                <a:endParaRPr lang="fr-FR" sz="1400" b="1" dirty="0">
                  <a:solidFill>
                    <a:srgbClr val="FF0000"/>
                  </a:solidFill>
                  <a:cs typeface="Arabic Transparent" pitchFamily="2" charset="-78"/>
                </a:endParaRPr>
              </a:p>
            </p:txBody>
          </p:sp>
          <p:sp>
            <p:nvSpPr>
              <p:cNvPr id="119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3443971" y="1941450"/>
                <a:ext cx="466559" cy="356926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 smtClean="0">
                    <a:solidFill>
                      <a:schemeClr val="tx1"/>
                    </a:solidFill>
                  </a:rPr>
                  <a:t>X4</a:t>
                </a:r>
                <a:endParaRPr lang="fr-FR" sz="14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0" name="Line 28"/>
              <p:cNvSpPr>
                <a:spLocks noChangeAspect="1" noChangeShapeType="1"/>
              </p:cNvSpPr>
              <p:nvPr/>
            </p:nvSpPr>
            <p:spPr bwMode="auto">
              <a:xfrm>
                <a:off x="3360114" y="2081627"/>
                <a:ext cx="139334" cy="0"/>
              </a:xfrm>
              <a:prstGeom prst="line">
                <a:avLst/>
              </a:prstGeom>
              <a:ln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 b="1"/>
              </a:p>
            </p:txBody>
          </p:sp>
          <p:sp>
            <p:nvSpPr>
              <p:cNvPr id="121" name="Text Box 109"/>
              <p:cNvSpPr txBox="1">
                <a:spLocks noChangeArrowheads="1"/>
              </p:cNvSpPr>
              <p:nvPr/>
            </p:nvSpPr>
            <p:spPr bwMode="auto">
              <a:xfrm>
                <a:off x="5370690" y="3214587"/>
                <a:ext cx="1665457" cy="83099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r" rtl="1">
                  <a:defRPr/>
                </a:pPr>
                <a:r>
                  <a:rPr lang="ar-DZ" sz="1600" b="1" dirty="0" err="1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إشتغال</a:t>
                </a:r>
                <a:r>
                  <a:rPr lang="ar-DZ" sz="1600" b="1" dirty="0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 عادي </a:t>
                </a:r>
                <a:r>
                  <a:rPr lang="ar-DZ" sz="1600" b="1" dirty="0" err="1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للمتمن</a:t>
                </a:r>
                <a:r>
                  <a:rPr lang="ar-DZ" sz="1600" b="1" dirty="0" smtClean="0">
                    <a:solidFill>
                      <a:srgbClr val="0080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 من المرحلة 2 إلى المرحلة 4</a:t>
                </a:r>
                <a:endParaRPr lang="fr-FR" sz="1600" b="1" dirty="0">
                  <a:solidFill>
                    <a:srgbClr val="008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268" name="Connecteur droit avec flèche 267"/>
              <p:cNvCxnSpPr/>
              <p:nvPr/>
            </p:nvCxnSpPr>
            <p:spPr>
              <a:xfrm>
                <a:off x="5005391" y="1172292"/>
                <a:ext cx="61976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000000"/>
                </a:solidFill>
                <a:prstDash val="solid"/>
                <a:headEnd type="none" w="med" len="med"/>
                <a:tailEnd type="triangle" w="lg" len="lg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</p:grpSp>
      <p:grpSp>
        <p:nvGrpSpPr>
          <p:cNvPr id="129" name="Groupe 128"/>
          <p:cNvGrpSpPr/>
          <p:nvPr/>
        </p:nvGrpSpPr>
        <p:grpSpPr>
          <a:xfrm>
            <a:off x="5153029" y="510300"/>
            <a:ext cx="728667" cy="443941"/>
            <a:chOff x="5153029" y="510300"/>
            <a:chExt cx="728667" cy="443941"/>
          </a:xfrm>
        </p:grpSpPr>
        <p:cxnSp>
          <p:nvCxnSpPr>
            <p:cNvPr id="275" name="Connecteur droit 274"/>
            <p:cNvCxnSpPr/>
            <p:nvPr/>
          </p:nvCxnSpPr>
          <p:spPr>
            <a:xfrm rot="5400000">
              <a:off x="5418088" y="871662"/>
              <a:ext cx="16515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76" name="Text Box 85"/>
            <p:cNvSpPr txBox="1">
              <a:spLocks noChangeAspect="1" noChangeArrowheads="1"/>
            </p:cNvSpPr>
            <p:nvPr/>
          </p:nvSpPr>
          <p:spPr bwMode="auto">
            <a:xfrm>
              <a:off x="5153029" y="510300"/>
              <a:ext cx="728667" cy="29973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 smtClean="0">
                  <a:solidFill>
                    <a:srgbClr val="33CC33"/>
                  </a:solidFill>
                  <a:cs typeface="Arabic Transparent" pitchFamily="2" charset="-78"/>
                </a:rPr>
                <a:t>Manu</a:t>
              </a:r>
              <a:endParaRPr lang="fr-FR" sz="1400" b="1" dirty="0">
                <a:solidFill>
                  <a:srgbClr val="33CC33"/>
                </a:solidFill>
                <a:cs typeface="Arabic Transparent" pitchFamily="2" charset="-78"/>
              </a:endParaRPr>
            </a:p>
          </p:txBody>
        </p:sp>
        <p:sp>
          <p:nvSpPr>
            <p:cNvPr id="277" name="Line 28"/>
            <p:cNvSpPr>
              <a:spLocks noChangeAspect="1" noChangeShapeType="1"/>
            </p:cNvSpPr>
            <p:nvPr/>
          </p:nvSpPr>
          <p:spPr bwMode="auto">
            <a:xfrm>
              <a:off x="5336885" y="529350"/>
              <a:ext cx="432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</p:grpSp>
      <p:grpSp>
        <p:nvGrpSpPr>
          <p:cNvPr id="140" name="Groupe 139"/>
          <p:cNvGrpSpPr/>
          <p:nvPr/>
        </p:nvGrpSpPr>
        <p:grpSpPr>
          <a:xfrm>
            <a:off x="7445845" y="1767608"/>
            <a:ext cx="823468" cy="356926"/>
            <a:chOff x="7445845" y="1767608"/>
            <a:chExt cx="823468" cy="356926"/>
          </a:xfrm>
        </p:grpSpPr>
        <p:sp>
          <p:nvSpPr>
            <p:cNvPr id="278" name="Text Box 14"/>
            <p:cNvSpPr txBox="1">
              <a:spLocks noChangeAspect="1" noChangeArrowheads="1"/>
            </p:cNvSpPr>
            <p:nvPr/>
          </p:nvSpPr>
          <p:spPr bwMode="auto">
            <a:xfrm>
              <a:off x="7529533" y="1767608"/>
              <a:ext cx="739780" cy="35692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200" b="1" dirty="0" smtClean="0">
                  <a:solidFill>
                    <a:schemeClr val="tx1"/>
                  </a:solidFill>
                </a:rPr>
                <a:t>ET/ET</a:t>
              </a:r>
              <a:endParaRPr lang="fr-FR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79" name="Line 28"/>
            <p:cNvSpPr>
              <a:spLocks noChangeAspect="1" noChangeShapeType="1"/>
            </p:cNvSpPr>
            <p:nvPr/>
          </p:nvSpPr>
          <p:spPr bwMode="auto">
            <a:xfrm>
              <a:off x="7445845" y="1908440"/>
              <a:ext cx="1393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</p:grpSp>
      <p:grpSp>
        <p:nvGrpSpPr>
          <p:cNvPr id="130" name="Groupe 129"/>
          <p:cNvGrpSpPr/>
          <p:nvPr/>
        </p:nvGrpSpPr>
        <p:grpSpPr>
          <a:xfrm>
            <a:off x="8150735" y="1772371"/>
            <a:ext cx="732683" cy="396000"/>
            <a:chOff x="8150735" y="1772371"/>
            <a:chExt cx="732683" cy="396000"/>
          </a:xfrm>
        </p:grpSpPr>
        <p:cxnSp>
          <p:nvCxnSpPr>
            <p:cNvPr id="246" name="Connecteur droit 245"/>
            <p:cNvCxnSpPr/>
            <p:nvPr/>
          </p:nvCxnSpPr>
          <p:spPr>
            <a:xfrm rot="5400000">
              <a:off x="8025244" y="1969577"/>
              <a:ext cx="396000" cy="1588"/>
            </a:xfrm>
            <a:prstGeom prst="line">
              <a:avLst/>
            </a:prstGeom>
            <a:ln w="19050">
              <a:prstDash val="solid"/>
              <a:headEnd type="triangl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8" name="Connecteur droit avec flèche 257"/>
            <p:cNvCxnSpPr/>
            <p:nvPr/>
          </p:nvCxnSpPr>
          <p:spPr>
            <a:xfrm rot="-5400000">
              <a:off x="8188523" y="2082504"/>
              <a:ext cx="72000" cy="0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0" name="Line 28"/>
            <p:cNvSpPr>
              <a:spLocks noChangeAspect="1" noChangeShapeType="1"/>
            </p:cNvSpPr>
            <p:nvPr/>
          </p:nvSpPr>
          <p:spPr bwMode="auto">
            <a:xfrm>
              <a:off x="8150735" y="2005735"/>
              <a:ext cx="139334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b="1"/>
            </a:p>
          </p:txBody>
        </p:sp>
        <p:sp>
          <p:nvSpPr>
            <p:cNvPr id="281" name="Text Box 85"/>
            <p:cNvSpPr txBox="1">
              <a:spLocks noChangeAspect="1" noChangeArrowheads="1"/>
            </p:cNvSpPr>
            <p:nvPr/>
          </p:nvSpPr>
          <p:spPr bwMode="auto">
            <a:xfrm>
              <a:off x="8154751" y="1841759"/>
              <a:ext cx="728667" cy="29973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 smtClean="0">
                  <a:solidFill>
                    <a:srgbClr val="33CC33"/>
                  </a:solidFill>
                  <a:cs typeface="Arabic Transparent" pitchFamily="2" charset="-78"/>
                </a:rPr>
                <a:t>Manu</a:t>
              </a:r>
              <a:endParaRPr lang="fr-FR" sz="1400" b="1" dirty="0">
                <a:solidFill>
                  <a:srgbClr val="33CC33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132" name="Groupe 131"/>
          <p:cNvGrpSpPr/>
          <p:nvPr/>
        </p:nvGrpSpPr>
        <p:grpSpPr>
          <a:xfrm>
            <a:off x="7143768" y="3959882"/>
            <a:ext cx="740694" cy="512845"/>
            <a:chOff x="7153293" y="3959882"/>
            <a:chExt cx="740694" cy="512845"/>
          </a:xfrm>
        </p:grpSpPr>
        <p:cxnSp>
          <p:nvCxnSpPr>
            <p:cNvPr id="239" name="Connecteur droit 238"/>
            <p:cNvCxnSpPr/>
            <p:nvPr/>
          </p:nvCxnSpPr>
          <p:spPr>
            <a:xfrm>
              <a:off x="7153293" y="4037375"/>
              <a:ext cx="648000" cy="1588"/>
            </a:xfrm>
            <a:prstGeom prst="line">
              <a:avLst/>
            </a:prstGeom>
            <a:ln w="19050">
              <a:prstDash val="solid"/>
              <a:headEnd type="non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6" name="Connecteur droit avec flèche 255"/>
            <p:cNvCxnSpPr/>
            <p:nvPr/>
          </p:nvCxnSpPr>
          <p:spPr>
            <a:xfrm>
              <a:off x="7174262" y="4031397"/>
              <a:ext cx="72000" cy="0"/>
            </a:xfrm>
            <a:prstGeom prst="straightConnector1">
              <a:avLst/>
            </a:prstGeom>
            <a:ln>
              <a:headEnd type="none" w="lg" len="lg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6" name="Text Box 14"/>
            <p:cNvSpPr txBox="1">
              <a:spLocks noChangeAspect="1" noChangeArrowheads="1"/>
            </p:cNvSpPr>
            <p:nvPr/>
          </p:nvSpPr>
          <p:spPr bwMode="auto">
            <a:xfrm>
              <a:off x="7154207" y="4115801"/>
              <a:ext cx="739780" cy="35692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chemeClr val="tx1"/>
                  </a:solidFill>
                </a:rPr>
                <a:t>ET/ET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87" name="Connecteur droit 286"/>
            <p:cNvCxnSpPr/>
            <p:nvPr/>
          </p:nvCxnSpPr>
          <p:spPr>
            <a:xfrm rot="5400000">
              <a:off x="7371168" y="4031882"/>
              <a:ext cx="14400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31" name="Groupe 130"/>
          <p:cNvGrpSpPr/>
          <p:nvPr/>
        </p:nvGrpSpPr>
        <p:grpSpPr>
          <a:xfrm>
            <a:off x="7102824" y="3383263"/>
            <a:ext cx="776713" cy="450733"/>
            <a:chOff x="7094802" y="3383263"/>
            <a:chExt cx="776713" cy="450733"/>
          </a:xfrm>
        </p:grpSpPr>
        <p:cxnSp>
          <p:nvCxnSpPr>
            <p:cNvPr id="238" name="Connecteur droit 237"/>
            <p:cNvCxnSpPr/>
            <p:nvPr/>
          </p:nvCxnSpPr>
          <p:spPr>
            <a:xfrm>
              <a:off x="7094802" y="3762247"/>
              <a:ext cx="648000" cy="1588"/>
            </a:xfrm>
            <a:prstGeom prst="line">
              <a:avLst/>
            </a:prstGeom>
            <a:ln w="19050">
              <a:prstDash val="solid"/>
              <a:headEnd type="triangle" w="lg" len="lg"/>
              <a:tailEnd type="non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7" name="Connecteur droit avec flèche 256"/>
            <p:cNvCxnSpPr/>
            <p:nvPr/>
          </p:nvCxnSpPr>
          <p:spPr>
            <a:xfrm rot="10800000">
              <a:off x="7650643" y="3765301"/>
              <a:ext cx="72000" cy="0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88" name="Text Box 14"/>
            <p:cNvSpPr txBox="1">
              <a:spLocks noChangeAspect="1" noChangeArrowheads="1"/>
            </p:cNvSpPr>
            <p:nvPr/>
          </p:nvSpPr>
          <p:spPr bwMode="auto">
            <a:xfrm>
              <a:off x="7131735" y="3383263"/>
              <a:ext cx="739780" cy="356926"/>
            </a:xfrm>
            <a:prstGeom prst="rect">
              <a:avLst/>
            </a:prstGeom>
            <a:noFill/>
            <a:ln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err="1" smtClean="0">
                  <a:solidFill>
                    <a:schemeClr val="tx1"/>
                  </a:solidFill>
                </a:rPr>
                <a:t>Norm</a:t>
              </a:r>
              <a:endParaRPr lang="fr-FR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289" name="Connecteur droit 288"/>
            <p:cNvCxnSpPr/>
            <p:nvPr/>
          </p:nvCxnSpPr>
          <p:spPr>
            <a:xfrm rot="5400000">
              <a:off x="7401367" y="3761996"/>
              <a:ext cx="144000" cy="0"/>
            </a:xfrm>
            <a:prstGeom prst="line">
              <a:avLst/>
            </a:prstGeom>
            <a:ln w="19050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41" name="Groupe 140"/>
          <p:cNvGrpSpPr/>
          <p:nvPr/>
        </p:nvGrpSpPr>
        <p:grpSpPr>
          <a:xfrm>
            <a:off x="7700984" y="2162147"/>
            <a:ext cx="1068776" cy="1939228"/>
            <a:chOff x="7700984" y="2162147"/>
            <a:chExt cx="1068776" cy="1939228"/>
          </a:xfrm>
        </p:grpSpPr>
        <p:grpSp>
          <p:nvGrpSpPr>
            <p:cNvPr id="133" name="Groupe 132"/>
            <p:cNvGrpSpPr/>
            <p:nvPr/>
          </p:nvGrpSpPr>
          <p:grpSpPr>
            <a:xfrm>
              <a:off x="7778324" y="2162147"/>
              <a:ext cx="991436" cy="1939228"/>
              <a:chOff x="7778324" y="2162147"/>
              <a:chExt cx="991436" cy="1939228"/>
            </a:xfrm>
          </p:grpSpPr>
          <p:sp>
            <p:nvSpPr>
              <p:cNvPr id="232" name="Rectangle 231"/>
              <p:cNvSpPr/>
              <p:nvPr/>
            </p:nvSpPr>
            <p:spPr>
              <a:xfrm>
                <a:off x="7800000" y="2193375"/>
                <a:ext cx="900000" cy="1908000"/>
              </a:xfrm>
              <a:prstGeom prst="rect">
                <a:avLst/>
              </a:prstGeom>
              <a:noFill/>
              <a:ln w="285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0" name="Rectangle 13"/>
              <p:cNvSpPr>
                <a:spLocks noChangeArrowheads="1"/>
              </p:cNvSpPr>
              <p:nvPr/>
            </p:nvSpPr>
            <p:spPr bwMode="auto">
              <a:xfrm>
                <a:off x="8017631" y="2162147"/>
                <a:ext cx="752129" cy="484748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50" b="1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&lt;</a:t>
                </a:r>
                <a:r>
                  <a:rPr kumimoji="0" lang="fr-FR" sz="85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Marche </a:t>
                </a:r>
                <a:r>
                  <a:rPr kumimoji="0" lang="fr-FR" sz="85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de </a:t>
                </a:r>
                <a:endParaRPr kumimoji="0" lang="fr-FR" sz="85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5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vérification </a:t>
                </a:r>
              </a:p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50" i="0" u="none" strike="noStrike" kern="0" cap="none" spc="0" normalizeH="0" baseline="0" noProof="0" dirty="0" smtClean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dans </a:t>
                </a:r>
                <a:r>
                  <a:rPr kumimoji="0" lang="fr-FR" sz="85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l'ordre&gt;</a:t>
                </a:r>
              </a:p>
            </p:txBody>
          </p:sp>
          <p:grpSp>
            <p:nvGrpSpPr>
              <p:cNvPr id="261" name="Groupe 260"/>
              <p:cNvGrpSpPr/>
              <p:nvPr/>
            </p:nvGrpSpPr>
            <p:grpSpPr>
              <a:xfrm>
                <a:off x="7778324" y="2207755"/>
                <a:ext cx="341760" cy="261610"/>
                <a:chOff x="1427920" y="2391904"/>
                <a:chExt cx="341760" cy="261610"/>
              </a:xfrm>
            </p:grpSpPr>
            <p:sp>
              <p:nvSpPr>
                <p:cNvPr id="262" name="Rectangle 42"/>
                <p:cNvSpPr>
                  <a:spLocks noChangeArrowheads="1"/>
                </p:cNvSpPr>
                <p:nvPr/>
              </p:nvSpPr>
              <p:spPr bwMode="auto">
                <a:xfrm>
                  <a:off x="1427920" y="2391904"/>
                  <a:ext cx="341760" cy="261610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>
                  <a:spAutoFit/>
                </a:bodyPr>
                <a:lstStyle/>
                <a:p>
                  <a:r>
                    <a:rPr lang="fr-FR" sz="1100" b="1" dirty="0" smtClean="0">
                      <a:solidFill>
                        <a:srgbClr val="FF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F5</a:t>
                  </a:r>
                  <a:endParaRPr lang="fr-FR" sz="1000" dirty="0">
                    <a:solidFill>
                      <a:srgbClr val="FF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3" name="Ellipse 262"/>
                <p:cNvSpPr>
                  <a:spLocks noChangeAspect="1"/>
                </p:cNvSpPr>
                <p:nvPr/>
              </p:nvSpPr>
              <p:spPr>
                <a:xfrm>
                  <a:off x="1478694" y="2403924"/>
                  <a:ext cx="237600" cy="237600"/>
                </a:xfrm>
                <a:prstGeom prst="ellipse">
                  <a:avLst/>
                </a:prstGeom>
                <a:noFill/>
                <a:ln w="15875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290" name="Rectangle 36"/>
            <p:cNvSpPr>
              <a:spLocks noChangeArrowheads="1"/>
            </p:cNvSpPr>
            <p:nvPr/>
          </p:nvSpPr>
          <p:spPr bwMode="auto">
            <a:xfrm>
              <a:off x="7700984" y="2791553"/>
              <a:ext cx="1052520" cy="571504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r" rtl="1">
                <a:defRPr/>
              </a:pPr>
              <a:endParaRPr lang="fr-FR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abic Transparent" pitchFamily="2" charset="-78"/>
              </a:endParaRPr>
            </a:p>
            <a:p>
              <a:pPr algn="r" rtl="1">
                <a:defRPr/>
              </a:pPr>
              <a:endParaRPr lang="fr-FR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abic Transparent" pitchFamily="2" charset="-78"/>
              </a:endParaRPr>
            </a:p>
            <a:p>
              <a:pPr algn="r" rtl="1">
                <a:defRPr/>
              </a:pPr>
              <a:r>
                <a:rPr lang="ar-DZ" sz="1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abic Transparent" pitchFamily="2" charset="-78"/>
                </a:rPr>
                <a:t>السير مرحلة</a:t>
              </a:r>
              <a:r>
                <a:rPr lang="fr-FR" sz="1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abic Transparent" pitchFamily="2" charset="-78"/>
                </a:rPr>
                <a:t> </a:t>
              </a:r>
              <a:endParaRPr lang="ar-DZ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abic Transparent" pitchFamily="2" charset="-78"/>
              </a:endParaRPr>
            </a:p>
            <a:p>
              <a:pPr algn="r" rtl="1">
                <a:defRPr/>
              </a:pPr>
              <a:r>
                <a:rPr lang="ar-DZ" sz="1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abic Transparent" pitchFamily="2" charset="-78"/>
                </a:rPr>
                <a:t>بمرحلة بإتباع</a:t>
              </a:r>
            </a:p>
            <a:p>
              <a:pPr algn="r" rtl="1">
                <a:defRPr/>
              </a:pPr>
              <a:r>
                <a:rPr lang="fr-FR" sz="1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abic Transparent" pitchFamily="2" charset="-78"/>
                </a:rPr>
                <a:t> </a:t>
              </a:r>
              <a:r>
                <a:rPr lang="ar-DZ" sz="1400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abic Transparent" pitchFamily="2" charset="-78"/>
                </a:rPr>
                <a:t>المتمن</a:t>
              </a:r>
              <a:r>
                <a:rPr lang="ar-DZ" sz="1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abic Transparent" pitchFamily="2" charset="-78"/>
                </a:rPr>
                <a:t> العادي</a:t>
              </a:r>
              <a:endParaRPr lang="fr-FR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abic Transparent" pitchFamily="2" charset="-78"/>
              </a:endParaRPr>
            </a:p>
            <a:p>
              <a:pPr algn="r" rtl="1">
                <a:defRPr/>
              </a:pPr>
              <a:endParaRPr lang="fr-FR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abic Transparent" pitchFamily="2" charset="-78"/>
              </a:endParaRPr>
            </a:p>
            <a:p>
              <a:pPr algn="r" rtl="1">
                <a:defRPr/>
              </a:pPr>
              <a:endParaRPr lang="fr-FR" sz="1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abic Transparent" pitchFamily="2" charset="-78"/>
              </a:endParaRPr>
            </a:p>
          </p:txBody>
        </p:sp>
      </p:grpSp>
      <p:grpSp>
        <p:nvGrpSpPr>
          <p:cNvPr id="142" name="Groupe 141"/>
          <p:cNvGrpSpPr/>
          <p:nvPr/>
        </p:nvGrpSpPr>
        <p:grpSpPr>
          <a:xfrm>
            <a:off x="7652038" y="800814"/>
            <a:ext cx="1132391" cy="959720"/>
            <a:chOff x="7652038" y="800814"/>
            <a:chExt cx="1132391" cy="959720"/>
          </a:xfrm>
        </p:grpSpPr>
        <p:cxnSp>
          <p:nvCxnSpPr>
            <p:cNvPr id="259" name="Connecteur droit avec flèche 258"/>
            <p:cNvCxnSpPr/>
            <p:nvPr/>
          </p:nvCxnSpPr>
          <p:spPr>
            <a:xfrm rot="10800000">
              <a:off x="7652038" y="882961"/>
              <a:ext cx="72000" cy="0"/>
            </a:xfrm>
            <a:prstGeom prst="straightConnector1">
              <a:avLst/>
            </a:prstGeom>
            <a:ln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34" name="Groupe 133"/>
            <p:cNvGrpSpPr/>
            <p:nvPr/>
          </p:nvGrpSpPr>
          <p:grpSpPr>
            <a:xfrm>
              <a:off x="7748610" y="800814"/>
              <a:ext cx="1035819" cy="959720"/>
              <a:chOff x="7748610" y="800814"/>
              <a:chExt cx="1035819" cy="959720"/>
            </a:xfrm>
          </p:grpSpPr>
          <p:sp>
            <p:nvSpPr>
              <p:cNvPr id="231" name="Rectangle 230"/>
              <p:cNvSpPr/>
              <p:nvPr/>
            </p:nvSpPr>
            <p:spPr>
              <a:xfrm>
                <a:off x="7806178" y="824534"/>
                <a:ext cx="864000" cy="936000"/>
              </a:xfrm>
              <a:prstGeom prst="rect">
                <a:avLst/>
              </a:prstGeom>
              <a:noFill/>
              <a:ln w="285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1" name="Rectangle 13"/>
              <p:cNvSpPr>
                <a:spLocks noChangeArrowheads="1"/>
              </p:cNvSpPr>
              <p:nvPr/>
            </p:nvSpPr>
            <p:spPr bwMode="auto">
              <a:xfrm>
                <a:off x="8005392" y="800814"/>
                <a:ext cx="740209" cy="33855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lvl="0">
                  <a:defRPr/>
                </a:pPr>
                <a:r>
                  <a:rPr lang="fr-FR" sz="800" kern="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&lt;Marche de</a:t>
                </a:r>
              </a:p>
              <a:p>
                <a:pPr lvl="0">
                  <a:defRPr/>
                </a:pPr>
                <a:r>
                  <a:rPr lang="fr-FR" sz="800" kern="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vérification</a:t>
                </a:r>
              </a:p>
            </p:txBody>
          </p:sp>
          <p:grpSp>
            <p:nvGrpSpPr>
              <p:cNvPr id="264" name="Groupe 263"/>
              <p:cNvGrpSpPr/>
              <p:nvPr/>
            </p:nvGrpSpPr>
            <p:grpSpPr>
              <a:xfrm>
                <a:off x="7783490" y="842142"/>
                <a:ext cx="341760" cy="261610"/>
                <a:chOff x="1427920" y="2391904"/>
                <a:chExt cx="341760" cy="261610"/>
              </a:xfrm>
            </p:grpSpPr>
            <p:sp>
              <p:nvSpPr>
                <p:cNvPr id="265" name="Rectangle 42"/>
                <p:cNvSpPr>
                  <a:spLocks noChangeArrowheads="1"/>
                </p:cNvSpPr>
                <p:nvPr/>
              </p:nvSpPr>
              <p:spPr bwMode="auto">
                <a:xfrm>
                  <a:off x="1427920" y="2391904"/>
                  <a:ext cx="341760" cy="261610"/>
                </a:xfrm>
                <a:prstGeom prst="rect">
                  <a:avLst/>
                </a:prstGeom>
                <a:noFill/>
                <a:ln>
                  <a:noFill/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wrap="none" anchor="ctr">
                  <a:spAutoFit/>
                </a:bodyPr>
                <a:lstStyle/>
                <a:p>
                  <a:r>
                    <a:rPr lang="fr-FR" sz="1100" b="1" dirty="0" smtClean="0">
                      <a:solidFill>
                        <a:srgbClr val="FF0000"/>
                      </a:solidFill>
                      <a:latin typeface="Times New Roman" pitchFamily="18" charset="0"/>
                      <a:ea typeface="Times New Roman" pitchFamily="18" charset="0"/>
                      <a:cs typeface="Times New Roman" pitchFamily="18" charset="0"/>
                    </a:rPr>
                    <a:t>F4</a:t>
                  </a:r>
                  <a:endParaRPr lang="fr-FR" sz="1000" dirty="0">
                    <a:solidFill>
                      <a:srgbClr val="FF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6" name="Ellipse 265"/>
                <p:cNvSpPr>
                  <a:spLocks noChangeAspect="1"/>
                </p:cNvSpPr>
                <p:nvPr/>
              </p:nvSpPr>
              <p:spPr>
                <a:xfrm>
                  <a:off x="1478694" y="2403924"/>
                  <a:ext cx="237600" cy="237600"/>
                </a:xfrm>
                <a:prstGeom prst="ellipse">
                  <a:avLst/>
                </a:prstGeom>
                <a:noFill/>
                <a:ln w="15875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267" name="Rectangle 13"/>
              <p:cNvSpPr>
                <a:spLocks noChangeArrowheads="1"/>
              </p:cNvSpPr>
              <p:nvPr/>
            </p:nvSpPr>
            <p:spPr bwMode="auto">
              <a:xfrm>
                <a:off x="7825626" y="1060736"/>
                <a:ext cx="958803" cy="215444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lvl="0">
                  <a:defRPr/>
                </a:pPr>
                <a:r>
                  <a:rPr lang="fr-FR" sz="800" kern="0" dirty="0" smtClean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dans le désordre&gt;</a:t>
                </a:r>
                <a:endParaRPr lang="fr-FR" sz="800" kern="0" dirty="0"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3" name="Rectangle 56"/>
              <p:cNvSpPr>
                <a:spLocks noChangeArrowheads="1"/>
              </p:cNvSpPr>
              <p:nvPr/>
            </p:nvSpPr>
            <p:spPr bwMode="auto">
              <a:xfrm>
                <a:off x="7748610" y="1219917"/>
                <a:ext cx="928694" cy="50006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>
                  <a:defRPr/>
                </a:pPr>
                <a:r>
                  <a:rPr lang="ar-DZ" sz="14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سير </a:t>
                </a:r>
                <a:r>
                  <a:rPr lang="ar-DZ" sz="14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يدوي </a:t>
                </a:r>
                <a:endParaRPr lang="ar-DZ" sz="1400" b="1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endParaRPr>
              </a:p>
              <a:p>
                <a:pPr algn="ctr">
                  <a:defRPr/>
                </a:pPr>
                <a:r>
                  <a:rPr lang="ar-DZ" sz="14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charset="0"/>
                    <a:cs typeface="Arial" charset="0"/>
                  </a:rPr>
                  <a:t>كيفي</a:t>
                </a:r>
                <a:endParaRPr lang="fr-FR" sz="14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122" name="Rectangle 42"/>
          <p:cNvSpPr>
            <a:spLocks noChangeArrowheads="1"/>
          </p:cNvSpPr>
          <p:nvPr/>
        </p:nvSpPr>
        <p:spPr bwMode="auto">
          <a:xfrm>
            <a:off x="4500562" y="-24"/>
            <a:ext cx="4572032" cy="4001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سير التحقيق </a:t>
            </a:r>
            <a:r>
              <a:rPr lang="ar-DZ" sz="20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يدوي </a:t>
            </a:r>
            <a:r>
              <a:rPr lang="ar-DZ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(بترتيب أو بدون ترتيب</a:t>
            </a:r>
            <a:r>
              <a:rPr lang="fr-FR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Man </a:t>
            </a:r>
            <a:r>
              <a:rPr lang="ar-DZ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r>
              <a:rPr lang="ar-DZ" sz="2000" b="1" u="sng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endParaRPr lang="fr-FR" b="1" u="sng" dirty="0">
              <a:solidFill>
                <a:srgbClr val="33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Rectangle 42"/>
          <p:cNvSpPr>
            <a:spLocks noChangeArrowheads="1"/>
          </p:cNvSpPr>
          <p:nvPr/>
        </p:nvSpPr>
        <p:spPr bwMode="auto">
          <a:xfrm>
            <a:off x="1714480" y="142852"/>
            <a:ext cx="92866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الجيما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endParaRPr lang="fr-FR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42"/>
          <p:cNvSpPr>
            <a:spLocks noChangeArrowheads="1"/>
          </p:cNvSpPr>
          <p:nvPr/>
        </p:nvSpPr>
        <p:spPr bwMode="auto">
          <a:xfrm>
            <a:off x="500034" y="2972529"/>
            <a:ext cx="200026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متمن </a:t>
            </a: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الانتاج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العادي 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8" name="Groupe 137"/>
          <p:cNvGrpSpPr/>
          <p:nvPr/>
        </p:nvGrpSpPr>
        <p:grpSpPr>
          <a:xfrm>
            <a:off x="6126505" y="1079597"/>
            <a:ext cx="728667" cy="440051"/>
            <a:chOff x="6126505" y="1079597"/>
            <a:chExt cx="728667" cy="440051"/>
          </a:xfrm>
        </p:grpSpPr>
        <p:sp>
          <p:nvSpPr>
            <p:cNvPr id="274" name="Text Box 85"/>
            <p:cNvSpPr txBox="1">
              <a:spLocks noChangeAspect="1" noChangeArrowheads="1"/>
            </p:cNvSpPr>
            <p:nvPr/>
          </p:nvSpPr>
          <p:spPr bwMode="auto">
            <a:xfrm>
              <a:off x="6126505" y="1219917"/>
              <a:ext cx="728667" cy="299731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400" b="1" dirty="0" smtClean="0">
                  <a:solidFill>
                    <a:srgbClr val="33CC33"/>
                  </a:solidFill>
                  <a:cs typeface="Arabic Transparent" pitchFamily="2" charset="-78"/>
                </a:rPr>
                <a:t>Manu</a:t>
              </a:r>
              <a:endParaRPr lang="fr-FR" sz="1400" b="1" dirty="0">
                <a:solidFill>
                  <a:srgbClr val="33CC33"/>
                </a:solidFill>
                <a:cs typeface="Arabic Transparent" pitchFamily="2" charset="-78"/>
              </a:endParaRPr>
            </a:p>
          </p:txBody>
        </p:sp>
        <p:cxnSp>
          <p:nvCxnSpPr>
            <p:cNvPr id="137" name="Connecteur droit 136"/>
            <p:cNvCxnSpPr/>
            <p:nvPr/>
          </p:nvCxnSpPr>
          <p:spPr>
            <a:xfrm rot="5400000">
              <a:off x="6442033" y="1162177"/>
              <a:ext cx="16515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/>
      <p:bldP spid="123" grpId="0"/>
      <p:bldP spid="12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roupe 186"/>
          <p:cNvGrpSpPr/>
          <p:nvPr/>
        </p:nvGrpSpPr>
        <p:grpSpPr>
          <a:xfrm>
            <a:off x="2890357" y="285728"/>
            <a:ext cx="2555914" cy="1152117"/>
            <a:chOff x="2890357" y="285728"/>
            <a:chExt cx="2555914" cy="1152117"/>
          </a:xfrm>
        </p:grpSpPr>
        <p:cxnSp>
          <p:nvCxnSpPr>
            <p:cNvPr id="130" name="Connecteur en angle 129"/>
            <p:cNvCxnSpPr/>
            <p:nvPr/>
          </p:nvCxnSpPr>
          <p:spPr>
            <a:xfrm flipV="1">
              <a:off x="3757806" y="488666"/>
              <a:ext cx="107739" cy="236929"/>
            </a:xfrm>
            <a:prstGeom prst="bentConnector3">
              <a:avLst>
                <a:gd name="adj1" fmla="val 102467"/>
              </a:avLst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Connecteur droit 130"/>
            <p:cNvCxnSpPr/>
            <p:nvPr/>
          </p:nvCxnSpPr>
          <p:spPr>
            <a:xfrm rot="16200000" flipH="1">
              <a:off x="3540323" y="1066575"/>
              <a:ext cx="169763" cy="107739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 rot="5400000">
              <a:off x="3556549" y="1318560"/>
              <a:ext cx="236929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 rot="5400000">
              <a:off x="3600608" y="936950"/>
              <a:ext cx="203082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 rot="5400000">
              <a:off x="3687594" y="724501"/>
              <a:ext cx="129883" cy="9665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Connecteur en angle 134"/>
            <p:cNvCxnSpPr/>
            <p:nvPr/>
          </p:nvCxnSpPr>
          <p:spPr>
            <a:xfrm rot="5400000">
              <a:off x="4658627" y="1147531"/>
              <a:ext cx="288000" cy="288000"/>
            </a:xfrm>
            <a:prstGeom prst="bentConnector3">
              <a:avLst>
                <a:gd name="adj1" fmla="val 1833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necteur en angle 135"/>
            <p:cNvCxnSpPr/>
            <p:nvPr/>
          </p:nvCxnSpPr>
          <p:spPr>
            <a:xfrm rot="16200000" flipH="1">
              <a:off x="3686265" y="676684"/>
              <a:ext cx="947714" cy="574607"/>
            </a:xfrm>
            <a:prstGeom prst="bentConnector3">
              <a:avLst>
                <a:gd name="adj1" fmla="val -15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Connecteur en angle 136"/>
            <p:cNvCxnSpPr/>
            <p:nvPr/>
          </p:nvCxnSpPr>
          <p:spPr>
            <a:xfrm rot="16200000" flipH="1">
              <a:off x="3877786" y="-128874"/>
              <a:ext cx="1150796" cy="1980000"/>
            </a:xfrm>
            <a:prstGeom prst="bentConnector3">
              <a:avLst>
                <a:gd name="adj1" fmla="val -15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8" name="ZoneTexte 137"/>
            <p:cNvSpPr txBox="1"/>
            <p:nvPr/>
          </p:nvSpPr>
          <p:spPr>
            <a:xfrm>
              <a:off x="3821171" y="504589"/>
              <a:ext cx="642942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</a:rPr>
                <a:t>C/C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9" name="ZoneTexte 138"/>
            <p:cNvSpPr txBox="1"/>
            <p:nvPr/>
          </p:nvSpPr>
          <p:spPr>
            <a:xfrm>
              <a:off x="2890357" y="526259"/>
              <a:ext cx="642942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3333FF"/>
                  </a:solidFill>
                </a:rPr>
                <a:t>Auto</a:t>
              </a:r>
              <a:endParaRPr lang="fr-FR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140" name="ZoneTexte 139"/>
            <p:cNvSpPr txBox="1"/>
            <p:nvPr/>
          </p:nvSpPr>
          <p:spPr>
            <a:xfrm>
              <a:off x="3230211" y="923251"/>
              <a:ext cx="474732" cy="27699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V0</a:t>
              </a:r>
              <a:endParaRPr lang="fr-FR" sz="1200" b="1" dirty="0"/>
            </a:p>
          </p:txBody>
        </p:sp>
        <p:cxnSp>
          <p:nvCxnSpPr>
            <p:cNvPr id="141" name="Connecteur droit 140"/>
            <p:cNvCxnSpPr/>
            <p:nvPr/>
          </p:nvCxnSpPr>
          <p:spPr>
            <a:xfrm rot="-720000" flipV="1">
              <a:off x="4956724" y="1163219"/>
              <a:ext cx="180000" cy="720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>
              <a:off x="5122271" y="1145291"/>
              <a:ext cx="324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43" name="ZoneTexte 142"/>
            <p:cNvSpPr txBox="1"/>
            <p:nvPr/>
          </p:nvSpPr>
          <p:spPr>
            <a:xfrm>
              <a:off x="4730409" y="863873"/>
              <a:ext cx="642942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rgbClr val="FF0000"/>
                  </a:solidFill>
                </a:rPr>
                <a:t>Dcy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44" name="Connecteur en angle 143"/>
            <p:cNvCxnSpPr/>
            <p:nvPr/>
          </p:nvCxnSpPr>
          <p:spPr>
            <a:xfrm rot="16200000" flipV="1">
              <a:off x="3322195" y="434089"/>
              <a:ext cx="432000" cy="144000"/>
            </a:xfrm>
            <a:prstGeom prst="bentConnector3">
              <a:avLst>
                <a:gd name="adj1" fmla="val 438"/>
              </a:avLst>
            </a:prstGeom>
            <a:ln w="15875">
              <a:solidFill>
                <a:srgbClr val="3333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/>
            <p:nvPr/>
          </p:nvCxnSpPr>
          <p:spPr>
            <a:xfrm rot="5400000">
              <a:off x="4990386" y="1255506"/>
              <a:ext cx="1440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6" name="Connecteur droit 145"/>
            <p:cNvCxnSpPr/>
            <p:nvPr/>
          </p:nvCxnSpPr>
          <p:spPr>
            <a:xfrm>
              <a:off x="5010703" y="1329413"/>
              <a:ext cx="10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48" name="Connecteur droit 147"/>
          <p:cNvCxnSpPr/>
          <p:nvPr/>
        </p:nvCxnSpPr>
        <p:spPr>
          <a:xfrm>
            <a:off x="702745" y="2412827"/>
            <a:ext cx="288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71" name="Groupe 170"/>
          <p:cNvGrpSpPr/>
          <p:nvPr/>
        </p:nvGrpSpPr>
        <p:grpSpPr>
          <a:xfrm>
            <a:off x="127812" y="1082024"/>
            <a:ext cx="638267" cy="1493229"/>
            <a:chOff x="127812" y="1082024"/>
            <a:chExt cx="638267" cy="1493229"/>
          </a:xfrm>
        </p:grpSpPr>
        <p:sp>
          <p:nvSpPr>
            <p:cNvPr id="192" name="ZoneTexte 191"/>
            <p:cNvSpPr txBox="1"/>
            <p:nvPr/>
          </p:nvSpPr>
          <p:spPr bwMode="auto">
            <a:xfrm>
              <a:off x="127812" y="1736809"/>
              <a:ext cx="571504" cy="307777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b="1" dirty="0" smtClean="0">
                  <a:solidFill>
                    <a:srgbClr val="FF0000"/>
                  </a:solidFill>
                </a:rPr>
                <a:t>24V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93" name="ZoneTexte 192"/>
            <p:cNvSpPr txBox="1"/>
            <p:nvPr/>
          </p:nvSpPr>
          <p:spPr bwMode="auto">
            <a:xfrm>
              <a:off x="413564" y="1082024"/>
              <a:ext cx="352515" cy="1493229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lnSpc>
                  <a:spcPct val="200000"/>
                </a:lnSpc>
                <a:defRPr/>
              </a:pPr>
              <a:r>
                <a:rPr lang="fr-FR" sz="1600" b="1" dirty="0">
                  <a:solidFill>
                    <a:srgbClr val="FF0000"/>
                  </a:solidFill>
                </a:rPr>
                <a:t>+</a:t>
              </a:r>
            </a:p>
            <a:p>
              <a:pPr>
                <a:lnSpc>
                  <a:spcPct val="200000"/>
                </a:lnSpc>
                <a:defRPr/>
              </a:pPr>
              <a:endParaRPr lang="fr-FR" sz="1600" b="1" dirty="0">
                <a:solidFill>
                  <a:srgbClr val="FF0000"/>
                </a:solidFill>
              </a:endParaRPr>
            </a:p>
            <a:p>
              <a:pPr>
                <a:lnSpc>
                  <a:spcPct val="200000"/>
                </a:lnSpc>
                <a:defRPr/>
              </a:pPr>
              <a:r>
                <a:rPr lang="fr-FR" sz="1600" b="1" dirty="0">
                  <a:solidFill>
                    <a:srgbClr val="FF0000"/>
                  </a:solidFill>
                </a:rPr>
                <a:t>-</a:t>
              </a:r>
            </a:p>
          </p:txBody>
        </p:sp>
      </p:grpSp>
      <p:cxnSp>
        <p:nvCxnSpPr>
          <p:cNvPr id="221" name="Connecteur en angle 220"/>
          <p:cNvCxnSpPr/>
          <p:nvPr/>
        </p:nvCxnSpPr>
        <p:spPr>
          <a:xfrm rot="10800000">
            <a:off x="1254691" y="1536084"/>
            <a:ext cx="720000" cy="108000"/>
          </a:xfrm>
          <a:prstGeom prst="bentConnector3">
            <a:avLst>
              <a:gd name="adj1" fmla="val 100126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5" name="Connecteur droit 234"/>
          <p:cNvCxnSpPr/>
          <p:nvPr/>
        </p:nvCxnSpPr>
        <p:spPr>
          <a:xfrm rot="10800000">
            <a:off x="1967401" y="2050095"/>
            <a:ext cx="162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73" name="Groupe 172"/>
          <p:cNvGrpSpPr/>
          <p:nvPr/>
        </p:nvGrpSpPr>
        <p:grpSpPr>
          <a:xfrm>
            <a:off x="1259694" y="917584"/>
            <a:ext cx="711653" cy="1132706"/>
            <a:chOff x="1259694" y="917584"/>
            <a:chExt cx="711653" cy="1132706"/>
          </a:xfrm>
        </p:grpSpPr>
        <p:cxnSp>
          <p:nvCxnSpPr>
            <p:cNvPr id="215" name="Connecteur en angle 214"/>
            <p:cNvCxnSpPr/>
            <p:nvPr/>
          </p:nvCxnSpPr>
          <p:spPr>
            <a:xfrm rot="5400000">
              <a:off x="1367694" y="809584"/>
              <a:ext cx="108000" cy="324000"/>
            </a:xfrm>
            <a:prstGeom prst="bentConnector3">
              <a:avLst>
                <a:gd name="adj1" fmla="val 1833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 rot="-720000" flipV="1">
              <a:off x="1588444" y="953150"/>
              <a:ext cx="180000" cy="720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9" name="Connecteur droit 218"/>
            <p:cNvCxnSpPr/>
            <p:nvPr/>
          </p:nvCxnSpPr>
          <p:spPr>
            <a:xfrm rot="5400000">
              <a:off x="1622106" y="1045437"/>
              <a:ext cx="1440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>
              <a:off x="1642423" y="1119344"/>
              <a:ext cx="108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7" name="Connecteur en angle 236"/>
            <p:cNvCxnSpPr/>
            <p:nvPr/>
          </p:nvCxnSpPr>
          <p:spPr>
            <a:xfrm rot="16200000" flipV="1">
              <a:off x="1306190" y="1385133"/>
              <a:ext cx="1116000" cy="214314"/>
            </a:xfrm>
            <a:prstGeom prst="bentConnector3">
              <a:avLst>
                <a:gd name="adj1" fmla="val 100560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2" name="ZoneTexte 251"/>
          <p:cNvSpPr txBox="1"/>
          <p:nvPr/>
        </p:nvSpPr>
        <p:spPr bwMode="auto">
          <a:xfrm>
            <a:off x="158377" y="2712854"/>
            <a:ext cx="1214446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fr-FR" sz="1600" b="1" dirty="0" smtClean="0">
                <a:solidFill>
                  <a:srgbClr val="FF0000"/>
                </a:solidFill>
              </a:rPr>
              <a:t>1</a:t>
            </a:r>
            <a:r>
              <a:rPr lang="fr-FR" sz="1600" b="1" dirty="0" smtClean="0">
                <a:solidFill>
                  <a:srgbClr val="FF0000"/>
                </a:solidFill>
                <a:sym typeface="Symbol"/>
              </a:rPr>
              <a:t> </a:t>
            </a:r>
            <a:r>
              <a:rPr lang="fr-FR" sz="1400" b="1" dirty="0" smtClean="0">
                <a:solidFill>
                  <a:srgbClr val="000000"/>
                </a:solidFill>
              </a:rPr>
              <a:t>ET/ET</a:t>
            </a:r>
            <a:endParaRPr lang="fr-FR" sz="1600" b="1" dirty="0">
              <a:solidFill>
                <a:schemeClr val="tx1"/>
              </a:solidFill>
            </a:endParaRPr>
          </a:p>
        </p:txBody>
      </p:sp>
      <p:sp>
        <p:nvSpPr>
          <p:cNvPr id="253" name="ZoneTexte 252"/>
          <p:cNvSpPr txBox="1"/>
          <p:nvPr/>
        </p:nvSpPr>
        <p:spPr bwMode="auto">
          <a:xfrm>
            <a:off x="158377" y="3044044"/>
            <a:ext cx="1071570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 smtClean="0">
                <a:solidFill>
                  <a:srgbClr val="33CC33"/>
                </a:solidFill>
              </a:rPr>
              <a:t>2</a:t>
            </a:r>
            <a:r>
              <a:rPr lang="fr-FR" sz="1600" b="1" dirty="0" smtClean="0">
                <a:solidFill>
                  <a:srgbClr val="33CC33"/>
                </a:solidFill>
                <a:sym typeface="Symbol"/>
              </a:rPr>
              <a:t>  </a:t>
            </a:r>
            <a:r>
              <a:rPr lang="fr-FR" sz="1400" b="1" dirty="0" smtClean="0">
                <a:solidFill>
                  <a:srgbClr val="33CC33"/>
                </a:solidFill>
              </a:rPr>
              <a:t>Manuel</a:t>
            </a:r>
            <a:endParaRPr lang="fr-FR" sz="1400" b="1" dirty="0">
              <a:solidFill>
                <a:srgbClr val="33CC33"/>
              </a:solidFill>
            </a:endParaRPr>
          </a:p>
        </p:txBody>
      </p:sp>
      <p:sp>
        <p:nvSpPr>
          <p:cNvPr id="254" name="ZoneTexte 253"/>
          <p:cNvSpPr txBox="1"/>
          <p:nvPr/>
        </p:nvSpPr>
        <p:spPr bwMode="auto">
          <a:xfrm>
            <a:off x="1180666" y="673842"/>
            <a:ext cx="357190" cy="276999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fr-FR" sz="1200" b="1" dirty="0" smtClean="0">
                <a:solidFill>
                  <a:srgbClr val="FF0000"/>
                </a:solidFill>
              </a:rPr>
              <a:t>1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255" name="ZoneTexte 254"/>
          <p:cNvSpPr txBox="1"/>
          <p:nvPr/>
        </p:nvSpPr>
        <p:spPr bwMode="auto">
          <a:xfrm>
            <a:off x="1205830" y="1028770"/>
            <a:ext cx="357190" cy="276999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200" b="1" dirty="0" smtClean="0">
                <a:solidFill>
                  <a:srgbClr val="33CC33"/>
                </a:solidFill>
              </a:rPr>
              <a:t>2</a:t>
            </a:r>
            <a:endParaRPr lang="fr-FR" sz="1200" b="1" dirty="0">
              <a:solidFill>
                <a:srgbClr val="33CC33"/>
              </a:solidFill>
            </a:endParaRPr>
          </a:p>
        </p:txBody>
      </p:sp>
      <p:grpSp>
        <p:nvGrpSpPr>
          <p:cNvPr id="172" name="Groupe 171"/>
          <p:cNvGrpSpPr/>
          <p:nvPr/>
        </p:nvGrpSpPr>
        <p:grpSpPr>
          <a:xfrm>
            <a:off x="693143" y="1422754"/>
            <a:ext cx="567498" cy="244944"/>
            <a:chOff x="693143" y="1422754"/>
            <a:chExt cx="567498" cy="244944"/>
          </a:xfrm>
        </p:grpSpPr>
        <p:cxnSp>
          <p:nvCxnSpPr>
            <p:cNvPr id="243" name="Connecteur droit 242"/>
            <p:cNvCxnSpPr/>
            <p:nvPr/>
          </p:nvCxnSpPr>
          <p:spPr>
            <a:xfrm>
              <a:off x="1008641" y="1422754"/>
              <a:ext cx="252000" cy="10646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7" name="Connecteur droit 246"/>
            <p:cNvCxnSpPr/>
            <p:nvPr/>
          </p:nvCxnSpPr>
          <p:spPr>
            <a:xfrm rot="5400000">
              <a:off x="1059311" y="1548139"/>
              <a:ext cx="1440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49" name="Connecteur droit 248"/>
            <p:cNvCxnSpPr/>
            <p:nvPr/>
          </p:nvCxnSpPr>
          <p:spPr>
            <a:xfrm>
              <a:off x="1055562" y="1622046"/>
              <a:ext cx="144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0" name="Connecteur droit 249"/>
            <p:cNvCxnSpPr/>
            <p:nvPr/>
          </p:nvCxnSpPr>
          <p:spPr>
            <a:xfrm rot="5400000">
              <a:off x="1171539" y="1641706"/>
              <a:ext cx="504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51" name="Connecteur droit 250"/>
            <p:cNvCxnSpPr/>
            <p:nvPr/>
          </p:nvCxnSpPr>
          <p:spPr>
            <a:xfrm rot="5400000">
              <a:off x="1026319" y="1598520"/>
              <a:ext cx="50400" cy="1584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4" name="Connecteur droit 203"/>
            <p:cNvCxnSpPr/>
            <p:nvPr/>
          </p:nvCxnSpPr>
          <p:spPr>
            <a:xfrm>
              <a:off x="693143" y="1423387"/>
              <a:ext cx="324000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5" name="ZoneTexte 204"/>
          <p:cNvSpPr txBox="1"/>
          <p:nvPr/>
        </p:nvSpPr>
        <p:spPr bwMode="auto">
          <a:xfrm>
            <a:off x="1209250" y="1418042"/>
            <a:ext cx="357190" cy="276999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ar-DZ" sz="1200" b="1" dirty="0" smtClean="0">
                <a:solidFill>
                  <a:srgbClr val="FF0000"/>
                </a:solidFill>
              </a:rPr>
              <a:t>3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206" name="ZoneTexte 205"/>
          <p:cNvSpPr txBox="1"/>
          <p:nvPr/>
        </p:nvSpPr>
        <p:spPr bwMode="auto">
          <a:xfrm>
            <a:off x="146758" y="3376198"/>
            <a:ext cx="1071570" cy="338554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 smtClean="0">
                <a:solidFill>
                  <a:srgbClr val="FF0000"/>
                </a:solidFill>
              </a:rPr>
              <a:t>3</a:t>
            </a:r>
            <a:r>
              <a:rPr lang="fr-FR" sz="1600" b="1" dirty="0" smtClean="0">
                <a:solidFill>
                  <a:srgbClr val="FF0000"/>
                </a:solidFill>
                <a:sym typeface="Symbol"/>
              </a:rPr>
              <a:t>  </a:t>
            </a:r>
            <a:r>
              <a:rPr lang="fr-FR" sz="1400" b="1" dirty="0" smtClean="0">
                <a:solidFill>
                  <a:srgbClr val="000000"/>
                </a:solidFill>
              </a:rPr>
              <a:t>Normal</a:t>
            </a:r>
            <a:endParaRPr lang="fr-FR" sz="1400" b="1" dirty="0">
              <a:solidFill>
                <a:schemeClr val="tx1"/>
              </a:solidFill>
            </a:endParaRPr>
          </a:p>
        </p:txBody>
      </p:sp>
      <p:grpSp>
        <p:nvGrpSpPr>
          <p:cNvPr id="174" name="Groupe 173"/>
          <p:cNvGrpSpPr/>
          <p:nvPr/>
        </p:nvGrpSpPr>
        <p:grpSpPr>
          <a:xfrm>
            <a:off x="1264647" y="1205524"/>
            <a:ext cx="481917" cy="1196641"/>
            <a:chOff x="1264647" y="1205524"/>
            <a:chExt cx="481917" cy="1196641"/>
          </a:xfrm>
        </p:grpSpPr>
        <p:cxnSp>
          <p:nvCxnSpPr>
            <p:cNvPr id="147" name="Connecteur droit 146"/>
            <p:cNvCxnSpPr/>
            <p:nvPr/>
          </p:nvCxnSpPr>
          <p:spPr>
            <a:xfrm rot="16200000" flipH="1">
              <a:off x="1210647" y="1259524"/>
              <a:ext cx="108000" cy="0"/>
            </a:xfrm>
            <a:prstGeom prst="line">
              <a:avLst/>
            </a:prstGeom>
            <a:ln w="15875">
              <a:solidFill>
                <a:srgbClr val="33CC33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7" name="Connecteur en angle 196"/>
            <p:cNvCxnSpPr/>
            <p:nvPr/>
          </p:nvCxnSpPr>
          <p:spPr>
            <a:xfrm rot="16200000" flipV="1">
              <a:off x="837994" y="1682165"/>
              <a:ext cx="1152000" cy="288000"/>
            </a:xfrm>
            <a:prstGeom prst="bentConnector3">
              <a:avLst>
                <a:gd name="adj1" fmla="val 99122"/>
              </a:avLst>
            </a:prstGeom>
            <a:ln w="15875">
              <a:solidFill>
                <a:srgbClr val="33CC33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1" name="Rectangle 200"/>
            <p:cNvSpPr/>
            <p:nvPr/>
          </p:nvSpPr>
          <p:spPr>
            <a:xfrm>
              <a:off x="1386564" y="1991039"/>
              <a:ext cx="360000" cy="216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3CC33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07" name="Connecteur droit 206"/>
            <p:cNvCxnSpPr/>
            <p:nvPr/>
          </p:nvCxnSpPr>
          <p:spPr>
            <a:xfrm flipV="1">
              <a:off x="1441165" y="2000240"/>
              <a:ext cx="272780" cy="210137"/>
            </a:xfrm>
            <a:prstGeom prst="line">
              <a:avLst/>
            </a:prstGeom>
            <a:ln w="15875">
              <a:solidFill>
                <a:srgbClr val="33CC33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3" name="ZoneTexte 212"/>
          <p:cNvSpPr txBox="1"/>
          <p:nvPr/>
        </p:nvSpPr>
        <p:spPr bwMode="auto">
          <a:xfrm>
            <a:off x="896763" y="1928802"/>
            <a:ext cx="571504" cy="307777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400" b="1" dirty="0" smtClean="0">
                <a:solidFill>
                  <a:srgbClr val="33CC33"/>
                </a:solidFill>
              </a:rPr>
              <a:t>Man</a:t>
            </a:r>
            <a:endParaRPr lang="fr-FR" sz="1400" b="1" dirty="0">
              <a:solidFill>
                <a:srgbClr val="33CC33"/>
              </a:solidFill>
            </a:endParaRPr>
          </a:p>
        </p:txBody>
      </p:sp>
      <p:cxnSp>
        <p:nvCxnSpPr>
          <p:cNvPr id="77" name="Connecteur droit 76"/>
          <p:cNvCxnSpPr/>
          <p:nvPr/>
        </p:nvCxnSpPr>
        <p:spPr bwMode="auto">
          <a:xfrm rot="5400000" flipH="1" flipV="1">
            <a:off x="4239285" y="3885680"/>
            <a:ext cx="1836000" cy="158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 bwMode="auto">
          <a:xfrm rot="5400000" flipH="1" flipV="1">
            <a:off x="4902336" y="5080889"/>
            <a:ext cx="288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Connecteur droit 85"/>
          <p:cNvCxnSpPr/>
          <p:nvPr/>
        </p:nvCxnSpPr>
        <p:spPr bwMode="auto">
          <a:xfrm rot="16200000" flipV="1">
            <a:off x="8093432" y="5073065"/>
            <a:ext cx="288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 bwMode="auto">
          <a:xfrm flipV="1">
            <a:off x="2325523" y="5215925"/>
            <a:ext cx="3168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88" name="Groupe 187"/>
          <p:cNvGrpSpPr/>
          <p:nvPr/>
        </p:nvGrpSpPr>
        <p:grpSpPr>
          <a:xfrm>
            <a:off x="1754019" y="3749744"/>
            <a:ext cx="857255" cy="1368000"/>
            <a:chOff x="1754019" y="3749744"/>
            <a:chExt cx="857255" cy="1368000"/>
          </a:xfrm>
        </p:grpSpPr>
        <p:sp>
          <p:nvSpPr>
            <p:cNvPr id="93" name="ZoneTexte 178"/>
            <p:cNvSpPr txBox="1">
              <a:spLocks noChangeArrowheads="1"/>
            </p:cNvSpPr>
            <p:nvPr/>
          </p:nvSpPr>
          <p:spPr bwMode="auto">
            <a:xfrm>
              <a:off x="1754019" y="4248224"/>
              <a:ext cx="857255" cy="338554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defRPr/>
              </a:pPr>
              <a:r>
                <a:rPr lang="fr-FR" sz="1600" b="1" dirty="0">
                  <a:solidFill>
                    <a:schemeClr val="tx1"/>
                  </a:solidFill>
                </a:rPr>
                <a:t>24V</a:t>
              </a:r>
            </a:p>
          </p:txBody>
        </p:sp>
        <p:cxnSp>
          <p:nvCxnSpPr>
            <p:cNvPr id="94" name="Connecteur droit avec flèche 93"/>
            <p:cNvCxnSpPr/>
            <p:nvPr/>
          </p:nvCxnSpPr>
          <p:spPr bwMode="auto">
            <a:xfrm rot="5400000" flipH="1" flipV="1">
              <a:off x="1642315" y="4432950"/>
              <a:ext cx="1368000" cy="1587"/>
            </a:xfrm>
            <a:prstGeom prst="straightConnector1">
              <a:avLst/>
            </a:prstGeom>
            <a:noFill/>
            <a:ln w="15875"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6" name="ZoneTexte 95"/>
          <p:cNvSpPr txBox="1">
            <a:spLocks noChangeArrowheads="1"/>
          </p:cNvSpPr>
          <p:nvPr/>
        </p:nvSpPr>
        <p:spPr bwMode="auto">
          <a:xfrm>
            <a:off x="3563531" y="4018648"/>
            <a:ext cx="571504" cy="338554"/>
          </a:xfrm>
          <a:prstGeom prst="rect">
            <a:avLst/>
          </a:prstGeom>
          <a:noFill/>
          <a:ln w="15875"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33CC33"/>
                </a:solidFill>
              </a:rPr>
              <a:t>m</a:t>
            </a:r>
            <a:endParaRPr lang="fr-FR" sz="1600" b="1" dirty="0">
              <a:solidFill>
                <a:srgbClr val="33CC33"/>
              </a:solidFill>
            </a:endParaRPr>
          </a:p>
        </p:txBody>
      </p:sp>
      <p:grpSp>
        <p:nvGrpSpPr>
          <p:cNvPr id="209" name="Groupe 208"/>
          <p:cNvGrpSpPr/>
          <p:nvPr/>
        </p:nvGrpSpPr>
        <p:grpSpPr>
          <a:xfrm>
            <a:off x="7819571" y="4697143"/>
            <a:ext cx="1110147" cy="854922"/>
            <a:chOff x="7819571" y="4697143"/>
            <a:chExt cx="1110147" cy="854922"/>
          </a:xfrm>
        </p:grpSpPr>
        <p:grpSp>
          <p:nvGrpSpPr>
            <p:cNvPr id="190" name="Groupe 189"/>
            <p:cNvGrpSpPr/>
            <p:nvPr/>
          </p:nvGrpSpPr>
          <p:grpSpPr>
            <a:xfrm>
              <a:off x="7819571" y="4697143"/>
              <a:ext cx="473246" cy="312738"/>
              <a:chOff x="7819571" y="4697143"/>
              <a:chExt cx="473246" cy="312738"/>
            </a:xfrm>
          </p:grpSpPr>
          <p:sp>
            <p:nvSpPr>
              <p:cNvPr id="82" name="Parenthèse ouvrante 81"/>
              <p:cNvSpPr/>
              <p:nvPr/>
            </p:nvSpPr>
            <p:spPr bwMode="auto">
              <a:xfrm flipH="1">
                <a:off x="7819571" y="4697143"/>
                <a:ext cx="234950" cy="312738"/>
              </a:xfrm>
              <a:prstGeom prst="leftBracket">
                <a:avLst>
                  <a:gd name="adj" fmla="val 0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 b="1"/>
              </a:p>
            </p:txBody>
          </p:sp>
          <p:sp>
            <p:nvSpPr>
              <p:cNvPr id="83" name="Rectangle 82"/>
              <p:cNvSpPr/>
              <p:nvPr/>
            </p:nvSpPr>
            <p:spPr bwMode="auto">
              <a:xfrm flipH="1">
                <a:off x="8057867" y="4779693"/>
                <a:ext cx="234950" cy="157163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 b="1"/>
              </a:p>
            </p:txBody>
          </p:sp>
          <p:cxnSp>
            <p:nvCxnSpPr>
              <p:cNvPr id="84" name="Connecteur droit 83"/>
              <p:cNvCxnSpPr/>
              <p:nvPr/>
            </p:nvCxnSpPr>
            <p:spPr bwMode="auto">
              <a:xfrm rot="5400000" flipV="1">
                <a:off x="8100559" y="4795568"/>
                <a:ext cx="155575" cy="11747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e 190"/>
            <p:cNvGrpSpPr>
              <a:grpSpLocks/>
            </p:cNvGrpSpPr>
            <p:nvPr/>
          </p:nvGrpSpPr>
          <p:grpSpPr bwMode="auto">
            <a:xfrm>
              <a:off x="7967107" y="5123850"/>
              <a:ext cx="962611" cy="428215"/>
              <a:chOff x="4289241" y="6122378"/>
              <a:chExt cx="571504" cy="428453"/>
            </a:xfrm>
            <a:noFill/>
          </p:grpSpPr>
          <p:sp>
            <p:nvSpPr>
              <p:cNvPr id="98" name="ZoneTexte 191"/>
              <p:cNvSpPr txBox="1">
                <a:spLocks noChangeArrowheads="1"/>
              </p:cNvSpPr>
              <p:nvPr/>
            </p:nvSpPr>
            <p:spPr bwMode="auto">
              <a:xfrm>
                <a:off x="4289241" y="6212089"/>
                <a:ext cx="571504" cy="338742"/>
              </a:xfrm>
              <a:prstGeom prst="rect">
                <a:avLst/>
              </a:prstGeom>
              <a:grpFill/>
              <a:ln w="28575">
                <a:noFill/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b="1" dirty="0">
                    <a:solidFill>
                      <a:schemeClr val="tx1"/>
                    </a:solidFill>
                  </a:rPr>
                  <a:t>dV</a:t>
                </a:r>
              </a:p>
            </p:txBody>
          </p:sp>
          <p:sp>
            <p:nvSpPr>
              <p:cNvPr id="99" name="ZoneTexte 192"/>
              <p:cNvSpPr txBox="1">
                <a:spLocks noChangeArrowheads="1"/>
              </p:cNvSpPr>
              <p:nvPr/>
            </p:nvSpPr>
            <p:spPr bwMode="auto">
              <a:xfrm>
                <a:off x="4454047" y="6122378"/>
                <a:ext cx="255675" cy="338742"/>
              </a:xfrm>
              <a:prstGeom prst="rect">
                <a:avLst/>
              </a:prstGeom>
              <a:grpFill/>
              <a:ln w="28575">
                <a:noFill/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600" b="1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</p:grpSp>
      </p:grpSp>
      <p:grpSp>
        <p:nvGrpSpPr>
          <p:cNvPr id="208" name="Groupe 207"/>
          <p:cNvGrpSpPr/>
          <p:nvPr/>
        </p:nvGrpSpPr>
        <p:grpSpPr>
          <a:xfrm>
            <a:off x="4763129" y="4707776"/>
            <a:ext cx="848542" cy="846817"/>
            <a:chOff x="4763129" y="4707776"/>
            <a:chExt cx="848542" cy="846817"/>
          </a:xfrm>
        </p:grpSpPr>
        <p:grpSp>
          <p:nvGrpSpPr>
            <p:cNvPr id="189" name="Groupe 188"/>
            <p:cNvGrpSpPr/>
            <p:nvPr/>
          </p:nvGrpSpPr>
          <p:grpSpPr>
            <a:xfrm>
              <a:off x="4983530" y="4707776"/>
              <a:ext cx="468792" cy="312738"/>
              <a:chOff x="4983530" y="4707776"/>
              <a:chExt cx="468792" cy="312738"/>
            </a:xfrm>
          </p:grpSpPr>
          <p:sp>
            <p:nvSpPr>
              <p:cNvPr id="74" name="Parenthèse ouvrante 73"/>
              <p:cNvSpPr/>
              <p:nvPr/>
            </p:nvSpPr>
            <p:spPr bwMode="auto">
              <a:xfrm>
                <a:off x="5217372" y="4707776"/>
                <a:ext cx="234950" cy="312738"/>
              </a:xfrm>
              <a:prstGeom prst="leftBracket">
                <a:avLst>
                  <a:gd name="adj" fmla="val 0"/>
                </a:avLst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 b="1"/>
              </a:p>
            </p:txBody>
          </p:sp>
          <p:sp>
            <p:nvSpPr>
              <p:cNvPr id="75" name="Rectangle 74"/>
              <p:cNvSpPr/>
              <p:nvPr/>
            </p:nvSpPr>
            <p:spPr bwMode="auto">
              <a:xfrm>
                <a:off x="4983530" y="4790326"/>
                <a:ext cx="234950" cy="157163"/>
              </a:xfrm>
              <a:prstGeom prst="rect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 b="1"/>
              </a:p>
            </p:txBody>
          </p:sp>
          <p:cxnSp>
            <p:nvCxnSpPr>
              <p:cNvPr id="76" name="Connecteur droit 75"/>
              <p:cNvCxnSpPr/>
              <p:nvPr/>
            </p:nvCxnSpPr>
            <p:spPr bwMode="auto">
              <a:xfrm rot="16200000" flipH="1" flipV="1">
                <a:off x="5015760" y="4806201"/>
                <a:ext cx="155575" cy="117475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" name="Groupe 193"/>
            <p:cNvGrpSpPr>
              <a:grpSpLocks/>
            </p:cNvGrpSpPr>
            <p:nvPr/>
          </p:nvGrpSpPr>
          <p:grpSpPr bwMode="auto">
            <a:xfrm>
              <a:off x="4763129" y="5176394"/>
              <a:ext cx="848542" cy="378199"/>
              <a:chOff x="2992724" y="6175488"/>
              <a:chExt cx="571504" cy="377722"/>
            </a:xfrm>
            <a:noFill/>
          </p:grpSpPr>
          <p:sp>
            <p:nvSpPr>
              <p:cNvPr id="101" name="ZoneTexte 194"/>
              <p:cNvSpPr txBox="1">
                <a:spLocks noChangeArrowheads="1"/>
              </p:cNvSpPr>
              <p:nvPr/>
            </p:nvSpPr>
            <p:spPr bwMode="auto">
              <a:xfrm>
                <a:off x="2992724" y="6215082"/>
                <a:ext cx="571504" cy="338128"/>
              </a:xfrm>
              <a:prstGeom prst="rect">
                <a:avLst/>
              </a:prstGeom>
              <a:grpFill/>
              <a:ln w="28575">
                <a:noFill/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b="1" dirty="0">
                    <a:solidFill>
                      <a:schemeClr val="tx1"/>
                    </a:solidFill>
                  </a:rPr>
                  <a:t>dV</a:t>
                </a:r>
              </a:p>
            </p:txBody>
          </p:sp>
          <p:sp>
            <p:nvSpPr>
              <p:cNvPr id="102" name="ZoneTexte 195"/>
              <p:cNvSpPr txBox="1">
                <a:spLocks noChangeArrowheads="1"/>
              </p:cNvSpPr>
              <p:nvPr/>
            </p:nvSpPr>
            <p:spPr bwMode="auto">
              <a:xfrm>
                <a:off x="3169629" y="6175488"/>
                <a:ext cx="257995" cy="338127"/>
              </a:xfrm>
              <a:prstGeom prst="rect">
                <a:avLst/>
              </a:prstGeom>
              <a:grpFill/>
              <a:ln w="28575">
                <a:noFill/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600" b="1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</p:grpSp>
      </p:grpSp>
      <p:cxnSp>
        <p:nvCxnSpPr>
          <p:cNvPr id="108" name="Connecteur en angle 107"/>
          <p:cNvCxnSpPr/>
          <p:nvPr/>
        </p:nvCxnSpPr>
        <p:spPr>
          <a:xfrm flipV="1">
            <a:off x="2312467" y="2967231"/>
            <a:ext cx="2736000" cy="648000"/>
          </a:xfrm>
          <a:prstGeom prst="bentConnector3">
            <a:avLst>
              <a:gd name="adj1" fmla="val 100232"/>
            </a:avLst>
          </a:prstGeom>
          <a:ln w="158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Connecteur en angle 110"/>
          <p:cNvCxnSpPr/>
          <p:nvPr/>
        </p:nvCxnSpPr>
        <p:spPr>
          <a:xfrm flipV="1">
            <a:off x="6060781" y="2967231"/>
            <a:ext cx="1944000" cy="648000"/>
          </a:xfrm>
          <a:prstGeom prst="bentConnector3">
            <a:avLst>
              <a:gd name="adj1" fmla="val 100232"/>
            </a:avLst>
          </a:prstGeom>
          <a:ln w="158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Connecteur droit 111"/>
          <p:cNvCxnSpPr/>
          <p:nvPr/>
        </p:nvCxnSpPr>
        <p:spPr bwMode="auto">
          <a:xfrm rot="5400000" flipH="1" flipV="1">
            <a:off x="7194795" y="3867407"/>
            <a:ext cx="1836000" cy="1587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91" name="Groupe 190"/>
          <p:cNvGrpSpPr/>
          <p:nvPr/>
        </p:nvGrpSpPr>
        <p:grpSpPr>
          <a:xfrm>
            <a:off x="3611408" y="4350842"/>
            <a:ext cx="285752" cy="221954"/>
            <a:chOff x="3611408" y="4350842"/>
            <a:chExt cx="285752" cy="221954"/>
          </a:xfrm>
        </p:grpSpPr>
        <p:cxnSp>
          <p:nvCxnSpPr>
            <p:cNvPr id="113" name="Connecteur droit 112"/>
            <p:cNvCxnSpPr/>
            <p:nvPr/>
          </p:nvCxnSpPr>
          <p:spPr bwMode="auto">
            <a:xfrm flipV="1">
              <a:off x="3611408" y="4350842"/>
              <a:ext cx="285752" cy="142876"/>
            </a:xfrm>
            <a:prstGeom prst="line">
              <a:avLst/>
            </a:prstGeom>
            <a:ln w="15875">
              <a:solidFill>
                <a:srgbClr val="33CC33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" name="Groupe 149"/>
            <p:cNvGrpSpPr/>
            <p:nvPr/>
          </p:nvGrpSpPr>
          <p:grpSpPr>
            <a:xfrm>
              <a:off x="3707089" y="4427679"/>
              <a:ext cx="108000" cy="145117"/>
              <a:chOff x="1826722" y="1483819"/>
              <a:chExt cx="108000" cy="145117"/>
            </a:xfrm>
          </p:grpSpPr>
          <p:cxnSp>
            <p:nvCxnSpPr>
              <p:cNvPr id="122" name="Connecteur droit 121"/>
              <p:cNvCxnSpPr/>
              <p:nvPr/>
            </p:nvCxnSpPr>
            <p:spPr>
              <a:xfrm rot="5400000">
                <a:off x="1806405" y="1555027"/>
                <a:ext cx="144000" cy="1584"/>
              </a:xfrm>
              <a:prstGeom prst="line">
                <a:avLst/>
              </a:prstGeom>
              <a:ln w="15875">
                <a:solidFill>
                  <a:srgbClr val="33CC33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1826722" y="1628934"/>
                <a:ext cx="108000" cy="2"/>
              </a:xfrm>
              <a:prstGeom prst="line">
                <a:avLst/>
              </a:prstGeom>
              <a:ln w="15875">
                <a:solidFill>
                  <a:srgbClr val="33CC33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98" name="Groupe 197"/>
          <p:cNvGrpSpPr/>
          <p:nvPr/>
        </p:nvGrpSpPr>
        <p:grpSpPr>
          <a:xfrm>
            <a:off x="3890215" y="4350842"/>
            <a:ext cx="660519" cy="174775"/>
            <a:chOff x="3890215" y="4350842"/>
            <a:chExt cx="660519" cy="174775"/>
          </a:xfrm>
        </p:grpSpPr>
        <p:cxnSp>
          <p:nvCxnSpPr>
            <p:cNvPr id="151" name="Connecteur droit 150"/>
            <p:cNvCxnSpPr/>
            <p:nvPr/>
          </p:nvCxnSpPr>
          <p:spPr bwMode="auto">
            <a:xfrm rot="10800000">
              <a:off x="3890215" y="4350842"/>
              <a:ext cx="324000" cy="1588"/>
            </a:xfrm>
            <a:prstGeom prst="line">
              <a:avLst/>
            </a:prstGeom>
            <a:ln w="15875">
              <a:solidFill>
                <a:srgbClr val="33CC33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3" name="Connecteur droit 152"/>
            <p:cNvCxnSpPr/>
            <p:nvPr/>
          </p:nvCxnSpPr>
          <p:spPr bwMode="auto">
            <a:xfrm flipV="1">
              <a:off x="4264982" y="4382741"/>
              <a:ext cx="285752" cy="142876"/>
            </a:xfrm>
            <a:prstGeom prst="line">
              <a:avLst/>
            </a:prstGeom>
            <a:ln w="15875">
              <a:solidFill>
                <a:srgbClr val="33CC33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54" name="Connecteur droit 153"/>
          <p:cNvCxnSpPr/>
          <p:nvPr/>
        </p:nvCxnSpPr>
        <p:spPr bwMode="auto">
          <a:xfrm rot="10800000">
            <a:off x="4539144" y="4382741"/>
            <a:ext cx="612000" cy="1588"/>
          </a:xfrm>
          <a:prstGeom prst="line">
            <a:avLst/>
          </a:prstGeom>
          <a:ln w="15875">
            <a:solidFill>
              <a:srgbClr val="33CC33"/>
            </a:solidFill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6" name="Connecteur en angle 155"/>
          <p:cNvCxnSpPr/>
          <p:nvPr/>
        </p:nvCxnSpPr>
        <p:spPr>
          <a:xfrm rot="16200000" flipH="1">
            <a:off x="6041049" y="3823890"/>
            <a:ext cx="720000" cy="324000"/>
          </a:xfrm>
          <a:prstGeom prst="bentConnector3">
            <a:avLst>
              <a:gd name="adj1" fmla="val 98949"/>
            </a:avLst>
          </a:prstGeom>
          <a:ln w="15875">
            <a:solidFill>
              <a:srgbClr val="33CC33"/>
            </a:solidFill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00" name="Groupe 199"/>
          <p:cNvGrpSpPr/>
          <p:nvPr/>
        </p:nvGrpSpPr>
        <p:grpSpPr>
          <a:xfrm>
            <a:off x="6571980" y="4339271"/>
            <a:ext cx="285752" cy="221954"/>
            <a:chOff x="6571980" y="4339271"/>
            <a:chExt cx="285752" cy="221954"/>
          </a:xfrm>
        </p:grpSpPr>
        <p:cxnSp>
          <p:nvCxnSpPr>
            <p:cNvPr id="155" name="Connecteur droit 154"/>
            <p:cNvCxnSpPr/>
            <p:nvPr/>
          </p:nvCxnSpPr>
          <p:spPr bwMode="auto">
            <a:xfrm flipV="1">
              <a:off x="6571980" y="4339271"/>
              <a:ext cx="285752" cy="142876"/>
            </a:xfrm>
            <a:prstGeom prst="line">
              <a:avLst/>
            </a:prstGeom>
            <a:ln w="15875">
              <a:solidFill>
                <a:srgbClr val="33CC33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5" name="Groupe 156"/>
            <p:cNvGrpSpPr/>
            <p:nvPr/>
          </p:nvGrpSpPr>
          <p:grpSpPr>
            <a:xfrm>
              <a:off x="6667661" y="4416108"/>
              <a:ext cx="108000" cy="145117"/>
              <a:chOff x="1826722" y="1483819"/>
              <a:chExt cx="108000" cy="145117"/>
            </a:xfrm>
          </p:grpSpPr>
          <p:cxnSp>
            <p:nvCxnSpPr>
              <p:cNvPr id="158" name="Connecteur droit 157"/>
              <p:cNvCxnSpPr/>
              <p:nvPr/>
            </p:nvCxnSpPr>
            <p:spPr>
              <a:xfrm rot="5400000">
                <a:off x="1806405" y="1555027"/>
                <a:ext cx="144000" cy="1584"/>
              </a:xfrm>
              <a:prstGeom prst="line">
                <a:avLst/>
              </a:prstGeom>
              <a:ln w="15875">
                <a:solidFill>
                  <a:srgbClr val="33CC33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9" name="Connecteur droit 158"/>
              <p:cNvCxnSpPr/>
              <p:nvPr/>
            </p:nvCxnSpPr>
            <p:spPr>
              <a:xfrm>
                <a:off x="1826722" y="1628934"/>
                <a:ext cx="108000" cy="2"/>
              </a:xfrm>
              <a:prstGeom prst="line">
                <a:avLst/>
              </a:prstGeom>
              <a:ln w="15875">
                <a:solidFill>
                  <a:srgbClr val="33CC33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2" name="Groupe 201"/>
          <p:cNvGrpSpPr/>
          <p:nvPr/>
        </p:nvGrpSpPr>
        <p:grpSpPr>
          <a:xfrm>
            <a:off x="6860726" y="4339271"/>
            <a:ext cx="650580" cy="174775"/>
            <a:chOff x="6860726" y="4339271"/>
            <a:chExt cx="650580" cy="174775"/>
          </a:xfrm>
        </p:grpSpPr>
        <p:cxnSp>
          <p:nvCxnSpPr>
            <p:cNvPr id="160" name="Connecteur droit 159"/>
            <p:cNvCxnSpPr/>
            <p:nvPr/>
          </p:nvCxnSpPr>
          <p:spPr bwMode="auto">
            <a:xfrm rot="10800000">
              <a:off x="6860726" y="4339271"/>
              <a:ext cx="324000" cy="1588"/>
            </a:xfrm>
            <a:prstGeom prst="line">
              <a:avLst/>
            </a:prstGeom>
            <a:ln w="15875">
              <a:solidFill>
                <a:srgbClr val="33CC33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Connecteur droit 160"/>
            <p:cNvCxnSpPr/>
            <p:nvPr/>
          </p:nvCxnSpPr>
          <p:spPr bwMode="auto">
            <a:xfrm flipV="1">
              <a:off x="7225554" y="4371170"/>
              <a:ext cx="285752" cy="142876"/>
            </a:xfrm>
            <a:prstGeom prst="line">
              <a:avLst/>
            </a:prstGeom>
            <a:ln w="15875">
              <a:solidFill>
                <a:srgbClr val="33CC33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2" name="Connecteur droit 161"/>
          <p:cNvCxnSpPr/>
          <p:nvPr/>
        </p:nvCxnSpPr>
        <p:spPr bwMode="auto">
          <a:xfrm rot="10800000">
            <a:off x="7499716" y="4371170"/>
            <a:ext cx="612000" cy="1588"/>
          </a:xfrm>
          <a:prstGeom prst="line">
            <a:avLst/>
          </a:prstGeom>
          <a:ln w="15875">
            <a:solidFill>
              <a:srgbClr val="33CC33"/>
            </a:solidFill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3" name="ZoneTexte 162"/>
          <p:cNvSpPr txBox="1">
            <a:spLocks noChangeArrowheads="1"/>
          </p:cNvSpPr>
          <p:nvPr/>
        </p:nvSpPr>
        <p:spPr bwMode="auto">
          <a:xfrm>
            <a:off x="6504552" y="4019140"/>
            <a:ext cx="571504" cy="338554"/>
          </a:xfrm>
          <a:prstGeom prst="rect">
            <a:avLst/>
          </a:prstGeom>
          <a:noFill/>
          <a:ln w="15875">
            <a:noFill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33CC33"/>
                </a:solidFill>
              </a:rPr>
              <a:t>m</a:t>
            </a:r>
            <a:endParaRPr lang="fr-FR" sz="1600" b="1" dirty="0">
              <a:solidFill>
                <a:srgbClr val="33CC33"/>
              </a:solidFill>
            </a:endParaRPr>
          </a:p>
        </p:txBody>
      </p:sp>
      <p:sp>
        <p:nvSpPr>
          <p:cNvPr id="164" name="ZoneTexte 163"/>
          <p:cNvSpPr txBox="1">
            <a:spLocks noChangeArrowheads="1"/>
          </p:cNvSpPr>
          <p:nvPr/>
        </p:nvSpPr>
        <p:spPr bwMode="auto">
          <a:xfrm>
            <a:off x="4158785" y="4063848"/>
            <a:ext cx="714380" cy="338554"/>
          </a:xfrm>
          <a:prstGeom prst="rect">
            <a:avLst/>
          </a:prstGeom>
          <a:noFill/>
          <a:ln w="15875"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33CC33"/>
                </a:solidFill>
              </a:rPr>
              <a:t>Man</a:t>
            </a:r>
            <a:endParaRPr lang="fr-FR" sz="1600" b="1" dirty="0">
              <a:solidFill>
                <a:srgbClr val="33CC33"/>
              </a:solidFill>
            </a:endParaRPr>
          </a:p>
        </p:txBody>
      </p:sp>
      <p:sp>
        <p:nvSpPr>
          <p:cNvPr id="165" name="ZoneTexte 164"/>
          <p:cNvSpPr txBox="1">
            <a:spLocks noChangeArrowheads="1"/>
          </p:cNvSpPr>
          <p:nvPr/>
        </p:nvSpPr>
        <p:spPr bwMode="auto">
          <a:xfrm>
            <a:off x="7040243" y="4028715"/>
            <a:ext cx="714380" cy="338554"/>
          </a:xfrm>
          <a:prstGeom prst="rect">
            <a:avLst/>
          </a:prstGeom>
          <a:noFill/>
          <a:ln w="15875">
            <a:noFill/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fr-FR" sz="1600" b="1" dirty="0" smtClean="0">
                <a:solidFill>
                  <a:srgbClr val="33CC33"/>
                </a:solidFill>
              </a:rPr>
              <a:t>Man</a:t>
            </a:r>
            <a:endParaRPr lang="fr-FR" sz="1600" b="1" dirty="0">
              <a:solidFill>
                <a:srgbClr val="33CC33"/>
              </a:solidFill>
            </a:endParaRPr>
          </a:p>
        </p:txBody>
      </p:sp>
      <p:sp>
        <p:nvSpPr>
          <p:cNvPr id="166" name="ZoneTexte 178"/>
          <p:cNvSpPr txBox="1">
            <a:spLocks noChangeArrowheads="1"/>
          </p:cNvSpPr>
          <p:nvPr/>
        </p:nvSpPr>
        <p:spPr bwMode="auto">
          <a:xfrm>
            <a:off x="0" y="5643578"/>
            <a:ext cx="8358213" cy="584775"/>
          </a:xfrm>
          <a:prstGeom prst="rect">
            <a:avLst/>
          </a:prstGeom>
          <a:noFill/>
          <a:ln w="15875"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/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- يمكن تشغيل الرافعة </a:t>
            </a:r>
            <a:r>
              <a:rPr lang="fr-FR" sz="1600" b="1" dirty="0" smtClean="0">
                <a:solidFill>
                  <a:schemeClr val="tx1"/>
                </a:solidFill>
                <a:cs typeface="Arabic Transparent" pitchFamily="2" charset="-78"/>
              </a:rPr>
              <a:t>V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والملامس </a:t>
            </a:r>
            <a:r>
              <a:rPr lang="fr-FR" sz="1600" b="1" dirty="0" smtClean="0">
                <a:solidFill>
                  <a:schemeClr val="tx1"/>
                </a:solidFill>
                <a:cs typeface="Arabic Transparent" pitchFamily="2" charset="-78"/>
              </a:rPr>
              <a:t>KM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rgbClr val="3333FF"/>
                </a:solidFill>
                <a:cs typeface="Arabic Transparent" pitchFamily="2" charset="-78"/>
              </a:rPr>
              <a:t>يدويا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(سواء </a:t>
            </a:r>
            <a:r>
              <a:rPr lang="ar-DZ" sz="16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سير التحقق بالترتيب </a:t>
            </a:r>
            <a:r>
              <a:rPr lang="ar-DZ" sz="16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او </a:t>
            </a:r>
            <a:r>
              <a:rPr lang="ar-DZ" sz="16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سير التحقق بدون الترتيب) </a:t>
            </a:r>
            <a:r>
              <a:rPr lang="ar-DZ" sz="1600" b="1" dirty="0" smtClean="0">
                <a:solidFill>
                  <a:srgbClr val="00B050"/>
                </a:solidFill>
                <a:cs typeface="Arabic Transparent" pitchFamily="2" charset="-78"/>
              </a:rPr>
              <a:t>دون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</a:t>
            </a:r>
            <a:r>
              <a:rPr lang="ar-DZ" sz="1600" b="1" dirty="0" smtClean="0">
                <a:solidFill>
                  <a:srgbClr val="009900"/>
                </a:solidFill>
                <a:cs typeface="Arabic Transparent" pitchFamily="2" charset="-78"/>
              </a:rPr>
              <a:t>تدخل المعقب</a:t>
            </a:r>
            <a:r>
              <a:rPr lang="ar-DZ" sz="1600" b="1" dirty="0" smtClean="0">
                <a:solidFill>
                  <a:schemeClr val="tx1"/>
                </a:solidFill>
                <a:cs typeface="Arabic Transparent" pitchFamily="2" charset="-78"/>
              </a:rPr>
              <a:t> ودون احترام تسلسل المتمن عن طريق لوح التحكم وذلك بـ: </a:t>
            </a:r>
            <a:endParaRPr lang="fr-FR" sz="1600" b="1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67" name="ZoneTexte 178"/>
          <p:cNvSpPr txBox="1">
            <a:spLocks noChangeArrowheads="1"/>
          </p:cNvSpPr>
          <p:nvPr/>
        </p:nvSpPr>
        <p:spPr bwMode="auto">
          <a:xfrm>
            <a:off x="3143240" y="6192774"/>
            <a:ext cx="5286411" cy="338554"/>
          </a:xfrm>
          <a:prstGeom prst="rect">
            <a:avLst/>
          </a:prstGeom>
          <a:noFill/>
          <a:ln w="15875"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1-</a:t>
            </a:r>
            <a:r>
              <a:rPr lang="ar-DZ" sz="1600" b="1" dirty="0" smtClean="0">
                <a:solidFill>
                  <a:srgbClr val="33CC33"/>
                </a:solidFill>
                <a:cs typeface="Arabic Transparent" pitchFamily="2" charset="-78"/>
              </a:rPr>
              <a:t> وضع المبدل في الوضعية 2 ( يتمعنط ملامس التشغيل اليدوي </a:t>
            </a:r>
            <a:r>
              <a:rPr lang="fr-FR" sz="1600" b="1" dirty="0" smtClean="0">
                <a:solidFill>
                  <a:srgbClr val="33CC33"/>
                </a:solidFill>
                <a:cs typeface="Arabic Transparent" pitchFamily="2" charset="-78"/>
              </a:rPr>
              <a:t>Man</a:t>
            </a:r>
            <a:r>
              <a:rPr lang="ar-DZ" sz="1600" b="1" dirty="0" smtClean="0">
                <a:solidFill>
                  <a:srgbClr val="33CC33"/>
                </a:solidFill>
                <a:cs typeface="Arabic Transparent" pitchFamily="2" charset="-78"/>
              </a:rPr>
              <a:t>).</a:t>
            </a:r>
            <a:endParaRPr lang="fr-FR" sz="1600" b="1" dirty="0">
              <a:solidFill>
                <a:srgbClr val="33CC33"/>
              </a:solidFill>
              <a:cs typeface="Arabic Transparent" pitchFamily="2" charset="-78"/>
            </a:endParaRPr>
          </a:p>
        </p:txBody>
      </p:sp>
      <p:sp>
        <p:nvSpPr>
          <p:cNvPr id="168" name="ZoneTexte 178"/>
          <p:cNvSpPr txBox="1">
            <a:spLocks noChangeArrowheads="1"/>
          </p:cNvSpPr>
          <p:nvPr/>
        </p:nvSpPr>
        <p:spPr bwMode="auto">
          <a:xfrm>
            <a:off x="8164978" y="5585788"/>
            <a:ext cx="928693" cy="369332"/>
          </a:xfrm>
          <a:prstGeom prst="rect">
            <a:avLst/>
          </a:prstGeom>
          <a:noFill/>
          <a:ln w="15875"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abic Transparent" pitchFamily="2" charset="-78"/>
              </a:rPr>
              <a:t>ملاحظة:</a:t>
            </a:r>
            <a:endParaRPr lang="fr-FR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abic Transparent" pitchFamily="2" charset="-78"/>
            </a:endParaRPr>
          </a:p>
        </p:txBody>
      </p:sp>
      <p:sp>
        <p:nvSpPr>
          <p:cNvPr id="169" name="ZoneTexte 178"/>
          <p:cNvSpPr txBox="1">
            <a:spLocks noChangeArrowheads="1"/>
          </p:cNvSpPr>
          <p:nvPr/>
        </p:nvSpPr>
        <p:spPr bwMode="auto">
          <a:xfrm>
            <a:off x="3286116" y="6519446"/>
            <a:ext cx="5143535" cy="338554"/>
          </a:xfrm>
          <a:prstGeom prst="rect">
            <a:avLst/>
          </a:prstGeom>
          <a:noFill/>
          <a:ln w="15875"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2-</a:t>
            </a:r>
            <a:r>
              <a:rPr lang="ar-DZ" sz="1600" b="1" dirty="0" smtClean="0">
                <a:solidFill>
                  <a:srgbClr val="33CC33"/>
                </a:solidFill>
                <a:cs typeface="Arabic Transparent" pitchFamily="2" charset="-78"/>
              </a:rPr>
              <a:t> الضغط على ال</a:t>
            </a:r>
            <a:r>
              <a:rPr lang="ar-DZ" sz="1600" b="1" dirty="0" smtClean="0">
                <a:solidFill>
                  <a:srgbClr val="33CC33"/>
                </a:solidFill>
                <a:latin typeface="Arial"/>
                <a:cs typeface="Arabic Transparent" pitchFamily="2" charset="-78"/>
              </a:rPr>
              <a:t>زر </a:t>
            </a:r>
            <a:r>
              <a:rPr lang="fr-FR" sz="1600" b="1" dirty="0" smtClean="0">
                <a:solidFill>
                  <a:srgbClr val="33CC33"/>
                </a:solidFill>
                <a:latin typeface="Arial"/>
                <a:cs typeface="Arabic Transparent" pitchFamily="2" charset="-78"/>
              </a:rPr>
              <a:t>m</a:t>
            </a:r>
            <a:r>
              <a:rPr lang="ar-DZ" sz="1600" b="1" dirty="0" smtClean="0">
                <a:solidFill>
                  <a:srgbClr val="33CC33"/>
                </a:solidFill>
                <a:latin typeface="Arial"/>
                <a:cs typeface="Arabic Transparent" pitchFamily="2" charset="-78"/>
              </a:rPr>
              <a:t> حيث الماسة الملامس </a:t>
            </a:r>
            <a:r>
              <a:rPr lang="fr-FR" sz="1600" b="1" dirty="0" smtClean="0">
                <a:solidFill>
                  <a:srgbClr val="33CC33"/>
                </a:solidFill>
                <a:latin typeface="Arial"/>
                <a:cs typeface="Arabic Transparent" pitchFamily="2" charset="-78"/>
              </a:rPr>
              <a:t>Man</a:t>
            </a:r>
            <a:r>
              <a:rPr lang="ar-DZ" sz="1600" b="1" dirty="0" smtClean="0">
                <a:solidFill>
                  <a:srgbClr val="33CC33"/>
                </a:solidFill>
                <a:latin typeface="Arial"/>
                <a:cs typeface="Arabic Transparent" pitchFamily="2" charset="-78"/>
              </a:rPr>
              <a:t> </a:t>
            </a:r>
            <a:r>
              <a:rPr lang="ar-DZ" sz="1600" b="1" dirty="0" err="1" smtClean="0">
                <a:solidFill>
                  <a:srgbClr val="33CC33"/>
                </a:solidFill>
                <a:latin typeface="Arial"/>
                <a:cs typeface="Arabic Transparent" pitchFamily="2" charset="-78"/>
              </a:rPr>
              <a:t>مغلوقة</a:t>
            </a:r>
            <a:r>
              <a:rPr lang="ar-DZ" sz="1600" b="1" dirty="0" smtClean="0">
                <a:solidFill>
                  <a:srgbClr val="33CC33"/>
                </a:solidFill>
                <a:cs typeface="Arabic Transparent" pitchFamily="2" charset="-78"/>
              </a:rPr>
              <a:t> .</a:t>
            </a:r>
            <a:endParaRPr lang="fr-FR" sz="1600" b="1" dirty="0">
              <a:solidFill>
                <a:srgbClr val="33CC33"/>
              </a:solidFill>
              <a:cs typeface="Arabic Transparent" pitchFamily="2" charset="-78"/>
            </a:endParaRPr>
          </a:p>
        </p:txBody>
      </p:sp>
      <p:cxnSp>
        <p:nvCxnSpPr>
          <p:cNvPr id="175" name="Connecteur droit avec flèche 174"/>
          <p:cNvCxnSpPr/>
          <p:nvPr/>
        </p:nvCxnSpPr>
        <p:spPr>
          <a:xfrm>
            <a:off x="3420918" y="3619248"/>
            <a:ext cx="324000" cy="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10" name="Groupe 209"/>
          <p:cNvGrpSpPr/>
          <p:nvPr/>
        </p:nvGrpSpPr>
        <p:grpSpPr>
          <a:xfrm>
            <a:off x="3275319" y="3625890"/>
            <a:ext cx="327158" cy="720000"/>
            <a:chOff x="3275319" y="3625890"/>
            <a:chExt cx="327158" cy="720000"/>
          </a:xfrm>
        </p:grpSpPr>
        <p:cxnSp>
          <p:nvCxnSpPr>
            <p:cNvPr id="117" name="Connecteur en angle 116"/>
            <p:cNvCxnSpPr/>
            <p:nvPr/>
          </p:nvCxnSpPr>
          <p:spPr>
            <a:xfrm rot="16200000" flipH="1">
              <a:off x="3080477" y="3823890"/>
              <a:ext cx="720000" cy="324000"/>
            </a:xfrm>
            <a:prstGeom prst="bentConnector3">
              <a:avLst>
                <a:gd name="adj1" fmla="val 98949"/>
              </a:avLst>
            </a:prstGeom>
            <a:ln w="15875">
              <a:solidFill>
                <a:srgbClr val="33CC33"/>
              </a:solidFill>
              <a:head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Connecteur droit avec flèche 175"/>
            <p:cNvCxnSpPr/>
            <p:nvPr/>
          </p:nvCxnSpPr>
          <p:spPr>
            <a:xfrm rot="5400000">
              <a:off x="3145061" y="3896155"/>
              <a:ext cx="260516" cy="0"/>
            </a:xfrm>
            <a:prstGeom prst="straightConnector1">
              <a:avLst/>
            </a:prstGeom>
            <a:ln>
              <a:solidFill>
                <a:srgbClr val="33CC33"/>
              </a:solidFill>
              <a:headEnd type="none" w="med" len="med"/>
              <a:tailEnd type="triangle"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78" name="ZoneTexte 177"/>
          <p:cNvSpPr txBox="1"/>
          <p:nvPr/>
        </p:nvSpPr>
        <p:spPr bwMode="auto">
          <a:xfrm>
            <a:off x="2448738" y="3714752"/>
            <a:ext cx="857256" cy="40011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fr-FR" sz="1200" b="1" dirty="0" smtClean="0">
                <a:solidFill>
                  <a:srgbClr val="33CC33"/>
                </a:solidFill>
              </a:rPr>
              <a:t>Manuel</a:t>
            </a:r>
            <a:endParaRPr lang="ar-DZ" sz="1200" b="1" dirty="0" smtClean="0">
              <a:solidFill>
                <a:srgbClr val="33CC33"/>
              </a:solidFill>
            </a:endParaRPr>
          </a:p>
          <a:p>
            <a:pPr algn="ctr">
              <a:lnSpc>
                <a:spcPts val="1200"/>
              </a:lnSpc>
              <a:defRPr/>
            </a:pPr>
            <a:r>
              <a:rPr lang="ar-DZ" sz="1400" b="1" dirty="0" smtClean="0">
                <a:solidFill>
                  <a:srgbClr val="33CC33"/>
                </a:solidFill>
              </a:rPr>
              <a:t>يدوي</a:t>
            </a:r>
            <a:endParaRPr lang="fr-FR" sz="1400" b="1" dirty="0">
              <a:solidFill>
                <a:srgbClr val="33CC33"/>
              </a:solidFill>
            </a:endParaRPr>
          </a:p>
        </p:txBody>
      </p:sp>
      <p:sp>
        <p:nvSpPr>
          <p:cNvPr id="179" name="ZoneTexte 178"/>
          <p:cNvSpPr txBox="1"/>
          <p:nvPr/>
        </p:nvSpPr>
        <p:spPr bwMode="auto">
          <a:xfrm>
            <a:off x="3500430" y="3690693"/>
            <a:ext cx="857256" cy="400110"/>
          </a:xfrm>
          <a:prstGeom prst="rect">
            <a:avLst/>
          </a:prstGeom>
          <a:noFill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1200"/>
              </a:lnSpc>
              <a:defRPr/>
            </a:pPr>
            <a:r>
              <a:rPr lang="fr-FR" sz="1200" b="1" dirty="0" smtClean="0">
                <a:solidFill>
                  <a:srgbClr val="3333FF"/>
                </a:solidFill>
              </a:rPr>
              <a:t>Auto-</a:t>
            </a:r>
            <a:r>
              <a:rPr lang="fr-FR" sz="1200" b="1" dirty="0" smtClean="0">
                <a:solidFill>
                  <a:srgbClr val="FF0000"/>
                </a:solidFill>
              </a:rPr>
              <a:t>C/C</a:t>
            </a:r>
            <a:endParaRPr lang="ar-DZ" sz="1200" b="1" dirty="0" smtClean="0">
              <a:solidFill>
                <a:srgbClr val="FF0000"/>
              </a:solidFill>
            </a:endParaRPr>
          </a:p>
          <a:p>
            <a:pPr algn="ctr">
              <a:lnSpc>
                <a:spcPts val="1200"/>
              </a:lnSpc>
              <a:defRPr/>
            </a:pPr>
            <a:endParaRPr lang="fr-FR" sz="1400" b="1" dirty="0">
              <a:solidFill>
                <a:srgbClr val="3333FF"/>
              </a:solidFill>
            </a:endParaRPr>
          </a:p>
        </p:txBody>
      </p:sp>
      <p:grpSp>
        <p:nvGrpSpPr>
          <p:cNvPr id="203" name="Groupe 202"/>
          <p:cNvGrpSpPr/>
          <p:nvPr/>
        </p:nvGrpSpPr>
        <p:grpSpPr>
          <a:xfrm>
            <a:off x="2729152" y="1164784"/>
            <a:ext cx="6001785" cy="2100638"/>
            <a:chOff x="2729152" y="1164784"/>
            <a:chExt cx="6001785" cy="2100638"/>
          </a:xfrm>
        </p:grpSpPr>
        <p:cxnSp>
          <p:nvCxnSpPr>
            <p:cNvPr id="223" name="Connecteur droit 222"/>
            <p:cNvCxnSpPr/>
            <p:nvPr/>
          </p:nvCxnSpPr>
          <p:spPr>
            <a:xfrm rot="10800000">
              <a:off x="8492871" y="3255739"/>
              <a:ext cx="180000" cy="1588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rot="10800000">
              <a:off x="3156897" y="3230922"/>
              <a:ext cx="252000" cy="1588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86" name="Groupe 185"/>
            <p:cNvGrpSpPr/>
            <p:nvPr/>
          </p:nvGrpSpPr>
          <p:grpSpPr>
            <a:xfrm>
              <a:off x="2729152" y="1164784"/>
              <a:ext cx="6001785" cy="2100638"/>
              <a:chOff x="2729152" y="1164784"/>
              <a:chExt cx="6001785" cy="2100638"/>
            </a:xfrm>
          </p:grpSpPr>
          <p:grpSp>
            <p:nvGrpSpPr>
              <p:cNvPr id="177" name="Groupe 176"/>
              <p:cNvGrpSpPr/>
              <p:nvPr/>
            </p:nvGrpSpPr>
            <p:grpSpPr>
              <a:xfrm>
                <a:off x="2729152" y="1164784"/>
                <a:ext cx="6001785" cy="2100638"/>
                <a:chOff x="2729152" y="1164784"/>
                <a:chExt cx="6001785" cy="2100638"/>
              </a:xfrm>
            </p:grpSpPr>
            <p:cxnSp>
              <p:nvCxnSpPr>
                <p:cNvPr id="128" name="Connecteur en angle 127"/>
                <p:cNvCxnSpPr/>
                <p:nvPr/>
              </p:nvCxnSpPr>
              <p:spPr>
                <a:xfrm rot="16200000" flipH="1">
                  <a:off x="8304689" y="1409858"/>
                  <a:ext cx="611438" cy="233573"/>
                </a:xfrm>
                <a:prstGeom prst="bentConnector3">
                  <a:avLst>
                    <a:gd name="adj1" fmla="val 621"/>
                  </a:avLst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Connecteur droit 128"/>
                <p:cNvCxnSpPr/>
                <p:nvPr/>
              </p:nvCxnSpPr>
              <p:spPr>
                <a:xfrm rot="10800000">
                  <a:off x="8445185" y="1831793"/>
                  <a:ext cx="285752" cy="1588"/>
                </a:xfrm>
                <a:prstGeom prst="lin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cteur droit 193"/>
                <p:cNvCxnSpPr/>
                <p:nvPr/>
              </p:nvCxnSpPr>
              <p:spPr>
                <a:xfrm>
                  <a:off x="8178735" y="1225785"/>
                  <a:ext cx="288000" cy="2"/>
                </a:xfrm>
                <a:prstGeom prst="line">
                  <a:avLst/>
                </a:prstGeom>
                <a:ln w="15875"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cteur en angle 194"/>
                <p:cNvCxnSpPr/>
                <p:nvPr/>
              </p:nvCxnSpPr>
              <p:spPr>
                <a:xfrm rot="5400000">
                  <a:off x="2607133" y="1290784"/>
                  <a:ext cx="396000" cy="144000"/>
                </a:xfrm>
                <a:prstGeom prst="bentConnector3">
                  <a:avLst>
                    <a:gd name="adj1" fmla="val 698"/>
                  </a:avLst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6" name="Connecteur droit 195"/>
                <p:cNvCxnSpPr/>
                <p:nvPr/>
              </p:nvCxnSpPr>
              <p:spPr>
                <a:xfrm rot="10800000">
                  <a:off x="2729152" y="1558906"/>
                  <a:ext cx="864000" cy="1588"/>
                </a:xfrm>
                <a:prstGeom prst="line">
                  <a:avLst/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9" name="Connecteur droit 198"/>
                <p:cNvCxnSpPr/>
                <p:nvPr/>
              </p:nvCxnSpPr>
              <p:spPr>
                <a:xfrm>
                  <a:off x="2892700" y="1164784"/>
                  <a:ext cx="288000" cy="2"/>
                </a:xfrm>
                <a:prstGeom prst="line">
                  <a:avLst/>
                </a:prstGeom>
                <a:ln w="15875"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Connecteur en angle 221"/>
                <p:cNvCxnSpPr/>
                <p:nvPr/>
              </p:nvCxnSpPr>
              <p:spPr>
                <a:xfrm rot="16200000" flipH="1">
                  <a:off x="8363972" y="2950635"/>
                  <a:ext cx="396000" cy="233573"/>
                </a:xfrm>
                <a:prstGeom prst="bentConnector3">
                  <a:avLst>
                    <a:gd name="adj1" fmla="val 621"/>
                  </a:avLst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Connecteur droit 223"/>
                <p:cNvCxnSpPr/>
                <p:nvPr/>
              </p:nvCxnSpPr>
              <p:spPr>
                <a:xfrm>
                  <a:off x="8230871" y="3255739"/>
                  <a:ext cx="288000" cy="2"/>
                </a:xfrm>
                <a:prstGeom prst="line">
                  <a:avLst/>
                </a:prstGeom>
                <a:ln w="15875"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Connecteur en angle 224"/>
                <p:cNvCxnSpPr/>
                <p:nvPr/>
              </p:nvCxnSpPr>
              <p:spPr>
                <a:xfrm rot="5400000" flipH="1" flipV="1">
                  <a:off x="3186868" y="2842265"/>
                  <a:ext cx="357190" cy="432000"/>
                </a:xfrm>
                <a:prstGeom prst="bentConnector3">
                  <a:avLst>
                    <a:gd name="adj1" fmla="val 101532"/>
                  </a:avLst>
                </a:prstGeom>
                <a:ln w="15875"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Connecteur droit 229"/>
                <p:cNvCxnSpPr/>
                <p:nvPr/>
              </p:nvCxnSpPr>
              <p:spPr>
                <a:xfrm>
                  <a:off x="3432649" y="3230922"/>
                  <a:ext cx="288000" cy="2"/>
                </a:xfrm>
                <a:prstGeom prst="line">
                  <a:avLst/>
                </a:prstGeom>
                <a:ln w="15875"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3" name="Connecteur droit 232"/>
                <p:cNvCxnSpPr/>
                <p:nvPr/>
              </p:nvCxnSpPr>
              <p:spPr>
                <a:xfrm>
                  <a:off x="5516227" y="1449544"/>
                  <a:ext cx="2016000" cy="2"/>
                </a:xfrm>
                <a:prstGeom prst="line">
                  <a:avLst/>
                </a:prstGeom>
                <a:ln w="15875"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5" name="Groupe 184"/>
              <p:cNvGrpSpPr/>
              <p:nvPr/>
            </p:nvGrpSpPr>
            <p:grpSpPr>
              <a:xfrm>
                <a:off x="3515963" y="1381265"/>
                <a:ext cx="5020808" cy="1645920"/>
                <a:chOff x="3515963" y="1381265"/>
                <a:chExt cx="5020808" cy="1645920"/>
              </a:xfrm>
            </p:grpSpPr>
            <p:pic>
              <p:nvPicPr>
                <p:cNvPr id="232" name="Image 231"/>
                <p:cNvPicPr/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4462839" y="1381265"/>
                  <a:ext cx="1127760" cy="164592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23" name="Image 122"/>
                <p:cNvPicPr>
                  <a:picLocks noChangeAspect="1"/>
                </p:cNvPicPr>
                <p:nvPr/>
              </p:nvPicPr>
              <p:blipFill>
                <a:blip r:embed="rId3" cstate="print"/>
                <a:srcRect t="15073"/>
                <a:stretch>
                  <a:fillRect/>
                </a:stretch>
              </p:blipFill>
              <p:spPr bwMode="auto">
                <a:xfrm>
                  <a:off x="3515963" y="1400678"/>
                  <a:ext cx="1095407" cy="16099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5" name="Text Box 12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997712" y="2043620"/>
                  <a:ext cx="375507" cy="338554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fr-FR" sz="1600" b="1" dirty="0" smtClean="0">
                      <a:solidFill>
                        <a:schemeClr val="tx1"/>
                      </a:solidFill>
                    </a:rPr>
                    <a:t>1</a:t>
                  </a:r>
                  <a:endParaRPr lang="fr-FR" sz="16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Text Box 12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4852019" y="2046613"/>
                  <a:ext cx="373724" cy="338554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fr-FR" sz="1600" b="1" dirty="0" smtClean="0">
                      <a:solidFill>
                        <a:schemeClr val="tx1"/>
                      </a:solidFill>
                    </a:rPr>
                    <a:t>2</a:t>
                  </a:r>
                  <a:endParaRPr lang="fr-FR" sz="1600" b="1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Text Box 126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802243" y="2044685"/>
                  <a:ext cx="323060" cy="307777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fr-FR" sz="1400" b="1" dirty="0" smtClean="0">
                      <a:solidFill>
                        <a:schemeClr val="tx1"/>
                      </a:solidFill>
                    </a:rPr>
                    <a:t>4</a:t>
                  </a:r>
                  <a:endParaRPr lang="fr-FR" sz="1400" b="1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48" name="Connecteur droit 247"/>
                <p:cNvCxnSpPr/>
                <p:nvPr/>
              </p:nvCxnSpPr>
              <p:spPr>
                <a:xfrm>
                  <a:off x="5516227" y="2969695"/>
                  <a:ext cx="2016000" cy="2"/>
                </a:xfrm>
                <a:prstGeom prst="line">
                  <a:avLst/>
                </a:prstGeom>
                <a:ln w="15875"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229" name="Image 228"/>
                <p:cNvPicPr>
                  <a:picLocks/>
                </p:cNvPicPr>
                <p:nvPr/>
              </p:nvPicPr>
              <p:blipFill>
                <a:blip r:embed="rId4" cstate="print"/>
                <a:srcRect t="10007"/>
                <a:stretch>
                  <a:fillRect/>
                </a:stretch>
              </p:blipFill>
              <p:spPr bwMode="auto">
                <a:xfrm>
                  <a:off x="7420771" y="1384730"/>
                  <a:ext cx="1116000" cy="1630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80" name="Text Box 12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871431" y="2049653"/>
                  <a:ext cx="373724" cy="338554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ar-DZ" sz="1600" b="1" dirty="0" smtClean="0">
                      <a:solidFill>
                        <a:schemeClr val="tx1"/>
                      </a:solidFill>
                    </a:rPr>
                    <a:t>4</a:t>
                  </a:r>
                  <a:endParaRPr lang="fr-FR" sz="1600" b="1" dirty="0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cxnSp>
        <p:nvCxnSpPr>
          <p:cNvPr id="181" name="Connecteur droit 180"/>
          <p:cNvCxnSpPr/>
          <p:nvPr/>
        </p:nvCxnSpPr>
        <p:spPr>
          <a:xfrm>
            <a:off x="5062127" y="3603556"/>
            <a:ext cx="972000" cy="2"/>
          </a:xfrm>
          <a:prstGeom prst="line">
            <a:avLst/>
          </a:prstGeom>
          <a:ln w="15875">
            <a:solidFill>
              <a:srgbClr val="C00000"/>
            </a:solidFill>
            <a:prstDash val="sysDash"/>
            <a:headEnd type="oval"/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2" name="Connecteur droit 181"/>
          <p:cNvCxnSpPr/>
          <p:nvPr/>
        </p:nvCxnSpPr>
        <p:spPr bwMode="auto">
          <a:xfrm flipV="1">
            <a:off x="6989652" y="5214950"/>
            <a:ext cx="14400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3" name="Connecteur droit 182"/>
          <p:cNvCxnSpPr/>
          <p:nvPr/>
        </p:nvCxnSpPr>
        <p:spPr>
          <a:xfrm>
            <a:off x="5500694" y="5214950"/>
            <a:ext cx="1476000" cy="2"/>
          </a:xfrm>
          <a:prstGeom prst="line">
            <a:avLst/>
          </a:prstGeom>
          <a:ln w="15875">
            <a:solidFill>
              <a:srgbClr val="C00000"/>
            </a:solidFill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4" name="Picture 2" descr="E:\g e m m + minidosa\032.JPG"/>
          <p:cNvPicPr>
            <a:picLocks noChangeAspect="1" noChangeArrowheads="1"/>
          </p:cNvPicPr>
          <p:nvPr/>
        </p:nvPicPr>
        <p:blipFill>
          <a:blip r:embed="rId5"/>
          <a:srcRect l="70047" t="60986" r="4084"/>
          <a:stretch>
            <a:fillRect/>
          </a:stretch>
        </p:blipFill>
        <p:spPr bwMode="auto">
          <a:xfrm>
            <a:off x="35781" y="3786190"/>
            <a:ext cx="1645774" cy="1656000"/>
          </a:xfrm>
          <a:prstGeom prst="rect">
            <a:avLst/>
          </a:prstGeom>
          <a:noFill/>
        </p:spPr>
      </p:pic>
      <p:sp>
        <p:nvSpPr>
          <p:cNvPr id="124" name="Rectangle 42"/>
          <p:cNvSpPr>
            <a:spLocks noChangeArrowheads="1"/>
          </p:cNvSpPr>
          <p:nvPr/>
        </p:nvSpPr>
        <p:spPr bwMode="auto">
          <a:xfrm>
            <a:off x="7215206" y="142852"/>
            <a:ext cx="171451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المعقب الكهربائي: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0" name="Groupe 169"/>
          <p:cNvGrpSpPr/>
          <p:nvPr/>
        </p:nvGrpSpPr>
        <p:grpSpPr>
          <a:xfrm>
            <a:off x="38100" y="38100"/>
            <a:ext cx="3403592" cy="513914"/>
            <a:chOff x="38100" y="38100"/>
            <a:chExt cx="3403592" cy="513914"/>
          </a:xfrm>
        </p:grpSpPr>
        <p:grpSp>
          <p:nvGrpSpPr>
            <p:cNvPr id="121" name="Groupe 120"/>
            <p:cNvGrpSpPr/>
            <p:nvPr/>
          </p:nvGrpSpPr>
          <p:grpSpPr>
            <a:xfrm>
              <a:off x="38100" y="38100"/>
              <a:ext cx="2065448" cy="513914"/>
              <a:chOff x="0" y="3714752"/>
              <a:chExt cx="2065448" cy="513914"/>
            </a:xfrm>
          </p:grpSpPr>
          <p:sp>
            <p:nvSpPr>
              <p:cNvPr id="150" name="Rectangle 149"/>
              <p:cNvSpPr/>
              <p:nvPr/>
            </p:nvSpPr>
            <p:spPr>
              <a:xfrm>
                <a:off x="13448" y="3728600"/>
                <a:ext cx="2052000" cy="500066"/>
              </a:xfrm>
              <a:prstGeom prst="rect">
                <a:avLst/>
              </a:prstGeom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tx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52" name="Légende encadrée 2 151"/>
              <p:cNvSpPr/>
              <p:nvPr/>
            </p:nvSpPr>
            <p:spPr>
              <a:xfrm flipH="1">
                <a:off x="0" y="3714752"/>
                <a:ext cx="2052000" cy="504000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65962"/>
                  <a:gd name="adj6" fmla="val 4343"/>
                </a:avLst>
              </a:prstGeom>
              <a:noFill/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rtl="1"/>
                <a:r>
                  <a:rPr lang="ar-DZ" sz="1400" b="1" dirty="0" smtClean="0">
                    <a:solidFill>
                      <a:schemeClr val="tx1"/>
                    </a:solidFill>
                    <a:cs typeface="Arabic Transparent" pitchFamily="2" charset="-78"/>
                  </a:rPr>
                  <a:t>لوح التحكم </a:t>
                </a:r>
                <a:endParaRPr lang="fr-FR" sz="1400" b="1" dirty="0" smtClean="0">
                  <a:solidFill>
                    <a:schemeClr val="tx1"/>
                  </a:solidFill>
                  <a:cs typeface="Arabic Transparent" pitchFamily="2" charset="-78"/>
                </a:endParaRPr>
              </a:p>
              <a:p>
                <a:pPr algn="ctr" rtl="1"/>
                <a:r>
                  <a:rPr lang="fr-FR" sz="1400" b="1" dirty="0" smtClean="0">
                    <a:solidFill>
                      <a:schemeClr val="tx1"/>
                    </a:solidFill>
                    <a:cs typeface="Arabic Transparent" pitchFamily="2" charset="-78"/>
                  </a:rPr>
                  <a:t>Pupitre de commande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57" name="Connecteur droit avec flèche 156"/>
            <p:cNvCxnSpPr/>
            <p:nvPr/>
          </p:nvCxnSpPr>
          <p:spPr>
            <a:xfrm>
              <a:off x="2441560" y="138090"/>
              <a:ext cx="1000132" cy="285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5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0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0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5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5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0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5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  <p:bldP spid="253" grpId="0"/>
      <p:bldP spid="254" grpId="0"/>
      <p:bldP spid="255" grpId="0"/>
      <p:bldP spid="205" grpId="0"/>
      <p:bldP spid="206" grpId="0"/>
      <p:bldP spid="213" grpId="0"/>
      <p:bldP spid="96" grpId="0"/>
      <p:bldP spid="163" grpId="0"/>
      <p:bldP spid="164" grpId="0"/>
      <p:bldP spid="165" grpId="0"/>
      <p:bldP spid="166" grpId="0"/>
      <p:bldP spid="167" grpId="0"/>
      <p:bldP spid="168" grpId="0"/>
      <p:bldP spid="169" grpId="0"/>
      <p:bldP spid="178" grpId="0"/>
      <p:bldP spid="179" grpId="0"/>
      <p:bldP spid="12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3071802" y="71414"/>
            <a:ext cx="5929354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C00000"/>
                </a:solidFill>
                <a:cs typeface="Arabic Transparent" pitchFamily="2" charset="-78"/>
              </a:rPr>
              <a:t>التوقف ألاستعجالي مع إعادة التشغيل من المرحلة التي </a:t>
            </a:r>
            <a:r>
              <a:rPr lang="ar-DZ" b="1" u="sng" dirty="0" smtClean="0">
                <a:solidFill>
                  <a:srgbClr val="33CC33"/>
                </a:solidFill>
                <a:cs typeface="Arabic Transparent" pitchFamily="2" charset="-78"/>
              </a:rPr>
              <a:t>توقفت عندها  الدورة</a:t>
            </a:r>
            <a:r>
              <a:rPr lang="fr-FR" b="1" u="sng" dirty="0" smtClean="0">
                <a:solidFill>
                  <a:srgbClr val="33CC33"/>
                </a:solidFill>
                <a:cs typeface="Arabic Transparent" pitchFamily="2" charset="-78"/>
              </a:rPr>
              <a:t>.</a:t>
            </a:r>
            <a:endParaRPr lang="fr-FR" b="1" u="sng" dirty="0">
              <a:solidFill>
                <a:srgbClr val="33CC33"/>
              </a:solidFill>
              <a:cs typeface="Arabic Transparent" pitchFamily="2" charset="-78"/>
            </a:endParaRPr>
          </a:p>
        </p:txBody>
      </p:sp>
      <p:grpSp>
        <p:nvGrpSpPr>
          <p:cNvPr id="211" name="Groupe 210"/>
          <p:cNvGrpSpPr/>
          <p:nvPr/>
        </p:nvGrpSpPr>
        <p:grpSpPr>
          <a:xfrm>
            <a:off x="1272430" y="3222024"/>
            <a:ext cx="2230635" cy="943619"/>
            <a:chOff x="1272430" y="3222024"/>
            <a:chExt cx="2230635" cy="943619"/>
          </a:xfrm>
        </p:grpSpPr>
        <p:cxnSp>
          <p:nvCxnSpPr>
            <p:cNvPr id="120" name="Connecteur en angle 119"/>
            <p:cNvCxnSpPr/>
            <p:nvPr/>
          </p:nvCxnSpPr>
          <p:spPr>
            <a:xfrm flipV="1">
              <a:off x="2122687" y="3388237"/>
              <a:ext cx="88242" cy="194052"/>
            </a:xfrm>
            <a:prstGeom prst="bentConnector3">
              <a:avLst>
                <a:gd name="adj1" fmla="val 102467"/>
              </a:avLst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rot="16200000" flipH="1">
              <a:off x="1944562" y="3861562"/>
              <a:ext cx="139041" cy="8824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 rot="5400000">
              <a:off x="1957851" y="4067946"/>
              <a:ext cx="194052" cy="1297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 rot="5400000">
              <a:off x="1993937" y="3755395"/>
              <a:ext cx="166330" cy="1297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Connecteur droit 123"/>
            <p:cNvCxnSpPr/>
            <p:nvPr/>
          </p:nvCxnSpPr>
          <p:spPr>
            <a:xfrm rot="5400000">
              <a:off x="2065181" y="3581393"/>
              <a:ext cx="106378" cy="79163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Connecteur en angle 124"/>
            <p:cNvCxnSpPr/>
            <p:nvPr/>
          </p:nvCxnSpPr>
          <p:spPr>
            <a:xfrm rot="5400000">
              <a:off x="2860488" y="3927867"/>
              <a:ext cx="235881" cy="235881"/>
            </a:xfrm>
            <a:prstGeom prst="bentConnector3">
              <a:avLst>
                <a:gd name="adj1" fmla="val 1833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Connecteur en angle 125"/>
            <p:cNvCxnSpPr/>
            <p:nvPr/>
          </p:nvCxnSpPr>
          <p:spPr>
            <a:xfrm rot="16200000" flipH="1">
              <a:off x="2064093" y="3542229"/>
              <a:ext cx="776207" cy="470621"/>
            </a:xfrm>
            <a:prstGeom prst="bentConnector3">
              <a:avLst>
                <a:gd name="adj1" fmla="val -15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Connecteur en angle 126"/>
            <p:cNvCxnSpPr/>
            <p:nvPr/>
          </p:nvCxnSpPr>
          <p:spPr>
            <a:xfrm rot="16200000" flipH="1">
              <a:off x="2220955" y="2882452"/>
              <a:ext cx="942538" cy="1621682"/>
            </a:xfrm>
            <a:prstGeom prst="bentConnector3">
              <a:avLst>
                <a:gd name="adj1" fmla="val -15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8" name="ZoneTexte 127"/>
            <p:cNvSpPr txBox="1"/>
            <p:nvPr/>
          </p:nvSpPr>
          <p:spPr>
            <a:xfrm>
              <a:off x="2174585" y="3401278"/>
              <a:ext cx="526590" cy="25207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</a:rPr>
                <a:t>C/C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1272430" y="3419026"/>
              <a:ext cx="747702" cy="29764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3333FF"/>
                  </a:solidFill>
                </a:rPr>
                <a:t>Auto</a:t>
              </a:r>
              <a:endParaRPr lang="fr-FR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1690570" y="3744175"/>
              <a:ext cx="388820" cy="22687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V0</a:t>
              </a:r>
              <a:endParaRPr lang="fr-FR" sz="1200" b="1" dirty="0"/>
            </a:p>
          </p:txBody>
        </p:sp>
        <p:cxnSp>
          <p:nvCxnSpPr>
            <p:cNvPr id="131" name="Connecteur droit 130"/>
            <p:cNvCxnSpPr/>
            <p:nvPr/>
          </p:nvCxnSpPr>
          <p:spPr>
            <a:xfrm rot="20880000" flipV="1">
              <a:off x="3104638" y="3940716"/>
              <a:ext cx="147426" cy="5897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3240226" y="3926033"/>
              <a:ext cx="235881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ZoneTexte 132"/>
            <p:cNvSpPr txBox="1"/>
            <p:nvPr/>
          </p:nvSpPr>
          <p:spPr>
            <a:xfrm>
              <a:off x="2919279" y="3649607"/>
              <a:ext cx="526590" cy="25207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rgbClr val="FF0000"/>
                  </a:solidFill>
                </a:rPr>
                <a:t>Dcy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4" name="Connecteur en angle 133"/>
            <p:cNvCxnSpPr/>
            <p:nvPr/>
          </p:nvCxnSpPr>
          <p:spPr>
            <a:xfrm rot="16200000" flipV="1">
              <a:off x="1765908" y="3343536"/>
              <a:ext cx="353821" cy="117940"/>
            </a:xfrm>
            <a:prstGeom prst="bentConnector3">
              <a:avLst>
                <a:gd name="adj1" fmla="val 438"/>
              </a:avLst>
            </a:prstGeom>
            <a:ln w="15875">
              <a:solidFill>
                <a:srgbClr val="3333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 rot="5400000">
              <a:off x="3132209" y="4016302"/>
              <a:ext cx="117940" cy="1297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>
              <a:off x="3148849" y="4076834"/>
              <a:ext cx="88455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7" name="Groupe 206"/>
          <p:cNvGrpSpPr/>
          <p:nvPr/>
        </p:nvGrpSpPr>
        <p:grpSpPr>
          <a:xfrm>
            <a:off x="1280187" y="3941998"/>
            <a:ext cx="4915649" cy="1720488"/>
            <a:chOff x="1280187" y="3941998"/>
            <a:chExt cx="4915649" cy="1720488"/>
          </a:xfrm>
        </p:grpSpPr>
        <p:grpSp>
          <p:nvGrpSpPr>
            <p:cNvPr id="201" name="Groupe 200"/>
            <p:cNvGrpSpPr/>
            <p:nvPr/>
          </p:nvGrpSpPr>
          <p:grpSpPr>
            <a:xfrm>
              <a:off x="5743566" y="3987979"/>
              <a:ext cx="449206" cy="1674507"/>
              <a:chOff x="5743566" y="3987979"/>
              <a:chExt cx="449206" cy="1674507"/>
            </a:xfrm>
          </p:grpSpPr>
          <p:cxnSp>
            <p:nvCxnSpPr>
              <p:cNvPr id="118" name="Connecteur en angle 117"/>
              <p:cNvCxnSpPr/>
              <p:nvPr/>
            </p:nvCxnSpPr>
            <p:spPr>
              <a:xfrm rot="16200000" flipH="1">
                <a:off x="5846726" y="4142721"/>
                <a:ext cx="500787" cy="191304"/>
              </a:xfrm>
              <a:prstGeom prst="bentConnector3">
                <a:avLst>
                  <a:gd name="adj1" fmla="val 621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9" name="Connecteur droit 138"/>
              <p:cNvCxnSpPr/>
              <p:nvPr/>
            </p:nvCxnSpPr>
            <p:spPr>
              <a:xfrm>
                <a:off x="5743566" y="3991960"/>
                <a:ext cx="235881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3" name="Connecteur en angle 142"/>
              <p:cNvCxnSpPr/>
              <p:nvPr/>
            </p:nvCxnSpPr>
            <p:spPr>
              <a:xfrm rot="16200000" flipH="1">
                <a:off x="5895280" y="5404666"/>
                <a:ext cx="324336" cy="191304"/>
              </a:xfrm>
              <a:prstGeom prst="bentConnector3">
                <a:avLst>
                  <a:gd name="adj1" fmla="val 621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4" name="Connecteur droit 143"/>
              <p:cNvCxnSpPr/>
              <p:nvPr/>
            </p:nvCxnSpPr>
            <p:spPr>
              <a:xfrm rot="10800000">
                <a:off x="6000853" y="5654555"/>
                <a:ext cx="147426" cy="1301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Connecteur droit 144"/>
              <p:cNvCxnSpPr/>
              <p:nvPr/>
            </p:nvCxnSpPr>
            <p:spPr>
              <a:xfrm>
                <a:off x="5786267" y="5654555"/>
                <a:ext cx="235881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96" name="Groupe 195"/>
            <p:cNvGrpSpPr/>
            <p:nvPr/>
          </p:nvGrpSpPr>
          <p:grpSpPr>
            <a:xfrm>
              <a:off x="1924610" y="4119303"/>
              <a:ext cx="4271226" cy="1348060"/>
              <a:chOff x="1924610" y="4119303"/>
              <a:chExt cx="4271226" cy="1348060"/>
            </a:xfrm>
          </p:grpSpPr>
          <p:pic>
            <p:nvPicPr>
              <p:cNvPr id="113" name="Image 112"/>
              <p:cNvPicPr/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2700131" y="4119303"/>
                <a:ext cx="923671" cy="1348060"/>
              </a:xfrm>
              <a:prstGeom prst="rect">
                <a:avLst/>
              </a:prstGeom>
              <a:noFill/>
            </p:spPr>
          </p:pic>
          <p:pic>
            <p:nvPicPr>
              <p:cNvPr id="114" name="Image 113"/>
              <p:cNvPicPr>
                <a:picLocks noChangeAspect="1"/>
              </p:cNvPicPr>
              <p:nvPr/>
            </p:nvPicPr>
            <p:blipFill>
              <a:blip r:embed="rId3" cstate="print"/>
              <a:srcRect t="15073"/>
              <a:stretch>
                <a:fillRect/>
              </a:stretch>
            </p:blipFill>
            <p:spPr bwMode="auto">
              <a:xfrm>
                <a:off x="1924610" y="4135203"/>
                <a:ext cx="897172" cy="13186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5" name="Text Box 123"/>
              <p:cNvSpPr txBox="1">
                <a:spLocks noChangeAspect="1" noChangeArrowheads="1"/>
              </p:cNvSpPr>
              <p:nvPr/>
            </p:nvSpPr>
            <p:spPr bwMode="auto">
              <a:xfrm>
                <a:off x="2319178" y="4661792"/>
                <a:ext cx="307552" cy="277286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 sz="1600" b="1" dirty="0" smtClean="0">
                    <a:solidFill>
                      <a:schemeClr val="tx1"/>
                    </a:solidFill>
                  </a:rPr>
                  <a:t>1</a:t>
                </a:r>
                <a:endParaRPr lang="fr-FR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Text Box 124"/>
              <p:cNvSpPr txBox="1">
                <a:spLocks noChangeAspect="1" noChangeArrowheads="1"/>
              </p:cNvSpPr>
              <p:nvPr/>
            </p:nvSpPr>
            <p:spPr bwMode="auto">
              <a:xfrm>
                <a:off x="3018882" y="4664244"/>
                <a:ext cx="306092" cy="277286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 sz="1600" b="1" dirty="0" smtClean="0">
                    <a:solidFill>
                      <a:schemeClr val="tx1"/>
                    </a:solidFill>
                  </a:rPr>
                  <a:t>2</a:t>
                </a:r>
                <a:endParaRPr lang="fr-FR" sz="16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Text Box 126"/>
              <p:cNvSpPr txBox="1">
                <a:spLocks noChangeAspect="1" noChangeArrowheads="1"/>
              </p:cNvSpPr>
              <p:nvPr/>
            </p:nvSpPr>
            <p:spPr bwMode="auto">
              <a:xfrm>
                <a:off x="5435207" y="4662664"/>
                <a:ext cx="264596" cy="252079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 sz="1400" b="1" dirty="0" smtClean="0">
                    <a:solidFill>
                      <a:schemeClr val="tx1"/>
                    </a:solidFill>
                  </a:rPr>
                  <a:t>4</a:t>
                </a:r>
                <a:endParaRPr lang="fr-FR" sz="14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9" name="Connecteur droit 118"/>
              <p:cNvCxnSpPr/>
              <p:nvPr/>
            </p:nvCxnSpPr>
            <p:spPr>
              <a:xfrm rot="10800000">
                <a:off x="5961796" y="4488299"/>
                <a:ext cx="234040" cy="1301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9" name="Connecteur droit 148"/>
              <p:cNvCxnSpPr/>
              <p:nvPr/>
            </p:nvCxnSpPr>
            <p:spPr>
              <a:xfrm>
                <a:off x="3562889" y="4175225"/>
                <a:ext cx="1651167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0" name="Connecteur droit 149"/>
              <p:cNvCxnSpPr/>
              <p:nvPr/>
            </p:nvCxnSpPr>
            <p:spPr>
              <a:xfrm>
                <a:off x="3562889" y="5420276"/>
                <a:ext cx="1651167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51" name="Image 150"/>
              <p:cNvPicPr>
                <a:picLocks/>
              </p:cNvPicPr>
              <p:nvPr/>
            </p:nvPicPr>
            <p:blipFill>
              <a:blip r:embed="rId4" cstate="print"/>
              <a:srcRect t="10007"/>
              <a:stretch>
                <a:fillRect/>
              </a:stretch>
            </p:blipFill>
            <p:spPr bwMode="auto">
              <a:xfrm>
                <a:off x="5122769" y="4122141"/>
                <a:ext cx="914039" cy="1335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7" name="Text Box 124"/>
              <p:cNvSpPr txBox="1">
                <a:spLocks noChangeAspect="1" noChangeArrowheads="1"/>
              </p:cNvSpPr>
              <p:nvPr/>
            </p:nvSpPr>
            <p:spPr bwMode="auto">
              <a:xfrm>
                <a:off x="5491874" y="4666733"/>
                <a:ext cx="306092" cy="277286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ar-DZ" sz="1600" b="1" dirty="0" smtClean="0">
                    <a:solidFill>
                      <a:schemeClr val="tx1"/>
                    </a:solidFill>
                  </a:rPr>
                  <a:t>4</a:t>
                </a:r>
                <a:endParaRPr lang="fr-FR" sz="1600" b="1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205" name="Groupe 204"/>
            <p:cNvGrpSpPr/>
            <p:nvPr/>
          </p:nvGrpSpPr>
          <p:grpSpPr>
            <a:xfrm>
              <a:off x="1280187" y="3941998"/>
              <a:ext cx="812067" cy="1697095"/>
              <a:chOff x="1280187" y="3941998"/>
              <a:chExt cx="812067" cy="1697095"/>
            </a:xfrm>
          </p:grpSpPr>
          <p:cxnSp>
            <p:nvCxnSpPr>
              <p:cNvPr id="140" name="Connecteur en angle 139"/>
              <p:cNvCxnSpPr/>
              <p:nvPr/>
            </p:nvCxnSpPr>
            <p:spPr>
              <a:xfrm rot="5400000">
                <a:off x="1180250" y="4045196"/>
                <a:ext cx="324336" cy="117940"/>
              </a:xfrm>
              <a:prstGeom prst="bentConnector3">
                <a:avLst>
                  <a:gd name="adj1" fmla="val 698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1" name="Connecteur droit 140"/>
              <p:cNvCxnSpPr/>
              <p:nvPr/>
            </p:nvCxnSpPr>
            <p:spPr>
              <a:xfrm rot="10800000">
                <a:off x="1280187" y="4264796"/>
                <a:ext cx="707643" cy="1301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2" name="Connecteur droit 141"/>
              <p:cNvCxnSpPr/>
              <p:nvPr/>
            </p:nvCxnSpPr>
            <p:spPr>
              <a:xfrm>
                <a:off x="1414138" y="3941998"/>
                <a:ext cx="235881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6" name="Connecteur en angle 145"/>
              <p:cNvCxnSpPr/>
              <p:nvPr/>
            </p:nvCxnSpPr>
            <p:spPr>
              <a:xfrm rot="5400000" flipH="1" flipV="1">
                <a:off x="1655071" y="5315907"/>
                <a:ext cx="292550" cy="353821"/>
              </a:xfrm>
              <a:prstGeom prst="bentConnector3">
                <a:avLst>
                  <a:gd name="adj1" fmla="val 101532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Connecteur droit 146"/>
              <p:cNvCxnSpPr/>
              <p:nvPr/>
            </p:nvCxnSpPr>
            <p:spPr>
              <a:xfrm rot="10800000">
                <a:off x="1630524" y="5634229"/>
                <a:ext cx="206396" cy="1301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Connecteur droit 147"/>
              <p:cNvCxnSpPr/>
              <p:nvPr/>
            </p:nvCxnSpPr>
            <p:spPr>
              <a:xfrm>
                <a:off x="1856373" y="5634229"/>
                <a:ext cx="235881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2" name="Groupe 211"/>
          <p:cNvGrpSpPr/>
          <p:nvPr/>
        </p:nvGrpSpPr>
        <p:grpSpPr>
          <a:xfrm>
            <a:off x="85742" y="5404309"/>
            <a:ext cx="6272902" cy="1453715"/>
            <a:chOff x="85742" y="5404309"/>
            <a:chExt cx="6272902" cy="1453715"/>
          </a:xfrm>
        </p:grpSpPr>
        <p:sp>
          <p:nvSpPr>
            <p:cNvPr id="152" name="Parenthèse ouvrante 151"/>
            <p:cNvSpPr/>
            <p:nvPr/>
          </p:nvSpPr>
          <p:spPr bwMode="auto">
            <a:xfrm>
              <a:off x="3318117" y="6114339"/>
              <a:ext cx="192431" cy="256142"/>
            </a:xfrm>
            <a:prstGeom prst="leftBracket">
              <a:avLst>
                <a:gd name="adj" fmla="val 0"/>
              </a:avLst>
            </a:prstGeom>
            <a:ln w="15875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 b="1"/>
            </a:p>
          </p:txBody>
        </p:sp>
        <p:sp>
          <p:nvSpPr>
            <p:cNvPr id="153" name="Rectangle 152"/>
            <p:cNvSpPr/>
            <p:nvPr/>
          </p:nvSpPr>
          <p:spPr bwMode="auto">
            <a:xfrm>
              <a:off x="3126593" y="6181950"/>
              <a:ext cx="192431" cy="128721"/>
            </a:xfrm>
            <a:prstGeom prst="rect">
              <a:avLst/>
            </a:prstGeom>
            <a:ln w="15875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 b="1"/>
            </a:p>
          </p:txBody>
        </p:sp>
        <p:cxnSp>
          <p:nvCxnSpPr>
            <p:cNvPr id="154" name="Connecteur droit 153"/>
            <p:cNvCxnSpPr/>
            <p:nvPr/>
          </p:nvCxnSpPr>
          <p:spPr bwMode="auto">
            <a:xfrm rot="16200000" flipH="1" flipV="1">
              <a:off x="3152991" y="6194952"/>
              <a:ext cx="127421" cy="96216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5" name="Connecteur droit 154"/>
            <p:cNvCxnSpPr/>
            <p:nvPr/>
          </p:nvCxnSpPr>
          <p:spPr bwMode="auto">
            <a:xfrm rot="5400000" flipH="1" flipV="1">
              <a:off x="2885597" y="5801933"/>
              <a:ext cx="766613" cy="13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6" name="Connecteur droit 155"/>
            <p:cNvCxnSpPr/>
            <p:nvPr/>
          </p:nvCxnSpPr>
          <p:spPr bwMode="auto">
            <a:xfrm rot="5400000" flipH="1" flipV="1">
              <a:off x="3060093" y="6419930"/>
              <a:ext cx="235881" cy="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7" name="Parenthèse ouvrante 156"/>
            <p:cNvSpPr/>
            <p:nvPr/>
          </p:nvSpPr>
          <p:spPr bwMode="auto">
            <a:xfrm flipH="1">
              <a:off x="5449399" y="6105630"/>
              <a:ext cx="192431" cy="256142"/>
            </a:xfrm>
            <a:prstGeom prst="leftBracket">
              <a:avLst>
                <a:gd name="adj" fmla="val 0"/>
              </a:avLst>
            </a:prstGeom>
            <a:ln w="15875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 b="1"/>
            </a:p>
          </p:txBody>
        </p:sp>
        <p:sp>
          <p:nvSpPr>
            <p:cNvPr id="158" name="Rectangle 157"/>
            <p:cNvSpPr/>
            <p:nvPr/>
          </p:nvSpPr>
          <p:spPr bwMode="auto">
            <a:xfrm flipH="1">
              <a:off x="5644571" y="6173241"/>
              <a:ext cx="192431" cy="128721"/>
            </a:xfrm>
            <a:prstGeom prst="rect">
              <a:avLst/>
            </a:prstGeom>
            <a:ln w="15875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 sz="1600" b="1"/>
            </a:p>
          </p:txBody>
        </p:sp>
        <p:cxnSp>
          <p:nvCxnSpPr>
            <p:cNvPr id="159" name="Connecteur droit 158"/>
            <p:cNvCxnSpPr/>
            <p:nvPr/>
          </p:nvCxnSpPr>
          <p:spPr bwMode="auto">
            <a:xfrm rot="5400000" flipV="1">
              <a:off x="5679537" y="6186243"/>
              <a:ext cx="127421" cy="96216"/>
            </a:xfrm>
            <a:prstGeom prst="line">
              <a:avLst/>
            </a:prstGeom>
            <a:ln w="15875"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0" name="Connecteur droit 159"/>
            <p:cNvCxnSpPr/>
            <p:nvPr/>
          </p:nvCxnSpPr>
          <p:spPr bwMode="auto">
            <a:xfrm rot="16200000" flipV="1">
              <a:off x="5673700" y="6413522"/>
              <a:ext cx="235881" cy="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Connecteur droit 160"/>
            <p:cNvCxnSpPr/>
            <p:nvPr/>
          </p:nvCxnSpPr>
          <p:spPr bwMode="auto">
            <a:xfrm flipV="1">
              <a:off x="612332" y="6530529"/>
              <a:ext cx="2919027" cy="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62" name="ZoneTexte 178"/>
            <p:cNvSpPr txBox="1">
              <a:spLocks noChangeArrowheads="1"/>
            </p:cNvSpPr>
            <p:nvPr/>
          </p:nvSpPr>
          <p:spPr bwMode="auto">
            <a:xfrm>
              <a:off x="85742" y="5987255"/>
              <a:ext cx="643609" cy="297641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>
                  <a:solidFill>
                    <a:schemeClr val="tx1"/>
                  </a:solidFill>
                </a:rPr>
                <a:t>24V</a:t>
              </a:r>
            </a:p>
          </p:txBody>
        </p:sp>
        <p:cxnSp>
          <p:nvCxnSpPr>
            <p:cNvPr id="163" name="Connecteur droit avec flèche 162"/>
            <p:cNvCxnSpPr/>
            <p:nvPr/>
          </p:nvCxnSpPr>
          <p:spPr bwMode="auto">
            <a:xfrm rot="5400000" flipH="1" flipV="1">
              <a:off x="289106" y="6159237"/>
              <a:ext cx="530732" cy="1300"/>
            </a:xfrm>
            <a:prstGeom prst="straightConnector1">
              <a:avLst/>
            </a:prstGeom>
            <a:noFill/>
            <a:ln w="12700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65" name="Groupe 190"/>
            <p:cNvGrpSpPr>
              <a:grpSpLocks/>
            </p:cNvGrpSpPr>
            <p:nvPr/>
          </p:nvGrpSpPr>
          <p:grpSpPr bwMode="auto">
            <a:xfrm>
              <a:off x="5570236" y="6455116"/>
              <a:ext cx="788408" cy="400840"/>
              <a:chOff x="4289241" y="6122378"/>
              <a:chExt cx="571504" cy="489679"/>
            </a:xfrm>
            <a:noFill/>
          </p:grpSpPr>
          <p:sp>
            <p:nvSpPr>
              <p:cNvPr id="166" name="ZoneTexte 191"/>
              <p:cNvSpPr txBox="1">
                <a:spLocks noChangeArrowheads="1"/>
              </p:cNvSpPr>
              <p:nvPr/>
            </p:nvSpPr>
            <p:spPr bwMode="auto">
              <a:xfrm>
                <a:off x="4289241" y="6212089"/>
                <a:ext cx="571504" cy="399968"/>
              </a:xfrm>
              <a:prstGeom prst="rect">
                <a:avLst/>
              </a:prstGeom>
              <a:grp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tx1"/>
                    </a:solidFill>
                  </a:rPr>
                  <a:t>dV</a:t>
                </a:r>
              </a:p>
            </p:txBody>
          </p:sp>
          <p:sp>
            <p:nvSpPr>
              <p:cNvPr id="167" name="ZoneTexte 192"/>
              <p:cNvSpPr txBox="1">
                <a:spLocks noChangeArrowheads="1"/>
              </p:cNvSpPr>
              <p:nvPr/>
            </p:nvSpPr>
            <p:spPr bwMode="auto">
              <a:xfrm>
                <a:off x="4454047" y="6122378"/>
                <a:ext cx="255675" cy="338742"/>
              </a:xfrm>
              <a:prstGeom prst="rect">
                <a:avLst/>
              </a:prstGeom>
              <a:grp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600" b="1" dirty="0">
                    <a:solidFill>
                      <a:schemeClr val="tx1"/>
                    </a:solidFill>
                  </a:rPr>
                  <a:t>-</a:t>
                </a:r>
              </a:p>
            </p:txBody>
          </p:sp>
        </p:grpSp>
        <p:grpSp>
          <p:nvGrpSpPr>
            <p:cNvPr id="168" name="Groupe 193"/>
            <p:cNvGrpSpPr>
              <a:grpSpLocks/>
            </p:cNvGrpSpPr>
            <p:nvPr/>
          </p:nvGrpSpPr>
          <p:grpSpPr bwMode="auto">
            <a:xfrm>
              <a:off x="2946078" y="6498150"/>
              <a:ext cx="694982" cy="359874"/>
              <a:chOff x="2992724" y="6175488"/>
              <a:chExt cx="571504" cy="438836"/>
            </a:xfrm>
            <a:noFill/>
          </p:grpSpPr>
          <p:sp>
            <p:nvSpPr>
              <p:cNvPr id="169" name="ZoneTexte 194"/>
              <p:cNvSpPr txBox="1">
                <a:spLocks noChangeArrowheads="1"/>
              </p:cNvSpPr>
              <p:nvPr/>
            </p:nvSpPr>
            <p:spPr bwMode="auto">
              <a:xfrm>
                <a:off x="2992724" y="6215082"/>
                <a:ext cx="571504" cy="399242"/>
              </a:xfrm>
              <a:prstGeom prst="rect">
                <a:avLst/>
              </a:prstGeom>
              <a:grp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fr-FR" sz="1600" dirty="0">
                    <a:solidFill>
                      <a:schemeClr val="tx1"/>
                    </a:solidFill>
                  </a:rPr>
                  <a:t>dV</a:t>
                </a:r>
              </a:p>
            </p:txBody>
          </p:sp>
          <p:sp>
            <p:nvSpPr>
              <p:cNvPr id="170" name="ZoneTexte 195"/>
              <p:cNvSpPr txBox="1">
                <a:spLocks noChangeArrowheads="1"/>
              </p:cNvSpPr>
              <p:nvPr/>
            </p:nvSpPr>
            <p:spPr bwMode="auto">
              <a:xfrm>
                <a:off x="3169629" y="6175488"/>
                <a:ext cx="257995" cy="338127"/>
              </a:xfrm>
              <a:prstGeom prst="rect">
                <a:avLst/>
              </a:prstGeom>
              <a:grp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600" b="1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</p:grpSp>
        <p:cxnSp>
          <p:nvCxnSpPr>
            <p:cNvPr id="171" name="Connecteur en angle 170"/>
            <p:cNvCxnSpPr/>
            <p:nvPr/>
          </p:nvCxnSpPr>
          <p:spPr>
            <a:xfrm flipV="1">
              <a:off x="1210806" y="5418258"/>
              <a:ext cx="1975503" cy="383307"/>
            </a:xfrm>
            <a:prstGeom prst="bentConnector3">
              <a:avLst>
                <a:gd name="adj1" fmla="val 100232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2" name="Connecteur en angle 171"/>
            <p:cNvCxnSpPr/>
            <p:nvPr/>
          </p:nvCxnSpPr>
          <p:spPr>
            <a:xfrm flipV="1">
              <a:off x="4008895" y="5418258"/>
              <a:ext cx="1592196" cy="383307"/>
            </a:xfrm>
            <a:prstGeom prst="bentConnector3">
              <a:avLst>
                <a:gd name="adj1" fmla="val 100232"/>
              </a:avLst>
            </a:prstGeom>
            <a:ln w="15875"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 bwMode="auto">
            <a:xfrm rot="5400000" flipH="1" flipV="1">
              <a:off x="5306252" y="5786966"/>
              <a:ext cx="766613" cy="13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8" name="Connecteur droit 197"/>
            <p:cNvCxnSpPr/>
            <p:nvPr/>
          </p:nvCxnSpPr>
          <p:spPr>
            <a:xfrm>
              <a:off x="3190967" y="5798090"/>
              <a:ext cx="796098" cy="2"/>
            </a:xfrm>
            <a:prstGeom prst="line">
              <a:avLst/>
            </a:prstGeom>
            <a:ln w="15875">
              <a:prstDash val="sysDash"/>
              <a:headEnd type="oval"/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 bwMode="auto">
            <a:xfrm flipV="1">
              <a:off x="4769670" y="6529730"/>
              <a:ext cx="1179405" cy="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>
              <a:off x="3550167" y="6529730"/>
              <a:ext cx="1208890" cy="2"/>
            </a:xfrm>
            <a:prstGeom prst="line">
              <a:avLst/>
            </a:prstGeom>
            <a:ln w="15875">
              <a:prstDash val="sysDash"/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/>
            <p:nvPr/>
          </p:nvCxnSpPr>
          <p:spPr>
            <a:xfrm rot="10800000">
              <a:off x="557940" y="5796461"/>
              <a:ext cx="471762" cy="1301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15" name="Connecteur droit 214"/>
          <p:cNvCxnSpPr/>
          <p:nvPr/>
        </p:nvCxnSpPr>
        <p:spPr>
          <a:xfrm rot="16200000" flipH="1">
            <a:off x="358886" y="5324578"/>
            <a:ext cx="1474256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3" name="Groupe 222"/>
          <p:cNvGrpSpPr/>
          <p:nvPr/>
        </p:nvGrpSpPr>
        <p:grpSpPr>
          <a:xfrm>
            <a:off x="922325" y="5597867"/>
            <a:ext cx="299140" cy="602165"/>
            <a:chOff x="922325" y="5597867"/>
            <a:chExt cx="299140" cy="602165"/>
          </a:xfrm>
        </p:grpSpPr>
        <p:cxnSp>
          <p:nvCxnSpPr>
            <p:cNvPr id="204" name="Connecteur droit 203"/>
            <p:cNvCxnSpPr/>
            <p:nvPr/>
          </p:nvCxnSpPr>
          <p:spPr>
            <a:xfrm rot="16200000" flipV="1">
              <a:off x="930405" y="5701065"/>
              <a:ext cx="206396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6" name="Connecteur droit 205"/>
            <p:cNvCxnSpPr/>
            <p:nvPr/>
          </p:nvCxnSpPr>
          <p:spPr>
            <a:xfrm rot="10800000">
              <a:off x="1006638" y="5629952"/>
              <a:ext cx="206396" cy="176911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3" name="Corde 212"/>
            <p:cNvSpPr>
              <a:spLocks noChangeAspect="1"/>
            </p:cNvSpPr>
            <p:nvPr/>
          </p:nvSpPr>
          <p:spPr>
            <a:xfrm rot="18212304">
              <a:off x="956099" y="5934666"/>
              <a:ext cx="265366" cy="265366"/>
            </a:xfrm>
            <a:prstGeom prst="chord">
              <a:avLst>
                <a:gd name="adj1" fmla="val 3273869"/>
                <a:gd name="adj2" fmla="val 1429032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Triangle rectangle 215"/>
            <p:cNvSpPr/>
            <p:nvPr/>
          </p:nvSpPr>
          <p:spPr>
            <a:xfrm flipH="1">
              <a:off x="971192" y="5874474"/>
              <a:ext cx="88455" cy="147426"/>
            </a:xfrm>
            <a:prstGeom prst="rt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217" name="Connecteur droit 216"/>
            <p:cNvCxnSpPr/>
            <p:nvPr/>
          </p:nvCxnSpPr>
          <p:spPr>
            <a:xfrm rot="10800000">
              <a:off x="922325" y="5874475"/>
              <a:ext cx="88455" cy="1301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0" name="ZoneTexte 289"/>
          <p:cNvSpPr txBox="1"/>
          <p:nvPr/>
        </p:nvSpPr>
        <p:spPr>
          <a:xfrm>
            <a:off x="791467" y="4198465"/>
            <a:ext cx="526590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AU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91" name="ZoneTexte 290"/>
          <p:cNvSpPr txBox="1"/>
          <p:nvPr/>
        </p:nvSpPr>
        <p:spPr>
          <a:xfrm>
            <a:off x="1214414" y="5907296"/>
            <a:ext cx="526590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AU</a:t>
            </a:r>
            <a:endParaRPr lang="fr-FR" sz="1400" b="1" dirty="0">
              <a:solidFill>
                <a:srgbClr val="FF0000"/>
              </a:solidFill>
            </a:endParaRPr>
          </a:p>
        </p:txBody>
      </p:sp>
      <p:cxnSp>
        <p:nvCxnSpPr>
          <p:cNvPr id="315" name="Connecteur en angle 314"/>
          <p:cNvCxnSpPr/>
          <p:nvPr/>
        </p:nvCxnSpPr>
        <p:spPr>
          <a:xfrm>
            <a:off x="6784666" y="1390763"/>
            <a:ext cx="864000" cy="396000"/>
          </a:xfrm>
          <a:prstGeom prst="bentConnector3">
            <a:avLst>
              <a:gd name="adj1" fmla="val 99731"/>
            </a:avLst>
          </a:prstGeom>
          <a:ln w="12700">
            <a:prstDash val="solid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9" name="Connecteur droit 318"/>
          <p:cNvCxnSpPr/>
          <p:nvPr/>
        </p:nvCxnSpPr>
        <p:spPr>
          <a:xfrm rot="5400000" flipH="1" flipV="1">
            <a:off x="4476569" y="1740235"/>
            <a:ext cx="244681" cy="1398"/>
          </a:xfrm>
          <a:prstGeom prst="line">
            <a:avLst/>
          </a:prstGeom>
          <a:ln w="12700">
            <a:prstDash val="solid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0" name="Connecteur droit 319"/>
          <p:cNvCxnSpPr/>
          <p:nvPr/>
        </p:nvCxnSpPr>
        <p:spPr>
          <a:xfrm>
            <a:off x="5166567" y="1406202"/>
            <a:ext cx="539019" cy="1349"/>
          </a:xfrm>
          <a:prstGeom prst="line">
            <a:avLst/>
          </a:prstGeom>
          <a:ln w="12700">
            <a:prstDash val="solid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94" name="Groupe 193"/>
          <p:cNvGrpSpPr/>
          <p:nvPr/>
        </p:nvGrpSpPr>
        <p:grpSpPr>
          <a:xfrm>
            <a:off x="5683053" y="1176412"/>
            <a:ext cx="1165027" cy="442181"/>
            <a:chOff x="5683053" y="1176412"/>
            <a:chExt cx="1165027" cy="442181"/>
          </a:xfrm>
        </p:grpSpPr>
        <p:sp>
          <p:nvSpPr>
            <p:cNvPr id="312" name="Rectangle 311"/>
            <p:cNvSpPr/>
            <p:nvPr/>
          </p:nvSpPr>
          <p:spPr>
            <a:xfrm>
              <a:off x="5720483" y="1193744"/>
              <a:ext cx="1053301" cy="424849"/>
            </a:xfrm>
            <a:prstGeom prst="rect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21" name="Rectangle 35"/>
            <p:cNvSpPr>
              <a:spLocks noChangeArrowheads="1"/>
            </p:cNvSpPr>
            <p:nvPr/>
          </p:nvSpPr>
          <p:spPr bwMode="auto">
            <a:xfrm>
              <a:off x="5683053" y="1187450"/>
              <a:ext cx="347402" cy="24502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050" b="1" dirty="0" smtClean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A4</a:t>
              </a:r>
              <a:endPara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1" name="Connecteur droit avec flèche 330"/>
            <p:cNvCxnSpPr/>
            <p:nvPr/>
          </p:nvCxnSpPr>
          <p:spPr>
            <a:xfrm>
              <a:off x="6784666" y="1384088"/>
              <a:ext cx="63414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0" name="Rectangle 34"/>
            <p:cNvSpPr>
              <a:spLocks noChangeArrowheads="1"/>
            </p:cNvSpPr>
            <p:nvPr/>
          </p:nvSpPr>
          <p:spPr bwMode="auto">
            <a:xfrm>
              <a:off x="5877434" y="1176412"/>
              <a:ext cx="965317" cy="2306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توقف </a:t>
              </a:r>
              <a:r>
                <a:rPr lang="ar-DZ" sz="10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محصل عليه</a:t>
              </a:r>
              <a:r>
                <a:rPr lang="fr-FR" sz="1000" dirty="0">
                  <a:solidFill>
                    <a:schemeClr val="tx1"/>
                  </a:solidFill>
                  <a:cs typeface="Arabic Transparent" pitchFamily="2" charset="-78"/>
                </a:rPr>
                <a:t> </a:t>
              </a:r>
              <a:endParaRPr lang="en-US" sz="10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346" name="Ellipse 345"/>
            <p:cNvSpPr/>
            <p:nvPr/>
          </p:nvSpPr>
          <p:spPr>
            <a:xfrm>
              <a:off x="5747118" y="1213140"/>
              <a:ext cx="221949" cy="214096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190" name="Groupe 189"/>
          <p:cNvGrpSpPr/>
          <p:nvPr/>
        </p:nvGrpSpPr>
        <p:grpSpPr>
          <a:xfrm>
            <a:off x="4043718" y="1185394"/>
            <a:ext cx="1177034" cy="458825"/>
            <a:chOff x="4043718" y="1185394"/>
            <a:chExt cx="1177034" cy="458825"/>
          </a:xfrm>
        </p:grpSpPr>
        <p:sp>
          <p:nvSpPr>
            <p:cNvPr id="307" name="Rectangle 306"/>
            <p:cNvSpPr/>
            <p:nvPr/>
          </p:nvSpPr>
          <p:spPr>
            <a:xfrm>
              <a:off x="4095469" y="1193744"/>
              <a:ext cx="1053301" cy="424849"/>
            </a:xfrm>
            <a:prstGeom prst="rect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23" name="Rectangle 45"/>
            <p:cNvSpPr>
              <a:spLocks noChangeArrowheads="1"/>
            </p:cNvSpPr>
            <p:nvPr/>
          </p:nvSpPr>
          <p:spPr bwMode="auto">
            <a:xfrm>
              <a:off x="4067359" y="1186226"/>
              <a:ext cx="347402" cy="24502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05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A7</a:t>
              </a:r>
              <a:endPara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9" name="Connecteur droit avec flèche 328"/>
            <p:cNvCxnSpPr/>
            <p:nvPr/>
          </p:nvCxnSpPr>
          <p:spPr>
            <a:xfrm>
              <a:off x="5157338" y="1404093"/>
              <a:ext cx="63414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2" name="Rectangle 44"/>
            <p:cNvSpPr>
              <a:spLocks noChangeArrowheads="1"/>
            </p:cNvSpPr>
            <p:nvPr/>
          </p:nvSpPr>
          <p:spPr bwMode="auto">
            <a:xfrm>
              <a:off x="4043718" y="1185394"/>
              <a:ext cx="1170769" cy="45882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>
                <a:lnSpc>
                  <a:spcPts val="1600"/>
                </a:lnSpc>
              </a:pPr>
              <a:r>
                <a:rPr lang="ar-DZ" sz="1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وضع </a:t>
              </a:r>
              <a:r>
                <a:rPr lang="ar-DZ" sz="10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الجزء </a:t>
              </a:r>
              <a:endParaRPr lang="fr-FR" sz="10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>
                <a:lnSpc>
                  <a:spcPts val="1600"/>
                </a:lnSpc>
              </a:pPr>
              <a:r>
                <a:rPr lang="ar-DZ" sz="1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التشغيلي </a:t>
              </a:r>
              <a:r>
                <a:rPr lang="ar-DZ" sz="10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في حالة </a:t>
              </a:r>
              <a:r>
                <a:rPr lang="ar-DZ" sz="1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محددة</a:t>
              </a:r>
              <a:endParaRPr lang="en-US" sz="10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347" name="Ellipse 346"/>
            <p:cNvSpPr/>
            <p:nvPr/>
          </p:nvSpPr>
          <p:spPr>
            <a:xfrm>
              <a:off x="4126639" y="1210995"/>
              <a:ext cx="221949" cy="214096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grpSp>
        <p:nvGrpSpPr>
          <p:cNvPr id="192" name="Groupe 191"/>
          <p:cNvGrpSpPr/>
          <p:nvPr/>
        </p:nvGrpSpPr>
        <p:grpSpPr>
          <a:xfrm>
            <a:off x="3823318" y="2947206"/>
            <a:ext cx="2974670" cy="470666"/>
            <a:chOff x="3823318" y="2947206"/>
            <a:chExt cx="2974670" cy="470666"/>
          </a:xfrm>
        </p:grpSpPr>
        <p:sp>
          <p:nvSpPr>
            <p:cNvPr id="314" name="Rectangle 313"/>
            <p:cNvSpPr/>
            <p:nvPr/>
          </p:nvSpPr>
          <p:spPr>
            <a:xfrm>
              <a:off x="3849235" y="2959095"/>
              <a:ext cx="2948753" cy="458777"/>
            </a:xfrm>
            <a:prstGeom prst="rect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27" name="Rectangle 26"/>
            <p:cNvSpPr>
              <a:spLocks noChangeArrowheads="1"/>
            </p:cNvSpPr>
            <p:nvPr/>
          </p:nvSpPr>
          <p:spPr bwMode="auto">
            <a:xfrm>
              <a:off x="3823318" y="2953549"/>
              <a:ext cx="347402" cy="24502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05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endPara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3" name="Rectangle 24"/>
            <p:cNvSpPr>
              <a:spLocks noChangeArrowheads="1"/>
            </p:cNvSpPr>
            <p:nvPr/>
          </p:nvSpPr>
          <p:spPr bwMode="auto">
            <a:xfrm>
              <a:off x="4188360" y="2947206"/>
              <a:ext cx="834574" cy="230613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توقف الاستعجال</a:t>
              </a:r>
              <a:endParaRPr lang="en-US" sz="10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349" name="Ellipse 348"/>
            <p:cNvSpPr/>
            <p:nvPr/>
          </p:nvSpPr>
          <p:spPr>
            <a:xfrm>
              <a:off x="3872622" y="2981593"/>
              <a:ext cx="221949" cy="214096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</p:grpSp>
      <p:sp>
        <p:nvSpPr>
          <p:cNvPr id="354" name="Rectangle 353"/>
          <p:cNvSpPr/>
          <p:nvPr/>
        </p:nvSpPr>
        <p:spPr>
          <a:xfrm>
            <a:off x="5751719" y="2938471"/>
            <a:ext cx="1046254" cy="2882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400" b="1" dirty="0" smtClean="0">
                <a:solidFill>
                  <a:srgbClr val="FF0000"/>
                </a:solidFill>
                <a:cs typeface="Arabic Transparent" pitchFamily="2" charset="-78"/>
              </a:rPr>
              <a:t>ـ قطع التغذية.</a:t>
            </a:r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5712815" y="3147828"/>
            <a:ext cx="1085165" cy="28826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400" b="1" dirty="0" smtClean="0">
                <a:solidFill>
                  <a:srgbClr val="FF0000"/>
                </a:solidFill>
                <a:cs typeface="Arabic Transparent" pitchFamily="2" charset="-78"/>
              </a:rPr>
              <a:t>ـ توقف النظام.</a:t>
            </a:r>
            <a:endParaRPr lang="fr-FR" sz="14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193" name="Groupe 192"/>
          <p:cNvGrpSpPr/>
          <p:nvPr/>
        </p:nvGrpSpPr>
        <p:grpSpPr>
          <a:xfrm>
            <a:off x="6807157" y="3000372"/>
            <a:ext cx="2122561" cy="557903"/>
            <a:chOff x="6807157" y="3000372"/>
            <a:chExt cx="2122561" cy="557903"/>
          </a:xfrm>
        </p:grpSpPr>
        <p:cxnSp>
          <p:nvCxnSpPr>
            <p:cNvPr id="333" name="Connecteur droit avec flèche 332"/>
            <p:cNvCxnSpPr/>
            <p:nvPr/>
          </p:nvCxnSpPr>
          <p:spPr>
            <a:xfrm rot="5400000">
              <a:off x="7894449" y="3048695"/>
              <a:ext cx="61170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53" name="Groupe 129"/>
            <p:cNvGrpSpPr/>
            <p:nvPr/>
          </p:nvGrpSpPr>
          <p:grpSpPr>
            <a:xfrm>
              <a:off x="6807157" y="3008806"/>
              <a:ext cx="1118553" cy="208418"/>
              <a:chOff x="4713867" y="4453406"/>
              <a:chExt cx="1609902" cy="310972"/>
            </a:xfrm>
          </p:grpSpPr>
          <p:cxnSp>
            <p:nvCxnSpPr>
              <p:cNvPr id="372" name="Connecteur en angle 371"/>
              <p:cNvCxnSpPr/>
              <p:nvPr/>
            </p:nvCxnSpPr>
            <p:spPr>
              <a:xfrm rot="5400000">
                <a:off x="5411389" y="3755884"/>
                <a:ext cx="214857" cy="1609902"/>
              </a:xfrm>
              <a:prstGeom prst="bentConnector3">
                <a:avLst>
                  <a:gd name="adj1" fmla="val 100190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373" name="Line 16"/>
              <p:cNvSpPr>
                <a:spLocks noChangeAspect="1" noChangeShapeType="1"/>
              </p:cNvSpPr>
              <p:nvPr/>
            </p:nvSpPr>
            <p:spPr bwMode="auto">
              <a:xfrm>
                <a:off x="5466400" y="4563141"/>
                <a:ext cx="0" cy="20123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100"/>
              </a:p>
            </p:txBody>
          </p:sp>
        </p:grpSp>
        <p:cxnSp>
          <p:nvCxnSpPr>
            <p:cNvPr id="356" name="Connecteur droit 355"/>
            <p:cNvCxnSpPr/>
            <p:nvPr/>
          </p:nvCxnSpPr>
          <p:spPr>
            <a:xfrm rot="10800000">
              <a:off x="7919338" y="3154350"/>
              <a:ext cx="328001" cy="93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57" name="Text Box 19"/>
            <p:cNvSpPr txBox="1">
              <a:spLocks noChangeArrowheads="1"/>
            </p:cNvSpPr>
            <p:nvPr/>
          </p:nvSpPr>
          <p:spPr bwMode="auto">
            <a:xfrm>
              <a:off x="7788117" y="3000372"/>
              <a:ext cx="1141601" cy="21438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algn="r" defTabSz="914400" rtl="1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من كل المستطيلات</a:t>
              </a: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abic Transparent" pitchFamily="2" charset="-78"/>
              </a:endParaRPr>
            </a:p>
          </p:txBody>
        </p:sp>
        <p:sp>
          <p:nvSpPr>
            <p:cNvPr id="359" name="Text Box 85"/>
            <p:cNvSpPr txBox="1">
              <a:spLocks noChangeAspect="1" noChangeArrowheads="1"/>
            </p:cNvSpPr>
            <p:nvPr/>
          </p:nvSpPr>
          <p:spPr bwMode="auto">
            <a:xfrm>
              <a:off x="7072330" y="3206535"/>
              <a:ext cx="535807" cy="35174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AU</a:t>
              </a:r>
              <a:endParaRPr lang="fr-F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60" name="Connecteur droit avec flèche 359"/>
            <p:cNvCxnSpPr/>
            <p:nvPr/>
          </p:nvCxnSpPr>
          <p:spPr>
            <a:xfrm rot="10800000">
              <a:off x="8177515" y="3150260"/>
              <a:ext cx="43733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grpSp>
        <p:nvGrpSpPr>
          <p:cNvPr id="191" name="Groupe 190"/>
          <p:cNvGrpSpPr/>
          <p:nvPr/>
        </p:nvGrpSpPr>
        <p:grpSpPr>
          <a:xfrm>
            <a:off x="3829897" y="1806143"/>
            <a:ext cx="1307922" cy="810260"/>
            <a:chOff x="3829897" y="1806143"/>
            <a:chExt cx="1307922" cy="810260"/>
          </a:xfrm>
        </p:grpSpPr>
        <p:sp>
          <p:nvSpPr>
            <p:cNvPr id="310" name="Rectangle 309"/>
            <p:cNvSpPr/>
            <p:nvPr/>
          </p:nvSpPr>
          <p:spPr>
            <a:xfrm>
              <a:off x="3854676" y="1882360"/>
              <a:ext cx="1236573" cy="734043"/>
            </a:xfrm>
            <a:prstGeom prst="rect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22" name="Rectangle 38"/>
            <p:cNvSpPr>
              <a:spLocks noChangeArrowheads="1"/>
            </p:cNvSpPr>
            <p:nvPr/>
          </p:nvSpPr>
          <p:spPr bwMode="auto">
            <a:xfrm>
              <a:off x="3829897" y="1884215"/>
              <a:ext cx="347402" cy="24502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05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endPara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35" name="Connecteur droit avec flèche 334"/>
            <p:cNvCxnSpPr/>
            <p:nvPr/>
          </p:nvCxnSpPr>
          <p:spPr>
            <a:xfrm rot="16200000">
              <a:off x="4570614" y="1836728"/>
              <a:ext cx="61170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1" name="Rectangle 37"/>
            <p:cNvSpPr>
              <a:spLocks noChangeArrowheads="1"/>
            </p:cNvSpPr>
            <p:nvPr/>
          </p:nvSpPr>
          <p:spPr bwMode="auto">
            <a:xfrm>
              <a:off x="3963937" y="1911245"/>
              <a:ext cx="1173882" cy="374747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r" rtl="1"/>
              <a:r>
                <a:rPr lang="ar-DZ" sz="1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تحضير </a:t>
              </a:r>
              <a:r>
                <a:rPr lang="ar-DZ" sz="10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من أجل </a:t>
              </a:r>
              <a:endParaRPr lang="fr-FR" sz="10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algn="r" rtl="1"/>
              <a:r>
                <a:rPr lang="ar-DZ" sz="1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إعادة </a:t>
              </a:r>
              <a:r>
                <a:rPr lang="ar-DZ" sz="1000" b="1" dirty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التشغيل بعد </a:t>
              </a:r>
              <a:r>
                <a:rPr lang="ar-DZ" sz="1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rPr>
                <a:t>العطب</a:t>
              </a:r>
              <a:endParaRPr lang="fr-FR" sz="1000" dirty="0">
                <a:solidFill>
                  <a:schemeClr val="tx1"/>
                </a:solidFill>
                <a:cs typeface="Arabic Transparent" pitchFamily="2" charset="-78"/>
              </a:endParaRPr>
            </a:p>
          </p:txBody>
        </p:sp>
        <p:sp>
          <p:nvSpPr>
            <p:cNvPr id="348" name="Ellipse 347"/>
            <p:cNvSpPr/>
            <p:nvPr/>
          </p:nvSpPr>
          <p:spPr>
            <a:xfrm>
              <a:off x="3884466" y="1907178"/>
              <a:ext cx="221949" cy="214096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/>
            </a:p>
          </p:txBody>
        </p:sp>
        <p:sp>
          <p:nvSpPr>
            <p:cNvPr id="362" name="Rectangle 134"/>
            <p:cNvSpPr>
              <a:spLocks noChangeArrowheads="1"/>
            </p:cNvSpPr>
            <p:nvPr/>
          </p:nvSpPr>
          <p:spPr bwMode="auto">
            <a:xfrm>
              <a:off x="3857620" y="2202412"/>
              <a:ext cx="1215396" cy="36933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r" rtl="1"/>
              <a:r>
                <a:rPr lang="ar-DZ" sz="900" b="1" dirty="0" smtClean="0">
                  <a:solidFill>
                    <a:srgbClr val="3333FF"/>
                  </a:solidFill>
                  <a:cs typeface="Arabic Transparent" pitchFamily="2" charset="-78"/>
                </a:rPr>
                <a:t>تصليح الخلل مناجل إرجاع </a:t>
              </a:r>
            </a:p>
            <a:p>
              <a:pPr algn="r" rtl="1"/>
              <a:r>
                <a:rPr lang="ar-DZ" sz="900" b="1" dirty="0" smtClean="0">
                  <a:solidFill>
                    <a:srgbClr val="3333FF"/>
                  </a:solidFill>
                  <a:cs typeface="Arabic Transparent" pitchFamily="2" charset="-78"/>
                </a:rPr>
                <a:t>النظام إلى </a:t>
              </a:r>
              <a:r>
                <a:rPr lang="ar-DZ" sz="900" b="1" dirty="0">
                  <a:solidFill>
                    <a:srgbClr val="3333FF"/>
                  </a:solidFill>
                  <a:cs typeface="Arabic Transparent" pitchFamily="2" charset="-78"/>
                </a:rPr>
                <a:t>حاله السابق</a:t>
              </a:r>
              <a:endParaRPr lang="fr-FR" sz="900" b="1" dirty="0">
                <a:solidFill>
                  <a:srgbClr val="3333FF"/>
                </a:solidFill>
                <a:cs typeface="Arabic Transparent" pitchFamily="2" charset="-78"/>
              </a:endParaRPr>
            </a:p>
          </p:txBody>
        </p:sp>
      </p:grpSp>
      <p:grpSp>
        <p:nvGrpSpPr>
          <p:cNvPr id="195" name="Groupe 194"/>
          <p:cNvGrpSpPr/>
          <p:nvPr/>
        </p:nvGrpSpPr>
        <p:grpSpPr>
          <a:xfrm>
            <a:off x="3929676" y="2633872"/>
            <a:ext cx="1015924" cy="443982"/>
            <a:chOff x="3929676" y="2633872"/>
            <a:chExt cx="1015924" cy="443982"/>
          </a:xfrm>
        </p:grpSpPr>
        <p:cxnSp>
          <p:nvCxnSpPr>
            <p:cNvPr id="318" name="Connecteur droit 317"/>
            <p:cNvCxnSpPr/>
            <p:nvPr/>
          </p:nvCxnSpPr>
          <p:spPr>
            <a:xfrm rot="5400000" flipH="1" flipV="1">
              <a:off x="3833576" y="2777173"/>
              <a:ext cx="288000" cy="1398"/>
            </a:xfrm>
            <a:prstGeom prst="line">
              <a:avLst/>
            </a:prstGeom>
            <a:ln w="12700">
              <a:prstDash val="solid"/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4" name="Connecteur droit avec flèche 333"/>
            <p:cNvCxnSpPr/>
            <p:nvPr/>
          </p:nvCxnSpPr>
          <p:spPr>
            <a:xfrm rot="16200000">
              <a:off x="3944142" y="2903151"/>
              <a:ext cx="61170" cy="0"/>
            </a:xfrm>
            <a:prstGeom prst="straightConnector1">
              <a:avLst/>
            </a:prstGeom>
            <a:ln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>
              <a:off x="3929676" y="2814392"/>
              <a:ext cx="104864" cy="10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64" name="Groupe 70"/>
            <p:cNvGrpSpPr/>
            <p:nvPr/>
          </p:nvGrpSpPr>
          <p:grpSpPr>
            <a:xfrm>
              <a:off x="4002538" y="2714620"/>
              <a:ext cx="943062" cy="363234"/>
              <a:chOff x="1518360" y="5231173"/>
              <a:chExt cx="1357322" cy="541970"/>
            </a:xfrm>
          </p:grpSpPr>
          <p:sp>
            <p:nvSpPr>
              <p:cNvPr id="370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1518360" y="5231173"/>
                <a:ext cx="1357322" cy="54197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050" b="1" dirty="0" smtClean="0">
                    <a:solidFill>
                      <a:schemeClr val="tx1"/>
                    </a:solidFill>
                  </a:rPr>
                  <a:t>AU. </a:t>
                </a:r>
                <a:r>
                  <a:rPr lang="fr-FR" sz="1050" b="1" dirty="0" err="1" smtClean="0">
                    <a:solidFill>
                      <a:schemeClr val="tx1"/>
                    </a:solidFill>
                  </a:rPr>
                  <a:t>Rearm</a:t>
                </a:r>
                <a:endParaRPr lang="fr-FR" sz="1050" b="1" dirty="0" smtClean="0">
                  <a:solidFill>
                    <a:schemeClr val="tx1"/>
                  </a:solidFill>
                </a:endParaRPr>
              </a:p>
              <a:p>
                <a:endParaRPr lang="fr-FR" sz="10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71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1690730" y="5258755"/>
                <a:ext cx="252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100"/>
              </a:p>
            </p:txBody>
          </p:sp>
        </p:grpSp>
      </p:grpSp>
      <p:grpSp>
        <p:nvGrpSpPr>
          <p:cNvPr id="189" name="Groupe 188"/>
          <p:cNvGrpSpPr/>
          <p:nvPr/>
        </p:nvGrpSpPr>
        <p:grpSpPr>
          <a:xfrm>
            <a:off x="5186641" y="507942"/>
            <a:ext cx="3800192" cy="2491841"/>
            <a:chOff x="5186641" y="507942"/>
            <a:chExt cx="3800192" cy="2491841"/>
          </a:xfrm>
        </p:grpSpPr>
        <p:grpSp>
          <p:nvGrpSpPr>
            <p:cNvPr id="187" name="Groupe 186"/>
            <p:cNvGrpSpPr/>
            <p:nvPr/>
          </p:nvGrpSpPr>
          <p:grpSpPr>
            <a:xfrm>
              <a:off x="5349323" y="1807493"/>
              <a:ext cx="963119" cy="894106"/>
              <a:chOff x="5349323" y="1807493"/>
              <a:chExt cx="963119" cy="894106"/>
            </a:xfrm>
          </p:grpSpPr>
          <p:sp>
            <p:nvSpPr>
              <p:cNvPr id="311" name="Rectangle 310"/>
              <p:cNvSpPr/>
              <p:nvPr/>
            </p:nvSpPr>
            <p:spPr>
              <a:xfrm>
                <a:off x="5428335" y="1890566"/>
                <a:ext cx="824383" cy="734043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325" name="Rectangle 57"/>
              <p:cNvSpPr>
                <a:spLocks noChangeArrowheads="1"/>
              </p:cNvSpPr>
              <p:nvPr/>
            </p:nvSpPr>
            <p:spPr bwMode="auto">
              <a:xfrm>
                <a:off x="5396365" y="1891613"/>
                <a:ext cx="347402" cy="24502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r>
                  <a:rPr lang="fr-FR" sz="105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A2</a:t>
                </a:r>
                <a:endParaRPr lang="fr-FR" sz="800" dirty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36" name="Connecteur droit avec flèche 335"/>
              <p:cNvCxnSpPr/>
              <p:nvPr/>
            </p:nvCxnSpPr>
            <p:spPr>
              <a:xfrm rot="16200000">
                <a:off x="5520062" y="1838078"/>
                <a:ext cx="61170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9" name="Rectangle 56"/>
              <p:cNvSpPr>
                <a:spLocks noChangeArrowheads="1"/>
              </p:cNvSpPr>
              <p:nvPr/>
            </p:nvSpPr>
            <p:spPr bwMode="auto">
              <a:xfrm>
                <a:off x="5518336" y="1925851"/>
                <a:ext cx="794106" cy="34592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pPr algn="r" rtl="1"/>
                <a:r>
                  <a:rPr lang="ar-DZ" sz="900" b="1" dirty="0" smtClean="0">
                    <a:solidFill>
                      <a:schemeClr val="tx1"/>
                    </a:solidFill>
                    <a:ea typeface="Times New Roman" pitchFamily="18" charset="0"/>
                    <a:cs typeface="Arabic Transparent" pitchFamily="2" charset="-78"/>
                  </a:rPr>
                  <a:t>توقف </a:t>
                </a:r>
                <a:r>
                  <a:rPr lang="ar-DZ" sz="900" b="1" dirty="0">
                    <a:solidFill>
                      <a:schemeClr val="tx1"/>
                    </a:solidFill>
                    <a:ea typeface="Times New Roman" pitchFamily="18" charset="0"/>
                    <a:cs typeface="Arabic Transparent" pitchFamily="2" charset="-78"/>
                  </a:rPr>
                  <a:t>مطلوب </a:t>
                </a:r>
                <a:endParaRPr lang="fr-FR" sz="9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endParaRPr>
              </a:p>
              <a:p>
                <a:pPr algn="r" rtl="1"/>
                <a:r>
                  <a:rPr lang="ar-DZ" sz="900" b="1" dirty="0" smtClean="0">
                    <a:solidFill>
                      <a:schemeClr val="tx1"/>
                    </a:solidFill>
                    <a:ea typeface="Times New Roman" pitchFamily="18" charset="0"/>
                    <a:cs typeface="Arabic Transparent" pitchFamily="2" charset="-78"/>
                  </a:rPr>
                  <a:t>عند </a:t>
                </a:r>
                <a:r>
                  <a:rPr lang="ar-DZ" sz="900" b="1" dirty="0">
                    <a:solidFill>
                      <a:schemeClr val="tx1"/>
                    </a:solidFill>
                    <a:ea typeface="Times New Roman" pitchFamily="18" charset="0"/>
                    <a:cs typeface="Arabic Transparent" pitchFamily="2" charset="-78"/>
                  </a:rPr>
                  <a:t>نهاية </a:t>
                </a:r>
                <a:r>
                  <a:rPr lang="ar-DZ" sz="900" b="1" dirty="0" smtClean="0">
                    <a:solidFill>
                      <a:schemeClr val="tx1"/>
                    </a:solidFill>
                    <a:ea typeface="Times New Roman" pitchFamily="18" charset="0"/>
                    <a:cs typeface="Arabic Transparent" pitchFamily="2" charset="-78"/>
                  </a:rPr>
                  <a:t>الدورة</a:t>
                </a:r>
                <a:endParaRPr lang="fr-FR" sz="900" dirty="0">
                  <a:solidFill>
                    <a:schemeClr val="tx1"/>
                  </a:solidFill>
                  <a:cs typeface="Arabic Transparent" pitchFamily="2" charset="-78"/>
                </a:endParaRPr>
              </a:p>
            </p:txBody>
          </p:sp>
          <p:sp>
            <p:nvSpPr>
              <p:cNvPr id="350" name="Ellipse 349"/>
              <p:cNvSpPr/>
              <p:nvPr/>
            </p:nvSpPr>
            <p:spPr>
              <a:xfrm>
                <a:off x="5457443" y="1922058"/>
                <a:ext cx="221949" cy="214096"/>
              </a:xfrm>
              <a:prstGeom prst="ellipse">
                <a:avLst/>
              </a:prstGeom>
              <a:noFill/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352" name="Text Box 85"/>
              <p:cNvSpPr txBox="1">
                <a:spLocks noChangeAspect="1" noChangeArrowheads="1"/>
              </p:cNvSpPr>
              <p:nvPr/>
            </p:nvSpPr>
            <p:spPr bwMode="auto">
              <a:xfrm>
                <a:off x="5349323" y="2222813"/>
                <a:ext cx="893436" cy="47878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r" rtl="1"/>
                <a:r>
                  <a:rPr lang="ar-DZ" sz="1000" b="1" dirty="0">
                    <a:solidFill>
                      <a:srgbClr val="3333FF"/>
                    </a:solidFill>
                    <a:cs typeface="Arabic Transparent" pitchFamily="2" charset="-78"/>
                  </a:rPr>
                  <a:t>طلب توقف عند </a:t>
                </a:r>
                <a:endParaRPr lang="fr-FR" sz="1000" b="1" dirty="0" smtClean="0">
                  <a:solidFill>
                    <a:srgbClr val="3333FF"/>
                  </a:solidFill>
                  <a:cs typeface="Arabic Transparent" pitchFamily="2" charset="-78"/>
                </a:endParaRPr>
              </a:p>
              <a:p>
                <a:pPr algn="r" rtl="1"/>
                <a:r>
                  <a:rPr lang="ar-DZ" sz="1000" b="1" dirty="0" smtClean="0">
                    <a:solidFill>
                      <a:srgbClr val="3333FF"/>
                    </a:solidFill>
                    <a:cs typeface="Arabic Transparent" pitchFamily="2" charset="-78"/>
                  </a:rPr>
                  <a:t>نهاية </a:t>
                </a:r>
                <a:r>
                  <a:rPr lang="ar-DZ" sz="1000" b="1" dirty="0">
                    <a:solidFill>
                      <a:srgbClr val="3333FF"/>
                    </a:solidFill>
                    <a:cs typeface="Arabic Transparent" pitchFamily="2" charset="-78"/>
                  </a:rPr>
                  <a:t>الدورة</a:t>
                </a:r>
                <a:endParaRPr lang="fr-FR" sz="1000" b="1" dirty="0">
                  <a:solidFill>
                    <a:srgbClr val="3333FF"/>
                  </a:solidFill>
                  <a:cs typeface="Arabic Transparent" pitchFamily="2" charset="-78"/>
                </a:endParaRPr>
              </a:p>
            </p:txBody>
          </p:sp>
        </p:grpSp>
        <p:grpSp>
          <p:nvGrpSpPr>
            <p:cNvPr id="185" name="Groupe 184"/>
            <p:cNvGrpSpPr/>
            <p:nvPr/>
          </p:nvGrpSpPr>
          <p:grpSpPr>
            <a:xfrm>
              <a:off x="7445428" y="1785926"/>
              <a:ext cx="1541405" cy="1213857"/>
              <a:chOff x="7445428" y="1785926"/>
              <a:chExt cx="1541405" cy="1213857"/>
            </a:xfrm>
          </p:grpSpPr>
          <p:sp>
            <p:nvSpPr>
              <p:cNvPr id="313" name="Rectangle 312"/>
              <p:cNvSpPr/>
              <p:nvPr/>
            </p:nvSpPr>
            <p:spPr>
              <a:xfrm>
                <a:off x="7539695" y="1785926"/>
                <a:ext cx="1447138" cy="1213857"/>
              </a:xfrm>
              <a:prstGeom prst="rect">
                <a:avLst/>
              </a:prstGeom>
              <a:solidFill>
                <a:srgbClr val="FFCC99"/>
              </a:solidFill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326" name="Text Box 19"/>
              <p:cNvSpPr txBox="1">
                <a:spLocks noChangeArrowheads="1"/>
              </p:cNvSpPr>
              <p:nvPr/>
            </p:nvSpPr>
            <p:spPr bwMode="auto">
              <a:xfrm>
                <a:off x="7463196" y="1811709"/>
                <a:ext cx="488815" cy="275266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88900" lvl="1" indent="-6350">
                  <a:spcBef>
                    <a:spcPts val="500"/>
                  </a:spcBef>
                  <a:spcAft>
                    <a:spcPts val="500"/>
                  </a:spcAft>
                </a:pPr>
                <a:r>
                  <a:rPr lang="fr-FR" sz="105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F1</a:t>
                </a:r>
                <a:endParaRPr lang="fr-FR" sz="8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32" name="Connecteur droit avec flèche 331"/>
              <p:cNvCxnSpPr/>
              <p:nvPr/>
            </p:nvCxnSpPr>
            <p:spPr>
              <a:xfrm rot="10800000">
                <a:off x="7445428" y="2203279"/>
                <a:ext cx="63414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7" name="Rectangle 18"/>
              <p:cNvSpPr>
                <a:spLocks noChangeArrowheads="1"/>
              </p:cNvSpPr>
              <p:nvPr/>
            </p:nvSpPr>
            <p:spPr bwMode="auto">
              <a:xfrm>
                <a:off x="7934283" y="1792856"/>
                <a:ext cx="795663" cy="28826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pPr algn="r" rtl="1"/>
                <a:r>
                  <a:rPr lang="ar-DZ" sz="1400" dirty="0" smtClean="0">
                    <a:solidFill>
                      <a:schemeClr val="tx1"/>
                    </a:solidFill>
                    <a:ea typeface="Times New Roman" pitchFamily="18" charset="0"/>
                    <a:cs typeface="Arabic Transparent" pitchFamily="2" charset="-78"/>
                  </a:rPr>
                  <a:t>إنتاج عادي</a:t>
                </a:r>
                <a:endParaRPr lang="en-US" sz="14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44" name="Ellipse 343"/>
              <p:cNvSpPr/>
              <p:nvPr/>
            </p:nvSpPr>
            <p:spPr>
              <a:xfrm>
                <a:off x="7596692" y="1826026"/>
                <a:ext cx="221949" cy="214096"/>
              </a:xfrm>
              <a:prstGeom prst="ellipse">
                <a:avLst/>
              </a:prstGeom>
              <a:noFill/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358" name="Text Box 109"/>
              <p:cNvSpPr txBox="1">
                <a:spLocks noChangeArrowheads="1"/>
              </p:cNvSpPr>
              <p:nvPr/>
            </p:nvSpPr>
            <p:spPr bwMode="auto">
              <a:xfrm>
                <a:off x="7586222" y="2203235"/>
                <a:ext cx="1300658" cy="691841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lang="ar-DZ" sz="1400" b="1" dirty="0" smtClean="0">
                    <a:solidFill>
                      <a:srgbClr val="669900"/>
                    </a:solidFill>
                    <a:cs typeface="Arabic Transparent" pitchFamily="2" charset="-78"/>
                  </a:rPr>
                  <a:t>نظام </a:t>
                </a:r>
                <a:r>
                  <a:rPr lang="ar-DZ" sz="1400" b="1" kern="0" dirty="0" smtClean="0">
                    <a:solidFill>
                      <a:srgbClr val="669900"/>
                    </a:solidFill>
                    <a:latin typeface="Arial" pitchFamily="34" charset="0"/>
                    <a:ea typeface="Times New Roman" pitchFamily="18" charset="0"/>
                    <a:cs typeface="Arabic Transparent" pitchFamily="2" charset="-78"/>
                  </a:rPr>
                  <a:t>ألي لصناعة وتعليب </a:t>
                </a:r>
                <a:r>
                  <a:rPr lang="ar-DZ" sz="1400" b="1" kern="0" dirty="0" err="1" smtClean="0">
                    <a:solidFill>
                      <a:srgbClr val="669900"/>
                    </a:solidFill>
                    <a:latin typeface="Arial" pitchFamily="34" charset="0"/>
                    <a:ea typeface="Times New Roman" pitchFamily="18" charset="0"/>
                    <a:cs typeface="Arabic Transparent" pitchFamily="2" charset="-78"/>
                  </a:rPr>
                  <a:t>منتوج</a:t>
                </a:r>
                <a:r>
                  <a:rPr lang="ar-DZ" sz="1400" b="1" kern="0" dirty="0" smtClean="0">
                    <a:solidFill>
                      <a:srgbClr val="669900"/>
                    </a:solidFill>
                    <a:latin typeface="Arial" pitchFamily="34" charset="0"/>
                    <a:ea typeface="Times New Roman" pitchFamily="18" charset="0"/>
                    <a:cs typeface="Arabic Transparent" pitchFamily="2" charset="-78"/>
                  </a:rPr>
                  <a:t> غذائي</a:t>
                </a:r>
                <a:endParaRPr lang="fr-FR" sz="1400" b="1" dirty="0">
                  <a:solidFill>
                    <a:srgbClr val="669900"/>
                  </a:solidFill>
                  <a:cs typeface="Arabic Transparent" pitchFamily="2" charset="-78"/>
                </a:endParaRPr>
              </a:p>
            </p:txBody>
          </p:sp>
        </p:grpSp>
        <p:grpSp>
          <p:nvGrpSpPr>
            <p:cNvPr id="183" name="Groupe 182"/>
            <p:cNvGrpSpPr/>
            <p:nvPr/>
          </p:nvGrpSpPr>
          <p:grpSpPr>
            <a:xfrm>
              <a:off x="5336798" y="507942"/>
              <a:ext cx="1536985" cy="489362"/>
              <a:chOff x="5336798" y="507942"/>
              <a:chExt cx="1536985" cy="489362"/>
            </a:xfrm>
          </p:grpSpPr>
          <p:sp>
            <p:nvSpPr>
              <p:cNvPr id="308" name="Rectangle 307"/>
              <p:cNvSpPr/>
              <p:nvPr/>
            </p:nvSpPr>
            <p:spPr>
              <a:xfrm>
                <a:off x="5550998" y="552367"/>
                <a:ext cx="1204867" cy="397607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309" name="Rectangle 308"/>
              <p:cNvSpPr/>
              <p:nvPr/>
            </p:nvSpPr>
            <p:spPr>
              <a:xfrm>
                <a:off x="5500061" y="507942"/>
                <a:ext cx="1299988" cy="489362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324" name="Rectangle 54"/>
              <p:cNvSpPr>
                <a:spLocks noChangeArrowheads="1"/>
              </p:cNvSpPr>
              <p:nvPr/>
            </p:nvSpPr>
            <p:spPr bwMode="auto">
              <a:xfrm>
                <a:off x="5523553" y="557619"/>
                <a:ext cx="347402" cy="24502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r>
                  <a:rPr lang="fr-FR" sz="105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A1</a:t>
                </a:r>
                <a:endParaRPr lang="fr-FR" sz="800" dirty="0">
                  <a:solidFill>
                    <a:schemeClr val="tx1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30" name="Connecteur droit avec flèche 329"/>
              <p:cNvCxnSpPr/>
              <p:nvPr/>
            </p:nvCxnSpPr>
            <p:spPr>
              <a:xfrm>
                <a:off x="6810369" y="842490"/>
                <a:ext cx="63414" cy="0"/>
              </a:xfrm>
              <a:prstGeom prst="straightConnector1">
                <a:avLst/>
              </a:prstGeom>
              <a:ln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8" name="Rectangle 53"/>
              <p:cNvSpPr>
                <a:spLocks noChangeArrowheads="1"/>
              </p:cNvSpPr>
              <p:nvPr/>
            </p:nvSpPr>
            <p:spPr bwMode="auto">
              <a:xfrm>
                <a:off x="5891714" y="526123"/>
                <a:ext cx="859478" cy="37474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pPr algn="r" rtl="1"/>
                <a:r>
                  <a:rPr lang="ar-DZ" sz="1000" b="1" dirty="0" smtClean="0">
                    <a:solidFill>
                      <a:schemeClr val="tx1"/>
                    </a:solidFill>
                    <a:ea typeface="Times New Roman" pitchFamily="18" charset="0"/>
                    <a:cs typeface="Arabic Transparent" pitchFamily="2" charset="-78"/>
                  </a:rPr>
                  <a:t>توقف </a:t>
                </a:r>
                <a:r>
                  <a:rPr lang="ar-DZ" sz="1000" b="1" dirty="0">
                    <a:solidFill>
                      <a:schemeClr val="tx1"/>
                    </a:solidFill>
                    <a:ea typeface="Times New Roman" pitchFamily="18" charset="0"/>
                    <a:cs typeface="Arabic Transparent" pitchFamily="2" charset="-78"/>
                  </a:rPr>
                  <a:t>في الحالة </a:t>
                </a:r>
                <a:endParaRPr lang="fr-FR" sz="1000" b="1" dirty="0" smtClean="0">
                  <a:solidFill>
                    <a:schemeClr val="tx1"/>
                  </a:solidFill>
                  <a:ea typeface="Times New Roman" pitchFamily="18" charset="0"/>
                  <a:cs typeface="Arabic Transparent" pitchFamily="2" charset="-78"/>
                </a:endParaRPr>
              </a:p>
              <a:p>
                <a:pPr algn="r" rtl="1"/>
                <a:r>
                  <a:rPr lang="ar-DZ" sz="1000" b="1" dirty="0" smtClean="0">
                    <a:solidFill>
                      <a:schemeClr val="tx1"/>
                    </a:solidFill>
                    <a:ea typeface="Times New Roman" pitchFamily="18" charset="0"/>
                    <a:cs typeface="Arabic Transparent" pitchFamily="2" charset="-78"/>
                  </a:rPr>
                  <a:t>الابتدائية</a:t>
                </a:r>
                <a:endParaRPr lang="fr-FR" sz="1000" dirty="0">
                  <a:solidFill>
                    <a:schemeClr val="tx1"/>
                  </a:solidFill>
                  <a:cs typeface="Arabic Transparent" pitchFamily="2" charset="-78"/>
                </a:endParaRPr>
              </a:p>
            </p:txBody>
          </p:sp>
          <p:sp>
            <p:nvSpPr>
              <p:cNvPr id="345" name="Ellipse 344"/>
              <p:cNvSpPr/>
              <p:nvPr/>
            </p:nvSpPr>
            <p:spPr>
              <a:xfrm>
                <a:off x="5577359" y="575391"/>
                <a:ext cx="221949" cy="214096"/>
              </a:xfrm>
              <a:prstGeom prst="ellipse">
                <a:avLst/>
              </a:prstGeom>
              <a:noFill/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361" name="Text Box 82"/>
              <p:cNvSpPr txBox="1">
                <a:spLocks noChangeArrowheads="1"/>
              </p:cNvSpPr>
              <p:nvPr/>
            </p:nvSpPr>
            <p:spPr bwMode="auto">
              <a:xfrm>
                <a:off x="5336798" y="603010"/>
                <a:ext cx="1014394" cy="25109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r" rtl="1"/>
                <a:r>
                  <a:rPr lang="fr-FR" sz="1000" b="1" dirty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 </a:t>
                </a:r>
                <a:r>
                  <a:rPr lang="ar-DZ" sz="1000" b="1" dirty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شروط </a:t>
                </a:r>
                <a:r>
                  <a:rPr lang="ar-SA" sz="1000" b="1" dirty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 ا</a:t>
                </a:r>
                <a:r>
                  <a:rPr lang="ar-DZ" sz="1000" b="1" dirty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لا</a:t>
                </a:r>
                <a:r>
                  <a:rPr lang="ar-SA" sz="1000" b="1" dirty="0" err="1" smtClean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بتدائية</a:t>
                </a:r>
                <a:r>
                  <a:rPr lang="fr-FR" sz="1000" b="1" dirty="0" smtClean="0">
                    <a:solidFill>
                      <a:srgbClr val="3333FF"/>
                    </a:solidFill>
                  </a:rPr>
                  <a:t>CI </a:t>
                </a:r>
              </a:p>
              <a:p>
                <a:pPr algn="r" rtl="1"/>
                <a:endParaRPr lang="fr-FR" sz="1000" b="1" dirty="0">
                  <a:solidFill>
                    <a:srgbClr val="3333FF"/>
                  </a:solidFill>
                  <a:cs typeface="Arabic Transparent" pitchFamily="2" charset="-78"/>
                </a:endParaRPr>
              </a:p>
            </p:txBody>
          </p:sp>
        </p:grpSp>
        <p:grpSp>
          <p:nvGrpSpPr>
            <p:cNvPr id="188" name="Groupe 187"/>
            <p:cNvGrpSpPr/>
            <p:nvPr/>
          </p:nvGrpSpPr>
          <p:grpSpPr>
            <a:xfrm>
              <a:off x="5186641" y="1011665"/>
              <a:ext cx="500253" cy="856384"/>
              <a:chOff x="5186641" y="1011665"/>
              <a:chExt cx="500253" cy="856384"/>
            </a:xfrm>
          </p:grpSpPr>
          <p:cxnSp>
            <p:nvCxnSpPr>
              <p:cNvPr id="328" name="Connecteur droit 327"/>
              <p:cNvCxnSpPr/>
              <p:nvPr/>
            </p:nvCxnSpPr>
            <p:spPr>
              <a:xfrm rot="5400000" flipH="1" flipV="1">
                <a:off x="5118871" y="1439158"/>
                <a:ext cx="856384" cy="1398"/>
              </a:xfrm>
              <a:prstGeom prst="line">
                <a:avLst/>
              </a:prstGeom>
              <a:ln w="12700">
                <a:prstDash val="solid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5" name="Text Box 49"/>
              <p:cNvSpPr txBox="1">
                <a:spLocks noChangeAspect="1" noChangeArrowheads="1"/>
              </p:cNvSpPr>
              <p:nvPr/>
            </p:nvSpPr>
            <p:spPr bwMode="auto">
              <a:xfrm>
                <a:off x="5186641" y="1127971"/>
                <a:ext cx="500253" cy="19558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050" b="1" dirty="0" smtClean="0">
                    <a:solidFill>
                      <a:schemeClr val="tx1"/>
                    </a:solidFill>
                  </a:rPr>
                  <a:t>FC</a:t>
                </a:r>
                <a:endParaRPr lang="fr-FR" sz="105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6" name="Connecteur droit 365"/>
              <p:cNvCxnSpPr/>
              <p:nvPr/>
            </p:nvCxnSpPr>
            <p:spPr>
              <a:xfrm>
                <a:off x="5494169" y="1243947"/>
                <a:ext cx="104864" cy="10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86" name="Groupe 185"/>
            <p:cNvGrpSpPr/>
            <p:nvPr/>
          </p:nvGrpSpPr>
          <p:grpSpPr>
            <a:xfrm>
              <a:off x="6262364" y="2159339"/>
              <a:ext cx="1268281" cy="348999"/>
              <a:chOff x="6262364" y="2159339"/>
              <a:chExt cx="1268281" cy="348999"/>
            </a:xfrm>
          </p:grpSpPr>
          <p:cxnSp>
            <p:nvCxnSpPr>
              <p:cNvPr id="317" name="Connecteur droit 316"/>
              <p:cNvCxnSpPr/>
              <p:nvPr/>
            </p:nvCxnSpPr>
            <p:spPr>
              <a:xfrm rot="10800000">
                <a:off x="6262364" y="2193534"/>
                <a:ext cx="1268281" cy="1349"/>
              </a:xfrm>
              <a:prstGeom prst="line">
                <a:avLst/>
              </a:prstGeom>
              <a:ln w="12700">
                <a:prstDash val="solid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67" name="Connecteur droit 366"/>
              <p:cNvCxnSpPr/>
              <p:nvPr/>
            </p:nvCxnSpPr>
            <p:spPr>
              <a:xfrm rot="5400000">
                <a:off x="6810544" y="2209916"/>
                <a:ext cx="101154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68" name="Text Box 85"/>
              <p:cNvSpPr txBox="1">
                <a:spLocks noChangeAspect="1" noChangeArrowheads="1"/>
              </p:cNvSpPr>
              <p:nvPr/>
            </p:nvSpPr>
            <p:spPr bwMode="auto">
              <a:xfrm>
                <a:off x="6608210" y="2247668"/>
                <a:ext cx="579151" cy="26067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l"/>
                <a:r>
                  <a:rPr lang="fr-FR" sz="1000" b="1" dirty="0" smtClean="0">
                    <a:solidFill>
                      <a:schemeClr val="tx1"/>
                    </a:solidFill>
                    <a:cs typeface="Arabic Transparent" pitchFamily="2" charset="-78"/>
                  </a:rPr>
                  <a:t>Arrêt</a:t>
                </a:r>
                <a:endParaRPr lang="fr-FR" sz="1000" b="1" dirty="0">
                  <a:solidFill>
                    <a:schemeClr val="tx1"/>
                  </a:solidFill>
                  <a:cs typeface="Arabic Transparent" pitchFamily="2" charset="-78"/>
                </a:endParaRPr>
              </a:p>
            </p:txBody>
          </p:sp>
        </p:grpSp>
        <p:grpSp>
          <p:nvGrpSpPr>
            <p:cNvPr id="184" name="Groupe 183"/>
            <p:cNvGrpSpPr/>
            <p:nvPr/>
          </p:nvGrpSpPr>
          <p:grpSpPr>
            <a:xfrm>
              <a:off x="6825819" y="842490"/>
              <a:ext cx="1538520" cy="936000"/>
              <a:chOff x="6825819" y="842490"/>
              <a:chExt cx="1538520" cy="936000"/>
            </a:xfrm>
          </p:grpSpPr>
          <p:cxnSp>
            <p:nvCxnSpPr>
              <p:cNvPr id="316" name="Connecteur en angle 315"/>
              <p:cNvCxnSpPr/>
              <p:nvPr/>
            </p:nvCxnSpPr>
            <p:spPr>
              <a:xfrm>
                <a:off x="6825819" y="842490"/>
                <a:ext cx="1368000" cy="936000"/>
              </a:xfrm>
              <a:prstGeom prst="bentConnector3">
                <a:avLst>
                  <a:gd name="adj1" fmla="val 100117"/>
                </a:avLst>
              </a:prstGeom>
              <a:ln w="12700">
                <a:prstDash val="solid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1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7480845" y="1000108"/>
                <a:ext cx="883494" cy="25960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050" b="1" dirty="0" err="1" smtClean="0">
                    <a:solidFill>
                      <a:schemeClr val="tx1"/>
                    </a:solidFill>
                  </a:rPr>
                  <a:t>Auto.Ma</a:t>
                </a:r>
                <a:endParaRPr lang="fr-FR" sz="105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69" name="Connecteur droit 368"/>
              <p:cNvCxnSpPr/>
              <p:nvPr/>
            </p:nvCxnSpPr>
            <p:spPr>
              <a:xfrm>
                <a:off x="8148492" y="1142848"/>
                <a:ext cx="104864" cy="1064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164" name="Rectangle 42"/>
          <p:cNvSpPr>
            <a:spLocks noChangeArrowheads="1"/>
          </p:cNvSpPr>
          <p:nvPr/>
        </p:nvSpPr>
        <p:spPr bwMode="auto">
          <a:xfrm>
            <a:off x="8143932" y="714356"/>
            <a:ext cx="92866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الجيما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endParaRPr lang="fr-FR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5" name="Rectangle 42"/>
          <p:cNvSpPr>
            <a:spLocks noChangeArrowheads="1"/>
          </p:cNvSpPr>
          <p:nvPr/>
        </p:nvSpPr>
        <p:spPr bwMode="auto">
          <a:xfrm>
            <a:off x="6786578" y="4000504"/>
            <a:ext cx="171451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المعقب الكهربائي: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2" name="Groupe 181"/>
          <p:cNvGrpSpPr/>
          <p:nvPr/>
        </p:nvGrpSpPr>
        <p:grpSpPr>
          <a:xfrm>
            <a:off x="77660" y="2285992"/>
            <a:ext cx="2397239" cy="1937872"/>
            <a:chOff x="77660" y="2285992"/>
            <a:chExt cx="2397239" cy="1937872"/>
          </a:xfrm>
        </p:grpSpPr>
        <p:grpSp>
          <p:nvGrpSpPr>
            <p:cNvPr id="174" name="Groupe 173"/>
            <p:cNvGrpSpPr/>
            <p:nvPr/>
          </p:nvGrpSpPr>
          <p:grpSpPr>
            <a:xfrm>
              <a:off x="77660" y="2285992"/>
              <a:ext cx="2065448" cy="513914"/>
              <a:chOff x="0" y="3714752"/>
              <a:chExt cx="2065448" cy="513914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13448" y="3728600"/>
                <a:ext cx="2052000" cy="500066"/>
              </a:xfrm>
              <a:prstGeom prst="rect">
                <a:avLst/>
              </a:prstGeom>
              <a:solidFill>
                <a:srgbClr val="33CC33"/>
              </a:solidFill>
              <a:scene3d>
                <a:camera prst="orthographicFront"/>
                <a:lightRig rig="threePt" dir="t"/>
              </a:scene3d>
              <a:sp3d>
                <a:bevelT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b="1" dirty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solidFill>
                    <a:schemeClr val="tx1"/>
                  </a:solidFill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77" name="Légende encadrée 2 176"/>
              <p:cNvSpPr/>
              <p:nvPr/>
            </p:nvSpPr>
            <p:spPr>
              <a:xfrm flipH="1">
                <a:off x="0" y="3714752"/>
                <a:ext cx="2052000" cy="504000"/>
              </a:xfrm>
              <a:prstGeom prst="borderCallout2">
                <a:avLst>
                  <a:gd name="adj1" fmla="val 18750"/>
                  <a:gd name="adj2" fmla="val -8333"/>
                  <a:gd name="adj3" fmla="val 18750"/>
                  <a:gd name="adj4" fmla="val -16667"/>
                  <a:gd name="adj5" fmla="val 176042"/>
                  <a:gd name="adj6" fmla="val -30316"/>
                </a:avLst>
              </a:prstGeom>
              <a:noFill/>
              <a:ln>
                <a:solidFill>
                  <a:srgbClr val="C0000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rtl="1"/>
                <a:r>
                  <a:rPr lang="ar-DZ" sz="1400" b="1" dirty="0" smtClean="0">
                    <a:solidFill>
                      <a:schemeClr val="tx1"/>
                    </a:solidFill>
                    <a:cs typeface="Arabic Transparent" pitchFamily="2" charset="-78"/>
                  </a:rPr>
                  <a:t>لوح التحكم </a:t>
                </a:r>
                <a:endParaRPr lang="fr-FR" sz="1400" b="1" dirty="0" smtClean="0">
                  <a:solidFill>
                    <a:schemeClr val="tx1"/>
                  </a:solidFill>
                  <a:cs typeface="Arabic Transparent" pitchFamily="2" charset="-78"/>
                </a:endParaRPr>
              </a:p>
              <a:p>
                <a:pPr algn="ctr" rtl="1"/>
                <a:r>
                  <a:rPr lang="fr-FR" sz="1400" b="1" dirty="0" smtClean="0">
                    <a:solidFill>
                      <a:schemeClr val="tx1"/>
                    </a:solidFill>
                    <a:cs typeface="Arabic Transparent" pitchFamily="2" charset="-78"/>
                  </a:rPr>
                  <a:t>Pupitre de commande</a:t>
                </a:r>
                <a:endParaRPr lang="fr-FR" sz="140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78" name="Connecteur droit avec flèche 177"/>
            <p:cNvCxnSpPr/>
            <p:nvPr/>
          </p:nvCxnSpPr>
          <p:spPr>
            <a:xfrm rot="5400000">
              <a:off x="831614" y="2580580"/>
              <a:ext cx="1841033" cy="144553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2" name="Groupe 221"/>
          <p:cNvGrpSpPr/>
          <p:nvPr/>
        </p:nvGrpSpPr>
        <p:grpSpPr>
          <a:xfrm>
            <a:off x="1014099" y="4469356"/>
            <a:ext cx="206396" cy="208996"/>
            <a:chOff x="1014099" y="4469356"/>
            <a:chExt cx="206396" cy="208996"/>
          </a:xfrm>
        </p:grpSpPr>
        <p:cxnSp>
          <p:nvCxnSpPr>
            <p:cNvPr id="209" name="Connecteur droit 208"/>
            <p:cNvCxnSpPr/>
            <p:nvPr/>
          </p:nvCxnSpPr>
          <p:spPr>
            <a:xfrm rot="16200000" flipV="1">
              <a:off x="937866" y="4572554"/>
              <a:ext cx="206396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 rot="10800000">
              <a:off x="1014099" y="4501441"/>
              <a:ext cx="206396" cy="176911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1" name="Groupe 220"/>
          <p:cNvGrpSpPr/>
          <p:nvPr/>
        </p:nvGrpSpPr>
        <p:grpSpPr>
          <a:xfrm>
            <a:off x="121284" y="4530750"/>
            <a:ext cx="1868563" cy="579781"/>
            <a:chOff x="121284" y="4530750"/>
            <a:chExt cx="1868563" cy="579781"/>
          </a:xfrm>
        </p:grpSpPr>
        <p:sp>
          <p:nvSpPr>
            <p:cNvPr id="137" name="ZoneTexte 136"/>
            <p:cNvSpPr txBox="1"/>
            <p:nvPr/>
          </p:nvSpPr>
          <p:spPr bwMode="auto">
            <a:xfrm>
              <a:off x="121284" y="4672816"/>
              <a:ext cx="563258" cy="297641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 smtClean="0">
                  <a:solidFill>
                    <a:schemeClr val="tx1"/>
                  </a:solidFill>
                </a:rPr>
                <a:t>24V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38" name="ZoneTexte 137"/>
            <p:cNvSpPr txBox="1"/>
            <p:nvPr/>
          </p:nvSpPr>
          <p:spPr bwMode="auto">
            <a:xfrm>
              <a:off x="495240" y="4530750"/>
              <a:ext cx="288721" cy="579781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lnSpc>
                  <a:spcPts val="1600"/>
                </a:lnSpc>
                <a:defRPr/>
              </a:pPr>
              <a:r>
                <a:rPr lang="fr-FR" sz="1600" dirty="0">
                  <a:solidFill>
                    <a:schemeClr val="tx1"/>
                  </a:solidFill>
                </a:rPr>
                <a:t>+</a:t>
              </a:r>
            </a:p>
            <a:p>
              <a:pPr>
                <a:lnSpc>
                  <a:spcPts val="1600"/>
                </a:lnSpc>
                <a:defRPr/>
              </a:pPr>
              <a:endParaRPr lang="fr-FR" sz="1600" dirty="0">
                <a:solidFill>
                  <a:schemeClr val="tx1"/>
                </a:solidFill>
              </a:endParaRPr>
            </a:p>
            <a:p>
              <a:pPr>
                <a:lnSpc>
                  <a:spcPts val="1600"/>
                </a:lnSpc>
                <a:defRPr/>
              </a:pPr>
              <a:r>
                <a:rPr lang="fr-FR" sz="1600" dirty="0">
                  <a:solidFill>
                    <a:schemeClr val="tx1"/>
                  </a:solidFill>
                </a:rPr>
                <a:t>-</a:t>
              </a:r>
            </a:p>
          </p:txBody>
        </p:sp>
        <p:cxnSp>
          <p:nvCxnSpPr>
            <p:cNvPr id="208" name="Connecteur droit 207"/>
            <p:cNvCxnSpPr/>
            <p:nvPr/>
          </p:nvCxnSpPr>
          <p:spPr>
            <a:xfrm rot="10800000">
              <a:off x="712827" y="4667950"/>
              <a:ext cx="324336" cy="1301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>
            <a:xfrm rot="10800000">
              <a:off x="721987" y="4978623"/>
              <a:ext cx="1267860" cy="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4" name="Connecteur droit 213"/>
            <p:cNvCxnSpPr/>
            <p:nvPr/>
          </p:nvCxnSpPr>
          <p:spPr>
            <a:xfrm rot="10800000">
              <a:off x="1214634" y="4676971"/>
              <a:ext cx="766613" cy="1301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4" name="Rectangle 42"/>
          <p:cNvSpPr>
            <a:spLocks noChangeArrowheads="1"/>
          </p:cNvSpPr>
          <p:nvPr/>
        </p:nvSpPr>
        <p:spPr bwMode="auto">
          <a:xfrm>
            <a:off x="285720" y="1071546"/>
            <a:ext cx="2500330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ملاحظة</a:t>
            </a:r>
            <a:r>
              <a:rPr lang="ar-D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ar-DZ" b="1" dirty="0" smtClean="0">
                <a:solidFill>
                  <a:srgbClr val="33CC33"/>
                </a:solidFill>
                <a:latin typeface="Arial" pitchFamily="34" charset="0"/>
                <a:cs typeface="Arial" pitchFamily="34" charset="0"/>
              </a:rPr>
              <a:t>لا يوجد هنا ال</a:t>
            </a:r>
            <a:r>
              <a:rPr lang="ar-DZ" b="1" dirty="0" smtClean="0">
                <a:solidFill>
                  <a:srgbClr val="33CC33"/>
                </a:solidFill>
                <a:latin typeface="Arial"/>
                <a:cs typeface="Arial"/>
              </a:rPr>
              <a:t>زر </a:t>
            </a:r>
            <a:r>
              <a:rPr lang="fr-FR" b="1" dirty="0" err="1" smtClean="0">
                <a:solidFill>
                  <a:srgbClr val="33CC33"/>
                </a:solidFill>
                <a:latin typeface="Arial"/>
                <a:cs typeface="Arial"/>
              </a:rPr>
              <a:t>Init</a:t>
            </a:r>
            <a:endParaRPr lang="fr-FR" sz="1400" b="1" dirty="0">
              <a:solidFill>
                <a:srgbClr val="33CC33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9" name="Picture 2" descr="G:\graf\21bb5bbf0925207d4f46ee8e58b92be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0892" y="4714884"/>
            <a:ext cx="1911075" cy="180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0" grpId="0"/>
      <p:bldP spid="291" grpId="0"/>
      <p:bldP spid="354" grpId="0"/>
      <p:bldP spid="355" grpId="0"/>
      <p:bldP spid="164" grpId="0"/>
      <p:bldP spid="175" grpId="0"/>
      <p:bldP spid="2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972" y="665821"/>
            <a:ext cx="9211945" cy="6120765"/>
          </a:xfrm>
          <a:prstGeom prst="rect">
            <a:avLst/>
          </a:prstGeom>
          <a:noFill/>
        </p:spPr>
      </p:pic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3929058" y="0"/>
            <a:ext cx="1208985" cy="58477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3200" b="1" u="sng" dirty="0" smtClean="0">
                <a:solidFill>
                  <a:srgbClr val="669900"/>
                </a:solidFill>
                <a:latin typeface="Times New Roman" pitchFamily="18" charset="0"/>
                <a:ea typeface="Times New Roman" pitchFamily="18" charset="0"/>
                <a:cs typeface="Arabic Transparent" pitchFamily="2" charset="-78"/>
              </a:rPr>
              <a:t>بالعربية</a:t>
            </a:r>
            <a:endParaRPr lang="fr-FR" sz="3200" u="sng" dirty="0">
              <a:solidFill>
                <a:srgbClr val="669900"/>
              </a:solidFill>
            </a:endParaRPr>
          </a:p>
        </p:txBody>
      </p:sp>
      <p:sp>
        <p:nvSpPr>
          <p:cNvPr id="4" name="Rectangle 47"/>
          <p:cNvSpPr>
            <a:spLocks noChangeArrowheads="1"/>
          </p:cNvSpPr>
          <p:nvPr/>
        </p:nvSpPr>
        <p:spPr bwMode="auto">
          <a:xfrm>
            <a:off x="7122001" y="142852"/>
            <a:ext cx="2053767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SA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  وثيقة </a:t>
            </a:r>
            <a:r>
              <a:rPr lang="fr-FR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GEMMA</a:t>
            </a:r>
            <a:r>
              <a:rPr lang="ar-SA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86248" y="71414"/>
            <a:ext cx="4714908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ar-DZ" b="1" u="sng" dirty="0" smtClean="0">
                <a:solidFill>
                  <a:srgbClr val="C00000"/>
                </a:solidFill>
                <a:cs typeface="Arabic Transparent" pitchFamily="2" charset="-78"/>
              </a:rPr>
              <a:t>التوقف ألاستعجالي مع إعادة التشغيل من </a:t>
            </a:r>
            <a:r>
              <a:rPr lang="ar-DZ" b="1" u="sng" dirty="0" smtClean="0">
                <a:solidFill>
                  <a:srgbClr val="009999"/>
                </a:solidFill>
                <a:cs typeface="Arabic Transparent" pitchFamily="2" charset="-78"/>
              </a:rPr>
              <a:t>المرحلة الابتدائية</a:t>
            </a:r>
            <a:r>
              <a:rPr lang="ar-DZ" b="1" u="sng" dirty="0" smtClean="0">
                <a:solidFill>
                  <a:srgbClr val="C00000"/>
                </a:solidFill>
                <a:cs typeface="Arabic Transparent" pitchFamily="2" charset="-78"/>
              </a:rPr>
              <a:t>.</a:t>
            </a:r>
            <a:endParaRPr lang="fr-FR" b="1" u="sng" dirty="0">
              <a:solidFill>
                <a:srgbClr val="C00000"/>
              </a:solidFill>
              <a:cs typeface="Arabic Transparent" pitchFamily="2" charset="-78"/>
            </a:endParaRPr>
          </a:p>
        </p:txBody>
      </p:sp>
      <p:grpSp>
        <p:nvGrpSpPr>
          <p:cNvPr id="194" name="Groupe 193"/>
          <p:cNvGrpSpPr/>
          <p:nvPr/>
        </p:nvGrpSpPr>
        <p:grpSpPr>
          <a:xfrm>
            <a:off x="1289056" y="3222024"/>
            <a:ext cx="2214009" cy="943619"/>
            <a:chOff x="1289056" y="3222024"/>
            <a:chExt cx="2214009" cy="943619"/>
          </a:xfrm>
        </p:grpSpPr>
        <p:cxnSp>
          <p:nvCxnSpPr>
            <p:cNvPr id="120" name="Connecteur en angle 119"/>
            <p:cNvCxnSpPr/>
            <p:nvPr/>
          </p:nvCxnSpPr>
          <p:spPr>
            <a:xfrm flipV="1">
              <a:off x="2122687" y="3388237"/>
              <a:ext cx="88242" cy="194052"/>
            </a:xfrm>
            <a:prstGeom prst="bentConnector3">
              <a:avLst>
                <a:gd name="adj1" fmla="val 102467"/>
              </a:avLst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rot="16200000" flipH="1">
              <a:off x="1944562" y="3861562"/>
              <a:ext cx="139041" cy="8824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 rot="5400000">
              <a:off x="1957851" y="4067946"/>
              <a:ext cx="194052" cy="1297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 rot="5400000">
              <a:off x="1993937" y="3755395"/>
              <a:ext cx="166330" cy="1297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4" name="Connecteur droit 123"/>
            <p:cNvCxnSpPr/>
            <p:nvPr/>
          </p:nvCxnSpPr>
          <p:spPr>
            <a:xfrm rot="5400000">
              <a:off x="2065181" y="3581393"/>
              <a:ext cx="106378" cy="79163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5" name="Connecteur en angle 124"/>
            <p:cNvCxnSpPr/>
            <p:nvPr/>
          </p:nvCxnSpPr>
          <p:spPr>
            <a:xfrm rot="5400000">
              <a:off x="2860488" y="3927867"/>
              <a:ext cx="235881" cy="235881"/>
            </a:xfrm>
            <a:prstGeom prst="bentConnector3">
              <a:avLst>
                <a:gd name="adj1" fmla="val 1833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Connecteur en angle 125"/>
            <p:cNvCxnSpPr/>
            <p:nvPr/>
          </p:nvCxnSpPr>
          <p:spPr>
            <a:xfrm rot="16200000" flipH="1">
              <a:off x="2064093" y="3542229"/>
              <a:ext cx="776207" cy="470621"/>
            </a:xfrm>
            <a:prstGeom prst="bentConnector3">
              <a:avLst>
                <a:gd name="adj1" fmla="val -15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Connecteur en angle 126"/>
            <p:cNvCxnSpPr/>
            <p:nvPr/>
          </p:nvCxnSpPr>
          <p:spPr>
            <a:xfrm rot="16200000" flipH="1">
              <a:off x="2220955" y="2882452"/>
              <a:ext cx="942538" cy="1621682"/>
            </a:xfrm>
            <a:prstGeom prst="bentConnector3">
              <a:avLst>
                <a:gd name="adj1" fmla="val -158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28" name="ZoneTexte 127"/>
            <p:cNvSpPr txBox="1"/>
            <p:nvPr/>
          </p:nvSpPr>
          <p:spPr>
            <a:xfrm>
              <a:off x="2174585" y="3401278"/>
              <a:ext cx="526590" cy="25207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</a:rPr>
                <a:t>C/C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29" name="ZoneTexte 128"/>
            <p:cNvSpPr txBox="1"/>
            <p:nvPr/>
          </p:nvSpPr>
          <p:spPr>
            <a:xfrm>
              <a:off x="1289056" y="3419026"/>
              <a:ext cx="747702" cy="29764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smtClean="0">
                  <a:solidFill>
                    <a:srgbClr val="3333FF"/>
                  </a:solidFill>
                </a:rPr>
                <a:t>Auto</a:t>
              </a:r>
              <a:endParaRPr lang="fr-FR" sz="1400" b="1" dirty="0">
                <a:solidFill>
                  <a:srgbClr val="3333FF"/>
                </a:solidFill>
              </a:endParaRPr>
            </a:p>
          </p:txBody>
        </p:sp>
        <p:sp>
          <p:nvSpPr>
            <p:cNvPr id="130" name="ZoneTexte 129"/>
            <p:cNvSpPr txBox="1"/>
            <p:nvPr/>
          </p:nvSpPr>
          <p:spPr>
            <a:xfrm>
              <a:off x="2046958" y="3786190"/>
              <a:ext cx="388820" cy="226871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200" b="1" dirty="0" smtClean="0"/>
                <a:t>V0</a:t>
              </a:r>
              <a:endParaRPr lang="fr-FR" sz="1200" b="1" dirty="0"/>
            </a:p>
          </p:txBody>
        </p:sp>
        <p:cxnSp>
          <p:nvCxnSpPr>
            <p:cNvPr id="131" name="Connecteur droit 130"/>
            <p:cNvCxnSpPr/>
            <p:nvPr/>
          </p:nvCxnSpPr>
          <p:spPr>
            <a:xfrm rot="20880000" flipV="1">
              <a:off x="3115722" y="3940716"/>
              <a:ext cx="147426" cy="5897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3251310" y="3926033"/>
              <a:ext cx="235881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ZoneTexte 132"/>
            <p:cNvSpPr txBox="1"/>
            <p:nvPr/>
          </p:nvSpPr>
          <p:spPr>
            <a:xfrm>
              <a:off x="2930363" y="3649607"/>
              <a:ext cx="526590" cy="25207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fr-FR" sz="1400" b="1" dirty="0" err="1" smtClean="0">
                  <a:solidFill>
                    <a:srgbClr val="FF0000"/>
                  </a:solidFill>
                </a:rPr>
                <a:t>Dcy</a:t>
              </a:r>
              <a:endParaRPr lang="fr-FR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4" name="Connecteur en angle 133"/>
            <p:cNvCxnSpPr/>
            <p:nvPr/>
          </p:nvCxnSpPr>
          <p:spPr>
            <a:xfrm rot="16200000" flipV="1">
              <a:off x="1765908" y="3343536"/>
              <a:ext cx="353821" cy="117940"/>
            </a:xfrm>
            <a:prstGeom prst="bentConnector3">
              <a:avLst>
                <a:gd name="adj1" fmla="val 438"/>
              </a:avLst>
            </a:prstGeom>
            <a:ln w="15875">
              <a:solidFill>
                <a:srgbClr val="3333FF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 rot="5400000">
              <a:off x="3143293" y="4016302"/>
              <a:ext cx="117940" cy="1297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>
              <a:off x="3159933" y="4076834"/>
              <a:ext cx="88455" cy="2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3" name="Groupe 192"/>
          <p:cNvGrpSpPr/>
          <p:nvPr/>
        </p:nvGrpSpPr>
        <p:grpSpPr>
          <a:xfrm>
            <a:off x="1519829" y="3941998"/>
            <a:ext cx="4676007" cy="1720488"/>
            <a:chOff x="1519829" y="3941998"/>
            <a:chExt cx="4676007" cy="1720488"/>
          </a:xfrm>
        </p:grpSpPr>
        <p:cxnSp>
          <p:nvCxnSpPr>
            <p:cNvPr id="143" name="Connecteur en angle 142"/>
            <p:cNvCxnSpPr/>
            <p:nvPr/>
          </p:nvCxnSpPr>
          <p:spPr>
            <a:xfrm rot="16200000" flipH="1">
              <a:off x="5895280" y="5404666"/>
              <a:ext cx="324336" cy="191304"/>
            </a:xfrm>
            <a:prstGeom prst="bentConnector3">
              <a:avLst>
                <a:gd name="adj1" fmla="val 621"/>
              </a:avLst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/>
            <p:nvPr/>
          </p:nvCxnSpPr>
          <p:spPr>
            <a:xfrm rot="10800000">
              <a:off x="6000853" y="5654555"/>
              <a:ext cx="147426" cy="1301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92" name="Groupe 191"/>
            <p:cNvGrpSpPr/>
            <p:nvPr/>
          </p:nvGrpSpPr>
          <p:grpSpPr>
            <a:xfrm>
              <a:off x="1519829" y="3941998"/>
              <a:ext cx="4676007" cy="1712559"/>
              <a:chOff x="1519829" y="3941998"/>
              <a:chExt cx="4676007" cy="1712559"/>
            </a:xfrm>
          </p:grpSpPr>
          <p:grpSp>
            <p:nvGrpSpPr>
              <p:cNvPr id="191" name="Groupe 190"/>
              <p:cNvGrpSpPr/>
              <p:nvPr/>
            </p:nvGrpSpPr>
            <p:grpSpPr>
              <a:xfrm>
                <a:off x="1519829" y="3941998"/>
                <a:ext cx="4676007" cy="1697095"/>
                <a:chOff x="1519829" y="3941998"/>
                <a:chExt cx="4676007" cy="1697095"/>
              </a:xfrm>
            </p:grpSpPr>
            <p:pic>
              <p:nvPicPr>
                <p:cNvPr id="113" name="Image 112"/>
                <p:cNvPicPr/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2700131" y="4119303"/>
                  <a:ext cx="923671" cy="1348060"/>
                </a:xfrm>
                <a:prstGeom prst="rect">
                  <a:avLst/>
                </a:prstGeom>
                <a:noFill/>
              </p:spPr>
            </p:pic>
            <p:pic>
              <p:nvPicPr>
                <p:cNvPr id="114" name="Image 113"/>
                <p:cNvPicPr>
                  <a:picLocks noChangeAspect="1"/>
                </p:cNvPicPr>
                <p:nvPr/>
              </p:nvPicPr>
              <p:blipFill>
                <a:blip r:embed="rId3" cstate="print"/>
                <a:srcRect t="15073"/>
                <a:stretch>
                  <a:fillRect/>
                </a:stretch>
              </p:blipFill>
              <p:spPr bwMode="auto">
                <a:xfrm>
                  <a:off x="1924610" y="4135203"/>
                  <a:ext cx="897172" cy="1318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5" name="Text Box 12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319178" y="4661792"/>
                  <a:ext cx="307552" cy="277286"/>
                </a:xfrm>
                <a:prstGeom prst="rect">
                  <a:avLst/>
                </a:prstGeom>
                <a:noFill/>
                <a:ln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fr-FR" sz="1600" b="1" dirty="0" smtClean="0">
                      <a:solidFill>
                        <a:schemeClr val="tx1"/>
                      </a:solidFill>
                    </a:rPr>
                    <a:t>1</a:t>
                  </a:r>
                  <a:endParaRPr lang="fr-FR" sz="1600" b="1" dirty="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90" name="Groupe 189"/>
                <p:cNvGrpSpPr/>
                <p:nvPr/>
              </p:nvGrpSpPr>
              <p:grpSpPr>
                <a:xfrm>
                  <a:off x="1519829" y="3941998"/>
                  <a:ext cx="572425" cy="1697095"/>
                  <a:chOff x="1519829" y="3941998"/>
                  <a:chExt cx="572425" cy="1697095"/>
                </a:xfrm>
              </p:grpSpPr>
              <p:cxnSp>
                <p:nvCxnSpPr>
                  <p:cNvPr id="140" name="Connecteur en angle 139"/>
                  <p:cNvCxnSpPr/>
                  <p:nvPr/>
                </p:nvCxnSpPr>
                <p:spPr>
                  <a:xfrm rot="5400000">
                    <a:off x="1421904" y="4045196"/>
                    <a:ext cx="324336" cy="117940"/>
                  </a:xfrm>
                  <a:prstGeom prst="bentConnector3">
                    <a:avLst>
                      <a:gd name="adj1" fmla="val 698"/>
                    </a:avLst>
                  </a:prstGeom>
                  <a:ln w="15875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140"/>
                  <p:cNvCxnSpPr/>
                  <p:nvPr/>
                </p:nvCxnSpPr>
                <p:spPr>
                  <a:xfrm rot="10800000">
                    <a:off x="1519829" y="4264796"/>
                    <a:ext cx="468000" cy="1301"/>
                  </a:xfrm>
                  <a:prstGeom prst="line">
                    <a:avLst/>
                  </a:prstGeom>
                  <a:ln w="15875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141"/>
                  <p:cNvCxnSpPr/>
                  <p:nvPr/>
                </p:nvCxnSpPr>
                <p:spPr>
                  <a:xfrm>
                    <a:off x="1700438" y="3941998"/>
                    <a:ext cx="216000" cy="2"/>
                  </a:xfrm>
                  <a:prstGeom prst="line">
                    <a:avLst/>
                  </a:prstGeom>
                  <a:ln w="15875"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6" name="Connecteur en angle 145"/>
                  <p:cNvCxnSpPr/>
                  <p:nvPr/>
                </p:nvCxnSpPr>
                <p:spPr>
                  <a:xfrm rot="5400000" flipH="1" flipV="1">
                    <a:off x="1655071" y="5315907"/>
                    <a:ext cx="292550" cy="353821"/>
                  </a:xfrm>
                  <a:prstGeom prst="bentConnector3">
                    <a:avLst>
                      <a:gd name="adj1" fmla="val 101532"/>
                    </a:avLst>
                  </a:prstGeom>
                  <a:ln w="15875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" name="Connecteur droit 146"/>
                  <p:cNvCxnSpPr/>
                  <p:nvPr/>
                </p:nvCxnSpPr>
                <p:spPr>
                  <a:xfrm rot="10800000">
                    <a:off x="1630524" y="5634229"/>
                    <a:ext cx="206396" cy="1301"/>
                  </a:xfrm>
                  <a:prstGeom prst="line">
                    <a:avLst/>
                  </a:prstGeom>
                  <a:ln w="15875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147"/>
                  <p:cNvCxnSpPr/>
                  <p:nvPr/>
                </p:nvCxnSpPr>
                <p:spPr>
                  <a:xfrm>
                    <a:off x="1856373" y="5634229"/>
                    <a:ext cx="235881" cy="2"/>
                  </a:xfrm>
                  <a:prstGeom prst="line">
                    <a:avLst/>
                  </a:prstGeom>
                  <a:ln w="15875"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89" name="Groupe 188"/>
                <p:cNvGrpSpPr/>
                <p:nvPr/>
              </p:nvGrpSpPr>
              <p:grpSpPr>
                <a:xfrm>
                  <a:off x="3562889" y="3987979"/>
                  <a:ext cx="2632947" cy="1469838"/>
                  <a:chOff x="3562889" y="3987979"/>
                  <a:chExt cx="2632947" cy="1469838"/>
                </a:xfrm>
              </p:grpSpPr>
              <p:sp>
                <p:nvSpPr>
                  <p:cNvPr id="117" name="Text Box 126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5435207" y="4662664"/>
                    <a:ext cx="264596" cy="252079"/>
                  </a:xfrm>
                  <a:prstGeom prst="rect">
                    <a:avLst/>
                  </a:prstGeom>
                  <a:noFill/>
                  <a:ln>
                    <a:headEnd/>
                    <a:tailEnd/>
                  </a:ln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fr-FR" sz="1400" b="1" dirty="0" smtClean="0">
                        <a:solidFill>
                          <a:schemeClr val="tx1"/>
                        </a:solidFill>
                      </a:rPr>
                      <a:t>4</a:t>
                    </a:r>
                    <a:endParaRPr lang="fr-FR" sz="1400" b="1" dirty="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118" name="Connecteur en angle 117"/>
                  <p:cNvCxnSpPr/>
                  <p:nvPr/>
                </p:nvCxnSpPr>
                <p:spPr>
                  <a:xfrm rot="16200000" flipH="1">
                    <a:off x="5846726" y="4142721"/>
                    <a:ext cx="500787" cy="191304"/>
                  </a:xfrm>
                  <a:prstGeom prst="bentConnector3">
                    <a:avLst>
                      <a:gd name="adj1" fmla="val 621"/>
                    </a:avLst>
                  </a:prstGeom>
                  <a:ln w="15875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Connecteur droit 118"/>
                  <p:cNvCxnSpPr/>
                  <p:nvPr/>
                </p:nvCxnSpPr>
                <p:spPr>
                  <a:xfrm rot="10800000">
                    <a:off x="5961796" y="4488299"/>
                    <a:ext cx="234040" cy="1301"/>
                  </a:xfrm>
                  <a:prstGeom prst="line">
                    <a:avLst/>
                  </a:prstGeom>
                  <a:ln w="15875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Connecteur droit 138"/>
                  <p:cNvCxnSpPr/>
                  <p:nvPr/>
                </p:nvCxnSpPr>
                <p:spPr>
                  <a:xfrm>
                    <a:off x="5743566" y="3991960"/>
                    <a:ext cx="235881" cy="2"/>
                  </a:xfrm>
                  <a:prstGeom prst="line">
                    <a:avLst/>
                  </a:prstGeom>
                  <a:ln w="15875"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" name="Connecteur droit 148"/>
                  <p:cNvCxnSpPr/>
                  <p:nvPr/>
                </p:nvCxnSpPr>
                <p:spPr>
                  <a:xfrm>
                    <a:off x="3562889" y="4175225"/>
                    <a:ext cx="1651167" cy="2"/>
                  </a:xfrm>
                  <a:prstGeom prst="line">
                    <a:avLst/>
                  </a:prstGeom>
                  <a:ln w="15875"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149"/>
                  <p:cNvCxnSpPr/>
                  <p:nvPr/>
                </p:nvCxnSpPr>
                <p:spPr>
                  <a:xfrm>
                    <a:off x="3562889" y="5420276"/>
                    <a:ext cx="1651167" cy="2"/>
                  </a:xfrm>
                  <a:prstGeom prst="line">
                    <a:avLst/>
                  </a:prstGeom>
                  <a:ln w="15875">
                    <a:prstDash val="sysDash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51" name="Image 150"/>
                  <p:cNvPicPr>
                    <a:picLocks/>
                  </p:cNvPicPr>
                  <p:nvPr/>
                </p:nvPicPr>
                <p:blipFill>
                  <a:blip r:embed="rId4" cstate="print"/>
                  <a:srcRect t="10007"/>
                  <a:stretch>
                    <a:fillRect/>
                  </a:stretch>
                </p:blipFill>
                <p:spPr bwMode="auto">
                  <a:xfrm>
                    <a:off x="5122769" y="4122141"/>
                    <a:ext cx="914039" cy="133567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197" name="Text Box 124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5491874" y="4666733"/>
                    <a:ext cx="306092" cy="277286"/>
                  </a:xfrm>
                  <a:prstGeom prst="rect">
                    <a:avLst/>
                  </a:prstGeom>
                  <a:noFill/>
                  <a:ln>
                    <a:headEnd/>
                    <a:tailEnd/>
                  </a:ln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 wrap="square"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  <a:defRPr/>
                    </a:pPr>
                    <a:r>
                      <a:rPr lang="ar-DZ" sz="1600" b="1" dirty="0" smtClean="0">
                        <a:solidFill>
                          <a:schemeClr val="tx1"/>
                        </a:solidFill>
                      </a:rPr>
                      <a:t>4</a:t>
                    </a:r>
                    <a:endParaRPr lang="fr-FR" sz="1600" b="1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16" name="Text Box 124"/>
              <p:cNvSpPr txBox="1">
                <a:spLocks noChangeAspect="1" noChangeArrowheads="1"/>
              </p:cNvSpPr>
              <p:nvPr/>
            </p:nvSpPr>
            <p:spPr bwMode="auto">
              <a:xfrm>
                <a:off x="3018882" y="4664244"/>
                <a:ext cx="306092" cy="277286"/>
              </a:xfrm>
              <a:prstGeom prst="rect">
                <a:avLst/>
              </a:prstGeom>
              <a:noFill/>
              <a:ln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fr-FR" sz="1600" b="1" dirty="0" smtClean="0">
                    <a:solidFill>
                      <a:schemeClr val="tx1"/>
                    </a:solidFill>
                  </a:rPr>
                  <a:t>2</a:t>
                </a:r>
                <a:endParaRPr lang="fr-FR" sz="16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45" name="Connecteur droit 144"/>
              <p:cNvCxnSpPr/>
              <p:nvPr/>
            </p:nvCxnSpPr>
            <p:spPr>
              <a:xfrm>
                <a:off x="5786267" y="5654555"/>
                <a:ext cx="235881" cy="2"/>
              </a:xfrm>
              <a:prstGeom prst="line">
                <a:avLst/>
              </a:prstGeom>
              <a:ln w="15875"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1" name="Groupe 200"/>
          <p:cNvGrpSpPr/>
          <p:nvPr/>
        </p:nvGrpSpPr>
        <p:grpSpPr>
          <a:xfrm>
            <a:off x="85742" y="5404309"/>
            <a:ext cx="6272902" cy="1453715"/>
            <a:chOff x="85742" y="5404309"/>
            <a:chExt cx="6272902" cy="1453715"/>
          </a:xfrm>
        </p:grpSpPr>
        <p:cxnSp>
          <p:nvCxnSpPr>
            <p:cNvPr id="155" name="Connecteur droit 154"/>
            <p:cNvCxnSpPr/>
            <p:nvPr/>
          </p:nvCxnSpPr>
          <p:spPr bwMode="auto">
            <a:xfrm rot="5400000" flipH="1" flipV="1">
              <a:off x="2885597" y="5801933"/>
              <a:ext cx="766613" cy="13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3" name="Connecteur droit 172"/>
            <p:cNvCxnSpPr/>
            <p:nvPr/>
          </p:nvCxnSpPr>
          <p:spPr bwMode="auto">
            <a:xfrm rot="5400000" flipH="1" flipV="1">
              <a:off x="5306252" y="5786966"/>
              <a:ext cx="766613" cy="130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96" name="Groupe 195"/>
            <p:cNvGrpSpPr/>
            <p:nvPr/>
          </p:nvGrpSpPr>
          <p:grpSpPr>
            <a:xfrm>
              <a:off x="85742" y="5418258"/>
              <a:ext cx="6272902" cy="1439766"/>
              <a:chOff x="85742" y="5418258"/>
              <a:chExt cx="6272902" cy="1439766"/>
            </a:xfrm>
          </p:grpSpPr>
          <p:sp>
            <p:nvSpPr>
              <p:cNvPr id="152" name="Parenthèse ouvrante 151"/>
              <p:cNvSpPr/>
              <p:nvPr/>
            </p:nvSpPr>
            <p:spPr bwMode="auto">
              <a:xfrm>
                <a:off x="3318117" y="6114339"/>
                <a:ext cx="192431" cy="256142"/>
              </a:xfrm>
              <a:prstGeom prst="leftBracket">
                <a:avLst>
                  <a:gd name="adj" fmla="val 0"/>
                </a:avLst>
              </a:prstGeom>
              <a:ln w="158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 b="1"/>
              </a:p>
            </p:txBody>
          </p:sp>
          <p:sp>
            <p:nvSpPr>
              <p:cNvPr id="153" name="Rectangle 152"/>
              <p:cNvSpPr/>
              <p:nvPr/>
            </p:nvSpPr>
            <p:spPr bwMode="auto">
              <a:xfrm>
                <a:off x="3126593" y="6181950"/>
                <a:ext cx="192431" cy="128721"/>
              </a:xfrm>
              <a:prstGeom prst="rect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 b="1"/>
              </a:p>
            </p:txBody>
          </p:sp>
          <p:cxnSp>
            <p:nvCxnSpPr>
              <p:cNvPr id="154" name="Connecteur droit 153"/>
              <p:cNvCxnSpPr/>
              <p:nvPr/>
            </p:nvCxnSpPr>
            <p:spPr bwMode="auto">
              <a:xfrm rot="16200000" flipH="1" flipV="1">
                <a:off x="3152991" y="6194952"/>
                <a:ext cx="127421" cy="96216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6" name="Connecteur droit 155"/>
              <p:cNvCxnSpPr/>
              <p:nvPr/>
            </p:nvCxnSpPr>
            <p:spPr bwMode="auto">
              <a:xfrm rot="5400000" flipH="1" flipV="1">
                <a:off x="3060093" y="6404461"/>
                <a:ext cx="235881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7" name="Parenthèse ouvrante 156"/>
              <p:cNvSpPr/>
              <p:nvPr/>
            </p:nvSpPr>
            <p:spPr bwMode="auto">
              <a:xfrm flipH="1">
                <a:off x="5449399" y="6105630"/>
                <a:ext cx="192431" cy="256142"/>
              </a:xfrm>
              <a:prstGeom prst="leftBracket">
                <a:avLst>
                  <a:gd name="adj" fmla="val 0"/>
                </a:avLst>
              </a:prstGeom>
              <a:ln w="158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 b="1"/>
              </a:p>
            </p:txBody>
          </p:sp>
          <p:sp>
            <p:nvSpPr>
              <p:cNvPr id="158" name="Rectangle 157"/>
              <p:cNvSpPr/>
              <p:nvPr/>
            </p:nvSpPr>
            <p:spPr bwMode="auto">
              <a:xfrm flipH="1">
                <a:off x="5644571" y="6173241"/>
                <a:ext cx="192431" cy="128721"/>
              </a:xfrm>
              <a:prstGeom prst="rect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 sz="1600" b="1"/>
              </a:p>
            </p:txBody>
          </p:sp>
          <p:cxnSp>
            <p:nvCxnSpPr>
              <p:cNvPr id="159" name="Connecteur droit 158"/>
              <p:cNvCxnSpPr/>
              <p:nvPr/>
            </p:nvCxnSpPr>
            <p:spPr bwMode="auto">
              <a:xfrm rot="5400000" flipV="1">
                <a:off x="5679537" y="6186243"/>
                <a:ext cx="127421" cy="96216"/>
              </a:xfrm>
              <a:prstGeom prst="line">
                <a:avLst/>
              </a:prstGeom>
              <a:ln w="15875">
                <a:solidFill>
                  <a:srgbClr val="C0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0" name="Connecteur droit 159"/>
              <p:cNvCxnSpPr/>
              <p:nvPr/>
            </p:nvCxnSpPr>
            <p:spPr bwMode="auto">
              <a:xfrm rot="16200000" flipV="1">
                <a:off x="5673700" y="6413522"/>
                <a:ext cx="235881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1" name="Connecteur droit 160"/>
              <p:cNvCxnSpPr/>
              <p:nvPr/>
            </p:nvCxnSpPr>
            <p:spPr bwMode="auto">
              <a:xfrm flipV="1">
                <a:off x="612332" y="6530529"/>
                <a:ext cx="2919027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62" name="ZoneTexte 178"/>
              <p:cNvSpPr txBox="1">
                <a:spLocks noChangeArrowheads="1"/>
              </p:cNvSpPr>
              <p:nvPr/>
            </p:nvSpPr>
            <p:spPr bwMode="auto">
              <a:xfrm>
                <a:off x="85742" y="5987255"/>
                <a:ext cx="643609" cy="297641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fr-FR" sz="1400" dirty="0">
                    <a:solidFill>
                      <a:schemeClr val="tx1"/>
                    </a:solidFill>
                  </a:rPr>
                  <a:t>24V</a:t>
                </a:r>
              </a:p>
            </p:txBody>
          </p:sp>
          <p:cxnSp>
            <p:nvCxnSpPr>
              <p:cNvPr id="163" name="Connecteur droit avec flèche 162"/>
              <p:cNvCxnSpPr/>
              <p:nvPr/>
            </p:nvCxnSpPr>
            <p:spPr bwMode="auto">
              <a:xfrm rot="5400000" flipH="1" flipV="1">
                <a:off x="289106" y="6159237"/>
                <a:ext cx="530732" cy="1300"/>
              </a:xfrm>
              <a:prstGeom prst="straightConnector1">
                <a:avLst/>
              </a:prstGeom>
              <a:noFill/>
              <a:ln w="12700"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" name="Groupe 190"/>
              <p:cNvGrpSpPr>
                <a:grpSpLocks/>
              </p:cNvGrpSpPr>
              <p:nvPr/>
            </p:nvGrpSpPr>
            <p:grpSpPr bwMode="auto">
              <a:xfrm>
                <a:off x="5570236" y="6455116"/>
                <a:ext cx="788408" cy="400840"/>
                <a:chOff x="4289241" y="6122378"/>
                <a:chExt cx="571504" cy="489679"/>
              </a:xfrm>
              <a:noFill/>
            </p:grpSpPr>
            <p:sp>
              <p:nvSpPr>
                <p:cNvPr id="166" name="ZoneTexte 191"/>
                <p:cNvSpPr txBox="1">
                  <a:spLocks noChangeArrowheads="1"/>
                </p:cNvSpPr>
                <p:nvPr/>
              </p:nvSpPr>
              <p:spPr bwMode="auto">
                <a:xfrm>
                  <a:off x="4289241" y="6212089"/>
                  <a:ext cx="571504" cy="399968"/>
                </a:xfrm>
                <a:prstGeom prst="rect">
                  <a:avLst/>
                </a:prstGeom>
                <a:grpFill/>
                <a:ln w="15875"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tx1"/>
                      </a:solidFill>
                    </a:rPr>
                    <a:t>dV</a:t>
                  </a:r>
                </a:p>
              </p:txBody>
            </p:sp>
            <p:sp>
              <p:nvSpPr>
                <p:cNvPr id="167" name="ZoneTexte 192"/>
                <p:cNvSpPr txBox="1">
                  <a:spLocks noChangeArrowheads="1"/>
                </p:cNvSpPr>
                <p:nvPr/>
              </p:nvSpPr>
              <p:spPr bwMode="auto">
                <a:xfrm>
                  <a:off x="4454047" y="6122378"/>
                  <a:ext cx="255675" cy="338742"/>
                </a:xfrm>
                <a:prstGeom prst="rect">
                  <a:avLst/>
                </a:prstGeom>
                <a:grpFill/>
                <a:ln w="15875"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fr-FR" sz="1600" b="1" dirty="0">
                      <a:solidFill>
                        <a:schemeClr val="tx1"/>
                      </a:solidFill>
                    </a:rPr>
                    <a:t>-</a:t>
                  </a:r>
                </a:p>
              </p:txBody>
            </p:sp>
          </p:grpSp>
          <p:grpSp>
            <p:nvGrpSpPr>
              <p:cNvPr id="4" name="Groupe 193"/>
              <p:cNvGrpSpPr>
                <a:grpSpLocks/>
              </p:cNvGrpSpPr>
              <p:nvPr/>
            </p:nvGrpSpPr>
            <p:grpSpPr bwMode="auto">
              <a:xfrm>
                <a:off x="2946078" y="6498150"/>
                <a:ext cx="694982" cy="359874"/>
                <a:chOff x="2992724" y="6175488"/>
                <a:chExt cx="571504" cy="438836"/>
              </a:xfrm>
              <a:noFill/>
            </p:grpSpPr>
            <p:sp>
              <p:nvSpPr>
                <p:cNvPr id="169" name="ZoneTexte 194"/>
                <p:cNvSpPr txBox="1">
                  <a:spLocks noChangeArrowheads="1"/>
                </p:cNvSpPr>
                <p:nvPr/>
              </p:nvSpPr>
              <p:spPr bwMode="auto">
                <a:xfrm>
                  <a:off x="2992724" y="6215082"/>
                  <a:ext cx="571504" cy="399242"/>
                </a:xfrm>
                <a:prstGeom prst="rect">
                  <a:avLst/>
                </a:prstGeom>
                <a:grpFill/>
                <a:ln w="15875"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fr-FR" sz="1600" dirty="0">
                      <a:solidFill>
                        <a:schemeClr val="tx1"/>
                      </a:solidFill>
                    </a:rPr>
                    <a:t>dV</a:t>
                  </a:r>
                </a:p>
              </p:txBody>
            </p:sp>
            <p:sp>
              <p:nvSpPr>
                <p:cNvPr id="170" name="ZoneTexte 195"/>
                <p:cNvSpPr txBox="1">
                  <a:spLocks noChangeArrowheads="1"/>
                </p:cNvSpPr>
                <p:nvPr/>
              </p:nvSpPr>
              <p:spPr bwMode="auto">
                <a:xfrm>
                  <a:off x="3169629" y="6175488"/>
                  <a:ext cx="257995" cy="338127"/>
                </a:xfrm>
                <a:prstGeom prst="rect">
                  <a:avLst/>
                </a:prstGeom>
                <a:grpFill/>
                <a:ln w="15875"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fr-FR" sz="1600" b="1" dirty="0">
                      <a:solidFill>
                        <a:schemeClr val="tx1"/>
                      </a:solidFill>
                    </a:rPr>
                    <a:t>+</a:t>
                  </a:r>
                </a:p>
              </p:txBody>
            </p:sp>
          </p:grpSp>
          <p:cxnSp>
            <p:nvCxnSpPr>
              <p:cNvPr id="171" name="Connecteur en angle 170"/>
              <p:cNvCxnSpPr/>
              <p:nvPr/>
            </p:nvCxnSpPr>
            <p:spPr>
              <a:xfrm flipV="1">
                <a:off x="1210806" y="5418258"/>
                <a:ext cx="1975503" cy="383307"/>
              </a:xfrm>
              <a:prstGeom prst="bentConnector3">
                <a:avLst>
                  <a:gd name="adj1" fmla="val 100232"/>
                </a:avLst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2" name="Connecteur en angle 171"/>
              <p:cNvCxnSpPr/>
              <p:nvPr/>
            </p:nvCxnSpPr>
            <p:spPr>
              <a:xfrm flipV="1">
                <a:off x="4008895" y="5418258"/>
                <a:ext cx="1592196" cy="383307"/>
              </a:xfrm>
              <a:prstGeom prst="bentConnector3">
                <a:avLst>
                  <a:gd name="adj1" fmla="val 100232"/>
                </a:avLst>
              </a:prstGeom>
              <a:ln w="15875"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3190967" y="5798090"/>
                <a:ext cx="796098" cy="2"/>
              </a:xfrm>
              <a:prstGeom prst="line">
                <a:avLst/>
              </a:prstGeom>
              <a:ln w="15875">
                <a:prstDash val="sysDash"/>
                <a:headEnd type="oval"/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 bwMode="auto">
              <a:xfrm flipV="1">
                <a:off x="4769670" y="6529730"/>
                <a:ext cx="1179405" cy="0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>
                <a:off x="3550167" y="6529730"/>
                <a:ext cx="1208890" cy="2"/>
              </a:xfrm>
              <a:prstGeom prst="line">
                <a:avLst/>
              </a:prstGeom>
              <a:ln w="15875">
                <a:prstDash val="sysDash"/>
                <a:headEnd type="none" w="med" len="med"/>
                <a:tailEnd type="non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3" name="Connecteur droit 202"/>
              <p:cNvCxnSpPr/>
              <p:nvPr/>
            </p:nvCxnSpPr>
            <p:spPr>
              <a:xfrm rot="10800000">
                <a:off x="557940" y="5796461"/>
                <a:ext cx="471762" cy="1301"/>
              </a:xfrm>
              <a:prstGeom prst="line">
                <a:avLst/>
              </a:prstGeom>
              <a:ln w="15875"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5" name="Connecteur droit 214"/>
          <p:cNvCxnSpPr/>
          <p:nvPr/>
        </p:nvCxnSpPr>
        <p:spPr>
          <a:xfrm rot="16200000" flipH="1">
            <a:off x="316370" y="5275048"/>
            <a:ext cx="158400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95" name="Groupe 194"/>
          <p:cNvGrpSpPr/>
          <p:nvPr/>
        </p:nvGrpSpPr>
        <p:grpSpPr>
          <a:xfrm>
            <a:off x="922325" y="5597867"/>
            <a:ext cx="299140" cy="602165"/>
            <a:chOff x="922325" y="5597867"/>
            <a:chExt cx="299140" cy="602165"/>
          </a:xfrm>
        </p:grpSpPr>
        <p:cxnSp>
          <p:nvCxnSpPr>
            <p:cNvPr id="204" name="Connecteur droit 203"/>
            <p:cNvCxnSpPr/>
            <p:nvPr/>
          </p:nvCxnSpPr>
          <p:spPr>
            <a:xfrm rot="16200000" flipV="1">
              <a:off x="930405" y="5701065"/>
              <a:ext cx="206396" cy="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06" name="Connecteur droit 205"/>
            <p:cNvCxnSpPr/>
            <p:nvPr/>
          </p:nvCxnSpPr>
          <p:spPr>
            <a:xfrm rot="10800000">
              <a:off x="1006638" y="5629952"/>
              <a:ext cx="206396" cy="176911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3" name="Corde 212"/>
            <p:cNvSpPr>
              <a:spLocks noChangeAspect="1"/>
            </p:cNvSpPr>
            <p:nvPr/>
          </p:nvSpPr>
          <p:spPr>
            <a:xfrm rot="18212304">
              <a:off x="956099" y="5934666"/>
              <a:ext cx="265366" cy="265366"/>
            </a:xfrm>
            <a:prstGeom prst="chord">
              <a:avLst>
                <a:gd name="adj1" fmla="val 3273869"/>
                <a:gd name="adj2" fmla="val 14290327"/>
              </a:avLst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6" name="Triangle rectangle 215"/>
            <p:cNvSpPr/>
            <p:nvPr/>
          </p:nvSpPr>
          <p:spPr>
            <a:xfrm flipH="1">
              <a:off x="971192" y="5874474"/>
              <a:ext cx="88455" cy="147426"/>
            </a:xfrm>
            <a:prstGeom prst="rt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rgbClr val="FF0000"/>
                </a:solidFill>
              </a:endParaRPr>
            </a:p>
          </p:txBody>
        </p:sp>
        <p:cxnSp>
          <p:nvCxnSpPr>
            <p:cNvPr id="217" name="Connecteur droit 216"/>
            <p:cNvCxnSpPr/>
            <p:nvPr/>
          </p:nvCxnSpPr>
          <p:spPr>
            <a:xfrm rot="10800000">
              <a:off x="922325" y="5874475"/>
              <a:ext cx="88455" cy="1301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7" name="Groupe 206"/>
          <p:cNvGrpSpPr/>
          <p:nvPr/>
        </p:nvGrpSpPr>
        <p:grpSpPr>
          <a:xfrm>
            <a:off x="18502" y="4530750"/>
            <a:ext cx="1971345" cy="579781"/>
            <a:chOff x="18502" y="4530750"/>
            <a:chExt cx="1971345" cy="579781"/>
          </a:xfrm>
        </p:grpSpPr>
        <p:sp>
          <p:nvSpPr>
            <p:cNvPr id="137" name="ZoneTexte 136"/>
            <p:cNvSpPr txBox="1"/>
            <p:nvPr/>
          </p:nvSpPr>
          <p:spPr bwMode="auto">
            <a:xfrm>
              <a:off x="18502" y="4666638"/>
              <a:ext cx="563258" cy="297641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1400" dirty="0" smtClean="0">
                  <a:solidFill>
                    <a:schemeClr val="tx1"/>
                  </a:solidFill>
                </a:rPr>
                <a:t>24V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  <p:sp>
          <p:nvSpPr>
            <p:cNvPr id="138" name="ZoneTexte 137"/>
            <p:cNvSpPr txBox="1"/>
            <p:nvPr/>
          </p:nvSpPr>
          <p:spPr bwMode="auto">
            <a:xfrm>
              <a:off x="350980" y="4530750"/>
              <a:ext cx="288721" cy="579781"/>
            </a:xfrm>
            <a:prstGeom prst="rect">
              <a:avLst/>
            </a:prstGeom>
            <a:no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lnSpc>
                  <a:spcPts val="1600"/>
                </a:lnSpc>
                <a:defRPr/>
              </a:pPr>
              <a:r>
                <a:rPr lang="fr-FR" sz="1600" dirty="0">
                  <a:solidFill>
                    <a:schemeClr val="tx1"/>
                  </a:solidFill>
                </a:rPr>
                <a:t>+</a:t>
              </a:r>
            </a:p>
            <a:p>
              <a:pPr>
                <a:lnSpc>
                  <a:spcPts val="1600"/>
                </a:lnSpc>
                <a:defRPr/>
              </a:pPr>
              <a:endParaRPr lang="fr-FR" sz="1600" dirty="0">
                <a:solidFill>
                  <a:schemeClr val="tx1"/>
                </a:solidFill>
              </a:endParaRPr>
            </a:p>
            <a:p>
              <a:pPr>
                <a:lnSpc>
                  <a:spcPts val="1600"/>
                </a:lnSpc>
                <a:defRPr/>
              </a:pPr>
              <a:r>
                <a:rPr lang="fr-FR" sz="1600" dirty="0">
                  <a:solidFill>
                    <a:schemeClr val="tx1"/>
                  </a:solidFill>
                </a:rPr>
                <a:t>-</a:t>
              </a:r>
            </a:p>
          </p:txBody>
        </p:sp>
        <p:cxnSp>
          <p:nvCxnSpPr>
            <p:cNvPr id="208" name="Connecteur droit 207"/>
            <p:cNvCxnSpPr/>
            <p:nvPr/>
          </p:nvCxnSpPr>
          <p:spPr>
            <a:xfrm rot="10800000">
              <a:off x="583876" y="4667950"/>
              <a:ext cx="1404000" cy="1301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>
            <a:xfrm rot="10800000">
              <a:off x="585847" y="4978623"/>
              <a:ext cx="1404000" cy="0"/>
            </a:xfrm>
            <a:prstGeom prst="line">
              <a:avLst/>
            </a:prstGeom>
            <a:ln w="15875"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7" name="Groupe 186"/>
          <p:cNvGrpSpPr/>
          <p:nvPr/>
        </p:nvGrpSpPr>
        <p:grpSpPr>
          <a:xfrm>
            <a:off x="5417734" y="844091"/>
            <a:ext cx="409004" cy="390949"/>
            <a:chOff x="5417734" y="844091"/>
            <a:chExt cx="409004" cy="390949"/>
          </a:xfrm>
        </p:grpSpPr>
        <p:cxnSp>
          <p:nvCxnSpPr>
            <p:cNvPr id="272" name="Connecteur droit 271"/>
            <p:cNvCxnSpPr/>
            <p:nvPr/>
          </p:nvCxnSpPr>
          <p:spPr>
            <a:xfrm>
              <a:off x="5417734" y="897859"/>
              <a:ext cx="409004" cy="164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71" name="Connecteur droit 270"/>
            <p:cNvCxnSpPr/>
            <p:nvPr/>
          </p:nvCxnSpPr>
          <p:spPr>
            <a:xfrm rot="5400000">
              <a:off x="5555377" y="898091"/>
              <a:ext cx="108000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32" name="Text Box 50"/>
            <p:cNvSpPr txBox="1">
              <a:spLocks noChangeAspect="1" noChangeArrowheads="1"/>
            </p:cNvSpPr>
            <p:nvPr/>
          </p:nvSpPr>
          <p:spPr bwMode="auto">
            <a:xfrm>
              <a:off x="5436895" y="928325"/>
              <a:ext cx="357833" cy="306715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Arabic Transparent" pitchFamily="2" charset="-78"/>
                </a:rPr>
                <a:t>CI</a:t>
              </a:r>
              <a:endParaRPr kumimoji="0" lang="fr-FR" sz="105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abic Transparent" pitchFamily="2" charset="-78"/>
              </a:endParaRPr>
            </a:p>
          </p:txBody>
        </p:sp>
      </p:grpSp>
      <p:grpSp>
        <p:nvGrpSpPr>
          <p:cNvPr id="188" name="Groupe 187"/>
          <p:cNvGrpSpPr/>
          <p:nvPr/>
        </p:nvGrpSpPr>
        <p:grpSpPr>
          <a:xfrm>
            <a:off x="3519684" y="1163259"/>
            <a:ext cx="611813" cy="396000"/>
            <a:chOff x="3529406" y="1163259"/>
            <a:chExt cx="611813" cy="396000"/>
          </a:xfrm>
        </p:grpSpPr>
        <p:cxnSp>
          <p:nvCxnSpPr>
            <p:cNvPr id="243" name="Connecteur droit 242"/>
            <p:cNvCxnSpPr/>
            <p:nvPr/>
          </p:nvCxnSpPr>
          <p:spPr>
            <a:xfrm rot="5400000" flipH="1" flipV="1">
              <a:off x="3898298" y="1361259"/>
              <a:ext cx="396000" cy="0"/>
            </a:xfrm>
            <a:prstGeom prst="line">
              <a:avLst/>
            </a:prstGeom>
            <a:noFill/>
            <a:ln w="28575" cap="flat" cmpd="sng" algn="ctr">
              <a:solidFill>
                <a:srgbClr val="009999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5" name="Connecteur droit 244"/>
            <p:cNvCxnSpPr/>
            <p:nvPr/>
          </p:nvCxnSpPr>
          <p:spPr>
            <a:xfrm>
              <a:off x="4033219" y="1388914"/>
              <a:ext cx="108000" cy="1136"/>
            </a:xfrm>
            <a:prstGeom prst="line">
              <a:avLst/>
            </a:prstGeom>
            <a:ln w="28575">
              <a:solidFill>
                <a:srgbClr val="009999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7" name="Text Box 49"/>
            <p:cNvSpPr txBox="1">
              <a:spLocks noChangeAspect="1" noChangeArrowheads="1"/>
            </p:cNvSpPr>
            <p:nvPr/>
          </p:nvSpPr>
          <p:spPr bwMode="auto">
            <a:xfrm>
              <a:off x="3529406" y="1209901"/>
              <a:ext cx="576000" cy="233455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r>
                <a:rPr lang="fr-FR" b="1" dirty="0" err="1" smtClean="0">
                  <a:solidFill>
                    <a:srgbClr val="669900"/>
                  </a:solidFill>
                </a:rPr>
                <a:t>Init</a:t>
              </a:r>
              <a:endParaRPr lang="fr-FR" b="1" dirty="0">
                <a:solidFill>
                  <a:srgbClr val="669900"/>
                </a:solidFill>
              </a:endParaRPr>
            </a:p>
          </p:txBody>
        </p:sp>
      </p:grpSp>
      <p:grpSp>
        <p:nvGrpSpPr>
          <p:cNvPr id="186" name="Groupe 185"/>
          <p:cNvGrpSpPr/>
          <p:nvPr/>
        </p:nvGrpSpPr>
        <p:grpSpPr>
          <a:xfrm>
            <a:off x="4040719" y="2331103"/>
            <a:ext cx="1103453" cy="554861"/>
            <a:chOff x="4040719" y="2331103"/>
            <a:chExt cx="1103453" cy="554861"/>
          </a:xfrm>
        </p:grpSpPr>
        <p:cxnSp>
          <p:nvCxnSpPr>
            <p:cNvPr id="233" name="Connecteur droit 232"/>
            <p:cNvCxnSpPr/>
            <p:nvPr/>
          </p:nvCxnSpPr>
          <p:spPr>
            <a:xfrm rot="5400000" flipH="1" flipV="1">
              <a:off x="3877548" y="2550068"/>
              <a:ext cx="437930" cy="0"/>
            </a:xfrm>
            <a:prstGeom prst="line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46" name="Connecteur droit 245"/>
            <p:cNvCxnSpPr/>
            <p:nvPr/>
          </p:nvCxnSpPr>
          <p:spPr>
            <a:xfrm>
              <a:off x="4040719" y="2573581"/>
              <a:ext cx="108000" cy="11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8" name="Groupe 70"/>
            <p:cNvGrpSpPr/>
            <p:nvPr/>
          </p:nvGrpSpPr>
          <p:grpSpPr>
            <a:xfrm>
              <a:off x="4172910" y="2498146"/>
              <a:ext cx="971262" cy="387818"/>
              <a:chOff x="1571604" y="5244484"/>
              <a:chExt cx="1357322" cy="541970"/>
            </a:xfrm>
          </p:grpSpPr>
          <p:sp>
            <p:nvSpPr>
              <p:cNvPr id="261" name="Text Box 17"/>
              <p:cNvSpPr txBox="1">
                <a:spLocks noChangeAspect="1" noChangeArrowheads="1"/>
              </p:cNvSpPr>
              <p:nvPr/>
            </p:nvSpPr>
            <p:spPr bwMode="auto">
              <a:xfrm>
                <a:off x="1571604" y="5244484"/>
                <a:ext cx="1357322" cy="54197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050" b="1" dirty="0" smtClean="0">
                    <a:solidFill>
                      <a:schemeClr val="tx1"/>
                    </a:solidFill>
                  </a:rPr>
                  <a:t>AU. </a:t>
                </a:r>
                <a:r>
                  <a:rPr lang="fr-FR" sz="1050" b="1" dirty="0" err="1" smtClean="0">
                    <a:solidFill>
                      <a:schemeClr val="tx1"/>
                    </a:solidFill>
                  </a:rPr>
                  <a:t>Rearm</a:t>
                </a:r>
                <a:endParaRPr lang="fr-FR" sz="1050" b="1" dirty="0" smtClean="0">
                  <a:solidFill>
                    <a:schemeClr val="tx1"/>
                  </a:solidFill>
                </a:endParaRPr>
              </a:p>
              <a:p>
                <a:endParaRPr lang="fr-FR" sz="10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1690730" y="5245444"/>
                <a:ext cx="252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100"/>
              </a:p>
            </p:txBody>
          </p:sp>
        </p:grpSp>
      </p:grpSp>
      <p:grpSp>
        <p:nvGrpSpPr>
          <p:cNvPr id="180" name="Groupe 179"/>
          <p:cNvGrpSpPr/>
          <p:nvPr/>
        </p:nvGrpSpPr>
        <p:grpSpPr>
          <a:xfrm>
            <a:off x="3855854" y="571480"/>
            <a:ext cx="1649035" cy="600163"/>
            <a:chOff x="3855854" y="571480"/>
            <a:chExt cx="1649035" cy="600163"/>
          </a:xfrm>
        </p:grpSpPr>
        <p:sp>
          <p:nvSpPr>
            <p:cNvPr id="274" name="Rectangle 273"/>
            <p:cNvSpPr/>
            <p:nvPr/>
          </p:nvSpPr>
          <p:spPr>
            <a:xfrm>
              <a:off x="3902361" y="596343"/>
              <a:ext cx="1487287" cy="557731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75" name="Rectangle 42"/>
            <p:cNvSpPr>
              <a:spLocks noChangeArrowheads="1"/>
            </p:cNvSpPr>
            <p:nvPr/>
          </p:nvSpPr>
          <p:spPr bwMode="auto">
            <a:xfrm>
              <a:off x="3902847" y="571480"/>
              <a:ext cx="1602042" cy="60016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 lvl="0" algn="l">
                <a:defRPr/>
              </a:pPr>
              <a:r>
                <a:rPr kumimoji="0" lang="fr-F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A6  </a:t>
              </a:r>
              <a:r>
                <a:rPr kumimoji="0" lang="fr-FR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lang="ar-DZ" sz="1000" b="1" kern="0" dirty="0" smtClean="0">
                  <a:solidFill>
                    <a:srgbClr val="000000"/>
                  </a:solidFill>
                  <a:ea typeface="Times New Roman" pitchFamily="18" charset="0"/>
                  <a:cs typeface="Arabic Transparent" pitchFamily="2" charset="-78"/>
                </a:rPr>
                <a:t>وضع الجزء التشغيل</a:t>
              </a:r>
              <a:endParaRPr lang="ar-DZ" sz="900" b="1" kern="0" dirty="0" smtClean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marL="538163" lvl="0" algn="l">
                <a:defRPr/>
              </a:pPr>
              <a:r>
                <a:rPr lang="ar-DZ" sz="1000" b="1" kern="0" dirty="0" smtClean="0">
                  <a:solidFill>
                    <a:srgbClr val="000000"/>
                  </a:solidFill>
                  <a:ea typeface="Times New Roman" pitchFamily="18" charset="0"/>
                  <a:cs typeface="Arabic Transparent" pitchFamily="2" charset="-78"/>
                </a:rPr>
                <a:t> في الحالة الابتدائية</a:t>
              </a:r>
              <a:endParaRPr lang="en-US" sz="1000" kern="0" dirty="0" smtClean="0">
                <a:solidFill>
                  <a:srgbClr val="000000"/>
                </a:solidFill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73" name="Connecteur droit avec flèche 272"/>
            <p:cNvCxnSpPr/>
            <p:nvPr/>
          </p:nvCxnSpPr>
          <p:spPr>
            <a:xfrm>
              <a:off x="5418047" y="897859"/>
              <a:ext cx="5152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49" name="Text Box 8"/>
            <p:cNvSpPr txBox="1">
              <a:spLocks noChangeAspect="1" noChangeArrowheads="1"/>
            </p:cNvSpPr>
            <p:nvPr/>
          </p:nvSpPr>
          <p:spPr bwMode="auto">
            <a:xfrm>
              <a:off x="3855854" y="935958"/>
              <a:ext cx="1518422" cy="204476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sz="1000" b="1" dirty="0">
                  <a:solidFill>
                    <a:srgbClr val="3333FF"/>
                  </a:solidFill>
                  <a:latin typeface="Times New Roman" pitchFamily="18" charset="0"/>
                  <a:cs typeface="Arabic Transparent" pitchFamily="2" charset="-78"/>
                </a:rPr>
                <a:t>وضع  </a:t>
              </a:r>
              <a:r>
                <a:rPr lang="fr-FR" sz="1000" b="1" dirty="0">
                  <a:solidFill>
                    <a:srgbClr val="3333FF"/>
                  </a:solidFill>
                  <a:cs typeface="Arabic Transparent" pitchFamily="2" charset="-78"/>
                </a:rPr>
                <a:t>PO</a:t>
              </a:r>
              <a:r>
                <a:rPr lang="ar-DZ" sz="1000" b="1" dirty="0">
                  <a:solidFill>
                    <a:srgbClr val="3333FF"/>
                  </a:solidFill>
                  <a:latin typeface="Times New Roman" pitchFamily="18" charset="0"/>
                  <a:cs typeface="Arabic Transparent" pitchFamily="2" charset="-78"/>
                </a:rPr>
                <a:t>  </a:t>
              </a:r>
              <a:r>
                <a:rPr lang="ar-DZ" sz="1000" b="1" dirty="0" smtClean="0">
                  <a:solidFill>
                    <a:srgbClr val="3333FF"/>
                  </a:solidFill>
                  <a:latin typeface="Times New Roman" pitchFamily="18" charset="0"/>
                  <a:cs typeface="Arabic Transparent" pitchFamily="2" charset="-78"/>
                </a:rPr>
                <a:t>في</a:t>
              </a:r>
              <a:r>
                <a:rPr lang="fr-FR" sz="1000" b="1" dirty="0" smtClean="0">
                  <a:solidFill>
                    <a:srgbClr val="3333FF"/>
                  </a:solidFill>
                  <a:latin typeface="Times New Roman" pitchFamily="18" charset="0"/>
                  <a:cs typeface="Arabic Transparent" pitchFamily="2" charset="-78"/>
                </a:rPr>
                <a:t> </a:t>
              </a:r>
              <a:r>
                <a:rPr lang="ar-DZ" sz="1000" b="1" dirty="0" smtClean="0">
                  <a:solidFill>
                    <a:srgbClr val="3333FF"/>
                  </a:solidFill>
                  <a:latin typeface="Times New Roman" pitchFamily="18" charset="0"/>
                  <a:cs typeface="Arabic Transparent" pitchFamily="2" charset="-78"/>
                </a:rPr>
                <a:t>حالة  الابتدائية</a:t>
              </a:r>
              <a:endParaRPr lang="ar-DZ" sz="1000" b="1" dirty="0">
                <a:solidFill>
                  <a:srgbClr val="3333FF"/>
                </a:solidFill>
                <a:latin typeface="Times New Roman" pitchFamily="18" charset="0"/>
                <a:cs typeface="Arabic Transparent" pitchFamily="2" charset="-78"/>
              </a:endParaRPr>
            </a:p>
          </p:txBody>
        </p:sp>
        <p:sp>
          <p:nvSpPr>
            <p:cNvPr id="255" name="Ellipse 254"/>
            <p:cNvSpPr/>
            <p:nvPr/>
          </p:nvSpPr>
          <p:spPr>
            <a:xfrm>
              <a:off x="3942942" y="619535"/>
              <a:ext cx="257606" cy="257606"/>
            </a:xfrm>
            <a:prstGeom prst="ellipse">
              <a:avLst/>
            </a:prstGeom>
            <a:noFill/>
            <a:ln w="1905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</p:grpSp>
      <p:grpSp>
        <p:nvGrpSpPr>
          <p:cNvPr id="182" name="Groupe 181"/>
          <p:cNvGrpSpPr/>
          <p:nvPr/>
        </p:nvGrpSpPr>
        <p:grpSpPr>
          <a:xfrm>
            <a:off x="3875227" y="1504316"/>
            <a:ext cx="1494447" cy="813561"/>
            <a:chOff x="3875227" y="1504316"/>
            <a:chExt cx="1494447" cy="813561"/>
          </a:xfrm>
        </p:grpSpPr>
        <p:sp>
          <p:nvSpPr>
            <p:cNvPr id="267" name="Rectangle 266"/>
            <p:cNvSpPr/>
            <p:nvPr/>
          </p:nvSpPr>
          <p:spPr>
            <a:xfrm>
              <a:off x="3974080" y="1586231"/>
              <a:ext cx="1332000" cy="731646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68" name="Rectangle 38"/>
            <p:cNvSpPr>
              <a:spLocks noChangeArrowheads="1"/>
            </p:cNvSpPr>
            <p:nvPr/>
          </p:nvSpPr>
          <p:spPr bwMode="auto">
            <a:xfrm>
              <a:off x="3940914" y="1596097"/>
              <a:ext cx="1428760" cy="430887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l">
                <a:defRPr/>
              </a:pPr>
              <a:r>
                <a:rPr kumimoji="0" lang="fr-F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r>
                <a:rPr lang="ar-DZ" sz="1000" b="1" kern="0" dirty="0" smtClean="0">
                  <a:solidFill>
                    <a:srgbClr val="000000"/>
                  </a:solidFill>
                  <a:ea typeface="Times New Roman" pitchFamily="18" charset="0"/>
                  <a:cs typeface="Arabic Transparent" pitchFamily="2" charset="-78"/>
                </a:rPr>
                <a:t>تحضير من أجل إعادة</a:t>
              </a:r>
              <a:r>
                <a:rPr lang="ar-DZ" sz="1200" b="1" kern="0" dirty="0" smtClean="0">
                  <a:solidFill>
                    <a:srgbClr val="000000"/>
                  </a:solidFill>
                  <a:ea typeface="Times New Roman" pitchFamily="18" charset="0"/>
                  <a:cs typeface="Arabic Transparent" pitchFamily="2" charset="-78"/>
                </a:rPr>
                <a:t>   </a:t>
              </a:r>
              <a:endParaRPr lang="ar-DZ" sz="1000" b="1" kern="0" dirty="0" smtClean="0">
                <a:solidFill>
                  <a:srgbClr val="000000"/>
                </a:solidFill>
                <a:ea typeface="Times New Roman" pitchFamily="18" charset="0"/>
                <a:cs typeface="Arabic Transparent" pitchFamily="2" charset="-78"/>
              </a:endParaRPr>
            </a:p>
            <a:p>
              <a:pPr lvl="0" indent="85725" algn="r" rtl="1">
                <a:defRPr/>
              </a:pPr>
              <a:r>
                <a:rPr lang="ar-DZ" sz="1000" b="1" kern="0" dirty="0" smtClean="0">
                  <a:solidFill>
                    <a:srgbClr val="000000"/>
                  </a:solidFill>
                  <a:ea typeface="Times New Roman" pitchFamily="18" charset="0"/>
                  <a:cs typeface="Arabic Transparent" pitchFamily="2" charset="-78"/>
                </a:rPr>
                <a:t>التشغيل بعد العطب   </a:t>
              </a:r>
              <a:endParaRPr lang="fr-FR" sz="700" kern="0" dirty="0" smtClean="0">
                <a:solidFill>
                  <a:srgbClr val="000000"/>
                </a:solidFill>
              </a:endParaRPr>
            </a:p>
          </p:txBody>
        </p:sp>
        <p:cxnSp>
          <p:nvCxnSpPr>
            <p:cNvPr id="269" name="Connecteur droit avec flèche 268"/>
            <p:cNvCxnSpPr/>
            <p:nvPr/>
          </p:nvCxnSpPr>
          <p:spPr>
            <a:xfrm rot="16200000">
              <a:off x="4063691" y="1534801"/>
              <a:ext cx="6097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50" name="Rectangle 134"/>
            <p:cNvSpPr>
              <a:spLocks noChangeArrowheads="1"/>
            </p:cNvSpPr>
            <p:nvPr/>
          </p:nvSpPr>
          <p:spPr bwMode="auto">
            <a:xfrm>
              <a:off x="3875227" y="1928802"/>
              <a:ext cx="1481495" cy="369332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r" rtl="1"/>
              <a:r>
                <a:rPr lang="ar-DZ" sz="900" b="1" dirty="0">
                  <a:solidFill>
                    <a:srgbClr val="3333FF"/>
                  </a:solidFill>
                  <a:cs typeface="Arabic Transparent" pitchFamily="2" charset="-78"/>
                </a:rPr>
                <a:t>المتعامل يقوم بتصليح </a:t>
              </a:r>
              <a:r>
                <a:rPr lang="ar-DZ" sz="900" b="1" dirty="0" smtClean="0">
                  <a:solidFill>
                    <a:srgbClr val="3333FF"/>
                  </a:solidFill>
                  <a:cs typeface="Arabic Transparent" pitchFamily="2" charset="-78"/>
                </a:rPr>
                <a:t>الخلل </a:t>
              </a:r>
              <a:r>
                <a:rPr lang="ar-DZ" sz="900" b="1" dirty="0">
                  <a:solidFill>
                    <a:srgbClr val="3333FF"/>
                  </a:solidFill>
                  <a:cs typeface="Arabic Transparent" pitchFamily="2" charset="-78"/>
                </a:rPr>
                <a:t>من </a:t>
              </a:r>
              <a:endParaRPr lang="ar-DZ" sz="900" b="1" dirty="0" smtClean="0">
                <a:solidFill>
                  <a:srgbClr val="3333FF"/>
                </a:solidFill>
                <a:cs typeface="Arabic Transparent" pitchFamily="2" charset="-78"/>
              </a:endParaRPr>
            </a:p>
            <a:p>
              <a:pPr algn="r" rtl="1"/>
              <a:r>
                <a:rPr lang="ar-DZ" sz="900" b="1" dirty="0" smtClean="0">
                  <a:solidFill>
                    <a:srgbClr val="3333FF"/>
                  </a:solidFill>
                  <a:cs typeface="Arabic Transparent" pitchFamily="2" charset="-78"/>
                </a:rPr>
                <a:t>اجل إرجاع النظام إلى </a:t>
              </a:r>
              <a:r>
                <a:rPr lang="ar-DZ" sz="900" b="1" dirty="0">
                  <a:solidFill>
                    <a:srgbClr val="3333FF"/>
                  </a:solidFill>
                  <a:cs typeface="Arabic Transparent" pitchFamily="2" charset="-78"/>
                </a:rPr>
                <a:t>حاله السابق</a:t>
              </a:r>
              <a:endParaRPr lang="fr-FR" sz="900" b="1" dirty="0">
                <a:solidFill>
                  <a:srgbClr val="3333FF"/>
                </a:solidFill>
                <a:cs typeface="Arabic Transparent" pitchFamily="2" charset="-78"/>
              </a:endParaRPr>
            </a:p>
          </p:txBody>
        </p:sp>
        <p:sp>
          <p:nvSpPr>
            <p:cNvPr id="257" name="Ellipse 256"/>
            <p:cNvSpPr/>
            <p:nvPr/>
          </p:nvSpPr>
          <p:spPr>
            <a:xfrm>
              <a:off x="3994061" y="1610740"/>
              <a:ext cx="257606" cy="257606"/>
            </a:xfrm>
            <a:prstGeom prst="ellipse">
              <a:avLst/>
            </a:prstGeom>
            <a:noFill/>
            <a:ln w="1905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</p:grpSp>
      <p:grpSp>
        <p:nvGrpSpPr>
          <p:cNvPr id="179" name="Groupe 178"/>
          <p:cNvGrpSpPr/>
          <p:nvPr/>
        </p:nvGrpSpPr>
        <p:grpSpPr>
          <a:xfrm>
            <a:off x="5507111" y="608796"/>
            <a:ext cx="3383142" cy="2185326"/>
            <a:chOff x="5507111" y="608796"/>
            <a:chExt cx="3383142" cy="2185326"/>
          </a:xfrm>
        </p:grpSpPr>
        <p:sp>
          <p:nvSpPr>
            <p:cNvPr id="229" name="Text Box 85"/>
            <p:cNvSpPr txBox="1">
              <a:spLocks noChangeAspect="1" noChangeArrowheads="1"/>
            </p:cNvSpPr>
            <p:nvPr/>
          </p:nvSpPr>
          <p:spPr bwMode="auto">
            <a:xfrm>
              <a:off x="5679022" y="1909880"/>
              <a:ext cx="920152" cy="51119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ar-DZ" sz="1000" b="1" dirty="0">
                  <a:solidFill>
                    <a:srgbClr val="3333FF"/>
                  </a:solidFill>
                  <a:cs typeface="Arabic Transparent" pitchFamily="2" charset="-78"/>
                </a:rPr>
                <a:t>طلب توقف عند </a:t>
              </a:r>
              <a:endParaRPr lang="fr-FR" sz="1000" b="1" dirty="0" smtClean="0">
                <a:solidFill>
                  <a:srgbClr val="3333FF"/>
                </a:solidFill>
                <a:cs typeface="Arabic Transparent" pitchFamily="2" charset="-78"/>
              </a:endParaRPr>
            </a:p>
            <a:p>
              <a:pPr algn="r" rtl="1"/>
              <a:r>
                <a:rPr lang="ar-DZ" sz="1000" b="1" dirty="0" smtClean="0">
                  <a:solidFill>
                    <a:srgbClr val="3333FF"/>
                  </a:solidFill>
                  <a:cs typeface="Arabic Transparent" pitchFamily="2" charset="-78"/>
                </a:rPr>
                <a:t>نهاية </a:t>
              </a:r>
              <a:r>
                <a:rPr lang="ar-DZ" sz="1000" b="1" dirty="0">
                  <a:solidFill>
                    <a:srgbClr val="3333FF"/>
                  </a:solidFill>
                  <a:cs typeface="Arabic Transparent" pitchFamily="2" charset="-78"/>
                </a:rPr>
                <a:t>الدورة</a:t>
              </a:r>
              <a:endParaRPr lang="fr-FR" sz="1000" b="1" dirty="0">
                <a:solidFill>
                  <a:srgbClr val="3333FF"/>
                </a:solidFill>
                <a:cs typeface="Arabic Transparent" pitchFamily="2" charset="-78"/>
              </a:endParaRPr>
            </a:p>
          </p:txBody>
        </p:sp>
        <p:grpSp>
          <p:nvGrpSpPr>
            <p:cNvPr id="177" name="Groupe 176"/>
            <p:cNvGrpSpPr/>
            <p:nvPr/>
          </p:nvGrpSpPr>
          <p:grpSpPr>
            <a:xfrm>
              <a:off x="5507111" y="608796"/>
              <a:ext cx="3383142" cy="2185326"/>
              <a:chOff x="5507111" y="608796"/>
              <a:chExt cx="3383142" cy="2185326"/>
            </a:xfrm>
          </p:grpSpPr>
          <p:cxnSp>
            <p:nvCxnSpPr>
              <p:cNvPr id="221" name="Connecteur droit 220"/>
              <p:cNvCxnSpPr/>
              <p:nvPr/>
            </p:nvCxnSpPr>
            <p:spPr>
              <a:xfrm rot="5400000" flipH="1" flipV="1">
                <a:off x="5699621" y="1293035"/>
                <a:ext cx="334887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6" name="Rectangle 285"/>
              <p:cNvSpPr/>
              <p:nvPr/>
            </p:nvSpPr>
            <p:spPr>
              <a:xfrm>
                <a:off x="5870266" y="654374"/>
                <a:ext cx="1260000" cy="407925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287" name="Rectangle 286"/>
              <p:cNvSpPr/>
              <p:nvPr/>
            </p:nvSpPr>
            <p:spPr>
              <a:xfrm>
                <a:off x="5819856" y="608796"/>
                <a:ext cx="1368000" cy="502061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288" name="Rectangle 54"/>
              <p:cNvSpPr>
                <a:spLocks noChangeArrowheads="1"/>
              </p:cNvSpPr>
              <p:nvPr/>
            </p:nvSpPr>
            <p:spPr bwMode="auto">
              <a:xfrm>
                <a:off x="5829000" y="640927"/>
                <a:ext cx="1484702" cy="26161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pPr lvl="0" algn="l">
                  <a:defRPr/>
                </a:pPr>
                <a:r>
                  <a:rPr lang="fr-FR" sz="11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A1 </a:t>
                </a:r>
                <a:r>
                  <a:rPr lang="ar-DZ" sz="11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ar-DZ" sz="900" b="1" kern="0" dirty="0" smtClean="0">
                    <a:solidFill>
                      <a:srgbClr val="000000"/>
                    </a:solidFill>
                    <a:ea typeface="Times New Roman" pitchFamily="18" charset="0"/>
                    <a:cs typeface="Arabic Transparent" pitchFamily="2" charset="-78"/>
                  </a:rPr>
                  <a:t>توقف في الحالة الابتدائية</a:t>
                </a:r>
                <a:r>
                  <a:rPr lang="fr-FR" sz="900" b="1" kern="0" dirty="0" smtClean="0">
                    <a:solidFill>
                      <a:srgbClr val="000000"/>
                    </a:solidFill>
                    <a:ea typeface="Times New Roman" pitchFamily="18" charset="0"/>
                    <a:cs typeface="Arabic Transparent" pitchFamily="2" charset="-78"/>
                  </a:rPr>
                  <a:t>   </a:t>
                </a:r>
                <a:endParaRPr lang="fr-FR" sz="600" kern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89" name="Connecteur droit avec flèche 288"/>
              <p:cNvCxnSpPr/>
              <p:nvPr/>
            </p:nvCxnSpPr>
            <p:spPr>
              <a:xfrm>
                <a:off x="7214253" y="904625"/>
                <a:ext cx="627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3" name="Rectangle 282"/>
              <p:cNvSpPr/>
              <p:nvPr/>
            </p:nvSpPr>
            <p:spPr>
              <a:xfrm>
                <a:off x="7625253" y="1583375"/>
                <a:ext cx="1262270" cy="1210747"/>
              </a:xfrm>
              <a:prstGeom prst="rect">
                <a:avLst/>
              </a:prstGeom>
              <a:solidFill>
                <a:srgbClr val="FFECAF"/>
              </a:solidFill>
              <a:ln w="1905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284" name="Text Box 19"/>
              <p:cNvSpPr txBox="1">
                <a:spLocks noChangeArrowheads="1"/>
              </p:cNvSpPr>
              <p:nvPr/>
            </p:nvSpPr>
            <p:spPr bwMode="auto">
              <a:xfrm>
                <a:off x="7564518" y="1621093"/>
                <a:ext cx="1231232" cy="282410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marL="88900" lvl="1" indent="-6350">
                  <a:spcBef>
                    <a:spcPts val="500"/>
                  </a:spcBef>
                  <a:spcAft>
                    <a:spcPts val="500"/>
                  </a:spcAft>
                </a:pPr>
                <a:r>
                  <a:rPr lang="fr-FR" sz="11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F1     </a:t>
                </a:r>
                <a:r>
                  <a:rPr lang="ar-DZ" sz="1050" b="1" kern="0" dirty="0" smtClean="0">
                    <a:solidFill>
                      <a:srgbClr val="000000"/>
                    </a:solidFill>
                    <a:ea typeface="Times New Roman" pitchFamily="18" charset="0"/>
                    <a:cs typeface="Arabic Transparent" pitchFamily="2" charset="-78"/>
                  </a:rPr>
                  <a:t>الإنتاج العادي</a:t>
                </a:r>
                <a:endParaRPr lang="en-US" sz="600" kern="0" dirty="0" smtClean="0">
                  <a:solidFill>
                    <a:srgbClr val="000000"/>
                  </a:solidFill>
                </a:endParaRPr>
              </a:p>
              <a:p>
                <a:pPr marL="88900" lvl="1" indent="-6350">
                  <a:spcBef>
                    <a:spcPts val="500"/>
                  </a:spcBef>
                  <a:spcAft>
                    <a:spcPts val="500"/>
                  </a:spcAft>
                </a:pPr>
                <a:endParaRPr lang="fr-FR" sz="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85" name="Connecteur droit avec flèche 284"/>
              <p:cNvCxnSpPr/>
              <p:nvPr/>
            </p:nvCxnSpPr>
            <p:spPr>
              <a:xfrm rot="10800000">
                <a:off x="7535366" y="1886753"/>
                <a:ext cx="6134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0" name="Rectangle 279"/>
              <p:cNvSpPr/>
              <p:nvPr/>
            </p:nvSpPr>
            <p:spPr>
              <a:xfrm>
                <a:off x="5780813" y="1518770"/>
                <a:ext cx="936000" cy="753092"/>
              </a:xfrm>
              <a:prstGeom prst="rect">
                <a:avLst/>
              </a:prstGeom>
              <a:noFill/>
              <a:ln w="15875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400"/>
              </a:p>
            </p:txBody>
          </p:sp>
          <p:sp>
            <p:nvSpPr>
              <p:cNvPr id="281" name="Rectangle 57"/>
              <p:cNvSpPr>
                <a:spLocks noChangeArrowheads="1"/>
              </p:cNvSpPr>
              <p:nvPr/>
            </p:nvSpPr>
            <p:spPr bwMode="auto">
              <a:xfrm>
                <a:off x="5748305" y="1495917"/>
                <a:ext cx="1106713" cy="469359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none" anchor="ctr">
                <a:spAutoFit/>
              </a:bodyPr>
              <a:lstStyle/>
              <a:p>
                <a:pPr lvl="0" algn="l">
                  <a:defRPr/>
                </a:pPr>
                <a:r>
                  <a:rPr lang="fr-FR" sz="11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A2</a:t>
                </a:r>
                <a:r>
                  <a:rPr lang="fr-FR" sz="105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 </a:t>
                </a:r>
                <a:r>
                  <a:rPr lang="ar-DZ" sz="1400" b="1" dirty="0" smtClean="0">
                    <a:solidFill>
                      <a:srgbClr val="000000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lang="ar-DZ" sz="1000" b="1" kern="0" dirty="0" smtClean="0">
                    <a:solidFill>
                      <a:srgbClr val="000000"/>
                    </a:solidFill>
                    <a:ea typeface="Times New Roman" pitchFamily="18" charset="0"/>
                    <a:cs typeface="Arabic Transparent" pitchFamily="2" charset="-78"/>
                  </a:rPr>
                  <a:t>توقف مطلوب </a:t>
                </a:r>
              </a:p>
              <a:p>
                <a:pPr marL="182563" lvl="0" algn="l">
                  <a:defRPr/>
                </a:pPr>
                <a:r>
                  <a:rPr lang="ar-DZ" sz="1000" b="1" kern="0" dirty="0" smtClean="0">
                    <a:solidFill>
                      <a:srgbClr val="000000"/>
                    </a:solidFill>
                    <a:ea typeface="Times New Roman" pitchFamily="18" charset="0"/>
                    <a:cs typeface="Arabic Transparent" pitchFamily="2" charset="-78"/>
                  </a:rPr>
                  <a:t>عند نهاية الدورة</a:t>
                </a:r>
                <a:endParaRPr lang="fr-FR" sz="1000" kern="0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282" name="Connecteur droit avec flèche 281"/>
              <p:cNvCxnSpPr/>
              <p:nvPr/>
            </p:nvCxnSpPr>
            <p:spPr>
              <a:xfrm rot="16200000">
                <a:off x="5839080" y="1461439"/>
                <a:ext cx="6275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5" name="Text Box 84"/>
              <p:cNvSpPr txBox="1">
                <a:spLocks noChangeAspect="1" noChangeArrowheads="1"/>
              </p:cNvSpPr>
              <p:nvPr/>
            </p:nvSpPr>
            <p:spPr bwMode="auto">
              <a:xfrm>
                <a:off x="7233987" y="966572"/>
                <a:ext cx="909913" cy="27717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050" b="1" dirty="0" err="1" smtClean="0">
                    <a:solidFill>
                      <a:schemeClr val="tx1"/>
                    </a:solidFill>
                  </a:rPr>
                  <a:t>Auto.Ma</a:t>
                </a:r>
                <a:endParaRPr lang="fr-FR" sz="1050" b="1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6" name="Groupe 73"/>
              <p:cNvGrpSpPr/>
              <p:nvPr/>
            </p:nvGrpSpPr>
            <p:grpSpPr>
              <a:xfrm>
                <a:off x="7195620" y="910841"/>
                <a:ext cx="780983" cy="644014"/>
                <a:chOff x="4058996" y="1789079"/>
                <a:chExt cx="1637691" cy="2052000"/>
              </a:xfrm>
            </p:grpSpPr>
            <p:cxnSp>
              <p:nvCxnSpPr>
                <p:cNvPr id="278" name="Connecteur en angle 277"/>
                <p:cNvCxnSpPr/>
                <p:nvPr/>
              </p:nvCxnSpPr>
              <p:spPr>
                <a:xfrm>
                  <a:off x="4058996" y="1789079"/>
                  <a:ext cx="1550646" cy="2052000"/>
                </a:xfrm>
                <a:prstGeom prst="bentConnector3">
                  <a:avLst>
                    <a:gd name="adj1" fmla="val 99708"/>
                  </a:avLst>
                </a:prstGeom>
                <a:ln w="19050">
                  <a:solidFill>
                    <a:schemeClr val="tx1"/>
                  </a:solidFill>
                  <a:prstDash val="solid"/>
                  <a:headEnd type="none" w="med" len="med"/>
                  <a:tailEnd type="triangle"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Connecteur droit 278"/>
                <p:cNvCxnSpPr/>
                <p:nvPr/>
              </p:nvCxnSpPr>
              <p:spPr>
                <a:xfrm>
                  <a:off x="5480685" y="2429719"/>
                  <a:ext cx="216002" cy="158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tailEnd w="med" len="med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76" name="Connecteur droit 275"/>
              <p:cNvCxnSpPr/>
              <p:nvPr/>
            </p:nvCxnSpPr>
            <p:spPr>
              <a:xfrm rot="10800000">
                <a:off x="6724718" y="1891714"/>
                <a:ext cx="864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  <a:headEnd type="none" w="med" len="med"/>
                <a:tailEnd type="triangle"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rot="5400000">
                <a:off x="7122818" y="1890435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tailEnd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28" name="Text Box 82"/>
              <p:cNvSpPr txBox="1">
                <a:spLocks noChangeArrowheads="1"/>
              </p:cNvSpPr>
              <p:nvPr/>
            </p:nvSpPr>
            <p:spPr bwMode="auto">
              <a:xfrm>
                <a:off x="5987704" y="872345"/>
                <a:ext cx="1044727" cy="268089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r" rtl="1"/>
                <a:r>
                  <a:rPr lang="fr-FR" sz="1000" b="1" dirty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 </a:t>
                </a:r>
                <a:r>
                  <a:rPr lang="ar-DZ" sz="1000" b="1" dirty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شروط </a:t>
                </a:r>
                <a:r>
                  <a:rPr lang="ar-SA" sz="1000" b="1" dirty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 ا</a:t>
                </a:r>
                <a:r>
                  <a:rPr lang="ar-DZ" sz="1000" b="1" dirty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لا</a:t>
                </a:r>
                <a:r>
                  <a:rPr lang="ar-SA" sz="1000" b="1" dirty="0" err="1" smtClean="0">
                    <a:solidFill>
                      <a:srgbClr val="3333FF"/>
                    </a:solidFill>
                    <a:latin typeface="Times New Roman" pitchFamily="18" charset="0"/>
                    <a:cs typeface="Arabic Transparent" pitchFamily="2" charset="-78"/>
                  </a:rPr>
                  <a:t>بتدائية</a:t>
                </a:r>
                <a:r>
                  <a:rPr lang="fr-FR" sz="1000" b="1" dirty="0" smtClean="0">
                    <a:solidFill>
                      <a:srgbClr val="3333FF"/>
                    </a:solidFill>
                  </a:rPr>
                  <a:t>CI </a:t>
                </a:r>
              </a:p>
              <a:p>
                <a:pPr algn="r" rtl="1"/>
                <a:endParaRPr lang="fr-FR" sz="1000" b="1" dirty="0">
                  <a:solidFill>
                    <a:srgbClr val="3333FF"/>
                  </a:solidFill>
                  <a:cs typeface="Arabic Transparent" pitchFamily="2" charset="-78"/>
                </a:endParaRPr>
              </a:p>
            </p:txBody>
          </p:sp>
          <p:cxnSp>
            <p:nvCxnSpPr>
              <p:cNvPr id="244" name="Connecteur droit 243"/>
              <p:cNvCxnSpPr/>
              <p:nvPr/>
            </p:nvCxnSpPr>
            <p:spPr>
              <a:xfrm>
                <a:off x="5811293" y="1339249"/>
                <a:ext cx="1080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1" name="Text Box 49"/>
              <p:cNvSpPr txBox="1">
                <a:spLocks noChangeAspect="1" noChangeArrowheads="1"/>
              </p:cNvSpPr>
              <p:nvPr/>
            </p:nvSpPr>
            <p:spPr bwMode="auto">
              <a:xfrm>
                <a:off x="5507111" y="1207439"/>
                <a:ext cx="515212" cy="208817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fr-FR" sz="1050" b="1" dirty="0" smtClean="0">
                    <a:solidFill>
                      <a:schemeClr val="tx1"/>
                    </a:solidFill>
                  </a:rPr>
                  <a:t>FC</a:t>
                </a:r>
                <a:endParaRPr lang="fr-FR" sz="105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52" name="Ellipse 251"/>
              <p:cNvSpPr/>
              <p:nvPr/>
            </p:nvSpPr>
            <p:spPr>
              <a:xfrm>
                <a:off x="5885466" y="676353"/>
                <a:ext cx="231845" cy="231845"/>
              </a:xfrm>
              <a:prstGeom prst="ellipse">
                <a:avLst/>
              </a:prstGeom>
              <a:noFill/>
              <a:ln w="1905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53" name="Ellipse 252"/>
              <p:cNvSpPr/>
              <p:nvPr/>
            </p:nvSpPr>
            <p:spPr>
              <a:xfrm>
                <a:off x="7676834" y="1631075"/>
                <a:ext cx="257606" cy="257606"/>
              </a:xfrm>
              <a:prstGeom prst="ellipse">
                <a:avLst/>
              </a:prstGeom>
              <a:noFill/>
              <a:ln w="1905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54" name="Ellipse 253"/>
              <p:cNvSpPr/>
              <p:nvPr/>
            </p:nvSpPr>
            <p:spPr>
              <a:xfrm>
                <a:off x="5799424" y="1556977"/>
                <a:ext cx="257606" cy="257606"/>
              </a:xfrm>
              <a:prstGeom prst="ellipse">
                <a:avLst/>
              </a:prstGeom>
              <a:noFill/>
              <a:ln w="19050"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1100"/>
              </a:p>
            </p:txBody>
          </p:sp>
          <p:sp>
            <p:nvSpPr>
              <p:cNvPr id="258" name="Text Box 109"/>
              <p:cNvSpPr txBox="1">
                <a:spLocks noChangeArrowheads="1"/>
              </p:cNvSpPr>
              <p:nvPr/>
            </p:nvSpPr>
            <p:spPr bwMode="auto">
              <a:xfrm>
                <a:off x="7550702" y="2014406"/>
                <a:ext cx="1339551" cy="461665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r>
                  <a:rPr lang="ar-DZ" sz="1200" b="1" dirty="0" smtClean="0">
                    <a:solidFill>
                      <a:srgbClr val="669900"/>
                    </a:solidFill>
                    <a:cs typeface="Arabic Transparent" pitchFamily="2" charset="-78"/>
                  </a:rPr>
                  <a:t>نظام </a:t>
                </a:r>
                <a:r>
                  <a:rPr lang="ar-DZ" sz="1200" b="1" kern="0" dirty="0" smtClean="0">
                    <a:solidFill>
                      <a:srgbClr val="669900"/>
                    </a:solidFill>
                    <a:latin typeface="Arial" pitchFamily="34" charset="0"/>
                    <a:ea typeface="Times New Roman" pitchFamily="18" charset="0"/>
                    <a:cs typeface="Arabic Transparent" pitchFamily="2" charset="-78"/>
                  </a:rPr>
                  <a:t>ألي لصناعة وتعليب </a:t>
                </a:r>
                <a:r>
                  <a:rPr lang="ar-DZ" sz="1200" b="1" kern="0" dirty="0" err="1" smtClean="0">
                    <a:solidFill>
                      <a:srgbClr val="669900"/>
                    </a:solidFill>
                    <a:latin typeface="Arial" pitchFamily="34" charset="0"/>
                    <a:ea typeface="Times New Roman" pitchFamily="18" charset="0"/>
                    <a:cs typeface="Arabic Transparent" pitchFamily="2" charset="-78"/>
                  </a:rPr>
                  <a:t>منتوج</a:t>
                </a:r>
                <a:r>
                  <a:rPr lang="ar-DZ" sz="1200" b="1" kern="0" dirty="0" smtClean="0">
                    <a:solidFill>
                      <a:srgbClr val="669900"/>
                    </a:solidFill>
                    <a:latin typeface="Arial" pitchFamily="34" charset="0"/>
                    <a:ea typeface="Times New Roman" pitchFamily="18" charset="0"/>
                    <a:cs typeface="Arabic Transparent" pitchFamily="2" charset="-78"/>
                  </a:rPr>
                  <a:t> غذائي</a:t>
                </a:r>
                <a:endParaRPr lang="fr-FR" sz="1200" b="1" dirty="0">
                  <a:solidFill>
                    <a:srgbClr val="669900"/>
                  </a:solidFill>
                  <a:cs typeface="Arabic Transparent" pitchFamily="2" charset="-78"/>
                </a:endParaRPr>
              </a:p>
            </p:txBody>
          </p:sp>
          <p:sp>
            <p:nvSpPr>
              <p:cNvPr id="259" name="Text Box 85"/>
              <p:cNvSpPr txBox="1">
                <a:spLocks noChangeAspect="1" noChangeArrowheads="1"/>
              </p:cNvSpPr>
              <p:nvPr/>
            </p:nvSpPr>
            <p:spPr bwMode="auto">
              <a:xfrm>
                <a:off x="6916344" y="1953185"/>
                <a:ext cx="596469" cy="278312"/>
              </a:xfrm>
              <a:prstGeom prst="rect">
                <a:avLst/>
              </a:prstGeom>
              <a:noFill/>
              <a:ln>
                <a:noFill/>
                <a:headEnd/>
                <a:tailEnd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pPr algn="l"/>
                <a:r>
                  <a:rPr lang="fr-FR" sz="1000" b="1" dirty="0" smtClean="0">
                    <a:solidFill>
                      <a:schemeClr val="tx1"/>
                    </a:solidFill>
                    <a:cs typeface="Arabic Transparent" pitchFamily="2" charset="-78"/>
                  </a:rPr>
                  <a:t>Arrêt</a:t>
                </a:r>
                <a:endParaRPr lang="fr-FR" sz="1000" b="1" dirty="0">
                  <a:solidFill>
                    <a:schemeClr val="tx1"/>
                  </a:solidFill>
                  <a:cs typeface="Arabic Transparent" pitchFamily="2" charset="-78"/>
                </a:endParaRPr>
              </a:p>
            </p:txBody>
          </p:sp>
        </p:grpSp>
      </p:grpSp>
      <p:grpSp>
        <p:nvGrpSpPr>
          <p:cNvPr id="185" name="Groupe 184"/>
          <p:cNvGrpSpPr/>
          <p:nvPr/>
        </p:nvGrpSpPr>
        <p:grpSpPr>
          <a:xfrm>
            <a:off x="3959420" y="2699721"/>
            <a:ext cx="4887446" cy="688957"/>
            <a:chOff x="3959420" y="2699721"/>
            <a:chExt cx="4887446" cy="688957"/>
          </a:xfrm>
        </p:grpSpPr>
        <p:sp>
          <p:nvSpPr>
            <p:cNvPr id="234" name="Rectangle 233"/>
            <p:cNvSpPr/>
            <p:nvPr/>
          </p:nvSpPr>
          <p:spPr>
            <a:xfrm>
              <a:off x="3969720" y="2793590"/>
              <a:ext cx="2835133" cy="457279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5" name="Rectangle 26"/>
            <p:cNvSpPr>
              <a:spLocks noChangeArrowheads="1"/>
            </p:cNvSpPr>
            <p:nvPr/>
          </p:nvSpPr>
          <p:spPr bwMode="auto">
            <a:xfrm>
              <a:off x="3959420" y="2811259"/>
              <a:ext cx="1192955" cy="369332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anchor="ctr">
              <a:spAutoFit/>
            </a:bodyPr>
            <a:lstStyle/>
            <a:p>
              <a:pPr>
                <a:defRPr/>
              </a:pPr>
              <a:r>
                <a:rPr kumimoji="0" lang="fr-FR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r>
                <a:rPr lang="ar-DZ" sz="1000" b="1" kern="0" dirty="0" smtClean="0">
                  <a:solidFill>
                    <a:srgbClr val="000000"/>
                  </a:solidFill>
                  <a:ea typeface="Times New Roman" pitchFamily="18" charset="0"/>
                  <a:cs typeface="Arabic Transparent" pitchFamily="2" charset="-78"/>
                </a:rPr>
                <a:t>توقف الاستعجال    </a:t>
              </a:r>
              <a:endParaRPr lang="en-US" sz="700" kern="0" dirty="0" smtClean="0">
                <a:solidFill>
                  <a:srgbClr val="000000"/>
                </a:solidFill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36" name="Connecteur droit avec flèche 235"/>
            <p:cNvCxnSpPr/>
            <p:nvPr/>
          </p:nvCxnSpPr>
          <p:spPr>
            <a:xfrm rot="16200000">
              <a:off x="4061284" y="2730206"/>
              <a:ext cx="60970" cy="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7" name="Groupe 129"/>
            <p:cNvGrpSpPr/>
            <p:nvPr/>
          </p:nvGrpSpPr>
          <p:grpSpPr>
            <a:xfrm>
              <a:off x="6819591" y="2807961"/>
              <a:ext cx="1152000" cy="285740"/>
              <a:chOff x="4713867" y="4453406"/>
              <a:chExt cx="1609902" cy="399316"/>
            </a:xfrm>
          </p:grpSpPr>
          <p:cxnSp>
            <p:nvCxnSpPr>
              <p:cNvPr id="265" name="Connecteur en angle 264"/>
              <p:cNvCxnSpPr/>
              <p:nvPr/>
            </p:nvCxnSpPr>
            <p:spPr>
              <a:xfrm rot="5400000">
                <a:off x="5356818" y="3810455"/>
                <a:ext cx="324000" cy="1609902"/>
              </a:xfrm>
              <a:prstGeom prst="bentConnector3">
                <a:avLst>
                  <a:gd name="adj1" fmla="val 100190"/>
                </a:avLst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headEnd type="none" w="med" len="med"/>
                <a:tailEnd type="triangle" w="med" len="me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266" name="Line 16"/>
              <p:cNvSpPr>
                <a:spLocks noChangeAspect="1" noChangeShapeType="1"/>
              </p:cNvSpPr>
              <p:nvPr/>
            </p:nvSpPr>
            <p:spPr bwMode="auto">
              <a:xfrm>
                <a:off x="5466400" y="4651485"/>
                <a:ext cx="0" cy="201237"/>
              </a:xfrm>
              <a:prstGeom prst="line">
                <a:avLst/>
              </a:prstGeom>
              <a:ln w="19050">
                <a:solidFill>
                  <a:srgbClr val="FF0000"/>
                </a:solidFill>
                <a:headEnd/>
                <a:tailEnd w="med" len="med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endParaRPr lang="fr-FR" sz="1100"/>
              </a:p>
            </p:txBody>
          </p:sp>
        </p:grpSp>
        <p:sp>
          <p:nvSpPr>
            <p:cNvPr id="239" name="Rectangle 238"/>
            <p:cNvSpPr/>
            <p:nvPr/>
          </p:nvSpPr>
          <p:spPr>
            <a:xfrm>
              <a:off x="5720906" y="2778707"/>
              <a:ext cx="1077539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ar-DZ" sz="1400" b="1" dirty="0" smtClean="0">
                  <a:solidFill>
                    <a:srgbClr val="FF0000"/>
                  </a:solidFill>
                  <a:cs typeface="Arabic Transparent" pitchFamily="2" charset="-78"/>
                </a:rPr>
                <a:t>ـ قطع التغذية.</a:t>
              </a:r>
              <a:endParaRPr lang="fr-FR" sz="14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5680839" y="2983183"/>
              <a:ext cx="1117614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ar-DZ" sz="1400" b="1" dirty="0" smtClean="0">
                  <a:solidFill>
                    <a:srgbClr val="FF0000"/>
                  </a:solidFill>
                  <a:cs typeface="Arabic Transparent" pitchFamily="2" charset="-78"/>
                </a:rPr>
                <a:t>ـ توقف النظام.</a:t>
              </a:r>
              <a:endParaRPr lang="fr-FR" sz="1400" b="1" dirty="0">
                <a:solidFill>
                  <a:srgbClr val="FF0000"/>
                </a:solidFill>
                <a:cs typeface="Arabic Transparent" pitchFamily="2" charset="-78"/>
              </a:endParaRPr>
            </a:p>
          </p:txBody>
        </p:sp>
        <p:cxnSp>
          <p:nvCxnSpPr>
            <p:cNvPr id="264" name="Connecteur droit 263"/>
            <p:cNvCxnSpPr/>
            <p:nvPr/>
          </p:nvCxnSpPr>
          <p:spPr>
            <a:xfrm rot="10800000">
              <a:off x="7965029" y="3038297"/>
              <a:ext cx="337809" cy="99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42" name="Text Box 19"/>
            <p:cNvSpPr txBox="1">
              <a:spLocks noChangeArrowheads="1"/>
            </p:cNvSpPr>
            <p:nvPr/>
          </p:nvSpPr>
          <p:spPr bwMode="auto">
            <a:xfrm>
              <a:off x="7671128" y="3107278"/>
              <a:ext cx="1175738" cy="22889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/>
            <a:lstStyle/>
            <a:p>
              <a:pPr marL="88900" marR="0" lvl="1" indent="-6350" algn="r" defTabSz="914400" rtl="1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DZ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Arabic Transparent" pitchFamily="2" charset="-78"/>
                </a:rPr>
                <a:t>من كل المستطيلات</a:t>
              </a:r>
              <a:endParaRPr kumimoji="0" lang="fr-FR" sz="105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abic Transparent" pitchFamily="2" charset="-78"/>
              </a:endParaRPr>
            </a:p>
          </p:txBody>
        </p:sp>
        <p:sp>
          <p:nvSpPr>
            <p:cNvPr id="256" name="Ellipse 255"/>
            <p:cNvSpPr/>
            <p:nvPr/>
          </p:nvSpPr>
          <p:spPr>
            <a:xfrm>
              <a:off x="4001759" y="2829739"/>
              <a:ext cx="257606" cy="257606"/>
            </a:xfrm>
            <a:prstGeom prst="ellipse">
              <a:avLst/>
            </a:prstGeom>
            <a:noFill/>
            <a:ln w="1905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  <p:sp>
          <p:nvSpPr>
            <p:cNvPr id="260" name="Text Box 85"/>
            <p:cNvSpPr txBox="1">
              <a:spLocks noChangeAspect="1" noChangeArrowheads="1"/>
            </p:cNvSpPr>
            <p:nvPr/>
          </p:nvSpPr>
          <p:spPr bwMode="auto">
            <a:xfrm>
              <a:off x="7072330" y="3053668"/>
              <a:ext cx="492266" cy="3350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pPr algn="r" rtl="1"/>
              <a:r>
                <a:rPr lang="fr-FR" sz="16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AU</a:t>
              </a:r>
              <a:endParaRPr lang="fr-F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3" name="Connecteur droit avec flèche 262"/>
            <p:cNvCxnSpPr/>
            <p:nvPr/>
          </p:nvCxnSpPr>
          <p:spPr>
            <a:xfrm rot="10800000">
              <a:off x="8230926" y="3033930"/>
              <a:ext cx="45041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</p:grpSp>
      <p:sp>
        <p:nvSpPr>
          <p:cNvPr id="290" name="ZoneTexte 289"/>
          <p:cNvSpPr txBox="1"/>
          <p:nvPr/>
        </p:nvSpPr>
        <p:spPr>
          <a:xfrm>
            <a:off x="880124" y="4139889"/>
            <a:ext cx="526590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AU</a:t>
            </a:r>
            <a:endParaRPr lang="fr-FR" sz="1400" b="1" dirty="0">
              <a:solidFill>
                <a:srgbClr val="FF0000"/>
              </a:solidFill>
            </a:endParaRPr>
          </a:p>
        </p:txBody>
      </p:sp>
      <p:sp>
        <p:nvSpPr>
          <p:cNvPr id="291" name="ZoneTexte 290"/>
          <p:cNvSpPr txBox="1"/>
          <p:nvPr/>
        </p:nvSpPr>
        <p:spPr>
          <a:xfrm>
            <a:off x="1214414" y="5907296"/>
            <a:ext cx="526590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rgbClr val="FF0000"/>
                </a:solidFill>
              </a:rPr>
              <a:t>AU</a:t>
            </a:r>
            <a:endParaRPr lang="fr-FR" sz="1400" b="1" dirty="0">
              <a:solidFill>
                <a:srgbClr val="FF0000"/>
              </a:solidFill>
            </a:endParaRPr>
          </a:p>
        </p:txBody>
      </p:sp>
      <p:grpSp>
        <p:nvGrpSpPr>
          <p:cNvPr id="209" name="Groupe 208"/>
          <p:cNvGrpSpPr/>
          <p:nvPr/>
        </p:nvGrpSpPr>
        <p:grpSpPr>
          <a:xfrm>
            <a:off x="743042" y="2954707"/>
            <a:ext cx="1934444" cy="1704413"/>
            <a:chOff x="743042" y="2954707"/>
            <a:chExt cx="1934444" cy="1704413"/>
          </a:xfrm>
        </p:grpSpPr>
        <p:cxnSp>
          <p:nvCxnSpPr>
            <p:cNvPr id="165" name="Connecteur en angle 164"/>
            <p:cNvCxnSpPr/>
            <p:nvPr/>
          </p:nvCxnSpPr>
          <p:spPr>
            <a:xfrm rot="5400000">
              <a:off x="347042" y="3363120"/>
              <a:ext cx="1692000" cy="900000"/>
            </a:xfrm>
            <a:prstGeom prst="bentConnector3">
              <a:avLst>
                <a:gd name="adj1" fmla="val -30"/>
              </a:avLst>
            </a:prstGeom>
            <a:ln w="15875">
              <a:solidFill>
                <a:srgbClr val="669900"/>
              </a:solidFill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8" name="Connecteur en angle 177"/>
            <p:cNvCxnSpPr/>
            <p:nvPr/>
          </p:nvCxnSpPr>
          <p:spPr>
            <a:xfrm rot="16200000" flipH="1">
              <a:off x="2047486" y="2756707"/>
              <a:ext cx="432000" cy="828000"/>
            </a:xfrm>
            <a:prstGeom prst="bentConnector3">
              <a:avLst>
                <a:gd name="adj1" fmla="val -112"/>
              </a:avLst>
            </a:prstGeom>
            <a:ln w="15875">
              <a:solidFill>
                <a:srgbClr val="669900"/>
              </a:solidFill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 rot="10800000" flipV="1">
              <a:off x="1663018" y="2956036"/>
              <a:ext cx="195110" cy="141574"/>
            </a:xfrm>
            <a:prstGeom prst="line">
              <a:avLst/>
            </a:prstGeom>
            <a:ln w="15875">
              <a:solidFill>
                <a:srgbClr val="6699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3" name="ZoneTexte 182"/>
          <p:cNvSpPr txBox="1"/>
          <p:nvPr/>
        </p:nvSpPr>
        <p:spPr>
          <a:xfrm>
            <a:off x="1538282" y="2643182"/>
            <a:ext cx="747702" cy="3077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400" b="1" dirty="0" err="1" smtClean="0">
                <a:solidFill>
                  <a:srgbClr val="669900"/>
                </a:solidFill>
              </a:rPr>
              <a:t>Init</a:t>
            </a:r>
            <a:endParaRPr lang="fr-FR" sz="1400" b="1" dirty="0">
              <a:solidFill>
                <a:srgbClr val="669900"/>
              </a:solidFill>
            </a:endParaRPr>
          </a:p>
        </p:txBody>
      </p:sp>
      <p:grpSp>
        <p:nvGrpSpPr>
          <p:cNvPr id="205" name="Groupe 204"/>
          <p:cNvGrpSpPr/>
          <p:nvPr/>
        </p:nvGrpSpPr>
        <p:grpSpPr>
          <a:xfrm>
            <a:off x="738635" y="4422954"/>
            <a:ext cx="1242612" cy="114147"/>
            <a:chOff x="738635" y="4422954"/>
            <a:chExt cx="1242612" cy="114147"/>
          </a:xfrm>
        </p:grpSpPr>
        <p:cxnSp>
          <p:nvCxnSpPr>
            <p:cNvPr id="202" name="Connecteur droit 201"/>
            <p:cNvCxnSpPr/>
            <p:nvPr/>
          </p:nvCxnSpPr>
          <p:spPr>
            <a:xfrm rot="10800000">
              <a:off x="1214634" y="4429132"/>
              <a:ext cx="766613" cy="1301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 rot="10800000" flipV="1">
              <a:off x="1000101" y="4429132"/>
              <a:ext cx="220395" cy="107969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 rot="10800000">
              <a:off x="738635" y="4422954"/>
              <a:ext cx="252000" cy="1301"/>
            </a:xfrm>
            <a:prstGeom prst="line">
              <a:avLst/>
            </a:prstGeom>
            <a:ln w="15875">
              <a:solidFill>
                <a:srgbClr val="FF0000"/>
              </a:solidFill>
              <a:headEnd type="none"/>
              <a:tailEnd type="oval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4" name="Rectangle 42"/>
          <p:cNvSpPr>
            <a:spLocks noChangeArrowheads="1"/>
          </p:cNvSpPr>
          <p:nvPr/>
        </p:nvSpPr>
        <p:spPr bwMode="auto">
          <a:xfrm>
            <a:off x="8001024" y="928670"/>
            <a:ext cx="92866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الجيما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:</a:t>
            </a:r>
            <a:endParaRPr lang="fr-FR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4" name="Rectangle 42"/>
          <p:cNvSpPr>
            <a:spLocks noChangeArrowheads="1"/>
          </p:cNvSpPr>
          <p:nvPr/>
        </p:nvSpPr>
        <p:spPr bwMode="auto">
          <a:xfrm>
            <a:off x="7358082" y="3786190"/>
            <a:ext cx="1571636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المعقب الكهربائي: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8" name="Groupe 167"/>
          <p:cNvGrpSpPr/>
          <p:nvPr/>
        </p:nvGrpSpPr>
        <p:grpSpPr>
          <a:xfrm>
            <a:off x="50800" y="1893878"/>
            <a:ext cx="2065448" cy="513914"/>
            <a:chOff x="0" y="3714752"/>
            <a:chExt cx="2065448" cy="513914"/>
          </a:xfrm>
        </p:grpSpPr>
        <p:sp>
          <p:nvSpPr>
            <p:cNvPr id="175" name="Rectangle 174"/>
            <p:cNvSpPr/>
            <p:nvPr/>
          </p:nvSpPr>
          <p:spPr>
            <a:xfrm>
              <a:off x="13448" y="3728600"/>
              <a:ext cx="2052000" cy="500066"/>
            </a:xfrm>
            <a:prstGeom prst="rect">
              <a:avLst/>
            </a:prstGeom>
            <a:solidFill>
              <a:srgbClr val="33CC33"/>
            </a:solidFill>
            <a:scene3d>
              <a:camera prst="orthographicFront"/>
              <a:lightRig rig="threePt" dir="t"/>
            </a:scene3d>
            <a:sp3d>
              <a:bevelT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176" name="Légende encadrée 2 175"/>
            <p:cNvSpPr/>
            <p:nvPr/>
          </p:nvSpPr>
          <p:spPr>
            <a:xfrm flipH="1">
              <a:off x="0" y="3714752"/>
              <a:ext cx="2052000" cy="504000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86121"/>
                <a:gd name="adj6" fmla="val -12368"/>
              </a:avLst>
            </a:prstGeom>
            <a:noFill/>
            <a:ln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DZ" sz="1400" b="1" dirty="0" smtClean="0">
                  <a:solidFill>
                    <a:schemeClr val="tx1"/>
                  </a:solidFill>
                  <a:cs typeface="Arabic Transparent" pitchFamily="2" charset="-78"/>
                </a:rPr>
                <a:t>لوح التحكم </a:t>
              </a:r>
              <a:endParaRPr lang="fr-FR" sz="1400" b="1" dirty="0" smtClean="0">
                <a:solidFill>
                  <a:schemeClr val="tx1"/>
                </a:solidFill>
                <a:cs typeface="Arabic Transparent" pitchFamily="2" charset="-78"/>
              </a:endParaRPr>
            </a:p>
            <a:p>
              <a:pPr algn="ctr" rtl="1"/>
              <a:r>
                <a:rPr lang="fr-FR" sz="1400" b="1" dirty="0" smtClean="0">
                  <a:solidFill>
                    <a:schemeClr val="tx1"/>
                  </a:solidFill>
                  <a:cs typeface="Arabic Transparent" pitchFamily="2" charset="-78"/>
                </a:rPr>
                <a:t>Pupitre de commande</a:t>
              </a:r>
              <a:endParaRPr lang="fr-FR" sz="14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11" name="Connecteur droit 210"/>
          <p:cNvCxnSpPr/>
          <p:nvPr/>
        </p:nvCxnSpPr>
        <p:spPr bwMode="auto">
          <a:xfrm rot="5400000" flipH="1" flipV="1">
            <a:off x="624706" y="4542524"/>
            <a:ext cx="235881" cy="0"/>
          </a:xfrm>
          <a:prstGeom prst="line">
            <a:avLst/>
          </a:prstGeom>
          <a:ln w="15875">
            <a:solidFill>
              <a:srgbClr val="FF0000"/>
            </a:solidFill>
            <a:headEnd type="oval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4" name="Picture 2" descr="G:\graf\maxresdefault.jpg"/>
          <p:cNvPicPr>
            <a:picLocks noChangeAspect="1" noChangeArrowheads="1"/>
          </p:cNvPicPr>
          <p:nvPr/>
        </p:nvPicPr>
        <p:blipFill>
          <a:blip r:embed="rId5"/>
          <a:srcRect l="37383" t="48400" r="8167"/>
          <a:stretch>
            <a:fillRect/>
          </a:stretch>
        </p:blipFill>
        <p:spPr bwMode="auto">
          <a:xfrm>
            <a:off x="6429388" y="4857760"/>
            <a:ext cx="2566298" cy="136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0" grpId="0"/>
      <p:bldP spid="291" grpId="0"/>
      <p:bldP spid="183" grpId="0"/>
      <p:bldP spid="164" grpId="0"/>
      <p:bldP spid="174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roupe 127"/>
          <p:cNvGrpSpPr/>
          <p:nvPr/>
        </p:nvGrpSpPr>
        <p:grpSpPr>
          <a:xfrm>
            <a:off x="1279568" y="2101617"/>
            <a:ext cx="1519255" cy="2842721"/>
            <a:chOff x="1279568" y="2101617"/>
            <a:chExt cx="1519255" cy="2842721"/>
          </a:xfrm>
        </p:grpSpPr>
        <p:grpSp>
          <p:nvGrpSpPr>
            <p:cNvPr id="122" name="Groupe 121"/>
            <p:cNvGrpSpPr/>
            <p:nvPr/>
          </p:nvGrpSpPr>
          <p:grpSpPr>
            <a:xfrm>
              <a:off x="1279568" y="2110169"/>
              <a:ext cx="1519255" cy="2834169"/>
              <a:chOff x="1279568" y="2110169"/>
              <a:chExt cx="1519255" cy="2834169"/>
            </a:xfrm>
          </p:grpSpPr>
          <p:cxnSp>
            <p:nvCxnSpPr>
              <p:cNvPr id="79" name="Connecteur en angle 78"/>
              <p:cNvCxnSpPr/>
              <p:nvPr/>
            </p:nvCxnSpPr>
            <p:spPr>
              <a:xfrm>
                <a:off x="1361780" y="2110169"/>
                <a:ext cx="1437043" cy="2834169"/>
              </a:xfrm>
              <a:prstGeom prst="bentConnector3">
                <a:avLst>
                  <a:gd name="adj1" fmla="val 1163"/>
                </a:avLst>
              </a:prstGeom>
              <a:ln w="15875">
                <a:solidFill>
                  <a:srgbClr val="0000FF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20" name="Groupe 119"/>
              <p:cNvGrpSpPr/>
              <p:nvPr/>
            </p:nvGrpSpPr>
            <p:grpSpPr>
              <a:xfrm>
                <a:off x="1279568" y="3713177"/>
                <a:ext cx="1223319" cy="554416"/>
                <a:chOff x="1279568" y="3713177"/>
                <a:chExt cx="1223319" cy="554416"/>
              </a:xfrm>
            </p:grpSpPr>
            <p:sp>
              <p:nvSpPr>
                <p:cNvPr id="75" name="Line 31"/>
                <p:cNvSpPr>
                  <a:spLocks noChangeShapeType="1"/>
                </p:cNvSpPr>
                <p:nvPr/>
              </p:nvSpPr>
              <p:spPr bwMode="auto">
                <a:xfrm>
                  <a:off x="1279568" y="3917681"/>
                  <a:ext cx="199589" cy="0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fr-FR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0" name="Text Box 6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439857" y="3713177"/>
                  <a:ext cx="1063030" cy="554416"/>
                </a:xfrm>
                <a:prstGeom prst="rect">
                  <a:avLst/>
                </a:prstGeom>
                <a:noFill/>
                <a:ln w="15875">
                  <a:noFill/>
                  <a:headEnd/>
                  <a:tailEnd/>
                </a:ln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 algn="l"/>
                  <a:r>
                    <a:rPr lang="fr-FR" sz="1600" b="1" dirty="0">
                      <a:solidFill>
                        <a:srgbClr val="0000FF"/>
                      </a:solidFill>
                      <a:latin typeface="Arial" pitchFamily="34" charset="0"/>
                      <a:cs typeface="Arial" pitchFamily="34" charset="0"/>
                    </a:rPr>
                    <a:t>Auto</a:t>
                  </a:r>
                </a:p>
              </p:txBody>
            </p:sp>
          </p:grpSp>
        </p:grpSp>
        <p:grpSp>
          <p:nvGrpSpPr>
            <p:cNvPr id="125" name="Groupe 124"/>
            <p:cNvGrpSpPr/>
            <p:nvPr/>
          </p:nvGrpSpPr>
          <p:grpSpPr>
            <a:xfrm>
              <a:off x="1372801" y="2101617"/>
              <a:ext cx="1415269" cy="1314617"/>
              <a:chOff x="1372801" y="2101617"/>
              <a:chExt cx="1415269" cy="1314617"/>
            </a:xfrm>
          </p:grpSpPr>
          <p:sp>
            <p:nvSpPr>
              <p:cNvPr id="78" name="Line 45"/>
              <p:cNvSpPr>
                <a:spLocks noChangeShapeType="1"/>
              </p:cNvSpPr>
              <p:nvPr/>
            </p:nvSpPr>
            <p:spPr bwMode="auto">
              <a:xfrm flipH="1">
                <a:off x="1375241" y="2101617"/>
                <a:ext cx="1412829" cy="0"/>
              </a:xfrm>
              <a:prstGeom prst="line">
                <a:avLst/>
              </a:prstGeom>
              <a:ln w="15875">
                <a:solidFill>
                  <a:srgbClr val="0000FF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1" name="Line 27"/>
              <p:cNvSpPr>
                <a:spLocks noChangeShapeType="1"/>
              </p:cNvSpPr>
              <p:nvPr/>
            </p:nvSpPr>
            <p:spPr bwMode="auto">
              <a:xfrm flipV="1">
                <a:off x="1372801" y="3244301"/>
                <a:ext cx="0" cy="171933"/>
              </a:xfrm>
              <a:prstGeom prst="line">
                <a:avLst/>
              </a:prstGeom>
              <a:noFill/>
              <a:ln w="15875">
                <a:solidFill>
                  <a:srgbClr val="0000FF"/>
                </a:solidFill>
                <a:round/>
                <a:headEnd/>
                <a:tailEnd type="triangle" w="lg" len="lg"/>
              </a:ln>
            </p:spPr>
            <p:txBody>
              <a:bodyPr/>
              <a:lstStyle/>
              <a:p>
                <a:endParaRPr lang="fr-FR" sz="2000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24" name="Groupe 123"/>
          <p:cNvGrpSpPr/>
          <p:nvPr/>
        </p:nvGrpSpPr>
        <p:grpSpPr>
          <a:xfrm>
            <a:off x="615724" y="1122437"/>
            <a:ext cx="2168881" cy="3816000"/>
            <a:chOff x="615724" y="1122437"/>
            <a:chExt cx="2168881" cy="3816000"/>
          </a:xfrm>
        </p:grpSpPr>
        <p:sp>
          <p:nvSpPr>
            <p:cNvPr id="87" name="Line 27"/>
            <p:cNvSpPr>
              <a:spLocks noChangeShapeType="1"/>
            </p:cNvSpPr>
            <p:nvPr/>
          </p:nvSpPr>
          <p:spPr bwMode="auto">
            <a:xfrm flipV="1">
              <a:off x="710498" y="2434683"/>
              <a:ext cx="0" cy="171933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fr-FR" sz="20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1" name="Groupe 120"/>
            <p:cNvGrpSpPr/>
            <p:nvPr/>
          </p:nvGrpSpPr>
          <p:grpSpPr>
            <a:xfrm>
              <a:off x="615724" y="1122437"/>
              <a:ext cx="2168881" cy="3816000"/>
              <a:chOff x="615724" y="1122437"/>
              <a:chExt cx="2168881" cy="3816000"/>
            </a:xfrm>
          </p:grpSpPr>
          <p:cxnSp>
            <p:nvCxnSpPr>
              <p:cNvPr id="45" name="Connecteur en angle 44"/>
              <p:cNvCxnSpPr/>
              <p:nvPr/>
            </p:nvCxnSpPr>
            <p:spPr>
              <a:xfrm rot="5400000">
                <a:off x="-161259" y="1992572"/>
                <a:ext cx="3816000" cy="2075729"/>
              </a:xfrm>
              <a:prstGeom prst="bentConnector3">
                <a:avLst>
                  <a:gd name="adj1" fmla="val -99"/>
                </a:avLst>
              </a:prstGeom>
              <a:ln w="1587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6" name="Line 31"/>
              <p:cNvSpPr>
                <a:spLocks noChangeShapeType="1"/>
              </p:cNvSpPr>
              <p:nvPr/>
            </p:nvSpPr>
            <p:spPr bwMode="auto">
              <a:xfrm>
                <a:off x="703785" y="4937170"/>
                <a:ext cx="678604" cy="0"/>
              </a:xfrm>
              <a:prstGeom prst="line">
                <a:avLst/>
              </a:prstGeom>
              <a:ln w="15875">
                <a:solidFill>
                  <a:srgbClr val="FF0000"/>
                </a:solidFill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 sz="200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9" name="Groupe 118"/>
              <p:cNvGrpSpPr/>
              <p:nvPr/>
            </p:nvGrpSpPr>
            <p:grpSpPr>
              <a:xfrm>
                <a:off x="615724" y="2901313"/>
                <a:ext cx="995684" cy="488778"/>
                <a:chOff x="615724" y="2901313"/>
                <a:chExt cx="995684" cy="488778"/>
              </a:xfrm>
            </p:grpSpPr>
            <p:sp>
              <p:nvSpPr>
                <p:cNvPr id="44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784607" y="2901313"/>
                  <a:ext cx="826801" cy="488778"/>
                </a:xfrm>
                <a:prstGeom prst="rect">
                  <a:avLst/>
                </a:prstGeom>
                <a:noFill/>
                <a:ln w="15875"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r>
                    <a:rPr lang="fr-FR" sz="1600" b="1" dirty="0" smtClean="0">
                      <a:solidFill>
                        <a:srgbClr val="FF0000"/>
                      </a:solidFill>
                      <a:latin typeface="Arial" pitchFamily="34" charset="0"/>
                      <a:cs typeface="Arial" pitchFamily="34" charset="0"/>
                    </a:rPr>
                    <a:t>C/C</a:t>
                  </a:r>
                  <a:endParaRPr lang="fr-FR" sz="16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88" name="Line 31"/>
                <p:cNvSpPr>
                  <a:spLocks noChangeShapeType="1"/>
                </p:cNvSpPr>
                <p:nvPr/>
              </p:nvSpPr>
              <p:spPr bwMode="auto">
                <a:xfrm>
                  <a:off x="615724" y="3068384"/>
                  <a:ext cx="199589" cy="0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fr-FR" sz="2000"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grpSp>
        <p:nvGrpSpPr>
          <p:cNvPr id="147" name="Groupe 146"/>
          <p:cNvGrpSpPr/>
          <p:nvPr/>
        </p:nvGrpSpPr>
        <p:grpSpPr>
          <a:xfrm>
            <a:off x="2571736" y="1122992"/>
            <a:ext cx="1620153" cy="3816000"/>
            <a:chOff x="2571736" y="1122992"/>
            <a:chExt cx="1620153" cy="3816000"/>
          </a:xfrm>
        </p:grpSpPr>
        <p:grpSp>
          <p:nvGrpSpPr>
            <p:cNvPr id="129" name="Groupe 128"/>
            <p:cNvGrpSpPr/>
            <p:nvPr/>
          </p:nvGrpSpPr>
          <p:grpSpPr>
            <a:xfrm>
              <a:off x="2571736" y="1122992"/>
              <a:ext cx="1620153" cy="3816000"/>
              <a:chOff x="2571736" y="1122992"/>
              <a:chExt cx="1620153" cy="3816000"/>
            </a:xfrm>
          </p:grpSpPr>
          <p:sp>
            <p:nvSpPr>
              <p:cNvPr id="43" name="Line 43"/>
              <p:cNvSpPr>
                <a:spLocks noChangeShapeType="1"/>
              </p:cNvSpPr>
              <p:nvPr/>
            </p:nvSpPr>
            <p:spPr bwMode="auto">
              <a:xfrm>
                <a:off x="2793004" y="1122992"/>
                <a:ext cx="0" cy="381600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 sz="2000"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118" name="Groupe 117"/>
              <p:cNvGrpSpPr/>
              <p:nvPr/>
            </p:nvGrpSpPr>
            <p:grpSpPr>
              <a:xfrm>
                <a:off x="2571736" y="1291533"/>
                <a:ext cx="1620153" cy="3258473"/>
                <a:chOff x="2571736" y="1291533"/>
                <a:chExt cx="1620153" cy="3258473"/>
              </a:xfrm>
            </p:grpSpPr>
            <p:sp>
              <p:nvSpPr>
                <p:cNvPr id="52" name="Line 14"/>
                <p:cNvSpPr>
                  <a:spLocks noChangeShapeType="1"/>
                </p:cNvSpPr>
                <p:nvPr/>
              </p:nvSpPr>
              <p:spPr bwMode="auto">
                <a:xfrm>
                  <a:off x="3002973" y="2466889"/>
                  <a:ext cx="350158" cy="0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fr-FR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5" name="Rectangle 17"/>
                <p:cNvSpPr>
                  <a:spLocks noChangeArrowheads="1"/>
                </p:cNvSpPr>
                <p:nvPr/>
              </p:nvSpPr>
              <p:spPr bwMode="auto">
                <a:xfrm>
                  <a:off x="3347826" y="2289408"/>
                  <a:ext cx="828000" cy="360000"/>
                </a:xfrm>
                <a:prstGeom prst="rect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fr-FR"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385386" y="2300982"/>
                  <a:ext cx="785818" cy="319027"/>
                </a:xfrm>
                <a:prstGeom prst="rect">
                  <a:avLst/>
                </a:prstGeom>
                <a:noFill/>
                <a:ln w="15875"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fr-FR" sz="1600" b="1" dirty="0" err="1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dV</a:t>
                  </a:r>
                  <a:r>
                    <a:rPr lang="fr-FR" sz="1600" b="1" baseline="30000" dirty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+</a:t>
                  </a:r>
                  <a:endParaRPr lang="fr-FR" sz="16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59" name="Line 21"/>
                <p:cNvSpPr>
                  <a:spLocks noChangeShapeType="1"/>
                </p:cNvSpPr>
                <p:nvPr/>
              </p:nvSpPr>
              <p:spPr bwMode="auto">
                <a:xfrm>
                  <a:off x="2985772" y="3419272"/>
                  <a:ext cx="350158" cy="0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fr-FR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2" name="Rectangle 24"/>
                <p:cNvSpPr>
                  <a:spLocks noChangeArrowheads="1"/>
                </p:cNvSpPr>
                <p:nvPr/>
              </p:nvSpPr>
              <p:spPr bwMode="auto">
                <a:xfrm>
                  <a:off x="3338098" y="3237220"/>
                  <a:ext cx="828000" cy="360000"/>
                </a:xfrm>
                <a:prstGeom prst="rect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fr-FR"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3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3362419" y="3251865"/>
                  <a:ext cx="780954" cy="344729"/>
                </a:xfrm>
                <a:prstGeom prst="rect">
                  <a:avLst/>
                </a:prstGeom>
                <a:noFill/>
                <a:ln w="15875"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fr-FR" sz="1600" b="1" dirty="0" smtClean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KM</a:t>
                  </a:r>
                </a:p>
                <a:p>
                  <a:pPr algn="ctr">
                    <a:defRPr/>
                  </a:pPr>
                  <a:endParaRPr lang="fr-FR" sz="16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9" name="Line 33"/>
                <p:cNvSpPr>
                  <a:spLocks noChangeShapeType="1"/>
                </p:cNvSpPr>
                <p:nvPr/>
              </p:nvSpPr>
              <p:spPr bwMode="auto">
                <a:xfrm>
                  <a:off x="2980908" y="4357694"/>
                  <a:ext cx="349747" cy="0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fr-FR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72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3338098" y="4183190"/>
                  <a:ext cx="828000" cy="360000"/>
                </a:xfrm>
                <a:prstGeom prst="rect">
                  <a:avLst/>
                </a:prstGeom>
                <a:noFill/>
                <a:ln w="1587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algn="r"/>
                  <a:endParaRPr lang="fr-FR" sz="1600" b="1">
                    <a:latin typeface="Arial" pitchFamily="34" charset="0"/>
                    <a:cs typeface="Arial" pitchFamily="34" charset="0"/>
                  </a:endParaRPr>
                </a:p>
              </p:txBody>
            </p:sp>
            <p:grpSp>
              <p:nvGrpSpPr>
                <p:cNvPr id="108" name="Groupe 107"/>
                <p:cNvGrpSpPr/>
                <p:nvPr/>
              </p:nvGrpSpPr>
              <p:grpSpPr>
                <a:xfrm>
                  <a:off x="2571736" y="1291533"/>
                  <a:ext cx="500066" cy="3239301"/>
                  <a:chOff x="2571736" y="1291533"/>
                  <a:chExt cx="500066" cy="3239301"/>
                </a:xfrm>
              </p:grpSpPr>
              <p:grpSp>
                <p:nvGrpSpPr>
                  <p:cNvPr id="95" name="Groupe 94"/>
                  <p:cNvGrpSpPr/>
                  <p:nvPr/>
                </p:nvGrpSpPr>
                <p:grpSpPr>
                  <a:xfrm>
                    <a:off x="2571736" y="1291533"/>
                    <a:ext cx="428628" cy="366109"/>
                    <a:chOff x="2571736" y="1291533"/>
                    <a:chExt cx="428628" cy="366109"/>
                  </a:xfrm>
                </p:grpSpPr>
                <p:sp>
                  <p:nvSpPr>
                    <p:cNvPr id="48" name="Rectangle 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85153" y="1291533"/>
                      <a:ext cx="402235" cy="360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9050">
                      <a:headEnd/>
                      <a:tailEnd/>
                    </a:ln>
                  </p:spPr>
                  <p:style>
                    <a:lnRef idx="1">
                      <a:schemeClr val="dk1"/>
                    </a:lnRef>
                    <a:fillRef idx="2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pPr>
                        <a:defRPr/>
                      </a:pPr>
                      <a:endParaRPr lang="fr-FR" sz="20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49" name="Rectangle 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645229" y="1340977"/>
                      <a:ext cx="288000" cy="259102"/>
                    </a:xfrm>
                    <a:prstGeom prst="rect">
                      <a:avLst/>
                    </a:prstGeom>
                    <a:ln w="15875">
                      <a:headEnd/>
                      <a:tailEnd/>
                    </a:ln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pPr>
                        <a:defRPr/>
                      </a:pPr>
                      <a:endParaRPr lang="fr-FR" sz="200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0" name="Text Box 1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571736" y="1300452"/>
                      <a:ext cx="428628" cy="357190"/>
                    </a:xfrm>
                    <a:prstGeom prst="rect">
                      <a:avLst/>
                    </a:prstGeom>
                    <a:noFill/>
                    <a:ln w="15875">
                      <a:headEnd/>
                      <a:tailEnd/>
                    </a:ln>
                  </p:spPr>
                  <p:style>
                    <a:lnRef idx="0">
                      <a:schemeClr val="accent6"/>
                    </a:lnRef>
                    <a:fillRef idx="3">
                      <a:schemeClr val="accent6"/>
                    </a:fillRef>
                    <a:effectRef idx="3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/>
                    <a:lstStyle/>
                    <a:p>
                      <a:pPr algn="ctr"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sp>
                <p:nvSpPr>
                  <p:cNvPr id="53" name="Rectangl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89531" y="2289408"/>
                    <a:ext cx="404910" cy="360000"/>
                  </a:xfrm>
                  <a:prstGeom prst="rect">
                    <a:avLst/>
                  </a:prstGeom>
                  <a:ln w="15875"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>
                      <a:defRPr/>
                    </a:pPr>
                    <a:endParaRPr lang="fr-FR"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54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26629" y="2280550"/>
                    <a:ext cx="356483" cy="362632"/>
                  </a:xfrm>
                  <a:prstGeom prst="rect">
                    <a:avLst/>
                  </a:prstGeom>
                  <a:noFill/>
                  <a:ln w="15875">
                    <a:headEnd/>
                    <a:tailEnd/>
                  </a:ln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>
                      <a:defRPr/>
                    </a:pPr>
                    <a:r>
                      <a: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2</a:t>
                    </a:r>
                  </a:p>
                </p:txBody>
              </p:sp>
              <p:sp>
                <p:nvSpPr>
                  <p:cNvPr id="60" name="Rectangle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82134" y="3237220"/>
                    <a:ext cx="399730" cy="360000"/>
                  </a:xfrm>
                  <a:prstGeom prst="rect">
                    <a:avLst/>
                  </a:prstGeom>
                  <a:ln w="15875"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>
                      <a:defRPr/>
                    </a:pPr>
                    <a:endParaRPr lang="fr-FR"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1" name="Text Box 2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25485" y="3233163"/>
                    <a:ext cx="357627" cy="338714"/>
                  </a:xfrm>
                  <a:prstGeom prst="rect">
                    <a:avLst/>
                  </a:prstGeom>
                  <a:noFill/>
                  <a:ln w="15875">
                    <a:headEnd/>
                    <a:tailEnd/>
                  </a:ln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>
                      <a:defRPr/>
                    </a:pPr>
                    <a:r>
                      <a: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3</a:t>
                    </a:r>
                  </a:p>
                </p:txBody>
              </p:sp>
              <p:sp>
                <p:nvSpPr>
                  <p:cNvPr id="65" name="Line 28"/>
                  <p:cNvSpPr>
                    <a:spLocks noChangeShapeType="1"/>
                  </p:cNvSpPr>
                  <p:nvPr/>
                </p:nvSpPr>
                <p:spPr bwMode="auto">
                  <a:xfrm>
                    <a:off x="2707067" y="2003616"/>
                    <a:ext cx="180000" cy="0"/>
                  </a:xfrm>
                  <a:prstGeom prst="line">
                    <a:avLst/>
                  </a:prstGeom>
                  <a:ln w="15875"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>
                      <a:defRPr/>
                    </a:pPr>
                    <a:endParaRPr lang="fr-FR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6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2689739" y="2974697"/>
                    <a:ext cx="180000" cy="0"/>
                  </a:xfrm>
                  <a:prstGeom prst="line">
                    <a:avLst/>
                  </a:prstGeom>
                  <a:ln w="15875"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>
                      <a:defRPr/>
                    </a:pPr>
                    <a:endParaRPr lang="fr-FR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67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2702726" y="4017279"/>
                    <a:ext cx="180000" cy="0"/>
                  </a:xfrm>
                  <a:prstGeom prst="line">
                    <a:avLst/>
                  </a:prstGeom>
                  <a:ln w="15875"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pPr>
                      <a:defRPr/>
                    </a:pPr>
                    <a:endParaRPr lang="fr-FR" sz="2000"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0" name="Rectangle 3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82138" y="4170834"/>
                    <a:ext cx="400080" cy="360000"/>
                  </a:xfrm>
                  <a:prstGeom prst="rect">
                    <a:avLst/>
                  </a:prstGeom>
                  <a:ln w="15875">
                    <a:headEnd/>
                    <a:tailEnd/>
                  </a:ln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/>
                  <a:lstStyle/>
                  <a:p>
                    <a:pPr>
                      <a:defRPr/>
                    </a:pPr>
                    <a:endParaRPr lang="fr-FR" sz="20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sp>
                <p:nvSpPr>
                  <p:cNvPr id="73" name="Text 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612720" y="4169547"/>
                    <a:ext cx="459082" cy="305145"/>
                  </a:xfrm>
                  <a:prstGeom prst="rect">
                    <a:avLst/>
                  </a:prstGeom>
                  <a:noFill/>
                  <a:ln w="15875">
                    <a:headEnd/>
                    <a:tailEnd/>
                  </a:ln>
                </p:spPr>
                <p:style>
                  <a:lnRef idx="0">
                    <a:schemeClr val="accent6"/>
                  </a:lnRef>
                  <a:fillRef idx="3">
                    <a:schemeClr val="accent6"/>
                  </a:fillRef>
                  <a:effectRef idx="3">
                    <a:schemeClr val="accent6"/>
                  </a:effectRef>
                  <a:fontRef idx="minor">
                    <a:schemeClr val="lt1"/>
                  </a:fontRef>
                </p:style>
                <p:txBody>
                  <a:bodyPr/>
                  <a:lstStyle/>
                  <a:p>
                    <a:pPr>
                      <a:defRPr/>
                    </a:pPr>
                    <a:r>
                      <a:rPr lang="fr-F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rPr>
                      <a:t>4</a:t>
                    </a:r>
                  </a:p>
                </p:txBody>
              </p:sp>
            </p:grpSp>
            <p:sp>
              <p:nvSpPr>
                <p:cNvPr id="74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3316494" y="4193181"/>
                  <a:ext cx="875395" cy="356825"/>
                </a:xfrm>
                <a:prstGeom prst="rect">
                  <a:avLst/>
                </a:prstGeom>
                <a:noFill/>
                <a:ln w="15875"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>
                    <a:defRPr/>
                  </a:pPr>
                  <a:r>
                    <a:rPr lang="fr-FR" sz="1600" b="1" dirty="0" err="1" smtClean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dV</a:t>
                  </a:r>
                  <a:r>
                    <a:rPr lang="fr-FR" sz="1600" b="1" baseline="30000" dirty="0" smtClean="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rPr>
                    <a:t>-</a:t>
                  </a:r>
                  <a:endParaRPr lang="fr-FR" sz="1600" b="1" dirty="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  <p:sp>
          <p:nvSpPr>
            <p:cNvPr id="57" name="Text Box 19"/>
            <p:cNvSpPr txBox="1">
              <a:spLocks noChangeArrowheads="1"/>
            </p:cNvSpPr>
            <p:nvPr/>
          </p:nvSpPr>
          <p:spPr bwMode="auto">
            <a:xfrm>
              <a:off x="2822563" y="2840315"/>
              <a:ext cx="463553" cy="323873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V1</a:t>
              </a:r>
              <a:r>
                <a:rPr lang="fr-FR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endParaRPr lang="fr-FR" sz="1600" b="1" dirty="0" smtClean="0">
                <a:solidFill>
                  <a:srgbClr val="33CC33"/>
                </a:solidFill>
              </a:endParaRPr>
            </a:p>
            <a:p>
              <a:pPr>
                <a:defRPr/>
              </a:pPr>
              <a:endParaRPr lang="fr-FR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Text Box 26"/>
            <p:cNvSpPr txBox="1">
              <a:spLocks noChangeArrowheads="1"/>
            </p:cNvSpPr>
            <p:nvPr/>
          </p:nvSpPr>
          <p:spPr bwMode="auto">
            <a:xfrm>
              <a:off x="2822691" y="3873467"/>
              <a:ext cx="391988" cy="314371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</a:t>
              </a:r>
              <a:endParaRPr lang="fr-FR" sz="1600" b="1" dirty="0">
                <a:solidFill>
                  <a:srgbClr val="33CC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Text Box 12"/>
            <p:cNvSpPr txBox="1">
              <a:spLocks noChangeArrowheads="1"/>
            </p:cNvSpPr>
            <p:nvPr/>
          </p:nvSpPr>
          <p:spPr bwMode="auto">
            <a:xfrm>
              <a:off x="2887867" y="1839077"/>
              <a:ext cx="826877" cy="371928"/>
            </a:xfrm>
            <a:prstGeom prst="rect">
              <a:avLst/>
            </a:prstGeom>
            <a:noFill/>
            <a:ln w="15875">
              <a:headEnd/>
              <a:tailEnd/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r>
                <a:rPr lang="fr-FR" sz="16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Dcy.</a:t>
              </a:r>
              <a:r>
                <a:rPr lang="fr-FR" sz="1400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V0</a:t>
              </a:r>
              <a:endParaRPr lang="fr-FR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1" name="Groupe 110"/>
          <p:cNvGrpSpPr/>
          <p:nvPr/>
        </p:nvGrpSpPr>
        <p:grpSpPr>
          <a:xfrm>
            <a:off x="2806648" y="1459558"/>
            <a:ext cx="2664000" cy="3755392"/>
            <a:chOff x="2806648" y="1459558"/>
            <a:chExt cx="2664000" cy="3755392"/>
          </a:xfrm>
        </p:grpSpPr>
        <p:cxnSp>
          <p:nvCxnSpPr>
            <p:cNvPr id="89" name="Connecteur en angle 88"/>
            <p:cNvCxnSpPr/>
            <p:nvPr/>
          </p:nvCxnSpPr>
          <p:spPr>
            <a:xfrm rot="16200000" flipH="1">
              <a:off x="2446648" y="2190950"/>
              <a:ext cx="3384000" cy="2664000"/>
            </a:xfrm>
            <a:prstGeom prst="bentConnector3">
              <a:avLst>
                <a:gd name="adj1" fmla="val -190"/>
              </a:avLst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83" name="Groupe 82"/>
            <p:cNvGrpSpPr/>
            <p:nvPr/>
          </p:nvGrpSpPr>
          <p:grpSpPr>
            <a:xfrm>
              <a:off x="4704602" y="1459558"/>
              <a:ext cx="571504" cy="455478"/>
              <a:chOff x="4704602" y="1459558"/>
              <a:chExt cx="571504" cy="455478"/>
            </a:xfrm>
          </p:grpSpPr>
          <p:sp>
            <p:nvSpPr>
              <p:cNvPr id="99" name="Line 29"/>
              <p:cNvSpPr>
                <a:spLocks noChangeShapeType="1"/>
              </p:cNvSpPr>
              <p:nvPr/>
            </p:nvSpPr>
            <p:spPr bwMode="auto">
              <a:xfrm flipV="1">
                <a:off x="4929190" y="1735036"/>
                <a:ext cx="0" cy="18000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0" name="Text Box 19"/>
              <p:cNvSpPr txBox="1">
                <a:spLocks noChangeArrowheads="1"/>
              </p:cNvSpPr>
              <p:nvPr/>
            </p:nvSpPr>
            <p:spPr bwMode="auto">
              <a:xfrm>
                <a:off x="4704602" y="1459558"/>
                <a:ext cx="571504" cy="323873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 smtClean="0">
                    <a:solidFill>
                      <a:srgbClr val="FF0000"/>
                    </a:solidFill>
                  </a:rPr>
                  <a:t>AU</a:t>
                </a:r>
                <a:endParaRPr lang="fr-FR" sz="1600" b="1" dirty="0" smtClean="0">
                  <a:solidFill>
                    <a:srgbClr val="33CC33"/>
                  </a:solidFill>
                </a:endParaRPr>
              </a:p>
              <a:p>
                <a:pPr>
                  <a:defRPr/>
                </a:pPr>
                <a:endParaRPr lang="fr-FR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12" name="Groupe 111"/>
          <p:cNvGrpSpPr/>
          <p:nvPr/>
        </p:nvGrpSpPr>
        <p:grpSpPr>
          <a:xfrm>
            <a:off x="2795649" y="2428868"/>
            <a:ext cx="2674497" cy="455478"/>
            <a:chOff x="2795649" y="2428868"/>
            <a:chExt cx="2674497" cy="455478"/>
          </a:xfrm>
        </p:grpSpPr>
        <p:sp>
          <p:nvSpPr>
            <p:cNvPr id="92" name="Line 30"/>
            <p:cNvSpPr>
              <a:spLocks noChangeShapeType="1"/>
            </p:cNvSpPr>
            <p:nvPr/>
          </p:nvSpPr>
          <p:spPr bwMode="auto">
            <a:xfrm>
              <a:off x="2795649" y="2781194"/>
              <a:ext cx="2674497" cy="0"/>
            </a:xfrm>
            <a:prstGeom prst="line">
              <a:avLst/>
            </a:prstGeom>
            <a:ln w="15875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sz="20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4" name="Groupe 83"/>
            <p:cNvGrpSpPr/>
            <p:nvPr/>
          </p:nvGrpSpPr>
          <p:grpSpPr>
            <a:xfrm>
              <a:off x="4714876" y="2428868"/>
              <a:ext cx="571504" cy="455478"/>
              <a:chOff x="4714876" y="2428868"/>
              <a:chExt cx="571504" cy="455478"/>
            </a:xfrm>
          </p:grpSpPr>
          <p:sp>
            <p:nvSpPr>
              <p:cNvPr id="101" name="Line 29"/>
              <p:cNvSpPr>
                <a:spLocks noChangeShapeType="1"/>
              </p:cNvSpPr>
              <p:nvPr/>
            </p:nvSpPr>
            <p:spPr bwMode="auto">
              <a:xfrm flipV="1">
                <a:off x="4939464" y="2704346"/>
                <a:ext cx="0" cy="18000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2" name="Text Box 19"/>
              <p:cNvSpPr txBox="1">
                <a:spLocks noChangeArrowheads="1"/>
              </p:cNvSpPr>
              <p:nvPr/>
            </p:nvSpPr>
            <p:spPr bwMode="auto">
              <a:xfrm>
                <a:off x="4714876" y="2428868"/>
                <a:ext cx="571504" cy="323873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 smtClean="0">
                    <a:solidFill>
                      <a:srgbClr val="FF0000"/>
                    </a:solidFill>
                  </a:rPr>
                  <a:t>AU</a:t>
                </a:r>
                <a:endParaRPr lang="fr-FR" sz="1600" b="1" dirty="0" smtClean="0">
                  <a:solidFill>
                    <a:srgbClr val="33CC33"/>
                  </a:solidFill>
                </a:endParaRPr>
              </a:p>
              <a:p>
                <a:pPr>
                  <a:defRPr/>
                </a:pPr>
                <a:endParaRPr lang="fr-FR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13" name="Groupe 112"/>
          <p:cNvGrpSpPr/>
          <p:nvPr/>
        </p:nvGrpSpPr>
        <p:grpSpPr>
          <a:xfrm>
            <a:off x="2796921" y="3429000"/>
            <a:ext cx="2674497" cy="455478"/>
            <a:chOff x="2796921" y="3429000"/>
            <a:chExt cx="2674497" cy="455478"/>
          </a:xfrm>
        </p:grpSpPr>
        <p:sp>
          <p:nvSpPr>
            <p:cNvPr id="93" name="Line 30"/>
            <p:cNvSpPr>
              <a:spLocks noChangeShapeType="1"/>
            </p:cNvSpPr>
            <p:nvPr/>
          </p:nvSpPr>
          <p:spPr bwMode="auto">
            <a:xfrm>
              <a:off x="2796921" y="3814359"/>
              <a:ext cx="2674497" cy="0"/>
            </a:xfrm>
            <a:prstGeom prst="line">
              <a:avLst/>
            </a:prstGeom>
            <a:ln w="15875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sz="20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85" name="Groupe 84"/>
            <p:cNvGrpSpPr/>
            <p:nvPr/>
          </p:nvGrpSpPr>
          <p:grpSpPr>
            <a:xfrm>
              <a:off x="4714876" y="3429000"/>
              <a:ext cx="571504" cy="455478"/>
              <a:chOff x="4714876" y="3429000"/>
              <a:chExt cx="571504" cy="455478"/>
            </a:xfrm>
          </p:grpSpPr>
          <p:sp>
            <p:nvSpPr>
              <p:cNvPr id="103" name="Line 29"/>
              <p:cNvSpPr>
                <a:spLocks noChangeShapeType="1"/>
              </p:cNvSpPr>
              <p:nvPr/>
            </p:nvSpPr>
            <p:spPr bwMode="auto">
              <a:xfrm flipV="1">
                <a:off x="4939464" y="3704478"/>
                <a:ext cx="0" cy="18000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4" name="Text Box 19"/>
              <p:cNvSpPr txBox="1">
                <a:spLocks noChangeArrowheads="1"/>
              </p:cNvSpPr>
              <p:nvPr/>
            </p:nvSpPr>
            <p:spPr bwMode="auto">
              <a:xfrm>
                <a:off x="4714876" y="3429000"/>
                <a:ext cx="571504" cy="323873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 smtClean="0">
                    <a:solidFill>
                      <a:srgbClr val="FF0000"/>
                    </a:solidFill>
                  </a:rPr>
                  <a:t>AU</a:t>
                </a:r>
                <a:endParaRPr lang="fr-FR" sz="1600" b="1" dirty="0" smtClean="0">
                  <a:solidFill>
                    <a:srgbClr val="33CC33"/>
                  </a:solidFill>
                </a:endParaRPr>
              </a:p>
              <a:p>
                <a:pPr>
                  <a:defRPr/>
                </a:pPr>
                <a:endParaRPr lang="fr-FR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14" name="Groupe 113"/>
          <p:cNvGrpSpPr/>
          <p:nvPr/>
        </p:nvGrpSpPr>
        <p:grpSpPr>
          <a:xfrm>
            <a:off x="2795628" y="4357214"/>
            <a:ext cx="2674497" cy="455478"/>
            <a:chOff x="2795628" y="4357214"/>
            <a:chExt cx="2674497" cy="455478"/>
          </a:xfrm>
        </p:grpSpPr>
        <p:sp>
          <p:nvSpPr>
            <p:cNvPr id="94" name="Line 30"/>
            <p:cNvSpPr>
              <a:spLocks noChangeShapeType="1"/>
            </p:cNvSpPr>
            <p:nvPr/>
          </p:nvSpPr>
          <p:spPr bwMode="auto">
            <a:xfrm>
              <a:off x="2795628" y="4714404"/>
              <a:ext cx="2674497" cy="0"/>
            </a:xfrm>
            <a:prstGeom prst="line">
              <a:avLst/>
            </a:prstGeom>
            <a:ln w="15875">
              <a:solidFill>
                <a:srgbClr val="FF0000"/>
              </a:solidFill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sz="200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90" name="Groupe 89"/>
            <p:cNvGrpSpPr/>
            <p:nvPr/>
          </p:nvGrpSpPr>
          <p:grpSpPr>
            <a:xfrm>
              <a:off x="4714876" y="4357214"/>
              <a:ext cx="571504" cy="455478"/>
              <a:chOff x="4714876" y="4357214"/>
              <a:chExt cx="571504" cy="455478"/>
            </a:xfrm>
          </p:grpSpPr>
          <p:sp>
            <p:nvSpPr>
              <p:cNvPr id="105" name="Line 29"/>
              <p:cNvSpPr>
                <a:spLocks noChangeShapeType="1"/>
              </p:cNvSpPr>
              <p:nvPr/>
            </p:nvSpPr>
            <p:spPr bwMode="auto">
              <a:xfrm flipV="1">
                <a:off x="4939464" y="4632692"/>
                <a:ext cx="0" cy="180000"/>
              </a:xfrm>
              <a:prstGeom prst="line">
                <a:avLst/>
              </a:prstGeom>
              <a:ln w="15875">
                <a:headEnd/>
                <a:tailEnd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>
                  <a:defRPr/>
                </a:pPr>
                <a:endParaRPr lang="fr-FR" sz="200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6" name="Text Box 19"/>
              <p:cNvSpPr txBox="1">
                <a:spLocks noChangeArrowheads="1"/>
              </p:cNvSpPr>
              <p:nvPr/>
            </p:nvSpPr>
            <p:spPr bwMode="auto">
              <a:xfrm>
                <a:off x="4714876" y="4357214"/>
                <a:ext cx="571504" cy="323873"/>
              </a:xfrm>
              <a:prstGeom prst="rect">
                <a:avLst/>
              </a:prstGeom>
              <a:noFill/>
              <a:ln w="15875">
                <a:headEnd/>
                <a:tailEnd/>
              </a:ln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>
                  <a:defRPr/>
                </a:pPr>
                <a:r>
                  <a:rPr lang="fr-FR" sz="1400" b="1" dirty="0" smtClean="0">
                    <a:solidFill>
                      <a:srgbClr val="FF0000"/>
                    </a:solidFill>
                  </a:rPr>
                  <a:t>AU</a:t>
                </a:r>
                <a:endParaRPr lang="fr-FR" sz="1600" b="1" dirty="0" smtClean="0">
                  <a:solidFill>
                    <a:srgbClr val="33CC33"/>
                  </a:solidFill>
                </a:endParaRPr>
              </a:p>
              <a:p>
                <a:pPr>
                  <a:defRPr/>
                </a:pPr>
                <a:endParaRPr lang="fr-FR" sz="16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cxnSp>
        <p:nvCxnSpPr>
          <p:cNvPr id="107" name="Connecteur droit 106"/>
          <p:cNvCxnSpPr/>
          <p:nvPr/>
        </p:nvCxnSpPr>
        <p:spPr>
          <a:xfrm rot="5400000" flipH="1" flipV="1">
            <a:off x="5448680" y="5928686"/>
            <a:ext cx="288000" cy="0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5" name="Rectangle 114"/>
          <p:cNvSpPr/>
          <p:nvPr/>
        </p:nvSpPr>
        <p:spPr>
          <a:xfrm>
            <a:off x="6194526" y="5204676"/>
            <a:ext cx="120738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ـ قطع التغذية.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6153910" y="5460086"/>
            <a:ext cx="1252266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ar-DZ" sz="1600" b="1" dirty="0" smtClean="0">
                <a:solidFill>
                  <a:srgbClr val="FF0000"/>
                </a:solidFill>
                <a:cs typeface="Arabic Transparent" pitchFamily="2" charset="-78"/>
              </a:rPr>
              <a:t>ـ توقف النظام.</a:t>
            </a:r>
            <a:endParaRPr lang="fr-FR" sz="1600" b="1" dirty="0">
              <a:solidFill>
                <a:srgbClr val="FF0000"/>
              </a:solidFill>
              <a:cs typeface="Arabic Transparent" pitchFamily="2" charset="-78"/>
            </a:endParaRPr>
          </a:p>
        </p:txBody>
      </p:sp>
      <p:grpSp>
        <p:nvGrpSpPr>
          <p:cNvPr id="91" name="Groupe 90"/>
          <p:cNvGrpSpPr/>
          <p:nvPr/>
        </p:nvGrpSpPr>
        <p:grpSpPr>
          <a:xfrm>
            <a:off x="4541178" y="5207712"/>
            <a:ext cx="2846593" cy="576000"/>
            <a:chOff x="4541178" y="5207712"/>
            <a:chExt cx="2846593" cy="576000"/>
          </a:xfrm>
        </p:grpSpPr>
        <p:sp>
          <p:nvSpPr>
            <p:cNvPr id="109" name="Rectangle 108"/>
            <p:cNvSpPr/>
            <p:nvPr/>
          </p:nvSpPr>
          <p:spPr>
            <a:xfrm>
              <a:off x="4552638" y="5207712"/>
              <a:ext cx="2835133" cy="576000"/>
            </a:xfrm>
            <a:prstGeom prst="rect">
              <a:avLst/>
            </a:prstGeom>
            <a:noFill/>
            <a:ln w="1587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0" name="Rectangle 26"/>
            <p:cNvSpPr>
              <a:spLocks noChangeArrowheads="1"/>
            </p:cNvSpPr>
            <p:nvPr/>
          </p:nvSpPr>
          <p:spPr bwMode="auto">
            <a:xfrm>
              <a:off x="4541178" y="5237615"/>
              <a:ext cx="1958488" cy="53860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anchor="ctr">
              <a:spAutoFit/>
            </a:bodyPr>
            <a:lstStyle/>
            <a:p>
              <a:pPr>
                <a:defRPr/>
              </a:pPr>
              <a:r>
                <a:rPr kumimoji="0" lang="fr-FR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r>
                <a:rPr lang="ar-DZ" sz="1600" b="1" kern="0" dirty="0" smtClean="0">
                  <a:solidFill>
                    <a:srgbClr val="000000"/>
                  </a:solidFill>
                  <a:ea typeface="Times New Roman" pitchFamily="18" charset="0"/>
                  <a:cs typeface="Arabic Transparent" pitchFamily="2" charset="-78"/>
                </a:rPr>
                <a:t>توقف الاستعجال  </a:t>
              </a:r>
              <a:endParaRPr lang="en-US" sz="1100" kern="0" dirty="0" smtClean="0">
                <a:solidFill>
                  <a:srgbClr val="000000"/>
                </a:solidFill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Ellipse 122"/>
            <p:cNvSpPr/>
            <p:nvPr/>
          </p:nvSpPr>
          <p:spPr>
            <a:xfrm>
              <a:off x="4584677" y="5243862"/>
              <a:ext cx="360000" cy="360000"/>
            </a:xfrm>
            <a:prstGeom prst="ellipse">
              <a:avLst/>
            </a:prstGeom>
            <a:noFill/>
            <a:ln w="19050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100"/>
            </a:p>
          </p:txBody>
        </p:sp>
      </p:grpSp>
      <p:grpSp>
        <p:nvGrpSpPr>
          <p:cNvPr id="150" name="Groupe 149"/>
          <p:cNvGrpSpPr/>
          <p:nvPr/>
        </p:nvGrpSpPr>
        <p:grpSpPr>
          <a:xfrm>
            <a:off x="2826666" y="857232"/>
            <a:ext cx="4926261" cy="5450316"/>
            <a:chOff x="2826666" y="857232"/>
            <a:chExt cx="4926261" cy="5450316"/>
          </a:xfrm>
        </p:grpSpPr>
        <p:cxnSp>
          <p:nvCxnSpPr>
            <p:cNvPr id="127" name="Connecteur en angle 126"/>
            <p:cNvCxnSpPr/>
            <p:nvPr/>
          </p:nvCxnSpPr>
          <p:spPr>
            <a:xfrm rot="16200000" flipH="1">
              <a:off x="6564680" y="5119068"/>
              <a:ext cx="216000" cy="2160000"/>
            </a:xfrm>
            <a:prstGeom prst="bentConnector3">
              <a:avLst>
                <a:gd name="adj1" fmla="val 98899"/>
              </a:avLst>
            </a:prstGeom>
            <a:ln w="15875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149" name="Groupe 148"/>
            <p:cNvGrpSpPr/>
            <p:nvPr/>
          </p:nvGrpSpPr>
          <p:grpSpPr>
            <a:xfrm>
              <a:off x="2826666" y="857232"/>
              <a:ext cx="4926261" cy="5450316"/>
              <a:chOff x="2826666" y="857232"/>
              <a:chExt cx="4926261" cy="5450316"/>
            </a:xfrm>
          </p:grpSpPr>
          <p:cxnSp>
            <p:nvCxnSpPr>
              <p:cNvPr id="133" name="Connecteur en angle 132"/>
              <p:cNvCxnSpPr/>
              <p:nvPr/>
            </p:nvCxnSpPr>
            <p:spPr>
              <a:xfrm rot="16200000" flipH="1">
                <a:off x="2622927" y="1177548"/>
                <a:ext cx="5436000" cy="4824000"/>
              </a:xfrm>
              <a:prstGeom prst="bentConnector3">
                <a:avLst>
                  <a:gd name="adj1" fmla="val -207"/>
                </a:avLst>
              </a:prstGeom>
              <a:ln w="15875"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48" name="Groupe 147"/>
              <p:cNvGrpSpPr/>
              <p:nvPr/>
            </p:nvGrpSpPr>
            <p:grpSpPr>
              <a:xfrm>
                <a:off x="2826666" y="857232"/>
                <a:ext cx="724654" cy="432000"/>
                <a:chOff x="2826666" y="857232"/>
                <a:chExt cx="724654" cy="432000"/>
              </a:xfrm>
            </p:grpSpPr>
            <p:sp>
              <p:nvSpPr>
                <p:cNvPr id="13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2918652" y="857232"/>
                  <a:ext cx="0" cy="432000"/>
                </a:xfrm>
                <a:prstGeom prst="line">
                  <a:avLst/>
                </a:prstGeom>
                <a:ln w="15875">
                  <a:solidFill>
                    <a:srgbClr val="FF0000"/>
                  </a:solidFill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fr-FR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8" name="Line 30"/>
                <p:cNvSpPr>
                  <a:spLocks noChangeShapeType="1"/>
                </p:cNvSpPr>
                <p:nvPr/>
              </p:nvSpPr>
              <p:spPr bwMode="auto">
                <a:xfrm>
                  <a:off x="2826666" y="1020176"/>
                  <a:ext cx="180000" cy="0"/>
                </a:xfrm>
                <a:prstGeom prst="line">
                  <a:avLst/>
                </a:prstGeom>
                <a:ln w="15875">
                  <a:headEnd/>
                  <a:tailEnd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fr-FR" sz="2000"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3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2979816" y="857232"/>
                  <a:ext cx="571504" cy="323873"/>
                </a:xfrm>
                <a:prstGeom prst="rect">
                  <a:avLst/>
                </a:prstGeom>
                <a:noFill/>
                <a:ln w="15875">
                  <a:headEnd/>
                  <a:tailEnd/>
                </a:ln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r>
                    <a:rPr lang="fr-FR" sz="1600" b="1" dirty="0" err="1" smtClean="0">
                      <a:solidFill>
                        <a:srgbClr val="669900"/>
                      </a:solidFill>
                    </a:rPr>
                    <a:t>Init</a:t>
                  </a:r>
                  <a:endParaRPr lang="fr-FR" b="1" dirty="0" smtClean="0">
                    <a:solidFill>
                      <a:srgbClr val="669900"/>
                    </a:solidFill>
                  </a:endParaRPr>
                </a:p>
                <a:p>
                  <a:pPr>
                    <a:defRPr/>
                  </a:pPr>
                  <a:endParaRPr lang="fr-FR" b="1" dirty="0">
                    <a:solidFill>
                      <a:srgbClr val="66990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</p:grpSp>
      </p:grpSp>
      <p:sp>
        <p:nvSpPr>
          <p:cNvPr id="71" name="Rectangle 42"/>
          <p:cNvSpPr>
            <a:spLocks noChangeArrowheads="1"/>
          </p:cNvSpPr>
          <p:nvPr/>
        </p:nvSpPr>
        <p:spPr bwMode="auto">
          <a:xfrm>
            <a:off x="5857884" y="285728"/>
            <a:ext cx="2000264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 rtl="1">
              <a:defRPr/>
            </a:pP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متمن </a:t>
            </a:r>
            <a:r>
              <a:rPr lang="ar-DZ" b="1" u="sng" dirty="0" err="1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الانتاج</a:t>
            </a:r>
            <a:r>
              <a:rPr lang="ar-DZ" b="1" u="sng" dirty="0" smtClean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العادي :</a:t>
            </a:r>
            <a:endParaRPr lang="fr-FR" sz="1400" b="1" u="sng" dirty="0">
              <a:solidFill>
                <a:srgbClr val="FF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31" name="Groupe 130"/>
          <p:cNvGrpSpPr/>
          <p:nvPr/>
        </p:nvGrpSpPr>
        <p:grpSpPr>
          <a:xfrm>
            <a:off x="3543948" y="1855726"/>
            <a:ext cx="537070" cy="307777"/>
            <a:chOff x="3543948" y="1827806"/>
            <a:chExt cx="537070" cy="307777"/>
          </a:xfrm>
        </p:grpSpPr>
        <p:sp>
          <p:nvSpPr>
            <p:cNvPr id="98" name="Line 29"/>
            <p:cNvSpPr>
              <a:spLocks noChangeShapeType="1"/>
            </p:cNvSpPr>
            <p:nvPr/>
          </p:nvSpPr>
          <p:spPr bwMode="auto">
            <a:xfrm>
              <a:off x="3751674" y="1868950"/>
              <a:ext cx="216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sz="2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3543948" y="1827806"/>
              <a:ext cx="537070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AU</a:t>
              </a:r>
              <a:endParaRPr lang="fr-FR" sz="1400" dirty="0"/>
            </a:p>
          </p:txBody>
        </p:sp>
      </p:grpSp>
      <p:grpSp>
        <p:nvGrpSpPr>
          <p:cNvPr id="140" name="Groupe 139"/>
          <p:cNvGrpSpPr/>
          <p:nvPr/>
        </p:nvGrpSpPr>
        <p:grpSpPr>
          <a:xfrm>
            <a:off x="3066460" y="2829576"/>
            <a:ext cx="537070" cy="307777"/>
            <a:chOff x="3543948" y="1841766"/>
            <a:chExt cx="537070" cy="307777"/>
          </a:xfrm>
        </p:grpSpPr>
        <p:sp>
          <p:nvSpPr>
            <p:cNvPr id="141" name="Line 29"/>
            <p:cNvSpPr>
              <a:spLocks noChangeShapeType="1"/>
            </p:cNvSpPr>
            <p:nvPr/>
          </p:nvSpPr>
          <p:spPr bwMode="auto">
            <a:xfrm>
              <a:off x="3751674" y="1868950"/>
              <a:ext cx="216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sz="2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3543948" y="1841766"/>
              <a:ext cx="537070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AU</a:t>
              </a:r>
              <a:endParaRPr lang="fr-FR" sz="1400" dirty="0"/>
            </a:p>
          </p:txBody>
        </p:sp>
      </p:grpSp>
      <p:grpSp>
        <p:nvGrpSpPr>
          <p:cNvPr id="144" name="Groupe 143"/>
          <p:cNvGrpSpPr/>
          <p:nvPr/>
        </p:nvGrpSpPr>
        <p:grpSpPr>
          <a:xfrm>
            <a:off x="3000364" y="3857628"/>
            <a:ext cx="537070" cy="307777"/>
            <a:chOff x="3543948" y="1841766"/>
            <a:chExt cx="537070" cy="307777"/>
          </a:xfrm>
        </p:grpSpPr>
        <p:sp>
          <p:nvSpPr>
            <p:cNvPr id="145" name="Line 29"/>
            <p:cNvSpPr>
              <a:spLocks noChangeShapeType="1"/>
            </p:cNvSpPr>
            <p:nvPr/>
          </p:nvSpPr>
          <p:spPr bwMode="auto">
            <a:xfrm>
              <a:off x="3751674" y="1868950"/>
              <a:ext cx="216000" cy="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pPr>
                <a:defRPr/>
              </a:pPr>
              <a:endParaRPr lang="fr-FR" sz="200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3543948" y="1841766"/>
              <a:ext cx="537070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fr-FR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. </a:t>
              </a:r>
              <a:r>
                <a:rPr lang="fr-FR" sz="1400" b="1" dirty="0" smtClean="0">
                  <a:solidFill>
                    <a:srgbClr val="FF0000"/>
                  </a:solidFill>
                </a:rPr>
                <a:t>AU</a:t>
              </a:r>
              <a:endParaRPr lang="fr-FR" sz="1400" dirty="0"/>
            </a:p>
          </p:txBody>
        </p:sp>
      </p:grpSp>
      <p:sp>
        <p:nvSpPr>
          <p:cNvPr id="151" name="Line 27"/>
          <p:cNvSpPr>
            <a:spLocks noChangeShapeType="1"/>
          </p:cNvSpPr>
          <p:nvPr/>
        </p:nvSpPr>
        <p:spPr bwMode="auto">
          <a:xfrm rot="10800000" flipV="1">
            <a:off x="5470352" y="5041732"/>
            <a:ext cx="0" cy="171933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fr-FR" sz="20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8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71" grpId="0"/>
      <p:bldP spid="15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Rectangle 241"/>
          <p:cNvSpPr/>
          <p:nvPr/>
        </p:nvSpPr>
        <p:spPr>
          <a:xfrm>
            <a:off x="13648" y="714356"/>
            <a:ext cx="9108000" cy="6084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Rectangle 61"/>
          <p:cNvSpPr/>
          <p:nvPr/>
        </p:nvSpPr>
        <p:spPr>
          <a:xfrm>
            <a:off x="1590138" y="2571744"/>
            <a:ext cx="1195912" cy="50006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3242737" y="1816816"/>
            <a:ext cx="1368000" cy="468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3184904" y="1764526"/>
            <a:ext cx="1476000" cy="576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1316742" y="3382274"/>
            <a:ext cx="1404000" cy="86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1307866" y="1779748"/>
            <a:ext cx="1440000" cy="5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1590138" y="4857760"/>
            <a:ext cx="1143008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130362" y="3391932"/>
            <a:ext cx="900000" cy="86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4135504" y="3398893"/>
            <a:ext cx="1008000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3143240" y="4857760"/>
            <a:ext cx="1512000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435170" y="2571744"/>
            <a:ext cx="1195912" cy="50006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6002225" y="2518840"/>
            <a:ext cx="720000" cy="83872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6858016" y="2512662"/>
            <a:ext cx="720000" cy="83872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5500694" y="3714752"/>
            <a:ext cx="2000264" cy="171451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7941942" y="1595332"/>
            <a:ext cx="864000" cy="936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7935764" y="2832784"/>
            <a:ext cx="900000" cy="1908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7935764" y="5100266"/>
            <a:ext cx="900000" cy="14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/>
          <p:cNvSpPr/>
          <p:nvPr/>
        </p:nvSpPr>
        <p:spPr>
          <a:xfrm>
            <a:off x="1310564" y="5994590"/>
            <a:ext cx="3348000" cy="5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71406" y="1500174"/>
            <a:ext cx="504000" cy="514353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en angle 82"/>
          <p:cNvCxnSpPr/>
          <p:nvPr/>
        </p:nvCxnSpPr>
        <p:spPr>
          <a:xfrm>
            <a:off x="4643438" y="2803643"/>
            <a:ext cx="1008000" cy="900000"/>
          </a:xfrm>
          <a:prstGeom prst="bentConnector3">
            <a:avLst>
              <a:gd name="adj1" fmla="val 99731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Connecteur en angle 86"/>
          <p:cNvCxnSpPr/>
          <p:nvPr/>
        </p:nvCxnSpPr>
        <p:spPr>
          <a:xfrm>
            <a:off x="4690164" y="2285476"/>
            <a:ext cx="1152000" cy="1404000"/>
          </a:xfrm>
          <a:prstGeom prst="bentConnector3">
            <a:avLst>
              <a:gd name="adj1" fmla="val 100117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Connecteur en angle 87"/>
          <p:cNvCxnSpPr/>
          <p:nvPr/>
        </p:nvCxnSpPr>
        <p:spPr>
          <a:xfrm>
            <a:off x="4690164" y="2118999"/>
            <a:ext cx="1620000" cy="396000"/>
          </a:xfrm>
          <a:prstGeom prst="bentConnector3">
            <a:avLst>
              <a:gd name="adj1" fmla="val 99708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Connecteur en angle 89"/>
          <p:cNvCxnSpPr/>
          <p:nvPr/>
        </p:nvCxnSpPr>
        <p:spPr>
          <a:xfrm rot="5400000">
            <a:off x="4951108" y="-1176620"/>
            <a:ext cx="144000" cy="5760000"/>
          </a:xfrm>
          <a:prstGeom prst="bentConnector3">
            <a:avLst>
              <a:gd name="adj1" fmla="val 825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rot="10800000">
            <a:off x="4050420" y="4202394"/>
            <a:ext cx="1440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rot="10800000">
            <a:off x="4662029" y="4969746"/>
            <a:ext cx="82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/>
        </p:nvCxnSpPr>
        <p:spPr>
          <a:xfrm rot="10800000">
            <a:off x="2752861" y="4972444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rot="5400000" flipH="1" flipV="1">
            <a:off x="4064922" y="4461024"/>
            <a:ext cx="75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5400000" flipH="1" flipV="1">
            <a:off x="3015726" y="4564036"/>
            <a:ext cx="57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/>
        </p:nvCxnSpPr>
        <p:spPr>
          <a:xfrm rot="5400000" flipH="1" flipV="1">
            <a:off x="1878202" y="4564542"/>
            <a:ext cx="57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 rot="5400000" flipH="1" flipV="1">
            <a:off x="1963742" y="5764850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 rot="5400000" flipH="1" flipV="1">
            <a:off x="610282" y="5122542"/>
            <a:ext cx="169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 rot="5400000" flipH="1" flipV="1">
            <a:off x="2017742" y="3215016"/>
            <a:ext cx="28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 rot="5400000" flipH="1" flipV="1">
            <a:off x="952282" y="2851850"/>
            <a:ext cx="100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2806257" y="2821816"/>
            <a:ext cx="61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Connecteur droit 104"/>
          <p:cNvCxnSpPr/>
          <p:nvPr/>
        </p:nvCxnSpPr>
        <p:spPr>
          <a:xfrm>
            <a:off x="2768978" y="2071678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Connecteur en angle 107"/>
          <p:cNvCxnSpPr/>
          <p:nvPr/>
        </p:nvCxnSpPr>
        <p:spPr>
          <a:xfrm>
            <a:off x="4665637" y="1959798"/>
            <a:ext cx="2448000" cy="540000"/>
          </a:xfrm>
          <a:prstGeom prst="bentConnector3">
            <a:avLst>
              <a:gd name="adj1" fmla="val 100295"/>
            </a:avLst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Connecteur en angle 108"/>
          <p:cNvCxnSpPr/>
          <p:nvPr/>
        </p:nvCxnSpPr>
        <p:spPr>
          <a:xfrm flipV="1">
            <a:off x="7655398" y="1826875"/>
            <a:ext cx="288000" cy="1152000"/>
          </a:xfrm>
          <a:prstGeom prst="bentConnector3">
            <a:avLst>
              <a:gd name="adj1" fmla="val -23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4686301" y="1827682"/>
            <a:ext cx="2952000" cy="1588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7677586" y="2988728"/>
            <a:ext cx="25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rot="5400000">
            <a:off x="6145970" y="3534266"/>
            <a:ext cx="324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 rot="5400000">
            <a:off x="6992894" y="3528293"/>
            <a:ext cx="32400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>
            <a:off x="7500958" y="4468443"/>
            <a:ext cx="42704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/>
        </p:nvCxnSpPr>
        <p:spPr>
          <a:xfrm>
            <a:off x="7500958" y="4667259"/>
            <a:ext cx="42704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Connecteur droit 120"/>
          <p:cNvCxnSpPr/>
          <p:nvPr/>
        </p:nvCxnSpPr>
        <p:spPr>
          <a:xfrm>
            <a:off x="7500958" y="5144398"/>
            <a:ext cx="42704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>
            <a:off x="7500958" y="5343214"/>
            <a:ext cx="42704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Connecteur en angle 122"/>
          <p:cNvCxnSpPr/>
          <p:nvPr/>
        </p:nvCxnSpPr>
        <p:spPr>
          <a:xfrm rot="5400000">
            <a:off x="5062474" y="5030762"/>
            <a:ext cx="828000" cy="1656000"/>
          </a:xfrm>
          <a:prstGeom prst="bentConnector3">
            <a:avLst>
              <a:gd name="adj1" fmla="val 10019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Parenthèse fermante 216"/>
          <p:cNvSpPr/>
          <p:nvPr/>
        </p:nvSpPr>
        <p:spPr>
          <a:xfrm>
            <a:off x="8832831" y="3214686"/>
            <a:ext cx="180000" cy="2484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Parenthèse fermante 218"/>
          <p:cNvSpPr/>
          <p:nvPr/>
        </p:nvSpPr>
        <p:spPr>
          <a:xfrm flipH="1">
            <a:off x="2918682" y="3214686"/>
            <a:ext cx="360000" cy="2484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Rectangle 13"/>
          <p:cNvSpPr>
            <a:spLocks noChangeArrowheads="1"/>
          </p:cNvSpPr>
          <p:nvPr/>
        </p:nvSpPr>
        <p:spPr bwMode="auto">
          <a:xfrm>
            <a:off x="8153395" y="2801556"/>
            <a:ext cx="752129" cy="484748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</a:t>
            </a:r>
            <a:r>
              <a:rPr kumimoji="0" lang="fr-FR" sz="8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Marche </a:t>
            </a:r>
            <a:r>
              <a:rPr kumimoji="0" lang="fr-FR" sz="85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</a:t>
            </a:r>
            <a:endParaRPr kumimoji="0" lang="fr-FR" sz="85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vérification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dans </a:t>
            </a:r>
            <a:r>
              <a:rPr kumimoji="0" lang="fr-FR" sz="85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l'ordre&gt;</a:t>
            </a:r>
          </a:p>
        </p:txBody>
      </p:sp>
      <p:sp>
        <p:nvSpPr>
          <p:cNvPr id="311" name="Rectangle 13"/>
          <p:cNvSpPr>
            <a:spLocks noChangeArrowheads="1"/>
          </p:cNvSpPr>
          <p:nvPr/>
        </p:nvSpPr>
        <p:spPr bwMode="auto">
          <a:xfrm>
            <a:off x="8169731" y="1571612"/>
            <a:ext cx="740209" cy="338554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fr-FR" sz="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&lt;Marche de</a:t>
            </a:r>
          </a:p>
          <a:p>
            <a:pPr lvl="0">
              <a:defRPr/>
            </a:pPr>
            <a:r>
              <a:rPr lang="fr-FR" sz="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vérification</a:t>
            </a:r>
          </a:p>
        </p:txBody>
      </p:sp>
      <p:sp>
        <p:nvSpPr>
          <p:cNvPr id="313" name="Rectangle 32"/>
          <p:cNvSpPr>
            <a:spLocks noChangeArrowheads="1"/>
          </p:cNvSpPr>
          <p:nvPr/>
        </p:nvSpPr>
        <p:spPr bwMode="auto">
          <a:xfrm>
            <a:off x="1785918" y="4842262"/>
            <a:ext cx="917239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</a:t>
            </a:r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Diagnostic et/ou</a:t>
            </a: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traitement de </a:t>
            </a: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défaillance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&gt;</a:t>
            </a:r>
            <a:r>
              <a:rPr lang="fr-FR" sz="8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4" name="Rectangle 38"/>
          <p:cNvSpPr>
            <a:spLocks noChangeArrowheads="1"/>
          </p:cNvSpPr>
          <p:nvPr/>
        </p:nvSpPr>
        <p:spPr bwMode="auto">
          <a:xfrm>
            <a:off x="3338832" y="4859268"/>
            <a:ext cx="1406154" cy="223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&lt;Production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tout de même&gt;</a:t>
            </a:r>
          </a:p>
        </p:txBody>
      </p:sp>
      <p:sp>
        <p:nvSpPr>
          <p:cNvPr id="401" name="Rectangle 35"/>
          <p:cNvSpPr>
            <a:spLocks noChangeArrowheads="1"/>
          </p:cNvSpPr>
          <p:nvPr/>
        </p:nvSpPr>
        <p:spPr bwMode="auto">
          <a:xfrm>
            <a:off x="3627808" y="2550888"/>
            <a:ext cx="861133" cy="223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obtenu&gt;</a:t>
            </a:r>
          </a:p>
        </p:txBody>
      </p:sp>
      <p:sp>
        <p:nvSpPr>
          <p:cNvPr id="402" name="Rectangle 38"/>
          <p:cNvSpPr>
            <a:spLocks noChangeArrowheads="1"/>
          </p:cNvSpPr>
          <p:nvPr/>
        </p:nvSpPr>
        <p:spPr bwMode="auto">
          <a:xfrm>
            <a:off x="1500166" y="3357562"/>
            <a:ext cx="1287532" cy="3385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&lt;Préparation 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pour </a:t>
            </a:r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remise</a:t>
            </a: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 route 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après défaillance&gt;</a:t>
            </a:r>
          </a:p>
        </p:txBody>
      </p:sp>
      <p:sp>
        <p:nvSpPr>
          <p:cNvPr id="403" name="Rectangle 42"/>
          <p:cNvSpPr>
            <a:spLocks noChangeArrowheads="1"/>
          </p:cNvSpPr>
          <p:nvPr/>
        </p:nvSpPr>
        <p:spPr bwMode="auto">
          <a:xfrm>
            <a:off x="1260022" y="1779072"/>
            <a:ext cx="357790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1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A6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32"/>
          <p:cNvSpPr>
            <a:spLocks noChangeArrowheads="1"/>
          </p:cNvSpPr>
          <p:nvPr/>
        </p:nvSpPr>
        <p:spPr bwMode="auto">
          <a:xfrm>
            <a:off x="4334990" y="3392838"/>
            <a:ext cx="851515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demandé</a:t>
            </a: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dans 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 état </a:t>
            </a:r>
            <a:endParaRPr lang="fr-FR" sz="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déterminé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405" name="Rectangle 45"/>
          <p:cNvSpPr>
            <a:spLocks noChangeArrowheads="1"/>
          </p:cNvSpPr>
          <p:nvPr/>
        </p:nvSpPr>
        <p:spPr bwMode="auto">
          <a:xfrm>
            <a:off x="1832639" y="2542723"/>
            <a:ext cx="881973" cy="35394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&lt;Mise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 dans </a:t>
            </a:r>
            <a:endParaRPr lang="fr-FR" sz="85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état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déterminé&gt;</a:t>
            </a:r>
          </a:p>
        </p:txBody>
      </p:sp>
      <p:sp>
        <p:nvSpPr>
          <p:cNvPr id="406" name="Rectangle 54"/>
          <p:cNvSpPr>
            <a:spLocks noChangeArrowheads="1"/>
          </p:cNvSpPr>
          <p:nvPr/>
        </p:nvSpPr>
        <p:spPr bwMode="auto">
          <a:xfrm>
            <a:off x="3425027" y="1810042"/>
            <a:ext cx="1279517" cy="223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dans l'état initial&gt;</a:t>
            </a:r>
          </a:p>
        </p:txBody>
      </p:sp>
      <p:sp>
        <p:nvSpPr>
          <p:cNvPr id="407" name="Rectangle 57"/>
          <p:cNvSpPr>
            <a:spLocks noChangeArrowheads="1"/>
          </p:cNvSpPr>
          <p:nvPr/>
        </p:nvSpPr>
        <p:spPr bwMode="auto">
          <a:xfrm>
            <a:off x="3317713" y="3379717"/>
            <a:ext cx="797013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</a:t>
            </a:r>
            <a:r>
              <a:rPr lang="fr-FR" sz="7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demandé </a:t>
            </a:r>
            <a:endParaRPr lang="fr-FR" sz="7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 </a:t>
            </a:r>
            <a:r>
              <a:rPr lang="fr-FR" sz="7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fin de cycle&gt;</a:t>
            </a:r>
          </a:p>
        </p:txBody>
      </p:sp>
      <p:sp>
        <p:nvSpPr>
          <p:cNvPr id="408" name="Text Box 19"/>
          <p:cNvSpPr txBox="1">
            <a:spLocks noChangeArrowheads="1"/>
          </p:cNvSpPr>
          <p:nvPr/>
        </p:nvSpPr>
        <p:spPr bwMode="auto">
          <a:xfrm>
            <a:off x="6159134" y="2520970"/>
            <a:ext cx="857256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&lt;Marche de préparation&gt;</a:t>
            </a:r>
            <a:endParaRPr lang="fr-FR" sz="7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09" name="Text Box 19"/>
          <p:cNvSpPr txBox="1">
            <a:spLocks noChangeArrowheads="1"/>
          </p:cNvSpPr>
          <p:nvPr/>
        </p:nvSpPr>
        <p:spPr bwMode="auto">
          <a:xfrm>
            <a:off x="7021556" y="2500306"/>
            <a:ext cx="709667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&lt;Marche </a:t>
            </a:r>
          </a:p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de clôture&gt;</a:t>
            </a:r>
            <a:endParaRPr lang="fr-FR" sz="7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Text Box 19"/>
          <p:cNvSpPr txBox="1">
            <a:spLocks noChangeArrowheads="1"/>
          </p:cNvSpPr>
          <p:nvPr/>
        </p:nvSpPr>
        <p:spPr bwMode="auto">
          <a:xfrm>
            <a:off x="5627272" y="3718204"/>
            <a:ext cx="1445058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88900" lvl="1" indent="-6350">
              <a:spcBef>
                <a:spcPts val="500"/>
              </a:spcBef>
              <a:spcAft>
                <a:spcPts val="500"/>
              </a:spcAft>
            </a:pPr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&lt;Production 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&gt;    </a:t>
            </a:r>
            <a:endParaRPr lang="fr-FR" sz="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19"/>
          <p:cNvSpPr>
            <a:spLocks noChangeArrowheads="1"/>
          </p:cNvSpPr>
          <p:nvPr/>
        </p:nvSpPr>
        <p:spPr bwMode="auto">
          <a:xfrm>
            <a:off x="8120595" y="5143512"/>
            <a:ext cx="819455" cy="20005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&lt;Marche </a:t>
            </a:r>
            <a:r>
              <a:rPr lang="fr-FR" sz="7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test&gt;</a:t>
            </a:r>
            <a:endParaRPr lang="fr-FR" sz="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12" name="Rectangle 26"/>
          <p:cNvSpPr>
            <a:spLocks noChangeArrowheads="1"/>
          </p:cNvSpPr>
          <p:nvPr/>
        </p:nvSpPr>
        <p:spPr bwMode="auto">
          <a:xfrm>
            <a:off x="1552603" y="5994472"/>
            <a:ext cx="947695" cy="21544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d’urgence&gt;</a:t>
            </a:r>
            <a:endParaRPr lang="fr-FR" sz="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Parenthèse fermante 413"/>
          <p:cNvSpPr/>
          <p:nvPr/>
        </p:nvSpPr>
        <p:spPr>
          <a:xfrm flipH="1">
            <a:off x="2997075" y="3286895"/>
            <a:ext cx="288000" cy="2340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5" name="Parenthèse fermante 414"/>
          <p:cNvSpPr/>
          <p:nvPr/>
        </p:nvSpPr>
        <p:spPr>
          <a:xfrm>
            <a:off x="8843106" y="3285910"/>
            <a:ext cx="108000" cy="23364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7" name="Connecteur droit 416"/>
          <p:cNvCxnSpPr/>
          <p:nvPr/>
        </p:nvCxnSpPr>
        <p:spPr>
          <a:xfrm rot="10800000">
            <a:off x="7575893" y="3227042"/>
            <a:ext cx="360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9" name="Connecteur droit 418"/>
          <p:cNvCxnSpPr/>
          <p:nvPr/>
        </p:nvCxnSpPr>
        <p:spPr>
          <a:xfrm rot="10800000">
            <a:off x="6715702" y="3227042"/>
            <a:ext cx="144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0" name="Connecteur droit 419"/>
          <p:cNvCxnSpPr/>
          <p:nvPr/>
        </p:nvCxnSpPr>
        <p:spPr>
          <a:xfrm rot="10800000">
            <a:off x="7576201" y="3293433"/>
            <a:ext cx="360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1" name="Connecteur droit 420"/>
          <p:cNvCxnSpPr/>
          <p:nvPr/>
        </p:nvCxnSpPr>
        <p:spPr>
          <a:xfrm rot="10800000">
            <a:off x="6715749" y="3293433"/>
            <a:ext cx="144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4" name="Connecteur droit 423"/>
          <p:cNvCxnSpPr/>
          <p:nvPr/>
        </p:nvCxnSpPr>
        <p:spPr>
          <a:xfrm rot="10800000">
            <a:off x="7572959" y="5627869"/>
            <a:ext cx="36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5" name="Connecteur droit 424"/>
          <p:cNvCxnSpPr/>
          <p:nvPr/>
        </p:nvCxnSpPr>
        <p:spPr>
          <a:xfrm rot="10800000">
            <a:off x="7579445" y="5699916"/>
            <a:ext cx="36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6" name="Rectangle 425"/>
          <p:cNvSpPr/>
          <p:nvPr/>
        </p:nvSpPr>
        <p:spPr>
          <a:xfrm>
            <a:off x="1142976" y="1521202"/>
            <a:ext cx="4104000" cy="2916000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7" name="Rectangle 426"/>
          <p:cNvSpPr/>
          <p:nvPr/>
        </p:nvSpPr>
        <p:spPr>
          <a:xfrm>
            <a:off x="1134469" y="4572008"/>
            <a:ext cx="4104000" cy="2071702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8" name="Rectangle 427"/>
          <p:cNvSpPr/>
          <p:nvPr/>
        </p:nvSpPr>
        <p:spPr>
          <a:xfrm>
            <a:off x="5388640" y="1520242"/>
            <a:ext cx="3708000" cy="5123468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7"/>
          <p:cNvSpPr>
            <a:spLocks noChangeArrowheads="1"/>
          </p:cNvSpPr>
          <p:nvPr/>
        </p:nvSpPr>
        <p:spPr bwMode="auto">
          <a:xfrm>
            <a:off x="3227034" y="3118536"/>
            <a:ext cx="1080000" cy="25200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PRODUCTION</a:t>
            </a:r>
            <a:endParaRPr kumimoji="0" lang="fr-FR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119" name="Connecteur droit 118"/>
          <p:cNvCxnSpPr/>
          <p:nvPr/>
        </p:nvCxnSpPr>
        <p:spPr>
          <a:xfrm rot="5400000" flipH="1" flipV="1">
            <a:off x="2734270" y="2860636"/>
            <a:ext cx="100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 rot="5400000" flipH="1" flipV="1">
            <a:off x="4339356" y="3233016"/>
            <a:ext cx="324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Connecteur droit 135"/>
          <p:cNvCxnSpPr/>
          <p:nvPr/>
        </p:nvCxnSpPr>
        <p:spPr>
          <a:xfrm rot="10800000">
            <a:off x="4259802" y="3214686"/>
            <a:ext cx="1728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rot="10800000">
            <a:off x="4266288" y="3286733"/>
            <a:ext cx="1728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8" name="Rectangle 7"/>
          <p:cNvSpPr>
            <a:spLocks noChangeArrowheads="1"/>
          </p:cNvSpPr>
          <p:nvPr/>
        </p:nvSpPr>
        <p:spPr bwMode="auto">
          <a:xfrm>
            <a:off x="3249048" y="5541250"/>
            <a:ext cx="1080000" cy="25200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PRODUCTION</a:t>
            </a:r>
            <a:endParaRPr kumimoji="0" lang="fr-FR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39" name="Rectangle 7"/>
          <p:cNvSpPr>
            <a:spLocks noChangeArrowheads="1"/>
          </p:cNvSpPr>
          <p:nvPr/>
        </p:nvSpPr>
        <p:spPr bwMode="auto">
          <a:xfrm>
            <a:off x="6517108" y="5541250"/>
            <a:ext cx="1080000" cy="25200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PRODUCTION</a:t>
            </a:r>
            <a:endParaRPr kumimoji="0" lang="fr-FR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140" name="Connecteur droit 139"/>
          <p:cNvCxnSpPr/>
          <p:nvPr/>
        </p:nvCxnSpPr>
        <p:spPr>
          <a:xfrm rot="10800000">
            <a:off x="4333778" y="5632201"/>
            <a:ext cx="2232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1" name="Connecteur droit 140"/>
          <p:cNvCxnSpPr/>
          <p:nvPr/>
        </p:nvCxnSpPr>
        <p:spPr>
          <a:xfrm rot="10800000">
            <a:off x="4340264" y="5704248"/>
            <a:ext cx="2232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Text Box 27"/>
          <p:cNvSpPr txBox="1">
            <a:spLocks noChangeAspect="1" noChangeArrowheads="1"/>
          </p:cNvSpPr>
          <p:nvPr/>
        </p:nvSpPr>
        <p:spPr bwMode="auto">
          <a:xfrm>
            <a:off x="566710" y="1857364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dirty="0"/>
              <a:t>Mise  en </a:t>
            </a:r>
            <a:endParaRPr lang="fr-FR" sz="900" dirty="0" smtClean="0"/>
          </a:p>
          <a:p>
            <a:r>
              <a:rPr lang="fr-FR" sz="900" dirty="0" smtClean="0"/>
              <a:t>énergie de </a:t>
            </a:r>
            <a:r>
              <a:rPr lang="fr-FR" sz="900" dirty="0"/>
              <a:t>la PC</a:t>
            </a:r>
          </a:p>
        </p:txBody>
      </p:sp>
      <p:sp>
        <p:nvSpPr>
          <p:cNvPr id="157" name="Text Box 27"/>
          <p:cNvSpPr txBox="1">
            <a:spLocks noChangeAspect="1" noChangeArrowheads="1"/>
          </p:cNvSpPr>
          <p:nvPr/>
        </p:nvSpPr>
        <p:spPr bwMode="auto">
          <a:xfrm>
            <a:off x="571472" y="4857762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dirty="0"/>
              <a:t>Mise  en </a:t>
            </a:r>
            <a:endParaRPr lang="fr-FR" sz="900" dirty="0" smtClean="0"/>
          </a:p>
          <a:p>
            <a:r>
              <a:rPr lang="fr-FR" sz="900" dirty="0" smtClean="0"/>
              <a:t>énergie de </a:t>
            </a:r>
            <a:r>
              <a:rPr lang="fr-FR" sz="900" dirty="0"/>
              <a:t>la PC</a:t>
            </a:r>
          </a:p>
        </p:txBody>
      </p:sp>
      <p:grpSp>
        <p:nvGrpSpPr>
          <p:cNvPr id="2" name="Groupe 161"/>
          <p:cNvGrpSpPr/>
          <p:nvPr/>
        </p:nvGrpSpPr>
        <p:grpSpPr>
          <a:xfrm>
            <a:off x="571472" y="1741939"/>
            <a:ext cx="576000" cy="144000"/>
            <a:chOff x="576235" y="1678675"/>
            <a:chExt cx="576000" cy="144000"/>
          </a:xfrm>
        </p:grpSpPr>
        <p:sp>
          <p:nvSpPr>
            <p:cNvPr id="163" name="Line 22"/>
            <p:cNvSpPr>
              <a:spLocks noChangeAspect="1" noChangeShapeType="1"/>
            </p:cNvSpPr>
            <p:nvPr/>
          </p:nvSpPr>
          <p:spPr bwMode="auto">
            <a:xfrm>
              <a:off x="576235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4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e 165"/>
          <p:cNvGrpSpPr/>
          <p:nvPr/>
        </p:nvGrpSpPr>
        <p:grpSpPr>
          <a:xfrm>
            <a:off x="566710" y="6038869"/>
            <a:ext cx="576000" cy="144000"/>
            <a:chOff x="585760" y="1678675"/>
            <a:chExt cx="576000" cy="144000"/>
          </a:xfrm>
        </p:grpSpPr>
        <p:sp>
          <p:nvSpPr>
            <p:cNvPr id="167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8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69" name="Text Box 27"/>
          <p:cNvSpPr txBox="1">
            <a:spLocks noChangeAspect="1" noChangeArrowheads="1"/>
          </p:cNvSpPr>
          <p:nvPr/>
        </p:nvSpPr>
        <p:spPr bwMode="auto">
          <a:xfrm>
            <a:off x="504797" y="6210320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dirty="0"/>
              <a:t>Mise  </a:t>
            </a:r>
            <a:r>
              <a:rPr lang="fr-FR" sz="900" dirty="0" smtClean="0"/>
              <a:t>hors</a:t>
            </a:r>
          </a:p>
          <a:p>
            <a:r>
              <a:rPr lang="fr-FR" sz="900" dirty="0" smtClean="0"/>
              <a:t>énergie de </a:t>
            </a:r>
            <a:r>
              <a:rPr lang="fr-FR" sz="900" dirty="0"/>
              <a:t>la PC</a:t>
            </a:r>
          </a:p>
        </p:txBody>
      </p:sp>
      <p:grpSp>
        <p:nvGrpSpPr>
          <p:cNvPr id="4" name="Groupe 169"/>
          <p:cNvGrpSpPr/>
          <p:nvPr/>
        </p:nvGrpSpPr>
        <p:grpSpPr>
          <a:xfrm rot="10800000">
            <a:off x="571471" y="3124198"/>
            <a:ext cx="576000" cy="144000"/>
            <a:chOff x="585760" y="1678675"/>
            <a:chExt cx="576000" cy="144000"/>
          </a:xfrm>
        </p:grpSpPr>
        <p:sp>
          <p:nvSpPr>
            <p:cNvPr id="171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2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e 172"/>
          <p:cNvGrpSpPr/>
          <p:nvPr/>
        </p:nvGrpSpPr>
        <p:grpSpPr>
          <a:xfrm>
            <a:off x="561947" y="4724409"/>
            <a:ext cx="576000" cy="144000"/>
            <a:chOff x="585760" y="1678675"/>
            <a:chExt cx="576000" cy="144000"/>
          </a:xfrm>
        </p:grpSpPr>
        <p:sp>
          <p:nvSpPr>
            <p:cNvPr id="174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5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76" name="Rectangle 7"/>
          <p:cNvSpPr>
            <a:spLocks noChangeArrowheads="1"/>
          </p:cNvSpPr>
          <p:nvPr/>
        </p:nvSpPr>
        <p:spPr bwMode="auto">
          <a:xfrm>
            <a:off x="1428728" y="978083"/>
            <a:ext cx="928694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GEMMA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77" name="Rectangle 7"/>
          <p:cNvSpPr>
            <a:spLocks noChangeArrowheads="1"/>
          </p:cNvSpPr>
          <p:nvPr/>
        </p:nvSpPr>
        <p:spPr bwMode="auto">
          <a:xfrm>
            <a:off x="2428860" y="1000108"/>
            <a:ext cx="2857520" cy="46166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Guide d’Etude des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Modes de Marches et d’Arrêts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178" name="Connecteur droit 177"/>
          <p:cNvCxnSpPr/>
          <p:nvPr/>
        </p:nvCxnSpPr>
        <p:spPr>
          <a:xfrm rot="5400000">
            <a:off x="8215008" y="2681612"/>
            <a:ext cx="28800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Connecteur en angle 180"/>
          <p:cNvCxnSpPr/>
          <p:nvPr/>
        </p:nvCxnSpPr>
        <p:spPr>
          <a:xfrm rot="16200000" flipV="1">
            <a:off x="4047173" y="4141519"/>
            <a:ext cx="288000" cy="3096000"/>
          </a:xfrm>
          <a:prstGeom prst="bentConnector3">
            <a:avLst>
              <a:gd name="adj1" fmla="val 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Connecteur droit 185"/>
          <p:cNvCxnSpPr/>
          <p:nvPr/>
        </p:nvCxnSpPr>
        <p:spPr>
          <a:xfrm rot="5400000">
            <a:off x="5543680" y="5626470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8" name="Connecteur droit avec flèche 187"/>
          <p:cNvCxnSpPr/>
          <p:nvPr/>
        </p:nvCxnSpPr>
        <p:spPr>
          <a:xfrm>
            <a:off x="2767042" y="207167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9" name="Connecteur droit avec flèche 188"/>
          <p:cNvCxnSpPr/>
          <p:nvPr/>
        </p:nvCxnSpPr>
        <p:spPr>
          <a:xfrm>
            <a:off x="2795778" y="282983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Connecteur droit avec flèche 189"/>
          <p:cNvCxnSpPr/>
          <p:nvPr/>
        </p:nvCxnSpPr>
        <p:spPr>
          <a:xfrm>
            <a:off x="4681902" y="211393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Connecteur droit avec flèche 190"/>
          <p:cNvCxnSpPr/>
          <p:nvPr/>
        </p:nvCxnSpPr>
        <p:spPr>
          <a:xfrm>
            <a:off x="4677016" y="228599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Connecteur droit avec flèche 191"/>
          <p:cNvCxnSpPr/>
          <p:nvPr/>
        </p:nvCxnSpPr>
        <p:spPr>
          <a:xfrm>
            <a:off x="4677016" y="182483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Connecteur droit avec flèche 192"/>
          <p:cNvCxnSpPr/>
          <p:nvPr/>
        </p:nvCxnSpPr>
        <p:spPr>
          <a:xfrm>
            <a:off x="4643438" y="279578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Connecteur droit avec flèche 193"/>
          <p:cNvCxnSpPr/>
          <p:nvPr/>
        </p:nvCxnSpPr>
        <p:spPr>
          <a:xfrm rot="-5400000">
            <a:off x="7090460" y="246645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Connecteur droit avec flèche 194"/>
          <p:cNvCxnSpPr/>
          <p:nvPr/>
        </p:nvCxnSpPr>
        <p:spPr>
          <a:xfrm rot="-5400000">
            <a:off x="7117496" y="367009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Connecteur droit avec flèche 197"/>
          <p:cNvCxnSpPr/>
          <p:nvPr/>
        </p:nvCxnSpPr>
        <p:spPr>
          <a:xfrm rot="5400000">
            <a:off x="6269364" y="340738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Connecteur droit avec flèche 198"/>
          <p:cNvCxnSpPr/>
          <p:nvPr/>
        </p:nvCxnSpPr>
        <p:spPr>
          <a:xfrm rot="10800000">
            <a:off x="5414665" y="419536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Connecteur droit avec flèche 199"/>
          <p:cNvCxnSpPr/>
          <p:nvPr/>
        </p:nvCxnSpPr>
        <p:spPr>
          <a:xfrm rot="10800000">
            <a:off x="5414665" y="4971451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Connecteur droit avec flèche 200"/>
          <p:cNvCxnSpPr/>
          <p:nvPr/>
        </p:nvCxnSpPr>
        <p:spPr>
          <a:xfrm>
            <a:off x="7518892" y="467080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2" name="Connecteur droit avec flèche 201"/>
          <p:cNvCxnSpPr/>
          <p:nvPr/>
        </p:nvCxnSpPr>
        <p:spPr>
          <a:xfrm>
            <a:off x="7515550" y="533837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3" name="Connecteur droit avec flèche 202"/>
          <p:cNvCxnSpPr/>
          <p:nvPr/>
        </p:nvCxnSpPr>
        <p:spPr>
          <a:xfrm rot="10800000">
            <a:off x="7843557" y="514503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4" name="Connecteur droit avec flèche 203"/>
          <p:cNvCxnSpPr/>
          <p:nvPr/>
        </p:nvCxnSpPr>
        <p:spPr>
          <a:xfrm rot="10800000">
            <a:off x="7843557" y="447138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5" name="Connecteur droit avec flèche 204"/>
          <p:cNvCxnSpPr/>
          <p:nvPr/>
        </p:nvCxnSpPr>
        <p:spPr>
          <a:xfrm rot="5400000">
            <a:off x="5703026" y="547985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6" name="Connecteur droit avec flèche 205"/>
          <p:cNvCxnSpPr/>
          <p:nvPr/>
        </p:nvCxnSpPr>
        <p:spPr>
          <a:xfrm rot="5400000">
            <a:off x="6268144" y="548319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7" name="Connecteur droit avec flèche 206"/>
          <p:cNvCxnSpPr/>
          <p:nvPr/>
        </p:nvCxnSpPr>
        <p:spPr>
          <a:xfrm rot="-5400000">
            <a:off x="4403758" y="480880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8" name="Connecteur droit avec flèche 207"/>
          <p:cNvCxnSpPr/>
          <p:nvPr/>
        </p:nvCxnSpPr>
        <p:spPr>
          <a:xfrm rot="-5400000">
            <a:off x="3264708" y="480880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Connecteur droit avec flèche 208"/>
          <p:cNvCxnSpPr/>
          <p:nvPr/>
        </p:nvCxnSpPr>
        <p:spPr>
          <a:xfrm rot="-5400000">
            <a:off x="2126564" y="480880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Connecteur droit avec flèche 209"/>
          <p:cNvCxnSpPr/>
          <p:nvPr/>
        </p:nvCxnSpPr>
        <p:spPr>
          <a:xfrm rot="-5400000">
            <a:off x="2127638" y="594152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1" name="Connecteur droit avec flèche 210"/>
          <p:cNvCxnSpPr/>
          <p:nvPr/>
        </p:nvCxnSpPr>
        <p:spPr>
          <a:xfrm rot="-5400000">
            <a:off x="1417048" y="594390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2" name="Connecteur droit avec flèche 211"/>
          <p:cNvCxnSpPr/>
          <p:nvPr/>
        </p:nvCxnSpPr>
        <p:spPr>
          <a:xfrm rot="-5400000">
            <a:off x="2127638" y="333322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3" name="Connecteur droit avec flèche 212"/>
          <p:cNvCxnSpPr/>
          <p:nvPr/>
        </p:nvCxnSpPr>
        <p:spPr>
          <a:xfrm rot="-5400000">
            <a:off x="3206340" y="334083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4" name="Connecteur droit avec flèche 213"/>
          <p:cNvCxnSpPr/>
          <p:nvPr/>
        </p:nvCxnSpPr>
        <p:spPr>
          <a:xfrm rot="-5400000">
            <a:off x="1417048" y="332883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Connecteur droit avec flèche 214"/>
          <p:cNvCxnSpPr/>
          <p:nvPr/>
        </p:nvCxnSpPr>
        <p:spPr>
          <a:xfrm rot="-5400000">
            <a:off x="8322214" y="277494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Connecteur droit avec flèche 215"/>
          <p:cNvCxnSpPr/>
          <p:nvPr/>
        </p:nvCxnSpPr>
        <p:spPr>
          <a:xfrm rot="10800000">
            <a:off x="7864002" y="162518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8" name="Text Box 27"/>
          <p:cNvSpPr txBox="1">
            <a:spLocks noChangeAspect="1" noChangeArrowheads="1"/>
          </p:cNvSpPr>
          <p:nvPr/>
        </p:nvSpPr>
        <p:spPr bwMode="auto">
          <a:xfrm>
            <a:off x="0" y="1142984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b="1" dirty="0" smtClean="0"/>
              <a:t>PC hors</a:t>
            </a:r>
          </a:p>
          <a:p>
            <a:r>
              <a:rPr lang="fr-FR" sz="900" b="1" dirty="0" smtClean="0"/>
              <a:t>énergie</a:t>
            </a:r>
            <a:endParaRPr lang="fr-FR" sz="900" b="1" dirty="0"/>
          </a:p>
        </p:txBody>
      </p:sp>
      <p:sp>
        <p:nvSpPr>
          <p:cNvPr id="135" name="Text Box 27"/>
          <p:cNvSpPr txBox="1">
            <a:spLocks noChangeAspect="1" noChangeArrowheads="1"/>
          </p:cNvSpPr>
          <p:nvPr/>
        </p:nvSpPr>
        <p:spPr bwMode="auto">
          <a:xfrm>
            <a:off x="500034" y="3238436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dirty="0"/>
              <a:t>Mise  </a:t>
            </a:r>
            <a:r>
              <a:rPr lang="fr-FR" sz="900" dirty="0" smtClean="0"/>
              <a:t>hors</a:t>
            </a:r>
          </a:p>
          <a:p>
            <a:r>
              <a:rPr lang="fr-FR" sz="900" dirty="0" smtClean="0"/>
              <a:t>énergie de </a:t>
            </a:r>
            <a:r>
              <a:rPr lang="fr-FR" sz="900" dirty="0"/>
              <a:t>la PC</a:t>
            </a:r>
          </a:p>
        </p:txBody>
      </p:sp>
      <p:sp>
        <p:nvSpPr>
          <p:cNvPr id="142" name="Ellipse 141"/>
          <p:cNvSpPr>
            <a:spLocks noChangeAspect="1"/>
          </p:cNvSpPr>
          <p:nvPr/>
        </p:nvSpPr>
        <p:spPr>
          <a:xfrm>
            <a:off x="1331460" y="1811756"/>
            <a:ext cx="237600" cy="2376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42"/>
          <p:cNvSpPr>
            <a:spLocks noChangeArrowheads="1"/>
          </p:cNvSpPr>
          <p:nvPr/>
        </p:nvSpPr>
        <p:spPr bwMode="auto">
          <a:xfrm>
            <a:off x="1475222" y="1785926"/>
            <a:ext cx="1382110" cy="223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&lt;Mise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 dans état initial&gt;</a:t>
            </a:r>
          </a:p>
        </p:txBody>
      </p:sp>
      <p:grpSp>
        <p:nvGrpSpPr>
          <p:cNvPr id="146" name="Groupe 145"/>
          <p:cNvGrpSpPr/>
          <p:nvPr/>
        </p:nvGrpSpPr>
        <p:grpSpPr>
          <a:xfrm>
            <a:off x="1555506" y="2576910"/>
            <a:ext cx="357790" cy="261610"/>
            <a:chOff x="1422754" y="2391904"/>
            <a:chExt cx="357790" cy="261610"/>
          </a:xfrm>
        </p:grpSpPr>
        <p:sp>
          <p:nvSpPr>
            <p:cNvPr id="144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A7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" name="Ellipse 144"/>
            <p:cNvSpPr>
              <a:spLocks noChangeAspect="1"/>
            </p:cNvSpPr>
            <p:nvPr/>
          </p:nvSpPr>
          <p:spPr>
            <a:xfrm>
              <a:off x="1483860" y="2409090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7" name="Groupe 146"/>
          <p:cNvGrpSpPr/>
          <p:nvPr/>
        </p:nvGrpSpPr>
        <p:grpSpPr>
          <a:xfrm>
            <a:off x="3204346" y="1822088"/>
            <a:ext cx="357790" cy="261610"/>
            <a:chOff x="1422754" y="2391904"/>
            <a:chExt cx="357790" cy="261610"/>
          </a:xfrm>
        </p:grpSpPr>
        <p:sp>
          <p:nvSpPr>
            <p:cNvPr id="148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" name="Ellipse 149"/>
            <p:cNvSpPr>
              <a:spLocks noChangeAspect="1"/>
            </p:cNvSpPr>
            <p:nvPr/>
          </p:nvSpPr>
          <p:spPr>
            <a:xfrm>
              <a:off x="1483860" y="2414256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1" name="Groupe 150"/>
          <p:cNvGrpSpPr/>
          <p:nvPr/>
        </p:nvGrpSpPr>
        <p:grpSpPr>
          <a:xfrm>
            <a:off x="3393716" y="2576910"/>
            <a:ext cx="357790" cy="261610"/>
            <a:chOff x="1417588" y="2386738"/>
            <a:chExt cx="357790" cy="261610"/>
          </a:xfrm>
        </p:grpSpPr>
        <p:sp>
          <p:nvSpPr>
            <p:cNvPr id="152" name="Rectangle 42"/>
            <p:cNvSpPr>
              <a:spLocks noChangeArrowheads="1"/>
            </p:cNvSpPr>
            <p:nvPr/>
          </p:nvSpPr>
          <p:spPr bwMode="auto">
            <a:xfrm>
              <a:off x="1417588" y="2386738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A4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Ellipse 152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8" name="Groupe 157"/>
          <p:cNvGrpSpPr/>
          <p:nvPr/>
        </p:nvGrpSpPr>
        <p:grpSpPr>
          <a:xfrm>
            <a:off x="3091580" y="3398004"/>
            <a:ext cx="357790" cy="261610"/>
            <a:chOff x="1412422" y="2381572"/>
            <a:chExt cx="357790" cy="261610"/>
          </a:xfrm>
        </p:grpSpPr>
        <p:sp>
          <p:nvSpPr>
            <p:cNvPr id="159" name="Rectangle 42"/>
            <p:cNvSpPr>
              <a:spLocks noChangeArrowheads="1"/>
            </p:cNvSpPr>
            <p:nvPr/>
          </p:nvSpPr>
          <p:spPr bwMode="auto">
            <a:xfrm>
              <a:off x="1412422" y="2381572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Ellipse 159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1" name="Groupe 160"/>
          <p:cNvGrpSpPr/>
          <p:nvPr/>
        </p:nvGrpSpPr>
        <p:grpSpPr>
          <a:xfrm>
            <a:off x="4101444" y="3407534"/>
            <a:ext cx="357790" cy="261610"/>
            <a:chOff x="1412422" y="2386738"/>
            <a:chExt cx="357790" cy="261610"/>
          </a:xfrm>
        </p:grpSpPr>
        <p:sp>
          <p:nvSpPr>
            <p:cNvPr id="162" name="Rectangle 42"/>
            <p:cNvSpPr>
              <a:spLocks noChangeArrowheads="1"/>
            </p:cNvSpPr>
            <p:nvPr/>
          </p:nvSpPr>
          <p:spPr bwMode="auto">
            <a:xfrm>
              <a:off x="1412422" y="2386738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A3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5" name="Ellipse 164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6" name="Groupe 165"/>
          <p:cNvGrpSpPr/>
          <p:nvPr/>
        </p:nvGrpSpPr>
        <p:grpSpPr>
          <a:xfrm>
            <a:off x="3122576" y="4873258"/>
            <a:ext cx="357790" cy="261610"/>
            <a:chOff x="1422754" y="2391904"/>
            <a:chExt cx="357790" cy="261610"/>
          </a:xfrm>
        </p:grpSpPr>
        <p:sp>
          <p:nvSpPr>
            <p:cNvPr id="170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D3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3" name="Ellipse 172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9" name="Groupe 178"/>
          <p:cNvGrpSpPr/>
          <p:nvPr/>
        </p:nvGrpSpPr>
        <p:grpSpPr>
          <a:xfrm>
            <a:off x="1561272" y="4868092"/>
            <a:ext cx="357790" cy="261610"/>
            <a:chOff x="1422754" y="2391904"/>
            <a:chExt cx="357790" cy="261610"/>
          </a:xfrm>
        </p:grpSpPr>
        <p:sp>
          <p:nvSpPr>
            <p:cNvPr id="180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D2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Ellipse 181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3" name="Groupe 182"/>
          <p:cNvGrpSpPr/>
          <p:nvPr/>
        </p:nvGrpSpPr>
        <p:grpSpPr>
          <a:xfrm>
            <a:off x="1296184" y="6005934"/>
            <a:ext cx="357790" cy="261610"/>
            <a:chOff x="1427920" y="2386738"/>
            <a:chExt cx="357790" cy="261610"/>
          </a:xfrm>
        </p:grpSpPr>
        <p:sp>
          <p:nvSpPr>
            <p:cNvPr id="184" name="Rectangle 42"/>
            <p:cNvSpPr>
              <a:spLocks noChangeArrowheads="1"/>
            </p:cNvSpPr>
            <p:nvPr/>
          </p:nvSpPr>
          <p:spPr bwMode="auto">
            <a:xfrm>
              <a:off x="1427920" y="2386738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5" name="Ellipse 184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7" name="Groupe 186"/>
          <p:cNvGrpSpPr/>
          <p:nvPr/>
        </p:nvGrpSpPr>
        <p:grpSpPr>
          <a:xfrm>
            <a:off x="5960318" y="2515804"/>
            <a:ext cx="341760" cy="261610"/>
            <a:chOff x="1412422" y="2381572"/>
            <a:chExt cx="341760" cy="261610"/>
          </a:xfrm>
        </p:grpSpPr>
        <p:sp>
          <p:nvSpPr>
            <p:cNvPr id="196" name="Rectangle 42"/>
            <p:cNvSpPr>
              <a:spLocks noChangeArrowheads="1"/>
            </p:cNvSpPr>
            <p:nvPr/>
          </p:nvSpPr>
          <p:spPr bwMode="auto">
            <a:xfrm>
              <a:off x="1412422" y="2381572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F2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" name="Ellipse 196"/>
            <p:cNvSpPr>
              <a:spLocks noChangeAspect="1"/>
            </p:cNvSpPr>
            <p:nvPr/>
          </p:nvSpPr>
          <p:spPr>
            <a:xfrm>
              <a:off x="1483860" y="2414256"/>
              <a:ext cx="216000" cy="2160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1" name="Groupe 220"/>
          <p:cNvGrpSpPr/>
          <p:nvPr/>
        </p:nvGrpSpPr>
        <p:grpSpPr>
          <a:xfrm>
            <a:off x="6822672" y="2500306"/>
            <a:ext cx="341760" cy="261610"/>
            <a:chOff x="1422754" y="2391904"/>
            <a:chExt cx="341760" cy="261610"/>
          </a:xfrm>
        </p:grpSpPr>
        <p:sp>
          <p:nvSpPr>
            <p:cNvPr id="222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F3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4" name="Ellipse 223"/>
            <p:cNvSpPr/>
            <p:nvPr/>
          </p:nvSpPr>
          <p:spPr>
            <a:xfrm>
              <a:off x="1483860" y="2414256"/>
              <a:ext cx="216000" cy="2160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5" name="Groupe 224"/>
          <p:cNvGrpSpPr/>
          <p:nvPr/>
        </p:nvGrpSpPr>
        <p:grpSpPr>
          <a:xfrm>
            <a:off x="5490362" y="3735416"/>
            <a:ext cx="341760" cy="261610"/>
            <a:chOff x="1438252" y="2386738"/>
            <a:chExt cx="341760" cy="261610"/>
          </a:xfrm>
        </p:grpSpPr>
        <p:sp>
          <p:nvSpPr>
            <p:cNvPr id="226" name="Rectangle 42"/>
            <p:cNvSpPr>
              <a:spLocks noChangeArrowheads="1"/>
            </p:cNvSpPr>
            <p:nvPr/>
          </p:nvSpPr>
          <p:spPr bwMode="auto">
            <a:xfrm>
              <a:off x="1438252" y="2386738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" name="Ellipse 226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28" name="Groupe 227"/>
          <p:cNvGrpSpPr/>
          <p:nvPr/>
        </p:nvGrpSpPr>
        <p:grpSpPr>
          <a:xfrm>
            <a:off x="7914088" y="2847164"/>
            <a:ext cx="341760" cy="261610"/>
            <a:chOff x="1427920" y="2391904"/>
            <a:chExt cx="341760" cy="261610"/>
          </a:xfrm>
        </p:grpSpPr>
        <p:sp>
          <p:nvSpPr>
            <p:cNvPr id="229" name="Rectangle 42"/>
            <p:cNvSpPr>
              <a:spLocks noChangeArrowheads="1"/>
            </p:cNvSpPr>
            <p:nvPr/>
          </p:nvSpPr>
          <p:spPr bwMode="auto">
            <a:xfrm>
              <a:off x="1427920" y="2391904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F5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0" name="Ellipse 229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1" name="Groupe 230"/>
          <p:cNvGrpSpPr/>
          <p:nvPr/>
        </p:nvGrpSpPr>
        <p:grpSpPr>
          <a:xfrm>
            <a:off x="7919254" y="1612940"/>
            <a:ext cx="341760" cy="261610"/>
            <a:chOff x="1427920" y="2391904"/>
            <a:chExt cx="341760" cy="261610"/>
          </a:xfrm>
        </p:grpSpPr>
        <p:sp>
          <p:nvSpPr>
            <p:cNvPr id="232" name="Rectangle 42"/>
            <p:cNvSpPr>
              <a:spLocks noChangeArrowheads="1"/>
            </p:cNvSpPr>
            <p:nvPr/>
          </p:nvSpPr>
          <p:spPr bwMode="auto">
            <a:xfrm>
              <a:off x="1427920" y="2391904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F4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3" name="Ellipse 232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4" name="Rectangle 13"/>
          <p:cNvSpPr>
            <a:spLocks noChangeArrowheads="1"/>
          </p:cNvSpPr>
          <p:nvPr/>
        </p:nvSpPr>
        <p:spPr bwMode="auto">
          <a:xfrm>
            <a:off x="7970915" y="1831534"/>
            <a:ext cx="958803" cy="215444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fr-FR" sz="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dans le désordre&gt;</a:t>
            </a:r>
            <a:endParaRPr lang="fr-FR" sz="800" kern="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pSp>
        <p:nvGrpSpPr>
          <p:cNvPr id="235" name="Groupe 234"/>
          <p:cNvGrpSpPr/>
          <p:nvPr/>
        </p:nvGrpSpPr>
        <p:grpSpPr>
          <a:xfrm>
            <a:off x="7914088" y="5113402"/>
            <a:ext cx="341760" cy="261610"/>
            <a:chOff x="1427920" y="2386738"/>
            <a:chExt cx="341760" cy="261610"/>
          </a:xfrm>
        </p:grpSpPr>
        <p:sp>
          <p:nvSpPr>
            <p:cNvPr id="236" name="Rectangle 42"/>
            <p:cNvSpPr>
              <a:spLocks noChangeArrowheads="1"/>
            </p:cNvSpPr>
            <p:nvPr/>
          </p:nvSpPr>
          <p:spPr bwMode="auto">
            <a:xfrm>
              <a:off x="1427920" y="2386738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F6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7" name="Ellipse 236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8" name="Groupe 237"/>
          <p:cNvGrpSpPr/>
          <p:nvPr/>
        </p:nvGrpSpPr>
        <p:grpSpPr>
          <a:xfrm>
            <a:off x="1270354" y="3378226"/>
            <a:ext cx="357790" cy="265118"/>
            <a:chOff x="1412422" y="2381572"/>
            <a:chExt cx="357790" cy="265118"/>
          </a:xfrm>
        </p:grpSpPr>
        <p:sp>
          <p:nvSpPr>
            <p:cNvPr id="239" name="Rectangle 42"/>
            <p:cNvSpPr>
              <a:spLocks noChangeArrowheads="1"/>
            </p:cNvSpPr>
            <p:nvPr/>
          </p:nvSpPr>
          <p:spPr bwMode="auto">
            <a:xfrm>
              <a:off x="1412422" y="2381572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0" name="Ellipse 239"/>
            <p:cNvSpPr>
              <a:spLocks noChangeAspect="1"/>
            </p:cNvSpPr>
            <p:nvPr/>
          </p:nvSpPr>
          <p:spPr>
            <a:xfrm>
              <a:off x="1483860" y="2409090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41" name="Connecteur droit avec flèche 240"/>
          <p:cNvCxnSpPr/>
          <p:nvPr/>
        </p:nvCxnSpPr>
        <p:spPr>
          <a:xfrm rot="-5400000">
            <a:off x="4464562" y="334872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/>
          <p:cNvSpPr/>
          <p:nvPr/>
        </p:nvSpPr>
        <p:spPr>
          <a:xfrm>
            <a:off x="1590138" y="2571744"/>
            <a:ext cx="1195912" cy="50006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 62"/>
          <p:cNvSpPr/>
          <p:nvPr/>
        </p:nvSpPr>
        <p:spPr>
          <a:xfrm>
            <a:off x="3242737" y="1816816"/>
            <a:ext cx="1368000" cy="468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 63"/>
          <p:cNvSpPr/>
          <p:nvPr/>
        </p:nvSpPr>
        <p:spPr>
          <a:xfrm>
            <a:off x="3184904" y="1764526"/>
            <a:ext cx="1476000" cy="576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 64"/>
          <p:cNvSpPr/>
          <p:nvPr/>
        </p:nvSpPr>
        <p:spPr>
          <a:xfrm>
            <a:off x="1316742" y="3382274"/>
            <a:ext cx="1404000" cy="86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 65"/>
          <p:cNvSpPr/>
          <p:nvPr/>
        </p:nvSpPr>
        <p:spPr>
          <a:xfrm>
            <a:off x="1307866" y="1779748"/>
            <a:ext cx="1440000" cy="5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 66"/>
          <p:cNvSpPr/>
          <p:nvPr/>
        </p:nvSpPr>
        <p:spPr>
          <a:xfrm>
            <a:off x="1590138" y="4857760"/>
            <a:ext cx="1143008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 67"/>
          <p:cNvSpPr/>
          <p:nvPr/>
        </p:nvSpPr>
        <p:spPr>
          <a:xfrm>
            <a:off x="3130362" y="3391932"/>
            <a:ext cx="900000" cy="86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 68"/>
          <p:cNvSpPr/>
          <p:nvPr/>
        </p:nvSpPr>
        <p:spPr>
          <a:xfrm>
            <a:off x="4135504" y="3398893"/>
            <a:ext cx="1008000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 69"/>
          <p:cNvSpPr/>
          <p:nvPr/>
        </p:nvSpPr>
        <p:spPr>
          <a:xfrm>
            <a:off x="3143240" y="4857760"/>
            <a:ext cx="1512000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3435170" y="2571744"/>
            <a:ext cx="1195912" cy="50006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 71"/>
          <p:cNvSpPr/>
          <p:nvPr/>
        </p:nvSpPr>
        <p:spPr>
          <a:xfrm>
            <a:off x="6002225" y="2518840"/>
            <a:ext cx="720000" cy="83872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/>
          <p:cNvSpPr/>
          <p:nvPr/>
        </p:nvSpPr>
        <p:spPr>
          <a:xfrm>
            <a:off x="6858016" y="2512662"/>
            <a:ext cx="720000" cy="83872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Rectangle 75"/>
          <p:cNvSpPr/>
          <p:nvPr/>
        </p:nvSpPr>
        <p:spPr>
          <a:xfrm>
            <a:off x="5500694" y="3714752"/>
            <a:ext cx="2000264" cy="171451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Rectangle 76"/>
          <p:cNvSpPr/>
          <p:nvPr/>
        </p:nvSpPr>
        <p:spPr>
          <a:xfrm>
            <a:off x="7941942" y="1595332"/>
            <a:ext cx="864000" cy="936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7935764" y="2832784"/>
            <a:ext cx="900000" cy="1908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7935764" y="5100266"/>
            <a:ext cx="900000" cy="14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9"/>
          <p:cNvSpPr/>
          <p:nvPr/>
        </p:nvSpPr>
        <p:spPr>
          <a:xfrm>
            <a:off x="1310564" y="5994590"/>
            <a:ext cx="3348000" cy="5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ctangle 80"/>
          <p:cNvSpPr/>
          <p:nvPr/>
        </p:nvSpPr>
        <p:spPr>
          <a:xfrm>
            <a:off x="71406" y="1500174"/>
            <a:ext cx="504000" cy="514353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3" name="Connecteur en angle 82"/>
          <p:cNvCxnSpPr/>
          <p:nvPr/>
        </p:nvCxnSpPr>
        <p:spPr>
          <a:xfrm>
            <a:off x="4643438" y="2803643"/>
            <a:ext cx="1008000" cy="900000"/>
          </a:xfrm>
          <a:prstGeom prst="bentConnector3">
            <a:avLst>
              <a:gd name="adj1" fmla="val 99731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Connecteur en angle 86"/>
          <p:cNvCxnSpPr/>
          <p:nvPr/>
        </p:nvCxnSpPr>
        <p:spPr>
          <a:xfrm>
            <a:off x="4690164" y="2285476"/>
            <a:ext cx="1152000" cy="1404000"/>
          </a:xfrm>
          <a:prstGeom prst="bentConnector3">
            <a:avLst>
              <a:gd name="adj1" fmla="val 100117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Connecteur en angle 87"/>
          <p:cNvCxnSpPr/>
          <p:nvPr/>
        </p:nvCxnSpPr>
        <p:spPr>
          <a:xfrm>
            <a:off x="4690164" y="2118999"/>
            <a:ext cx="1620000" cy="396000"/>
          </a:xfrm>
          <a:prstGeom prst="bentConnector3">
            <a:avLst>
              <a:gd name="adj1" fmla="val 99708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Connecteur en angle 89"/>
          <p:cNvCxnSpPr/>
          <p:nvPr/>
        </p:nvCxnSpPr>
        <p:spPr>
          <a:xfrm rot="5400000">
            <a:off x="4951108" y="-1176620"/>
            <a:ext cx="144000" cy="5760000"/>
          </a:xfrm>
          <a:prstGeom prst="bentConnector3">
            <a:avLst>
              <a:gd name="adj1" fmla="val 825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2" name="Connecteur droit 91"/>
          <p:cNvCxnSpPr/>
          <p:nvPr/>
        </p:nvCxnSpPr>
        <p:spPr>
          <a:xfrm rot="10800000">
            <a:off x="4050420" y="4202394"/>
            <a:ext cx="1440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3" name="Connecteur droit 92"/>
          <p:cNvCxnSpPr/>
          <p:nvPr/>
        </p:nvCxnSpPr>
        <p:spPr>
          <a:xfrm rot="10800000">
            <a:off x="4662029" y="4969746"/>
            <a:ext cx="82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4" name="Connecteur droit 93"/>
          <p:cNvCxnSpPr/>
          <p:nvPr/>
        </p:nvCxnSpPr>
        <p:spPr>
          <a:xfrm rot="10800000">
            <a:off x="2752861" y="4972444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5" name="Connecteur droit 94"/>
          <p:cNvCxnSpPr/>
          <p:nvPr/>
        </p:nvCxnSpPr>
        <p:spPr>
          <a:xfrm rot="5400000" flipH="1" flipV="1">
            <a:off x="4064922" y="4461024"/>
            <a:ext cx="75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5400000" flipH="1" flipV="1">
            <a:off x="3015726" y="4564036"/>
            <a:ext cx="57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Connecteur droit 97"/>
          <p:cNvCxnSpPr/>
          <p:nvPr/>
        </p:nvCxnSpPr>
        <p:spPr>
          <a:xfrm rot="5400000" flipH="1" flipV="1">
            <a:off x="1878202" y="4564542"/>
            <a:ext cx="57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Connecteur droit 98"/>
          <p:cNvCxnSpPr/>
          <p:nvPr/>
        </p:nvCxnSpPr>
        <p:spPr>
          <a:xfrm rot="5400000" flipH="1" flipV="1">
            <a:off x="1963742" y="5764850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99"/>
          <p:cNvCxnSpPr/>
          <p:nvPr/>
        </p:nvCxnSpPr>
        <p:spPr>
          <a:xfrm rot="5400000" flipH="1" flipV="1">
            <a:off x="610282" y="5122542"/>
            <a:ext cx="169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Connecteur droit 100"/>
          <p:cNvCxnSpPr/>
          <p:nvPr/>
        </p:nvCxnSpPr>
        <p:spPr>
          <a:xfrm rot="5400000" flipH="1" flipV="1">
            <a:off x="2017742" y="3215016"/>
            <a:ext cx="28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Connecteur droit 101"/>
          <p:cNvCxnSpPr/>
          <p:nvPr/>
        </p:nvCxnSpPr>
        <p:spPr>
          <a:xfrm rot="5400000" flipH="1" flipV="1">
            <a:off x="952282" y="2851850"/>
            <a:ext cx="100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102"/>
          <p:cNvCxnSpPr/>
          <p:nvPr/>
        </p:nvCxnSpPr>
        <p:spPr>
          <a:xfrm>
            <a:off x="2806257" y="2821816"/>
            <a:ext cx="61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Connecteur droit 104"/>
          <p:cNvCxnSpPr/>
          <p:nvPr/>
        </p:nvCxnSpPr>
        <p:spPr>
          <a:xfrm>
            <a:off x="2768978" y="2071678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Connecteur en angle 107"/>
          <p:cNvCxnSpPr/>
          <p:nvPr/>
        </p:nvCxnSpPr>
        <p:spPr>
          <a:xfrm>
            <a:off x="4665637" y="1959798"/>
            <a:ext cx="2448000" cy="540000"/>
          </a:xfrm>
          <a:prstGeom prst="bentConnector3">
            <a:avLst>
              <a:gd name="adj1" fmla="val 100295"/>
            </a:avLst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Connecteur en angle 108"/>
          <p:cNvCxnSpPr/>
          <p:nvPr/>
        </p:nvCxnSpPr>
        <p:spPr>
          <a:xfrm flipV="1">
            <a:off x="7655398" y="1826875"/>
            <a:ext cx="288000" cy="1152000"/>
          </a:xfrm>
          <a:prstGeom prst="bentConnector3">
            <a:avLst>
              <a:gd name="adj1" fmla="val -23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Connecteur droit 112"/>
          <p:cNvCxnSpPr/>
          <p:nvPr/>
        </p:nvCxnSpPr>
        <p:spPr>
          <a:xfrm>
            <a:off x="4686301" y="1827682"/>
            <a:ext cx="2952000" cy="1588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Connecteur droit 113"/>
          <p:cNvCxnSpPr/>
          <p:nvPr/>
        </p:nvCxnSpPr>
        <p:spPr>
          <a:xfrm>
            <a:off x="7677586" y="2988728"/>
            <a:ext cx="25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Connecteur droit 114"/>
          <p:cNvCxnSpPr/>
          <p:nvPr/>
        </p:nvCxnSpPr>
        <p:spPr>
          <a:xfrm rot="5400000">
            <a:off x="6145970" y="3534266"/>
            <a:ext cx="324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 rot="5400000">
            <a:off x="6992894" y="3528293"/>
            <a:ext cx="32400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Connecteur droit 117"/>
          <p:cNvCxnSpPr/>
          <p:nvPr/>
        </p:nvCxnSpPr>
        <p:spPr>
          <a:xfrm>
            <a:off x="7500958" y="4468443"/>
            <a:ext cx="42704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Connecteur droit 119"/>
          <p:cNvCxnSpPr/>
          <p:nvPr/>
        </p:nvCxnSpPr>
        <p:spPr>
          <a:xfrm>
            <a:off x="7500958" y="4667259"/>
            <a:ext cx="42704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Connecteur droit 120"/>
          <p:cNvCxnSpPr/>
          <p:nvPr/>
        </p:nvCxnSpPr>
        <p:spPr>
          <a:xfrm>
            <a:off x="7500958" y="5144398"/>
            <a:ext cx="42704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2" name="Connecteur droit 121"/>
          <p:cNvCxnSpPr/>
          <p:nvPr/>
        </p:nvCxnSpPr>
        <p:spPr>
          <a:xfrm>
            <a:off x="7500958" y="5343214"/>
            <a:ext cx="42704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Connecteur en angle 122"/>
          <p:cNvCxnSpPr/>
          <p:nvPr/>
        </p:nvCxnSpPr>
        <p:spPr>
          <a:xfrm rot="5400000">
            <a:off x="5062474" y="5030762"/>
            <a:ext cx="828000" cy="1656000"/>
          </a:xfrm>
          <a:prstGeom prst="bentConnector3">
            <a:avLst>
              <a:gd name="adj1" fmla="val 10019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7" name="Parenthèse fermante 216"/>
          <p:cNvSpPr/>
          <p:nvPr/>
        </p:nvSpPr>
        <p:spPr>
          <a:xfrm>
            <a:off x="8832831" y="3214686"/>
            <a:ext cx="180000" cy="2484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9" name="Parenthèse fermante 218"/>
          <p:cNvSpPr/>
          <p:nvPr/>
        </p:nvSpPr>
        <p:spPr>
          <a:xfrm flipH="1">
            <a:off x="2918682" y="3214686"/>
            <a:ext cx="360000" cy="2484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3" name="Rectangle 13"/>
          <p:cNvSpPr>
            <a:spLocks noChangeArrowheads="1"/>
          </p:cNvSpPr>
          <p:nvPr/>
        </p:nvSpPr>
        <p:spPr bwMode="auto">
          <a:xfrm>
            <a:off x="8153395" y="2801556"/>
            <a:ext cx="752129" cy="484748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</a:t>
            </a:r>
            <a:r>
              <a:rPr kumimoji="0" lang="fr-FR" sz="8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Marche </a:t>
            </a:r>
            <a:r>
              <a:rPr kumimoji="0" lang="fr-FR" sz="85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</a:t>
            </a:r>
            <a:endParaRPr kumimoji="0" lang="fr-FR" sz="85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vérification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dans </a:t>
            </a:r>
            <a:r>
              <a:rPr kumimoji="0" lang="fr-FR" sz="85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l'ordre&gt;</a:t>
            </a:r>
          </a:p>
        </p:txBody>
      </p:sp>
      <p:sp>
        <p:nvSpPr>
          <p:cNvPr id="311" name="Rectangle 13"/>
          <p:cNvSpPr>
            <a:spLocks noChangeArrowheads="1"/>
          </p:cNvSpPr>
          <p:nvPr/>
        </p:nvSpPr>
        <p:spPr bwMode="auto">
          <a:xfrm>
            <a:off x="8169731" y="1571612"/>
            <a:ext cx="740209" cy="338554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fr-FR" sz="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&lt;Marche de</a:t>
            </a:r>
          </a:p>
          <a:p>
            <a:pPr lvl="0">
              <a:defRPr/>
            </a:pPr>
            <a:r>
              <a:rPr lang="fr-FR" sz="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vérification</a:t>
            </a:r>
          </a:p>
        </p:txBody>
      </p:sp>
      <p:sp>
        <p:nvSpPr>
          <p:cNvPr id="313" name="Rectangle 32"/>
          <p:cNvSpPr>
            <a:spLocks noChangeArrowheads="1"/>
          </p:cNvSpPr>
          <p:nvPr/>
        </p:nvSpPr>
        <p:spPr bwMode="auto">
          <a:xfrm>
            <a:off x="1785918" y="4842262"/>
            <a:ext cx="917239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</a:t>
            </a:r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Diagnostic et/ou</a:t>
            </a: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traitement de </a:t>
            </a: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défaillance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&gt;</a:t>
            </a:r>
            <a:r>
              <a:rPr lang="fr-FR" sz="800" b="1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4" name="Rectangle 38"/>
          <p:cNvSpPr>
            <a:spLocks noChangeArrowheads="1"/>
          </p:cNvSpPr>
          <p:nvPr/>
        </p:nvSpPr>
        <p:spPr bwMode="auto">
          <a:xfrm>
            <a:off x="3338832" y="4859268"/>
            <a:ext cx="1406154" cy="223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&lt;Production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tout de même&gt;</a:t>
            </a:r>
          </a:p>
        </p:txBody>
      </p:sp>
      <p:sp>
        <p:nvSpPr>
          <p:cNvPr id="401" name="Rectangle 35"/>
          <p:cNvSpPr>
            <a:spLocks noChangeArrowheads="1"/>
          </p:cNvSpPr>
          <p:nvPr/>
        </p:nvSpPr>
        <p:spPr bwMode="auto">
          <a:xfrm>
            <a:off x="3627808" y="2550888"/>
            <a:ext cx="861133" cy="223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obtenu&gt;</a:t>
            </a:r>
          </a:p>
        </p:txBody>
      </p:sp>
      <p:sp>
        <p:nvSpPr>
          <p:cNvPr id="402" name="Rectangle 38"/>
          <p:cNvSpPr>
            <a:spLocks noChangeArrowheads="1"/>
          </p:cNvSpPr>
          <p:nvPr/>
        </p:nvSpPr>
        <p:spPr bwMode="auto">
          <a:xfrm>
            <a:off x="1500166" y="3357562"/>
            <a:ext cx="1287532" cy="3385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&lt;Préparation 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pour </a:t>
            </a:r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remise</a:t>
            </a: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 route 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après défaillance&gt;</a:t>
            </a:r>
          </a:p>
        </p:txBody>
      </p:sp>
      <p:sp>
        <p:nvSpPr>
          <p:cNvPr id="403" name="Rectangle 42"/>
          <p:cNvSpPr>
            <a:spLocks noChangeArrowheads="1"/>
          </p:cNvSpPr>
          <p:nvPr/>
        </p:nvSpPr>
        <p:spPr bwMode="auto">
          <a:xfrm>
            <a:off x="1260022" y="1779072"/>
            <a:ext cx="357790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1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A6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04" name="Rectangle 32"/>
          <p:cNvSpPr>
            <a:spLocks noChangeArrowheads="1"/>
          </p:cNvSpPr>
          <p:nvPr/>
        </p:nvSpPr>
        <p:spPr bwMode="auto">
          <a:xfrm>
            <a:off x="4334990" y="3392838"/>
            <a:ext cx="851515" cy="46166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demandé</a:t>
            </a: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dans 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un état </a:t>
            </a:r>
            <a:endParaRPr lang="fr-FR" sz="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déterminé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&gt;</a:t>
            </a:r>
          </a:p>
        </p:txBody>
      </p:sp>
      <p:sp>
        <p:nvSpPr>
          <p:cNvPr id="405" name="Rectangle 45"/>
          <p:cNvSpPr>
            <a:spLocks noChangeArrowheads="1"/>
          </p:cNvSpPr>
          <p:nvPr/>
        </p:nvSpPr>
        <p:spPr bwMode="auto">
          <a:xfrm>
            <a:off x="1832639" y="2542723"/>
            <a:ext cx="881973" cy="353943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&lt;Mise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 dans </a:t>
            </a:r>
            <a:endParaRPr lang="fr-FR" sz="85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état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déterminé&gt;</a:t>
            </a:r>
          </a:p>
        </p:txBody>
      </p:sp>
      <p:sp>
        <p:nvSpPr>
          <p:cNvPr id="406" name="Rectangle 54"/>
          <p:cNvSpPr>
            <a:spLocks noChangeArrowheads="1"/>
          </p:cNvSpPr>
          <p:nvPr/>
        </p:nvSpPr>
        <p:spPr bwMode="auto">
          <a:xfrm>
            <a:off x="3425027" y="1810042"/>
            <a:ext cx="1279517" cy="223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dans l'état initial&gt;</a:t>
            </a:r>
          </a:p>
        </p:txBody>
      </p:sp>
      <p:sp>
        <p:nvSpPr>
          <p:cNvPr id="407" name="Rectangle 57"/>
          <p:cNvSpPr>
            <a:spLocks noChangeArrowheads="1"/>
          </p:cNvSpPr>
          <p:nvPr/>
        </p:nvSpPr>
        <p:spPr bwMode="auto">
          <a:xfrm>
            <a:off x="3317713" y="3379717"/>
            <a:ext cx="797013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</a:t>
            </a:r>
            <a:r>
              <a:rPr lang="fr-FR" sz="7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demandé </a:t>
            </a:r>
            <a:endParaRPr lang="fr-FR" sz="7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en </a:t>
            </a:r>
            <a:r>
              <a:rPr lang="fr-FR" sz="7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fin de cycle&gt;</a:t>
            </a:r>
          </a:p>
        </p:txBody>
      </p:sp>
      <p:sp>
        <p:nvSpPr>
          <p:cNvPr id="408" name="Text Box 19"/>
          <p:cNvSpPr txBox="1">
            <a:spLocks noChangeArrowheads="1"/>
          </p:cNvSpPr>
          <p:nvPr/>
        </p:nvSpPr>
        <p:spPr bwMode="auto">
          <a:xfrm>
            <a:off x="6159134" y="2520970"/>
            <a:ext cx="857256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&lt;Marche de préparation&gt;</a:t>
            </a:r>
            <a:endParaRPr lang="fr-FR" sz="7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09" name="Text Box 19"/>
          <p:cNvSpPr txBox="1">
            <a:spLocks noChangeArrowheads="1"/>
          </p:cNvSpPr>
          <p:nvPr/>
        </p:nvSpPr>
        <p:spPr bwMode="auto">
          <a:xfrm>
            <a:off x="7021556" y="2500306"/>
            <a:ext cx="709667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&lt;Marche </a:t>
            </a:r>
          </a:p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de clôture&gt;</a:t>
            </a:r>
            <a:endParaRPr lang="fr-FR" sz="7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10" name="Text Box 19"/>
          <p:cNvSpPr txBox="1">
            <a:spLocks noChangeArrowheads="1"/>
          </p:cNvSpPr>
          <p:nvPr/>
        </p:nvSpPr>
        <p:spPr bwMode="auto">
          <a:xfrm>
            <a:off x="5627272" y="3718204"/>
            <a:ext cx="1445058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88900" lvl="1" indent="-6350">
              <a:spcBef>
                <a:spcPts val="500"/>
              </a:spcBef>
              <a:spcAft>
                <a:spcPts val="500"/>
              </a:spcAft>
            </a:pPr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&lt;Production </a:t>
            </a:r>
            <a:r>
              <a:rPr lang="fr-FR" sz="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normale</a:t>
            </a:r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&gt;    </a:t>
            </a:r>
            <a:endParaRPr lang="fr-FR" sz="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" name="Rectangle 19"/>
          <p:cNvSpPr>
            <a:spLocks noChangeArrowheads="1"/>
          </p:cNvSpPr>
          <p:nvPr/>
        </p:nvSpPr>
        <p:spPr bwMode="auto">
          <a:xfrm>
            <a:off x="8120595" y="5143512"/>
            <a:ext cx="819455" cy="20005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7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&lt;Marche </a:t>
            </a:r>
            <a:r>
              <a:rPr lang="fr-FR" sz="7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de test&gt;</a:t>
            </a:r>
            <a:endParaRPr lang="fr-FR" sz="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12" name="Rectangle 26"/>
          <p:cNvSpPr>
            <a:spLocks noChangeArrowheads="1"/>
          </p:cNvSpPr>
          <p:nvPr/>
        </p:nvSpPr>
        <p:spPr bwMode="auto">
          <a:xfrm>
            <a:off x="1552603" y="5994472"/>
            <a:ext cx="947695" cy="21544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&lt;Arrêt d’urgence&gt;</a:t>
            </a:r>
            <a:endParaRPr lang="fr-FR" sz="8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Parenthèse fermante 413"/>
          <p:cNvSpPr/>
          <p:nvPr/>
        </p:nvSpPr>
        <p:spPr>
          <a:xfrm flipH="1">
            <a:off x="2997075" y="3286895"/>
            <a:ext cx="288000" cy="2340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5" name="Parenthèse fermante 414"/>
          <p:cNvSpPr/>
          <p:nvPr/>
        </p:nvSpPr>
        <p:spPr>
          <a:xfrm>
            <a:off x="8843106" y="3285910"/>
            <a:ext cx="108000" cy="23364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17" name="Connecteur droit 416"/>
          <p:cNvCxnSpPr/>
          <p:nvPr/>
        </p:nvCxnSpPr>
        <p:spPr>
          <a:xfrm rot="10800000">
            <a:off x="7575893" y="3227042"/>
            <a:ext cx="360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9" name="Connecteur droit 418"/>
          <p:cNvCxnSpPr/>
          <p:nvPr/>
        </p:nvCxnSpPr>
        <p:spPr>
          <a:xfrm rot="10800000">
            <a:off x="6715702" y="3227042"/>
            <a:ext cx="144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0" name="Connecteur droit 419"/>
          <p:cNvCxnSpPr/>
          <p:nvPr/>
        </p:nvCxnSpPr>
        <p:spPr>
          <a:xfrm rot="10800000">
            <a:off x="7576201" y="3293433"/>
            <a:ext cx="360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1" name="Connecteur droit 420"/>
          <p:cNvCxnSpPr/>
          <p:nvPr/>
        </p:nvCxnSpPr>
        <p:spPr>
          <a:xfrm rot="10800000">
            <a:off x="6715749" y="3293433"/>
            <a:ext cx="144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4" name="Connecteur droit 423"/>
          <p:cNvCxnSpPr/>
          <p:nvPr/>
        </p:nvCxnSpPr>
        <p:spPr>
          <a:xfrm rot="10800000">
            <a:off x="7572959" y="5627869"/>
            <a:ext cx="36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5" name="Connecteur droit 424"/>
          <p:cNvCxnSpPr/>
          <p:nvPr/>
        </p:nvCxnSpPr>
        <p:spPr>
          <a:xfrm rot="10800000">
            <a:off x="7579445" y="5699916"/>
            <a:ext cx="36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6" name="Rectangle 425"/>
          <p:cNvSpPr/>
          <p:nvPr/>
        </p:nvSpPr>
        <p:spPr>
          <a:xfrm>
            <a:off x="1142976" y="1521202"/>
            <a:ext cx="4104000" cy="2916000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7" name="Rectangle 426"/>
          <p:cNvSpPr/>
          <p:nvPr/>
        </p:nvSpPr>
        <p:spPr>
          <a:xfrm>
            <a:off x="1134469" y="4572008"/>
            <a:ext cx="4104000" cy="2071702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8" name="Rectangle 427"/>
          <p:cNvSpPr/>
          <p:nvPr/>
        </p:nvSpPr>
        <p:spPr>
          <a:xfrm>
            <a:off x="5388640" y="1520242"/>
            <a:ext cx="3708000" cy="5123468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6" name="Rectangle 7"/>
          <p:cNvSpPr>
            <a:spLocks noChangeArrowheads="1"/>
          </p:cNvSpPr>
          <p:nvPr/>
        </p:nvSpPr>
        <p:spPr bwMode="auto">
          <a:xfrm>
            <a:off x="3227034" y="3118536"/>
            <a:ext cx="1080000" cy="25200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PRODUCTION</a:t>
            </a:r>
            <a:endParaRPr kumimoji="0" lang="fr-FR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119" name="Connecteur droit 118"/>
          <p:cNvCxnSpPr/>
          <p:nvPr/>
        </p:nvCxnSpPr>
        <p:spPr>
          <a:xfrm rot="5400000" flipH="1" flipV="1">
            <a:off x="2734270" y="2860636"/>
            <a:ext cx="100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4" name="Connecteur droit 123"/>
          <p:cNvCxnSpPr/>
          <p:nvPr/>
        </p:nvCxnSpPr>
        <p:spPr>
          <a:xfrm rot="5400000" flipH="1" flipV="1">
            <a:off x="4339356" y="3233016"/>
            <a:ext cx="324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6" name="Connecteur droit 135"/>
          <p:cNvCxnSpPr/>
          <p:nvPr/>
        </p:nvCxnSpPr>
        <p:spPr>
          <a:xfrm rot="10800000">
            <a:off x="4259802" y="3214686"/>
            <a:ext cx="1728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7" name="Connecteur droit 136"/>
          <p:cNvCxnSpPr/>
          <p:nvPr/>
        </p:nvCxnSpPr>
        <p:spPr>
          <a:xfrm rot="10800000">
            <a:off x="4266288" y="3286733"/>
            <a:ext cx="1728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8" name="Rectangle 7"/>
          <p:cNvSpPr>
            <a:spLocks noChangeArrowheads="1"/>
          </p:cNvSpPr>
          <p:nvPr/>
        </p:nvSpPr>
        <p:spPr bwMode="auto">
          <a:xfrm>
            <a:off x="3249048" y="5541250"/>
            <a:ext cx="1080000" cy="25200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PRODUCTION</a:t>
            </a:r>
            <a:endParaRPr kumimoji="0" lang="fr-FR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39" name="Rectangle 7"/>
          <p:cNvSpPr>
            <a:spLocks noChangeArrowheads="1"/>
          </p:cNvSpPr>
          <p:nvPr/>
        </p:nvSpPr>
        <p:spPr bwMode="auto">
          <a:xfrm>
            <a:off x="6517108" y="5541250"/>
            <a:ext cx="1080000" cy="25200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PRODUCTION</a:t>
            </a:r>
            <a:endParaRPr kumimoji="0" lang="fr-FR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140" name="Connecteur droit 139"/>
          <p:cNvCxnSpPr/>
          <p:nvPr/>
        </p:nvCxnSpPr>
        <p:spPr>
          <a:xfrm rot="10800000">
            <a:off x="4333778" y="5632201"/>
            <a:ext cx="2232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1" name="Connecteur droit 140"/>
          <p:cNvCxnSpPr/>
          <p:nvPr/>
        </p:nvCxnSpPr>
        <p:spPr>
          <a:xfrm rot="10800000">
            <a:off x="4340264" y="5704248"/>
            <a:ext cx="2232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9" name="Text Box 27"/>
          <p:cNvSpPr txBox="1">
            <a:spLocks noChangeAspect="1" noChangeArrowheads="1"/>
          </p:cNvSpPr>
          <p:nvPr/>
        </p:nvSpPr>
        <p:spPr bwMode="auto">
          <a:xfrm>
            <a:off x="566710" y="1857364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dirty="0"/>
              <a:t>Mise  en </a:t>
            </a:r>
            <a:endParaRPr lang="fr-FR" sz="900" dirty="0" smtClean="0"/>
          </a:p>
          <a:p>
            <a:r>
              <a:rPr lang="fr-FR" sz="900" dirty="0" smtClean="0"/>
              <a:t>énergie de </a:t>
            </a:r>
            <a:r>
              <a:rPr lang="fr-FR" sz="900" dirty="0"/>
              <a:t>la PC</a:t>
            </a:r>
          </a:p>
        </p:txBody>
      </p:sp>
      <p:sp>
        <p:nvSpPr>
          <p:cNvPr id="157" name="Text Box 27"/>
          <p:cNvSpPr txBox="1">
            <a:spLocks noChangeAspect="1" noChangeArrowheads="1"/>
          </p:cNvSpPr>
          <p:nvPr/>
        </p:nvSpPr>
        <p:spPr bwMode="auto">
          <a:xfrm>
            <a:off x="571472" y="4857762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dirty="0"/>
              <a:t>Mise  en </a:t>
            </a:r>
            <a:endParaRPr lang="fr-FR" sz="900" dirty="0" smtClean="0"/>
          </a:p>
          <a:p>
            <a:r>
              <a:rPr lang="fr-FR" sz="900" dirty="0" smtClean="0"/>
              <a:t>énergie de </a:t>
            </a:r>
            <a:r>
              <a:rPr lang="fr-FR" sz="900" dirty="0"/>
              <a:t>la PC</a:t>
            </a:r>
          </a:p>
        </p:txBody>
      </p:sp>
      <p:grpSp>
        <p:nvGrpSpPr>
          <p:cNvPr id="2" name="Groupe 161"/>
          <p:cNvGrpSpPr/>
          <p:nvPr/>
        </p:nvGrpSpPr>
        <p:grpSpPr>
          <a:xfrm>
            <a:off x="571472" y="1741939"/>
            <a:ext cx="576000" cy="144000"/>
            <a:chOff x="576235" y="1678675"/>
            <a:chExt cx="576000" cy="144000"/>
          </a:xfrm>
        </p:grpSpPr>
        <p:sp>
          <p:nvSpPr>
            <p:cNvPr id="163" name="Line 22"/>
            <p:cNvSpPr>
              <a:spLocks noChangeAspect="1" noChangeShapeType="1"/>
            </p:cNvSpPr>
            <p:nvPr/>
          </p:nvSpPr>
          <p:spPr bwMode="auto">
            <a:xfrm>
              <a:off x="576235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4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e 165"/>
          <p:cNvGrpSpPr/>
          <p:nvPr/>
        </p:nvGrpSpPr>
        <p:grpSpPr>
          <a:xfrm>
            <a:off x="566710" y="6038869"/>
            <a:ext cx="576000" cy="144000"/>
            <a:chOff x="585760" y="1678675"/>
            <a:chExt cx="576000" cy="144000"/>
          </a:xfrm>
        </p:grpSpPr>
        <p:sp>
          <p:nvSpPr>
            <p:cNvPr id="167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8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69" name="Text Box 27"/>
          <p:cNvSpPr txBox="1">
            <a:spLocks noChangeAspect="1" noChangeArrowheads="1"/>
          </p:cNvSpPr>
          <p:nvPr/>
        </p:nvSpPr>
        <p:spPr bwMode="auto">
          <a:xfrm>
            <a:off x="504797" y="6210320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dirty="0"/>
              <a:t>Mise  </a:t>
            </a:r>
            <a:r>
              <a:rPr lang="fr-FR" sz="900" dirty="0" smtClean="0"/>
              <a:t>hors</a:t>
            </a:r>
          </a:p>
          <a:p>
            <a:r>
              <a:rPr lang="fr-FR" sz="900" dirty="0" smtClean="0"/>
              <a:t>énergie de </a:t>
            </a:r>
            <a:r>
              <a:rPr lang="fr-FR" sz="900" dirty="0"/>
              <a:t>la PC</a:t>
            </a:r>
          </a:p>
        </p:txBody>
      </p:sp>
      <p:grpSp>
        <p:nvGrpSpPr>
          <p:cNvPr id="4" name="Groupe 169"/>
          <p:cNvGrpSpPr/>
          <p:nvPr/>
        </p:nvGrpSpPr>
        <p:grpSpPr>
          <a:xfrm rot="10800000">
            <a:off x="571471" y="3124198"/>
            <a:ext cx="576000" cy="144000"/>
            <a:chOff x="585760" y="1678675"/>
            <a:chExt cx="576000" cy="144000"/>
          </a:xfrm>
        </p:grpSpPr>
        <p:sp>
          <p:nvSpPr>
            <p:cNvPr id="171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2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e 172"/>
          <p:cNvGrpSpPr/>
          <p:nvPr/>
        </p:nvGrpSpPr>
        <p:grpSpPr>
          <a:xfrm>
            <a:off x="561947" y="4724409"/>
            <a:ext cx="576000" cy="144000"/>
            <a:chOff x="585760" y="1678675"/>
            <a:chExt cx="576000" cy="144000"/>
          </a:xfrm>
        </p:grpSpPr>
        <p:sp>
          <p:nvSpPr>
            <p:cNvPr id="174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5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176" name="Rectangle 7"/>
          <p:cNvSpPr>
            <a:spLocks noChangeArrowheads="1"/>
          </p:cNvSpPr>
          <p:nvPr/>
        </p:nvSpPr>
        <p:spPr bwMode="auto">
          <a:xfrm>
            <a:off x="1428728" y="978083"/>
            <a:ext cx="928694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GEMMA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77" name="Rectangle 7"/>
          <p:cNvSpPr>
            <a:spLocks noChangeArrowheads="1"/>
          </p:cNvSpPr>
          <p:nvPr/>
        </p:nvSpPr>
        <p:spPr bwMode="auto">
          <a:xfrm>
            <a:off x="2428860" y="1000108"/>
            <a:ext cx="2857520" cy="461665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Guide d’Etude des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Modes de Marches et d’Arrêts</a:t>
            </a:r>
            <a:endParaRPr kumimoji="0" lang="fr-FR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178" name="Connecteur droit 177"/>
          <p:cNvCxnSpPr/>
          <p:nvPr/>
        </p:nvCxnSpPr>
        <p:spPr>
          <a:xfrm rot="5400000">
            <a:off x="8215008" y="2681612"/>
            <a:ext cx="28800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1" name="Connecteur en angle 180"/>
          <p:cNvCxnSpPr/>
          <p:nvPr/>
        </p:nvCxnSpPr>
        <p:spPr>
          <a:xfrm rot="16200000" flipV="1">
            <a:off x="4047173" y="4141519"/>
            <a:ext cx="288000" cy="3096000"/>
          </a:xfrm>
          <a:prstGeom prst="bentConnector3">
            <a:avLst>
              <a:gd name="adj1" fmla="val 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6" name="Connecteur droit 185"/>
          <p:cNvCxnSpPr/>
          <p:nvPr/>
        </p:nvCxnSpPr>
        <p:spPr>
          <a:xfrm rot="5400000">
            <a:off x="5543680" y="5626470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8" name="Connecteur droit avec flèche 187"/>
          <p:cNvCxnSpPr/>
          <p:nvPr/>
        </p:nvCxnSpPr>
        <p:spPr>
          <a:xfrm>
            <a:off x="2767042" y="207167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9" name="Connecteur droit avec flèche 188"/>
          <p:cNvCxnSpPr/>
          <p:nvPr/>
        </p:nvCxnSpPr>
        <p:spPr>
          <a:xfrm>
            <a:off x="2795778" y="282983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0" name="Connecteur droit avec flèche 189"/>
          <p:cNvCxnSpPr/>
          <p:nvPr/>
        </p:nvCxnSpPr>
        <p:spPr>
          <a:xfrm>
            <a:off x="4681902" y="211393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1" name="Connecteur droit avec flèche 190"/>
          <p:cNvCxnSpPr/>
          <p:nvPr/>
        </p:nvCxnSpPr>
        <p:spPr>
          <a:xfrm>
            <a:off x="4677016" y="228599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2" name="Connecteur droit avec flèche 191"/>
          <p:cNvCxnSpPr/>
          <p:nvPr/>
        </p:nvCxnSpPr>
        <p:spPr>
          <a:xfrm>
            <a:off x="4677016" y="182483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3" name="Connecteur droit avec flèche 192"/>
          <p:cNvCxnSpPr/>
          <p:nvPr/>
        </p:nvCxnSpPr>
        <p:spPr>
          <a:xfrm>
            <a:off x="4643438" y="279578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4" name="Connecteur droit avec flèche 193"/>
          <p:cNvCxnSpPr/>
          <p:nvPr/>
        </p:nvCxnSpPr>
        <p:spPr>
          <a:xfrm rot="-5400000">
            <a:off x="7090460" y="246645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5" name="Connecteur droit avec flèche 194"/>
          <p:cNvCxnSpPr/>
          <p:nvPr/>
        </p:nvCxnSpPr>
        <p:spPr>
          <a:xfrm rot="-5400000">
            <a:off x="7117496" y="367009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8" name="Connecteur droit avec flèche 197"/>
          <p:cNvCxnSpPr/>
          <p:nvPr/>
        </p:nvCxnSpPr>
        <p:spPr>
          <a:xfrm rot="5400000">
            <a:off x="6269364" y="340738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9" name="Connecteur droit avec flèche 198"/>
          <p:cNvCxnSpPr/>
          <p:nvPr/>
        </p:nvCxnSpPr>
        <p:spPr>
          <a:xfrm rot="10800000">
            <a:off x="5414665" y="419536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0" name="Connecteur droit avec flèche 199"/>
          <p:cNvCxnSpPr/>
          <p:nvPr/>
        </p:nvCxnSpPr>
        <p:spPr>
          <a:xfrm rot="10800000">
            <a:off x="5414665" y="4971451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1" name="Connecteur droit avec flèche 200"/>
          <p:cNvCxnSpPr/>
          <p:nvPr/>
        </p:nvCxnSpPr>
        <p:spPr>
          <a:xfrm>
            <a:off x="7518892" y="467080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2" name="Connecteur droit avec flèche 201"/>
          <p:cNvCxnSpPr/>
          <p:nvPr/>
        </p:nvCxnSpPr>
        <p:spPr>
          <a:xfrm>
            <a:off x="7515550" y="533837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3" name="Connecteur droit avec flèche 202"/>
          <p:cNvCxnSpPr/>
          <p:nvPr/>
        </p:nvCxnSpPr>
        <p:spPr>
          <a:xfrm rot="10800000">
            <a:off x="7843557" y="514503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4" name="Connecteur droit avec flèche 203"/>
          <p:cNvCxnSpPr/>
          <p:nvPr/>
        </p:nvCxnSpPr>
        <p:spPr>
          <a:xfrm rot="10800000">
            <a:off x="7843557" y="447138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5" name="Connecteur droit avec flèche 204"/>
          <p:cNvCxnSpPr/>
          <p:nvPr/>
        </p:nvCxnSpPr>
        <p:spPr>
          <a:xfrm rot="5400000">
            <a:off x="5703026" y="547985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6" name="Connecteur droit avec flèche 205"/>
          <p:cNvCxnSpPr/>
          <p:nvPr/>
        </p:nvCxnSpPr>
        <p:spPr>
          <a:xfrm rot="5400000">
            <a:off x="6268144" y="548319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7" name="Connecteur droit avec flèche 206"/>
          <p:cNvCxnSpPr/>
          <p:nvPr/>
        </p:nvCxnSpPr>
        <p:spPr>
          <a:xfrm rot="-5400000">
            <a:off x="4403758" y="480880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8" name="Connecteur droit avec flèche 207"/>
          <p:cNvCxnSpPr/>
          <p:nvPr/>
        </p:nvCxnSpPr>
        <p:spPr>
          <a:xfrm rot="-5400000">
            <a:off x="3264708" y="480880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9" name="Connecteur droit avec flèche 208"/>
          <p:cNvCxnSpPr/>
          <p:nvPr/>
        </p:nvCxnSpPr>
        <p:spPr>
          <a:xfrm rot="-5400000">
            <a:off x="2126564" y="480880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0" name="Connecteur droit avec flèche 209"/>
          <p:cNvCxnSpPr/>
          <p:nvPr/>
        </p:nvCxnSpPr>
        <p:spPr>
          <a:xfrm rot="-5400000">
            <a:off x="2127638" y="594152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1" name="Connecteur droit avec flèche 210"/>
          <p:cNvCxnSpPr/>
          <p:nvPr/>
        </p:nvCxnSpPr>
        <p:spPr>
          <a:xfrm rot="-5400000">
            <a:off x="1417048" y="594390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2" name="Connecteur droit avec flèche 211"/>
          <p:cNvCxnSpPr/>
          <p:nvPr/>
        </p:nvCxnSpPr>
        <p:spPr>
          <a:xfrm rot="-5400000">
            <a:off x="2127638" y="333322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3" name="Connecteur droit avec flèche 212"/>
          <p:cNvCxnSpPr/>
          <p:nvPr/>
        </p:nvCxnSpPr>
        <p:spPr>
          <a:xfrm rot="-5400000">
            <a:off x="3206340" y="334083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4" name="Connecteur droit avec flèche 213"/>
          <p:cNvCxnSpPr/>
          <p:nvPr/>
        </p:nvCxnSpPr>
        <p:spPr>
          <a:xfrm rot="-5400000">
            <a:off x="1417048" y="332883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5" name="Connecteur droit avec flèche 214"/>
          <p:cNvCxnSpPr/>
          <p:nvPr/>
        </p:nvCxnSpPr>
        <p:spPr>
          <a:xfrm rot="-5400000">
            <a:off x="8322214" y="277494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6" name="Connecteur droit avec flèche 215"/>
          <p:cNvCxnSpPr/>
          <p:nvPr/>
        </p:nvCxnSpPr>
        <p:spPr>
          <a:xfrm rot="10800000">
            <a:off x="7864002" y="162518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8" name="Text Box 27"/>
          <p:cNvSpPr txBox="1">
            <a:spLocks noChangeAspect="1" noChangeArrowheads="1"/>
          </p:cNvSpPr>
          <p:nvPr/>
        </p:nvSpPr>
        <p:spPr bwMode="auto">
          <a:xfrm>
            <a:off x="0" y="1142984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b="1" dirty="0" smtClean="0"/>
              <a:t>PC hors</a:t>
            </a:r>
          </a:p>
          <a:p>
            <a:r>
              <a:rPr lang="fr-FR" sz="900" b="1" dirty="0" smtClean="0"/>
              <a:t>énergie</a:t>
            </a:r>
            <a:endParaRPr lang="fr-FR" sz="900" b="1" dirty="0"/>
          </a:p>
        </p:txBody>
      </p:sp>
      <p:sp>
        <p:nvSpPr>
          <p:cNvPr id="135" name="Text Box 27"/>
          <p:cNvSpPr txBox="1">
            <a:spLocks noChangeAspect="1" noChangeArrowheads="1"/>
          </p:cNvSpPr>
          <p:nvPr/>
        </p:nvSpPr>
        <p:spPr bwMode="auto">
          <a:xfrm>
            <a:off x="500034" y="3238436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900" dirty="0"/>
              <a:t>Mise  </a:t>
            </a:r>
            <a:r>
              <a:rPr lang="fr-FR" sz="900" dirty="0" smtClean="0"/>
              <a:t>hors</a:t>
            </a:r>
          </a:p>
          <a:p>
            <a:r>
              <a:rPr lang="fr-FR" sz="900" dirty="0" smtClean="0"/>
              <a:t>énergie de </a:t>
            </a:r>
            <a:r>
              <a:rPr lang="fr-FR" sz="900" dirty="0"/>
              <a:t>la PC</a:t>
            </a:r>
          </a:p>
        </p:txBody>
      </p:sp>
      <p:sp>
        <p:nvSpPr>
          <p:cNvPr id="142" name="Ellipse 141"/>
          <p:cNvSpPr>
            <a:spLocks noChangeAspect="1"/>
          </p:cNvSpPr>
          <p:nvPr/>
        </p:nvSpPr>
        <p:spPr>
          <a:xfrm>
            <a:off x="1331460" y="1811756"/>
            <a:ext cx="237600" cy="2376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Rectangle 42"/>
          <p:cNvSpPr>
            <a:spLocks noChangeArrowheads="1"/>
          </p:cNvSpPr>
          <p:nvPr/>
        </p:nvSpPr>
        <p:spPr bwMode="auto">
          <a:xfrm>
            <a:off x="1475222" y="1785926"/>
            <a:ext cx="1382110" cy="22313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85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&lt;Mise </a:t>
            </a:r>
            <a:r>
              <a:rPr lang="fr-FR" sz="85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 dans état initial&gt;</a:t>
            </a:r>
          </a:p>
        </p:txBody>
      </p:sp>
      <p:grpSp>
        <p:nvGrpSpPr>
          <p:cNvPr id="6" name="Groupe 145"/>
          <p:cNvGrpSpPr/>
          <p:nvPr/>
        </p:nvGrpSpPr>
        <p:grpSpPr>
          <a:xfrm>
            <a:off x="1555506" y="2576910"/>
            <a:ext cx="357790" cy="261610"/>
            <a:chOff x="1422754" y="2391904"/>
            <a:chExt cx="357790" cy="261610"/>
          </a:xfrm>
        </p:grpSpPr>
        <p:sp>
          <p:nvSpPr>
            <p:cNvPr id="144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A7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5" name="Ellipse 144"/>
            <p:cNvSpPr>
              <a:spLocks noChangeAspect="1"/>
            </p:cNvSpPr>
            <p:nvPr/>
          </p:nvSpPr>
          <p:spPr>
            <a:xfrm>
              <a:off x="1483860" y="2409090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7" name="Groupe 146"/>
          <p:cNvGrpSpPr/>
          <p:nvPr/>
        </p:nvGrpSpPr>
        <p:grpSpPr>
          <a:xfrm>
            <a:off x="3204346" y="1822088"/>
            <a:ext cx="357790" cy="261610"/>
            <a:chOff x="1422754" y="2391904"/>
            <a:chExt cx="357790" cy="261610"/>
          </a:xfrm>
        </p:grpSpPr>
        <p:sp>
          <p:nvSpPr>
            <p:cNvPr id="148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A1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0" name="Ellipse 149"/>
            <p:cNvSpPr>
              <a:spLocks noChangeAspect="1"/>
            </p:cNvSpPr>
            <p:nvPr/>
          </p:nvSpPr>
          <p:spPr>
            <a:xfrm>
              <a:off x="1483860" y="2414256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8" name="Groupe 150"/>
          <p:cNvGrpSpPr/>
          <p:nvPr/>
        </p:nvGrpSpPr>
        <p:grpSpPr>
          <a:xfrm>
            <a:off x="3393716" y="2576910"/>
            <a:ext cx="357790" cy="261610"/>
            <a:chOff x="1417588" y="2386738"/>
            <a:chExt cx="357790" cy="261610"/>
          </a:xfrm>
        </p:grpSpPr>
        <p:sp>
          <p:nvSpPr>
            <p:cNvPr id="152" name="Rectangle 42"/>
            <p:cNvSpPr>
              <a:spLocks noChangeArrowheads="1"/>
            </p:cNvSpPr>
            <p:nvPr/>
          </p:nvSpPr>
          <p:spPr bwMode="auto">
            <a:xfrm>
              <a:off x="1417588" y="2386738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A4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Ellipse 152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" name="Groupe 157"/>
          <p:cNvGrpSpPr/>
          <p:nvPr/>
        </p:nvGrpSpPr>
        <p:grpSpPr>
          <a:xfrm>
            <a:off x="3091580" y="3398004"/>
            <a:ext cx="357790" cy="261610"/>
            <a:chOff x="1412422" y="2381572"/>
            <a:chExt cx="357790" cy="261610"/>
          </a:xfrm>
        </p:grpSpPr>
        <p:sp>
          <p:nvSpPr>
            <p:cNvPr id="159" name="Rectangle 42"/>
            <p:cNvSpPr>
              <a:spLocks noChangeArrowheads="1"/>
            </p:cNvSpPr>
            <p:nvPr/>
          </p:nvSpPr>
          <p:spPr bwMode="auto">
            <a:xfrm>
              <a:off x="1412422" y="2381572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A2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0" name="Ellipse 159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160"/>
          <p:cNvGrpSpPr/>
          <p:nvPr/>
        </p:nvGrpSpPr>
        <p:grpSpPr>
          <a:xfrm>
            <a:off x="4101444" y="3407534"/>
            <a:ext cx="357790" cy="261610"/>
            <a:chOff x="1412422" y="2386738"/>
            <a:chExt cx="357790" cy="261610"/>
          </a:xfrm>
        </p:grpSpPr>
        <p:sp>
          <p:nvSpPr>
            <p:cNvPr id="162" name="Rectangle 42"/>
            <p:cNvSpPr>
              <a:spLocks noChangeArrowheads="1"/>
            </p:cNvSpPr>
            <p:nvPr/>
          </p:nvSpPr>
          <p:spPr bwMode="auto">
            <a:xfrm>
              <a:off x="1412422" y="2386738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A3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5" name="Ellipse 164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1" name="Groupe 165"/>
          <p:cNvGrpSpPr/>
          <p:nvPr/>
        </p:nvGrpSpPr>
        <p:grpSpPr>
          <a:xfrm>
            <a:off x="3122576" y="4873258"/>
            <a:ext cx="357790" cy="261610"/>
            <a:chOff x="1422754" y="2391904"/>
            <a:chExt cx="357790" cy="261610"/>
          </a:xfrm>
        </p:grpSpPr>
        <p:sp>
          <p:nvSpPr>
            <p:cNvPr id="170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D3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3" name="Ellipse 172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2" name="Groupe 178"/>
          <p:cNvGrpSpPr/>
          <p:nvPr/>
        </p:nvGrpSpPr>
        <p:grpSpPr>
          <a:xfrm>
            <a:off x="1561272" y="4868092"/>
            <a:ext cx="357790" cy="261610"/>
            <a:chOff x="1422754" y="2391904"/>
            <a:chExt cx="357790" cy="261610"/>
          </a:xfrm>
        </p:grpSpPr>
        <p:sp>
          <p:nvSpPr>
            <p:cNvPr id="180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D2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Ellipse 181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" name="Groupe 182"/>
          <p:cNvGrpSpPr/>
          <p:nvPr/>
        </p:nvGrpSpPr>
        <p:grpSpPr>
          <a:xfrm>
            <a:off x="1296184" y="6005934"/>
            <a:ext cx="357790" cy="261610"/>
            <a:chOff x="1427920" y="2386738"/>
            <a:chExt cx="357790" cy="261610"/>
          </a:xfrm>
        </p:grpSpPr>
        <p:sp>
          <p:nvSpPr>
            <p:cNvPr id="184" name="Rectangle 42"/>
            <p:cNvSpPr>
              <a:spLocks noChangeArrowheads="1"/>
            </p:cNvSpPr>
            <p:nvPr/>
          </p:nvSpPr>
          <p:spPr bwMode="auto">
            <a:xfrm>
              <a:off x="1427920" y="2386738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D1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5" name="Ellipse 184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4" name="Groupe 186"/>
          <p:cNvGrpSpPr/>
          <p:nvPr/>
        </p:nvGrpSpPr>
        <p:grpSpPr>
          <a:xfrm>
            <a:off x="5960318" y="2515804"/>
            <a:ext cx="341760" cy="261610"/>
            <a:chOff x="1412422" y="2381572"/>
            <a:chExt cx="341760" cy="261610"/>
          </a:xfrm>
        </p:grpSpPr>
        <p:sp>
          <p:nvSpPr>
            <p:cNvPr id="196" name="Rectangle 42"/>
            <p:cNvSpPr>
              <a:spLocks noChangeArrowheads="1"/>
            </p:cNvSpPr>
            <p:nvPr/>
          </p:nvSpPr>
          <p:spPr bwMode="auto">
            <a:xfrm>
              <a:off x="1412422" y="2381572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F2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7" name="Ellipse 196"/>
            <p:cNvSpPr>
              <a:spLocks noChangeAspect="1"/>
            </p:cNvSpPr>
            <p:nvPr/>
          </p:nvSpPr>
          <p:spPr>
            <a:xfrm>
              <a:off x="1483860" y="2414256"/>
              <a:ext cx="216000" cy="2160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5" name="Groupe 220"/>
          <p:cNvGrpSpPr/>
          <p:nvPr/>
        </p:nvGrpSpPr>
        <p:grpSpPr>
          <a:xfrm>
            <a:off x="6822672" y="2500306"/>
            <a:ext cx="341760" cy="261610"/>
            <a:chOff x="1422754" y="2391904"/>
            <a:chExt cx="341760" cy="261610"/>
          </a:xfrm>
        </p:grpSpPr>
        <p:sp>
          <p:nvSpPr>
            <p:cNvPr id="222" name="Rectangle 42"/>
            <p:cNvSpPr>
              <a:spLocks noChangeArrowheads="1"/>
            </p:cNvSpPr>
            <p:nvPr/>
          </p:nvSpPr>
          <p:spPr bwMode="auto">
            <a:xfrm>
              <a:off x="1422754" y="2391904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F3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4" name="Ellipse 223"/>
            <p:cNvSpPr/>
            <p:nvPr/>
          </p:nvSpPr>
          <p:spPr>
            <a:xfrm>
              <a:off x="1483860" y="2414256"/>
              <a:ext cx="216000" cy="2160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6" name="Groupe 224"/>
          <p:cNvGrpSpPr/>
          <p:nvPr/>
        </p:nvGrpSpPr>
        <p:grpSpPr>
          <a:xfrm>
            <a:off x="5490362" y="3735416"/>
            <a:ext cx="341760" cy="261610"/>
            <a:chOff x="1438252" y="2386738"/>
            <a:chExt cx="341760" cy="261610"/>
          </a:xfrm>
        </p:grpSpPr>
        <p:sp>
          <p:nvSpPr>
            <p:cNvPr id="226" name="Rectangle 42"/>
            <p:cNvSpPr>
              <a:spLocks noChangeArrowheads="1"/>
            </p:cNvSpPr>
            <p:nvPr/>
          </p:nvSpPr>
          <p:spPr bwMode="auto">
            <a:xfrm>
              <a:off x="1438252" y="2386738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F1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7" name="Ellipse 226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227"/>
          <p:cNvGrpSpPr/>
          <p:nvPr/>
        </p:nvGrpSpPr>
        <p:grpSpPr>
          <a:xfrm>
            <a:off x="7914088" y="2847164"/>
            <a:ext cx="341760" cy="261610"/>
            <a:chOff x="1427920" y="2391904"/>
            <a:chExt cx="341760" cy="261610"/>
          </a:xfrm>
        </p:grpSpPr>
        <p:sp>
          <p:nvSpPr>
            <p:cNvPr id="229" name="Rectangle 42"/>
            <p:cNvSpPr>
              <a:spLocks noChangeArrowheads="1"/>
            </p:cNvSpPr>
            <p:nvPr/>
          </p:nvSpPr>
          <p:spPr bwMode="auto">
            <a:xfrm>
              <a:off x="1427920" y="2391904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F5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0" name="Ellipse 229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8" name="Groupe 230"/>
          <p:cNvGrpSpPr/>
          <p:nvPr/>
        </p:nvGrpSpPr>
        <p:grpSpPr>
          <a:xfrm>
            <a:off x="7919254" y="1612940"/>
            <a:ext cx="341760" cy="261610"/>
            <a:chOff x="1427920" y="2391904"/>
            <a:chExt cx="341760" cy="261610"/>
          </a:xfrm>
        </p:grpSpPr>
        <p:sp>
          <p:nvSpPr>
            <p:cNvPr id="232" name="Rectangle 42"/>
            <p:cNvSpPr>
              <a:spLocks noChangeArrowheads="1"/>
            </p:cNvSpPr>
            <p:nvPr/>
          </p:nvSpPr>
          <p:spPr bwMode="auto">
            <a:xfrm>
              <a:off x="1427920" y="2391904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F4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3" name="Ellipse 232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34" name="Rectangle 13"/>
          <p:cNvSpPr>
            <a:spLocks noChangeArrowheads="1"/>
          </p:cNvSpPr>
          <p:nvPr/>
        </p:nvSpPr>
        <p:spPr bwMode="auto">
          <a:xfrm>
            <a:off x="7970915" y="1831534"/>
            <a:ext cx="958803" cy="215444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fr-FR" sz="800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dans le désordre&gt;</a:t>
            </a:r>
            <a:endParaRPr lang="fr-FR" sz="800" kern="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pSp>
        <p:nvGrpSpPr>
          <p:cNvPr id="19" name="Groupe 234"/>
          <p:cNvGrpSpPr/>
          <p:nvPr/>
        </p:nvGrpSpPr>
        <p:grpSpPr>
          <a:xfrm>
            <a:off x="7914088" y="5113402"/>
            <a:ext cx="341760" cy="261610"/>
            <a:chOff x="1427920" y="2386738"/>
            <a:chExt cx="341760" cy="261610"/>
          </a:xfrm>
        </p:grpSpPr>
        <p:sp>
          <p:nvSpPr>
            <p:cNvPr id="236" name="Rectangle 42"/>
            <p:cNvSpPr>
              <a:spLocks noChangeArrowheads="1"/>
            </p:cNvSpPr>
            <p:nvPr/>
          </p:nvSpPr>
          <p:spPr bwMode="auto">
            <a:xfrm>
              <a:off x="1427920" y="2386738"/>
              <a:ext cx="34176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F6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7" name="Ellipse 236"/>
            <p:cNvSpPr>
              <a:spLocks noChangeAspect="1"/>
            </p:cNvSpPr>
            <p:nvPr/>
          </p:nvSpPr>
          <p:spPr>
            <a:xfrm>
              <a:off x="1478694" y="2403924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237"/>
          <p:cNvGrpSpPr/>
          <p:nvPr/>
        </p:nvGrpSpPr>
        <p:grpSpPr>
          <a:xfrm>
            <a:off x="1270354" y="3378226"/>
            <a:ext cx="357790" cy="265118"/>
            <a:chOff x="1412422" y="2381572"/>
            <a:chExt cx="357790" cy="265118"/>
          </a:xfrm>
        </p:grpSpPr>
        <p:sp>
          <p:nvSpPr>
            <p:cNvPr id="239" name="Rectangle 42"/>
            <p:cNvSpPr>
              <a:spLocks noChangeArrowheads="1"/>
            </p:cNvSpPr>
            <p:nvPr/>
          </p:nvSpPr>
          <p:spPr bwMode="auto">
            <a:xfrm>
              <a:off x="1412422" y="2381572"/>
              <a:ext cx="357790" cy="261610"/>
            </a:xfrm>
            <a:prstGeom prst="rect">
              <a:avLst/>
            </a:prstGeom>
            <a:noFill/>
            <a:ln>
              <a:noFill/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r>
                <a:rPr lang="fr-FR" sz="1100" b="1" dirty="0" smtClean="0">
                  <a:solidFill>
                    <a:srgbClr val="000000"/>
                  </a:solidFill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A5</a:t>
              </a:r>
              <a:endParaRPr lang="fr-FR" sz="10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0" name="Ellipse 239"/>
            <p:cNvSpPr>
              <a:spLocks noChangeAspect="1"/>
            </p:cNvSpPr>
            <p:nvPr/>
          </p:nvSpPr>
          <p:spPr>
            <a:xfrm>
              <a:off x="1483860" y="2409090"/>
              <a:ext cx="237600" cy="237600"/>
            </a:xfrm>
            <a:prstGeom prst="ellipse">
              <a:avLst/>
            </a:prstGeom>
            <a:noFill/>
            <a:ln w="15875"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41" name="Connecteur droit avec flèche 240"/>
          <p:cNvCxnSpPr/>
          <p:nvPr/>
        </p:nvCxnSpPr>
        <p:spPr>
          <a:xfrm rot="-5400000">
            <a:off x="4464562" y="334872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40" y="773454"/>
            <a:ext cx="9199880" cy="60845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7253470" y="207963"/>
            <a:ext cx="1782859" cy="33855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1600" b="1" dirty="0" smtClean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ـ  </a:t>
            </a:r>
            <a:r>
              <a:rPr lang="ar-SA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وثيقة </a:t>
            </a:r>
            <a:r>
              <a:rPr lang="fr-FR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GEMMA</a:t>
            </a:r>
            <a:r>
              <a:rPr lang="ar-SA" sz="1600" b="1" dirty="0">
                <a:solidFill>
                  <a:srgbClr val="FF0000"/>
                </a:solidFill>
                <a:ea typeface="Times New Roman" pitchFamily="18" charset="0"/>
                <a:cs typeface="Arabic Transparent" pitchFamily="2" charset="-78"/>
              </a:rPr>
              <a:t> :</a:t>
            </a:r>
          </a:p>
        </p:txBody>
      </p:sp>
      <p:pic>
        <p:nvPicPr>
          <p:cNvPr id="6" name="Image 5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7940" y="530225"/>
            <a:ext cx="9199880" cy="5797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170"/>
          <p:cNvSpPr/>
          <p:nvPr/>
        </p:nvSpPr>
        <p:spPr>
          <a:xfrm>
            <a:off x="13648" y="642918"/>
            <a:ext cx="9108000" cy="6084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590138" y="2500306"/>
            <a:ext cx="1195912" cy="50006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42737" y="1745378"/>
            <a:ext cx="1368000" cy="468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184904" y="1693088"/>
            <a:ext cx="1476000" cy="576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316742" y="3310836"/>
            <a:ext cx="1404000" cy="86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307866" y="1708310"/>
            <a:ext cx="1440000" cy="5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590138" y="4786322"/>
            <a:ext cx="1143008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103466" y="3320494"/>
            <a:ext cx="936000" cy="86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135504" y="3327455"/>
            <a:ext cx="1008000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143240" y="4786322"/>
            <a:ext cx="1512000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435170" y="2500306"/>
            <a:ext cx="1195912" cy="50006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002225" y="2447402"/>
            <a:ext cx="684000" cy="83872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6858016" y="2441224"/>
            <a:ext cx="684000" cy="83872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500694" y="3643314"/>
            <a:ext cx="2000264" cy="171451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941942" y="1523894"/>
            <a:ext cx="864000" cy="936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935764" y="2761346"/>
            <a:ext cx="900000" cy="1908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7935764" y="5028828"/>
            <a:ext cx="900000" cy="14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310564" y="5923152"/>
            <a:ext cx="3348000" cy="5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71406" y="1428736"/>
            <a:ext cx="504000" cy="514353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en angle 23"/>
          <p:cNvCxnSpPr/>
          <p:nvPr/>
        </p:nvCxnSpPr>
        <p:spPr>
          <a:xfrm>
            <a:off x="4643438" y="2732205"/>
            <a:ext cx="1008000" cy="900000"/>
          </a:xfrm>
          <a:prstGeom prst="bentConnector3">
            <a:avLst>
              <a:gd name="adj1" fmla="val 99731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/>
          <p:nvPr/>
        </p:nvCxnSpPr>
        <p:spPr>
          <a:xfrm>
            <a:off x="4690164" y="2214038"/>
            <a:ext cx="1152000" cy="1404000"/>
          </a:xfrm>
          <a:prstGeom prst="bentConnector3">
            <a:avLst>
              <a:gd name="adj1" fmla="val 100117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/>
          <p:nvPr/>
        </p:nvCxnSpPr>
        <p:spPr>
          <a:xfrm>
            <a:off x="4690164" y="2047561"/>
            <a:ext cx="1620000" cy="396000"/>
          </a:xfrm>
          <a:prstGeom prst="bentConnector3">
            <a:avLst>
              <a:gd name="adj1" fmla="val 99708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en angle 26"/>
          <p:cNvCxnSpPr/>
          <p:nvPr/>
        </p:nvCxnSpPr>
        <p:spPr>
          <a:xfrm rot="5400000">
            <a:off x="4951108" y="-1248058"/>
            <a:ext cx="144000" cy="5760000"/>
          </a:xfrm>
          <a:prstGeom prst="bentConnector3">
            <a:avLst>
              <a:gd name="adj1" fmla="val 825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10800000">
            <a:off x="4050420" y="4130956"/>
            <a:ext cx="1440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rot="10800000">
            <a:off x="4662029" y="4898308"/>
            <a:ext cx="82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10800000">
            <a:off x="2752861" y="4901006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5400000" flipH="1" flipV="1">
            <a:off x="4064922" y="4390588"/>
            <a:ext cx="75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5400000" flipH="1" flipV="1">
            <a:off x="3015726" y="4492598"/>
            <a:ext cx="57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rot="5400000" flipH="1" flipV="1">
            <a:off x="1878202" y="4493104"/>
            <a:ext cx="57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5400000" flipH="1" flipV="1">
            <a:off x="1963742" y="5693412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rot="5400000" flipH="1" flipV="1">
            <a:off x="610282" y="5051104"/>
            <a:ext cx="169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5400000" flipH="1" flipV="1">
            <a:off x="2017742" y="3143578"/>
            <a:ext cx="28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rot="5400000" flipH="1" flipV="1">
            <a:off x="952282" y="2780412"/>
            <a:ext cx="100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2806257" y="2750378"/>
            <a:ext cx="61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2768978" y="2000240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Connecteur en angle 39"/>
          <p:cNvCxnSpPr/>
          <p:nvPr/>
        </p:nvCxnSpPr>
        <p:spPr>
          <a:xfrm>
            <a:off x="4665637" y="1888360"/>
            <a:ext cx="2448000" cy="540000"/>
          </a:xfrm>
          <a:prstGeom prst="bentConnector3">
            <a:avLst>
              <a:gd name="adj1" fmla="val 100295"/>
            </a:avLst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Connecteur en angle 40"/>
          <p:cNvCxnSpPr/>
          <p:nvPr/>
        </p:nvCxnSpPr>
        <p:spPr>
          <a:xfrm flipV="1">
            <a:off x="7655398" y="1755437"/>
            <a:ext cx="288000" cy="1152000"/>
          </a:xfrm>
          <a:prstGeom prst="bentConnector3">
            <a:avLst>
              <a:gd name="adj1" fmla="val -23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4686301" y="1756244"/>
            <a:ext cx="2952000" cy="1588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7677586" y="2917290"/>
            <a:ext cx="25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rot="5400000">
            <a:off x="6145970" y="3462828"/>
            <a:ext cx="324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rot="5400000">
            <a:off x="6992894" y="3456855"/>
            <a:ext cx="32400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7500958" y="4397005"/>
            <a:ext cx="42704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7500958" y="4595821"/>
            <a:ext cx="42704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7500958" y="5072960"/>
            <a:ext cx="42704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7500958" y="5271776"/>
            <a:ext cx="42704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Connecteur en angle 49"/>
          <p:cNvCxnSpPr/>
          <p:nvPr/>
        </p:nvCxnSpPr>
        <p:spPr>
          <a:xfrm rot="5400000">
            <a:off x="5062474" y="4959324"/>
            <a:ext cx="828000" cy="1656000"/>
          </a:xfrm>
          <a:prstGeom prst="bentConnector3">
            <a:avLst>
              <a:gd name="adj1" fmla="val 10019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Parenthèse fermante 50"/>
          <p:cNvSpPr/>
          <p:nvPr/>
        </p:nvSpPr>
        <p:spPr>
          <a:xfrm>
            <a:off x="8832831" y="3143248"/>
            <a:ext cx="180000" cy="2484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Parenthèse fermante 51"/>
          <p:cNvSpPr/>
          <p:nvPr/>
        </p:nvSpPr>
        <p:spPr>
          <a:xfrm flipH="1">
            <a:off x="2918682" y="3143248"/>
            <a:ext cx="360000" cy="2484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7909650" y="2766522"/>
            <a:ext cx="356188" cy="276999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F5</a:t>
            </a:r>
            <a:endParaRPr kumimoji="0" lang="fr-FR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7917691" y="1540964"/>
            <a:ext cx="389258" cy="26161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fr-FR" sz="1100" b="1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F4</a:t>
            </a:r>
            <a:endParaRPr lang="fr-FR" sz="850" kern="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32"/>
          <p:cNvSpPr>
            <a:spLocks noChangeArrowheads="1"/>
          </p:cNvSpPr>
          <p:nvPr/>
        </p:nvSpPr>
        <p:spPr bwMode="auto">
          <a:xfrm>
            <a:off x="1573190" y="4793675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D2</a:t>
            </a:r>
            <a:endParaRPr lang="fr-FR" sz="9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38"/>
          <p:cNvSpPr>
            <a:spLocks noChangeArrowheads="1"/>
          </p:cNvSpPr>
          <p:nvPr/>
        </p:nvSpPr>
        <p:spPr bwMode="auto">
          <a:xfrm>
            <a:off x="3110826" y="4800399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D3</a:t>
            </a:r>
            <a:endParaRPr lang="fr-FR" sz="9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3392672" y="2492898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A4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38"/>
          <p:cNvSpPr>
            <a:spLocks noChangeArrowheads="1"/>
          </p:cNvSpPr>
          <p:nvPr/>
        </p:nvSpPr>
        <p:spPr bwMode="auto">
          <a:xfrm>
            <a:off x="1288608" y="3313020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A5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42"/>
          <p:cNvSpPr>
            <a:spLocks noChangeArrowheads="1"/>
          </p:cNvSpPr>
          <p:nvPr/>
        </p:nvSpPr>
        <p:spPr bwMode="auto">
          <a:xfrm>
            <a:off x="1276036" y="1717128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A6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32"/>
          <p:cNvSpPr>
            <a:spLocks noChangeArrowheads="1"/>
          </p:cNvSpPr>
          <p:nvPr/>
        </p:nvSpPr>
        <p:spPr bwMode="auto">
          <a:xfrm>
            <a:off x="4095451" y="3332946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A3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45"/>
          <p:cNvSpPr>
            <a:spLocks noChangeArrowheads="1"/>
          </p:cNvSpPr>
          <p:nvPr/>
        </p:nvSpPr>
        <p:spPr bwMode="auto">
          <a:xfrm>
            <a:off x="1558222" y="2491457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A7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54"/>
          <p:cNvSpPr>
            <a:spLocks noChangeArrowheads="1"/>
          </p:cNvSpPr>
          <p:nvPr/>
        </p:nvSpPr>
        <p:spPr bwMode="auto">
          <a:xfrm>
            <a:off x="3211577" y="1751560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A1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57"/>
          <p:cNvSpPr>
            <a:spLocks noChangeArrowheads="1"/>
          </p:cNvSpPr>
          <p:nvPr/>
        </p:nvSpPr>
        <p:spPr bwMode="auto">
          <a:xfrm>
            <a:off x="3067168" y="3321727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A2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976702" y="2460987"/>
            <a:ext cx="452686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F2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825585" y="2434901"/>
            <a:ext cx="389622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F3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5434840" y="3673662"/>
            <a:ext cx="554998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88900" lvl="1" indent="-6350">
              <a:spcBef>
                <a:spcPts val="500"/>
              </a:spcBef>
              <a:spcAft>
                <a:spcPts val="500"/>
              </a:spcAft>
            </a:pPr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F1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19"/>
          <p:cNvSpPr>
            <a:spLocks noChangeArrowheads="1"/>
          </p:cNvSpPr>
          <p:nvPr/>
        </p:nvSpPr>
        <p:spPr bwMode="auto">
          <a:xfrm>
            <a:off x="7906942" y="5039083"/>
            <a:ext cx="35618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F6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26"/>
          <p:cNvSpPr>
            <a:spLocks noChangeArrowheads="1"/>
          </p:cNvSpPr>
          <p:nvPr/>
        </p:nvSpPr>
        <p:spPr bwMode="auto">
          <a:xfrm>
            <a:off x="1281139" y="5916624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D1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Parenthèse fermante 68"/>
          <p:cNvSpPr/>
          <p:nvPr/>
        </p:nvSpPr>
        <p:spPr>
          <a:xfrm flipH="1">
            <a:off x="2997075" y="3215457"/>
            <a:ext cx="288000" cy="2340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Parenthèse fermante 69"/>
          <p:cNvSpPr/>
          <p:nvPr/>
        </p:nvSpPr>
        <p:spPr>
          <a:xfrm>
            <a:off x="8843106" y="3214472"/>
            <a:ext cx="108000" cy="23364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70"/>
          <p:cNvCxnSpPr/>
          <p:nvPr/>
        </p:nvCxnSpPr>
        <p:spPr>
          <a:xfrm rot="10800000">
            <a:off x="7539893" y="3155604"/>
            <a:ext cx="396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rot="10800000">
            <a:off x="6690502" y="3155604"/>
            <a:ext cx="1692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rot="10800000">
            <a:off x="7540201" y="3221995"/>
            <a:ext cx="396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rot="10800000">
            <a:off x="6690549" y="3221995"/>
            <a:ext cx="1692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 rot="10800000">
            <a:off x="7572959" y="5556431"/>
            <a:ext cx="36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 rot="10800000">
            <a:off x="7579445" y="5628478"/>
            <a:ext cx="36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142976" y="1449764"/>
            <a:ext cx="4104000" cy="2916000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1134469" y="4500570"/>
            <a:ext cx="4104000" cy="2071702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5388640" y="1448804"/>
            <a:ext cx="3708000" cy="5123468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"/>
          <p:cNvSpPr>
            <a:spLocks noChangeArrowheads="1"/>
          </p:cNvSpPr>
          <p:nvPr/>
        </p:nvSpPr>
        <p:spPr bwMode="auto">
          <a:xfrm>
            <a:off x="3283336" y="2999392"/>
            <a:ext cx="1018227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إنتـــــاج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81" name="Connecteur droit 80"/>
          <p:cNvCxnSpPr/>
          <p:nvPr/>
        </p:nvCxnSpPr>
        <p:spPr>
          <a:xfrm rot="5400000" flipH="1" flipV="1">
            <a:off x="2734270" y="2789198"/>
            <a:ext cx="100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 rot="5400000" flipH="1" flipV="1">
            <a:off x="4339356" y="3161578"/>
            <a:ext cx="324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 rot="10800000">
            <a:off x="4259802" y="3143248"/>
            <a:ext cx="1728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 rot="10800000">
            <a:off x="4266288" y="3215295"/>
            <a:ext cx="1728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 rot="10800000">
            <a:off x="4333778" y="5560763"/>
            <a:ext cx="2232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rot="10800000">
            <a:off x="4340264" y="5632810"/>
            <a:ext cx="2232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e 161"/>
          <p:cNvGrpSpPr/>
          <p:nvPr/>
        </p:nvGrpSpPr>
        <p:grpSpPr>
          <a:xfrm>
            <a:off x="571472" y="1670501"/>
            <a:ext cx="576000" cy="144000"/>
            <a:chOff x="576235" y="1678675"/>
            <a:chExt cx="576000" cy="144000"/>
          </a:xfrm>
        </p:grpSpPr>
        <p:sp>
          <p:nvSpPr>
            <p:cNvPr id="169" name="Line 22"/>
            <p:cNvSpPr>
              <a:spLocks noChangeAspect="1" noChangeShapeType="1"/>
            </p:cNvSpPr>
            <p:nvPr/>
          </p:nvSpPr>
          <p:spPr bwMode="auto">
            <a:xfrm>
              <a:off x="576235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0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e 165"/>
          <p:cNvGrpSpPr/>
          <p:nvPr/>
        </p:nvGrpSpPr>
        <p:grpSpPr>
          <a:xfrm>
            <a:off x="566710" y="5967431"/>
            <a:ext cx="576000" cy="144000"/>
            <a:chOff x="585760" y="1678675"/>
            <a:chExt cx="576000" cy="144000"/>
          </a:xfrm>
        </p:grpSpPr>
        <p:sp>
          <p:nvSpPr>
            <p:cNvPr id="167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8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85" name="Groupe 169"/>
          <p:cNvGrpSpPr/>
          <p:nvPr/>
        </p:nvGrpSpPr>
        <p:grpSpPr>
          <a:xfrm>
            <a:off x="571471" y="3052760"/>
            <a:ext cx="576000" cy="144000"/>
            <a:chOff x="585760" y="1678675"/>
            <a:chExt cx="576000" cy="144000"/>
          </a:xfrm>
        </p:grpSpPr>
        <p:sp>
          <p:nvSpPr>
            <p:cNvPr id="165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6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86" name="Groupe 172"/>
          <p:cNvGrpSpPr/>
          <p:nvPr/>
        </p:nvGrpSpPr>
        <p:grpSpPr>
          <a:xfrm>
            <a:off x="561947" y="4652971"/>
            <a:ext cx="576000" cy="144000"/>
            <a:chOff x="585760" y="1678675"/>
            <a:chExt cx="576000" cy="144000"/>
          </a:xfrm>
        </p:grpSpPr>
        <p:sp>
          <p:nvSpPr>
            <p:cNvPr id="163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4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1428728" y="785794"/>
            <a:ext cx="928694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GEMMA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94" name="Rectangle 7"/>
          <p:cNvSpPr>
            <a:spLocks noChangeArrowheads="1"/>
          </p:cNvSpPr>
          <p:nvPr/>
        </p:nvSpPr>
        <p:spPr bwMode="auto">
          <a:xfrm>
            <a:off x="2786050" y="928670"/>
            <a:ext cx="2500330" cy="338554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دليل دراسة أنماط التشغيل</a:t>
            </a:r>
            <a:r>
              <a:rPr kumimoji="0" lang="ar-DZ" sz="1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والتوقف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95" name="Connecteur droit 94"/>
          <p:cNvCxnSpPr/>
          <p:nvPr/>
        </p:nvCxnSpPr>
        <p:spPr>
          <a:xfrm rot="5400000">
            <a:off x="8215008" y="2610174"/>
            <a:ext cx="28800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Connecteur en angle 95"/>
          <p:cNvCxnSpPr/>
          <p:nvPr/>
        </p:nvCxnSpPr>
        <p:spPr>
          <a:xfrm rot="16200000" flipV="1">
            <a:off x="4047173" y="4070081"/>
            <a:ext cx="288000" cy="3096000"/>
          </a:xfrm>
          <a:prstGeom prst="bentConnector3">
            <a:avLst>
              <a:gd name="adj1" fmla="val 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5400000">
            <a:off x="5543680" y="5555032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>
            <a:off x="2756710" y="200024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>
            <a:off x="2795778" y="275839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>
            <a:off x="4675964" y="204249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>
            <a:off x="4672622" y="221455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>
            <a:off x="4672622" y="175340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4643438" y="272434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rot="16200000">
            <a:off x="7085023" y="2389579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rot="16200000">
            <a:off x="7117496" y="3599161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 rot="5400000">
            <a:off x="6273257" y="3330277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rot="10800000">
            <a:off x="5414665" y="412392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rot="10800000">
            <a:off x="5414665" y="4900013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7518892" y="460453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>
            <a:off x="7515550" y="526693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/>
          <p:nvPr/>
        </p:nvCxnSpPr>
        <p:spPr>
          <a:xfrm rot="10800000">
            <a:off x="7843557" y="507359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rot="10800000">
            <a:off x="7843557" y="4399947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rot="5400000">
            <a:off x="5708192" y="540841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 rot="5400000">
            <a:off x="6273310" y="541176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 rot="16200000">
            <a:off x="4408432" y="473142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rot="16200000">
            <a:off x="3264708" y="4737867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rot="16200000">
            <a:off x="2126564" y="4737867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 rot="16200000">
            <a:off x="2128139" y="587058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 rot="16200000">
            <a:off x="1417048" y="586780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 rot="16200000">
            <a:off x="2128139" y="325712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Connecteur droit avec flèche 120"/>
          <p:cNvCxnSpPr/>
          <p:nvPr/>
        </p:nvCxnSpPr>
        <p:spPr>
          <a:xfrm rot="16200000">
            <a:off x="3206340" y="326862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rot="16200000">
            <a:off x="1417048" y="325712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 rot="16200000">
            <a:off x="8322214" y="271638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rot="10800000">
            <a:off x="7853128" y="155374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5" name="Text Box 27"/>
          <p:cNvSpPr txBox="1">
            <a:spLocks noChangeAspect="1" noChangeArrowheads="1"/>
          </p:cNvSpPr>
          <p:nvPr/>
        </p:nvSpPr>
        <p:spPr bwMode="auto">
          <a:xfrm>
            <a:off x="-12356" y="1015944"/>
            <a:ext cx="785786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100" b="1" dirty="0" smtClean="0"/>
              <a:t>ج </a:t>
            </a:r>
            <a:r>
              <a:rPr lang="ar-DZ" sz="1100" b="1" dirty="0" err="1" smtClean="0"/>
              <a:t>ت</a:t>
            </a:r>
            <a:r>
              <a:rPr lang="ar-DZ" sz="1100" b="1" dirty="0" smtClean="0"/>
              <a:t> </a:t>
            </a:r>
          </a:p>
          <a:p>
            <a:pPr algn="ctr"/>
            <a:r>
              <a:rPr lang="ar-DZ" sz="1100" b="1" dirty="0" smtClean="0"/>
              <a:t>خارج الطاقة</a:t>
            </a:r>
            <a:endParaRPr lang="fr-FR" sz="1100" b="1" dirty="0"/>
          </a:p>
        </p:txBody>
      </p:sp>
      <p:sp>
        <p:nvSpPr>
          <p:cNvPr id="126" name="Rectangle 18"/>
          <p:cNvSpPr>
            <a:spLocks noChangeArrowheads="1"/>
          </p:cNvSpPr>
          <p:nvPr/>
        </p:nvSpPr>
        <p:spPr bwMode="auto">
          <a:xfrm>
            <a:off x="6187362" y="3643314"/>
            <a:ext cx="1027845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إنتاج عادي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7" name="Rectangle 26"/>
          <p:cNvSpPr>
            <a:spLocks noChangeArrowheads="1"/>
          </p:cNvSpPr>
          <p:nvPr/>
        </p:nvSpPr>
        <p:spPr bwMode="auto">
          <a:xfrm>
            <a:off x="6170532" y="2411222"/>
            <a:ext cx="569387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التحضير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8" name="Rectangle 35"/>
          <p:cNvSpPr>
            <a:spLocks noChangeArrowheads="1"/>
          </p:cNvSpPr>
          <p:nvPr/>
        </p:nvSpPr>
        <p:spPr bwMode="auto">
          <a:xfrm>
            <a:off x="7117080" y="2380927"/>
            <a:ext cx="420307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الغلق</a:t>
            </a:r>
            <a:endParaRPr lang="fr-FR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9" name="Rectangle 5"/>
          <p:cNvSpPr>
            <a:spLocks noChangeArrowheads="1"/>
          </p:cNvSpPr>
          <p:nvPr/>
        </p:nvSpPr>
        <p:spPr bwMode="auto">
          <a:xfrm>
            <a:off x="8044572" y="1524544"/>
            <a:ext cx="833883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 التحقق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بدون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الترتيب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0" name="Rectangle 11"/>
          <p:cNvSpPr>
            <a:spLocks noChangeArrowheads="1"/>
          </p:cNvSpPr>
          <p:nvPr/>
        </p:nvSpPr>
        <p:spPr bwMode="auto">
          <a:xfrm>
            <a:off x="8152570" y="2770084"/>
            <a:ext cx="724877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 التحقق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بالترتيب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1" name="Rectangle 17"/>
          <p:cNvSpPr>
            <a:spLocks noChangeArrowheads="1"/>
          </p:cNvSpPr>
          <p:nvPr/>
        </p:nvSpPr>
        <p:spPr bwMode="auto">
          <a:xfrm>
            <a:off x="8293500" y="4990954"/>
            <a:ext cx="529311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SA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الاختيار</a:t>
            </a:r>
            <a:endParaRPr lang="fr-FR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2" name="Rectangle 53"/>
          <p:cNvSpPr>
            <a:spLocks noChangeArrowheads="1"/>
          </p:cNvSpPr>
          <p:nvPr/>
        </p:nvSpPr>
        <p:spPr bwMode="auto">
          <a:xfrm>
            <a:off x="3643306" y="1714488"/>
            <a:ext cx="962122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 الحالة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الابتدائية</a:t>
            </a:r>
            <a:endParaRPr lang="fr-FR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3" name="Rectangle 56"/>
          <p:cNvSpPr>
            <a:spLocks noChangeArrowheads="1"/>
          </p:cNvSpPr>
          <p:nvPr/>
        </p:nvSpPr>
        <p:spPr bwMode="auto">
          <a:xfrm>
            <a:off x="3149964" y="3362027"/>
            <a:ext cx="957313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05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مطلوب </a:t>
            </a:r>
            <a:endParaRPr lang="fr-FR" sz="105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عند </a:t>
            </a:r>
            <a:r>
              <a:rPr lang="ar-DZ" sz="105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نهاية </a:t>
            </a:r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الدورة</a:t>
            </a:r>
            <a:endParaRPr lang="fr-FR" sz="105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4" name="Rectangle 31"/>
          <p:cNvSpPr>
            <a:spLocks noChangeArrowheads="1"/>
          </p:cNvSpPr>
          <p:nvPr/>
        </p:nvSpPr>
        <p:spPr bwMode="auto">
          <a:xfrm>
            <a:off x="4255151" y="3330665"/>
            <a:ext cx="960519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مطلوب</a:t>
            </a:r>
            <a:endParaRPr lang="fr-FR" sz="105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05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عند حالة </a:t>
            </a:r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محددة</a:t>
            </a:r>
            <a:endParaRPr lang="en-US" sz="105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5" name="Rectangle 34"/>
          <p:cNvSpPr>
            <a:spLocks noChangeArrowheads="1"/>
          </p:cNvSpPr>
          <p:nvPr/>
        </p:nvSpPr>
        <p:spPr bwMode="auto">
          <a:xfrm>
            <a:off x="3607236" y="2479906"/>
            <a:ext cx="1080744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محصل عليه</a:t>
            </a:r>
            <a:r>
              <a:rPr lang="fr-FR" sz="1100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6" name="Rectangle 37"/>
          <p:cNvSpPr>
            <a:spLocks noChangeArrowheads="1"/>
          </p:cNvSpPr>
          <p:nvPr/>
        </p:nvSpPr>
        <p:spPr bwMode="auto">
          <a:xfrm>
            <a:off x="1455624" y="3286124"/>
            <a:ext cx="1317989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تحضير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من أجل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إعادة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التشغيل بعد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العطب</a:t>
            </a:r>
            <a:endParaRPr lang="fr-FR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7" name="Rectangle 41"/>
          <p:cNvSpPr>
            <a:spLocks noChangeArrowheads="1"/>
          </p:cNvSpPr>
          <p:nvPr/>
        </p:nvSpPr>
        <p:spPr bwMode="auto">
          <a:xfrm>
            <a:off x="1627070" y="1669946"/>
            <a:ext cx="1165704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وضع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الجزء التشغيل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الحالة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الابتدائية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8" name="Rectangle 44"/>
          <p:cNvSpPr>
            <a:spLocks noChangeArrowheads="1"/>
          </p:cNvSpPr>
          <p:nvPr/>
        </p:nvSpPr>
        <p:spPr bwMode="auto">
          <a:xfrm>
            <a:off x="1506890" y="2469212"/>
            <a:ext cx="1316386" cy="4937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lnSpc>
                <a:spcPts val="1600"/>
              </a:lnSpc>
            </a:pP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وضع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الجزء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>
              <a:lnSpc>
                <a:spcPts val="1600"/>
              </a:lnSpc>
            </a:pP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التشغيلي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 حالة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محددة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9" name="Rectangle 24"/>
          <p:cNvSpPr>
            <a:spLocks noChangeArrowheads="1"/>
          </p:cNvSpPr>
          <p:nvPr/>
        </p:nvSpPr>
        <p:spPr bwMode="auto">
          <a:xfrm>
            <a:off x="1713113" y="5909158"/>
            <a:ext cx="930062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الاستعجال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40" name="Rectangle 30"/>
          <p:cNvSpPr>
            <a:spLocks noChangeArrowheads="1"/>
          </p:cNvSpPr>
          <p:nvPr/>
        </p:nvSpPr>
        <p:spPr bwMode="auto">
          <a:xfrm>
            <a:off x="1857356" y="4772874"/>
            <a:ext cx="865942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تشخيص </a:t>
            </a:r>
            <a:r>
              <a:rPr lang="ar-DZ" sz="1100" b="1" dirty="0" err="1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و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/أو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معالجة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العطب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41" name="Rectangle 36"/>
          <p:cNvSpPr>
            <a:spLocks noChangeArrowheads="1"/>
          </p:cNvSpPr>
          <p:nvPr/>
        </p:nvSpPr>
        <p:spPr bwMode="auto">
          <a:xfrm>
            <a:off x="3942606" y="4795075"/>
            <a:ext cx="700833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إنتاج مرغم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42" name="Ellipse 141"/>
          <p:cNvSpPr/>
          <p:nvPr/>
        </p:nvSpPr>
        <p:spPr>
          <a:xfrm>
            <a:off x="7969930" y="1560690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/>
          <p:cNvSpPr/>
          <p:nvPr/>
        </p:nvSpPr>
        <p:spPr>
          <a:xfrm>
            <a:off x="7967404" y="2792782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/>
          <p:cNvSpPr/>
          <p:nvPr/>
        </p:nvSpPr>
        <p:spPr>
          <a:xfrm>
            <a:off x="6878188" y="246248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/>
          <p:cNvSpPr/>
          <p:nvPr/>
        </p:nvSpPr>
        <p:spPr>
          <a:xfrm>
            <a:off x="6031854" y="248685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/>
          <p:cNvSpPr/>
          <p:nvPr/>
        </p:nvSpPr>
        <p:spPr>
          <a:xfrm>
            <a:off x="5565408" y="3690514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/>
          <p:cNvSpPr/>
          <p:nvPr/>
        </p:nvSpPr>
        <p:spPr>
          <a:xfrm>
            <a:off x="7956482" y="5058626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/>
          <p:cNvSpPr/>
          <p:nvPr/>
        </p:nvSpPr>
        <p:spPr>
          <a:xfrm>
            <a:off x="3272668" y="177247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3465412" y="2523136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/>
          <p:cNvSpPr/>
          <p:nvPr/>
        </p:nvSpPr>
        <p:spPr>
          <a:xfrm>
            <a:off x="1339776" y="1741384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1625528" y="2520610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/>
          <p:cNvSpPr/>
          <p:nvPr/>
        </p:nvSpPr>
        <p:spPr>
          <a:xfrm>
            <a:off x="1350566" y="334004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/>
          <p:cNvSpPr/>
          <p:nvPr/>
        </p:nvSpPr>
        <p:spPr>
          <a:xfrm>
            <a:off x="1625528" y="4819942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/>
          <p:cNvSpPr/>
          <p:nvPr/>
        </p:nvSpPr>
        <p:spPr>
          <a:xfrm>
            <a:off x="3160886" y="482679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/>
          <p:cNvSpPr/>
          <p:nvPr/>
        </p:nvSpPr>
        <p:spPr>
          <a:xfrm>
            <a:off x="1337118" y="5949634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/>
          <p:cNvSpPr/>
          <p:nvPr/>
        </p:nvSpPr>
        <p:spPr>
          <a:xfrm>
            <a:off x="3136516" y="3357562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/>
          <p:cNvSpPr/>
          <p:nvPr/>
        </p:nvSpPr>
        <p:spPr>
          <a:xfrm>
            <a:off x="4170400" y="3360220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Text Box 27"/>
          <p:cNvSpPr txBox="1">
            <a:spLocks noChangeAspect="1" noChangeArrowheads="1"/>
          </p:cNvSpPr>
          <p:nvPr/>
        </p:nvSpPr>
        <p:spPr bwMode="auto">
          <a:xfrm>
            <a:off x="500034" y="1785926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050" b="1" dirty="0" smtClean="0"/>
              <a:t>وضع </a:t>
            </a:r>
            <a:r>
              <a:rPr lang="ar-DZ" sz="1050" b="1" dirty="0" err="1" smtClean="0"/>
              <a:t>ج</a:t>
            </a:r>
            <a:r>
              <a:rPr lang="ar-DZ" sz="1050" b="1" dirty="0" smtClean="0"/>
              <a:t> ت </a:t>
            </a:r>
          </a:p>
          <a:p>
            <a:pPr algn="ctr"/>
            <a:r>
              <a:rPr lang="ar-DZ" sz="1050" b="1" dirty="0" smtClean="0"/>
              <a:t>تحت الطاقة</a:t>
            </a:r>
            <a:endParaRPr lang="fr-FR" sz="1050" b="1" dirty="0"/>
          </a:p>
        </p:txBody>
      </p:sp>
      <p:sp>
        <p:nvSpPr>
          <p:cNvPr id="159" name="Text Box 27"/>
          <p:cNvSpPr txBox="1">
            <a:spLocks noChangeAspect="1" noChangeArrowheads="1"/>
          </p:cNvSpPr>
          <p:nvPr/>
        </p:nvSpPr>
        <p:spPr bwMode="auto">
          <a:xfrm>
            <a:off x="515870" y="3165262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050" b="1" dirty="0" smtClean="0"/>
              <a:t>وضع </a:t>
            </a:r>
            <a:r>
              <a:rPr lang="ar-DZ" sz="1050" b="1" dirty="0" err="1" smtClean="0"/>
              <a:t>ج</a:t>
            </a:r>
            <a:r>
              <a:rPr lang="ar-DZ" sz="1050" b="1" dirty="0" smtClean="0"/>
              <a:t> ت </a:t>
            </a:r>
          </a:p>
          <a:p>
            <a:pPr algn="ctr"/>
            <a:r>
              <a:rPr lang="ar-DZ" sz="1050" b="1" dirty="0" smtClean="0"/>
              <a:t>خارج الطاقة</a:t>
            </a:r>
            <a:endParaRPr lang="fr-FR" sz="1050" b="1" dirty="0"/>
          </a:p>
        </p:txBody>
      </p:sp>
      <p:sp>
        <p:nvSpPr>
          <p:cNvPr id="160" name="Text Box 27"/>
          <p:cNvSpPr txBox="1">
            <a:spLocks noChangeAspect="1" noChangeArrowheads="1"/>
          </p:cNvSpPr>
          <p:nvPr/>
        </p:nvSpPr>
        <p:spPr bwMode="auto">
          <a:xfrm>
            <a:off x="493856" y="4762895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050" b="1" dirty="0" smtClean="0"/>
              <a:t>وضع </a:t>
            </a:r>
            <a:r>
              <a:rPr lang="ar-DZ" sz="1050" b="1" dirty="0" err="1" smtClean="0"/>
              <a:t>ج</a:t>
            </a:r>
            <a:r>
              <a:rPr lang="ar-DZ" sz="1050" b="1" dirty="0" smtClean="0"/>
              <a:t> ت </a:t>
            </a:r>
          </a:p>
          <a:p>
            <a:pPr algn="ctr"/>
            <a:r>
              <a:rPr lang="ar-DZ" sz="1050" b="1" dirty="0" smtClean="0"/>
              <a:t>تحت الطاقة</a:t>
            </a:r>
            <a:endParaRPr lang="fr-FR" sz="1050" b="1" dirty="0"/>
          </a:p>
        </p:txBody>
      </p:sp>
      <p:sp>
        <p:nvSpPr>
          <p:cNvPr id="161" name="Text Box 27"/>
          <p:cNvSpPr txBox="1">
            <a:spLocks noChangeAspect="1" noChangeArrowheads="1"/>
          </p:cNvSpPr>
          <p:nvPr/>
        </p:nvSpPr>
        <p:spPr bwMode="auto">
          <a:xfrm>
            <a:off x="509692" y="6092807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050" b="1" dirty="0" smtClean="0"/>
              <a:t>وضع </a:t>
            </a:r>
            <a:r>
              <a:rPr lang="ar-DZ" sz="1050" b="1" dirty="0" err="1" smtClean="0"/>
              <a:t>ج</a:t>
            </a:r>
            <a:r>
              <a:rPr lang="ar-DZ" sz="1050" b="1" dirty="0" smtClean="0"/>
              <a:t> ت </a:t>
            </a:r>
          </a:p>
          <a:p>
            <a:pPr algn="ctr"/>
            <a:r>
              <a:rPr lang="ar-DZ" sz="1050" b="1" dirty="0" smtClean="0"/>
              <a:t>خارج الطاقة</a:t>
            </a:r>
            <a:endParaRPr lang="fr-FR" sz="1050" b="1" dirty="0"/>
          </a:p>
        </p:txBody>
      </p:sp>
      <p:sp>
        <p:nvSpPr>
          <p:cNvPr id="162" name="Text Box 27"/>
          <p:cNvSpPr txBox="1">
            <a:spLocks noChangeAspect="1" noChangeArrowheads="1"/>
          </p:cNvSpPr>
          <p:nvPr/>
        </p:nvSpPr>
        <p:spPr bwMode="auto">
          <a:xfrm>
            <a:off x="1428728" y="1000108"/>
            <a:ext cx="785786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b="1" dirty="0" smtClean="0"/>
              <a:t>جيما</a:t>
            </a:r>
            <a:endParaRPr lang="fr-FR" b="1" dirty="0"/>
          </a:p>
        </p:txBody>
      </p:sp>
      <p:sp>
        <p:nvSpPr>
          <p:cNvPr id="175" name="Rectangle 7"/>
          <p:cNvSpPr>
            <a:spLocks noChangeArrowheads="1"/>
          </p:cNvSpPr>
          <p:nvPr/>
        </p:nvSpPr>
        <p:spPr bwMode="auto">
          <a:xfrm>
            <a:off x="3286116" y="5450204"/>
            <a:ext cx="1018227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إنتـــــاج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76" name="Rectangle 7"/>
          <p:cNvSpPr>
            <a:spLocks noChangeArrowheads="1"/>
          </p:cNvSpPr>
          <p:nvPr/>
        </p:nvSpPr>
        <p:spPr bwMode="auto">
          <a:xfrm>
            <a:off x="6598713" y="5456158"/>
            <a:ext cx="1018227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إنتـــــاج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173" name="Connecteur droit avec flèche 172"/>
          <p:cNvCxnSpPr/>
          <p:nvPr/>
        </p:nvCxnSpPr>
        <p:spPr>
          <a:xfrm rot="16200000">
            <a:off x="4464562" y="3277051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90138" y="2500306"/>
            <a:ext cx="1195912" cy="50006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3242737" y="1745378"/>
            <a:ext cx="1368000" cy="468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3184904" y="1693088"/>
            <a:ext cx="1476000" cy="576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316742" y="3310836"/>
            <a:ext cx="1404000" cy="86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307866" y="1708310"/>
            <a:ext cx="1440000" cy="5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590138" y="4786322"/>
            <a:ext cx="1143008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3103466" y="3320494"/>
            <a:ext cx="936000" cy="86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4135504" y="3327455"/>
            <a:ext cx="1008000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143240" y="4786322"/>
            <a:ext cx="1512000" cy="684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435170" y="2500306"/>
            <a:ext cx="1195912" cy="50006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6002225" y="2447402"/>
            <a:ext cx="684000" cy="83872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6858016" y="2441224"/>
            <a:ext cx="684000" cy="83872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5500694" y="3643314"/>
            <a:ext cx="2000264" cy="1714512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7941942" y="1523894"/>
            <a:ext cx="864000" cy="936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7935764" y="2761346"/>
            <a:ext cx="900000" cy="1908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7935764" y="5028828"/>
            <a:ext cx="900000" cy="14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310564" y="5923152"/>
            <a:ext cx="3348000" cy="540000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71406" y="1428736"/>
            <a:ext cx="504000" cy="5143536"/>
          </a:xfrm>
          <a:prstGeom prst="rect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en angle 23"/>
          <p:cNvCxnSpPr/>
          <p:nvPr/>
        </p:nvCxnSpPr>
        <p:spPr>
          <a:xfrm>
            <a:off x="4643438" y="2732205"/>
            <a:ext cx="1008000" cy="900000"/>
          </a:xfrm>
          <a:prstGeom prst="bentConnector3">
            <a:avLst>
              <a:gd name="adj1" fmla="val 99731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Connecteur en angle 24"/>
          <p:cNvCxnSpPr/>
          <p:nvPr/>
        </p:nvCxnSpPr>
        <p:spPr>
          <a:xfrm>
            <a:off x="4690164" y="2214038"/>
            <a:ext cx="1152000" cy="1404000"/>
          </a:xfrm>
          <a:prstGeom prst="bentConnector3">
            <a:avLst>
              <a:gd name="adj1" fmla="val 100117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Connecteur en angle 25"/>
          <p:cNvCxnSpPr/>
          <p:nvPr/>
        </p:nvCxnSpPr>
        <p:spPr>
          <a:xfrm>
            <a:off x="4690164" y="2047561"/>
            <a:ext cx="1620000" cy="396000"/>
          </a:xfrm>
          <a:prstGeom prst="bentConnector3">
            <a:avLst>
              <a:gd name="adj1" fmla="val 99708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Connecteur en angle 26"/>
          <p:cNvCxnSpPr/>
          <p:nvPr/>
        </p:nvCxnSpPr>
        <p:spPr>
          <a:xfrm rot="5400000">
            <a:off x="4951108" y="-1248058"/>
            <a:ext cx="144000" cy="5760000"/>
          </a:xfrm>
          <a:prstGeom prst="bentConnector3">
            <a:avLst>
              <a:gd name="adj1" fmla="val 825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rot="10800000">
            <a:off x="4050420" y="4130956"/>
            <a:ext cx="1440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rot="10800000">
            <a:off x="4662029" y="4898308"/>
            <a:ext cx="82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rot="10800000">
            <a:off x="2752861" y="4901006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rot="5400000" flipH="1" flipV="1">
            <a:off x="4064922" y="4390588"/>
            <a:ext cx="75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rot="5400000" flipH="1" flipV="1">
            <a:off x="3015726" y="4492598"/>
            <a:ext cx="57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rot="5400000" flipH="1" flipV="1">
            <a:off x="1878202" y="4493104"/>
            <a:ext cx="57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rot="5400000" flipH="1" flipV="1">
            <a:off x="1963742" y="5693412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rot="5400000" flipH="1" flipV="1">
            <a:off x="610282" y="5051104"/>
            <a:ext cx="169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rot="5400000" flipH="1" flipV="1">
            <a:off x="2017742" y="3143578"/>
            <a:ext cx="28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 rot="5400000" flipH="1" flipV="1">
            <a:off x="952282" y="2780412"/>
            <a:ext cx="100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>
            <a:off x="2806257" y="2750378"/>
            <a:ext cx="61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Connecteur droit 38"/>
          <p:cNvCxnSpPr/>
          <p:nvPr/>
        </p:nvCxnSpPr>
        <p:spPr>
          <a:xfrm>
            <a:off x="2768978" y="2000240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Connecteur en angle 39"/>
          <p:cNvCxnSpPr/>
          <p:nvPr/>
        </p:nvCxnSpPr>
        <p:spPr>
          <a:xfrm>
            <a:off x="4665637" y="1888360"/>
            <a:ext cx="2448000" cy="540000"/>
          </a:xfrm>
          <a:prstGeom prst="bentConnector3">
            <a:avLst>
              <a:gd name="adj1" fmla="val 100295"/>
            </a:avLst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1" name="Connecteur en angle 40"/>
          <p:cNvCxnSpPr/>
          <p:nvPr/>
        </p:nvCxnSpPr>
        <p:spPr>
          <a:xfrm flipV="1">
            <a:off x="7655398" y="1755437"/>
            <a:ext cx="288000" cy="1152000"/>
          </a:xfrm>
          <a:prstGeom prst="bentConnector3">
            <a:avLst>
              <a:gd name="adj1" fmla="val -23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4686301" y="1756244"/>
            <a:ext cx="2952000" cy="1588"/>
          </a:xfrm>
          <a:prstGeom prst="line">
            <a:avLst/>
          </a:prstGeom>
          <a:ln w="12700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7677586" y="2917290"/>
            <a:ext cx="252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 rot="5400000">
            <a:off x="6145970" y="3462828"/>
            <a:ext cx="324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 rot="5400000">
            <a:off x="6992894" y="3456855"/>
            <a:ext cx="32400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7500958" y="4397005"/>
            <a:ext cx="42704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Connecteur droit 46"/>
          <p:cNvCxnSpPr/>
          <p:nvPr/>
        </p:nvCxnSpPr>
        <p:spPr>
          <a:xfrm>
            <a:off x="7500958" y="4595821"/>
            <a:ext cx="42704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7500958" y="5072960"/>
            <a:ext cx="42704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7500958" y="5271776"/>
            <a:ext cx="42704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Connecteur en angle 49"/>
          <p:cNvCxnSpPr/>
          <p:nvPr/>
        </p:nvCxnSpPr>
        <p:spPr>
          <a:xfrm rot="5400000">
            <a:off x="5062474" y="4959324"/>
            <a:ext cx="828000" cy="1656000"/>
          </a:xfrm>
          <a:prstGeom prst="bentConnector3">
            <a:avLst>
              <a:gd name="adj1" fmla="val 10019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Parenthèse fermante 50"/>
          <p:cNvSpPr/>
          <p:nvPr/>
        </p:nvSpPr>
        <p:spPr>
          <a:xfrm>
            <a:off x="8832831" y="3143248"/>
            <a:ext cx="180000" cy="2484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Parenthèse fermante 51"/>
          <p:cNvSpPr/>
          <p:nvPr/>
        </p:nvSpPr>
        <p:spPr>
          <a:xfrm flipH="1">
            <a:off x="2918682" y="3143248"/>
            <a:ext cx="360000" cy="2484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Rectangle 13"/>
          <p:cNvSpPr>
            <a:spLocks noChangeArrowheads="1"/>
          </p:cNvSpPr>
          <p:nvPr/>
        </p:nvSpPr>
        <p:spPr bwMode="auto">
          <a:xfrm>
            <a:off x="7909650" y="2766522"/>
            <a:ext cx="356188" cy="276999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F5</a:t>
            </a:r>
            <a:endParaRPr kumimoji="0" lang="fr-FR" sz="9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13"/>
          <p:cNvSpPr>
            <a:spLocks noChangeArrowheads="1"/>
          </p:cNvSpPr>
          <p:nvPr/>
        </p:nvSpPr>
        <p:spPr bwMode="auto">
          <a:xfrm>
            <a:off x="7917691" y="1540964"/>
            <a:ext cx="389258" cy="261610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fr-FR" sz="1100" b="1" kern="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F4</a:t>
            </a:r>
            <a:endParaRPr lang="fr-FR" sz="850" kern="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32"/>
          <p:cNvSpPr>
            <a:spLocks noChangeArrowheads="1"/>
          </p:cNvSpPr>
          <p:nvPr/>
        </p:nvSpPr>
        <p:spPr bwMode="auto">
          <a:xfrm>
            <a:off x="1573190" y="4793675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D2</a:t>
            </a:r>
            <a:endParaRPr lang="fr-FR" sz="900" b="1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38"/>
          <p:cNvSpPr>
            <a:spLocks noChangeArrowheads="1"/>
          </p:cNvSpPr>
          <p:nvPr/>
        </p:nvSpPr>
        <p:spPr bwMode="auto">
          <a:xfrm>
            <a:off x="3110826" y="4800399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D3</a:t>
            </a:r>
            <a:endParaRPr lang="fr-FR" sz="9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35"/>
          <p:cNvSpPr>
            <a:spLocks noChangeArrowheads="1"/>
          </p:cNvSpPr>
          <p:nvPr/>
        </p:nvSpPr>
        <p:spPr bwMode="auto">
          <a:xfrm>
            <a:off x="3392672" y="2492898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A4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38"/>
          <p:cNvSpPr>
            <a:spLocks noChangeArrowheads="1"/>
          </p:cNvSpPr>
          <p:nvPr/>
        </p:nvSpPr>
        <p:spPr bwMode="auto">
          <a:xfrm>
            <a:off x="1288608" y="3313020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A5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42"/>
          <p:cNvSpPr>
            <a:spLocks noChangeArrowheads="1"/>
          </p:cNvSpPr>
          <p:nvPr/>
        </p:nvSpPr>
        <p:spPr bwMode="auto">
          <a:xfrm>
            <a:off x="1276036" y="1717128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A6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32"/>
          <p:cNvSpPr>
            <a:spLocks noChangeArrowheads="1"/>
          </p:cNvSpPr>
          <p:nvPr/>
        </p:nvSpPr>
        <p:spPr bwMode="auto">
          <a:xfrm>
            <a:off x="4095451" y="3332946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A3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45"/>
          <p:cNvSpPr>
            <a:spLocks noChangeArrowheads="1"/>
          </p:cNvSpPr>
          <p:nvPr/>
        </p:nvSpPr>
        <p:spPr bwMode="auto">
          <a:xfrm>
            <a:off x="1558222" y="2491457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A7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54"/>
          <p:cNvSpPr>
            <a:spLocks noChangeArrowheads="1"/>
          </p:cNvSpPr>
          <p:nvPr/>
        </p:nvSpPr>
        <p:spPr bwMode="auto">
          <a:xfrm>
            <a:off x="3211577" y="1751560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A1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57"/>
          <p:cNvSpPr>
            <a:spLocks noChangeArrowheads="1"/>
          </p:cNvSpPr>
          <p:nvPr/>
        </p:nvSpPr>
        <p:spPr bwMode="auto">
          <a:xfrm>
            <a:off x="3067168" y="3321727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A2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 Box 19"/>
          <p:cNvSpPr txBox="1">
            <a:spLocks noChangeArrowheads="1"/>
          </p:cNvSpPr>
          <p:nvPr/>
        </p:nvSpPr>
        <p:spPr bwMode="auto">
          <a:xfrm>
            <a:off x="5976702" y="2460987"/>
            <a:ext cx="452686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F2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Text Box 19"/>
          <p:cNvSpPr txBox="1">
            <a:spLocks noChangeArrowheads="1"/>
          </p:cNvSpPr>
          <p:nvPr/>
        </p:nvSpPr>
        <p:spPr bwMode="auto">
          <a:xfrm>
            <a:off x="6825585" y="2434901"/>
            <a:ext cx="389622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F3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Text Box 19"/>
          <p:cNvSpPr txBox="1">
            <a:spLocks noChangeArrowheads="1"/>
          </p:cNvSpPr>
          <p:nvPr/>
        </p:nvSpPr>
        <p:spPr bwMode="auto">
          <a:xfrm>
            <a:off x="5434840" y="3673662"/>
            <a:ext cx="554998" cy="32400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88900" lvl="1" indent="-6350">
              <a:spcBef>
                <a:spcPts val="500"/>
              </a:spcBef>
              <a:spcAft>
                <a:spcPts val="500"/>
              </a:spcAft>
            </a:pPr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F1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19"/>
          <p:cNvSpPr>
            <a:spLocks noChangeArrowheads="1"/>
          </p:cNvSpPr>
          <p:nvPr/>
        </p:nvSpPr>
        <p:spPr bwMode="auto">
          <a:xfrm>
            <a:off x="7906942" y="5039083"/>
            <a:ext cx="35618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F6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26"/>
          <p:cNvSpPr>
            <a:spLocks noChangeArrowheads="1"/>
          </p:cNvSpPr>
          <p:nvPr/>
        </p:nvSpPr>
        <p:spPr bwMode="auto">
          <a:xfrm>
            <a:off x="1281139" y="5916624"/>
            <a:ext cx="372218" cy="276999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r>
              <a:rPr lang="fr-FR" sz="12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D1</a:t>
            </a:r>
            <a:endParaRPr lang="fr-FR" sz="1000" dirty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Parenthèse fermante 68"/>
          <p:cNvSpPr/>
          <p:nvPr/>
        </p:nvSpPr>
        <p:spPr>
          <a:xfrm flipH="1">
            <a:off x="2997075" y="3215457"/>
            <a:ext cx="288000" cy="23400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Parenthèse fermante 69"/>
          <p:cNvSpPr/>
          <p:nvPr/>
        </p:nvSpPr>
        <p:spPr>
          <a:xfrm>
            <a:off x="8843106" y="3214472"/>
            <a:ext cx="108000" cy="2336400"/>
          </a:xfrm>
          <a:prstGeom prst="rightBracket">
            <a:avLst>
              <a:gd name="adj" fmla="val 0"/>
            </a:avLst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1" name="Connecteur droit 70"/>
          <p:cNvCxnSpPr/>
          <p:nvPr/>
        </p:nvCxnSpPr>
        <p:spPr>
          <a:xfrm rot="10800000">
            <a:off x="7539893" y="3155604"/>
            <a:ext cx="396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Connecteur droit 71"/>
          <p:cNvCxnSpPr/>
          <p:nvPr/>
        </p:nvCxnSpPr>
        <p:spPr>
          <a:xfrm rot="10800000">
            <a:off x="6690502" y="3155604"/>
            <a:ext cx="1692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Connecteur droit 72"/>
          <p:cNvCxnSpPr/>
          <p:nvPr/>
        </p:nvCxnSpPr>
        <p:spPr>
          <a:xfrm rot="10800000">
            <a:off x="7540201" y="3221995"/>
            <a:ext cx="396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 rot="10800000">
            <a:off x="6690549" y="3221995"/>
            <a:ext cx="1692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Connecteur droit 74"/>
          <p:cNvCxnSpPr/>
          <p:nvPr/>
        </p:nvCxnSpPr>
        <p:spPr>
          <a:xfrm rot="10800000">
            <a:off x="7572959" y="5556431"/>
            <a:ext cx="36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 rot="10800000">
            <a:off x="7579445" y="5628478"/>
            <a:ext cx="360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142976" y="1449764"/>
            <a:ext cx="4104000" cy="2916000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Rectangle 77"/>
          <p:cNvSpPr/>
          <p:nvPr/>
        </p:nvSpPr>
        <p:spPr>
          <a:xfrm>
            <a:off x="1134469" y="4500570"/>
            <a:ext cx="4104000" cy="2071702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Rectangle 78"/>
          <p:cNvSpPr/>
          <p:nvPr/>
        </p:nvSpPr>
        <p:spPr>
          <a:xfrm>
            <a:off x="5388640" y="1448804"/>
            <a:ext cx="3708000" cy="5123468"/>
          </a:xfrm>
          <a:prstGeom prst="rect">
            <a:avLst/>
          </a:prstGeom>
          <a:noFill/>
          <a:ln w="12700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Rectangle 7"/>
          <p:cNvSpPr>
            <a:spLocks noChangeArrowheads="1"/>
          </p:cNvSpPr>
          <p:nvPr/>
        </p:nvSpPr>
        <p:spPr bwMode="auto">
          <a:xfrm>
            <a:off x="3283336" y="2999392"/>
            <a:ext cx="1018227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إنتـــــاج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81" name="Connecteur droit 80"/>
          <p:cNvCxnSpPr/>
          <p:nvPr/>
        </p:nvCxnSpPr>
        <p:spPr>
          <a:xfrm rot="5400000" flipH="1" flipV="1">
            <a:off x="2734270" y="2789198"/>
            <a:ext cx="1008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2" name="Connecteur droit 81"/>
          <p:cNvCxnSpPr/>
          <p:nvPr/>
        </p:nvCxnSpPr>
        <p:spPr>
          <a:xfrm rot="5400000" flipH="1" flipV="1">
            <a:off x="4339356" y="3161578"/>
            <a:ext cx="324000" cy="1588"/>
          </a:xfrm>
          <a:prstGeom prst="line">
            <a:avLst/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3" name="Connecteur droit 82"/>
          <p:cNvCxnSpPr/>
          <p:nvPr/>
        </p:nvCxnSpPr>
        <p:spPr>
          <a:xfrm rot="10800000">
            <a:off x="4259802" y="3143248"/>
            <a:ext cx="1728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4" name="Connecteur droit 83"/>
          <p:cNvCxnSpPr/>
          <p:nvPr/>
        </p:nvCxnSpPr>
        <p:spPr>
          <a:xfrm rot="10800000">
            <a:off x="4266288" y="3215295"/>
            <a:ext cx="1728000" cy="1588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Connecteur droit 86"/>
          <p:cNvCxnSpPr/>
          <p:nvPr/>
        </p:nvCxnSpPr>
        <p:spPr>
          <a:xfrm rot="10800000">
            <a:off x="4333778" y="5560763"/>
            <a:ext cx="2232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8" name="Connecteur droit 87"/>
          <p:cNvCxnSpPr/>
          <p:nvPr/>
        </p:nvCxnSpPr>
        <p:spPr>
          <a:xfrm rot="10800000">
            <a:off x="4340264" y="5632810"/>
            <a:ext cx="2232000" cy="0"/>
          </a:xfrm>
          <a:prstGeom prst="line">
            <a:avLst/>
          </a:prstGeom>
          <a:ln w="158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" name="Groupe 161"/>
          <p:cNvGrpSpPr/>
          <p:nvPr/>
        </p:nvGrpSpPr>
        <p:grpSpPr>
          <a:xfrm>
            <a:off x="571472" y="1670501"/>
            <a:ext cx="576000" cy="144000"/>
            <a:chOff x="576235" y="1678675"/>
            <a:chExt cx="576000" cy="144000"/>
          </a:xfrm>
        </p:grpSpPr>
        <p:sp>
          <p:nvSpPr>
            <p:cNvPr id="169" name="Line 22"/>
            <p:cNvSpPr>
              <a:spLocks noChangeAspect="1" noChangeShapeType="1"/>
            </p:cNvSpPr>
            <p:nvPr/>
          </p:nvSpPr>
          <p:spPr bwMode="auto">
            <a:xfrm>
              <a:off x="576235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70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3" name="Groupe 165"/>
          <p:cNvGrpSpPr/>
          <p:nvPr/>
        </p:nvGrpSpPr>
        <p:grpSpPr>
          <a:xfrm>
            <a:off x="566710" y="5967431"/>
            <a:ext cx="576000" cy="144000"/>
            <a:chOff x="585760" y="1678675"/>
            <a:chExt cx="576000" cy="144000"/>
          </a:xfrm>
        </p:grpSpPr>
        <p:sp>
          <p:nvSpPr>
            <p:cNvPr id="167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8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4" name="Groupe 169"/>
          <p:cNvGrpSpPr/>
          <p:nvPr/>
        </p:nvGrpSpPr>
        <p:grpSpPr>
          <a:xfrm>
            <a:off x="571471" y="3052760"/>
            <a:ext cx="576000" cy="144000"/>
            <a:chOff x="585760" y="1678675"/>
            <a:chExt cx="576000" cy="144000"/>
          </a:xfrm>
        </p:grpSpPr>
        <p:sp>
          <p:nvSpPr>
            <p:cNvPr id="165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triangle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6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5" name="Groupe 172"/>
          <p:cNvGrpSpPr/>
          <p:nvPr/>
        </p:nvGrpSpPr>
        <p:grpSpPr>
          <a:xfrm>
            <a:off x="561947" y="4652971"/>
            <a:ext cx="576000" cy="144000"/>
            <a:chOff x="585760" y="1678675"/>
            <a:chExt cx="576000" cy="144000"/>
          </a:xfrm>
        </p:grpSpPr>
        <p:sp>
          <p:nvSpPr>
            <p:cNvPr id="163" name="Line 22"/>
            <p:cNvSpPr>
              <a:spLocks noChangeAspect="1" noChangeShapeType="1"/>
            </p:cNvSpPr>
            <p:nvPr/>
          </p:nvSpPr>
          <p:spPr bwMode="auto">
            <a:xfrm>
              <a:off x="585760" y="1749412"/>
              <a:ext cx="576000" cy="0"/>
            </a:xfrm>
            <a:prstGeom prst="line">
              <a:avLst/>
            </a:prstGeom>
            <a:ln w="15875">
              <a:headEnd type="none" w="med" len="med"/>
              <a:tailEnd type="triangl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  <p:sp>
          <p:nvSpPr>
            <p:cNvPr id="164" name="Line 23"/>
            <p:cNvSpPr>
              <a:spLocks noChangeAspect="1" noChangeShapeType="1"/>
            </p:cNvSpPr>
            <p:nvPr/>
          </p:nvSpPr>
          <p:spPr bwMode="auto">
            <a:xfrm>
              <a:off x="876274" y="1678675"/>
              <a:ext cx="0" cy="144000"/>
            </a:xfrm>
            <a:prstGeom prst="line">
              <a:avLst/>
            </a:prstGeom>
            <a:ln w="15875">
              <a:headEnd/>
              <a:tailEnd w="lg" len="lg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93" name="Rectangle 7"/>
          <p:cNvSpPr>
            <a:spLocks noChangeArrowheads="1"/>
          </p:cNvSpPr>
          <p:nvPr/>
        </p:nvSpPr>
        <p:spPr bwMode="auto">
          <a:xfrm>
            <a:off x="1428728" y="785794"/>
            <a:ext cx="928694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GEMMA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94" name="Rectangle 7"/>
          <p:cNvSpPr>
            <a:spLocks noChangeArrowheads="1"/>
          </p:cNvSpPr>
          <p:nvPr/>
        </p:nvSpPr>
        <p:spPr bwMode="auto">
          <a:xfrm>
            <a:off x="2786050" y="928670"/>
            <a:ext cx="2500330" cy="338554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دليل دراسة أنماط التشغيل</a:t>
            </a:r>
            <a:r>
              <a:rPr kumimoji="0" lang="ar-DZ" sz="16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 والتوقف</a:t>
            </a:r>
            <a:endParaRPr kumimoji="0" lang="fr-FR" sz="1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95" name="Connecteur droit 94"/>
          <p:cNvCxnSpPr/>
          <p:nvPr/>
        </p:nvCxnSpPr>
        <p:spPr>
          <a:xfrm rot="5400000">
            <a:off x="8215008" y="2610174"/>
            <a:ext cx="288000" cy="1588"/>
          </a:xfrm>
          <a:prstGeom prst="line">
            <a:avLst/>
          </a:prstGeom>
          <a:ln w="12700">
            <a:prstDash val="dash"/>
            <a:headEnd type="triangl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6" name="Connecteur en angle 95"/>
          <p:cNvCxnSpPr/>
          <p:nvPr/>
        </p:nvCxnSpPr>
        <p:spPr>
          <a:xfrm rot="16200000" flipV="1">
            <a:off x="4047173" y="4070081"/>
            <a:ext cx="288000" cy="3096000"/>
          </a:xfrm>
          <a:prstGeom prst="bentConnector3">
            <a:avLst>
              <a:gd name="adj1" fmla="val 0"/>
            </a:avLst>
          </a:prstGeom>
          <a:ln w="12700">
            <a:prstDash val="dash"/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7" name="Connecteur droit 96"/>
          <p:cNvCxnSpPr/>
          <p:nvPr/>
        </p:nvCxnSpPr>
        <p:spPr>
          <a:xfrm rot="5400000">
            <a:off x="5543680" y="5555032"/>
            <a:ext cx="396000" cy="1588"/>
          </a:xfrm>
          <a:prstGeom prst="line">
            <a:avLst/>
          </a:prstGeom>
          <a:ln w="12700">
            <a:prstDash val="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8" name="Connecteur droit avec flèche 97"/>
          <p:cNvCxnSpPr/>
          <p:nvPr/>
        </p:nvCxnSpPr>
        <p:spPr>
          <a:xfrm>
            <a:off x="2756710" y="200024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9" name="Connecteur droit avec flèche 98"/>
          <p:cNvCxnSpPr/>
          <p:nvPr/>
        </p:nvCxnSpPr>
        <p:spPr>
          <a:xfrm>
            <a:off x="2795778" y="275839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0" name="Connecteur droit avec flèche 99"/>
          <p:cNvCxnSpPr/>
          <p:nvPr/>
        </p:nvCxnSpPr>
        <p:spPr>
          <a:xfrm>
            <a:off x="4675964" y="204249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1" name="Connecteur droit avec flèche 100"/>
          <p:cNvCxnSpPr/>
          <p:nvPr/>
        </p:nvCxnSpPr>
        <p:spPr>
          <a:xfrm>
            <a:off x="4672622" y="221455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2" name="Connecteur droit avec flèche 101"/>
          <p:cNvCxnSpPr/>
          <p:nvPr/>
        </p:nvCxnSpPr>
        <p:spPr>
          <a:xfrm>
            <a:off x="4672622" y="175340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3" name="Connecteur droit avec flèche 102"/>
          <p:cNvCxnSpPr/>
          <p:nvPr/>
        </p:nvCxnSpPr>
        <p:spPr>
          <a:xfrm>
            <a:off x="4643438" y="272434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4" name="Connecteur droit avec flèche 103"/>
          <p:cNvCxnSpPr/>
          <p:nvPr/>
        </p:nvCxnSpPr>
        <p:spPr>
          <a:xfrm rot="16200000">
            <a:off x="7085023" y="2389579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5" name="Connecteur droit avec flèche 104"/>
          <p:cNvCxnSpPr/>
          <p:nvPr/>
        </p:nvCxnSpPr>
        <p:spPr>
          <a:xfrm rot="16200000">
            <a:off x="7117496" y="3599161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6" name="Connecteur droit avec flèche 105"/>
          <p:cNvCxnSpPr/>
          <p:nvPr/>
        </p:nvCxnSpPr>
        <p:spPr>
          <a:xfrm rot="5400000">
            <a:off x="6273257" y="3330277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7" name="Connecteur droit avec flèche 106"/>
          <p:cNvCxnSpPr/>
          <p:nvPr/>
        </p:nvCxnSpPr>
        <p:spPr>
          <a:xfrm rot="10800000">
            <a:off x="5414665" y="412392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8" name="Connecteur droit avec flèche 107"/>
          <p:cNvCxnSpPr/>
          <p:nvPr/>
        </p:nvCxnSpPr>
        <p:spPr>
          <a:xfrm rot="10800000">
            <a:off x="5414665" y="4900013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9" name="Connecteur droit avec flèche 108"/>
          <p:cNvCxnSpPr/>
          <p:nvPr/>
        </p:nvCxnSpPr>
        <p:spPr>
          <a:xfrm>
            <a:off x="7518892" y="4604534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0" name="Connecteur droit avec flèche 109"/>
          <p:cNvCxnSpPr/>
          <p:nvPr/>
        </p:nvCxnSpPr>
        <p:spPr>
          <a:xfrm>
            <a:off x="7515550" y="5266932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1" name="Connecteur droit avec flèche 110"/>
          <p:cNvCxnSpPr/>
          <p:nvPr/>
        </p:nvCxnSpPr>
        <p:spPr>
          <a:xfrm rot="10800000">
            <a:off x="7843557" y="507359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 rot="10800000">
            <a:off x="7843557" y="4399947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 rot="5400000">
            <a:off x="5708192" y="540841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 rot="5400000">
            <a:off x="6273310" y="541176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 rot="16200000">
            <a:off x="4408432" y="4731428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rot="16200000">
            <a:off x="3264708" y="4737867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 rot="16200000">
            <a:off x="2126564" y="4737867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 rot="16200000">
            <a:off x="2128139" y="587058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 rot="16200000">
            <a:off x="1417048" y="586780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 rot="16200000">
            <a:off x="2128139" y="325712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1" name="Connecteur droit avec flèche 120"/>
          <p:cNvCxnSpPr/>
          <p:nvPr/>
        </p:nvCxnSpPr>
        <p:spPr>
          <a:xfrm rot="16200000">
            <a:off x="3206340" y="326862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2" name="Connecteur droit avec flèche 121"/>
          <p:cNvCxnSpPr/>
          <p:nvPr/>
        </p:nvCxnSpPr>
        <p:spPr>
          <a:xfrm rot="16200000">
            <a:off x="1417048" y="3257125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3" name="Connecteur droit avec flèche 122"/>
          <p:cNvCxnSpPr/>
          <p:nvPr/>
        </p:nvCxnSpPr>
        <p:spPr>
          <a:xfrm rot="16200000">
            <a:off x="8322214" y="2716380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4" name="Connecteur droit avec flèche 123"/>
          <p:cNvCxnSpPr/>
          <p:nvPr/>
        </p:nvCxnSpPr>
        <p:spPr>
          <a:xfrm rot="10800000">
            <a:off x="7853128" y="1553746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5" name="Text Box 27"/>
          <p:cNvSpPr txBox="1">
            <a:spLocks noChangeAspect="1" noChangeArrowheads="1"/>
          </p:cNvSpPr>
          <p:nvPr/>
        </p:nvSpPr>
        <p:spPr bwMode="auto">
          <a:xfrm>
            <a:off x="-12356" y="1015944"/>
            <a:ext cx="785786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100" b="1" dirty="0" smtClean="0"/>
              <a:t>ج </a:t>
            </a:r>
            <a:r>
              <a:rPr lang="ar-DZ" sz="1100" b="1" dirty="0" err="1" smtClean="0"/>
              <a:t>ت</a:t>
            </a:r>
            <a:r>
              <a:rPr lang="ar-DZ" sz="1100" b="1" dirty="0" smtClean="0"/>
              <a:t> </a:t>
            </a:r>
          </a:p>
          <a:p>
            <a:pPr algn="ctr"/>
            <a:r>
              <a:rPr lang="ar-DZ" sz="1100" b="1" dirty="0" smtClean="0"/>
              <a:t>خارج الطاقة</a:t>
            </a:r>
            <a:endParaRPr lang="fr-FR" sz="1100" b="1" dirty="0"/>
          </a:p>
        </p:txBody>
      </p:sp>
      <p:sp>
        <p:nvSpPr>
          <p:cNvPr id="126" name="Rectangle 18"/>
          <p:cNvSpPr>
            <a:spLocks noChangeArrowheads="1"/>
          </p:cNvSpPr>
          <p:nvPr/>
        </p:nvSpPr>
        <p:spPr bwMode="auto">
          <a:xfrm>
            <a:off x="6187362" y="3643314"/>
            <a:ext cx="1027845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إنتاج عادي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7" name="Rectangle 26"/>
          <p:cNvSpPr>
            <a:spLocks noChangeArrowheads="1"/>
          </p:cNvSpPr>
          <p:nvPr/>
        </p:nvSpPr>
        <p:spPr bwMode="auto">
          <a:xfrm>
            <a:off x="6170532" y="2411222"/>
            <a:ext cx="569387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التحضير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8" name="Rectangle 35"/>
          <p:cNvSpPr>
            <a:spLocks noChangeArrowheads="1"/>
          </p:cNvSpPr>
          <p:nvPr/>
        </p:nvSpPr>
        <p:spPr bwMode="auto">
          <a:xfrm>
            <a:off x="7117080" y="2380927"/>
            <a:ext cx="420307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الغلق</a:t>
            </a:r>
            <a:endParaRPr lang="fr-FR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29" name="Rectangle 5"/>
          <p:cNvSpPr>
            <a:spLocks noChangeArrowheads="1"/>
          </p:cNvSpPr>
          <p:nvPr/>
        </p:nvSpPr>
        <p:spPr bwMode="auto">
          <a:xfrm>
            <a:off x="8044572" y="1524544"/>
            <a:ext cx="833883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 التحقق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بدون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الترتيب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0" name="Rectangle 11"/>
          <p:cNvSpPr>
            <a:spLocks noChangeArrowheads="1"/>
          </p:cNvSpPr>
          <p:nvPr/>
        </p:nvSpPr>
        <p:spPr bwMode="auto">
          <a:xfrm>
            <a:off x="8152570" y="2770084"/>
            <a:ext cx="724877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 التحقق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بالترتيب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1" name="Rectangle 17"/>
          <p:cNvSpPr>
            <a:spLocks noChangeArrowheads="1"/>
          </p:cNvSpPr>
          <p:nvPr/>
        </p:nvSpPr>
        <p:spPr bwMode="auto">
          <a:xfrm>
            <a:off x="8293500" y="4990954"/>
            <a:ext cx="529311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SA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سير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SA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الاختيار</a:t>
            </a:r>
            <a:endParaRPr lang="fr-FR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2" name="Rectangle 53"/>
          <p:cNvSpPr>
            <a:spLocks noChangeArrowheads="1"/>
          </p:cNvSpPr>
          <p:nvPr/>
        </p:nvSpPr>
        <p:spPr bwMode="auto">
          <a:xfrm>
            <a:off x="3643306" y="1714488"/>
            <a:ext cx="962122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 الحالة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الابتدائية</a:t>
            </a:r>
            <a:endParaRPr lang="fr-FR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3" name="Rectangle 56"/>
          <p:cNvSpPr>
            <a:spLocks noChangeArrowheads="1"/>
          </p:cNvSpPr>
          <p:nvPr/>
        </p:nvSpPr>
        <p:spPr bwMode="auto">
          <a:xfrm>
            <a:off x="3149964" y="3362027"/>
            <a:ext cx="957313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05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مطلوب </a:t>
            </a:r>
            <a:endParaRPr lang="fr-FR" sz="105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عند </a:t>
            </a:r>
            <a:r>
              <a:rPr lang="ar-DZ" sz="105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نهاية </a:t>
            </a:r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الدورة</a:t>
            </a:r>
            <a:endParaRPr lang="fr-FR" sz="105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4" name="Rectangle 31"/>
          <p:cNvSpPr>
            <a:spLocks noChangeArrowheads="1"/>
          </p:cNvSpPr>
          <p:nvPr/>
        </p:nvSpPr>
        <p:spPr bwMode="auto">
          <a:xfrm>
            <a:off x="4255151" y="3330665"/>
            <a:ext cx="960519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مطلوب</a:t>
            </a:r>
            <a:endParaRPr lang="fr-FR" sz="105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05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عند حالة </a:t>
            </a:r>
            <a:r>
              <a:rPr lang="ar-DZ" sz="105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محددة</a:t>
            </a:r>
            <a:endParaRPr lang="en-US" sz="105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5" name="Rectangle 34"/>
          <p:cNvSpPr>
            <a:spLocks noChangeArrowheads="1"/>
          </p:cNvSpPr>
          <p:nvPr/>
        </p:nvSpPr>
        <p:spPr bwMode="auto">
          <a:xfrm>
            <a:off x="3607236" y="2479906"/>
            <a:ext cx="1080744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محصل عليه</a:t>
            </a:r>
            <a:r>
              <a:rPr lang="fr-FR" sz="1100" dirty="0">
                <a:solidFill>
                  <a:schemeClr val="tx1"/>
                </a:solidFill>
                <a:cs typeface="Arabic Transparent" pitchFamily="2" charset="-78"/>
              </a:rPr>
              <a:t> 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6" name="Rectangle 37"/>
          <p:cNvSpPr>
            <a:spLocks noChangeArrowheads="1"/>
          </p:cNvSpPr>
          <p:nvPr/>
        </p:nvSpPr>
        <p:spPr bwMode="auto">
          <a:xfrm>
            <a:off x="1455624" y="3286124"/>
            <a:ext cx="1317989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تحضير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من أجل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إعادة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التشغيل بعد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العطب</a:t>
            </a:r>
            <a:endParaRPr lang="fr-FR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7" name="Rectangle 41"/>
          <p:cNvSpPr>
            <a:spLocks noChangeArrowheads="1"/>
          </p:cNvSpPr>
          <p:nvPr/>
        </p:nvSpPr>
        <p:spPr bwMode="auto">
          <a:xfrm>
            <a:off x="1627070" y="1669946"/>
            <a:ext cx="1165704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وضع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الجزء التشغيل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الحالة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الابتدائية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8" name="Rectangle 44"/>
          <p:cNvSpPr>
            <a:spLocks noChangeArrowheads="1"/>
          </p:cNvSpPr>
          <p:nvPr/>
        </p:nvSpPr>
        <p:spPr bwMode="auto">
          <a:xfrm>
            <a:off x="1506890" y="2469212"/>
            <a:ext cx="1316386" cy="4937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>
              <a:lnSpc>
                <a:spcPts val="1600"/>
              </a:lnSpc>
            </a:pP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وضع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الجزء 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>
              <a:lnSpc>
                <a:spcPts val="1600"/>
              </a:lnSpc>
            </a:pP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التشغيلي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في حالة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محددة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39" name="Rectangle 24"/>
          <p:cNvSpPr>
            <a:spLocks noChangeArrowheads="1"/>
          </p:cNvSpPr>
          <p:nvPr/>
        </p:nvSpPr>
        <p:spPr bwMode="auto">
          <a:xfrm>
            <a:off x="1713113" y="5909158"/>
            <a:ext cx="930062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توقف الاستعجال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40" name="Rectangle 30"/>
          <p:cNvSpPr>
            <a:spLocks noChangeArrowheads="1"/>
          </p:cNvSpPr>
          <p:nvPr/>
        </p:nvSpPr>
        <p:spPr bwMode="auto">
          <a:xfrm>
            <a:off x="1857356" y="4772874"/>
            <a:ext cx="865942" cy="43088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تشخيص </a:t>
            </a:r>
            <a:r>
              <a:rPr lang="ar-DZ" sz="1100" b="1" dirty="0" err="1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و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/أو</a:t>
            </a:r>
            <a:endParaRPr lang="fr-FR" sz="1100" b="1" dirty="0" smtClean="0">
              <a:solidFill>
                <a:schemeClr val="tx1"/>
              </a:solidFill>
              <a:ea typeface="Times New Roman" pitchFamily="18" charset="0"/>
              <a:cs typeface="Arabic Transparent" pitchFamily="2" charset="-78"/>
            </a:endParaRPr>
          </a:p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 </a:t>
            </a:r>
            <a:r>
              <a:rPr lang="ar-DZ" sz="1100" b="1" dirty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معالجة </a:t>
            </a:r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العطب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41" name="Rectangle 36"/>
          <p:cNvSpPr>
            <a:spLocks noChangeArrowheads="1"/>
          </p:cNvSpPr>
          <p:nvPr/>
        </p:nvSpPr>
        <p:spPr bwMode="auto">
          <a:xfrm>
            <a:off x="3942606" y="4795075"/>
            <a:ext cx="700833" cy="26161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r" rtl="1"/>
            <a:r>
              <a:rPr lang="ar-DZ" sz="1100" b="1" dirty="0" smtClean="0">
                <a:solidFill>
                  <a:schemeClr val="tx1"/>
                </a:solidFill>
                <a:ea typeface="Times New Roman" pitchFamily="18" charset="0"/>
                <a:cs typeface="Arabic Transparent" pitchFamily="2" charset="-78"/>
              </a:rPr>
              <a:t>إنتاج مرغم</a:t>
            </a:r>
            <a:endParaRPr lang="en-US" sz="1100" dirty="0">
              <a:solidFill>
                <a:schemeClr val="tx1"/>
              </a:solidFill>
              <a:cs typeface="Arabic Transparent" pitchFamily="2" charset="-78"/>
            </a:endParaRPr>
          </a:p>
        </p:txBody>
      </p:sp>
      <p:sp>
        <p:nvSpPr>
          <p:cNvPr id="142" name="Ellipse 141"/>
          <p:cNvSpPr/>
          <p:nvPr/>
        </p:nvSpPr>
        <p:spPr>
          <a:xfrm>
            <a:off x="7969930" y="1560690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3" name="Ellipse 142"/>
          <p:cNvSpPr/>
          <p:nvPr/>
        </p:nvSpPr>
        <p:spPr>
          <a:xfrm>
            <a:off x="7967404" y="2792782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Ellipse 143"/>
          <p:cNvSpPr/>
          <p:nvPr/>
        </p:nvSpPr>
        <p:spPr>
          <a:xfrm>
            <a:off x="6878188" y="246248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5" name="Ellipse 144"/>
          <p:cNvSpPr/>
          <p:nvPr/>
        </p:nvSpPr>
        <p:spPr>
          <a:xfrm>
            <a:off x="6031854" y="248685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Ellipse 145"/>
          <p:cNvSpPr/>
          <p:nvPr/>
        </p:nvSpPr>
        <p:spPr>
          <a:xfrm>
            <a:off x="5565408" y="3690514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7" name="Ellipse 146"/>
          <p:cNvSpPr/>
          <p:nvPr/>
        </p:nvSpPr>
        <p:spPr>
          <a:xfrm>
            <a:off x="7956482" y="5058626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8" name="Ellipse 147"/>
          <p:cNvSpPr/>
          <p:nvPr/>
        </p:nvSpPr>
        <p:spPr>
          <a:xfrm>
            <a:off x="3272668" y="177247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9" name="Ellipse 148"/>
          <p:cNvSpPr/>
          <p:nvPr/>
        </p:nvSpPr>
        <p:spPr>
          <a:xfrm>
            <a:off x="3465412" y="2523136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0" name="Ellipse 149"/>
          <p:cNvSpPr/>
          <p:nvPr/>
        </p:nvSpPr>
        <p:spPr>
          <a:xfrm>
            <a:off x="1339776" y="1741384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1" name="Ellipse 150"/>
          <p:cNvSpPr/>
          <p:nvPr/>
        </p:nvSpPr>
        <p:spPr>
          <a:xfrm>
            <a:off x="1625528" y="2520610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2" name="Ellipse 151"/>
          <p:cNvSpPr/>
          <p:nvPr/>
        </p:nvSpPr>
        <p:spPr>
          <a:xfrm>
            <a:off x="1350566" y="334004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3" name="Ellipse 152"/>
          <p:cNvSpPr/>
          <p:nvPr/>
        </p:nvSpPr>
        <p:spPr>
          <a:xfrm>
            <a:off x="1625528" y="4819942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4" name="Ellipse 153"/>
          <p:cNvSpPr/>
          <p:nvPr/>
        </p:nvSpPr>
        <p:spPr>
          <a:xfrm>
            <a:off x="3160886" y="4826798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5" name="Ellipse 154"/>
          <p:cNvSpPr/>
          <p:nvPr/>
        </p:nvSpPr>
        <p:spPr>
          <a:xfrm>
            <a:off x="1337118" y="5949634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6" name="Ellipse 155"/>
          <p:cNvSpPr/>
          <p:nvPr/>
        </p:nvSpPr>
        <p:spPr>
          <a:xfrm>
            <a:off x="3136516" y="3357562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Ellipse 156"/>
          <p:cNvSpPr/>
          <p:nvPr/>
        </p:nvSpPr>
        <p:spPr>
          <a:xfrm>
            <a:off x="4170400" y="3360220"/>
            <a:ext cx="252000" cy="252000"/>
          </a:xfrm>
          <a:prstGeom prst="ellipse">
            <a:avLst/>
          </a:prstGeom>
          <a:noFill/>
          <a:ln w="158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8" name="Text Box 27"/>
          <p:cNvSpPr txBox="1">
            <a:spLocks noChangeAspect="1" noChangeArrowheads="1"/>
          </p:cNvSpPr>
          <p:nvPr/>
        </p:nvSpPr>
        <p:spPr bwMode="auto">
          <a:xfrm>
            <a:off x="500034" y="1785926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050" b="1" dirty="0" smtClean="0"/>
              <a:t>وضع </a:t>
            </a:r>
            <a:r>
              <a:rPr lang="ar-DZ" sz="1050" b="1" dirty="0" err="1" smtClean="0"/>
              <a:t>ج</a:t>
            </a:r>
            <a:r>
              <a:rPr lang="ar-DZ" sz="1050" b="1" dirty="0" smtClean="0"/>
              <a:t> ت </a:t>
            </a:r>
          </a:p>
          <a:p>
            <a:pPr algn="ctr"/>
            <a:r>
              <a:rPr lang="ar-DZ" sz="1050" b="1" dirty="0" smtClean="0"/>
              <a:t>تحت الطاقة</a:t>
            </a:r>
            <a:endParaRPr lang="fr-FR" sz="1050" b="1" dirty="0"/>
          </a:p>
        </p:txBody>
      </p:sp>
      <p:sp>
        <p:nvSpPr>
          <p:cNvPr id="159" name="Text Box 27"/>
          <p:cNvSpPr txBox="1">
            <a:spLocks noChangeAspect="1" noChangeArrowheads="1"/>
          </p:cNvSpPr>
          <p:nvPr/>
        </p:nvSpPr>
        <p:spPr bwMode="auto">
          <a:xfrm>
            <a:off x="515870" y="3165262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050" b="1" dirty="0" smtClean="0"/>
              <a:t>وضع </a:t>
            </a:r>
            <a:r>
              <a:rPr lang="ar-DZ" sz="1050" b="1" dirty="0" err="1" smtClean="0"/>
              <a:t>ج</a:t>
            </a:r>
            <a:r>
              <a:rPr lang="ar-DZ" sz="1050" b="1" dirty="0" smtClean="0"/>
              <a:t> ت </a:t>
            </a:r>
          </a:p>
          <a:p>
            <a:pPr algn="ctr"/>
            <a:r>
              <a:rPr lang="ar-DZ" sz="1050" b="1" dirty="0" smtClean="0"/>
              <a:t>خارج الطاقة</a:t>
            </a:r>
            <a:endParaRPr lang="fr-FR" sz="1050" b="1" dirty="0"/>
          </a:p>
        </p:txBody>
      </p:sp>
      <p:sp>
        <p:nvSpPr>
          <p:cNvPr id="160" name="Text Box 27"/>
          <p:cNvSpPr txBox="1">
            <a:spLocks noChangeAspect="1" noChangeArrowheads="1"/>
          </p:cNvSpPr>
          <p:nvPr/>
        </p:nvSpPr>
        <p:spPr bwMode="auto">
          <a:xfrm>
            <a:off x="493856" y="4762895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050" b="1" dirty="0" smtClean="0"/>
              <a:t>وضع </a:t>
            </a:r>
            <a:r>
              <a:rPr lang="ar-DZ" sz="1050" b="1" dirty="0" err="1" smtClean="0"/>
              <a:t>ج</a:t>
            </a:r>
            <a:r>
              <a:rPr lang="ar-DZ" sz="1050" b="1" dirty="0" smtClean="0"/>
              <a:t> ت </a:t>
            </a:r>
          </a:p>
          <a:p>
            <a:pPr algn="ctr"/>
            <a:r>
              <a:rPr lang="ar-DZ" sz="1050" b="1" dirty="0" smtClean="0"/>
              <a:t>تحت الطاقة</a:t>
            </a:r>
            <a:endParaRPr lang="fr-FR" sz="1050" b="1" dirty="0"/>
          </a:p>
        </p:txBody>
      </p:sp>
      <p:sp>
        <p:nvSpPr>
          <p:cNvPr id="161" name="Text Box 27"/>
          <p:cNvSpPr txBox="1">
            <a:spLocks noChangeAspect="1" noChangeArrowheads="1"/>
          </p:cNvSpPr>
          <p:nvPr/>
        </p:nvSpPr>
        <p:spPr bwMode="auto">
          <a:xfrm>
            <a:off x="509692" y="6092807"/>
            <a:ext cx="714380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sz="1050" b="1" dirty="0" smtClean="0"/>
              <a:t>وضع </a:t>
            </a:r>
            <a:r>
              <a:rPr lang="ar-DZ" sz="1050" b="1" dirty="0" err="1" smtClean="0"/>
              <a:t>ج</a:t>
            </a:r>
            <a:r>
              <a:rPr lang="ar-DZ" sz="1050" b="1" dirty="0" smtClean="0"/>
              <a:t> ت </a:t>
            </a:r>
          </a:p>
          <a:p>
            <a:pPr algn="ctr"/>
            <a:r>
              <a:rPr lang="ar-DZ" sz="1050" b="1" dirty="0" smtClean="0"/>
              <a:t>خارج الطاقة</a:t>
            </a:r>
            <a:endParaRPr lang="fr-FR" sz="1050" b="1" dirty="0"/>
          </a:p>
        </p:txBody>
      </p:sp>
      <p:sp>
        <p:nvSpPr>
          <p:cNvPr id="162" name="Text Box 27"/>
          <p:cNvSpPr txBox="1">
            <a:spLocks noChangeAspect="1" noChangeArrowheads="1"/>
          </p:cNvSpPr>
          <p:nvPr/>
        </p:nvSpPr>
        <p:spPr bwMode="auto">
          <a:xfrm>
            <a:off x="1428728" y="1000108"/>
            <a:ext cx="785786" cy="3524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ar-DZ" b="1" dirty="0" smtClean="0"/>
              <a:t>جيما</a:t>
            </a:r>
            <a:endParaRPr lang="fr-FR" b="1" dirty="0"/>
          </a:p>
        </p:txBody>
      </p:sp>
      <p:sp>
        <p:nvSpPr>
          <p:cNvPr id="175" name="Rectangle 7"/>
          <p:cNvSpPr>
            <a:spLocks noChangeArrowheads="1"/>
          </p:cNvSpPr>
          <p:nvPr/>
        </p:nvSpPr>
        <p:spPr bwMode="auto">
          <a:xfrm>
            <a:off x="3286116" y="5450204"/>
            <a:ext cx="1018227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إنتـــــاج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sp>
        <p:nvSpPr>
          <p:cNvPr id="176" name="Rectangle 7"/>
          <p:cNvSpPr>
            <a:spLocks noChangeArrowheads="1"/>
          </p:cNvSpPr>
          <p:nvPr/>
        </p:nvSpPr>
        <p:spPr bwMode="auto">
          <a:xfrm>
            <a:off x="6598713" y="5456158"/>
            <a:ext cx="1018227" cy="307777"/>
          </a:xfrm>
          <a:prstGeom prst="rect">
            <a:avLst/>
          </a:prstGeom>
          <a:noFill/>
          <a:ln w="9525" cap="flat" cmpd="sng" algn="ctr">
            <a:noFill/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none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DZ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Times New Roman" pitchFamily="18" charset="0"/>
                <a:cs typeface="Arabic Transparent" pitchFamily="2" charset="-78"/>
              </a:rPr>
              <a:t>إنتـــــاج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Times New Roman" pitchFamily="18" charset="0"/>
              <a:cs typeface="Arabic Transparent" pitchFamily="2" charset="-78"/>
            </a:endParaRPr>
          </a:p>
        </p:txBody>
      </p:sp>
      <p:cxnSp>
        <p:nvCxnSpPr>
          <p:cNvPr id="173" name="Connecteur droit avec flèche 172"/>
          <p:cNvCxnSpPr/>
          <p:nvPr/>
        </p:nvCxnSpPr>
        <p:spPr>
          <a:xfrm rot="16200000">
            <a:off x="4464562" y="3277051"/>
            <a:ext cx="72000" cy="0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972" y="368617"/>
            <a:ext cx="9211945" cy="61207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6">
      <a:dk1>
        <a:srgbClr val="000000"/>
      </a:dk1>
      <a:lt1>
        <a:srgbClr val="ECFAF7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F4FCFA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Modèl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3">
        <a:dk1>
          <a:srgbClr val="000000"/>
        </a:dk1>
        <a:lt1>
          <a:srgbClr val="C8F0E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0F6F1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14">
        <a:dk1>
          <a:srgbClr val="000000"/>
        </a:dk1>
        <a:lt1>
          <a:srgbClr val="D8F4EE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9F8F5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15">
        <a:dk1>
          <a:srgbClr val="000000"/>
        </a:dk1>
        <a:lt1>
          <a:srgbClr val="B0EADE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D4F3EC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16">
        <a:dk1>
          <a:srgbClr val="000000"/>
        </a:dk1>
        <a:lt1>
          <a:srgbClr val="ECFAF7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F4FCFA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èle par défaut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7909</TotalTime>
  <Words>6915</Words>
  <Application>Microsoft Office PowerPoint</Application>
  <PresentationFormat>Affichage à l'écran (4:3)</PresentationFormat>
  <Paragraphs>1786</Paragraphs>
  <Slides>98</Slides>
  <Notes>1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98</vt:i4>
      </vt:variant>
    </vt:vector>
  </HeadingPairs>
  <TitlesOfParts>
    <vt:vector size="100" baseType="lpstr">
      <vt:lpstr>Modèle par défaut</vt:lpstr>
      <vt:lpstr>Package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  <vt:lpstr>Diapositive 52</vt:lpstr>
      <vt:lpstr>Diapositive 53</vt:lpstr>
      <vt:lpstr>Diapositive 54</vt:lpstr>
      <vt:lpstr>Diapositive 55</vt:lpstr>
      <vt:lpstr>Diapositive 56</vt:lpstr>
      <vt:lpstr>Diapositive 57</vt:lpstr>
      <vt:lpstr>Diapositive 58</vt:lpstr>
      <vt:lpstr>Diapositive 59</vt:lpstr>
      <vt:lpstr>Diapositive 60</vt:lpstr>
      <vt:lpstr>Diapositive 61</vt:lpstr>
      <vt:lpstr>Diapositive 62</vt:lpstr>
      <vt:lpstr>Diapositive 63</vt:lpstr>
      <vt:lpstr>Diapositive 64</vt:lpstr>
      <vt:lpstr>Diapositive 65</vt:lpstr>
      <vt:lpstr>Diapositive 66</vt:lpstr>
      <vt:lpstr>Diapositive 67</vt:lpstr>
      <vt:lpstr>Diapositive 68</vt:lpstr>
      <vt:lpstr>Diapositive 69</vt:lpstr>
      <vt:lpstr>Diapositive 70</vt:lpstr>
      <vt:lpstr>Diapositive 71</vt:lpstr>
      <vt:lpstr>Diapositive 72</vt:lpstr>
      <vt:lpstr>Diapositive 73</vt:lpstr>
      <vt:lpstr>Diapositive 74</vt:lpstr>
      <vt:lpstr>Diapositive 75</vt:lpstr>
      <vt:lpstr>Diapositive 76</vt:lpstr>
      <vt:lpstr>Diapositive 77</vt:lpstr>
      <vt:lpstr>Diapositive 78</vt:lpstr>
      <vt:lpstr>Diapositive 79</vt:lpstr>
      <vt:lpstr>Diapositive 80</vt:lpstr>
      <vt:lpstr>Diapositive 81</vt:lpstr>
      <vt:lpstr>Diapositive 82</vt:lpstr>
      <vt:lpstr>Diapositive 83</vt:lpstr>
      <vt:lpstr>Diapositive 84</vt:lpstr>
      <vt:lpstr>Diapositive 85</vt:lpstr>
      <vt:lpstr>Diapositive 86</vt:lpstr>
      <vt:lpstr>Diapositive 87</vt:lpstr>
      <vt:lpstr>Diapositive 88</vt:lpstr>
      <vt:lpstr>Diapositive 89</vt:lpstr>
      <vt:lpstr>Diapositive 90</vt:lpstr>
      <vt:lpstr>Diapositive 91</vt:lpstr>
      <vt:lpstr>Diapositive 92</vt:lpstr>
      <vt:lpstr>Diapositive 93</vt:lpstr>
      <vt:lpstr>Diapositive 94</vt:lpstr>
      <vt:lpstr>Diapositive 95</vt:lpstr>
      <vt:lpstr>Diapositive 96</vt:lpstr>
      <vt:lpstr>Diapositive 97</vt:lpstr>
      <vt:lpstr>Diapositive 98</vt:lpstr>
    </vt:vector>
  </TitlesOfParts>
  <Company>Sweet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SWEET</dc:creator>
  <cp:lastModifiedBy>SWEET</cp:lastModifiedBy>
  <cp:revision>1119</cp:revision>
  <dcterms:created xsi:type="dcterms:W3CDTF">2022-08-07T06:56:49Z</dcterms:created>
  <dcterms:modified xsi:type="dcterms:W3CDTF">2022-09-27T16:25:19Z</dcterms:modified>
</cp:coreProperties>
</file>