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sldIdLst>
    <p:sldId id="291" r:id="rId2"/>
    <p:sldId id="293" r:id="rId3"/>
    <p:sldId id="294" r:id="rId4"/>
    <p:sldId id="292" r:id="rId5"/>
    <p:sldId id="256" r:id="rId6"/>
    <p:sldId id="257" r:id="rId7"/>
    <p:sldId id="263" r:id="rId8"/>
    <p:sldId id="262" r:id="rId9"/>
    <p:sldId id="258" r:id="rId10"/>
    <p:sldId id="295" r:id="rId11"/>
    <p:sldId id="261" r:id="rId12"/>
    <p:sldId id="289" r:id="rId13"/>
    <p:sldId id="267" r:id="rId14"/>
    <p:sldId id="268" r:id="rId15"/>
    <p:sldId id="265" r:id="rId16"/>
    <p:sldId id="269" r:id="rId17"/>
    <p:sldId id="270" r:id="rId18"/>
    <p:sldId id="271" r:id="rId19"/>
    <p:sldId id="273" r:id="rId20"/>
    <p:sldId id="272" r:id="rId21"/>
    <p:sldId id="274" r:id="rId22"/>
    <p:sldId id="275" r:id="rId23"/>
    <p:sldId id="276" r:id="rId24"/>
    <p:sldId id="278" r:id="rId25"/>
    <p:sldId id="277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7" r:id="rId37"/>
    <p:sldId id="290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935" autoAdjust="0"/>
  </p:normalViewPr>
  <p:slideViewPr>
    <p:cSldViewPr>
      <p:cViewPr>
        <p:scale>
          <a:sx n="70" d="100"/>
          <a:sy n="70" d="100"/>
        </p:scale>
        <p:origin x="-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DCAFE-E8FD-4464-B01B-79FC97F4E767}" type="datetimeFigureOut">
              <a:rPr lang="fr-FR" smtClean="0"/>
              <a:pPr/>
              <a:t>11/04/2020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C75F-7FFD-44E3-89F2-D94378F7EF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8C75F-7FFD-44E3-89F2-D94378F7EFE0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74000">
              <a:srgbClr val="C00000">
                <a:alpha val="45000"/>
              </a:srgbClr>
            </a:gs>
            <a:gs pos="74000">
              <a:srgbClr val="C00000">
                <a:alpha val="18000"/>
              </a:srgbClr>
            </a:gs>
            <a:gs pos="74000">
              <a:schemeClr val="bg1"/>
            </a:gs>
            <a:gs pos="74000">
              <a:srgbClr val="C00000"/>
            </a:gs>
            <a:gs pos="74000">
              <a:schemeClr val="bg1"/>
            </a:gs>
            <a:gs pos="74000">
              <a:schemeClr val="bg1"/>
            </a:gs>
            <a:gs pos="25000">
              <a:srgbClr val="C00000">
                <a:alpha val="39000"/>
              </a:srgbClr>
            </a:gs>
            <a:gs pos="75000">
              <a:schemeClr val="accent6">
                <a:alpha val="64000"/>
              </a:schemeClr>
            </a:gs>
            <a:gs pos="100000">
              <a:srgbClr val="C00000">
                <a:alpha val="73000"/>
              </a:srgb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14414" y="2643182"/>
            <a:ext cx="6215106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dirty="0" smtClean="0"/>
              <a:t>بسم الله، </a:t>
            </a:r>
            <a:r>
              <a:rPr lang="ar-DZ" sz="3200" dirty="0" err="1" smtClean="0"/>
              <a:t>و</a:t>
            </a:r>
            <a:r>
              <a:rPr lang="ar-DZ" sz="3200" dirty="0" smtClean="0"/>
              <a:t> الصّلاة والسّلام على رسول الله.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642910" y="3143248"/>
            <a:ext cx="28575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dirty="0" smtClean="0">
                <a:solidFill>
                  <a:srgbClr val="FF0000"/>
                </a:solidFill>
              </a:rPr>
              <a:t>+</a:t>
            </a:r>
          </a:p>
          <a:p>
            <a:endParaRPr lang="ar-DZ" dirty="0" smtClean="0">
              <a:solidFill>
                <a:srgbClr val="FF0000"/>
              </a:solidFill>
            </a:endParaRPr>
          </a:p>
          <a:p>
            <a:r>
              <a:rPr lang="ar-DZ" dirty="0" smtClean="0">
                <a:solidFill>
                  <a:srgbClr val="FF0000"/>
                </a:solidFill>
              </a:rPr>
              <a:t>+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14678" y="3071810"/>
            <a:ext cx="928694" cy="8735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+</a:t>
            </a: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+</a:t>
            </a:r>
            <a:endParaRPr lang="fr-FR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500066"/>
          </a:xfrm>
        </p:spPr>
        <p:txBody>
          <a:bodyPr anchor="t">
            <a:noAutofit/>
          </a:bodyPr>
          <a:lstStyle/>
          <a:p>
            <a:pPr algn="r" rtl="1"/>
            <a:r>
              <a:rPr lang="ar-DZ" sz="2400" dirty="0" smtClean="0"/>
              <a:t>تكلفة الشراء: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757230"/>
          </a:xfrm>
        </p:spPr>
        <p:txBody>
          <a:bodyPr/>
          <a:lstStyle/>
          <a:p>
            <a:pPr algn="r" rtl="1">
              <a:buNone/>
            </a:pPr>
            <a:r>
              <a:rPr lang="ar-DZ" dirty="0" smtClean="0"/>
              <a:t>1-2- حساب تكلفة الشراء: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57158" y="642918"/>
          <a:ext cx="8072494" cy="642942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8072494"/>
              </a:tblGrid>
              <a:tr h="64294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/>
                        <a:t>تكلفة الشراء = ثمن الشراء + أعباء الشراء المباشرة + أعباء الشراء غير المباشرة </a:t>
                      </a:r>
                      <a:r>
                        <a:rPr lang="ar-DZ" sz="2000" dirty="0" smtClean="0"/>
                        <a:t>.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4282" y="2000240"/>
          <a:ext cx="8786841" cy="3108960"/>
        </p:xfrm>
        <a:graphic>
          <a:graphicData uri="http://schemas.openxmlformats.org/drawingml/2006/table">
            <a:tbl>
              <a:tblPr rtl="1"/>
              <a:tblGrid>
                <a:gridCol w="2512179"/>
                <a:gridCol w="1133264"/>
                <a:gridCol w="1243980"/>
                <a:gridCol w="1006127"/>
                <a:gridCol w="1006127"/>
                <a:gridCol w="843034"/>
                <a:gridCol w="1042130"/>
              </a:tblGrid>
              <a:tr h="363857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Arial"/>
                        </a:rPr>
                        <a:t>المادة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Arial"/>
                        </a:rPr>
                        <a:t>M1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Arial"/>
                        </a:rPr>
                        <a:t>المادة </a:t>
                      </a:r>
                      <a:r>
                        <a:rPr lang="fr-FR" sz="1800" dirty="0">
                          <a:latin typeface="Calibri"/>
                          <a:ea typeface="Calibri"/>
                          <a:cs typeface="Arial"/>
                        </a:rPr>
                        <a:t>M2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385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693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128" marR="661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00958" y="2786058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DZ" dirty="0" smtClean="0">
                <a:ea typeface="Calibri"/>
              </a:rPr>
              <a:t>ثمن الشراء </a:t>
            </a:r>
          </a:p>
          <a:p>
            <a:pPr algn="ctr" rtl="1">
              <a:spcAft>
                <a:spcPts val="0"/>
              </a:spcAft>
            </a:pPr>
            <a:r>
              <a:rPr lang="ar-DZ" dirty="0" smtClean="0">
                <a:ea typeface="Calibri"/>
              </a:rPr>
              <a:t>   +</a:t>
            </a:r>
          </a:p>
        </p:txBody>
      </p:sp>
      <p:sp>
        <p:nvSpPr>
          <p:cNvPr id="7" name="Rectangle 6"/>
          <p:cNvSpPr/>
          <p:nvPr/>
        </p:nvSpPr>
        <p:spPr>
          <a:xfrm>
            <a:off x="6722458" y="3143248"/>
            <a:ext cx="213712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مصاريف الشراء المباشرة</a:t>
            </a:r>
          </a:p>
          <a:p>
            <a:pPr algn="r">
              <a:spcAft>
                <a:spcPts val="0"/>
              </a:spcAft>
            </a:pPr>
            <a:r>
              <a:rPr lang="ar-DZ" dirty="0" smtClean="0">
                <a:ea typeface="Calibri"/>
              </a:rPr>
              <a:t>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2264" y="3643314"/>
            <a:ext cx="2285984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الأعباء غير المباشرة </a:t>
            </a:r>
          </a:p>
          <a:p>
            <a:pPr algn="r" rtl="1">
              <a:spcAft>
                <a:spcPts val="0"/>
              </a:spcAft>
            </a:pPr>
            <a:r>
              <a:rPr lang="ar-DZ" dirty="0" smtClean="0">
                <a:ea typeface="Calibri"/>
              </a:rPr>
              <a:t>     </a:t>
            </a:r>
            <a:r>
              <a:rPr lang="ar-DZ" sz="1400" dirty="0" smtClean="0">
                <a:ea typeface="Calibri"/>
              </a:rPr>
              <a:t>(قسم التموين في جدول           .        الأعباء غير المباشرة)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72396" y="4572008"/>
            <a:ext cx="106471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تكلفة الشراء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4290" y="5143512"/>
            <a:ext cx="5075428" cy="553998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من التمرين : تم شراء 000 8 كغ من المادة </a:t>
            </a:r>
            <a:r>
              <a:rPr lang="fr-FR" sz="2000" dirty="0" smtClean="0">
                <a:ea typeface="Calibri"/>
                <a:cs typeface="Arial"/>
              </a:rPr>
              <a:t>M1</a:t>
            </a:r>
            <a:r>
              <a:rPr lang="ar-DZ" sz="2000" dirty="0" smtClean="0">
                <a:ea typeface="Calibri"/>
                <a:cs typeface="Arial"/>
              </a:rPr>
              <a:t> بـ 30 دج / كغ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0694" y="2928934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8000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429124" y="29289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30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 rot="10800000">
            <a:off x="4786314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Multiplier 18"/>
          <p:cNvSpPr/>
          <p:nvPr/>
        </p:nvSpPr>
        <p:spPr>
          <a:xfrm>
            <a:off x="5143504" y="2857496"/>
            <a:ext cx="428628" cy="2143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143240" y="2916792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240000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419895" y="5732522"/>
            <a:ext cx="6155852" cy="969496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من التمرين : مصاريف نقل المادة </a:t>
            </a:r>
            <a:r>
              <a:rPr lang="ar-DZ" dirty="0" smtClean="0"/>
              <a:t>"</a:t>
            </a:r>
            <a:r>
              <a:rPr lang="fr-FR" dirty="0" smtClean="0"/>
              <a:t>M1</a:t>
            </a:r>
            <a:r>
              <a:rPr lang="ar-DZ" dirty="0" smtClean="0"/>
              <a:t>"</a:t>
            </a:r>
            <a:r>
              <a:rPr lang="ar-DZ" dirty="0" smtClean="0">
                <a:ea typeface="Calibri"/>
              </a:rPr>
              <a:t>  000 40 دج (مصاريف مباشرة)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   مصاريف نقل المادة </a:t>
            </a:r>
            <a:r>
              <a:rPr lang="ar-DZ" sz="2000" dirty="0" smtClean="0"/>
              <a:t>"</a:t>
            </a:r>
            <a:r>
              <a:rPr lang="fr-FR" sz="2000" dirty="0" smtClean="0"/>
              <a:t>M2</a:t>
            </a:r>
            <a:r>
              <a:rPr lang="ar-DZ" sz="2000" dirty="0" smtClean="0"/>
              <a:t>"</a:t>
            </a:r>
            <a:r>
              <a:rPr lang="ar-DZ" sz="2000" dirty="0" smtClean="0">
                <a:latin typeface="Times New Roman"/>
                <a:ea typeface="Times New Roman"/>
                <a:cs typeface="Arial"/>
              </a:rPr>
              <a:t> 500 52 دج </a:t>
            </a:r>
            <a:r>
              <a:rPr lang="ar-DZ" sz="2000" dirty="0" smtClean="0">
                <a:ea typeface="Calibri"/>
              </a:rPr>
              <a:t>(مصاريف مباشرة)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376" y="5143512"/>
            <a:ext cx="5113900" cy="5539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ea typeface="Calibri"/>
              </a:rPr>
              <a:t>من التمرين : تم شراء 500 10كغ من المادة </a:t>
            </a:r>
            <a:r>
              <a:rPr lang="fr-FR" sz="2000" dirty="0" smtClean="0">
                <a:ea typeface="Calibri"/>
                <a:cs typeface="Arial"/>
              </a:rPr>
              <a:t>M2</a:t>
            </a:r>
            <a:r>
              <a:rPr lang="ar-DZ" sz="2000" dirty="0" smtClean="0">
                <a:ea typeface="Calibri"/>
                <a:cs typeface="Arial"/>
              </a:rPr>
              <a:t> بـ </a:t>
            </a:r>
            <a:r>
              <a:rPr lang="fr-FR" sz="2000" dirty="0" smtClean="0">
                <a:ea typeface="Calibri"/>
                <a:cs typeface="Arial"/>
              </a:rPr>
              <a:t>23</a:t>
            </a:r>
            <a:r>
              <a:rPr lang="ar-DZ" sz="2000" dirty="0" smtClean="0">
                <a:ea typeface="Calibri"/>
                <a:cs typeface="Arial"/>
              </a:rPr>
              <a:t> دج / كغ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14546" y="292893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10500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1500166" y="2849731"/>
            <a:ext cx="44114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23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5720" y="292893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241500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3286116" y="3345420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40000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88547" y="336546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52500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1428728" y="5715016"/>
            <a:ext cx="6143636" cy="7848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الأعباء غير المباشرة من جدول الأعباء غير المباشرة.</a:t>
            </a:r>
          </a:p>
          <a:p>
            <a:pPr algn="r" rtl="1"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    قسم التموين لتكلفة الشراء.</a:t>
            </a:r>
            <a:endParaRPr lang="fr-FR" dirty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28728" y="5143512"/>
            <a:ext cx="6143636" cy="133882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في قسم التموين من جدول الأعباء غير المباشرة </a:t>
            </a:r>
            <a:r>
              <a:rPr lang="ar-DZ" dirty="0" smtClean="0">
                <a:solidFill>
                  <a:srgbClr val="FF0000"/>
                </a:solidFill>
                <a:ea typeface="Calibri"/>
              </a:rPr>
              <a:t>تكلفة الوحدة   </a:t>
            </a:r>
            <a:r>
              <a:rPr lang="ar-DZ" dirty="0" smtClean="0">
                <a:solidFill>
                  <a:schemeClr val="bg1"/>
                </a:solidFill>
                <a:ea typeface="Calibri"/>
              </a:rPr>
              <a:t>:    3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     تحسب للسلعتين. 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endParaRPr lang="ar-DZ" dirty="0" smtClean="0">
              <a:solidFill>
                <a:schemeClr val="bg1"/>
              </a:solidFill>
              <a:ea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44846" y="3778425"/>
            <a:ext cx="3129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3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544450" y="3714752"/>
            <a:ext cx="3129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3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2844" y="5286388"/>
            <a:ext cx="8786874" cy="13849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الكمية حسب طبيعة الوحدة في جدول الأعباء غير المباشرة.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في قسم التموين طبيعة الوحدة هي </a:t>
            </a:r>
            <a:r>
              <a:rPr lang="ar-DZ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/>
              </a:rPr>
              <a:t>كغ</a:t>
            </a:r>
            <a:r>
              <a:rPr lang="ar-DZ" dirty="0" smtClean="0">
                <a:solidFill>
                  <a:schemeClr val="bg1"/>
                </a:solidFill>
                <a:ea typeface="Calibri"/>
              </a:rPr>
              <a:t> مادة مشتراة. نضع كمية كل مادة في جهتها.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>
                <a:solidFill>
                  <a:schemeClr val="bg1"/>
                </a:solidFill>
                <a:ea typeface="Calibri"/>
              </a:rPr>
              <a:t> </a:t>
            </a:r>
            <a:r>
              <a:rPr lang="ar-DZ" dirty="0" smtClean="0">
                <a:ea typeface="Calibri"/>
              </a:rPr>
              <a:t>المادة </a:t>
            </a:r>
            <a:r>
              <a:rPr lang="fr-FR" dirty="0" smtClean="0">
                <a:ea typeface="Calibri"/>
                <a:cs typeface="Arial"/>
              </a:rPr>
              <a:t>M1</a:t>
            </a:r>
            <a:r>
              <a:rPr lang="ar-DZ" dirty="0" smtClean="0">
                <a:ea typeface="Calibri"/>
                <a:cs typeface="Arial"/>
              </a:rPr>
              <a:t> الكمية المشتراة 000 8 كغ     </a:t>
            </a:r>
            <a:r>
              <a:rPr lang="ar-DZ" sz="2000" dirty="0" smtClean="0">
                <a:ea typeface="Calibri"/>
              </a:rPr>
              <a:t>المادة </a:t>
            </a:r>
            <a:r>
              <a:rPr lang="fr-FR" sz="2000" dirty="0" smtClean="0">
                <a:ea typeface="Calibri"/>
                <a:cs typeface="Arial"/>
              </a:rPr>
              <a:t>M2</a:t>
            </a:r>
            <a:r>
              <a:rPr lang="ar-DZ" sz="2000" dirty="0" smtClean="0">
                <a:ea typeface="Calibri"/>
                <a:cs typeface="Arial"/>
              </a:rPr>
              <a:t> الكمية المشتراة 500 10 كغ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517447" y="3845486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8000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214546" y="3714752"/>
            <a:ext cx="82586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10500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 rot="10800000">
            <a:off x="4786315" y="4070353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Multiplier 36"/>
          <p:cNvSpPr/>
          <p:nvPr/>
        </p:nvSpPr>
        <p:spPr>
          <a:xfrm>
            <a:off x="5143504" y="3857628"/>
            <a:ext cx="428628" cy="2143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286116" y="3857628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24000</a:t>
            </a:r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378424" y="3778425"/>
            <a:ext cx="82586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31500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3240" y="4492805"/>
            <a:ext cx="95410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latin typeface="Times New Roman"/>
                <a:ea typeface="Times New Roman"/>
              </a:rPr>
              <a:t>304000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72132" y="457200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8000</a:t>
            </a:r>
            <a:endParaRPr lang="fr-FR" dirty="0"/>
          </a:p>
        </p:txBody>
      </p:sp>
      <p:grpSp>
        <p:nvGrpSpPr>
          <p:cNvPr id="13" name="Groupe 48"/>
          <p:cNvGrpSpPr/>
          <p:nvPr/>
        </p:nvGrpSpPr>
        <p:grpSpPr>
          <a:xfrm>
            <a:off x="2928927" y="4857761"/>
            <a:ext cx="5643601" cy="571503"/>
            <a:chOff x="2928927" y="4672573"/>
            <a:chExt cx="5643601" cy="571503"/>
          </a:xfrm>
        </p:grpSpPr>
        <p:grpSp>
          <p:nvGrpSpPr>
            <p:cNvPr id="14" name="Groupe 44"/>
            <p:cNvGrpSpPr/>
            <p:nvPr/>
          </p:nvGrpSpPr>
          <p:grpSpPr>
            <a:xfrm>
              <a:off x="6143637" y="4672573"/>
              <a:ext cx="2428891" cy="571503"/>
              <a:chOff x="6143637" y="4672573"/>
              <a:chExt cx="2428891" cy="571503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6435403" y="4786322"/>
                <a:ext cx="2137125" cy="45775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 algn="ctr" rt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ar-DZ" dirty="0" smtClean="0">
                    <a:latin typeface="Times New Roman"/>
                    <a:ea typeface="Times New Roman"/>
                  </a:rPr>
                  <a:t>الكمية المشتراة من التمرين</a:t>
                </a:r>
                <a:endParaRPr lang="fr-FR" dirty="0">
                  <a:latin typeface="Times New Roman"/>
                  <a:ea typeface="Times New Roman"/>
                  <a:cs typeface="Arial"/>
                </a:endParaRPr>
              </a:p>
            </p:txBody>
          </p:sp>
          <p:cxnSp>
            <p:nvCxnSpPr>
              <p:cNvPr id="44" name="Connecteur droit avec flèche 43"/>
              <p:cNvCxnSpPr>
                <a:stCxn id="42" idx="1"/>
              </p:cNvCxnSpPr>
              <p:nvPr/>
            </p:nvCxnSpPr>
            <p:spPr>
              <a:xfrm rot="10800000">
                <a:off x="6143637" y="4672573"/>
                <a:ext cx="291767" cy="3426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48" name="Connecteur droit avec flèche 47"/>
            <p:cNvCxnSpPr>
              <a:stCxn id="42" idx="1"/>
            </p:cNvCxnSpPr>
            <p:nvPr/>
          </p:nvCxnSpPr>
          <p:spPr>
            <a:xfrm rot="10800000">
              <a:off x="2928927" y="4672573"/>
              <a:ext cx="3506477" cy="3426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2214546" y="4572008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10500</a:t>
            </a:r>
            <a:endParaRPr lang="fr-FR" dirty="0"/>
          </a:p>
        </p:txBody>
      </p:sp>
      <p:grpSp>
        <p:nvGrpSpPr>
          <p:cNvPr id="16" name="Groupe 51"/>
          <p:cNvGrpSpPr/>
          <p:nvPr/>
        </p:nvGrpSpPr>
        <p:grpSpPr>
          <a:xfrm>
            <a:off x="1857356" y="4857764"/>
            <a:ext cx="4593755" cy="1624576"/>
            <a:chOff x="3929059" y="4071946"/>
            <a:chExt cx="4593755" cy="1624576"/>
          </a:xfrm>
        </p:grpSpPr>
        <p:grpSp>
          <p:nvGrpSpPr>
            <p:cNvPr id="17" name="Groupe 44"/>
            <p:cNvGrpSpPr/>
            <p:nvPr/>
          </p:nvGrpSpPr>
          <p:grpSpPr>
            <a:xfrm>
              <a:off x="6143637" y="4071946"/>
              <a:ext cx="2379177" cy="1624576"/>
              <a:chOff x="6143637" y="4071946"/>
              <a:chExt cx="2379177" cy="1624576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143637" y="4357694"/>
                <a:ext cx="2379177" cy="1338828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pPr algn="ctr" rt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ar-DZ" dirty="0" smtClean="0">
                    <a:latin typeface="Times New Roman"/>
                    <a:ea typeface="Times New Roman"/>
                  </a:rPr>
                  <a:t>تكلفة الوحدة = المبالغ / الكمية</a:t>
                </a:r>
                <a:endParaRPr lang="ar-DZ" dirty="0" smtClean="0">
                  <a:latin typeface="Times New Roman"/>
                  <a:ea typeface="Times New Roman"/>
                  <a:cs typeface="Arial"/>
                </a:endParaRPr>
              </a:p>
              <a:p>
                <a:pPr algn="ctr" rt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ar-DZ" dirty="0" smtClean="0">
                    <a:latin typeface="Times New Roman"/>
                    <a:ea typeface="Times New Roman"/>
                    <a:cs typeface="Arial"/>
                  </a:rPr>
                  <a:t>304000 / 8000 = 38</a:t>
                </a:r>
              </a:p>
              <a:p>
                <a:pPr algn="ctr" rtl="1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ar-DZ" dirty="0" smtClean="0">
                    <a:latin typeface="Times New Roman"/>
                    <a:ea typeface="Times New Roman"/>
                    <a:cs typeface="Arial"/>
                  </a:rPr>
                  <a:t>325500 / 10500 = 31</a:t>
                </a:r>
              </a:p>
            </p:txBody>
          </p:sp>
          <p:cxnSp>
            <p:nvCxnSpPr>
              <p:cNvPr id="56" name="Connecteur droit avec flèche 55"/>
              <p:cNvCxnSpPr>
                <a:stCxn id="55" idx="1"/>
              </p:cNvCxnSpPr>
              <p:nvPr/>
            </p:nvCxnSpPr>
            <p:spPr>
              <a:xfrm rot="10800000" flipH="1">
                <a:off x="6143637" y="4071946"/>
                <a:ext cx="642942" cy="95516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Connecteur droit avec flèche 53"/>
            <p:cNvCxnSpPr>
              <a:stCxn id="55" idx="1"/>
            </p:cNvCxnSpPr>
            <p:nvPr/>
          </p:nvCxnSpPr>
          <p:spPr>
            <a:xfrm rot="10800000">
              <a:off x="3929059" y="4143384"/>
              <a:ext cx="2214578" cy="8837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4488044" y="45720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38</a:t>
            </a:r>
            <a:endParaRPr lang="fr-FR" dirty="0"/>
          </a:p>
        </p:txBody>
      </p:sp>
      <p:sp>
        <p:nvSpPr>
          <p:cNvPr id="62" name="Rectangle 61"/>
          <p:cNvSpPr/>
          <p:nvPr/>
        </p:nvSpPr>
        <p:spPr>
          <a:xfrm>
            <a:off x="1500166" y="457200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31</a:t>
            </a:r>
            <a:endParaRPr lang="fr-FR" dirty="0"/>
          </a:p>
        </p:txBody>
      </p:sp>
      <p:sp>
        <p:nvSpPr>
          <p:cNvPr id="64" name="Rectangle 63"/>
          <p:cNvSpPr/>
          <p:nvPr/>
        </p:nvSpPr>
        <p:spPr>
          <a:xfrm>
            <a:off x="285720" y="4572008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>
                <a:latin typeface="Times New Roman"/>
                <a:ea typeface="Times New Roman"/>
              </a:rPr>
              <a:t>325500</a:t>
            </a:r>
            <a:endParaRPr lang="fr-FR" dirty="0"/>
          </a:p>
        </p:txBody>
      </p:sp>
      <p:sp>
        <p:nvSpPr>
          <p:cNvPr id="57" name="Rectangle 56"/>
          <p:cNvSpPr/>
          <p:nvPr/>
        </p:nvSpPr>
        <p:spPr>
          <a:xfrm>
            <a:off x="5429256" y="3314642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latin typeface="Times New Roman"/>
                <a:ea typeface="Times New Roman"/>
              </a:rPr>
              <a:t>ـــــــــــ</a:t>
            </a:r>
            <a:endParaRPr lang="fr-FR" sz="2000" b="1" dirty="0"/>
          </a:p>
        </p:txBody>
      </p:sp>
      <p:sp>
        <p:nvSpPr>
          <p:cNvPr id="58" name="Rectangle 57"/>
          <p:cNvSpPr/>
          <p:nvPr/>
        </p:nvSpPr>
        <p:spPr>
          <a:xfrm>
            <a:off x="1285852" y="3313420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latin typeface="Times New Roman"/>
                <a:ea typeface="Times New Roman"/>
              </a:rPr>
              <a:t>ـــــــــــ</a:t>
            </a:r>
            <a:endParaRPr lang="fr-FR" sz="2000" b="1" dirty="0"/>
          </a:p>
        </p:txBody>
      </p:sp>
      <p:sp>
        <p:nvSpPr>
          <p:cNvPr id="59" name="Rectangle 58"/>
          <p:cNvSpPr/>
          <p:nvPr/>
        </p:nvSpPr>
        <p:spPr>
          <a:xfrm>
            <a:off x="4305509" y="3314642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latin typeface="Times New Roman"/>
                <a:ea typeface="Times New Roman"/>
              </a:rPr>
              <a:t>ـــــــــــ</a:t>
            </a:r>
            <a:endParaRPr lang="fr-FR" sz="2000" b="1" dirty="0"/>
          </a:p>
        </p:txBody>
      </p:sp>
      <p:sp>
        <p:nvSpPr>
          <p:cNvPr id="60" name="Rectangle 59"/>
          <p:cNvSpPr/>
          <p:nvPr/>
        </p:nvSpPr>
        <p:spPr>
          <a:xfrm>
            <a:off x="2285984" y="3314642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latin typeface="Times New Roman"/>
                <a:ea typeface="Times New Roman"/>
              </a:rPr>
              <a:t>ـــــــــــ</a:t>
            </a:r>
            <a:endParaRPr lang="fr-FR" sz="2000" b="1" dirty="0"/>
          </a:p>
        </p:txBody>
      </p:sp>
      <p:sp>
        <p:nvSpPr>
          <p:cNvPr id="65" name="Rectangle 64"/>
          <p:cNvSpPr/>
          <p:nvPr/>
        </p:nvSpPr>
        <p:spPr>
          <a:xfrm>
            <a:off x="214282" y="5357826"/>
            <a:ext cx="7215238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>
                <a:solidFill>
                  <a:schemeClr val="bg1"/>
                </a:solidFill>
                <a:ea typeface="Calibri"/>
              </a:rPr>
              <a:t>تكلفة الوحدة (</a:t>
            </a:r>
            <a:r>
              <a:rPr lang="fr-FR" sz="2000" dirty="0" smtClean="0">
                <a:solidFill>
                  <a:schemeClr val="bg1"/>
                </a:solidFill>
                <a:ea typeface="Calibri"/>
                <a:cs typeface="Arial"/>
              </a:rPr>
              <a:t>PU</a:t>
            </a:r>
            <a:r>
              <a:rPr lang="ar-DZ" sz="2000" dirty="0" smtClean="0">
                <a:solidFill>
                  <a:schemeClr val="bg1"/>
                </a:solidFill>
                <a:ea typeface="Calibri"/>
                <a:cs typeface="Arial"/>
              </a:rPr>
              <a:t>) </a:t>
            </a:r>
            <a:r>
              <a:rPr lang="ar-DZ" sz="2000" dirty="0" smtClean="0">
                <a:ea typeface="Calibri"/>
                <a:cs typeface="Arial"/>
              </a:rPr>
              <a:t>في الغالب لا تجمع </a:t>
            </a:r>
            <a:r>
              <a:rPr lang="ar-DZ" sz="2000" dirty="0" err="1" smtClean="0">
                <a:ea typeface="Calibri"/>
                <a:cs typeface="Arial"/>
              </a:rPr>
              <a:t>و</a:t>
            </a:r>
            <a:r>
              <a:rPr lang="ar-DZ" sz="2000" dirty="0" smtClean="0">
                <a:ea typeface="Calibri"/>
                <a:cs typeface="Arial"/>
              </a:rPr>
              <a:t> لا تطرح، بل تحسب :     المبالغ / الكمية.</a:t>
            </a:r>
          </a:p>
          <a:p>
            <a:pPr algn="r" rtl="1">
              <a:lnSpc>
                <a:spcPct val="150000"/>
              </a:lnSpc>
            </a:pPr>
            <a:r>
              <a:rPr lang="ar-DZ" sz="2000" dirty="0" smtClean="0">
                <a:ea typeface="Calibri"/>
                <a:cs typeface="Arial"/>
              </a:rPr>
              <a:t>سواء في تكلفة الشراء، أو تكلفة الإنتاج، أو سعر التكلفة. </a:t>
            </a:r>
            <a:endParaRPr lang="fr-FR" sz="2000" dirty="0" smtClean="0"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12 3.284E-6 L 0.55712 3.284E-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1.30365 0.01412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85069 -0.0180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9769E-7 L 1.575 -0.03238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1.10642 -0.0044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40" grpId="0" animBg="1"/>
      <p:bldP spid="2" grpId="0"/>
      <p:bldP spid="3" grpId="0" build="p"/>
      <p:bldP spid="7" grpId="0"/>
      <p:bldP spid="8" grpId="0"/>
      <p:bldP spid="9" grpId="0"/>
      <p:bldP spid="10" grpId="0" animBg="1"/>
      <p:bldP spid="10" grpId="1" animBg="1"/>
      <p:bldP spid="11" grpId="0"/>
      <p:bldP spid="12" grpId="0"/>
      <p:bldP spid="19" grpId="0" animBg="1"/>
      <p:bldP spid="20" grpId="0"/>
      <p:bldP spid="21" grpId="0" animBg="1"/>
      <p:bldP spid="21" grpId="1" animBg="1"/>
      <p:bldP spid="22" grpId="0" animBg="1"/>
      <p:bldP spid="22" grpId="1" animBg="1"/>
      <p:bldP spid="23" grpId="0"/>
      <p:bldP spid="24" grpId="0"/>
      <p:bldP spid="26" grpId="0"/>
      <p:bldP spid="27" grpId="0"/>
      <p:bldP spid="28" grpId="0"/>
      <p:bldP spid="29" grpId="0" animBg="1"/>
      <p:bldP spid="30" grpId="0" animBg="1"/>
      <p:bldP spid="30" grpId="1" animBg="1"/>
      <p:bldP spid="31" grpId="0"/>
      <p:bldP spid="32" grpId="0"/>
      <p:bldP spid="33" grpId="0" animBg="1"/>
      <p:bldP spid="33" grpId="1" animBg="1"/>
      <p:bldP spid="34" grpId="0"/>
      <p:bldP spid="35" grpId="0"/>
      <p:bldP spid="37" grpId="0" animBg="1"/>
      <p:bldP spid="38" grpId="0"/>
      <p:bldP spid="39" grpId="0"/>
      <p:bldP spid="41" grpId="0"/>
      <p:bldP spid="46" grpId="0"/>
      <p:bldP spid="51" grpId="0"/>
      <p:bldP spid="61" grpId="0"/>
      <p:bldP spid="62" grpId="0"/>
      <p:bldP spid="64" grpId="0"/>
      <p:bldP spid="57" grpId="0"/>
      <p:bldP spid="58" grpId="0"/>
      <p:bldP spid="59" grpId="0"/>
      <p:bldP spid="60" grpId="0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 anchor="t">
            <a:noAutofit/>
          </a:bodyPr>
          <a:lstStyle/>
          <a:p>
            <a:pPr lvl="0" algn="r" rtl="1"/>
            <a:r>
              <a:rPr lang="ar-DZ" sz="2000" dirty="0" smtClean="0">
                <a:solidFill>
                  <a:srgbClr val="FF0000"/>
                </a:solidFill>
              </a:rPr>
              <a:t>1-3- مسك حساب المخزون:  </a:t>
            </a:r>
            <a:r>
              <a:rPr lang="ar-DZ" sz="2000" dirty="0" smtClean="0"/>
              <a:t>نعلم أن قاعدة توازن  المخزونات. </a:t>
            </a:r>
            <a:r>
              <a:rPr lang="fr-FR" sz="2000" dirty="0" smtClean="0">
                <a:solidFill>
                  <a:srgbClr val="FF0000"/>
                </a:solidFill>
              </a:rPr>
              <a:t/>
            </a:r>
            <a:br>
              <a:rPr lang="fr-FR" sz="2000" dirty="0" smtClean="0">
                <a:solidFill>
                  <a:srgbClr val="FF0000"/>
                </a:solidFill>
              </a:rPr>
            </a:br>
            <a:endParaRPr lang="fr-FR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71472" y="642918"/>
          <a:ext cx="5357050" cy="73152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535705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3200" dirty="0" smtClean="0"/>
                        <a:t>مخ1 </a:t>
                      </a:r>
                      <a:r>
                        <a:rPr lang="ar-DZ" sz="3200" dirty="0"/>
                        <a:t>+ الإدخالات </a:t>
                      </a:r>
                      <a:r>
                        <a:rPr lang="ar-DZ" sz="3200" dirty="0" smtClean="0"/>
                        <a:t>=مخ2</a:t>
                      </a:r>
                      <a:r>
                        <a:rPr lang="fr-FR" sz="3200" dirty="0" smtClean="0"/>
                        <a:t> + </a:t>
                      </a:r>
                      <a:r>
                        <a:rPr lang="ar-DZ" sz="3200" dirty="0" smtClean="0"/>
                        <a:t>الإخراجات </a:t>
                      </a:r>
                      <a:endParaRPr lang="fr-FR" sz="3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928670"/>
            <a:ext cx="8643967" cy="96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0475" algn="l"/>
              </a:tabLst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أ- تقييم الإدخالات 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00475" algn="l"/>
              </a:tabLst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تقيم البضائع و المواد الأولية و اللوازم و التموينات الأخرى عند إدخالها المخزن بتكلفة الشراء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42844" y="1785926"/>
            <a:ext cx="871278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ب- تقييم الإخراجات: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مثلا : إن كان هناك 80 كغ </a:t>
            </a:r>
            <a:r>
              <a:rPr lang="ar-DZ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بطاطا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في المخزن تكلفتها 50 دج /كغ</a:t>
            </a: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تم شراء 90 كغ أخرى بـ 40 دج/كغ</a:t>
            </a: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عندما نريد إخراج 60كغ من المخزن ( للاستهلاك أو للبيع )، هل تحسب بـ 50 دج/كغ أم 40 دج/كغ؟</a:t>
            </a: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توجد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طريقتان هما :</a:t>
            </a: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الوارد أولا صادر أولا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(FIFO)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أي نستعمل البطاطا السابقة (مخ1) ثم المشتراة لاحقا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(الجديدة).</a:t>
            </a:r>
            <a:endParaRPr lang="fr-FR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أو  طريقة التكلفة الوسطية المرجحة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(CUMP)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أي نستعمل 60كغ </a:t>
            </a:r>
            <a:r>
              <a:rPr lang="ar-DZ" sz="20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لا </a:t>
            </a:r>
            <a:r>
              <a:rPr lang="ar-DZ" sz="2000" dirty="0" err="1" smtClean="0">
                <a:latin typeface="Calibri" pitchFamily="34" charset="0"/>
                <a:ea typeface="Calibri" pitchFamily="34" charset="0"/>
                <a:cs typeface="Arial" pitchFamily="34" charset="0"/>
              </a:rPr>
              <a:t>يهمنا</a:t>
            </a:r>
            <a:r>
              <a:rPr lang="ar-DZ" sz="20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إن كانت من السابقة أو اللاحقة، معناه مبلغ متوسط ( وسطي).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5786454"/>
            <a:ext cx="7318670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(مبلغ مخ1 + مبلغ الإدخالات )  /  ( كمية مخ1  + كمية الإدخالات )</a:t>
            </a:r>
            <a:r>
              <a:rPr lang="fr-F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 </a:t>
            </a:r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التكلفة الوسطية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-500098" y="5214950"/>
            <a:ext cx="9297738" cy="714380"/>
            <a:chOff x="-368020" y="6215082"/>
            <a:chExt cx="9297738" cy="714380"/>
          </a:xfrm>
        </p:grpSpPr>
        <p:sp>
          <p:nvSpPr>
            <p:cNvPr id="8" name="Rectangle 7"/>
            <p:cNvSpPr/>
            <p:nvPr/>
          </p:nvSpPr>
          <p:spPr>
            <a:xfrm>
              <a:off x="-368020" y="6215082"/>
              <a:ext cx="9297738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ملاحظة 1 : الإدخالات هي التي دخلت للمخزن سواء تم شراؤها ( تكلفة الشراء) أو تم إنتاجها ( تكلفة الإنتاج ندرسها فيما بعد).</a:t>
              </a:r>
              <a:endParaRPr lang="fr-FR" dirty="0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 rot="10800000" flipV="1">
              <a:off x="4918392" y="6357958"/>
              <a:ext cx="2225376" cy="5715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rot="10800000" flipV="1">
              <a:off x="2346624" y="6357958"/>
              <a:ext cx="4725706" cy="5000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2143108" y="6072206"/>
            <a:ext cx="6216830" cy="785794"/>
            <a:chOff x="917864" y="5870058"/>
            <a:chExt cx="6216830" cy="785794"/>
          </a:xfrm>
        </p:grpSpPr>
        <p:sp>
          <p:nvSpPr>
            <p:cNvPr id="18" name="Rectangle 17"/>
            <p:cNvSpPr/>
            <p:nvPr/>
          </p:nvSpPr>
          <p:spPr>
            <a:xfrm>
              <a:off x="917864" y="6009521"/>
              <a:ext cx="6216830" cy="64633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ملاحظة 2: التكلفة الوسطية </a:t>
              </a:r>
              <a:r>
                <a:rPr lang="fr-FR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fr-FR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تحسب بعد  تكلفة الشراء </a:t>
              </a:r>
              <a:r>
                <a:rPr lang="ar-DZ" dirty="0" err="1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و</a:t>
              </a:r>
              <a:r>
                <a:rPr lang="ar-DZ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بعد تكلفة الإنتاج .</a:t>
              </a:r>
            </a:p>
            <a:p>
              <a:pPr algn="r" rtl="1"/>
              <a:r>
                <a:rPr lang="ar-DZ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     تستعمل طريقة</a:t>
              </a:r>
              <a:r>
                <a:rPr lang="ar-DZ" dirty="0" smtClean="0">
                  <a:latin typeface="Arial" pitchFamily="34" charset="0"/>
                  <a:cs typeface="Arial" pitchFamily="34" charset="0"/>
                </a:rPr>
                <a:t> التكلفة الوسطية </a:t>
              </a:r>
              <a:r>
                <a:rPr lang="fr-FR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تقريبا في كل تمارين التكاليف .</a:t>
              </a:r>
              <a:endParaRPr lang="fr-FR" dirty="0">
                <a:solidFill>
                  <a:schemeClr val="bg1"/>
                </a:solidFill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rot="5400000" flipH="1" flipV="1">
              <a:off x="5918524" y="5870058"/>
              <a:ext cx="214314" cy="2143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" name="Groupe 25"/>
          <p:cNvGrpSpPr/>
          <p:nvPr/>
        </p:nvGrpSpPr>
        <p:grpSpPr>
          <a:xfrm>
            <a:off x="3000364" y="4071942"/>
            <a:ext cx="4274247" cy="642942"/>
            <a:chOff x="3000364" y="4071942"/>
            <a:chExt cx="4274247" cy="642942"/>
          </a:xfrm>
        </p:grpSpPr>
        <p:sp>
          <p:nvSpPr>
            <p:cNvPr id="15" name="Rectangle 14"/>
            <p:cNvSpPr/>
            <p:nvPr/>
          </p:nvSpPr>
          <p:spPr>
            <a:xfrm>
              <a:off x="3000364" y="4071942"/>
              <a:ext cx="4274247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ar-DZ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.</a:t>
              </a:r>
              <a:r>
                <a:rPr lang="fr-FR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 </a:t>
              </a:r>
              <a:r>
                <a:rPr lang="fr-FR" sz="2400" dirty="0" smtClean="0"/>
                <a:t> </a:t>
              </a:r>
              <a:r>
                <a:rPr lang="fr-FR" sz="2400" dirty="0" smtClean="0">
                  <a:solidFill>
                    <a:srgbClr val="FF0000"/>
                  </a:solidFill>
                </a:rPr>
                <a:t>C</a:t>
              </a:r>
              <a:r>
                <a:rPr lang="fr-FR" sz="2400" dirty="0" smtClean="0"/>
                <a:t>oût </a:t>
              </a:r>
              <a:r>
                <a:rPr lang="fr-FR" sz="2400" dirty="0" smtClean="0">
                  <a:solidFill>
                    <a:srgbClr val="FF0000"/>
                  </a:solidFill>
                </a:rPr>
                <a:t>u</a:t>
              </a:r>
              <a:r>
                <a:rPr lang="fr-FR" sz="2400" dirty="0" smtClean="0"/>
                <a:t>nitaire </a:t>
              </a:r>
              <a:r>
                <a:rPr lang="fr-FR" sz="2400" dirty="0" smtClean="0">
                  <a:solidFill>
                    <a:srgbClr val="FF0000"/>
                  </a:solidFill>
                </a:rPr>
                <a:t>m</a:t>
              </a:r>
              <a:r>
                <a:rPr lang="fr-FR" sz="2400" dirty="0" smtClean="0"/>
                <a:t>oyen </a:t>
              </a:r>
              <a:r>
                <a:rPr lang="fr-FR" sz="2400" dirty="0" smtClean="0">
                  <a:solidFill>
                    <a:srgbClr val="FF0000"/>
                  </a:solidFill>
                </a:rPr>
                <a:t>p</a:t>
              </a:r>
              <a:r>
                <a:rPr lang="fr-FR" sz="2400" dirty="0" smtClean="0"/>
                <a:t>ondéré</a:t>
              </a:r>
              <a:r>
                <a:rPr lang="ar-DZ" sz="2400" dirty="0" smtClean="0"/>
                <a:t> </a:t>
              </a:r>
              <a:endParaRPr lang="fr-FR" sz="2400" dirty="0"/>
            </a:p>
          </p:txBody>
        </p:sp>
        <p:sp>
          <p:nvSpPr>
            <p:cNvPr id="24" name="Flèche vers le bas 23"/>
            <p:cNvSpPr/>
            <p:nvPr/>
          </p:nvSpPr>
          <p:spPr>
            <a:xfrm>
              <a:off x="5143504" y="4500570"/>
              <a:ext cx="142876" cy="214314"/>
            </a:xfrm>
            <a:prstGeom prst="downArrow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433" grpId="0"/>
      <p:bldP spid="18437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 anchor="t">
            <a:noAutofit/>
          </a:bodyPr>
          <a:lstStyle/>
          <a:p>
            <a:pPr algn="r" rtl="1"/>
            <a:r>
              <a:rPr lang="ar-DZ" sz="2400" dirty="0" smtClean="0"/>
              <a:t>حسب الوضعية ،  نحسب التكلفة الوسطية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للمادتين بالعلاقة السابقة :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       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7169347" y="1252823"/>
            <a:ext cx="1596912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المادة </a:t>
            </a:r>
            <a:r>
              <a:rPr lang="ar-DZ" sz="2400" dirty="0" smtClean="0"/>
              <a:t>"1</a:t>
            </a:r>
            <a:r>
              <a:rPr lang="fr-FR" sz="2400" dirty="0" smtClean="0"/>
              <a:t>M</a:t>
            </a:r>
            <a:r>
              <a:rPr lang="ar-DZ" sz="2400" dirty="0" smtClean="0"/>
              <a:t>” :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285720" y="773652"/>
            <a:ext cx="7318670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(مبلغ مخ1 + مبلغ الإدخالات )  /  ( كمية مخ1  + كمية الإدخالات )</a:t>
            </a:r>
            <a:r>
              <a:rPr lang="fr-F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 </a:t>
            </a:r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التكلفة الوسطية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357290" y="2027536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35 دج /كغ.</a:t>
            </a:r>
            <a:endParaRPr lang="fr-FR" sz="2400" dirty="0"/>
          </a:p>
        </p:txBody>
      </p:sp>
      <p:grpSp>
        <p:nvGrpSpPr>
          <p:cNvPr id="8" name="Groupe 7"/>
          <p:cNvGrpSpPr/>
          <p:nvPr/>
        </p:nvGrpSpPr>
        <p:grpSpPr>
          <a:xfrm>
            <a:off x="4429124" y="1070752"/>
            <a:ext cx="1765227" cy="644530"/>
            <a:chOff x="6215074" y="2214554"/>
            <a:chExt cx="1765227" cy="644530"/>
          </a:xfrm>
        </p:grpSpPr>
        <p:sp>
          <p:nvSpPr>
            <p:cNvPr id="9" name="Rectangle 8"/>
            <p:cNvSpPr/>
            <p:nvPr/>
          </p:nvSpPr>
          <p:spPr>
            <a:xfrm>
              <a:off x="6215074" y="2214554"/>
              <a:ext cx="1765227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مخ1 من التمرين</a:t>
              </a:r>
              <a:endParaRPr lang="fr-FR" dirty="0"/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 rot="5400000">
              <a:off x="7286644" y="2643976"/>
              <a:ext cx="428628" cy="158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>
            <a:off x="5214938" y="2786061"/>
            <a:ext cx="1428764" cy="1113586"/>
            <a:chOff x="4927778" y="1705284"/>
            <a:chExt cx="540105" cy="1593951"/>
          </a:xfrm>
        </p:grpSpPr>
        <p:sp>
          <p:nvSpPr>
            <p:cNvPr id="12" name="Rectangle 11"/>
            <p:cNvSpPr/>
            <p:nvPr/>
          </p:nvSpPr>
          <p:spPr>
            <a:xfrm>
              <a:off x="4927778" y="2285990"/>
              <a:ext cx="540105" cy="1013245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مخ1 </a:t>
              </a:r>
            </a:p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من التمرين</a:t>
              </a:r>
              <a:endParaRPr lang="fr-FR" sz="2000" dirty="0"/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4873860" y="2011252"/>
              <a:ext cx="613523" cy="158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85720" y="1130842"/>
            <a:ext cx="3819224" cy="583646"/>
            <a:chOff x="5794359" y="2488958"/>
            <a:chExt cx="2811116" cy="583646"/>
          </a:xfrm>
        </p:grpSpPr>
        <p:sp>
          <p:nvSpPr>
            <p:cNvPr id="15" name="Rectangle 14"/>
            <p:cNvSpPr/>
            <p:nvPr/>
          </p:nvSpPr>
          <p:spPr>
            <a:xfrm>
              <a:off x="5794359" y="2488958"/>
              <a:ext cx="2811116" cy="40011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الإدخالات من تكلفة شراء 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المادة </a:t>
              </a:r>
              <a:r>
                <a:rPr lang="ar-DZ" sz="2000" dirty="0" smtClean="0">
                  <a:solidFill>
                    <a:srgbClr val="FF0000"/>
                  </a:solidFill>
                </a:rPr>
                <a:t>"1</a:t>
              </a:r>
              <a:r>
                <a:rPr lang="fr-FR" sz="2000" dirty="0" smtClean="0">
                  <a:solidFill>
                    <a:srgbClr val="FF0000"/>
                  </a:solidFill>
                </a:rPr>
                <a:t>M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rot="5400000">
              <a:off x="8144630" y="2929728"/>
              <a:ext cx="284958" cy="79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/>
          <p:cNvGrpSpPr/>
          <p:nvPr/>
        </p:nvGrpSpPr>
        <p:grpSpPr>
          <a:xfrm>
            <a:off x="2477302" y="2830994"/>
            <a:ext cx="2751073" cy="1064282"/>
            <a:chOff x="4263252" y="512978"/>
            <a:chExt cx="2751073" cy="1064282"/>
          </a:xfrm>
        </p:grpSpPr>
        <p:sp>
          <p:nvSpPr>
            <p:cNvPr id="18" name="Rectangle 17"/>
            <p:cNvSpPr/>
            <p:nvPr/>
          </p:nvSpPr>
          <p:spPr>
            <a:xfrm>
              <a:off x="4263252" y="869374"/>
              <a:ext cx="2751073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الإدخالات ( كمية الشراء) </a:t>
              </a:r>
            </a:p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من تكلفة شراء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المادة </a:t>
              </a:r>
              <a:r>
                <a:rPr lang="ar-DZ" sz="2000" dirty="0" smtClean="0">
                  <a:solidFill>
                    <a:srgbClr val="FF0000"/>
                  </a:solidFill>
                </a:rPr>
                <a:t>"1</a:t>
              </a:r>
              <a:r>
                <a:rPr lang="fr-FR" sz="2000" dirty="0" smtClean="0">
                  <a:solidFill>
                    <a:srgbClr val="FF0000"/>
                  </a:solidFill>
                </a:rPr>
                <a:t>M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rot="5400000" flipH="1" flipV="1">
              <a:off x="6250793" y="690779"/>
              <a:ext cx="357190" cy="158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928926" y="1643050"/>
            <a:ext cx="4861971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(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000  116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304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              ـــــــــــــــــــــــــــــــــــــــــــــــ</a:t>
            </a:r>
          </a:p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(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+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8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fr-FR" sz="2400" dirty="0"/>
          </a:p>
        </p:txBody>
      </p:sp>
      <p:sp>
        <p:nvSpPr>
          <p:cNvPr id="21" name="Rectangle 20"/>
          <p:cNvSpPr/>
          <p:nvPr/>
        </p:nvSpPr>
        <p:spPr>
          <a:xfrm>
            <a:off x="6572296" y="2071678"/>
            <a:ext cx="1214414" cy="46166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r" rtl="1"/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=</a:t>
            </a:r>
            <a:endParaRPr lang="fr-FR" sz="2400" dirty="0"/>
          </a:p>
        </p:txBody>
      </p:sp>
      <p:sp>
        <p:nvSpPr>
          <p:cNvPr id="36" name="Rectangle 35"/>
          <p:cNvSpPr/>
          <p:nvPr/>
        </p:nvSpPr>
        <p:spPr>
          <a:xfrm>
            <a:off x="4214810" y="235743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000 8</a:t>
            </a:r>
            <a:endParaRPr lang="fr-FR" sz="2000" dirty="0"/>
          </a:p>
        </p:txBody>
      </p:sp>
      <p:sp>
        <p:nvSpPr>
          <p:cNvPr id="37" name="Rectangle 36"/>
          <p:cNvSpPr/>
          <p:nvPr/>
        </p:nvSpPr>
        <p:spPr>
          <a:xfrm>
            <a:off x="5286380" y="235743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000 4</a:t>
            </a:r>
            <a:endParaRPr lang="fr-FR" sz="2000" dirty="0"/>
          </a:p>
        </p:txBody>
      </p:sp>
      <p:sp>
        <p:nvSpPr>
          <p:cNvPr id="38" name="Rectangle 37"/>
          <p:cNvSpPr/>
          <p:nvPr/>
        </p:nvSpPr>
        <p:spPr>
          <a:xfrm>
            <a:off x="3571868" y="1714488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000 304</a:t>
            </a:r>
            <a:endParaRPr lang="fr-FR" sz="2000" dirty="0"/>
          </a:p>
        </p:txBody>
      </p:sp>
      <p:sp>
        <p:nvSpPr>
          <p:cNvPr id="39" name="Rectangle 38"/>
          <p:cNvSpPr/>
          <p:nvPr/>
        </p:nvSpPr>
        <p:spPr>
          <a:xfrm>
            <a:off x="5000628" y="1714488"/>
            <a:ext cx="127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000 116</a:t>
            </a:r>
            <a:endParaRPr lang="fr-FR" sz="2400" dirty="0"/>
          </a:p>
        </p:txBody>
      </p:sp>
      <p:sp>
        <p:nvSpPr>
          <p:cNvPr id="40" name="Rectangle 39"/>
          <p:cNvSpPr/>
          <p:nvPr/>
        </p:nvSpPr>
        <p:spPr>
          <a:xfrm>
            <a:off x="7061039" y="3967467"/>
            <a:ext cx="1728358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المادة </a:t>
            </a:r>
            <a:r>
              <a:rPr lang="ar-DZ" sz="2400" dirty="0" smtClean="0"/>
              <a:t>« </a:t>
            </a:r>
            <a:r>
              <a:rPr lang="fr-FR" sz="2400" dirty="0" smtClean="0"/>
              <a:t>M2</a:t>
            </a:r>
            <a:r>
              <a:rPr lang="ar-DZ" sz="2400" dirty="0" smtClean="0"/>
              <a:t>” :</a:t>
            </a:r>
            <a:endParaRPr lang="fr-FR" sz="2400" dirty="0"/>
          </a:p>
        </p:txBody>
      </p:sp>
      <p:sp>
        <p:nvSpPr>
          <p:cNvPr id="42" name="Rectangle 41"/>
          <p:cNvSpPr/>
          <p:nvPr/>
        </p:nvSpPr>
        <p:spPr>
          <a:xfrm>
            <a:off x="1000100" y="5000636"/>
            <a:ext cx="184056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27.5 دج /كغ.</a:t>
            </a:r>
            <a:endParaRPr lang="fr-FR" sz="2400" dirty="0"/>
          </a:p>
        </p:txBody>
      </p:sp>
      <p:grpSp>
        <p:nvGrpSpPr>
          <p:cNvPr id="46" name="Groupe 45"/>
          <p:cNvGrpSpPr/>
          <p:nvPr/>
        </p:nvGrpSpPr>
        <p:grpSpPr>
          <a:xfrm>
            <a:off x="5072066" y="5715810"/>
            <a:ext cx="1357322" cy="1135696"/>
            <a:chOff x="4858614" y="1974799"/>
            <a:chExt cx="1032841" cy="1135696"/>
          </a:xfrm>
          <a:solidFill>
            <a:schemeClr val="bg1">
              <a:lumMod val="65000"/>
            </a:schemeClr>
          </a:solidFill>
        </p:grpSpPr>
        <p:sp>
          <p:nvSpPr>
            <p:cNvPr id="47" name="Rectangle 46"/>
            <p:cNvSpPr/>
            <p:nvPr/>
          </p:nvSpPr>
          <p:spPr>
            <a:xfrm>
              <a:off x="4858614" y="2402609"/>
              <a:ext cx="1032841" cy="70788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مخ1</a:t>
              </a:r>
            </a:p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من التمرين</a:t>
              </a:r>
              <a:endParaRPr lang="fr-FR" sz="2000" dirty="0"/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rot="5400000" flipH="1" flipV="1">
              <a:off x="5057436" y="2188539"/>
              <a:ext cx="428628" cy="1148"/>
            </a:xfrm>
            <a:prstGeom prst="straightConnector1">
              <a:avLst/>
            </a:prstGeom>
            <a:grpFill/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e 48"/>
          <p:cNvGrpSpPr/>
          <p:nvPr/>
        </p:nvGrpSpPr>
        <p:grpSpPr>
          <a:xfrm>
            <a:off x="1643042" y="4071148"/>
            <a:ext cx="3364395" cy="644530"/>
            <a:chOff x="5241080" y="2214554"/>
            <a:chExt cx="3364395" cy="644530"/>
          </a:xfrm>
          <a:solidFill>
            <a:schemeClr val="bg1">
              <a:lumMod val="50000"/>
            </a:schemeClr>
          </a:solidFill>
        </p:grpSpPr>
        <p:sp>
          <p:nvSpPr>
            <p:cNvPr id="50" name="Rectangle 49"/>
            <p:cNvSpPr/>
            <p:nvPr/>
          </p:nvSpPr>
          <p:spPr>
            <a:xfrm>
              <a:off x="5241080" y="2214554"/>
              <a:ext cx="3364395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الإدخالات من تكلفة شراء</a:t>
              </a:r>
              <a:r>
                <a:rPr lang="ar-DZ" sz="2000" dirty="0" smtClean="0">
                  <a:solidFill>
                    <a:srgbClr val="FF0000"/>
                  </a:solidFill>
                </a:rPr>
                <a:t>« </a:t>
              </a:r>
              <a:r>
                <a:rPr lang="fr-FR" sz="2000" dirty="0" smtClean="0">
                  <a:solidFill>
                    <a:srgbClr val="FF0000"/>
                  </a:solidFill>
                </a:rPr>
                <a:t>M2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51" name="Connecteur droit avec flèche 50"/>
            <p:cNvCxnSpPr/>
            <p:nvPr/>
          </p:nvCxnSpPr>
          <p:spPr>
            <a:xfrm rot="5400000">
              <a:off x="7454864" y="2715414"/>
              <a:ext cx="286546" cy="794"/>
            </a:xfrm>
            <a:prstGeom prst="straightConnector1">
              <a:avLst/>
            </a:prstGeom>
            <a:grpFill/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e 51"/>
          <p:cNvGrpSpPr/>
          <p:nvPr/>
        </p:nvGrpSpPr>
        <p:grpSpPr>
          <a:xfrm>
            <a:off x="2000232" y="5786454"/>
            <a:ext cx="2751073" cy="1071546"/>
            <a:chOff x="4120378" y="648590"/>
            <a:chExt cx="2751073" cy="1071546"/>
          </a:xfrm>
          <a:solidFill>
            <a:schemeClr val="bg1">
              <a:lumMod val="50000"/>
            </a:schemeClr>
          </a:solidFill>
        </p:grpSpPr>
        <p:sp>
          <p:nvSpPr>
            <p:cNvPr id="53" name="Rectangle 52"/>
            <p:cNvSpPr/>
            <p:nvPr/>
          </p:nvSpPr>
          <p:spPr>
            <a:xfrm>
              <a:off x="4120378" y="1012250"/>
              <a:ext cx="2751073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الإدخالات ( كمية الشراء) </a:t>
              </a:r>
            </a:p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من تكلفة شراء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000" dirty="0" smtClean="0">
                  <a:solidFill>
                    <a:srgbClr val="FF0000"/>
                  </a:solidFill>
                </a:rPr>
                <a:t>« </a:t>
              </a:r>
              <a:r>
                <a:rPr lang="fr-FR" sz="2000" dirty="0" smtClean="0">
                  <a:solidFill>
                    <a:srgbClr val="FF0000"/>
                  </a:solidFill>
                </a:rPr>
                <a:t>M2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 rot="5400000" flipH="1" flipV="1">
              <a:off x="5950309" y="841917"/>
              <a:ext cx="435098" cy="48444"/>
            </a:xfrm>
            <a:prstGeom prst="straightConnector1">
              <a:avLst/>
            </a:prstGeom>
            <a:grpFill/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2857488" y="4737754"/>
            <a:ext cx="4933409" cy="101566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(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000 116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+    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304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</a:p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                    ــــــــــــــــــــــــــــــــــــــــــــــــــــــــــــ</a:t>
            </a:r>
          </a:p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( 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4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+   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000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8 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fr-FR" sz="2000" dirty="0"/>
          </a:p>
        </p:txBody>
      </p:sp>
      <p:sp>
        <p:nvSpPr>
          <p:cNvPr id="56" name="Rectangle 55"/>
          <p:cNvSpPr/>
          <p:nvPr/>
        </p:nvSpPr>
        <p:spPr>
          <a:xfrm>
            <a:off x="6500826" y="4996210"/>
            <a:ext cx="1214414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r" rtl="1"/>
            <a:r>
              <a:rPr lang="fr-FR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=</a:t>
            </a:r>
            <a:endParaRPr lang="fr-FR" sz="2000" dirty="0"/>
          </a:p>
        </p:txBody>
      </p:sp>
      <p:grpSp>
        <p:nvGrpSpPr>
          <p:cNvPr id="60" name="Groupe 59"/>
          <p:cNvGrpSpPr/>
          <p:nvPr/>
        </p:nvGrpSpPr>
        <p:grpSpPr>
          <a:xfrm>
            <a:off x="5558484" y="4149874"/>
            <a:ext cx="1656722" cy="565010"/>
            <a:chOff x="5558484" y="4006998"/>
            <a:chExt cx="1656722" cy="565010"/>
          </a:xfrm>
          <a:solidFill>
            <a:schemeClr val="bg1">
              <a:lumMod val="65000"/>
            </a:schemeClr>
          </a:solidFill>
        </p:grpSpPr>
        <p:grpSp>
          <p:nvGrpSpPr>
            <p:cNvPr id="43" name="Groupe 42"/>
            <p:cNvGrpSpPr/>
            <p:nvPr/>
          </p:nvGrpSpPr>
          <p:grpSpPr>
            <a:xfrm>
              <a:off x="5572132" y="4006998"/>
              <a:ext cx="1643074" cy="565010"/>
              <a:chOff x="6200809" y="2214554"/>
              <a:chExt cx="1292655" cy="707886"/>
            </a:xfrm>
            <a:grpFill/>
          </p:grpSpPr>
          <p:sp>
            <p:nvSpPr>
              <p:cNvPr id="44" name="Rectangle 43"/>
              <p:cNvSpPr/>
              <p:nvPr/>
            </p:nvSpPr>
            <p:spPr>
              <a:xfrm>
                <a:off x="6411116" y="2214554"/>
                <a:ext cx="1082348" cy="707886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ar-DZ" sz="2000" dirty="0" smtClean="0">
                    <a:latin typeface="Arial" pitchFamily="34" charset="0"/>
                    <a:ea typeface="Calibri" pitchFamily="34" charset="0"/>
                    <a:cs typeface="Arial" pitchFamily="34" charset="0"/>
                  </a:rPr>
                  <a:t>مبلغ مخ1 </a:t>
                </a:r>
              </a:p>
              <a:p>
                <a:pPr algn="r" rtl="1"/>
                <a:r>
                  <a:rPr lang="ar-DZ" sz="2000" dirty="0" smtClean="0">
                    <a:latin typeface="Arial" pitchFamily="34" charset="0"/>
                    <a:ea typeface="Calibri" pitchFamily="34" charset="0"/>
                    <a:cs typeface="Arial" pitchFamily="34" charset="0"/>
                  </a:rPr>
                  <a:t>من التمرين</a:t>
                </a:r>
                <a:endParaRPr lang="fr-FR" sz="2000" dirty="0"/>
              </a:p>
            </p:txBody>
          </p:sp>
          <p:cxnSp>
            <p:nvCxnSpPr>
              <p:cNvPr id="45" name="Connecteur droit avec flèche 44"/>
              <p:cNvCxnSpPr/>
              <p:nvPr/>
            </p:nvCxnSpPr>
            <p:spPr>
              <a:xfrm rot="5400000">
                <a:off x="5991654" y="2638817"/>
                <a:ext cx="427834" cy="9524"/>
              </a:xfrm>
              <a:prstGeom prst="straightConnector1">
                <a:avLst/>
              </a:prstGeom>
              <a:grpFill/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Connecteur droit 57"/>
            <p:cNvCxnSpPr/>
            <p:nvPr/>
          </p:nvCxnSpPr>
          <p:spPr>
            <a:xfrm>
              <a:off x="5558484" y="4143380"/>
              <a:ext cx="285752" cy="1588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4786314" y="4753285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000 87</a:t>
            </a:r>
            <a:endParaRPr lang="fr-FR" sz="2400" dirty="0"/>
          </a:p>
        </p:txBody>
      </p:sp>
      <p:sp>
        <p:nvSpPr>
          <p:cNvPr id="62" name="Rectangle 61"/>
          <p:cNvSpPr/>
          <p:nvPr/>
        </p:nvSpPr>
        <p:spPr>
          <a:xfrm>
            <a:off x="3381652" y="4714884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500 325</a:t>
            </a:r>
            <a:endParaRPr lang="fr-FR" sz="2400" dirty="0"/>
          </a:p>
        </p:txBody>
      </p:sp>
      <p:sp>
        <p:nvSpPr>
          <p:cNvPr id="63" name="Rectangle 62"/>
          <p:cNvSpPr/>
          <p:nvPr/>
        </p:nvSpPr>
        <p:spPr>
          <a:xfrm>
            <a:off x="4929190" y="5324789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500 4</a:t>
            </a:r>
            <a:endParaRPr lang="fr-FR" sz="2400" dirty="0"/>
          </a:p>
        </p:txBody>
      </p:sp>
      <p:sp>
        <p:nvSpPr>
          <p:cNvPr id="64" name="Rectangle 63"/>
          <p:cNvSpPr/>
          <p:nvPr/>
        </p:nvSpPr>
        <p:spPr>
          <a:xfrm>
            <a:off x="3571868" y="5286388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500 10</a:t>
            </a:r>
            <a:endParaRPr lang="fr-FR" sz="2400" dirty="0"/>
          </a:p>
        </p:txBody>
      </p:sp>
      <p:sp>
        <p:nvSpPr>
          <p:cNvPr id="57" name="Rectangle 56"/>
          <p:cNvSpPr/>
          <p:nvPr/>
        </p:nvSpPr>
        <p:spPr>
          <a:xfrm>
            <a:off x="4929190" y="1714488"/>
            <a:ext cx="954107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المبالغ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ــــــــــــ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الكميات</a:t>
            </a:r>
            <a:endParaRPr lang="fr-FR" sz="2400" dirty="0"/>
          </a:p>
        </p:txBody>
      </p:sp>
      <p:sp>
        <p:nvSpPr>
          <p:cNvPr id="59" name="Rectangle 58"/>
          <p:cNvSpPr/>
          <p:nvPr/>
        </p:nvSpPr>
        <p:spPr>
          <a:xfrm>
            <a:off x="6715140" y="1643050"/>
            <a:ext cx="954107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الكميات</a:t>
            </a:r>
            <a:endParaRPr lang="ar-DZ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ــــــــــــ</a:t>
            </a:r>
          </a:p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المبالغ</a:t>
            </a:r>
            <a:endParaRPr lang="fr-FR" sz="2400" dirty="0"/>
          </a:p>
        </p:txBody>
      </p:sp>
      <p:sp>
        <p:nvSpPr>
          <p:cNvPr id="65" name="Rectangle 64"/>
          <p:cNvSpPr/>
          <p:nvPr/>
        </p:nvSpPr>
        <p:spPr>
          <a:xfrm>
            <a:off x="3071802" y="1643050"/>
            <a:ext cx="3557384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للتذكير :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في الاقتصاد عند حساب المرونة =</a:t>
            </a:r>
            <a:endParaRPr lang="fr-FR" sz="2400" dirty="0"/>
          </a:p>
        </p:txBody>
      </p:sp>
      <p:sp>
        <p:nvSpPr>
          <p:cNvPr id="66" name="Rectangle 65"/>
          <p:cNvSpPr/>
          <p:nvPr/>
        </p:nvSpPr>
        <p:spPr>
          <a:xfrm>
            <a:off x="7215206" y="1928802"/>
            <a:ext cx="1091966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متعاكسان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1 2.21092E-6 L 0.31041 2.21092E-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33117E-6 L 0.76164 -0.01549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-8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7 -0.02706 L 1.16424 -0.0444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5" y="-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9704E-6 L 1.43438 -0.01064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20" grpId="0" animBg="1"/>
      <p:bldP spid="21" grpId="0" animBg="1"/>
      <p:bldP spid="36" grpId="0"/>
      <p:bldP spid="37" grpId="0"/>
      <p:bldP spid="38" grpId="0"/>
      <p:bldP spid="39" grpId="0"/>
      <p:bldP spid="40" grpId="0" animBg="1"/>
      <p:bldP spid="42" grpId="0" animBg="1"/>
      <p:bldP spid="55" grpId="0" animBg="1"/>
      <p:bldP spid="56" grpId="0" animBg="1"/>
      <p:bldP spid="61" grpId="0"/>
      <p:bldP spid="62" grpId="0"/>
      <p:bldP spid="63" grpId="0"/>
      <p:bldP spid="64" grpId="0"/>
      <p:bldP spid="57" grpId="0" animBg="1"/>
      <p:bldP spid="57" grpId="1" animBg="1"/>
      <p:bldP spid="59" grpId="0" animBg="1"/>
      <p:bldP spid="59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1459108" y="3429000"/>
            <a:ext cx="684000" cy="82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643834" y="142852"/>
            <a:ext cx="120417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ملاحظة :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07961" y="785794"/>
            <a:ext cx="921919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يمكن تحديد التكلفة الوسطية عن طريق ما يسمى جدول حساب المخزون ( جدول حساب الجرد )، </a:t>
            </a:r>
            <a:r>
              <a:rPr lang="ar-DZ" sz="20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 الذي </a:t>
            </a:r>
          </a:p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يكون مطلوب في بعض التمارين ( بكالوريا 2015 </a:t>
            </a:r>
            <a:r>
              <a:rPr lang="ar-DZ" sz="20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 2017 مثلا )، </a:t>
            </a:r>
            <a:r>
              <a:rPr lang="ar-DZ" sz="20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 إن لم يطلب نطبق القانون السابق</a:t>
            </a:r>
          </a:p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 مباشرة لأن طريقة التكلفة الوسطية  </a:t>
            </a:r>
            <a:r>
              <a:rPr lang="fr-FR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تستعمل 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في التمارين ( أحيانا تطلب </a:t>
            </a:r>
            <a:r>
              <a:rPr lang="ar-DZ" sz="2000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 أحيانا لا تطلب،</a:t>
            </a:r>
          </a:p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 لكن يجب حسابها مع وجود ملاحظة في تمارين </a:t>
            </a:r>
            <a:r>
              <a:rPr lang="ar-DZ" sz="2000" dirty="0" err="1" smtClean="0">
                <a:latin typeface="Arial" pitchFamily="34" charset="0"/>
                <a:cs typeface="Arial" pitchFamily="34" charset="0"/>
              </a:rPr>
              <a:t>البكالوريا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 أن المؤسسة تستعمل طريقة التكلفة الوسطية </a:t>
            </a:r>
            <a:r>
              <a:rPr lang="fr-FR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5929322" y="2214554"/>
            <a:ext cx="2989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جدول حساب الجرد </a:t>
            </a: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للمادة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"</a:t>
            </a:r>
            <a:r>
              <a:rPr lang="fr-FR" sz="2000" dirty="0" smtClean="0">
                <a:solidFill>
                  <a:srgbClr val="FF0000"/>
                </a:solidFill>
              </a:rPr>
              <a:t>M1</a:t>
            </a:r>
            <a:r>
              <a:rPr lang="ar-DZ" sz="2000" dirty="0" smtClean="0">
                <a:solidFill>
                  <a:srgbClr val="FF0000"/>
                </a:solidFill>
              </a:rPr>
              <a:t>”</a:t>
            </a:r>
            <a:r>
              <a:rPr lang="ar-DZ" sz="2000" dirty="0" smtClean="0"/>
              <a:t> :</a:t>
            </a:r>
            <a:endParaRPr lang="fr-FR" sz="2000" dirty="0" smtClean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28596" y="3000372"/>
          <a:ext cx="8334411" cy="1828800"/>
        </p:xfrm>
        <a:graphic>
          <a:graphicData uri="http://schemas.openxmlformats.org/drawingml/2006/table">
            <a:tbl>
              <a:tblPr rtl="1"/>
              <a:tblGrid>
                <a:gridCol w="1625862"/>
                <a:gridCol w="779534"/>
                <a:gridCol w="719026"/>
                <a:gridCol w="1041998"/>
                <a:gridCol w="1469484"/>
                <a:gridCol w="1001920"/>
                <a:gridCol w="654589"/>
                <a:gridCol w="1041998"/>
              </a:tblGrid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 dirty="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 dirty="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1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00562" y="2214554"/>
            <a:ext cx="1600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يتكون من جهتين </a:t>
            </a:r>
            <a:endParaRPr lang="fr-FR" sz="2000" dirty="0" smtClean="0"/>
          </a:p>
        </p:txBody>
      </p:sp>
      <p:sp>
        <p:nvSpPr>
          <p:cNvPr id="13" name="Accolade ouvrante 12"/>
          <p:cNvSpPr/>
          <p:nvPr/>
        </p:nvSpPr>
        <p:spPr>
          <a:xfrm rot="5400000">
            <a:off x="6236462" y="1095182"/>
            <a:ext cx="288000" cy="33840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5400000">
            <a:off x="2225224" y="1059182"/>
            <a:ext cx="324000" cy="34920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8576" y="2243072"/>
            <a:ext cx="4623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cs typeface="Arial" pitchFamily="34" charset="0"/>
              </a:rPr>
              <a:t>تكتب فيهما قاعدة توازن المخزون ( </a:t>
            </a:r>
            <a:r>
              <a:rPr lang="ar-DZ" sz="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عنصر مسك حساب المخزون</a:t>
            </a:r>
            <a:r>
              <a:rPr lang="ar-DZ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20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80931" y="3416858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ea typeface="Calibri"/>
              </a:rPr>
              <a:t>مخ1</a:t>
            </a:r>
          </a:p>
          <a:p>
            <a:pPr algn="r" rtl="1"/>
            <a:r>
              <a:rPr lang="ar-DZ" sz="2000" dirty="0" smtClean="0"/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57005" y="4000504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الإدخالات</a:t>
            </a:r>
            <a:endParaRPr lang="fr-FR" sz="2000" dirty="0"/>
          </a:p>
        </p:txBody>
      </p:sp>
      <p:sp>
        <p:nvSpPr>
          <p:cNvPr id="18" name="Rectangle 17"/>
          <p:cNvSpPr/>
          <p:nvPr/>
        </p:nvSpPr>
        <p:spPr>
          <a:xfrm>
            <a:off x="3571868" y="3364056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ea typeface="Calibri"/>
              </a:rPr>
              <a:t>مخ2</a:t>
            </a:r>
          </a:p>
          <a:p>
            <a:pPr algn="r" rtl="1"/>
            <a:r>
              <a:rPr lang="ar-DZ" sz="2000" dirty="0" smtClean="0"/>
              <a:t>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7554" y="3916924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الإخراجات</a:t>
            </a:r>
            <a:endParaRPr lang="fr-FR" sz="2000" dirty="0"/>
          </a:p>
        </p:txBody>
      </p:sp>
      <p:sp>
        <p:nvSpPr>
          <p:cNvPr id="20" name="Rectangle 19"/>
          <p:cNvSpPr/>
          <p:nvPr/>
        </p:nvSpPr>
        <p:spPr>
          <a:xfrm>
            <a:off x="6360067" y="3328436"/>
            <a:ext cx="825867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000 4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57950" y="392906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000 8</a:t>
            </a:r>
            <a:endParaRPr lang="fr-FR" sz="2000" dirty="0"/>
          </a:p>
        </p:txBody>
      </p:sp>
      <p:sp>
        <p:nvSpPr>
          <p:cNvPr id="22" name="Rectangle 21"/>
          <p:cNvSpPr/>
          <p:nvPr/>
        </p:nvSpPr>
        <p:spPr>
          <a:xfrm>
            <a:off x="4551604" y="3328436"/>
            <a:ext cx="1091966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000 116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31951" y="3757064"/>
            <a:ext cx="1111202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000 304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46672" y="4214818"/>
            <a:ext cx="968534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000 12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4286256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000 420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6643702" y="3671832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29190" y="3643314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00298" y="3671832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5786" y="3643314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5984" y="348829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000 1</a:t>
            </a:r>
            <a:endParaRPr lang="fr-FR" sz="2000" dirty="0"/>
          </a:p>
        </p:txBody>
      </p:sp>
      <p:sp>
        <p:nvSpPr>
          <p:cNvPr id="32" name="Rectangle 31"/>
          <p:cNvSpPr/>
          <p:nvPr/>
        </p:nvSpPr>
        <p:spPr>
          <a:xfrm>
            <a:off x="2143108" y="3929066"/>
            <a:ext cx="949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000 11</a:t>
            </a:r>
            <a:endParaRPr lang="fr-FR" sz="2000" dirty="0"/>
          </a:p>
        </p:txBody>
      </p:sp>
      <p:sp>
        <p:nvSpPr>
          <p:cNvPr id="33" name="Rectangle 32"/>
          <p:cNvSpPr/>
          <p:nvPr/>
        </p:nvSpPr>
        <p:spPr>
          <a:xfrm>
            <a:off x="5773928" y="4214818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71670" y="4214818"/>
            <a:ext cx="968534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000 12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0034" y="341685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000 35</a:t>
            </a:r>
            <a:endParaRPr lang="fr-FR" sz="2000" dirty="0"/>
          </a:p>
        </p:txBody>
      </p:sp>
      <p:sp>
        <p:nvSpPr>
          <p:cNvPr id="36" name="Rectangle 35"/>
          <p:cNvSpPr/>
          <p:nvPr/>
        </p:nvSpPr>
        <p:spPr>
          <a:xfrm>
            <a:off x="1571604" y="4214818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71604" y="3786190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71604" y="3357562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8964" y="4286256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000 420</a:t>
            </a:r>
            <a:endParaRPr lang="fr-FR" sz="2000" dirty="0"/>
          </a:p>
        </p:txBody>
      </p:sp>
      <p:sp>
        <p:nvSpPr>
          <p:cNvPr id="40" name="Rectangle 39"/>
          <p:cNvSpPr/>
          <p:nvPr/>
        </p:nvSpPr>
        <p:spPr>
          <a:xfrm>
            <a:off x="500034" y="3929066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000 385</a:t>
            </a:r>
            <a:endParaRPr lang="fr-FR" sz="2000" dirty="0"/>
          </a:p>
        </p:txBody>
      </p:sp>
      <p:grpSp>
        <p:nvGrpSpPr>
          <p:cNvPr id="2" name="Groupe 50"/>
          <p:cNvGrpSpPr/>
          <p:nvPr/>
        </p:nvGrpSpPr>
        <p:grpSpPr>
          <a:xfrm>
            <a:off x="4286248" y="3643314"/>
            <a:ext cx="3398687" cy="2123710"/>
            <a:chOff x="4300118" y="3715546"/>
            <a:chExt cx="3398687" cy="2123710"/>
          </a:xfrm>
        </p:grpSpPr>
        <p:sp>
          <p:nvSpPr>
            <p:cNvPr id="41" name="Rectangle 40"/>
            <p:cNvSpPr/>
            <p:nvPr/>
          </p:nvSpPr>
          <p:spPr>
            <a:xfrm>
              <a:off x="4300118" y="5131370"/>
              <a:ext cx="3398687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كمية مخ1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مبلغه من التمرين.</a:t>
              </a:r>
            </a:p>
            <a:p>
              <a:pPr algn="r" rtl="1"/>
              <a:r>
                <a:rPr lang="ar-DZ" sz="2000" dirty="0" smtClean="0"/>
                <a:t>سعر الوحدة = 000 116/ 000 4 = </a:t>
              </a:r>
              <a:endParaRPr lang="fr-FR" sz="2000" dirty="0"/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 rot="5400000" flipH="1" flipV="1">
              <a:off x="5858678" y="4429132"/>
              <a:ext cx="142796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 rot="16200000" flipV="1">
              <a:off x="5293202" y="3864449"/>
              <a:ext cx="1346234" cy="106901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e 52"/>
          <p:cNvGrpSpPr/>
          <p:nvPr/>
        </p:nvGrpSpPr>
        <p:grpSpPr>
          <a:xfrm>
            <a:off x="2786050" y="4143380"/>
            <a:ext cx="4913525" cy="1837958"/>
            <a:chOff x="2785291" y="4001298"/>
            <a:chExt cx="4913525" cy="1837958"/>
          </a:xfrm>
        </p:grpSpPr>
        <p:sp>
          <p:nvSpPr>
            <p:cNvPr id="54" name="Rectangle 53"/>
            <p:cNvSpPr/>
            <p:nvPr/>
          </p:nvSpPr>
          <p:spPr>
            <a:xfrm>
              <a:off x="2785291" y="5131370"/>
              <a:ext cx="4913525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كمية الإدخالات (هي المشتريات)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مبلغه من تكلفة الشراء.</a:t>
              </a:r>
            </a:p>
            <a:p>
              <a:pPr algn="r" rtl="1"/>
              <a:r>
                <a:rPr lang="ar-DZ" sz="2000" dirty="0" smtClean="0"/>
                <a:t>سعر الوحدة = 000 304/ 000 8= </a:t>
              </a:r>
              <a:endParaRPr lang="fr-FR" sz="2000" dirty="0"/>
            </a:p>
          </p:txBody>
        </p:sp>
        <p:cxnSp>
          <p:nvCxnSpPr>
            <p:cNvPr id="55" name="Connecteur droit avec flèche 54"/>
            <p:cNvCxnSpPr/>
            <p:nvPr/>
          </p:nvCxnSpPr>
          <p:spPr>
            <a:xfrm rot="5400000" flipH="1" flipV="1">
              <a:off x="6079530" y="4565470"/>
              <a:ext cx="1070776" cy="853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rot="16200000" flipV="1">
              <a:off x="5472308" y="4043554"/>
              <a:ext cx="1070776" cy="98626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e 80"/>
          <p:cNvGrpSpPr/>
          <p:nvPr/>
        </p:nvGrpSpPr>
        <p:grpSpPr>
          <a:xfrm>
            <a:off x="-90546" y="4714884"/>
            <a:ext cx="3090910" cy="1482348"/>
            <a:chOff x="-39266" y="4611882"/>
            <a:chExt cx="3090910" cy="1482348"/>
          </a:xfrm>
        </p:grpSpPr>
        <p:sp>
          <p:nvSpPr>
            <p:cNvPr id="77" name="Rectangle 76"/>
            <p:cNvSpPr/>
            <p:nvPr/>
          </p:nvSpPr>
          <p:spPr>
            <a:xfrm>
              <a:off x="-39266" y="5386344"/>
              <a:ext cx="3090910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التكلفة الوسطية 35 دج تحول لعمود</a:t>
              </a:r>
            </a:p>
            <a:p>
              <a:pPr algn="r" rtl="1"/>
              <a:r>
                <a:rPr lang="ar-DZ" sz="2000" dirty="0" smtClean="0">
                  <a:ea typeface="Calibri"/>
                </a:rPr>
                <a:t> تكلفة الوحدة</a:t>
              </a:r>
              <a:endParaRPr lang="fr-FR" sz="2000" dirty="0"/>
            </a:p>
          </p:txBody>
        </p:sp>
        <p:cxnSp>
          <p:nvCxnSpPr>
            <p:cNvPr id="78" name="Connecteur droit avec flèche 77"/>
            <p:cNvCxnSpPr/>
            <p:nvPr/>
          </p:nvCxnSpPr>
          <p:spPr>
            <a:xfrm rot="16200000" flipV="1">
              <a:off x="1329817" y="4973163"/>
              <a:ext cx="745944" cy="233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371669" y="4857760"/>
            <a:ext cx="5200463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مجموع الجهتين متساوي، اعتمادا على قاعة توازن المخزونات</a:t>
            </a:r>
            <a:endParaRPr lang="fr-FR" sz="2000" dirty="0"/>
          </a:p>
        </p:txBody>
      </p:sp>
      <p:grpSp>
        <p:nvGrpSpPr>
          <p:cNvPr id="9" name="Groupe 85"/>
          <p:cNvGrpSpPr/>
          <p:nvPr/>
        </p:nvGrpSpPr>
        <p:grpSpPr>
          <a:xfrm>
            <a:off x="-32" y="4214818"/>
            <a:ext cx="9002786" cy="1174572"/>
            <a:chOff x="-1785982" y="5866202"/>
            <a:chExt cx="9002786" cy="1174572"/>
          </a:xfrm>
        </p:grpSpPr>
        <p:sp>
          <p:nvSpPr>
            <p:cNvPr id="84" name="Rectangle 83"/>
            <p:cNvSpPr/>
            <p:nvPr/>
          </p:nvSpPr>
          <p:spPr>
            <a:xfrm>
              <a:off x="-1785982" y="6640664"/>
              <a:ext cx="9002786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err="1" smtClean="0"/>
                <a:t>إخراجات</a:t>
              </a:r>
              <a:r>
                <a:rPr lang="fr-FR" sz="2000" dirty="0" smtClean="0">
                  <a:solidFill>
                    <a:srgbClr val="FF0000"/>
                  </a:solidFill>
                </a:rPr>
                <a:t> M1</a:t>
              </a:r>
              <a:r>
                <a:rPr lang="ar-DZ" sz="2000" dirty="0" smtClean="0">
                  <a:solidFill>
                    <a:srgbClr val="FF0000"/>
                  </a:solidFill>
                </a:rPr>
                <a:t> </a:t>
              </a:r>
              <a:r>
                <a:rPr lang="ar-DZ" sz="2000" dirty="0" err="1" smtClean="0">
                  <a:solidFill>
                    <a:srgbClr val="FF0000"/>
                  </a:solidFill>
                </a:rPr>
                <a:t>للإستعمال</a:t>
              </a:r>
              <a:r>
                <a:rPr lang="ar-DZ" sz="2000" dirty="0" smtClean="0">
                  <a:solidFill>
                    <a:srgbClr val="FF0000"/>
                  </a:solidFill>
                </a:rPr>
                <a:t> في إنتاج المنتج </a:t>
              </a:r>
              <a:r>
                <a:rPr lang="fr-FR" sz="2000" dirty="0" smtClean="0"/>
                <a:t>P1</a:t>
              </a:r>
              <a:r>
                <a:rPr lang="ar-DZ" sz="2000" dirty="0" smtClean="0"/>
                <a:t> 5000 كغ </a:t>
              </a:r>
              <a:r>
                <a:rPr lang="ar-DZ" sz="2000" dirty="0" err="1" smtClean="0"/>
                <a:t>و</a:t>
              </a:r>
              <a:r>
                <a:rPr lang="ar-DZ" sz="2000" dirty="0" smtClean="0"/>
                <a:t> (+) 6000كغ لإنتاج المنتج </a:t>
              </a:r>
              <a:r>
                <a:rPr lang="fr-FR" sz="2000" dirty="0" smtClean="0"/>
                <a:t>P2</a:t>
              </a:r>
              <a:r>
                <a:rPr lang="ar-DZ" sz="2000" dirty="0" smtClean="0"/>
                <a:t> = 11000كغ   </a:t>
              </a:r>
              <a:endParaRPr lang="fr-FR" sz="2000" dirty="0"/>
            </a:p>
          </p:txBody>
        </p:sp>
        <p:cxnSp>
          <p:nvCxnSpPr>
            <p:cNvPr id="85" name="Connecteur droit avec flèche 84"/>
            <p:cNvCxnSpPr/>
            <p:nvPr/>
          </p:nvCxnSpPr>
          <p:spPr>
            <a:xfrm rot="16200000" flipV="1">
              <a:off x="210192" y="6227483"/>
              <a:ext cx="745944" cy="233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e 49"/>
          <p:cNvGrpSpPr/>
          <p:nvPr/>
        </p:nvGrpSpPr>
        <p:grpSpPr>
          <a:xfrm>
            <a:off x="5410476" y="4643446"/>
            <a:ext cx="2876300" cy="1374577"/>
            <a:chOff x="5429256" y="4713160"/>
            <a:chExt cx="2876300" cy="1374577"/>
          </a:xfrm>
        </p:grpSpPr>
        <p:sp>
          <p:nvSpPr>
            <p:cNvPr id="51" name="Rectangle 50"/>
            <p:cNvSpPr/>
            <p:nvPr/>
          </p:nvSpPr>
          <p:spPr>
            <a:xfrm>
              <a:off x="5429256" y="5072074"/>
              <a:ext cx="2876300" cy="101566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مج المبالغ / مج الكمية </a:t>
              </a:r>
            </a:p>
            <a:p>
              <a:pPr algn="r" rtl="1"/>
              <a:r>
                <a:rPr lang="ar-DZ" sz="2000" dirty="0" smtClean="0"/>
                <a:t>420000 / 12000 = </a:t>
              </a:r>
              <a:r>
                <a:rPr lang="ar-DZ" sz="2000" b="1" dirty="0" smtClean="0">
                  <a:solidFill>
                    <a:srgbClr val="FF0000"/>
                  </a:solidFill>
                </a:rPr>
                <a:t>35</a:t>
              </a:r>
              <a:r>
                <a:rPr lang="ar-DZ" sz="2000" dirty="0" smtClean="0"/>
                <a:t> دج</a:t>
              </a:r>
            </a:p>
            <a:p>
              <a:pPr algn="r" rtl="1"/>
              <a:r>
                <a:rPr lang="ar-DZ" sz="2000" dirty="0" smtClean="0"/>
                <a:t>هي التكلفة الوسطية</a:t>
              </a:r>
              <a:endParaRPr lang="fr-FR" sz="2000" dirty="0"/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 rot="16200000" flipV="1">
              <a:off x="5647647" y="5074441"/>
              <a:ext cx="745944" cy="233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63" name="Groupe 62"/>
          <p:cNvGrpSpPr/>
          <p:nvPr/>
        </p:nvGrpSpPr>
        <p:grpSpPr>
          <a:xfrm>
            <a:off x="-32" y="3714752"/>
            <a:ext cx="8770350" cy="1785156"/>
            <a:chOff x="87930" y="4929992"/>
            <a:chExt cx="8770350" cy="1785156"/>
          </a:xfrm>
        </p:grpSpPr>
        <p:sp>
          <p:nvSpPr>
            <p:cNvPr id="88" name="Rectangle 87"/>
            <p:cNvSpPr/>
            <p:nvPr/>
          </p:nvSpPr>
          <p:spPr>
            <a:xfrm>
              <a:off x="87930" y="6315038"/>
              <a:ext cx="8770350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sz="2000" dirty="0" smtClean="0">
                  <a:ea typeface="Calibri"/>
                </a:rPr>
                <a:t>مخ2 ( الباقي في المخزن) إما يعطى في التمرين،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إما المجموع – الإخراجات  ( بالنسبة للكمية أو المبلغ ).</a:t>
              </a:r>
              <a:endParaRPr lang="fr-FR" sz="2000" dirty="0"/>
            </a:p>
          </p:txBody>
        </p:sp>
        <p:cxnSp>
          <p:nvCxnSpPr>
            <p:cNvPr id="61" name="Connecteur droit avec flèche 60"/>
            <p:cNvCxnSpPr/>
            <p:nvPr/>
          </p:nvCxnSpPr>
          <p:spPr>
            <a:xfrm rot="5400000" flipH="1" flipV="1">
              <a:off x="1855595" y="5643578"/>
              <a:ext cx="142796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rot="16200000" flipV="1">
              <a:off x="1290119" y="5078895"/>
              <a:ext cx="1346234" cy="106901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4286248" y="6000768"/>
            <a:ext cx="471487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تكلفة الوحدة في الجهة الأولى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ليس شرط 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أن تكون متساوية، و غالبا حسابها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غير مهم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643570" y="3429000"/>
            <a:ext cx="684000" cy="82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43376" y="6000768"/>
            <a:ext cx="352692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تكلفة الوحدة في الجهة الثانية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يجب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أن تكون متساوية، و حسابها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مهم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.</a:t>
            </a:r>
            <a:endParaRPr lang="fr-FR" sz="2400" dirty="0">
              <a:solidFill>
                <a:schemeClr val="tx1"/>
              </a:solidFill>
            </a:endParaRPr>
          </a:p>
        </p:txBody>
      </p:sp>
      <p:cxnSp>
        <p:nvCxnSpPr>
          <p:cNvPr id="69" name="Connecteur droit avec flèche 68"/>
          <p:cNvCxnSpPr/>
          <p:nvPr/>
        </p:nvCxnSpPr>
        <p:spPr>
          <a:xfrm rot="10800000">
            <a:off x="1928794" y="4143380"/>
            <a:ext cx="42862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4" name="Flèche courbée vers le haut 73"/>
          <p:cNvSpPr/>
          <p:nvPr/>
        </p:nvSpPr>
        <p:spPr>
          <a:xfrm flipH="1">
            <a:off x="1071538" y="4643446"/>
            <a:ext cx="3897586" cy="42862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5" name="Flèche courbée vers le haut 74"/>
          <p:cNvSpPr/>
          <p:nvPr/>
        </p:nvSpPr>
        <p:spPr>
          <a:xfrm flipH="1">
            <a:off x="2714612" y="4714884"/>
            <a:ext cx="3754710" cy="428628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8927E-6 L 0.9007 -0.0076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53284E-6 L 1.04497 -0.017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25532E-6 L 0.86146 -0.0044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3506E-6 L -0.69844 0.0087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3867E-6 L -0.8566 0.00393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" y="2"/>
                                    </p:animMotion>
                                  </p:childTnLst>
                                </p:cTn>
                              </p:par>
                              <p:par>
                                <p:cTn id="2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2414E-6 L -0.8934 -0.01943 " pathEditMode="relative" rAng="0" ptsTypes="AA">
                                      <p:cBhvr>
                                        <p:cTn id="2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9362E-6 L -0.82899 0.00185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-3.71878E-6 L -1.62882 -0.02174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4" grpId="0" animBg="1"/>
      <p:bldP spid="5" grpId="0" animBg="1"/>
      <p:bldP spid="6" grpId="0"/>
      <p:bldP spid="10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80" grpId="0" animBg="1"/>
      <p:bldP spid="80" grpId="1" animBg="1"/>
      <p:bldP spid="64" grpId="0" animBg="1"/>
      <p:bldP spid="65" grpId="0" animBg="1"/>
      <p:bldP spid="66" grpId="0" animBg="1"/>
      <p:bldP spid="74" grpId="0" animBg="1"/>
      <p:bldP spid="74" grpId="1" animBg="1"/>
      <p:bldP spid="75" grpId="0" animBg="1"/>
      <p:bldP spid="7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4000">
              <a:schemeClr val="bg1"/>
            </a:gs>
            <a:gs pos="17000">
              <a:schemeClr val="bg1"/>
            </a:gs>
            <a:gs pos="100000">
              <a:schemeClr val="bg1"/>
            </a:gs>
            <a:gs pos="17000">
              <a:srgbClr val="FF0000">
                <a:alpha val="33000"/>
              </a:srgbClr>
            </a:gs>
            <a:gs pos="88000">
              <a:srgbClr val="FF0000">
                <a:alpha val="19000"/>
              </a:srgbClr>
            </a:gs>
            <a:gs pos="31000">
              <a:srgbClr val="C00000">
                <a:alpha val="23000"/>
              </a:srgbClr>
            </a:gs>
            <a:gs pos="29000">
              <a:schemeClr val="accent6">
                <a:alpha val="92000"/>
              </a:schemeClr>
            </a:gs>
            <a:gs pos="30000">
              <a:schemeClr val="accent6">
                <a:alpha val="82000"/>
              </a:schemeClr>
            </a:gs>
            <a:gs pos="17000">
              <a:srgbClr val="FFFF00">
                <a:alpha val="66000"/>
              </a:srgbClr>
            </a:gs>
            <a:gs pos="15000">
              <a:srgbClr val="FFFF00">
                <a:alpha val="50000"/>
              </a:srgbClr>
            </a:gs>
          </a:gsLst>
          <a:lin ang="15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3493" y="824195"/>
            <a:ext cx="768191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جدول حساب الجرد للمادة </a:t>
            </a:r>
            <a:r>
              <a:rPr lang="ar-DZ" sz="2400" dirty="0" smtClean="0"/>
              <a:t>"</a:t>
            </a:r>
            <a:r>
              <a:rPr lang="fr-FR" sz="2400" dirty="0" smtClean="0"/>
              <a:t>M2</a:t>
            </a:r>
            <a:r>
              <a:rPr lang="ar-DZ" sz="2400" dirty="0" smtClean="0"/>
              <a:t>”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بنفس الطريقة السابقة، الاختلاف في المبالغ.</a:t>
            </a:r>
            <a:endParaRPr lang="fr-F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-343973" y="2097937"/>
            <a:ext cx="927369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التكلفة الوسطية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للمادتين ( تحسب بقانون مباشرة أو من خلال الجدول الصغير السابق)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تستعمل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في تقييم الإخراجات ( الاستعمالات). أي تستعمل في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تكلفة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D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الإنتاج </a:t>
            </a:r>
            <a:r>
              <a:rPr lang="ar-D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فيما بعد</a:t>
            </a:r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r-FR" sz="2400" dirty="0" smtClean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313512" y="3328990"/>
            <a:ext cx="1616147" cy="40011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7675" algn="l"/>
              </a:tabLst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بطاقة المخزون : </a:t>
            </a: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6">
                <a:alpha val="9000"/>
              </a:schemeClr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49000">
              <a:schemeClr val="accent6">
                <a:alpha val="8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0000">
                <a:alpha val="58000"/>
              </a:srgb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23782" y="214290"/>
            <a:ext cx="21643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2- تكلفة الإنتاج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104" y="885750"/>
            <a:ext cx="8810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2-1- هي  التكلفة المتحصل عليها بعد عمليات التحويل للحصول على منتج أو أداء خدمة،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 تحسب كالآتي :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2357430"/>
            <a:ext cx="8415153" cy="55399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dirty="0" smtClean="0"/>
              <a:t>تكلفة الإنتاج = تكلفة المواد الأولية المستعملة </a:t>
            </a:r>
            <a:r>
              <a:rPr lang="ar-DZ" sz="2000" b="1" dirty="0" smtClean="0"/>
              <a:t>+</a:t>
            </a:r>
            <a:r>
              <a:rPr lang="ar-DZ" sz="2000" dirty="0" smtClean="0"/>
              <a:t> أعباء الإنتاج المباشرة </a:t>
            </a:r>
            <a:r>
              <a:rPr lang="ar-DZ" sz="2000" b="1" dirty="0" smtClean="0"/>
              <a:t>+</a:t>
            </a:r>
            <a:r>
              <a:rPr lang="ar-DZ" sz="2000" dirty="0" smtClean="0"/>
              <a:t> أعباء الإنتاج غير المباشرة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649702" y="3286124"/>
            <a:ext cx="2643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87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بالتطبيق على الوضعية: 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49" grpId="0"/>
      <p:bldP spid="11" grpId="0" animBg="1"/>
      <p:bldP spid="20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6">
                <a:alpha val="9000"/>
              </a:schemeClr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49000">
              <a:schemeClr val="accent6">
                <a:alpha val="8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71000">
              <a:schemeClr val="tx1">
                <a:alpha val="27000"/>
              </a:scheme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214282" y="1928802"/>
            <a:ext cx="1080726" cy="2428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endParaRPr lang="ar-DZ" sz="2400" dirty="0" smtClean="0"/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</a:p>
          <a:p>
            <a:pPr algn="ctr" rtl="1"/>
            <a:endParaRPr lang="ar-DZ" sz="2400" dirty="0" smtClean="0">
              <a:solidFill>
                <a:srgbClr val="FF0000"/>
              </a:solidFill>
            </a:endParaRPr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548418" y="1928802"/>
            <a:ext cx="1080726" cy="24288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 rtl="1"/>
            <a:endParaRPr lang="ar-DZ" sz="2400" dirty="0" smtClean="0"/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</a:p>
          <a:p>
            <a:pPr algn="ctr" rtl="1"/>
            <a:endParaRPr lang="ar-DZ" sz="2400" dirty="0" smtClean="0">
              <a:solidFill>
                <a:srgbClr val="FF0000"/>
              </a:solidFill>
            </a:endParaRPr>
          </a:p>
          <a:p>
            <a:pPr algn="ctr" rtl="1"/>
            <a:r>
              <a:rPr lang="ar-DZ" sz="2400" dirty="0" smtClean="0">
                <a:solidFill>
                  <a:srgbClr val="FF0000"/>
                </a:solidFill>
              </a:rPr>
              <a:t>+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2908" y="214290"/>
            <a:ext cx="9148019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2-2- تكلفة إنتاج المنتجين </a:t>
            </a:r>
            <a:r>
              <a:rPr lang="ar-DZ" sz="2800" dirty="0" smtClean="0"/>
              <a:t>" </a:t>
            </a:r>
            <a:r>
              <a:rPr lang="fr-FR" sz="2800" dirty="0" smtClean="0"/>
              <a:t>P1</a:t>
            </a:r>
            <a:r>
              <a:rPr lang="ar-DZ" sz="2800" dirty="0" smtClean="0"/>
              <a:t>"  </a:t>
            </a:r>
            <a:r>
              <a:rPr lang="ar-DZ" sz="28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lang="ar-DZ" sz="2800" dirty="0" smtClean="0"/>
              <a:t>" </a:t>
            </a:r>
            <a:r>
              <a:rPr lang="fr-FR" sz="2800" dirty="0" smtClean="0"/>
              <a:t>P2</a:t>
            </a:r>
            <a:r>
              <a:rPr lang="ar-DZ" sz="2800" dirty="0" smtClean="0"/>
              <a:t>" </a:t>
            </a:r>
            <a:r>
              <a:rPr lang="ar-DZ" sz="28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( المنتجين </a:t>
            </a:r>
            <a:r>
              <a:rPr lang="ar-DZ" sz="2800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8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ليس المادتين)</a:t>
            </a:r>
            <a:endParaRPr lang="fr-FR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19" y="885836"/>
          <a:ext cx="8858280" cy="4114800"/>
        </p:xfrm>
        <a:graphic>
          <a:graphicData uri="http://schemas.openxmlformats.org/drawingml/2006/table">
            <a:tbl>
              <a:tblPr rtl="1"/>
              <a:tblGrid>
                <a:gridCol w="2527589"/>
                <a:gridCol w="974703"/>
                <a:gridCol w="1043070"/>
                <a:gridCol w="1113389"/>
                <a:gridCol w="1113389"/>
                <a:gridCol w="1043070"/>
                <a:gridCol w="1043070"/>
              </a:tblGrid>
              <a:tr h="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المنتج </a:t>
                      </a:r>
                      <a:r>
                        <a:rPr lang="ar-DZ" sz="2000" dirty="0" smtClean="0"/>
                        <a:t>" </a:t>
                      </a:r>
                      <a:r>
                        <a:rPr lang="fr-FR" sz="2000" dirty="0" smtClean="0"/>
                        <a:t>P1</a:t>
                      </a:r>
                      <a:r>
                        <a:rPr lang="ar-DZ" sz="2000" dirty="0" smtClean="0"/>
                        <a:t>"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المنتج </a:t>
                      </a:r>
                      <a:r>
                        <a:rPr lang="ar-DZ" sz="2000" dirty="0" smtClean="0"/>
                        <a:t>" </a:t>
                      </a:r>
                      <a:r>
                        <a:rPr lang="fr-FR" sz="2000" dirty="0" smtClean="0"/>
                        <a:t>P2</a:t>
                      </a:r>
                      <a:r>
                        <a:rPr lang="ar-DZ" sz="2000" dirty="0" smtClean="0"/>
                        <a:t>"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4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Times New Roman"/>
                          <a:ea typeface="Calibri"/>
                          <a:cs typeface="Arial"/>
                        </a:rPr>
                        <a:t>          تكلفة </a:t>
                      </a: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الإنتاج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357950" y="1714488"/>
            <a:ext cx="2645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تكلفة المواد الأولية المستعملة :</a:t>
            </a:r>
          </a:p>
          <a:p>
            <a:pPr algn="r" rtl="1"/>
            <a:r>
              <a:rPr lang="ar-DZ" sz="2000" dirty="0" smtClean="0"/>
              <a:t>                </a:t>
            </a:r>
          </a:p>
          <a:p>
            <a:pPr algn="r" rtl="1"/>
            <a:endParaRPr lang="ar-DZ" sz="2000" dirty="0" smtClean="0"/>
          </a:p>
          <a:p>
            <a:pPr algn="r" rtl="1"/>
            <a:r>
              <a:rPr lang="ar-DZ" sz="2000" dirty="0" smtClean="0"/>
              <a:t>                 +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6954360" y="2130974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b="1" dirty="0" smtClean="0"/>
              <a:t> </a:t>
            </a:r>
            <a:r>
              <a:rPr lang="ar-D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b="1" dirty="0" smtClean="0">
                <a:solidFill>
                  <a:srgbClr val="FF0000"/>
                </a:solidFill>
              </a:rPr>
              <a:t>"</a:t>
            </a:r>
            <a:r>
              <a:rPr lang="fr-FR" b="1" dirty="0" smtClean="0">
                <a:solidFill>
                  <a:srgbClr val="FF0000"/>
                </a:solidFill>
              </a:rPr>
              <a:t>M1</a:t>
            </a:r>
            <a:r>
              <a:rPr lang="ar-DZ" b="1" dirty="0" smtClean="0">
                <a:solidFill>
                  <a:srgbClr val="FF0000"/>
                </a:solidFill>
              </a:rPr>
              <a:t>”</a:t>
            </a:r>
            <a:r>
              <a:rPr lang="ar-DZ" b="1" dirty="0" smtClean="0"/>
              <a:t> 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7215206" y="2394421"/>
            <a:ext cx="979756" cy="46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b="1" dirty="0" smtClean="0">
                <a:solidFill>
                  <a:srgbClr val="FF0000"/>
                </a:solidFill>
                <a:ea typeface="Calibri"/>
              </a:rPr>
              <a:t>المادة </a:t>
            </a:r>
            <a:r>
              <a:rPr lang="fr-FR" b="1" dirty="0" smtClean="0">
                <a:solidFill>
                  <a:srgbClr val="FF0000"/>
                </a:solidFill>
                <a:ea typeface="Calibri"/>
                <a:cs typeface="Arial"/>
              </a:rPr>
              <a:t>M2</a:t>
            </a:r>
            <a:endParaRPr lang="fr-FR" sz="2000" b="1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9454" y="3000372"/>
            <a:ext cx="1976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الإنتاج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84496" y="3643314"/>
            <a:ext cx="2316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أعباء الإنتاج غير المباشرة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5622891" y="5314906"/>
            <a:ext cx="3092513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في هذه الوضعية تم استعمال مادتين.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-32" y="5814972"/>
            <a:ext cx="9118201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الكمية المستعملة (المخرجة) من  </a:t>
            </a: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"</a:t>
            </a:r>
            <a:r>
              <a:rPr lang="fr-FR" sz="2000" dirty="0" smtClean="0">
                <a:solidFill>
                  <a:srgbClr val="FF0000"/>
                </a:solidFill>
              </a:rPr>
              <a:t>M1</a:t>
            </a:r>
            <a:r>
              <a:rPr lang="ar-DZ" sz="2000" dirty="0" smtClean="0">
                <a:solidFill>
                  <a:srgbClr val="FF0000"/>
                </a:solidFill>
              </a:rPr>
              <a:t>”</a:t>
            </a:r>
            <a:r>
              <a:rPr lang="ar-DZ" sz="2000" dirty="0" smtClean="0"/>
              <a:t> هي : 5000 كغ لإنتاج المنتج " </a:t>
            </a:r>
            <a:r>
              <a:rPr lang="fr-FR" sz="2000" dirty="0" smtClean="0"/>
              <a:t>P1</a:t>
            </a:r>
            <a:r>
              <a:rPr lang="ar-DZ" sz="2000" dirty="0" smtClean="0"/>
              <a:t>" ( الكراسي) </a:t>
            </a:r>
            <a:r>
              <a:rPr lang="ar-DZ" sz="2000" dirty="0" err="1" smtClean="0"/>
              <a:t>و</a:t>
            </a:r>
            <a:r>
              <a:rPr lang="ar-DZ" sz="2000" dirty="0" smtClean="0"/>
              <a:t> 2500 كغ </a:t>
            </a:r>
          </a:p>
          <a:p>
            <a:pPr algn="r" rtl="1"/>
            <a:r>
              <a:rPr lang="ar-DZ" sz="2000" dirty="0" smtClean="0"/>
              <a:t>                               لإنتاج المنتج " </a:t>
            </a:r>
            <a:r>
              <a:rPr lang="fr-FR" sz="2000" dirty="0" smtClean="0"/>
              <a:t>P2</a:t>
            </a:r>
            <a:r>
              <a:rPr lang="ar-DZ" sz="2000" dirty="0" smtClean="0"/>
              <a:t>" ( الطاولات).</a:t>
            </a:r>
            <a:endParaRPr lang="fr-FR" sz="2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786446" y="2000240"/>
            <a:ext cx="7553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5000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71736" y="2100196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4916671" y="2000240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97634" y="2000240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35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1714480" y="2357430"/>
            <a:ext cx="7316491" cy="2928958"/>
            <a:chOff x="2000232" y="2500306"/>
            <a:chExt cx="7316491" cy="2928958"/>
          </a:xfrm>
        </p:grpSpPr>
        <p:sp>
          <p:nvSpPr>
            <p:cNvPr id="15" name="Rectangle 14"/>
            <p:cNvSpPr/>
            <p:nvPr/>
          </p:nvSpPr>
          <p:spPr>
            <a:xfrm>
              <a:off x="2110904" y="5029154"/>
              <a:ext cx="7205819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تكلفة الوحدة  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ل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لمادة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000" dirty="0" smtClean="0">
                  <a:solidFill>
                    <a:srgbClr val="FF0000"/>
                  </a:solidFill>
                </a:rPr>
                <a:t>"</a:t>
              </a:r>
              <a:r>
                <a:rPr lang="fr-FR" sz="2000" dirty="0" smtClean="0">
                  <a:solidFill>
                    <a:srgbClr val="FF0000"/>
                  </a:solidFill>
                </a:rPr>
                <a:t>M1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r>
                <a:rPr lang="ar-DZ" sz="2000" dirty="0" smtClean="0"/>
                <a:t> هي التكلفة الوسطية</a:t>
              </a:r>
              <a:r>
                <a:rPr lang="fr-FR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fr-FR" sz="20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المحسوبة لها سابقا = 35 دج</a:t>
              </a:r>
              <a:r>
                <a:rPr lang="ar-DZ" sz="2000" dirty="0" smtClean="0"/>
                <a:t> .</a:t>
              </a:r>
              <a:endParaRPr lang="fr-FR" sz="2000" dirty="0" smtClean="0"/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 rot="5400000" flipH="1" flipV="1">
              <a:off x="2750331" y="2750339"/>
              <a:ext cx="2500330" cy="21431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rot="16200000" flipV="1">
              <a:off x="1178695" y="3321843"/>
              <a:ext cx="2571768" cy="9286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500430" y="2001964"/>
            <a:ext cx="1111202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000 175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8547" y="207167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500 87</a:t>
            </a:r>
            <a:endParaRPr lang="fr-FR" sz="2000" dirty="0"/>
          </a:p>
        </p:txBody>
      </p:sp>
      <p:sp>
        <p:nvSpPr>
          <p:cNvPr id="31" name="Rectangle 30"/>
          <p:cNvSpPr/>
          <p:nvPr/>
        </p:nvSpPr>
        <p:spPr>
          <a:xfrm>
            <a:off x="381475" y="5435758"/>
            <a:ext cx="8977138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الكمية المستعملة (المخرجة) من  </a:t>
            </a: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sz="20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"</a:t>
            </a:r>
            <a:r>
              <a:rPr lang="fr-FR" sz="2000" dirty="0" smtClean="0">
                <a:solidFill>
                  <a:srgbClr val="FF0000"/>
                </a:solidFill>
              </a:rPr>
              <a:t>M2</a:t>
            </a:r>
            <a:r>
              <a:rPr lang="ar-DZ" sz="2000" dirty="0" smtClean="0">
                <a:solidFill>
                  <a:srgbClr val="FF0000"/>
                </a:solidFill>
              </a:rPr>
              <a:t>”</a:t>
            </a:r>
            <a:r>
              <a:rPr lang="ar-DZ" sz="2000" dirty="0" smtClean="0"/>
              <a:t> هي : 6000كغ لإنتاج المنتج " </a:t>
            </a:r>
            <a:r>
              <a:rPr lang="fr-FR" sz="2000" dirty="0" smtClean="0"/>
              <a:t>P1</a:t>
            </a:r>
            <a:r>
              <a:rPr lang="ar-DZ" sz="2000" dirty="0" smtClean="0"/>
              <a:t>" ( الكراسي) </a:t>
            </a:r>
            <a:r>
              <a:rPr lang="ar-DZ" sz="2000" dirty="0" err="1" smtClean="0"/>
              <a:t>و</a:t>
            </a:r>
            <a:r>
              <a:rPr lang="ar-DZ" sz="2000" dirty="0" smtClean="0"/>
              <a:t> 8000كغ </a:t>
            </a:r>
          </a:p>
          <a:p>
            <a:pPr algn="r" rtl="1"/>
            <a:r>
              <a:rPr lang="ar-DZ" sz="2000" dirty="0" smtClean="0"/>
              <a:t>                               لإنتاج المنتج " </a:t>
            </a:r>
            <a:r>
              <a:rPr lang="fr-FR" sz="2000" dirty="0" smtClean="0"/>
              <a:t>P2</a:t>
            </a:r>
            <a:r>
              <a:rPr lang="ar-DZ" sz="2000" dirty="0" smtClean="0"/>
              <a:t>" ( الطاولات).</a:t>
            </a:r>
            <a:endParaRPr lang="fr-FR" sz="20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5816929" y="2359154"/>
            <a:ext cx="7553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6000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00298" y="2430592"/>
            <a:ext cx="7553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8000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37" name="Groupe 36"/>
          <p:cNvGrpSpPr/>
          <p:nvPr/>
        </p:nvGrpSpPr>
        <p:grpSpPr>
          <a:xfrm>
            <a:off x="1777177" y="2714620"/>
            <a:ext cx="7406195" cy="2928958"/>
            <a:chOff x="1910529" y="2500306"/>
            <a:chExt cx="7406195" cy="2928958"/>
          </a:xfrm>
          <a:solidFill>
            <a:schemeClr val="bg2">
              <a:lumMod val="90000"/>
            </a:schemeClr>
          </a:solidFill>
        </p:grpSpPr>
        <p:sp>
          <p:nvSpPr>
            <p:cNvPr id="38" name="Rectangle 37"/>
            <p:cNvSpPr/>
            <p:nvPr/>
          </p:nvSpPr>
          <p:spPr>
            <a:xfrm>
              <a:off x="1910529" y="5029154"/>
              <a:ext cx="7406195" cy="40011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تكلفة الوحدة  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ل</a:t>
              </a:r>
              <a:r>
                <a:rPr lang="ar-DZ" sz="2000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لمادة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000" dirty="0" smtClean="0">
                  <a:solidFill>
                    <a:srgbClr val="FF0000"/>
                  </a:solidFill>
                </a:rPr>
                <a:t>"</a:t>
              </a:r>
              <a:r>
                <a:rPr lang="fr-FR" sz="2000" dirty="0" smtClean="0">
                  <a:solidFill>
                    <a:srgbClr val="FF0000"/>
                  </a:solidFill>
                  <a:ea typeface="Calibri"/>
                  <a:cs typeface="Arial"/>
                </a:rPr>
                <a:t> M2</a:t>
              </a:r>
              <a:r>
                <a:rPr lang="ar-DZ" sz="2000" dirty="0" smtClean="0">
                  <a:solidFill>
                    <a:srgbClr val="FF0000"/>
                  </a:solidFill>
                </a:rPr>
                <a:t>”</a:t>
              </a:r>
              <a:r>
                <a:rPr lang="ar-DZ" sz="2000" dirty="0" smtClean="0"/>
                <a:t> هي التكلفة الوسطية</a:t>
              </a:r>
              <a:r>
                <a:rPr lang="fr-FR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fr-FR" sz="20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المحسوبة لها سابقا = 27.5دج</a:t>
              </a:r>
              <a:r>
                <a:rPr lang="ar-DZ" sz="2000" dirty="0" smtClean="0"/>
                <a:t> .</a:t>
              </a:r>
              <a:endParaRPr lang="fr-FR" sz="2000" dirty="0" smtClean="0"/>
            </a:p>
          </p:txBody>
        </p:sp>
        <p:cxnSp>
          <p:nvCxnSpPr>
            <p:cNvPr id="39" name="Connecteur droit avec flèche 38"/>
            <p:cNvCxnSpPr/>
            <p:nvPr/>
          </p:nvCxnSpPr>
          <p:spPr>
            <a:xfrm rot="5400000" flipH="1" flipV="1">
              <a:off x="2750331" y="2750339"/>
              <a:ext cx="2500330" cy="214314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/>
            <p:nvPr/>
          </p:nvCxnSpPr>
          <p:spPr>
            <a:xfrm rot="16200000" flipV="1">
              <a:off x="1178695" y="3321843"/>
              <a:ext cx="2571768" cy="928694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4929190" y="2457386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27.5</a:t>
            </a:r>
            <a:endParaRPr lang="fr-FR" sz="2000" dirty="0"/>
          </a:p>
        </p:txBody>
      </p:sp>
      <p:sp>
        <p:nvSpPr>
          <p:cNvPr id="42" name="Rectangle 41"/>
          <p:cNvSpPr/>
          <p:nvPr/>
        </p:nvSpPr>
        <p:spPr>
          <a:xfrm>
            <a:off x="1714480" y="252882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27.5</a:t>
            </a:r>
            <a:endParaRPr lang="fr-FR" sz="2000" dirty="0"/>
          </a:p>
        </p:txBody>
      </p:sp>
      <p:sp>
        <p:nvSpPr>
          <p:cNvPr id="43" name="Rectangle 42"/>
          <p:cNvSpPr/>
          <p:nvPr/>
        </p:nvSpPr>
        <p:spPr>
          <a:xfrm>
            <a:off x="3500430" y="2500306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000 165</a:t>
            </a:r>
            <a:endParaRPr lang="fr-FR" sz="2000" dirty="0"/>
          </a:p>
        </p:txBody>
      </p:sp>
      <p:sp>
        <p:nvSpPr>
          <p:cNvPr id="44" name="Rectangle 43"/>
          <p:cNvSpPr/>
          <p:nvPr/>
        </p:nvSpPr>
        <p:spPr>
          <a:xfrm>
            <a:off x="246088" y="2528824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000 220</a:t>
            </a:r>
            <a:endParaRPr lang="fr-FR" sz="2000" dirty="0"/>
          </a:p>
        </p:txBody>
      </p:sp>
      <p:grpSp>
        <p:nvGrpSpPr>
          <p:cNvPr id="52" name="Groupe 51"/>
          <p:cNvGrpSpPr/>
          <p:nvPr/>
        </p:nvGrpSpPr>
        <p:grpSpPr>
          <a:xfrm>
            <a:off x="1357290" y="3143248"/>
            <a:ext cx="7300396" cy="3071834"/>
            <a:chOff x="1357290" y="3000372"/>
            <a:chExt cx="7300396" cy="3071834"/>
          </a:xfrm>
        </p:grpSpPr>
        <p:sp>
          <p:nvSpPr>
            <p:cNvPr id="45" name="Rectangle 44"/>
            <p:cNvSpPr/>
            <p:nvPr/>
          </p:nvSpPr>
          <p:spPr>
            <a:xfrm>
              <a:off x="1357290" y="5364320"/>
              <a:ext cx="7300396" cy="7078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ar-DZ" sz="2000" dirty="0" smtClean="0">
                  <a:latin typeface="Times New Roman"/>
                  <a:ea typeface="Calibri"/>
                </a:rPr>
                <a:t>أعباء الإنتاج المباشرة هي اليد العاملة المباشرة ( ساعات العمل المباشرة).</a:t>
              </a:r>
            </a:p>
            <a:p>
              <a:pPr algn="r" rtl="1"/>
              <a:r>
                <a:rPr lang="ar-DZ" sz="2000" dirty="0" smtClean="0">
                  <a:latin typeface="Times New Roman"/>
                </a:rPr>
                <a:t>في الوضعية اليد العاملة المباشرة </a:t>
              </a:r>
              <a:r>
                <a:rPr lang="ar-DZ" sz="2000" dirty="0" smtClean="0"/>
                <a:t>2800 ساعة لـلمنتج </a:t>
              </a:r>
              <a:r>
                <a:rPr lang="fr-FR" sz="2000" dirty="0" smtClean="0"/>
                <a:t>P1 </a:t>
              </a:r>
              <a:r>
                <a:rPr lang="ar-DZ" sz="2000" dirty="0" smtClean="0"/>
                <a:t> و5000 ساعة لـلمنتج  2</a:t>
              </a:r>
              <a:r>
                <a:rPr lang="fr-FR" sz="2000" dirty="0" smtClean="0"/>
                <a:t>P </a:t>
              </a:r>
              <a:r>
                <a:rPr lang="ar-DZ" sz="2000" dirty="0" smtClean="0">
                  <a:latin typeface="Times New Roman"/>
                </a:rPr>
                <a:t> </a:t>
              </a:r>
              <a:endParaRPr lang="fr-FR" sz="2000" dirty="0"/>
            </a:p>
          </p:txBody>
        </p:sp>
        <p:cxnSp>
          <p:nvCxnSpPr>
            <p:cNvPr id="46" name="Connecteur droit avec flèche 45"/>
            <p:cNvCxnSpPr/>
            <p:nvPr/>
          </p:nvCxnSpPr>
          <p:spPr>
            <a:xfrm rot="5400000" flipH="1" flipV="1">
              <a:off x="4464843" y="3964785"/>
              <a:ext cx="2643206" cy="1000132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 rot="16200000" flipV="1">
              <a:off x="1893075" y="4107661"/>
              <a:ext cx="2714644" cy="500066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5746397" y="295745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2800 </a:t>
            </a:r>
            <a:endParaRPr lang="fr-FR" sz="2000" dirty="0"/>
          </a:p>
        </p:txBody>
      </p:sp>
      <p:sp>
        <p:nvSpPr>
          <p:cNvPr id="54" name="Rectangle 53"/>
          <p:cNvSpPr/>
          <p:nvPr/>
        </p:nvSpPr>
        <p:spPr>
          <a:xfrm>
            <a:off x="2500298" y="295745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5000 </a:t>
            </a:r>
            <a:endParaRPr lang="fr-FR" sz="2000" dirty="0"/>
          </a:p>
        </p:txBody>
      </p:sp>
      <p:grpSp>
        <p:nvGrpSpPr>
          <p:cNvPr id="55" name="Groupe 54"/>
          <p:cNvGrpSpPr/>
          <p:nvPr/>
        </p:nvGrpSpPr>
        <p:grpSpPr>
          <a:xfrm>
            <a:off x="1714480" y="3165272"/>
            <a:ext cx="3647152" cy="2692620"/>
            <a:chOff x="1357290" y="3071810"/>
            <a:chExt cx="3647152" cy="2692620"/>
          </a:xfrm>
        </p:grpSpPr>
        <p:sp>
          <p:nvSpPr>
            <p:cNvPr id="56" name="Rectangle 55"/>
            <p:cNvSpPr/>
            <p:nvPr/>
          </p:nvSpPr>
          <p:spPr>
            <a:xfrm>
              <a:off x="1357290" y="5364320"/>
              <a:ext cx="3647152" cy="400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ar-DZ" sz="2000" dirty="0" smtClean="0">
                  <a:latin typeface="Times New Roman"/>
                  <a:ea typeface="Calibri"/>
                </a:rPr>
                <a:t>تكلفة الساعة لكلا المنتجين 80 دج / ساعة </a:t>
              </a:r>
              <a:endParaRPr lang="fr-FR" sz="2000" dirty="0"/>
            </a:p>
          </p:txBody>
        </p:sp>
        <p:cxnSp>
          <p:nvCxnSpPr>
            <p:cNvPr id="57" name="Connecteur droit avec flèche 56"/>
            <p:cNvCxnSpPr/>
            <p:nvPr/>
          </p:nvCxnSpPr>
          <p:spPr>
            <a:xfrm rot="5400000" flipH="1" flipV="1">
              <a:off x="2464579" y="3250405"/>
              <a:ext cx="2428892" cy="2071702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rot="16200000" flipV="1">
              <a:off x="989087" y="3846615"/>
              <a:ext cx="2308040" cy="1000134"/>
            </a:xfrm>
            <a:prstGeom prst="straightConnector1">
              <a:avLst/>
            </a:prstGeom>
            <a:solidFill>
              <a:schemeClr val="bg2">
                <a:lumMod val="90000"/>
              </a:schemeClr>
            </a:solidFill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4885048" y="295745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80 </a:t>
            </a:r>
            <a:endParaRPr lang="fr-FR" sz="2000" dirty="0"/>
          </a:p>
        </p:txBody>
      </p:sp>
      <p:sp>
        <p:nvSpPr>
          <p:cNvPr id="62" name="Rectangle 61"/>
          <p:cNvSpPr/>
          <p:nvPr/>
        </p:nvSpPr>
        <p:spPr>
          <a:xfrm>
            <a:off x="1643042" y="2957452"/>
            <a:ext cx="540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80 </a:t>
            </a:r>
            <a:endParaRPr lang="fr-FR" sz="2000" dirty="0"/>
          </a:p>
        </p:txBody>
      </p:sp>
      <p:sp>
        <p:nvSpPr>
          <p:cNvPr id="63" name="Rectangle 62"/>
          <p:cNvSpPr/>
          <p:nvPr/>
        </p:nvSpPr>
        <p:spPr>
          <a:xfrm>
            <a:off x="3500430" y="295745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000 224</a:t>
            </a:r>
            <a:endParaRPr lang="fr-FR" sz="2000" dirty="0"/>
          </a:p>
        </p:txBody>
      </p:sp>
      <p:sp>
        <p:nvSpPr>
          <p:cNvPr id="64" name="Rectangle 63"/>
          <p:cNvSpPr/>
          <p:nvPr/>
        </p:nvSpPr>
        <p:spPr>
          <a:xfrm>
            <a:off x="214282" y="295745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000 400</a:t>
            </a:r>
            <a:endParaRPr lang="fr-FR" sz="2000" dirty="0"/>
          </a:p>
        </p:txBody>
      </p:sp>
      <p:sp>
        <p:nvSpPr>
          <p:cNvPr id="65" name="Rectangle 64"/>
          <p:cNvSpPr/>
          <p:nvPr/>
        </p:nvSpPr>
        <p:spPr>
          <a:xfrm>
            <a:off x="-214346" y="5072074"/>
            <a:ext cx="8642109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أعباء الإنتاج غير المباشرة : نرجع لجدول الأعباء غير المباشرة،و بالتحديد قسم الطلاء لأن مهمته الصنع.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786314" y="3643314"/>
            <a:ext cx="663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115 </a:t>
            </a:r>
            <a:endParaRPr lang="fr-FR" sz="2000" dirty="0"/>
          </a:p>
        </p:txBody>
      </p:sp>
      <p:sp>
        <p:nvSpPr>
          <p:cNvPr id="67" name="Rectangle 66"/>
          <p:cNvSpPr/>
          <p:nvPr/>
        </p:nvSpPr>
        <p:spPr>
          <a:xfrm>
            <a:off x="1571604" y="3671832"/>
            <a:ext cx="593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115</a:t>
            </a:r>
            <a:endParaRPr lang="fr-FR" sz="2000" dirty="0"/>
          </a:p>
        </p:txBody>
      </p:sp>
      <p:sp>
        <p:nvSpPr>
          <p:cNvPr id="68" name="Rectangle 67"/>
          <p:cNvSpPr/>
          <p:nvPr/>
        </p:nvSpPr>
        <p:spPr>
          <a:xfrm>
            <a:off x="5715008" y="367183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2800 </a:t>
            </a:r>
            <a:endParaRPr lang="fr-FR" sz="2000" dirty="0"/>
          </a:p>
        </p:txBody>
      </p:sp>
      <p:sp>
        <p:nvSpPr>
          <p:cNvPr id="69" name="Rectangle 68"/>
          <p:cNvSpPr/>
          <p:nvPr/>
        </p:nvSpPr>
        <p:spPr>
          <a:xfrm>
            <a:off x="2460249" y="367183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5000 </a:t>
            </a:r>
            <a:endParaRPr lang="fr-FR" sz="2000" dirty="0"/>
          </a:p>
        </p:txBody>
      </p:sp>
      <p:sp>
        <p:nvSpPr>
          <p:cNvPr id="70" name="Rectangle 69"/>
          <p:cNvSpPr/>
          <p:nvPr/>
        </p:nvSpPr>
        <p:spPr>
          <a:xfrm>
            <a:off x="3500430" y="3643314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000 322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246088" y="367183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000 575</a:t>
            </a:r>
            <a:endParaRPr lang="fr-FR" sz="2000" dirty="0"/>
          </a:p>
        </p:txBody>
      </p:sp>
      <p:sp>
        <p:nvSpPr>
          <p:cNvPr id="75" name="Rectangle 74"/>
          <p:cNvSpPr/>
          <p:nvPr/>
        </p:nvSpPr>
        <p:spPr>
          <a:xfrm>
            <a:off x="3500430" y="442913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</a:rPr>
              <a:t>000 886</a:t>
            </a:r>
            <a:endParaRPr lang="fr-FR" sz="2000" dirty="0"/>
          </a:p>
        </p:txBody>
      </p:sp>
      <p:sp>
        <p:nvSpPr>
          <p:cNvPr id="76" name="Rectangle 75"/>
          <p:cNvSpPr/>
          <p:nvPr/>
        </p:nvSpPr>
        <p:spPr>
          <a:xfrm>
            <a:off x="5715008" y="4429132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100 2</a:t>
            </a:r>
            <a:endParaRPr lang="fr-FR" sz="2000" dirty="0"/>
          </a:p>
        </p:txBody>
      </p:sp>
      <p:sp>
        <p:nvSpPr>
          <p:cNvPr id="77" name="Rectangle 76"/>
          <p:cNvSpPr/>
          <p:nvPr/>
        </p:nvSpPr>
        <p:spPr>
          <a:xfrm>
            <a:off x="4643438" y="4429132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421.90</a:t>
            </a:r>
            <a:endParaRPr lang="fr-FR" sz="2000" dirty="0"/>
          </a:p>
        </p:txBody>
      </p:sp>
      <p:sp>
        <p:nvSpPr>
          <p:cNvPr id="78" name="Rectangle 77"/>
          <p:cNvSpPr/>
          <p:nvPr/>
        </p:nvSpPr>
        <p:spPr>
          <a:xfrm>
            <a:off x="4000496" y="4929198"/>
            <a:ext cx="4201791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المبالغ تجمع.</a:t>
            </a:r>
          </a:p>
          <a:p>
            <a:pPr algn="r" rtl="1"/>
            <a:r>
              <a:rPr lang="ar-DZ" sz="2000" dirty="0" smtClean="0">
                <a:latin typeface="Times New Roman"/>
              </a:rPr>
              <a:t>الكميات لا تجمع </a:t>
            </a:r>
            <a:r>
              <a:rPr lang="ar-DZ" sz="2000" dirty="0" err="1" smtClean="0">
                <a:latin typeface="Times New Roman"/>
              </a:rPr>
              <a:t>نتحصل</a:t>
            </a:r>
            <a:r>
              <a:rPr lang="ar-DZ" sz="2000" dirty="0" smtClean="0">
                <a:latin typeface="Times New Roman"/>
              </a:rPr>
              <a:t> عليها من المعطيات.</a:t>
            </a:r>
          </a:p>
          <a:p>
            <a:pPr algn="r" rtl="1"/>
            <a:r>
              <a:rPr lang="ar-DZ" sz="2000" dirty="0" smtClean="0">
                <a:latin typeface="Times New Roman"/>
              </a:rPr>
              <a:t>سعر الوحدة = 886000 / 2100 = 421.90 </a:t>
            </a:r>
            <a:endParaRPr lang="fr-FR" sz="2000" dirty="0"/>
          </a:p>
        </p:txBody>
      </p:sp>
      <p:sp>
        <p:nvSpPr>
          <p:cNvPr id="79" name="Rectangle 78"/>
          <p:cNvSpPr/>
          <p:nvPr/>
        </p:nvSpPr>
        <p:spPr>
          <a:xfrm>
            <a:off x="214282" y="4429132"/>
            <a:ext cx="1183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1282500</a:t>
            </a:r>
            <a:endParaRPr lang="fr-FR" sz="2000" dirty="0"/>
          </a:p>
        </p:txBody>
      </p:sp>
      <p:sp>
        <p:nvSpPr>
          <p:cNvPr id="80" name="Rectangle 79"/>
          <p:cNvSpPr/>
          <p:nvPr/>
        </p:nvSpPr>
        <p:spPr>
          <a:xfrm>
            <a:off x="2500298" y="4429132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81" name="Rectangle 80"/>
          <p:cNvSpPr/>
          <p:nvPr/>
        </p:nvSpPr>
        <p:spPr>
          <a:xfrm>
            <a:off x="1285852" y="4357694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320.625</a:t>
            </a:r>
            <a:endParaRPr lang="fr-FR" sz="2000" dirty="0"/>
          </a:p>
        </p:txBody>
      </p:sp>
      <p:sp>
        <p:nvSpPr>
          <p:cNvPr id="82" name="Rectangle 81"/>
          <p:cNvSpPr/>
          <p:nvPr/>
        </p:nvSpPr>
        <p:spPr>
          <a:xfrm>
            <a:off x="-142517" y="5214950"/>
            <a:ext cx="9286517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 في الغالب، </a:t>
            </a:r>
            <a:r>
              <a:rPr lang="ar-DZ" sz="2000" dirty="0" err="1" smtClean="0">
                <a:latin typeface="Times New Roman"/>
                <a:ea typeface="Calibri"/>
              </a:rPr>
              <a:t>و</a:t>
            </a:r>
            <a:r>
              <a:rPr lang="ar-DZ" sz="2000" dirty="0" smtClean="0">
                <a:latin typeface="Times New Roman"/>
                <a:ea typeface="Calibri"/>
              </a:rPr>
              <a:t> خصوصا في </a:t>
            </a:r>
            <a:r>
              <a:rPr lang="ar-DZ" sz="2000" dirty="0" err="1" smtClean="0">
                <a:latin typeface="Times New Roman"/>
                <a:ea typeface="Calibri"/>
              </a:rPr>
              <a:t>البكالوريا</a:t>
            </a:r>
            <a:r>
              <a:rPr lang="ar-DZ" sz="2000" dirty="0" smtClean="0">
                <a:latin typeface="Times New Roman"/>
                <a:ea typeface="Calibri"/>
              </a:rPr>
              <a:t> إن شاء الله تكلفة الوحدة عدد تام، وخصوصا التكلفة الوسطية.</a:t>
            </a:r>
          </a:p>
          <a:p>
            <a:pPr algn="r" rtl="1"/>
            <a:r>
              <a:rPr lang="ar-DZ" sz="2000" dirty="0" smtClean="0">
                <a:latin typeface="Times New Roman"/>
              </a:rPr>
              <a:t>في هذه الوضعية التكلفة الوحدوية للمنتج1 عدد غير تام </a:t>
            </a:r>
            <a:r>
              <a:rPr lang="ar-DZ" sz="2000" dirty="0" err="1" smtClean="0">
                <a:latin typeface="Times New Roman"/>
              </a:rPr>
              <a:t>و</a:t>
            </a:r>
            <a:r>
              <a:rPr lang="ar-DZ" sz="2000" dirty="0" smtClean="0">
                <a:latin typeface="Times New Roman"/>
              </a:rPr>
              <a:t> هذا لا </a:t>
            </a:r>
            <a:r>
              <a:rPr lang="ar-DZ" sz="2000" dirty="0" err="1" smtClean="0">
                <a:latin typeface="Times New Roman"/>
              </a:rPr>
              <a:t>يهمنا</a:t>
            </a:r>
            <a:r>
              <a:rPr lang="ar-DZ" sz="2000" dirty="0" smtClean="0">
                <a:latin typeface="Times New Roman"/>
              </a:rPr>
              <a:t>، لأننا سنستعمل التكلفة الوسطية له فيما بعد.</a:t>
            </a:r>
            <a:endParaRPr lang="fr-FR" sz="2000" dirty="0"/>
          </a:p>
        </p:txBody>
      </p:sp>
      <p:sp>
        <p:nvSpPr>
          <p:cNvPr id="72" name="Rectangle 71"/>
          <p:cNvSpPr/>
          <p:nvPr/>
        </p:nvSpPr>
        <p:spPr>
          <a:xfrm>
            <a:off x="2143108" y="5386344"/>
            <a:ext cx="635798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 تكلفة الوحدة في قسم الطلاء 115 دج تحول للتكلفة الوحدوية لكلا المنتجين.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143108" y="5957848"/>
            <a:ext cx="635798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الكمية حسب طبيعة وحدة القياس </a:t>
            </a:r>
            <a:r>
              <a:rPr lang="ar-DZ" sz="2000" dirty="0" err="1" smtClean="0">
                <a:latin typeface="Times New Roman"/>
                <a:ea typeface="Calibri"/>
              </a:rPr>
              <a:t>و</a:t>
            </a:r>
            <a:r>
              <a:rPr lang="ar-DZ" sz="2000" dirty="0" smtClean="0">
                <a:latin typeface="Times New Roman"/>
                <a:ea typeface="Calibri"/>
              </a:rPr>
              <a:t> هي ساعات العمل ، </a:t>
            </a:r>
            <a:endParaRPr lang="fr-FR" sz="2000" dirty="0"/>
          </a:p>
        </p:txBody>
      </p:sp>
      <p:sp>
        <p:nvSpPr>
          <p:cNvPr id="84" name="Rectangle 83"/>
          <p:cNvSpPr/>
          <p:nvPr/>
        </p:nvSpPr>
        <p:spPr>
          <a:xfrm>
            <a:off x="3214678" y="4929198"/>
            <a:ext cx="5286412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في خانة قسم الطلاء أخذنا مجموع الساعات 7800 ساعة</a:t>
            </a:r>
          </a:p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     وهنا نضع لكل منتج عدد ساعاته، أي </a:t>
            </a:r>
            <a:r>
              <a:rPr lang="ar-DZ" sz="2000" dirty="0" smtClean="0"/>
              <a:t>2800 ساعة لـلمنتج .    </a:t>
            </a:r>
            <a:r>
              <a:rPr lang="fr-FR" sz="2000" dirty="0" smtClean="0"/>
              <a:t>P1 </a:t>
            </a:r>
            <a:r>
              <a:rPr lang="ar-DZ" sz="2000" dirty="0" smtClean="0"/>
              <a:t>  و5000 ساعة لـلمنتج 2</a:t>
            </a:r>
            <a:r>
              <a:rPr lang="fr-FR" sz="2000" dirty="0" smtClean="0"/>
              <a:t>P </a:t>
            </a:r>
            <a:r>
              <a:rPr lang="ar-DZ" sz="2000" dirty="0" smtClean="0"/>
              <a:t>.</a:t>
            </a:r>
          </a:p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 نؤكد تكلفة الوحدة 115 دج </a:t>
            </a:r>
            <a:r>
              <a:rPr lang="ar-DZ" sz="2000" dirty="0" err="1" smtClean="0">
                <a:latin typeface="Times New Roman"/>
                <a:ea typeface="Calibri"/>
              </a:rPr>
              <a:t>و</a:t>
            </a:r>
            <a:r>
              <a:rPr lang="ar-DZ" sz="2000" dirty="0" smtClean="0">
                <a:latin typeface="Times New Roman"/>
                <a:ea typeface="Calibri"/>
              </a:rPr>
              <a:t> ليست 80 دج، لأن 80 دج  هي تكلفة مباشرة، ونحن هنا في التكلفة غير المباشرة</a:t>
            </a:r>
            <a:endParaRPr lang="fr-FR" sz="2000" dirty="0"/>
          </a:p>
        </p:txBody>
      </p:sp>
      <p:sp>
        <p:nvSpPr>
          <p:cNvPr id="85" name="Rectangle 84"/>
          <p:cNvSpPr/>
          <p:nvPr/>
        </p:nvSpPr>
        <p:spPr>
          <a:xfrm>
            <a:off x="138857" y="3071810"/>
            <a:ext cx="9005175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ملاحظة 1 : </a:t>
            </a:r>
          </a:p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     - </a:t>
            </a:r>
            <a:r>
              <a:rPr lang="ar-DZ" sz="2800" dirty="0" smtClean="0">
                <a:solidFill>
                  <a:schemeClr val="tx1"/>
                </a:solidFill>
              </a:rPr>
              <a:t>المواد المستعملة قد تكون مادة واحدة أو أكثر.</a:t>
            </a:r>
          </a:p>
          <a:p>
            <a:pPr algn="r" rtl="1"/>
            <a:r>
              <a:rPr lang="ar-DZ" sz="2800" dirty="0" smtClean="0">
                <a:solidFill>
                  <a:schemeClr val="tx1"/>
                </a:solidFill>
              </a:rPr>
              <a:t>     </a:t>
            </a:r>
            <a:r>
              <a:rPr lang="ar-DZ" sz="2800" dirty="0" smtClean="0">
                <a:solidFill>
                  <a:srgbClr val="FF0000"/>
                </a:solidFill>
              </a:rPr>
              <a:t>-</a:t>
            </a:r>
            <a:r>
              <a:rPr lang="ar-DZ" sz="2800" dirty="0" smtClean="0">
                <a:solidFill>
                  <a:schemeClr val="tx1"/>
                </a:solidFill>
              </a:rPr>
              <a:t> قد يكون هناك لوازم مستعملة تحسب مثلها مثل المواد الأولية، </a:t>
            </a:r>
            <a:r>
              <a:rPr lang="ar-DZ" sz="2800" dirty="0" err="1" smtClean="0">
                <a:solidFill>
                  <a:schemeClr val="tx1"/>
                </a:solidFill>
              </a:rPr>
              <a:t>و</a:t>
            </a:r>
            <a:r>
              <a:rPr lang="ar-DZ" sz="2800" dirty="0" smtClean="0">
                <a:solidFill>
                  <a:schemeClr val="tx1"/>
                </a:solidFill>
              </a:rPr>
              <a:t> تكون                 </a:t>
            </a:r>
            <a:r>
              <a:rPr lang="ar-DZ" sz="2800" dirty="0" smtClean="0">
                <a:solidFill>
                  <a:srgbClr val="92D050"/>
                </a:solidFill>
              </a:rPr>
              <a:t>.</a:t>
            </a:r>
            <a:r>
              <a:rPr lang="ar-DZ" sz="2800" dirty="0" smtClean="0">
                <a:solidFill>
                  <a:schemeClr val="tx1"/>
                </a:solidFill>
              </a:rPr>
              <a:t>      بالمبلغ الكلي ( </a:t>
            </a:r>
            <a:r>
              <a:rPr lang="ar-DZ" sz="2400" dirty="0" smtClean="0">
                <a:solidFill>
                  <a:schemeClr val="tx1"/>
                </a:solidFill>
              </a:rPr>
              <a:t>لا كمية </a:t>
            </a:r>
            <a:r>
              <a:rPr lang="ar-DZ" sz="2400" dirty="0" err="1" smtClean="0">
                <a:solidFill>
                  <a:schemeClr val="tx1"/>
                </a:solidFill>
              </a:rPr>
              <a:t>و</a:t>
            </a:r>
            <a:r>
              <a:rPr lang="ar-DZ" sz="2400" dirty="0" smtClean="0">
                <a:solidFill>
                  <a:schemeClr val="tx1"/>
                </a:solidFill>
              </a:rPr>
              <a:t> لا سعر وحدوي للوازم</a:t>
            </a:r>
            <a:r>
              <a:rPr lang="ar-DZ" sz="2800" dirty="0" smtClean="0">
                <a:solidFill>
                  <a:schemeClr val="tx1"/>
                </a:solidFill>
              </a:rPr>
              <a:t>).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-428692" y="4357694"/>
            <a:ext cx="957269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ملاحظة 2 : </a:t>
            </a:r>
          </a:p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    - </a:t>
            </a:r>
            <a:r>
              <a:rPr lang="ar-DZ" sz="2800" dirty="0" smtClean="0">
                <a:solidFill>
                  <a:schemeClr val="tx1"/>
                </a:solidFill>
              </a:rPr>
              <a:t>الأعباء غير المباشرة نرجع دائما لجدول الأعباء غير المباشرة الأول.</a:t>
            </a:r>
          </a:p>
          <a:p>
            <a:pPr algn="r" rtl="1"/>
            <a:r>
              <a:rPr lang="ar-DZ" sz="2800" dirty="0" smtClean="0">
                <a:solidFill>
                  <a:schemeClr val="tx1"/>
                </a:solidFill>
              </a:rPr>
              <a:t>   </a:t>
            </a:r>
            <a:r>
              <a:rPr lang="ar-DZ" sz="2800" dirty="0" smtClean="0">
                <a:solidFill>
                  <a:srgbClr val="FF0000"/>
                </a:solidFill>
              </a:rPr>
              <a:t> - </a:t>
            </a:r>
            <a:r>
              <a:rPr lang="ar-DZ" sz="2800" dirty="0" smtClean="0">
                <a:solidFill>
                  <a:schemeClr val="tx1"/>
                </a:solidFill>
              </a:rPr>
              <a:t>إن كان فيه قسم للإنتاج ( كما في هذه الوضعية ) يعالج كما رأينا، </a:t>
            </a:r>
          </a:p>
          <a:p>
            <a:pPr algn="r" rtl="1"/>
            <a:r>
              <a:rPr lang="ar-DZ" sz="2800" dirty="0" smtClean="0">
                <a:solidFill>
                  <a:srgbClr val="FF0000"/>
                </a:solidFill>
              </a:rPr>
              <a:t>    - </a:t>
            </a:r>
            <a:r>
              <a:rPr lang="ar-DZ" sz="2800" dirty="0" err="1" smtClean="0">
                <a:solidFill>
                  <a:schemeClr val="tx1"/>
                </a:solidFill>
              </a:rPr>
              <a:t>و</a:t>
            </a:r>
            <a:r>
              <a:rPr lang="ar-DZ" sz="2800" dirty="0" smtClean="0">
                <a:solidFill>
                  <a:schemeClr val="tx1"/>
                </a:solidFill>
              </a:rPr>
              <a:t> إن كان فيه ورشتين أو أكثر تعالج كل واحدة لوحدها. </a:t>
            </a:r>
            <a:r>
              <a:rPr lang="ar-DZ" sz="2400" dirty="0" smtClean="0">
                <a:solidFill>
                  <a:schemeClr val="tx1"/>
                </a:solidFill>
              </a:rPr>
              <a:t>كما كان مع قسم الإنتاج.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75671E-6 L 1.31458 0.0002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90287E-6 L 1.63142 -0.03191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069 0.17392 L 1.13316 0.17392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90287E-6 L 1.63142 -0.0319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069 0.17392 L 1.13316 0.17392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14177 L 1.55104 0.12211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19 0.14177 L 1.55104 0.12211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77058E-7 L 1.31215 -0.01179 " pathEditMode="relative" rAng="0" ptsTypes="AA">
                                      <p:cBhvr>
                                        <p:cTn id="26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" y="-6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047 L 1.75034 0.03052 " pathEditMode="relative" rAng="0" ptsTypes="AA">
                                      <p:cBhvr>
                                        <p:cTn id="26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7" y="15"/>
                                    </p:animMotion>
                                  </p:childTnLst>
                                </p:cTn>
                              </p:par>
                              <p:par>
                                <p:cTn id="2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11748E-6 L 1.56042 0.02591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" y="13"/>
                                    </p:animMotion>
                                  </p:childTnLst>
                                </p:cTn>
                              </p:par>
                              <p:par>
                                <p:cTn id="2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75486E-6 L 1.48403 -0.01943 " pathEditMode="relative" rAng="0" ptsTypes="AA">
                                      <p:cBhvr>
                                        <p:cTn id="26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6.56799E-7 L 0.84861 -0.00925 " pathEditMode="relative" rAng="0" ptsTypes="AA">
                                      <p:cBhvr>
                                        <p:cTn id="32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4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7271E-6 L -0.2757 -0.34344 " pathEditMode="relative" rAng="0" ptsTypes="AA">
                                      <p:cBhvr>
                                        <p:cTn id="35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4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3" grpId="0" animBg="1"/>
      <p:bldP spid="4" grpId="0" animBg="1"/>
      <p:bldP spid="6" grpId="0"/>
      <p:bldP spid="7" grpId="0"/>
      <p:bldP spid="8" grpId="0"/>
      <p:bldP spid="9" grpId="0"/>
      <p:bldP spid="10" grpId="0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6" grpId="0"/>
      <p:bldP spid="17" grpId="0"/>
      <p:bldP spid="29" grpId="0"/>
      <p:bldP spid="30" grpId="0"/>
      <p:bldP spid="31" grpId="0" animBg="1"/>
      <p:bldP spid="31" grpId="1" animBg="1"/>
      <p:bldP spid="32" grpId="0"/>
      <p:bldP spid="33" grpId="0"/>
      <p:bldP spid="41" grpId="0"/>
      <p:bldP spid="42" grpId="0"/>
      <p:bldP spid="43" grpId="0"/>
      <p:bldP spid="44" grpId="0"/>
      <p:bldP spid="53" grpId="0"/>
      <p:bldP spid="54" grpId="0"/>
      <p:bldP spid="61" grpId="0"/>
      <p:bldP spid="62" grpId="0"/>
      <p:bldP spid="63" grpId="0"/>
      <p:bldP spid="64" grpId="0"/>
      <p:bldP spid="65" grpId="0" animBg="1"/>
      <p:bldP spid="65" grpId="1" animBg="1"/>
      <p:bldP spid="66" grpId="0"/>
      <p:bldP spid="67" grpId="0"/>
      <p:bldP spid="68" grpId="0"/>
      <p:bldP spid="69" grpId="0"/>
      <p:bldP spid="70" grpId="0"/>
      <p:bldP spid="71" grpId="0"/>
      <p:bldP spid="75" grpId="0"/>
      <p:bldP spid="76" grpId="0"/>
      <p:bldP spid="77" grpId="0"/>
      <p:bldP spid="78" grpId="0" animBg="1"/>
      <p:bldP spid="78" grpId="1" animBg="1"/>
      <p:bldP spid="78" grpId="2" animBg="1"/>
      <p:bldP spid="79" grpId="0"/>
      <p:bldP spid="80" grpId="0"/>
      <p:bldP spid="81" grpId="0"/>
      <p:bldP spid="82" grpId="0" animBg="1"/>
      <p:bldP spid="72" grpId="0" animBg="1"/>
      <p:bldP spid="7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28860" y="171370"/>
            <a:ext cx="65037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87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بعد حساب تكلفة الإنتاج نواصل مع عنصر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مسك حساب المخزون:</a:t>
            </a:r>
            <a:endParaRPr kumimoji="0" lang="ar-DZ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9033" y="642918"/>
            <a:ext cx="8799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87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2-3- مسك حساب المخزون: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هذا العنصر مثله مثل مسك حساب المخزون في تكلفة الشراء.</a:t>
            </a:r>
            <a:endParaRPr kumimoji="0" lang="ar-DZ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406429" y="1142984"/>
            <a:ext cx="895629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أ- تقييم الإدخالات: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تقيم إدخالات المنتجات التامة إلى المخازن بتكلفة الإنتاج التي تحملتها في ورشات التصنيع. 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قد تكون هذه الإدخالات منتجات تامة أو منتجات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وسيطية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 غير تامة).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37667" y="2611870"/>
            <a:ext cx="81259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ب- تقييم الإخراجات: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645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تقيم الإخراجات من المنتجات بالتكلفة الوسطية المرجحة للوحدة ،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تحسب كالآتي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28992" y="1571612"/>
            <a:ext cx="4438680" cy="7762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الإدخالات من المنتجات هي التي </a:t>
            </a:r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دخلت إلى المخزن</a:t>
            </a:r>
            <a:r>
              <a:rPr lang="ar-DZ" sz="2000" dirty="0" smtClean="0"/>
              <a:t>، وأتت من الورشات. وتحسب بتكلفة الإنتاج.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785918" y="3143248"/>
            <a:ext cx="6143668" cy="7762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الإخراجات من المنتجات هي التي </a:t>
            </a:r>
            <a:r>
              <a:rPr lang="ar-D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خرجت من المخزن </a:t>
            </a:r>
            <a:r>
              <a:rPr lang="ar-D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للبيع .</a:t>
            </a:r>
          </a:p>
          <a:p>
            <a:pPr algn="r" rtl="1"/>
            <a:r>
              <a:rPr lang="ar-D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تحسب الإخراجات بالتكلفة الوسطية.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5720" y="1357298"/>
            <a:ext cx="7572428" cy="1785950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يجب التركيز : الإدخالات دخلت للمخزن    </a:t>
            </a:r>
            <a:r>
              <a:rPr lang="ar-DZ" sz="2000" dirty="0" err="1" smtClean="0"/>
              <a:t>و</a:t>
            </a:r>
            <a:r>
              <a:rPr lang="ar-DZ" sz="2000" dirty="0" smtClean="0"/>
              <a:t>    الإخراجات خرجت من المخزن.</a:t>
            </a:r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الإدخالات</a:t>
            </a:r>
            <a:r>
              <a:rPr lang="ar-DZ" sz="2000" dirty="0" smtClean="0"/>
              <a:t> إن كانت </a:t>
            </a:r>
            <a:r>
              <a:rPr lang="ar-DZ" sz="2000" dirty="0" smtClean="0">
                <a:solidFill>
                  <a:srgbClr val="00B050"/>
                </a:solidFill>
              </a:rPr>
              <a:t>مواد أولية </a:t>
            </a:r>
            <a:r>
              <a:rPr lang="ar-DZ" sz="2000" dirty="0" smtClean="0"/>
              <a:t>فقد تم شراؤها.</a:t>
            </a:r>
          </a:p>
          <a:p>
            <a:pPr algn="r" rtl="1"/>
            <a:r>
              <a:rPr lang="ar-DZ" sz="2000" dirty="0" smtClean="0"/>
              <a:t>                و إن كانت </a:t>
            </a:r>
            <a:r>
              <a:rPr lang="ar-DZ" sz="2000" dirty="0" smtClean="0">
                <a:solidFill>
                  <a:schemeClr val="accent6">
                    <a:lumMod val="75000"/>
                  </a:schemeClr>
                </a:solidFill>
              </a:rPr>
              <a:t>منتجات</a:t>
            </a:r>
            <a:r>
              <a:rPr lang="ar-DZ" sz="2000" dirty="0" smtClean="0"/>
              <a:t> فقد تم إنتاجها ( صنعها).</a:t>
            </a:r>
          </a:p>
          <a:p>
            <a:pPr algn="r" rtl="1"/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الإخراجات</a:t>
            </a:r>
            <a:r>
              <a:rPr lang="ar-DZ" sz="2000" dirty="0" smtClean="0"/>
              <a:t> إن كانت </a:t>
            </a:r>
            <a:r>
              <a:rPr lang="ar-DZ" sz="2000" dirty="0" smtClean="0">
                <a:solidFill>
                  <a:srgbClr val="00B050"/>
                </a:solidFill>
              </a:rPr>
              <a:t>مواد أولية </a:t>
            </a:r>
            <a:r>
              <a:rPr lang="ar-DZ" sz="2000" dirty="0" smtClean="0"/>
              <a:t>يتم إخراجها للاستعمال ( للإنتاج) أي تذهب </a:t>
            </a:r>
            <a:r>
              <a:rPr lang="ar-DZ" sz="2000" dirty="0" err="1" smtClean="0"/>
              <a:t>للورشات</a:t>
            </a:r>
            <a:r>
              <a:rPr lang="ar-DZ" sz="2000" dirty="0" smtClean="0"/>
              <a:t>.</a:t>
            </a:r>
          </a:p>
          <a:p>
            <a:pPr algn="r" rtl="1"/>
            <a:r>
              <a:rPr lang="ar-DZ" sz="2000" dirty="0" smtClean="0"/>
              <a:t>                و إن كانت </a:t>
            </a:r>
            <a:r>
              <a:rPr lang="ar-DZ" sz="2000" dirty="0" smtClean="0">
                <a:solidFill>
                  <a:schemeClr val="accent6">
                    <a:lumMod val="75000"/>
                  </a:schemeClr>
                </a:solidFill>
              </a:rPr>
              <a:t>منتجات</a:t>
            </a:r>
            <a:r>
              <a:rPr lang="ar-DZ" sz="2000" dirty="0" smtClean="0"/>
              <a:t> يتم إخراجها من أجل بيعها.</a:t>
            </a:r>
          </a:p>
          <a:p>
            <a:pPr algn="r" rtl="1"/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-71470" y="4929198"/>
            <a:ext cx="9688101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(مبلغ مخ1 + مبلغ الإدخالات )  /  ( كمية مخ1  + كمية الإدخالات )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التكلفة الوسطية</a:t>
            </a:r>
            <a:endParaRPr lang="fr-FR" sz="24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714348" y="4143380"/>
            <a:ext cx="7286676" cy="928694"/>
            <a:chOff x="987299" y="6143644"/>
            <a:chExt cx="6216540" cy="928694"/>
          </a:xfrm>
        </p:grpSpPr>
        <p:sp>
          <p:nvSpPr>
            <p:cNvPr id="16" name="Rectangle 15"/>
            <p:cNvSpPr/>
            <p:nvPr/>
          </p:nvSpPr>
          <p:spPr>
            <a:xfrm>
              <a:off x="987299" y="6143644"/>
              <a:ext cx="6216540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ملاحظة 1 : الإدخالات هي التي دخلت للمخزن </a:t>
              </a:r>
              <a:r>
                <a:rPr lang="ar-DZ" sz="20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و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مخ1 هو الذي كان موجود في المخزن </a:t>
              </a:r>
              <a:endParaRPr lang="fr-FR" sz="2000" dirty="0"/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rot="10800000" flipV="1">
              <a:off x="4400301" y="6429396"/>
              <a:ext cx="1584608" cy="5715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10800000" flipV="1">
              <a:off x="1657711" y="6429396"/>
              <a:ext cx="4266256" cy="64294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243701" y="5286412"/>
            <a:ext cx="8257389" cy="970460"/>
            <a:chOff x="-1122693" y="5870058"/>
            <a:chExt cx="8257389" cy="970460"/>
          </a:xfrm>
        </p:grpSpPr>
        <p:sp>
          <p:nvSpPr>
            <p:cNvPr id="20" name="Rectangle 19"/>
            <p:cNvSpPr/>
            <p:nvPr/>
          </p:nvSpPr>
          <p:spPr>
            <a:xfrm>
              <a:off x="-1122693" y="6009521"/>
              <a:ext cx="8257389" cy="83099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ملاحظة 2: التكلفة الوسطية </a:t>
              </a:r>
              <a:r>
                <a:rPr lang="fr-FR" sz="24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fr-FR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400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تحسب بعد  تكلفة الشراء </a:t>
              </a:r>
              <a:r>
                <a:rPr lang="ar-DZ" sz="2400" dirty="0" err="1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و</a:t>
              </a:r>
              <a:r>
                <a:rPr lang="ar-DZ" sz="2400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بعد تكلفة الإنتاج .</a:t>
              </a:r>
            </a:p>
            <a:p>
              <a:pPr algn="r" rtl="1"/>
              <a:r>
                <a:rPr lang="ar-DZ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         تستعمل طريقة</a:t>
              </a:r>
              <a:r>
                <a:rPr lang="ar-DZ" sz="2400" dirty="0" smtClean="0">
                  <a:latin typeface="Arial" pitchFamily="34" charset="0"/>
                  <a:cs typeface="Arial" pitchFamily="34" charset="0"/>
                </a:rPr>
                <a:t> التكلفة الوسطية </a:t>
              </a:r>
              <a:r>
                <a:rPr lang="fr-FR" sz="24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sz="24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ar-DZ" sz="2400" dirty="0" smtClean="0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تقريبا في كل تمارين التكاليف .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 rot="5400000" flipH="1" flipV="1">
              <a:off x="5918524" y="5870058"/>
              <a:ext cx="214314" cy="2143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642910" y="3143248"/>
            <a:ext cx="7643866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9" name="Groupe 28"/>
          <p:cNvGrpSpPr/>
          <p:nvPr/>
        </p:nvGrpSpPr>
        <p:grpSpPr>
          <a:xfrm>
            <a:off x="2714612" y="3857628"/>
            <a:ext cx="3786246" cy="1143008"/>
            <a:chOff x="9144000" y="3143248"/>
            <a:chExt cx="3786246" cy="1143008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9144000" y="3143248"/>
              <a:ext cx="1000132" cy="11430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 rtl="1"/>
              <a:r>
                <a:rPr lang="ar-DZ" sz="20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المبالغ</a:t>
              </a:r>
            </a:p>
            <a:p>
              <a:pPr algn="r" rtl="1"/>
              <a:r>
                <a:rPr lang="ar-DZ" sz="20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ـــــــــــــ</a:t>
              </a:r>
            </a:p>
            <a:p>
              <a:pPr algn="r" rtl="1"/>
              <a:r>
                <a:rPr lang="ar-DZ" sz="2000" b="1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الكميات</a:t>
              </a:r>
              <a:endParaRPr lang="fr-FR" sz="20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144164" y="3357562"/>
              <a:ext cx="2786082" cy="571504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>
                <a:lnSpc>
                  <a:spcPct val="150000"/>
                </a:lnSpc>
              </a:pPr>
              <a:r>
                <a:rPr lang="ar-DZ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=  </a:t>
              </a:r>
              <a:r>
                <a:rPr lang="fr-FR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CUMP </a:t>
              </a:r>
              <a:r>
                <a:rPr lang="ar-DZ" sz="20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التكلفة الوسطية</a:t>
              </a:r>
            </a:p>
            <a:p>
              <a:pPr algn="l"/>
              <a:endParaRPr lang="fr-FR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50786E-6 L 1.15695 -0.00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983 4.37558E-6 L 1.38889E-6 4.37558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  <p:bldP spid="1029" grpId="0"/>
      <p:bldP spid="1030" grpId="0"/>
      <p:bldP spid="11" grpId="0" animBg="1"/>
      <p:bldP spid="12" grpId="0" animBg="1"/>
      <p:bldP spid="13" grpId="0" animBg="1"/>
      <p:bldP spid="13" grpId="1" animBg="1"/>
      <p:bldP spid="13" grpId="2" animBg="1"/>
      <p:bldP spid="13" grpId="3" animBg="1"/>
      <p:bldP spid="1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C00000">
                <a:alpha val="61000"/>
              </a:srgbClr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49000">
              <a:schemeClr val="accent6">
                <a:alpha val="8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89000">
              <a:schemeClr val="tx1">
                <a:alpha val="24000"/>
              </a:scheme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69444" y="1142984"/>
            <a:ext cx="838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87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حساب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التكلفة الوسطية </a:t>
            </a:r>
            <a:r>
              <a:rPr kumimoji="0" lang="fr-FR" sz="24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cump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للمنتجات مثل حسابها للمواد الأولية بعد </a:t>
            </a:r>
            <a:r>
              <a:rPr kumimoji="0" lang="ar-DZ" sz="24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تكفلة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الشراء.</a:t>
            </a:r>
            <a:endParaRPr kumimoji="0" lang="ar-DZ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0462" y="1797086"/>
            <a:ext cx="8800806" cy="113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ar-DZ" sz="2400" dirty="0" smtClean="0">
                <a:latin typeface="Arial" pitchFamily="34" charset="0"/>
                <a:cs typeface="Arial" pitchFamily="34" charset="0"/>
              </a:rPr>
              <a:t>التكلفة الوسطية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cs typeface="Arial" pitchFamily="34" charset="0"/>
              </a:rPr>
              <a:t> إما أن تحسب بقانون مباشرة، أو عن طريق جدول حساب الجرد </a:t>
            </a:r>
          </a:p>
          <a:p>
            <a:pPr lvl="0"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ar-DZ" sz="2400" dirty="0" smtClean="0">
                <a:latin typeface="Arial" pitchFamily="34" charset="0"/>
                <a:cs typeface="Arial" pitchFamily="34" charset="0"/>
              </a:rPr>
              <a:t>  ( جدول حساب المخزون ) ( الجدول الصغير).</a:t>
            </a:r>
            <a:endParaRPr kumimoji="0" lang="ar-DZ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 anchor="t">
            <a:noAutofit/>
          </a:bodyPr>
          <a:lstStyle/>
          <a:p>
            <a:pPr algn="r" rtl="1"/>
            <a:r>
              <a:rPr lang="ar-DZ" sz="2400" dirty="0" smtClean="0"/>
              <a:t>حسب الوضعية ،  نحسب التكلفة الوسطية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للمنتجين بالعلاقة السابقة :</a:t>
            </a: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dirty="0" smtClean="0"/>
              <a:t>       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7243281" y="1711099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المنتج</a:t>
            </a:r>
            <a:r>
              <a:rPr lang="ar-DZ" sz="2400" dirty="0" smtClean="0"/>
              <a:t>" </a:t>
            </a:r>
            <a:r>
              <a:rPr lang="fr-FR" sz="2400" dirty="0" smtClean="0"/>
              <a:t>P1</a:t>
            </a:r>
            <a:r>
              <a:rPr lang="ar-DZ" sz="2400" dirty="0" smtClean="0"/>
              <a:t>" :</a:t>
            </a:r>
            <a:endParaRPr lang="fr-FR" sz="2400" dirty="0"/>
          </a:p>
        </p:txBody>
      </p:sp>
      <p:sp>
        <p:nvSpPr>
          <p:cNvPr id="6" name="Rectangle 5"/>
          <p:cNvSpPr/>
          <p:nvPr/>
        </p:nvSpPr>
        <p:spPr>
          <a:xfrm>
            <a:off x="285720" y="916528"/>
            <a:ext cx="8086060" cy="40011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= (مبلغ مخ1 + مبلغ الإدخالات )  /  ( كمية مخ1  + كمية الإدخالات )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التكلفة الوسطية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2214546" y="2139727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= (600 557+ 000 886)  / (500 1 + 100 2) =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928662" y="2127585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401دج /كغ.</a:t>
            </a:r>
            <a:endParaRPr lang="fr-FR" sz="2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5857884" y="1710305"/>
            <a:ext cx="1765227" cy="500860"/>
            <a:chOff x="6215074" y="2214554"/>
            <a:chExt cx="1765227" cy="500860"/>
          </a:xfrm>
        </p:grpSpPr>
        <p:sp>
          <p:nvSpPr>
            <p:cNvPr id="10" name="Rectangle 9"/>
            <p:cNvSpPr/>
            <p:nvPr/>
          </p:nvSpPr>
          <p:spPr>
            <a:xfrm>
              <a:off x="6215074" y="2214554"/>
              <a:ext cx="1765227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مخ1 من التمرين</a:t>
              </a:r>
              <a:endParaRPr lang="fr-FR" dirty="0"/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rot="16200000" flipH="1">
              <a:off x="7465239" y="2465381"/>
              <a:ext cx="285752" cy="21431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"/>
          <p:cNvGrpSpPr/>
          <p:nvPr/>
        </p:nvGrpSpPr>
        <p:grpSpPr>
          <a:xfrm>
            <a:off x="2928926" y="1714488"/>
            <a:ext cx="1790875" cy="500860"/>
            <a:chOff x="3929058" y="2285992"/>
            <a:chExt cx="1790875" cy="500860"/>
          </a:xfrm>
        </p:grpSpPr>
        <p:sp>
          <p:nvSpPr>
            <p:cNvPr id="13" name="Rectangle 12"/>
            <p:cNvSpPr/>
            <p:nvPr/>
          </p:nvSpPr>
          <p:spPr>
            <a:xfrm>
              <a:off x="3929058" y="2285992"/>
              <a:ext cx="1790875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مخ1 من التمرين</a:t>
              </a:r>
              <a:endParaRPr lang="fr-FR" dirty="0"/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rot="5400000">
              <a:off x="5214942" y="2643182"/>
              <a:ext cx="285752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4429124" y="2357430"/>
            <a:ext cx="2390463" cy="1145603"/>
            <a:chOff x="6215010" y="1715282"/>
            <a:chExt cx="2390463" cy="1145603"/>
          </a:xfrm>
        </p:grpSpPr>
        <p:sp>
          <p:nvSpPr>
            <p:cNvPr id="16" name="Rectangle 15"/>
            <p:cNvSpPr/>
            <p:nvPr/>
          </p:nvSpPr>
          <p:spPr>
            <a:xfrm>
              <a:off x="6215010" y="2214554"/>
              <a:ext cx="2390463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الإدخالات من تكلفة شراء</a:t>
              </a:r>
            </a:p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المنتج</a:t>
              </a:r>
              <a:r>
                <a:rPr lang="ar-DZ" dirty="0" smtClean="0"/>
                <a:t>" </a:t>
              </a:r>
              <a:r>
                <a:rPr lang="fr-FR" dirty="0" smtClean="0"/>
                <a:t>P1</a:t>
              </a:r>
              <a:r>
                <a:rPr lang="ar-DZ" dirty="0" smtClean="0"/>
                <a:t>"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rot="5400000" flipH="1" flipV="1">
              <a:off x="7286644" y="2000240"/>
              <a:ext cx="571504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>
            <a:off x="642910" y="2357430"/>
            <a:ext cx="3522118" cy="1146397"/>
            <a:chOff x="3492212" y="512184"/>
            <a:chExt cx="3522118" cy="1146397"/>
          </a:xfrm>
        </p:grpSpPr>
        <p:sp>
          <p:nvSpPr>
            <p:cNvPr id="19" name="Rectangle 18"/>
            <p:cNvSpPr/>
            <p:nvPr/>
          </p:nvSpPr>
          <p:spPr>
            <a:xfrm>
              <a:off x="3492212" y="1012250"/>
              <a:ext cx="3522118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الإدخالات ( كمية الإنتاج) من تكلفة إنتاج</a:t>
              </a:r>
            </a:p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المنتج</a:t>
              </a:r>
              <a:r>
                <a:rPr lang="ar-DZ" dirty="0" smtClean="0"/>
                <a:t>" </a:t>
              </a:r>
              <a:r>
                <a:rPr lang="fr-FR" dirty="0" smtClean="0"/>
                <a:t>P1</a:t>
              </a:r>
              <a:r>
                <a:rPr lang="ar-DZ" dirty="0" smtClean="0"/>
                <a:t>"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Connecteur droit avec flèche 19"/>
            <p:cNvCxnSpPr/>
            <p:nvPr/>
          </p:nvCxnSpPr>
          <p:spPr>
            <a:xfrm rot="5400000" flipH="1" flipV="1">
              <a:off x="5858678" y="797142"/>
              <a:ext cx="571504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7396964" y="4282867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المنتج</a:t>
            </a:r>
            <a:r>
              <a:rPr lang="ar-DZ" sz="2400" dirty="0" smtClean="0"/>
              <a:t>" </a:t>
            </a:r>
            <a:r>
              <a:rPr lang="fr-FR" sz="2400" dirty="0" smtClean="0"/>
              <a:t>P2</a:t>
            </a:r>
            <a:r>
              <a:rPr lang="ar-DZ" sz="2400" dirty="0" smtClean="0"/>
              <a:t>" :</a:t>
            </a:r>
            <a:endParaRPr lang="fr-FR" sz="2400" dirty="0"/>
          </a:p>
        </p:txBody>
      </p:sp>
      <p:sp>
        <p:nvSpPr>
          <p:cNvPr id="22" name="Rectangle 21"/>
          <p:cNvSpPr/>
          <p:nvPr/>
        </p:nvSpPr>
        <p:spPr>
          <a:xfrm>
            <a:off x="2000232" y="4711495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= (500 247+500 282 1)  / 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(000 1+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000 4) =</a:t>
            </a:r>
            <a:endParaRPr lang="fr-FR" sz="2400" dirty="0"/>
          </a:p>
        </p:txBody>
      </p:sp>
      <p:sp>
        <p:nvSpPr>
          <p:cNvPr id="23" name="Rectangle 22"/>
          <p:cNvSpPr/>
          <p:nvPr/>
        </p:nvSpPr>
        <p:spPr>
          <a:xfrm>
            <a:off x="714348" y="4702742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306دج /كغ.</a:t>
            </a:r>
            <a:endParaRPr lang="fr-FR" sz="2400" dirty="0"/>
          </a:p>
        </p:txBody>
      </p:sp>
      <p:grpSp>
        <p:nvGrpSpPr>
          <p:cNvPr id="24" name="Groupe 23"/>
          <p:cNvGrpSpPr/>
          <p:nvPr/>
        </p:nvGrpSpPr>
        <p:grpSpPr>
          <a:xfrm>
            <a:off x="6010284" y="4152133"/>
            <a:ext cx="1765227" cy="642942"/>
            <a:chOff x="6215074" y="2214554"/>
            <a:chExt cx="1765227" cy="642942"/>
          </a:xfrm>
        </p:grpSpPr>
        <p:sp>
          <p:nvSpPr>
            <p:cNvPr id="25" name="Rectangle 24"/>
            <p:cNvSpPr/>
            <p:nvPr/>
          </p:nvSpPr>
          <p:spPr>
            <a:xfrm>
              <a:off x="6215074" y="2214554"/>
              <a:ext cx="1765227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مخ1 من التمرين</a:t>
              </a:r>
              <a:endParaRPr lang="fr-FR" dirty="0"/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rot="5400000">
              <a:off x="7282279" y="2638817"/>
              <a:ext cx="427834" cy="95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26"/>
          <p:cNvGrpSpPr/>
          <p:nvPr/>
        </p:nvGrpSpPr>
        <p:grpSpPr>
          <a:xfrm>
            <a:off x="2857488" y="4143380"/>
            <a:ext cx="1790875" cy="714380"/>
            <a:chOff x="3929058" y="2285992"/>
            <a:chExt cx="1790875" cy="714380"/>
          </a:xfrm>
        </p:grpSpPr>
        <p:sp>
          <p:nvSpPr>
            <p:cNvPr id="28" name="Rectangle 27"/>
            <p:cNvSpPr/>
            <p:nvPr/>
          </p:nvSpPr>
          <p:spPr>
            <a:xfrm>
              <a:off x="3929058" y="2285992"/>
              <a:ext cx="1790875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مخ1 من التمرين</a:t>
              </a:r>
              <a:endParaRPr lang="fr-FR" dirty="0"/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rot="16200000" flipH="1">
              <a:off x="4849419" y="2715811"/>
              <a:ext cx="499272" cy="698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/>
          <p:cNvGrpSpPr/>
          <p:nvPr/>
        </p:nvGrpSpPr>
        <p:grpSpPr>
          <a:xfrm>
            <a:off x="4357686" y="5000636"/>
            <a:ext cx="2420856" cy="1145603"/>
            <a:chOff x="6184619" y="1715282"/>
            <a:chExt cx="2420856" cy="1145603"/>
          </a:xfrm>
        </p:grpSpPr>
        <p:sp>
          <p:nvSpPr>
            <p:cNvPr id="31" name="Rectangle 30"/>
            <p:cNvSpPr/>
            <p:nvPr/>
          </p:nvSpPr>
          <p:spPr>
            <a:xfrm>
              <a:off x="6184619" y="2214554"/>
              <a:ext cx="2420856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مبلغ الإدخالات من تكلفة إنتاج </a:t>
              </a:r>
            </a:p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المنتج</a:t>
              </a:r>
              <a:r>
                <a:rPr lang="ar-DZ" dirty="0" smtClean="0"/>
                <a:t>" </a:t>
              </a:r>
              <a:r>
                <a:rPr lang="fr-FR" dirty="0" smtClean="0"/>
                <a:t>P2</a:t>
              </a:r>
              <a:r>
                <a:rPr lang="ar-DZ" dirty="0" smtClean="0"/>
                <a:t>"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 rot="5400000" flipH="1" flipV="1">
              <a:off x="7286644" y="2000240"/>
              <a:ext cx="571504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/>
          <p:cNvGrpSpPr/>
          <p:nvPr/>
        </p:nvGrpSpPr>
        <p:grpSpPr>
          <a:xfrm>
            <a:off x="357158" y="5000636"/>
            <a:ext cx="3522118" cy="1146397"/>
            <a:chOff x="3492212" y="512184"/>
            <a:chExt cx="3522118" cy="1146397"/>
          </a:xfrm>
        </p:grpSpPr>
        <p:sp>
          <p:nvSpPr>
            <p:cNvPr id="34" name="Rectangle 33"/>
            <p:cNvSpPr/>
            <p:nvPr/>
          </p:nvSpPr>
          <p:spPr>
            <a:xfrm>
              <a:off x="3492212" y="1012250"/>
              <a:ext cx="3522118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كمية الإدخالات ( كمية الإنتاج) من تكلفة إنتاج</a:t>
              </a:r>
            </a:p>
            <a:p>
              <a:pPr algn="r" rtl="1"/>
              <a:r>
                <a:rPr lang="ar-DZ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المنتج</a:t>
              </a:r>
              <a:r>
                <a:rPr lang="ar-DZ" dirty="0" smtClean="0"/>
                <a:t>" </a:t>
              </a:r>
              <a:r>
                <a:rPr lang="fr-FR" dirty="0" smtClean="0"/>
                <a:t>P2</a:t>
              </a:r>
              <a:r>
                <a:rPr lang="ar-DZ" dirty="0" smtClean="0"/>
                <a:t>"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35" name="Connecteur droit avec flèche 34"/>
            <p:cNvCxnSpPr/>
            <p:nvPr/>
          </p:nvCxnSpPr>
          <p:spPr>
            <a:xfrm rot="5400000" flipH="1" flipV="1">
              <a:off x="5858678" y="797142"/>
              <a:ext cx="571504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142844" y="1571612"/>
            <a:ext cx="954107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المبالغ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ــــــــــــ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الكميات</a:t>
            </a:r>
            <a:endParaRPr lang="fr-FR" sz="2400" dirty="0"/>
          </a:p>
        </p:txBody>
      </p:sp>
      <p:sp>
        <p:nvSpPr>
          <p:cNvPr id="37" name="Rectangle 36"/>
          <p:cNvSpPr/>
          <p:nvPr/>
        </p:nvSpPr>
        <p:spPr>
          <a:xfrm>
            <a:off x="142844" y="4143380"/>
            <a:ext cx="954107" cy="120032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المبالغ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ــــــــــــ</a:t>
            </a:r>
          </a:p>
          <a:p>
            <a:pPr algn="r" rtl="1"/>
            <a:r>
              <a:rPr lang="ar-DZ" sz="2400" dirty="0" smtClean="0">
                <a:latin typeface="Arial" pitchFamily="34" charset="0"/>
                <a:cs typeface="Arial" pitchFamily="34" charset="0"/>
              </a:rPr>
              <a:t>الكميات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21" grpId="0"/>
      <p:bldP spid="22" grpId="0"/>
      <p:bldP spid="23" grpId="0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FFFF00">
                <a:alpha val="48000"/>
              </a:srgbClr>
            </a:gs>
            <a:gs pos="34000">
              <a:srgbClr val="FFC000">
                <a:alpha val="69000"/>
              </a:srgbClr>
            </a:gs>
            <a:gs pos="34000">
              <a:srgbClr val="92D050">
                <a:alpha val="79000"/>
              </a:srgbClr>
            </a:gs>
            <a:gs pos="100000">
              <a:schemeClr val="tx2">
                <a:lumMod val="40000"/>
                <a:lumOff val="60000"/>
                <a:alpha val="87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6300" y="571480"/>
            <a:ext cx="3882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نبدأ، إن شاء الله، مع الوحدة 15،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1214414" y="1357298"/>
            <a:ext cx="70142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الوحدة 15حساب التكاليف والنتيجة التحليلية.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500034" y="2071678"/>
            <a:ext cx="78715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/>
              <a:t>الوحدة 15هي مكملة للوحدة 14، ففي الوحدة 14 فـرّقـنا بين </a:t>
            </a:r>
            <a:r>
              <a:rPr lang="ar-DZ" sz="2800" dirty="0" smtClean="0">
                <a:solidFill>
                  <a:srgbClr val="FF0000"/>
                </a:solidFill>
              </a:rPr>
              <a:t>الأعباء المباشرة</a:t>
            </a:r>
            <a:r>
              <a:rPr lang="ar-DZ" sz="2800" dirty="0" smtClean="0"/>
              <a:t> </a:t>
            </a:r>
            <a:r>
              <a:rPr lang="ar-DZ" sz="2800" dirty="0" err="1" smtClean="0"/>
              <a:t>و</a:t>
            </a:r>
            <a:r>
              <a:rPr lang="ar-DZ" sz="2800" dirty="0" smtClean="0"/>
              <a:t> </a:t>
            </a:r>
            <a:r>
              <a:rPr lang="ar-DZ" sz="2800" u="sng" dirty="0" smtClean="0">
                <a:solidFill>
                  <a:srgbClr val="FF0000"/>
                </a:solidFill>
              </a:rPr>
              <a:t>غير المباشرة</a:t>
            </a:r>
            <a:r>
              <a:rPr lang="ar-DZ" sz="2800" dirty="0" smtClean="0"/>
              <a:t>.</a:t>
            </a:r>
            <a:endParaRPr lang="fr-FR" sz="2800" dirty="0" smtClean="0"/>
          </a:p>
          <a:p>
            <a:pPr algn="r" rtl="1">
              <a:lnSpc>
                <a:spcPct val="150000"/>
              </a:lnSpc>
            </a:pPr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142844" y="3475025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و بعدها حولنا </a:t>
            </a:r>
            <a:r>
              <a:rPr lang="ar-DZ" sz="2800" u="sng" dirty="0" smtClean="0">
                <a:solidFill>
                  <a:srgbClr val="FF0000"/>
                </a:solidFill>
              </a:rPr>
              <a:t>الأعباء غير المباشرة </a:t>
            </a:r>
            <a:r>
              <a:rPr lang="ar-DZ" sz="2800" dirty="0" smtClean="0"/>
              <a:t>لجدول توزيع الأعباء غير المباشرة.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8564" y="814312"/>
            <a:ext cx="5530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جدول حساب المخزون ( حساب الجرد ) </a:t>
            </a:r>
            <a:r>
              <a:rPr lang="ar-DZ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للمنتج</a:t>
            </a:r>
            <a:r>
              <a:rPr lang="ar-DZ" sz="2400" dirty="0" smtClean="0">
                <a:solidFill>
                  <a:srgbClr val="FF0000"/>
                </a:solidFill>
              </a:rPr>
              <a:t>" </a:t>
            </a:r>
            <a:r>
              <a:rPr lang="fr-FR" sz="2400" dirty="0" smtClean="0">
                <a:solidFill>
                  <a:srgbClr val="FF0000"/>
                </a:solidFill>
              </a:rPr>
              <a:t>P1</a:t>
            </a:r>
            <a:r>
              <a:rPr lang="ar-DZ" sz="2400" dirty="0" smtClean="0">
                <a:solidFill>
                  <a:srgbClr val="FF0000"/>
                </a:solidFill>
              </a:rPr>
              <a:t>" </a:t>
            </a:r>
            <a:r>
              <a:rPr lang="ar-DZ" sz="2400" dirty="0" smtClean="0"/>
              <a:t>:</a:t>
            </a:r>
            <a:endParaRPr lang="fr-FR" sz="24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7159" y="1571612"/>
          <a:ext cx="8548724" cy="1828800"/>
        </p:xfrm>
        <a:graphic>
          <a:graphicData uri="http://schemas.openxmlformats.org/drawingml/2006/table">
            <a:tbl>
              <a:tblPr rtl="1"/>
              <a:tblGrid>
                <a:gridCol w="1476191"/>
                <a:gridCol w="770026"/>
                <a:gridCol w="958547"/>
                <a:gridCol w="1166863"/>
                <a:gridCol w="1409200"/>
                <a:gridCol w="733058"/>
                <a:gridCol w="862362"/>
                <a:gridCol w="1172477"/>
              </a:tblGrid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 dirty="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البيان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>
                          <a:latin typeface="Calibri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fr-FR" sz="2000" dirty="0">
                          <a:latin typeface="Calibri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1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0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r>
                        <a:rPr lang="ar-DZ" sz="2000" dirty="0">
                          <a:latin typeface="Calibri"/>
                          <a:ea typeface="Calibri"/>
                          <a:cs typeface="Arial"/>
                        </a:rPr>
                        <a:t>المجموع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800475" algn="l"/>
                        </a:tabLs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2075" marR="62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52363" y="1928802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ea typeface="Calibri"/>
              </a:rPr>
              <a:t>مخ1</a:t>
            </a:r>
          </a:p>
          <a:p>
            <a:pPr algn="r" rtl="1"/>
            <a:r>
              <a:rPr lang="ar-DZ" sz="2000" dirty="0" smtClean="0"/>
              <a:t>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7005" y="2500306"/>
            <a:ext cx="9813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الإدخالات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3723273" y="2000240"/>
            <a:ext cx="5629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ea typeface="Calibri"/>
              </a:rPr>
              <a:t>مخ2</a:t>
            </a:r>
          </a:p>
          <a:p>
            <a:pPr algn="r" rtl="1"/>
            <a:r>
              <a:rPr lang="ar-DZ" sz="2000" dirty="0" smtClean="0"/>
              <a:t>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31038" y="2500306"/>
            <a:ext cx="10695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الإخراجات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6610905" y="1928802"/>
            <a:ext cx="825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500 1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2343" y="250030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100 2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4694480" y="1928802"/>
            <a:ext cx="1111202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600 557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02540" y="2428868"/>
            <a:ext cx="1111202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000 886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75091" y="2857496"/>
            <a:ext cx="825867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600 3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00562" y="2928934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600 443 1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6881461" y="2285992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2066" y="2214554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23743" y="2285992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7224" y="2214554"/>
            <a:ext cx="333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88811" y="200024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100 1</a:t>
            </a:r>
            <a:endParaRPr lang="fr-FR" sz="2000" dirty="0"/>
          </a:p>
        </p:txBody>
      </p:sp>
      <p:sp>
        <p:nvSpPr>
          <p:cNvPr id="21" name="Rectangle 20"/>
          <p:cNvSpPr/>
          <p:nvPr/>
        </p:nvSpPr>
        <p:spPr>
          <a:xfrm>
            <a:off x="2388811" y="2571744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500 2</a:t>
            </a:r>
            <a:endParaRPr lang="fr-FR" sz="2000" dirty="0"/>
          </a:p>
        </p:txBody>
      </p:sp>
      <p:sp>
        <p:nvSpPr>
          <p:cNvPr id="22" name="Rectangle 21"/>
          <p:cNvSpPr/>
          <p:nvPr/>
        </p:nvSpPr>
        <p:spPr>
          <a:xfrm>
            <a:off x="2382624" y="2857496"/>
            <a:ext cx="825867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600 3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0034" y="2000240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100 441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1604868" y="2857496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401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0318" y="300037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600 443 1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340768" y="2571744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500 002 1</a:t>
            </a:r>
            <a:endParaRPr lang="fr-FR" sz="2000" dirty="0"/>
          </a:p>
        </p:txBody>
      </p:sp>
      <p:sp>
        <p:nvSpPr>
          <p:cNvPr id="27" name="Rectangle 26"/>
          <p:cNvSpPr/>
          <p:nvPr/>
        </p:nvSpPr>
        <p:spPr>
          <a:xfrm>
            <a:off x="1590559" y="214290"/>
            <a:ext cx="7367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يمكن تحديد التكلفة الوسطية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fr-F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عن طريق جدول حساب المخزون : 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5857884" y="292893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401</a:t>
            </a:r>
            <a:endParaRPr lang="fr-FR" sz="2000" dirty="0"/>
          </a:p>
        </p:txBody>
      </p:sp>
      <p:sp>
        <p:nvSpPr>
          <p:cNvPr id="29" name="Rectangle 28"/>
          <p:cNvSpPr/>
          <p:nvPr/>
        </p:nvSpPr>
        <p:spPr>
          <a:xfrm>
            <a:off x="1571604" y="1928802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401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71604" y="2456164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401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2910" y="785794"/>
            <a:ext cx="3121367" cy="49834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3800475" algn="l"/>
              </a:tabLst>
            </a:pPr>
            <a:r>
              <a:rPr lang="ar-DZ" sz="2000" dirty="0" smtClean="0">
                <a:ea typeface="Calibri"/>
              </a:rPr>
              <a:t>الجدول مثل ما كان في تكلفة الشراء.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32" name="Groupe 31"/>
          <p:cNvGrpSpPr/>
          <p:nvPr/>
        </p:nvGrpSpPr>
        <p:grpSpPr>
          <a:xfrm>
            <a:off x="5425103" y="3286124"/>
            <a:ext cx="2861681" cy="1374577"/>
            <a:chOff x="5443883" y="4713160"/>
            <a:chExt cx="2861681" cy="1374577"/>
          </a:xfrm>
        </p:grpSpPr>
        <p:sp>
          <p:nvSpPr>
            <p:cNvPr id="33" name="Rectangle 32"/>
            <p:cNvSpPr/>
            <p:nvPr/>
          </p:nvSpPr>
          <p:spPr>
            <a:xfrm>
              <a:off x="5443883" y="5072074"/>
              <a:ext cx="2861681" cy="101566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مج المبالغ / مج الكمية </a:t>
              </a:r>
            </a:p>
            <a:p>
              <a:pPr algn="r" rtl="1"/>
              <a:r>
                <a:rPr lang="ar-DZ" sz="2000" dirty="0" smtClean="0"/>
                <a:t>1443600/ 3600= </a:t>
              </a:r>
              <a:r>
                <a:rPr lang="ar-DZ" sz="2000" b="1" dirty="0" smtClean="0">
                  <a:solidFill>
                    <a:srgbClr val="FF0000"/>
                  </a:solidFill>
                </a:rPr>
                <a:t>401</a:t>
              </a:r>
              <a:r>
                <a:rPr lang="ar-DZ" sz="2000" dirty="0" smtClean="0"/>
                <a:t>دج</a:t>
              </a:r>
            </a:p>
            <a:p>
              <a:pPr algn="r" rtl="1"/>
              <a:r>
                <a:rPr lang="ar-DZ" sz="2000" dirty="0" smtClean="0"/>
                <a:t>هي التكلفة الوسطية </a:t>
              </a:r>
              <a:r>
                <a:rPr lang="ar-DZ" sz="2000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ل</a:t>
              </a:r>
              <a:r>
                <a:rPr lang="ar-DZ" sz="2000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لمنتج</a:t>
              </a:r>
              <a:r>
                <a:rPr lang="ar-DZ" sz="2000" dirty="0" smtClean="0">
                  <a:solidFill>
                    <a:schemeClr val="accent6">
                      <a:lumMod val="75000"/>
                    </a:schemeClr>
                  </a:solidFill>
                </a:rPr>
                <a:t>" </a:t>
              </a:r>
              <a:r>
                <a:rPr lang="fr-FR" sz="2000" dirty="0" smtClean="0">
                  <a:solidFill>
                    <a:schemeClr val="accent6">
                      <a:lumMod val="75000"/>
                    </a:schemeClr>
                  </a:solidFill>
                </a:rPr>
                <a:t>P1</a:t>
              </a:r>
              <a:r>
                <a:rPr lang="ar-DZ" sz="2000" dirty="0" smtClean="0">
                  <a:solidFill>
                    <a:schemeClr val="accent6">
                      <a:lumMod val="75000"/>
                    </a:schemeClr>
                  </a:solidFill>
                </a:rPr>
                <a:t>" </a:t>
              </a:r>
              <a:endParaRPr lang="fr-FR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4" name="Connecteur droit avec flèche 33"/>
            <p:cNvCxnSpPr/>
            <p:nvPr/>
          </p:nvCxnSpPr>
          <p:spPr>
            <a:xfrm rot="16200000" flipV="1">
              <a:off x="5647647" y="5074441"/>
              <a:ext cx="745944" cy="233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35" name="Groupe 80"/>
          <p:cNvGrpSpPr/>
          <p:nvPr/>
        </p:nvGrpSpPr>
        <p:grpSpPr>
          <a:xfrm>
            <a:off x="123071" y="3357562"/>
            <a:ext cx="3163045" cy="1482348"/>
            <a:chOff x="-111399" y="4611882"/>
            <a:chExt cx="3163045" cy="1482348"/>
          </a:xfrm>
        </p:grpSpPr>
        <p:sp>
          <p:nvSpPr>
            <p:cNvPr id="36" name="Rectangle 35"/>
            <p:cNvSpPr/>
            <p:nvPr/>
          </p:nvSpPr>
          <p:spPr>
            <a:xfrm>
              <a:off x="-111399" y="5386344"/>
              <a:ext cx="3163045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التكلفة الوسطية 401دج تحول لعمود</a:t>
              </a:r>
            </a:p>
            <a:p>
              <a:pPr algn="r" rtl="1"/>
              <a:r>
                <a:rPr lang="ar-DZ" sz="2000" dirty="0" smtClean="0">
                  <a:ea typeface="Calibri"/>
                </a:rPr>
                <a:t> تكلفة الوحدة</a:t>
              </a:r>
              <a:endParaRPr lang="fr-FR" sz="2000" dirty="0"/>
            </a:p>
          </p:txBody>
        </p:sp>
        <p:cxnSp>
          <p:nvCxnSpPr>
            <p:cNvPr id="37" name="Connecteur droit avec flèche 36"/>
            <p:cNvCxnSpPr/>
            <p:nvPr/>
          </p:nvCxnSpPr>
          <p:spPr>
            <a:xfrm rot="16200000" flipV="1">
              <a:off x="1329817" y="4973163"/>
              <a:ext cx="745944" cy="233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0" y="3786190"/>
            <a:ext cx="5200463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ar-DZ" sz="2000" dirty="0" smtClean="0">
                <a:ea typeface="Calibri"/>
              </a:rPr>
              <a:t>مجموع الجهتين متساوي، اعتمادا على قاعة توازن المخزونات</a:t>
            </a:r>
            <a:endParaRPr lang="fr-FR" sz="2000" dirty="0"/>
          </a:p>
        </p:txBody>
      </p:sp>
      <p:sp>
        <p:nvSpPr>
          <p:cNvPr id="39" name="Flèche courbée vers le haut 38"/>
          <p:cNvSpPr/>
          <p:nvPr/>
        </p:nvSpPr>
        <p:spPr>
          <a:xfrm flipH="1">
            <a:off x="1071538" y="3429000"/>
            <a:ext cx="3786214" cy="642942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0" name="Flèche courbée vers le haut 39"/>
          <p:cNvSpPr/>
          <p:nvPr/>
        </p:nvSpPr>
        <p:spPr>
          <a:xfrm flipH="1">
            <a:off x="2857488" y="3286124"/>
            <a:ext cx="4000528" cy="642942"/>
          </a:xfrm>
          <a:prstGeom prst="curvedUpArrow">
            <a:avLst>
              <a:gd name="adj1" fmla="val 25000"/>
              <a:gd name="adj2" fmla="val 50000"/>
              <a:gd name="adj3" fmla="val 186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41" name="Groupe 85"/>
          <p:cNvGrpSpPr/>
          <p:nvPr/>
        </p:nvGrpSpPr>
        <p:grpSpPr>
          <a:xfrm>
            <a:off x="1357290" y="2858290"/>
            <a:ext cx="7220246" cy="2173910"/>
            <a:chOff x="-3413" y="4866864"/>
            <a:chExt cx="7220246" cy="2173910"/>
          </a:xfrm>
        </p:grpSpPr>
        <p:sp>
          <p:nvSpPr>
            <p:cNvPr id="42" name="Rectangle 41"/>
            <p:cNvSpPr/>
            <p:nvPr/>
          </p:nvSpPr>
          <p:spPr>
            <a:xfrm>
              <a:off x="-3413" y="6640664"/>
              <a:ext cx="7220246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err="1" smtClean="0"/>
                <a:t>إخراجات</a:t>
              </a:r>
              <a:r>
                <a:rPr lang="fr-FR" sz="2000" dirty="0" smtClean="0">
                  <a:solidFill>
                    <a:srgbClr val="FF0000"/>
                  </a:solidFill>
                </a:rPr>
                <a:t> </a:t>
              </a:r>
              <a:r>
                <a:rPr lang="ar-DZ" sz="2000" dirty="0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المنتج</a:t>
              </a:r>
              <a:r>
                <a:rPr lang="ar-DZ" sz="2000" dirty="0" smtClean="0"/>
                <a:t>" </a:t>
              </a:r>
              <a:r>
                <a:rPr lang="fr-FR" sz="2000" dirty="0" smtClean="0"/>
                <a:t>P1</a:t>
              </a:r>
              <a:r>
                <a:rPr lang="ar-DZ" sz="2000" dirty="0" smtClean="0"/>
                <a:t>" للبيع (  هي المبيعات بالكمية و </a:t>
              </a:r>
              <a:r>
                <a:rPr lang="ar-DZ" sz="2000" dirty="0" smtClean="0">
                  <a:solidFill>
                    <a:schemeClr val="accent6">
                      <a:lumMod val="75000"/>
                    </a:schemeClr>
                  </a:solidFill>
                </a:rPr>
                <a:t>ليس سعر البيع</a:t>
              </a:r>
              <a:r>
                <a:rPr lang="ar-DZ" sz="2000" dirty="0" smtClean="0"/>
                <a:t>) = 2500 وحدة.</a:t>
              </a:r>
              <a:endParaRPr lang="fr-FR" sz="2000" dirty="0"/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 rot="5400000" flipH="1" flipV="1">
              <a:off x="318058" y="5759045"/>
              <a:ext cx="17859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6" name="Groupe 45"/>
          <p:cNvGrpSpPr/>
          <p:nvPr/>
        </p:nvGrpSpPr>
        <p:grpSpPr>
          <a:xfrm>
            <a:off x="0" y="2214554"/>
            <a:ext cx="8770350" cy="3213916"/>
            <a:chOff x="87930" y="3501232"/>
            <a:chExt cx="8770350" cy="3213916"/>
          </a:xfrm>
        </p:grpSpPr>
        <p:sp>
          <p:nvSpPr>
            <p:cNvPr id="47" name="Rectangle 46"/>
            <p:cNvSpPr/>
            <p:nvPr/>
          </p:nvSpPr>
          <p:spPr>
            <a:xfrm>
              <a:off x="87930" y="6315038"/>
              <a:ext cx="8770350" cy="400110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r>
                <a:rPr lang="ar-DZ" sz="2000" dirty="0" smtClean="0">
                  <a:ea typeface="Calibri"/>
                </a:rPr>
                <a:t>مخ2 ( الباقي في المخزن) إما يعطى في التمرين،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إما المجموع – الإخراجات  ( بالنسبة للكمية أو المبلغ ).</a:t>
              </a:r>
              <a:endParaRPr lang="fr-FR" sz="2000" dirty="0"/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rot="5400000" flipH="1" flipV="1">
              <a:off x="1221779" y="4920072"/>
              <a:ext cx="2785288" cy="9048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rot="16200000" flipV="1">
              <a:off x="400242" y="4189018"/>
              <a:ext cx="2785288" cy="14097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2" name="Groupe 50"/>
          <p:cNvGrpSpPr/>
          <p:nvPr/>
        </p:nvGrpSpPr>
        <p:grpSpPr>
          <a:xfrm>
            <a:off x="4580528" y="2283397"/>
            <a:ext cx="3349058" cy="2431487"/>
            <a:chOff x="4349753" y="3715546"/>
            <a:chExt cx="3349058" cy="2431487"/>
          </a:xfrm>
        </p:grpSpPr>
        <p:sp>
          <p:nvSpPr>
            <p:cNvPr id="53" name="Rectangle 52"/>
            <p:cNvSpPr/>
            <p:nvPr/>
          </p:nvSpPr>
          <p:spPr>
            <a:xfrm>
              <a:off x="4349753" y="5131370"/>
              <a:ext cx="3349058" cy="1015663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كمية مخ1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مبلغه من التمرين.</a:t>
              </a:r>
            </a:p>
            <a:p>
              <a:pPr algn="r" rtl="1"/>
              <a:r>
                <a:rPr lang="ar-DZ" sz="2000" dirty="0" smtClean="0"/>
                <a:t>سعر الوحدة = 557600/ 15400= </a:t>
              </a:r>
            </a:p>
            <a:p>
              <a:pPr algn="r" rtl="1"/>
              <a:r>
                <a:rPr lang="ar-DZ" sz="2000" dirty="0" smtClean="0"/>
                <a:t> في الغالب لا </a:t>
              </a:r>
              <a:r>
                <a:rPr lang="ar-DZ" sz="2000" dirty="0" err="1" smtClean="0"/>
                <a:t>يهمنا</a:t>
              </a:r>
              <a:r>
                <a:rPr lang="ar-DZ" sz="2000" dirty="0" smtClean="0"/>
                <a:t> حسابه.</a:t>
              </a:r>
              <a:endParaRPr lang="fr-FR" sz="2000" dirty="0"/>
            </a:p>
          </p:txBody>
        </p:sp>
        <p:cxnSp>
          <p:nvCxnSpPr>
            <p:cNvPr id="54" name="Connecteur droit avec flèche 53"/>
            <p:cNvCxnSpPr/>
            <p:nvPr/>
          </p:nvCxnSpPr>
          <p:spPr>
            <a:xfrm rot="5400000" flipH="1" flipV="1">
              <a:off x="5858678" y="4429132"/>
              <a:ext cx="142796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rot="16200000" flipV="1">
              <a:off x="5293202" y="3864449"/>
              <a:ext cx="1346234" cy="106901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6" name="Groupe 52"/>
          <p:cNvGrpSpPr/>
          <p:nvPr/>
        </p:nvGrpSpPr>
        <p:grpSpPr>
          <a:xfrm>
            <a:off x="2762995" y="2786058"/>
            <a:ext cx="5309467" cy="2909528"/>
            <a:chOff x="2389357" y="2929728"/>
            <a:chExt cx="5309467" cy="2909528"/>
          </a:xfrm>
        </p:grpSpPr>
        <p:sp>
          <p:nvSpPr>
            <p:cNvPr id="57" name="Rectangle 56"/>
            <p:cNvSpPr/>
            <p:nvPr/>
          </p:nvSpPr>
          <p:spPr>
            <a:xfrm>
              <a:off x="2389357" y="5131370"/>
              <a:ext cx="5309467" cy="707886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>
                  <a:ea typeface="Calibri"/>
                </a:rPr>
                <a:t>كمية الإدخالات (هي الكمية المنتجة ) </a:t>
              </a:r>
              <a:r>
                <a:rPr lang="ar-DZ" sz="2000" dirty="0" err="1" smtClean="0">
                  <a:ea typeface="Calibri"/>
                </a:rPr>
                <a:t>و</a:t>
              </a:r>
              <a:r>
                <a:rPr lang="ar-DZ" sz="2000" dirty="0" smtClean="0">
                  <a:ea typeface="Calibri"/>
                </a:rPr>
                <a:t> مبلغها من تكلفة الإنتاج.</a:t>
              </a:r>
            </a:p>
            <a:p>
              <a:pPr algn="r" rtl="1"/>
              <a:r>
                <a:rPr lang="ar-DZ" sz="2000" dirty="0" smtClean="0"/>
                <a:t>سعر الوحدة = 886000/ 2100= </a:t>
              </a:r>
              <a:endParaRPr lang="fr-FR" sz="2000" dirty="0"/>
            </a:p>
          </p:txBody>
        </p:sp>
        <p:cxnSp>
          <p:nvCxnSpPr>
            <p:cNvPr id="58" name="Connecteur droit avec flèche 57"/>
            <p:cNvCxnSpPr/>
            <p:nvPr/>
          </p:nvCxnSpPr>
          <p:spPr>
            <a:xfrm rot="5400000" flipH="1" flipV="1">
              <a:off x="5492867" y="4009125"/>
              <a:ext cx="2213784" cy="549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 rot="16200000" flipV="1">
              <a:off x="4778488" y="3349734"/>
              <a:ext cx="2142346" cy="13023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4" name="Groupe 63"/>
          <p:cNvGrpSpPr/>
          <p:nvPr/>
        </p:nvGrpSpPr>
        <p:grpSpPr>
          <a:xfrm>
            <a:off x="4071934" y="2071678"/>
            <a:ext cx="4714876" cy="3429024"/>
            <a:chOff x="4143372" y="3402741"/>
            <a:chExt cx="4714876" cy="3429024"/>
          </a:xfrm>
        </p:grpSpPr>
        <p:sp>
          <p:nvSpPr>
            <p:cNvPr id="62" name="Rectangle 61"/>
            <p:cNvSpPr/>
            <p:nvPr/>
          </p:nvSpPr>
          <p:spPr>
            <a:xfrm>
              <a:off x="4143372" y="6000768"/>
              <a:ext cx="4714876" cy="83099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r" rtl="1"/>
              <a:r>
                <a:rPr lang="ar-DZ" sz="2400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تكلفة الوحدة في الجهة الأولى </a:t>
              </a:r>
              <a:r>
                <a:rPr lang="ar-DZ" sz="2400" b="1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ليس شرط </a:t>
              </a:r>
            </a:p>
            <a:p>
              <a:pPr algn="r" rtl="1"/>
              <a:r>
                <a:rPr lang="ar-DZ" sz="2400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أن تكون متساوية، و غالبا حسابها </a:t>
              </a:r>
              <a:r>
                <a:rPr lang="ar-DZ" sz="2400" b="1" dirty="0" smtClean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غير مهم</a:t>
              </a:r>
              <a:r>
                <a:rPr lang="ar-DZ" sz="2400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.</a:t>
              </a:r>
              <a:endParaRPr lang="fr-FR" sz="24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816826" y="3402741"/>
              <a:ext cx="898314" cy="85425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217480" y="2085326"/>
            <a:ext cx="3526928" cy="3474203"/>
            <a:chOff x="214282" y="2071678"/>
            <a:chExt cx="3526928" cy="3474203"/>
          </a:xfrm>
        </p:grpSpPr>
        <p:grpSp>
          <p:nvGrpSpPr>
            <p:cNvPr id="72" name="Groupe 71"/>
            <p:cNvGrpSpPr/>
            <p:nvPr/>
          </p:nvGrpSpPr>
          <p:grpSpPr>
            <a:xfrm>
              <a:off x="214282" y="2071678"/>
              <a:ext cx="3526928" cy="3474203"/>
              <a:chOff x="-2169606" y="2071678"/>
              <a:chExt cx="3526928" cy="3474203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-812284" y="2071678"/>
                <a:ext cx="785818" cy="135732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r" rtl="1"/>
                <a:r>
                  <a:rPr lang="ar-DZ" dirty="0" smtClean="0"/>
                  <a:t>   401</a:t>
                </a:r>
              </a:p>
              <a:p>
                <a:pPr algn="r" rtl="1"/>
                <a:endParaRPr lang="ar-DZ" dirty="0" smtClean="0"/>
              </a:p>
              <a:p>
                <a:pPr algn="r" rtl="1"/>
                <a:r>
                  <a:rPr lang="ar-DZ" dirty="0" smtClean="0"/>
                  <a:t>  401</a:t>
                </a:r>
              </a:p>
              <a:p>
                <a:pPr algn="r" rtl="1"/>
                <a:r>
                  <a:rPr lang="ar-DZ" dirty="0" smtClean="0"/>
                  <a:t>  401</a:t>
                </a:r>
                <a:endParaRPr lang="fr-FR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-2169606" y="4714884"/>
                <a:ext cx="3526928" cy="830997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wrap="none">
                <a:spAutoFit/>
              </a:bodyPr>
              <a:lstStyle/>
              <a:p>
                <a:pPr algn="r" rtl="1"/>
                <a:r>
                  <a:rPr lang="ar-DZ" sz="2400" dirty="0" smtClean="0">
                    <a:solidFill>
                      <a:schemeClr val="tx1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تكلفة الوحدة في الجهة الثانية </a:t>
                </a:r>
                <a:r>
                  <a:rPr lang="ar-DZ" sz="2400" b="1" dirty="0" smtClean="0">
                    <a:solidFill>
                      <a:srgbClr val="FF0000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يجب</a:t>
                </a:r>
              </a:p>
              <a:p>
                <a:pPr algn="r" rtl="1"/>
                <a:r>
                  <a:rPr lang="ar-DZ" sz="2400" dirty="0" smtClean="0">
                    <a:solidFill>
                      <a:schemeClr val="tx1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أن تكون متساوية، و حسابها </a:t>
                </a:r>
                <a:r>
                  <a:rPr lang="ar-DZ" sz="2400" b="1" dirty="0" smtClean="0">
                    <a:solidFill>
                      <a:srgbClr val="FF0000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مهم</a:t>
                </a:r>
                <a:r>
                  <a:rPr lang="ar-DZ" sz="2400" dirty="0" smtClean="0">
                    <a:solidFill>
                      <a:schemeClr val="tx1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.</a:t>
                </a:r>
                <a:endParaRPr lang="fr-FR" sz="24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4" name="Connecteur droit 73"/>
            <p:cNvCxnSpPr/>
            <p:nvPr/>
          </p:nvCxnSpPr>
          <p:spPr>
            <a:xfrm>
              <a:off x="1500166" y="2928934"/>
              <a:ext cx="85725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7" name="Connecteur droit avec flèche 66"/>
          <p:cNvCxnSpPr/>
          <p:nvPr/>
        </p:nvCxnSpPr>
        <p:spPr>
          <a:xfrm rot="10800000">
            <a:off x="2143108" y="2786058"/>
            <a:ext cx="35719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8927E-6 L 0.9007 -0.0076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53284E-6 L 1.04497 -0.0178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25532E-6 L 0.86146 -0.0044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13506E-6 L -0.69844 0.0087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23867E-6 L -0.8566 0.00393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-3.71878E-6 L -1.62882 -0.02174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049 0.20513 L 1.48525 0.20513 " pathEditMode="relative" rAng="0" ptsTypes="AA">
                                      <p:cBhvr>
                                        <p:cTn id="24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1" grpId="0" animBg="1"/>
      <p:bldP spid="38" grpId="0" animBg="1"/>
      <p:bldP spid="38" grpId="1" animBg="1"/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C00000">
                <a:alpha val="67000"/>
              </a:srgbClr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0">
              <a:schemeClr val="accent6"/>
            </a:gs>
            <a:gs pos="49000">
              <a:schemeClr val="accent6">
                <a:alpha val="8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C00000">
                <a:alpha val="73000"/>
              </a:srgbClr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57158" y="4143380"/>
            <a:ext cx="8572560" cy="71438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85720" y="2500306"/>
            <a:ext cx="8572560" cy="71438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16784" y="814312"/>
            <a:ext cx="8741496" cy="114069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>
                <a:solidFill>
                  <a:srgbClr val="FF0000"/>
                </a:solidFill>
              </a:rPr>
              <a:t>ينجز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جدول حساب المخزون ( حساب الجرد ) </a:t>
            </a:r>
            <a:r>
              <a:rPr lang="ar-DZ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للمنتج</a:t>
            </a:r>
            <a:r>
              <a:rPr lang="ar-DZ" sz="2400" dirty="0" smtClean="0">
                <a:solidFill>
                  <a:srgbClr val="FF0000"/>
                </a:solidFill>
              </a:rPr>
              <a:t>" </a:t>
            </a:r>
            <a:r>
              <a:rPr lang="fr-FR" sz="2400" dirty="0" smtClean="0">
                <a:solidFill>
                  <a:srgbClr val="FF0000"/>
                </a:solidFill>
              </a:rPr>
              <a:t>P2</a:t>
            </a:r>
            <a:r>
              <a:rPr lang="ar-DZ" sz="2400" dirty="0" smtClean="0">
                <a:solidFill>
                  <a:srgbClr val="FF0000"/>
                </a:solidFill>
              </a:rPr>
              <a:t>" بنفس الطريقة </a:t>
            </a:r>
            <a:r>
              <a:rPr lang="ar-DZ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للمنتج</a:t>
            </a:r>
            <a:r>
              <a:rPr lang="ar-DZ" sz="2400" dirty="0" smtClean="0">
                <a:solidFill>
                  <a:srgbClr val="FF0000"/>
                </a:solidFill>
              </a:rPr>
              <a:t>" </a:t>
            </a:r>
            <a:r>
              <a:rPr lang="fr-FR" sz="2400" dirty="0" smtClean="0">
                <a:solidFill>
                  <a:srgbClr val="FF0000"/>
                </a:solidFill>
              </a:rPr>
              <a:t>P1</a:t>
            </a:r>
            <a:r>
              <a:rPr lang="ar-DZ" sz="2400" dirty="0" smtClean="0">
                <a:solidFill>
                  <a:srgbClr val="FF0000"/>
                </a:solidFill>
              </a:rPr>
              <a:t>" </a:t>
            </a:r>
            <a:r>
              <a:rPr lang="ar-DZ" sz="2400" dirty="0" smtClean="0"/>
              <a:t>،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   و الاختلاف في المعطيات فقط. </a:t>
            </a:r>
            <a:endParaRPr lang="fr-FR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85720" y="2496917"/>
            <a:ext cx="864399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بعد تكلفة شراء  المادتين "</a:t>
            </a:r>
            <a:r>
              <a:rPr lang="fr-FR" sz="2400" dirty="0" smtClean="0"/>
              <a:t>M1</a:t>
            </a:r>
            <a:r>
              <a:rPr lang="ar-DZ" sz="2400" dirty="0" smtClean="0"/>
              <a:t>” </a:t>
            </a:r>
            <a:r>
              <a:rPr lang="ar-DZ" sz="2400" dirty="0" err="1" smtClean="0"/>
              <a:t>و</a:t>
            </a:r>
            <a:r>
              <a:rPr lang="ar-DZ" sz="2400" dirty="0" smtClean="0"/>
              <a:t> "</a:t>
            </a:r>
            <a:r>
              <a:rPr lang="fr-FR" sz="2400" dirty="0" smtClean="0"/>
              <a:t>M2</a:t>
            </a:r>
            <a:r>
              <a:rPr lang="ar-DZ" sz="2400" dirty="0" smtClean="0"/>
              <a:t>"حسبنا التكلفة الوسطية 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لهما</a:t>
            </a:r>
            <a:r>
              <a:rPr lang="ar-DZ" sz="2400" dirty="0" smtClean="0"/>
              <a:t>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، ثم</a:t>
            </a:r>
            <a:endParaRPr lang="fr-FR" sz="2400" dirty="0" smtClean="0"/>
          </a:p>
        </p:txBody>
      </p:sp>
      <p:sp>
        <p:nvSpPr>
          <p:cNvPr id="7" name="Flèche courbée vers le haut 6"/>
          <p:cNvSpPr/>
          <p:nvPr/>
        </p:nvSpPr>
        <p:spPr>
          <a:xfrm rot="5400000">
            <a:off x="-163718" y="3365375"/>
            <a:ext cx="1332000" cy="504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4160886"/>
            <a:ext cx="8643965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أنجزنا تكلفة إنتاج المنتجين " </a:t>
            </a:r>
            <a:r>
              <a:rPr lang="fr-FR" sz="2400" dirty="0" smtClean="0"/>
              <a:t>P1</a:t>
            </a:r>
            <a:r>
              <a:rPr lang="ar-DZ" sz="2400" dirty="0" smtClean="0"/>
              <a:t>"   </a:t>
            </a:r>
            <a:r>
              <a:rPr lang="ar-DZ" sz="2400" dirty="0" err="1" smtClean="0"/>
              <a:t>و</a:t>
            </a:r>
            <a:r>
              <a:rPr lang="ar-DZ" sz="2400" dirty="0" smtClean="0"/>
              <a:t> " </a:t>
            </a:r>
            <a:r>
              <a:rPr lang="fr-FR" sz="2400" dirty="0" smtClean="0"/>
              <a:t>P2</a:t>
            </a:r>
            <a:r>
              <a:rPr lang="ar-DZ" sz="2400" dirty="0" smtClean="0"/>
              <a:t>" </a:t>
            </a:r>
            <a:r>
              <a:rPr lang="ar-DZ" sz="2400" dirty="0" err="1" smtClean="0"/>
              <a:t>و</a:t>
            </a:r>
            <a:r>
              <a:rPr lang="ar-DZ" sz="2400" dirty="0" smtClean="0"/>
              <a:t> حسبنا التكلفة الوسطية 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لهما</a:t>
            </a:r>
            <a:r>
              <a:rPr lang="ar-DZ" sz="2400" dirty="0" smtClean="0"/>
              <a:t> </a:t>
            </a:r>
            <a:r>
              <a:rPr lang="fr-FR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، ثم</a:t>
            </a:r>
            <a:endParaRPr lang="fr-FR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928662" y="5732522"/>
            <a:ext cx="7256691" cy="58669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ننتقل إن شاء الله إلى </a:t>
            </a:r>
            <a:r>
              <a:rPr lang="ar-DZ" sz="2400" b="1" dirty="0" smtClean="0">
                <a:solidFill>
                  <a:srgbClr val="FF0000"/>
                </a:solidFill>
              </a:rPr>
              <a:t>سعر تكلفة </a:t>
            </a:r>
            <a:r>
              <a:rPr lang="ar-DZ" sz="2400" dirty="0" smtClean="0"/>
              <a:t>المنتجين " </a:t>
            </a:r>
            <a:r>
              <a:rPr lang="fr-FR" sz="2400" dirty="0" smtClean="0"/>
              <a:t>P1</a:t>
            </a:r>
            <a:r>
              <a:rPr lang="ar-DZ" sz="2400" dirty="0" smtClean="0"/>
              <a:t>"   </a:t>
            </a:r>
            <a:r>
              <a:rPr lang="ar-DZ" sz="2400" dirty="0" err="1" smtClean="0"/>
              <a:t>و</a:t>
            </a:r>
            <a:r>
              <a:rPr lang="ar-DZ" sz="2400" dirty="0" smtClean="0"/>
              <a:t> " </a:t>
            </a:r>
            <a:r>
              <a:rPr lang="fr-FR" sz="2400" dirty="0" smtClean="0"/>
              <a:t>P2</a:t>
            </a:r>
            <a:r>
              <a:rPr lang="ar-DZ" sz="2400" dirty="0" smtClean="0"/>
              <a:t>" .</a:t>
            </a:r>
            <a:endParaRPr lang="fr-FR" sz="2400" dirty="0" smtClean="0"/>
          </a:p>
        </p:txBody>
      </p:sp>
      <p:sp>
        <p:nvSpPr>
          <p:cNvPr id="11" name="Flèche courbée vers le haut 10"/>
          <p:cNvSpPr/>
          <p:nvPr/>
        </p:nvSpPr>
        <p:spPr>
          <a:xfrm rot="5400000">
            <a:off x="-156156" y="5127317"/>
            <a:ext cx="1601079" cy="574451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43174" y="3357562"/>
            <a:ext cx="5470741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             التكلفة الوسطية  </a:t>
            </a:r>
            <a:r>
              <a:rPr lang="fr-FR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تكون بعد حساب تكلفة الشراء</a:t>
            </a:r>
            <a:endParaRPr lang="fr-FR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214282" y="3357562"/>
            <a:ext cx="2041717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بعد تكلفة الإنتاج فقط.</a:t>
            </a:r>
            <a:endParaRPr lang="fr-FR" sz="20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285984" y="3357562"/>
            <a:ext cx="336729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و</a:t>
            </a:r>
            <a:endParaRPr lang="fr-FR" sz="2000" dirty="0" smtClean="0"/>
          </a:p>
        </p:txBody>
      </p:sp>
      <p:sp>
        <p:nvSpPr>
          <p:cNvPr id="21" name="Flèche vers le bas 20"/>
          <p:cNvSpPr/>
          <p:nvPr/>
        </p:nvSpPr>
        <p:spPr>
          <a:xfrm flipV="1">
            <a:off x="4429124" y="3143248"/>
            <a:ext cx="571504" cy="214314"/>
          </a:xfrm>
          <a:prstGeom prst="downArrow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 rot="10800000" flipV="1">
            <a:off x="1643042" y="3929066"/>
            <a:ext cx="571504" cy="214314"/>
          </a:xfrm>
          <a:prstGeom prst="downArrow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7143768" y="3357562"/>
            <a:ext cx="979671" cy="55399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/>
              <a:t>ملاحظة :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" grpId="0" animBg="1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80322" y="214290"/>
            <a:ext cx="23743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 smtClean="0">
                <a:solidFill>
                  <a:srgbClr val="FF0000"/>
                </a:solidFill>
              </a:rPr>
              <a:t>3- سعر تكلفة : </a:t>
            </a:r>
            <a:endParaRPr lang="fr-FR" sz="32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63196" y="714356"/>
            <a:ext cx="772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هو التكلفة الكلية التي يتحملها منتج أو خدمة إلى غاية بيعه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تسليمه للزبون.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6090" y="1428736"/>
            <a:ext cx="1463862" cy="5539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000" dirty="0" smtClean="0">
                <a:latin typeface="Times New Roman"/>
                <a:ea typeface="Times New Roman"/>
              </a:rPr>
              <a:t>سعر التكلفة  = 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285752" y="1420971"/>
            <a:ext cx="7000892" cy="5539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/>
              <a:t>تكلفة إنتاج المنتجات المباعة </a:t>
            </a:r>
            <a:r>
              <a:rPr lang="ar-DZ" sz="2000" b="1" dirty="0" smtClean="0">
                <a:solidFill>
                  <a:schemeClr val="tx1"/>
                </a:solidFill>
              </a:rPr>
              <a:t>+</a:t>
            </a:r>
            <a:r>
              <a:rPr lang="ar-DZ" sz="2000" dirty="0" smtClean="0"/>
              <a:t> أعباء التوزيع المباشرة </a:t>
            </a:r>
            <a:r>
              <a:rPr lang="ar-DZ" sz="2000" b="1" dirty="0" smtClean="0">
                <a:solidFill>
                  <a:schemeClr val="tx1"/>
                </a:solidFill>
              </a:rPr>
              <a:t>+</a:t>
            </a:r>
            <a:r>
              <a:rPr lang="ar-DZ" sz="2000" dirty="0" smtClean="0">
                <a:solidFill>
                  <a:schemeClr val="tx1"/>
                </a:solidFill>
              </a:rPr>
              <a:t> </a:t>
            </a:r>
            <a:r>
              <a:rPr lang="ar-DZ" sz="2000" dirty="0" smtClean="0"/>
              <a:t>أعباء التوزيع غير المباشرة</a:t>
            </a:r>
            <a:endParaRPr lang="fr-FR" sz="24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2500306"/>
            <a:ext cx="757242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/>
              <a:t>الأعباء المباشرة تذكر في التمرين.</a:t>
            </a:r>
            <a:endParaRPr lang="fr-FR" sz="28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348" y="3571876"/>
            <a:ext cx="7572428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/>
              <a:t>الأعباء غير المباشرة تذكر في جدول الأعباء غير المباشرة ( قسم التوزيع ).</a:t>
            </a:r>
            <a:endParaRPr lang="fr-FR" sz="2800" dirty="0"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769" grpId="0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71472" y="2357430"/>
            <a:ext cx="500066" cy="207170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endParaRPr lang="ar-DZ" sz="2000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  +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214678" y="2357430"/>
            <a:ext cx="642942" cy="207170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dirty="0" smtClean="0"/>
              <a:t>    </a:t>
            </a:r>
          </a:p>
          <a:p>
            <a:pPr algn="r" rtl="1"/>
            <a:r>
              <a:rPr lang="ar-DZ" dirty="0" smtClean="0"/>
              <a:t>   </a:t>
            </a:r>
            <a:r>
              <a:rPr lang="ar-DZ" sz="2000" dirty="0" smtClean="0">
                <a:solidFill>
                  <a:srgbClr val="FF0000"/>
                </a:solidFill>
              </a:rPr>
              <a:t>+</a:t>
            </a:r>
          </a:p>
          <a:p>
            <a:pPr algn="r" rtl="1"/>
            <a:endParaRPr lang="ar-DZ" sz="2000" dirty="0" smtClean="0">
              <a:solidFill>
                <a:srgbClr val="FF0000"/>
              </a:solidFill>
            </a:endParaRPr>
          </a:p>
          <a:p>
            <a:pPr algn="r" rtl="1"/>
            <a:endParaRPr lang="ar-DZ" sz="2000" dirty="0" smtClean="0">
              <a:solidFill>
                <a:srgbClr val="FF0000"/>
              </a:solidFill>
            </a:endParaRPr>
          </a:p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   +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066572" y="357166"/>
            <a:ext cx="4851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يكون سعر التكلفة للمنتجين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P1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P2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كالآتي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20" y="1214422"/>
          <a:ext cx="8572559" cy="3840480"/>
        </p:xfrm>
        <a:graphic>
          <a:graphicData uri="http://schemas.openxmlformats.org/drawingml/2006/table">
            <a:tbl>
              <a:tblPr rtl="1"/>
              <a:tblGrid>
                <a:gridCol w="3156092"/>
                <a:gridCol w="888764"/>
                <a:gridCol w="679469"/>
                <a:gridCol w="1286854"/>
                <a:gridCol w="650220"/>
                <a:gridCol w="704988"/>
                <a:gridCol w="1206172"/>
              </a:tblGrid>
              <a:tr h="24077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Times New Roman"/>
                          <a:ea typeface="Calibri"/>
                          <a:cs typeface="Arial"/>
                        </a:rPr>
                        <a:t>المنتج</a:t>
                      </a:r>
                      <a:r>
                        <a:rPr lang="fr-FR" sz="2400" dirty="0">
                          <a:latin typeface="Times New Roman"/>
                          <a:ea typeface="Calibri"/>
                          <a:cs typeface="Arial"/>
                        </a:rPr>
                        <a:t>P1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Times New Roman"/>
                          <a:ea typeface="Calibri"/>
                          <a:cs typeface="Arial"/>
                        </a:rPr>
                        <a:t>المنتج </a:t>
                      </a:r>
                      <a:r>
                        <a:rPr lang="fr-FR" sz="2400" dirty="0">
                          <a:latin typeface="Times New Roman"/>
                          <a:ea typeface="Calibri"/>
                          <a:cs typeface="Arial"/>
                        </a:rPr>
                        <a:t>P2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07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32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960" algn="l"/>
                          <a:tab pos="246380" algn="ctr"/>
                        </a:tabLs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960" algn="l"/>
                          <a:tab pos="246380" algn="ctr"/>
                        </a:tabLs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960" algn="l"/>
                          <a:tab pos="246380" algn="ctr"/>
                        </a:tabLs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4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7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Times New Roman"/>
                          <a:ea typeface="Calibri"/>
                          <a:cs typeface="Arial"/>
                        </a:rPr>
                        <a:t>سعر التكلفة</a:t>
                      </a: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666" marR="65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43636" y="2357430"/>
            <a:ext cx="2427267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تكلفة إنتاج المنتجات المباعة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00826" y="3071810"/>
            <a:ext cx="198483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التوزيع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2198" y="3857628"/>
            <a:ext cx="2377574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التوزيع غير المباشرة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8" y="4429132"/>
            <a:ext cx="3143272" cy="57150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      سعر التكلفة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28926" y="1214422"/>
            <a:ext cx="2786082" cy="50006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solidFill>
                  <a:schemeClr val="tx1"/>
                </a:solidFill>
                <a:latin typeface="Times New Roman"/>
                <a:ea typeface="Calibri"/>
              </a:rPr>
              <a:t>المنتج</a:t>
            </a:r>
            <a:r>
              <a:rPr lang="fr-FR" sz="2000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P1</a:t>
            </a:r>
            <a:r>
              <a:rPr lang="ar-DZ" sz="2000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المباع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72066" y="2357430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sz="2000" dirty="0"/>
          </a:p>
        </p:txBody>
      </p:sp>
      <p:sp>
        <p:nvSpPr>
          <p:cNvPr id="20" name="Rectangle 19"/>
          <p:cNvSpPr/>
          <p:nvPr/>
        </p:nvSpPr>
        <p:spPr>
          <a:xfrm>
            <a:off x="4214810" y="238594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401</a:t>
            </a:r>
            <a:endParaRPr lang="fr-FR" sz="2000" dirty="0"/>
          </a:p>
        </p:txBody>
      </p:sp>
      <p:sp>
        <p:nvSpPr>
          <p:cNvPr id="21" name="Multiplier 20"/>
          <p:cNvSpPr/>
          <p:nvPr/>
        </p:nvSpPr>
        <p:spPr>
          <a:xfrm>
            <a:off x="4714876" y="2426620"/>
            <a:ext cx="324000" cy="288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961846" y="2357430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500 002 1</a:t>
            </a:r>
            <a:endParaRPr lang="fr-FR" sz="2000" dirty="0"/>
          </a:p>
        </p:txBody>
      </p:sp>
      <p:sp>
        <p:nvSpPr>
          <p:cNvPr id="25" name="Rectangle 24"/>
          <p:cNvSpPr/>
          <p:nvPr/>
        </p:nvSpPr>
        <p:spPr>
          <a:xfrm>
            <a:off x="0" y="1214422"/>
            <a:ext cx="2786082" cy="50006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solidFill>
                  <a:schemeClr val="tx1"/>
                </a:solidFill>
                <a:latin typeface="Times New Roman"/>
                <a:ea typeface="Calibri"/>
              </a:rPr>
              <a:t>المنتج  </a:t>
            </a:r>
            <a:r>
              <a:rPr lang="fr-FR" sz="2000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P2</a:t>
            </a:r>
            <a:r>
              <a:rPr lang="ar-DZ" sz="2000" dirty="0" smtClean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. </a:t>
            </a: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المباع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14546" y="2428868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30" name="Rectangle 29"/>
          <p:cNvSpPr/>
          <p:nvPr/>
        </p:nvSpPr>
        <p:spPr>
          <a:xfrm>
            <a:off x="1387564" y="242886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306</a:t>
            </a:r>
            <a:endParaRPr lang="fr-FR" sz="2000" dirty="0"/>
          </a:p>
        </p:txBody>
      </p:sp>
      <p:sp>
        <p:nvSpPr>
          <p:cNvPr id="31" name="Multiplier 30"/>
          <p:cNvSpPr/>
          <p:nvPr/>
        </p:nvSpPr>
        <p:spPr>
          <a:xfrm>
            <a:off x="2033422" y="2500306"/>
            <a:ext cx="324000" cy="288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14348" y="5143512"/>
            <a:ext cx="7786742" cy="571504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dirty="0" smtClean="0"/>
              <a:t>الكمية المباعة إما من التمرين، أو يكون طلب منك حسابها في سؤال سابق. (بكالوريا 2019، 2017 )، في هذه الوضعية :المبيعات معطاة.</a:t>
            </a:r>
            <a:endParaRPr lang="fr-FR" dirty="0"/>
          </a:p>
        </p:txBody>
      </p:sp>
      <p:grpSp>
        <p:nvGrpSpPr>
          <p:cNvPr id="64" name="Groupe 63"/>
          <p:cNvGrpSpPr/>
          <p:nvPr/>
        </p:nvGrpSpPr>
        <p:grpSpPr>
          <a:xfrm>
            <a:off x="2357422" y="2643182"/>
            <a:ext cx="4857784" cy="3500462"/>
            <a:chOff x="2571736" y="-3000420"/>
            <a:chExt cx="4857784" cy="3500462"/>
          </a:xfrm>
        </p:grpSpPr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4286217" y="-1571661"/>
              <a:ext cx="2928958" cy="714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571736" y="-71462"/>
              <a:ext cx="4857784" cy="571504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/>
                <a:t>المنتج " </a:t>
              </a:r>
              <a:r>
                <a:rPr lang="fr-FR" sz="2000" dirty="0" smtClean="0"/>
                <a:t>P1</a:t>
              </a:r>
              <a:r>
                <a:rPr lang="ar-DZ" sz="2000" dirty="0" smtClean="0"/>
                <a:t>"   2500وحدة بـ </a:t>
              </a:r>
              <a:r>
                <a:rPr lang="fr-FR" sz="2000" dirty="0" smtClean="0"/>
                <a:t> </a:t>
              </a:r>
              <a:r>
                <a:rPr lang="ar-DZ" sz="2000" dirty="0" smtClean="0"/>
                <a:t>401 دج </a:t>
              </a:r>
              <a:r>
                <a:rPr lang="ar-DZ" sz="2000" dirty="0" smtClean="0">
                  <a:solidFill>
                    <a:srgbClr val="FF0000"/>
                  </a:solidFill>
                </a:rPr>
                <a:t>للوحدة (التكلفة الوسطية </a:t>
              </a:r>
              <a:r>
                <a:rPr lang="fr-FR" sz="20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sz="2000" dirty="0" smtClean="0">
                  <a:solidFill>
                    <a:srgbClr val="FF0000"/>
                  </a:solidFill>
                </a:rPr>
                <a:t>.)</a:t>
              </a:r>
              <a:r>
                <a:rPr lang="fr-FR" sz="2000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P1</a:t>
              </a:r>
              <a:r>
                <a:rPr lang="ar-DZ" sz="2000" dirty="0" smtClean="0">
                  <a:solidFill>
                    <a:schemeClr val="tx1"/>
                  </a:solidFill>
                  <a:latin typeface="Arial" pitchFamily="34" charset="0"/>
                  <a:ea typeface="Calibri" pitchFamily="34" charset="0"/>
                  <a:cs typeface="Arial" pitchFamily="34" charset="0"/>
                </a:rPr>
                <a:t> و ليس 420 دج سعر البيع.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rot="5400000" flipH="1" flipV="1">
              <a:off x="3143209" y="-1571661"/>
              <a:ext cx="2928958" cy="714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5" name="Groupe 64"/>
          <p:cNvGrpSpPr/>
          <p:nvPr/>
        </p:nvGrpSpPr>
        <p:grpSpPr>
          <a:xfrm>
            <a:off x="-1000164" y="2643182"/>
            <a:ext cx="5072098" cy="4000528"/>
            <a:chOff x="-643006" y="-3000420"/>
            <a:chExt cx="5072098" cy="4000528"/>
          </a:xfrm>
        </p:grpSpPr>
        <p:sp>
          <p:nvSpPr>
            <p:cNvPr id="14" name="Rectangle 13"/>
            <p:cNvSpPr/>
            <p:nvPr/>
          </p:nvSpPr>
          <p:spPr>
            <a:xfrm>
              <a:off x="-643006" y="428604"/>
              <a:ext cx="5072098" cy="57150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/>
                <a:t>المنتج " </a:t>
              </a:r>
              <a:r>
                <a:rPr lang="fr-FR" sz="2000" dirty="0" smtClean="0"/>
                <a:t>P2</a:t>
              </a:r>
              <a:r>
                <a:rPr lang="ar-DZ" sz="2000" dirty="0" smtClean="0"/>
                <a:t>"   4000وحدة بـ 306 دج</a:t>
              </a:r>
            </a:p>
            <a:p>
              <a:pPr algn="r" rtl="1"/>
              <a:r>
                <a:rPr lang="ar-DZ" sz="2000" dirty="0" smtClean="0">
                  <a:solidFill>
                    <a:srgbClr val="FF0000"/>
                  </a:solidFill>
                </a:rPr>
                <a:t>  (التكلفة الوسطية </a:t>
              </a:r>
              <a:r>
                <a:rPr lang="fr-FR" sz="2000" dirty="0" err="1" smtClean="0">
                  <a:latin typeface="Arial" pitchFamily="34" charset="0"/>
                  <a:ea typeface="Calibri" pitchFamily="34" charset="0"/>
                  <a:cs typeface="Arial" pitchFamily="34" charset="0"/>
                </a:rPr>
                <a:t>cump</a:t>
              </a:r>
              <a:r>
                <a:rPr lang="ar-DZ" sz="2000" dirty="0" smtClean="0"/>
                <a:t> ) </a:t>
              </a:r>
              <a:r>
                <a:rPr lang="ar-DZ" sz="2000" dirty="0" err="1" smtClean="0"/>
                <a:t>و</a:t>
              </a:r>
              <a:r>
                <a:rPr lang="ar-DZ" sz="2000" dirty="0" smtClean="0"/>
                <a:t> ليس </a:t>
              </a:r>
              <a:r>
                <a:rPr lang="fr-FR" sz="2000" dirty="0" smtClean="0"/>
                <a:t> DA</a:t>
              </a:r>
              <a:r>
                <a:rPr lang="ar-DZ" sz="2000" dirty="0" smtClean="0"/>
                <a:t>380  </a:t>
              </a:r>
              <a:r>
                <a:rPr lang="ar-DZ" sz="2000" dirty="0" smtClean="0">
                  <a:solidFill>
                    <a:srgbClr val="FF0000"/>
                  </a:solidFill>
                </a:rPr>
                <a:t>سعر البيع.</a:t>
              </a:r>
              <a:r>
                <a:rPr lang="ar-DZ" sz="2000" dirty="0" smtClean="0"/>
                <a:t> </a:t>
              </a:r>
              <a:endParaRPr lang="fr-FR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Connecteur droit avec flèche 25"/>
            <p:cNvCxnSpPr/>
            <p:nvPr/>
          </p:nvCxnSpPr>
          <p:spPr>
            <a:xfrm rot="5400000" flipH="1" flipV="1">
              <a:off x="1250102" y="-1321628"/>
              <a:ext cx="3429024" cy="714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 rot="5400000" flipH="1" flipV="1">
              <a:off x="178532" y="-1321628"/>
              <a:ext cx="3429024" cy="714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>
            <a:off x="214282" y="2443738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000 224 1</a:t>
            </a:r>
            <a:endParaRPr lang="fr-FR" sz="2000" dirty="0"/>
          </a:p>
        </p:txBody>
      </p:sp>
      <p:sp>
        <p:nvSpPr>
          <p:cNvPr id="34" name="Rectangle 33"/>
          <p:cNvSpPr/>
          <p:nvPr/>
        </p:nvSpPr>
        <p:spPr>
          <a:xfrm>
            <a:off x="500034" y="5286388"/>
            <a:ext cx="8358246" cy="10001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أعباء التوزيع المباشرة تذكر في المعطيات، </a:t>
            </a:r>
            <a:r>
              <a:rPr lang="ar-DZ" sz="2000" dirty="0" err="1" smtClean="0"/>
              <a:t>و</a:t>
            </a:r>
            <a:r>
              <a:rPr lang="ar-DZ" sz="2000" dirty="0" smtClean="0"/>
              <a:t> تتمثل في مصاريف نقل المبيعات، الإشهار...</a:t>
            </a:r>
          </a:p>
          <a:p>
            <a:pPr algn="r" rtl="1"/>
            <a:r>
              <a:rPr lang="ar-DZ" sz="2000" dirty="0" smtClean="0"/>
              <a:t>في هذه الوضعية لم تذكر لذا نعتبرها معدومة .</a:t>
            </a:r>
            <a:endParaRPr lang="fr-FR" sz="2000" dirty="0"/>
          </a:p>
        </p:txBody>
      </p:sp>
      <p:sp>
        <p:nvSpPr>
          <p:cNvPr id="35" name="Rectangle 34"/>
          <p:cNvSpPr/>
          <p:nvPr/>
        </p:nvSpPr>
        <p:spPr>
          <a:xfrm>
            <a:off x="3214678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36" name="Rectangle 35"/>
          <p:cNvSpPr/>
          <p:nvPr/>
        </p:nvSpPr>
        <p:spPr>
          <a:xfrm>
            <a:off x="4071934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37" name="Rectangle 36"/>
          <p:cNvSpPr/>
          <p:nvPr/>
        </p:nvSpPr>
        <p:spPr>
          <a:xfrm>
            <a:off x="357158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38" name="Rectangle 37"/>
          <p:cNvSpPr/>
          <p:nvPr/>
        </p:nvSpPr>
        <p:spPr>
          <a:xfrm>
            <a:off x="2214546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39" name="Rectangle 38"/>
          <p:cNvSpPr/>
          <p:nvPr/>
        </p:nvSpPr>
        <p:spPr>
          <a:xfrm>
            <a:off x="1428728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40" name="Rectangle 39"/>
          <p:cNvSpPr/>
          <p:nvPr/>
        </p:nvSpPr>
        <p:spPr>
          <a:xfrm>
            <a:off x="4929190" y="3143248"/>
            <a:ext cx="766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ـــــــــــ</a:t>
            </a:r>
            <a:endParaRPr lang="fr-FR" sz="2000" dirty="0"/>
          </a:p>
        </p:txBody>
      </p:sp>
      <p:sp>
        <p:nvSpPr>
          <p:cNvPr id="43" name="Rectangle 42"/>
          <p:cNvSpPr/>
          <p:nvPr/>
        </p:nvSpPr>
        <p:spPr>
          <a:xfrm>
            <a:off x="4071934" y="392906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19.82</a:t>
            </a:r>
            <a:endParaRPr lang="fr-FR" sz="2000" dirty="0"/>
          </a:p>
        </p:txBody>
      </p:sp>
      <p:sp>
        <p:nvSpPr>
          <p:cNvPr id="44" name="Rectangle 43"/>
          <p:cNvSpPr/>
          <p:nvPr/>
        </p:nvSpPr>
        <p:spPr>
          <a:xfrm>
            <a:off x="1428728" y="392906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19.82</a:t>
            </a:r>
            <a:endParaRPr lang="fr-FR" sz="2000" dirty="0"/>
          </a:p>
        </p:txBody>
      </p:sp>
      <p:sp>
        <p:nvSpPr>
          <p:cNvPr id="41" name="Rectangle 40"/>
          <p:cNvSpPr/>
          <p:nvPr/>
        </p:nvSpPr>
        <p:spPr>
          <a:xfrm>
            <a:off x="1428728" y="5572140"/>
            <a:ext cx="7000892" cy="571504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/>
              <a:t>أعباء التوزيع غير المباشرة من جدول الأعباء غير المباشرة </a:t>
            </a:r>
            <a:r>
              <a:rPr lang="ar-DZ" sz="2000" dirty="0" err="1" smtClean="0"/>
              <a:t>و</a:t>
            </a:r>
            <a:r>
              <a:rPr lang="ar-DZ" sz="2000" dirty="0" smtClean="0"/>
              <a:t> بالتحديد قسم التوزيع.</a:t>
            </a:r>
            <a:endParaRPr lang="fr-FR" sz="2000" dirty="0"/>
          </a:p>
        </p:txBody>
      </p:sp>
      <p:sp>
        <p:nvSpPr>
          <p:cNvPr id="42" name="Rectangle 41"/>
          <p:cNvSpPr/>
          <p:nvPr/>
        </p:nvSpPr>
        <p:spPr>
          <a:xfrm>
            <a:off x="3714744" y="5500702"/>
            <a:ext cx="3500462" cy="500066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dirty="0" smtClean="0"/>
              <a:t>قسم التوزيع : تكلفة الوحدة فيه = 19.82دج </a:t>
            </a:r>
            <a:endParaRPr lang="fr-FR" dirty="0"/>
          </a:p>
        </p:txBody>
      </p:sp>
      <p:sp>
        <p:nvSpPr>
          <p:cNvPr id="45" name="Rectangle 44"/>
          <p:cNvSpPr/>
          <p:nvPr/>
        </p:nvSpPr>
        <p:spPr>
          <a:xfrm>
            <a:off x="-214346" y="5429264"/>
            <a:ext cx="7215238" cy="928694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/>
              <a:t>قسم التوزيع : طبيعة وحدة القياس : وحدات مباعة جمعنا الوحدات المباعة من المنتجين.</a:t>
            </a:r>
          </a:p>
          <a:p>
            <a:pPr algn="r" rtl="1"/>
            <a:r>
              <a:rPr lang="ar-DZ" sz="2000" dirty="0" smtClean="0"/>
              <a:t>و هنا تكون الوحدات المباعة لكل منتج على حدة.</a:t>
            </a:r>
          </a:p>
          <a:p>
            <a:pPr algn="r" rtl="1"/>
            <a:r>
              <a:rPr lang="ar-DZ" sz="2000" dirty="0" smtClean="0"/>
              <a:t>المنتج " </a:t>
            </a:r>
            <a:r>
              <a:rPr lang="fr-FR" sz="2000" dirty="0" smtClean="0"/>
              <a:t>P1</a:t>
            </a:r>
            <a:r>
              <a:rPr lang="ar-DZ" sz="2000" dirty="0" smtClean="0"/>
              <a:t>”  2500.  وحدة        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المنتج " </a:t>
            </a:r>
            <a:r>
              <a:rPr lang="fr-FR" sz="2000" dirty="0" smtClean="0"/>
              <a:t>P2</a:t>
            </a:r>
            <a:r>
              <a:rPr lang="ar-DZ" sz="2000" dirty="0" smtClean="0"/>
              <a:t>” 4000  وحدة</a:t>
            </a:r>
            <a:endParaRPr lang="fr-FR" sz="2000" dirty="0"/>
          </a:p>
        </p:txBody>
      </p:sp>
      <p:sp>
        <p:nvSpPr>
          <p:cNvPr id="46" name="Rectangle 45"/>
          <p:cNvSpPr/>
          <p:nvPr/>
        </p:nvSpPr>
        <p:spPr>
          <a:xfrm>
            <a:off x="4857752" y="3929066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2500</a:t>
            </a:r>
            <a:endParaRPr lang="fr-FR" sz="2000" dirty="0"/>
          </a:p>
        </p:txBody>
      </p:sp>
      <p:sp>
        <p:nvSpPr>
          <p:cNvPr id="47" name="Rectangle 46"/>
          <p:cNvSpPr/>
          <p:nvPr/>
        </p:nvSpPr>
        <p:spPr>
          <a:xfrm>
            <a:off x="2071670" y="3929066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4000 </a:t>
            </a:r>
            <a:endParaRPr lang="fr-FR" sz="2000" dirty="0"/>
          </a:p>
        </p:txBody>
      </p:sp>
      <p:sp>
        <p:nvSpPr>
          <p:cNvPr id="48" name="Rectangle 47"/>
          <p:cNvSpPr/>
          <p:nvPr/>
        </p:nvSpPr>
        <p:spPr>
          <a:xfrm>
            <a:off x="3143240" y="3957584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550 49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544176" y="3957584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280 79</a:t>
            </a:r>
            <a:endParaRPr lang="fr-FR" sz="2000" dirty="0"/>
          </a:p>
        </p:txBody>
      </p:sp>
      <p:sp>
        <p:nvSpPr>
          <p:cNvPr id="54" name="Rectangle 53"/>
          <p:cNvSpPr/>
          <p:nvPr/>
        </p:nvSpPr>
        <p:spPr>
          <a:xfrm>
            <a:off x="2857488" y="4529088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050 052 1</a:t>
            </a:r>
            <a:endParaRPr lang="fr-FR" sz="2000" dirty="0"/>
          </a:p>
        </p:txBody>
      </p:sp>
      <p:sp>
        <p:nvSpPr>
          <p:cNvPr id="56" name="Rectangle 55"/>
          <p:cNvSpPr/>
          <p:nvPr/>
        </p:nvSpPr>
        <p:spPr>
          <a:xfrm>
            <a:off x="4857752" y="4500570"/>
            <a:ext cx="7553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000100" y="5786454"/>
            <a:ext cx="4857784" cy="857256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DZ" sz="2000" dirty="0" smtClean="0"/>
              <a:t>تكلفة الوحدة </a:t>
            </a:r>
            <a:r>
              <a:rPr lang="fr-FR" sz="2000" dirty="0" smtClean="0"/>
              <a:t>P1</a:t>
            </a:r>
            <a:r>
              <a:rPr lang="ar-DZ" sz="2000" dirty="0" smtClean="0"/>
              <a:t>= 1052050 / 2500 = 420.82 </a:t>
            </a:r>
            <a:endParaRPr lang="fr-FR" sz="2000" dirty="0" smtClean="0"/>
          </a:p>
          <a:p>
            <a:pPr algn="r" rtl="1"/>
            <a:r>
              <a:rPr lang="ar-DZ" sz="2000" dirty="0" smtClean="0"/>
              <a:t>تكلفة الوحدة </a:t>
            </a:r>
            <a:r>
              <a:rPr lang="fr-FR" sz="2000" dirty="0" smtClean="0"/>
              <a:t> P2</a:t>
            </a:r>
            <a:r>
              <a:rPr lang="ar-DZ" sz="2000" dirty="0" smtClean="0"/>
              <a:t>= 1303280  / 4000 = 325.82</a:t>
            </a:r>
          </a:p>
          <a:p>
            <a:pPr algn="r" rtl="1"/>
            <a:endParaRPr lang="fr-FR" sz="2000" dirty="0"/>
          </a:p>
        </p:txBody>
      </p:sp>
      <p:sp>
        <p:nvSpPr>
          <p:cNvPr id="58" name="Rectangle 57"/>
          <p:cNvSpPr/>
          <p:nvPr/>
        </p:nvSpPr>
        <p:spPr>
          <a:xfrm>
            <a:off x="4000496" y="452908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420.82</a:t>
            </a:r>
            <a:endParaRPr lang="fr-FR" sz="2000" dirty="0"/>
          </a:p>
        </p:txBody>
      </p:sp>
      <p:sp>
        <p:nvSpPr>
          <p:cNvPr id="61" name="Rectangle 60"/>
          <p:cNvSpPr/>
          <p:nvPr/>
        </p:nvSpPr>
        <p:spPr>
          <a:xfrm>
            <a:off x="175764" y="4500570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280 303 1</a:t>
            </a:r>
            <a:endParaRPr lang="fr-FR" sz="2000" dirty="0"/>
          </a:p>
        </p:txBody>
      </p:sp>
      <p:sp>
        <p:nvSpPr>
          <p:cNvPr id="62" name="Rectangle 61"/>
          <p:cNvSpPr/>
          <p:nvPr/>
        </p:nvSpPr>
        <p:spPr>
          <a:xfrm>
            <a:off x="2143108" y="4500570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63" name="Rectangle 62"/>
          <p:cNvSpPr/>
          <p:nvPr/>
        </p:nvSpPr>
        <p:spPr>
          <a:xfrm>
            <a:off x="1357290" y="4500570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325.82</a:t>
            </a:r>
            <a:endParaRPr lang="fr-FR" sz="2000" dirty="0"/>
          </a:p>
        </p:txBody>
      </p:sp>
      <p:grpSp>
        <p:nvGrpSpPr>
          <p:cNvPr id="71" name="Groupe 70"/>
          <p:cNvGrpSpPr/>
          <p:nvPr/>
        </p:nvGrpSpPr>
        <p:grpSpPr>
          <a:xfrm>
            <a:off x="1428728" y="4929198"/>
            <a:ext cx="2786082" cy="1000132"/>
            <a:chOff x="1428728" y="4929198"/>
            <a:chExt cx="2786082" cy="1000132"/>
          </a:xfrm>
        </p:grpSpPr>
        <p:sp>
          <p:nvSpPr>
            <p:cNvPr id="51" name="Rectangle 50"/>
            <p:cNvSpPr/>
            <p:nvPr/>
          </p:nvSpPr>
          <p:spPr>
            <a:xfrm>
              <a:off x="2786050" y="5429264"/>
              <a:ext cx="1428760" cy="50006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ar-DZ" sz="2000" dirty="0" smtClean="0"/>
                <a:t>المبالغ تجمع.</a:t>
              </a:r>
              <a:endParaRPr lang="fr-FR" sz="2000" dirty="0"/>
            </a:p>
          </p:txBody>
        </p:sp>
        <p:cxnSp>
          <p:nvCxnSpPr>
            <p:cNvPr id="67" name="Connecteur droit avec flèche 66"/>
            <p:cNvCxnSpPr/>
            <p:nvPr/>
          </p:nvCxnSpPr>
          <p:spPr>
            <a:xfrm rot="5400000" flipH="1" flipV="1">
              <a:off x="2964645" y="5250669"/>
              <a:ext cx="500066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/>
            <p:nvPr/>
          </p:nvCxnSpPr>
          <p:spPr>
            <a:xfrm rot="10800000">
              <a:off x="1428728" y="4929198"/>
              <a:ext cx="1785950" cy="57150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6" name="Groupe 75"/>
          <p:cNvGrpSpPr/>
          <p:nvPr/>
        </p:nvGrpSpPr>
        <p:grpSpPr>
          <a:xfrm>
            <a:off x="2428860" y="4786322"/>
            <a:ext cx="3143272" cy="1428760"/>
            <a:chOff x="2428860" y="4786322"/>
            <a:chExt cx="3143272" cy="1428760"/>
          </a:xfrm>
        </p:grpSpPr>
        <p:sp>
          <p:nvSpPr>
            <p:cNvPr id="55" name="Rectangle 54"/>
            <p:cNvSpPr/>
            <p:nvPr/>
          </p:nvSpPr>
          <p:spPr>
            <a:xfrm>
              <a:off x="3571868" y="5715016"/>
              <a:ext cx="2000264" cy="500066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r>
                <a:rPr lang="ar-DZ" sz="2000" dirty="0" smtClean="0"/>
                <a:t>الكميات دائما لا تجمع، بل من المعطيات.</a:t>
              </a:r>
              <a:endParaRPr lang="fr-FR" sz="2000" dirty="0"/>
            </a:p>
          </p:txBody>
        </p:sp>
        <p:cxnSp>
          <p:nvCxnSpPr>
            <p:cNvPr id="73" name="Connecteur droit avec flèche 72"/>
            <p:cNvCxnSpPr/>
            <p:nvPr/>
          </p:nvCxnSpPr>
          <p:spPr>
            <a:xfrm rot="5400000" flipH="1" flipV="1">
              <a:off x="4679157" y="5322107"/>
              <a:ext cx="7858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/>
            <p:nvPr/>
          </p:nvCxnSpPr>
          <p:spPr>
            <a:xfrm rot="10800000">
              <a:off x="2428860" y="4786322"/>
              <a:ext cx="2643206" cy="100013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7428E-6 L 1.32309 0.01712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" y="9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802E-7 L 1.8191 0.01064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7484E-6 L 1.45313 -0.03908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0.02081 L 1.2882 -0.00255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" y="-12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2729E-7 L 1.59063 -0.03932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4.38483E-6 L 1.91962 -0.01272 " pathEditMode="relative" rAng="0" ptsTypes="AA">
                                      <p:cBhvr>
                                        <p:cTn id="20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6" dur="2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32192E-6 L 1.31511 -0.03145 " pathEditMode="relative" rAng="0" ptsTypes="AA">
                                      <p:cBhvr>
                                        <p:cTn id="25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32 0.07586 L 1.01528 0.06545 " pathEditMode="relative" rAng="0" ptsTypes="AA">
                                      <p:cBhvr>
                                        <p:cTn id="27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6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65587E-6 L 1.29045 0.00324 " pathEditMode="relative" rAng="0" ptsTypes="AA">
                                      <p:cBhvr>
                                        <p:cTn id="30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allAtOnce" animBg="1"/>
      <p:bldP spid="53" grpId="0" animBg="1"/>
      <p:bldP spid="33793" grpId="0"/>
      <p:bldP spid="6" grpId="0"/>
      <p:bldP spid="7" grpId="0"/>
      <p:bldP spid="8" grpId="0"/>
      <p:bldP spid="9" grpId="0" animBg="1"/>
      <p:bldP spid="16" grpId="0" animBg="1"/>
      <p:bldP spid="18" grpId="0"/>
      <p:bldP spid="20" grpId="0"/>
      <p:bldP spid="21" grpId="0" animBg="1"/>
      <p:bldP spid="22" grpId="1"/>
      <p:bldP spid="25" grpId="0" animBg="1"/>
      <p:bldP spid="28" grpId="0"/>
      <p:bldP spid="30" grpId="0"/>
      <p:bldP spid="31" grpId="0" animBg="1"/>
      <p:bldP spid="11" grpId="0" animBg="1"/>
      <p:bldP spid="32" grpId="0"/>
      <p:bldP spid="34" grpId="0" animBg="1"/>
      <p:bldP spid="34" grpId="1" animBg="1"/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1" grpId="0" animBg="1"/>
      <p:bldP spid="41" grpId="1" animBg="1"/>
      <p:bldP spid="41" grpId="2" animBg="1"/>
      <p:bldP spid="42" grpId="0" animBg="1"/>
      <p:bldP spid="42" grpId="1" animBg="1"/>
      <p:bldP spid="45" grpId="0" animBg="1"/>
      <p:bldP spid="45" grpId="1" animBg="1"/>
      <p:bldP spid="46" grpId="0"/>
      <p:bldP spid="47" grpId="0"/>
      <p:bldP spid="48" grpId="0"/>
      <p:bldP spid="49" grpId="0"/>
      <p:bldP spid="54" grpId="0"/>
      <p:bldP spid="56" grpId="0"/>
      <p:bldP spid="57" grpId="0" animBg="1"/>
      <p:bldP spid="57" grpId="1" animBg="1"/>
      <p:bldP spid="58" grpId="0"/>
      <p:bldP spid="61" grpId="0"/>
      <p:bldP spid="62" grpId="0"/>
      <p:bldP spid="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>
                <a:alpha val="28000"/>
              </a:srgb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659" y="642918"/>
            <a:ext cx="868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نقول أن سعر تكلفة ( التكلفة الإجمالية أو الكلية ) للمنتج 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P1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 الطاولات ) =  420.82 دج للوحدة المباعة.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900" y="1341229"/>
            <a:ext cx="8640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 نقول أن سعر تكلفة ( التكلفة الإجمالية أو الكلية ) للمنتج 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 الكراسي) =  325.82 دج للوحدة المباعة.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0166" y="2285992"/>
            <a:ext cx="7066358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بعد حساب التكلفة الإجمالية النهائية، ننتقل إن شاء الله إلى تحديد النتيجة.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rgbClr val="03D4A8">
                <a:alpha val="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>
                <a:alpha val="18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3108" y="857232"/>
            <a:ext cx="5766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هي مجموع النتائج المحققة لكل منتج من المنتجات المباعة.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45145" y="357166"/>
            <a:ext cx="3100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 النتيجة التحليلية للاستغلال: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4546" y="1500174"/>
            <a:ext cx="462819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non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النتيجة التحليلية = رقم الأعمال – سعر التكلفة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14281" y="2674620"/>
          <a:ext cx="8574878" cy="3200400"/>
        </p:xfrm>
        <a:graphic>
          <a:graphicData uri="http://schemas.openxmlformats.org/drawingml/2006/table">
            <a:tbl>
              <a:tblPr rtl="1"/>
              <a:tblGrid>
                <a:gridCol w="2573808"/>
                <a:gridCol w="894692"/>
                <a:gridCol w="828768"/>
                <a:gridCol w="1340726"/>
                <a:gridCol w="933387"/>
                <a:gridCol w="846240"/>
                <a:gridCol w="1157257"/>
              </a:tblGrid>
              <a:tr h="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المنتج </a:t>
                      </a: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P1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المنتج </a:t>
                      </a: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P2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Times New Roman"/>
                        <a:buNone/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النتيجة التحليلية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النتيجة التحليلية الإجمالية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929454" y="3643314"/>
            <a:ext cx="115288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رقم الأعمال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1621" y="4433926"/>
            <a:ext cx="1096775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DZ" sz="2000" dirty="0" smtClean="0">
                <a:ea typeface="Calibri"/>
                <a:cs typeface="Times New Roman"/>
              </a:rPr>
              <a:t>سعر التكلفة</a:t>
            </a:r>
            <a:endParaRPr lang="fr-FR" sz="2000" dirty="0"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58082" y="3714752"/>
            <a:ext cx="389850" cy="88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DZ" sz="4800" dirty="0" smtClean="0">
                <a:ea typeface="Calibri"/>
                <a:cs typeface="Times New Roman"/>
              </a:rPr>
              <a:t>-</a:t>
            </a:r>
            <a:endParaRPr lang="fr-FR" sz="4800" dirty="0">
              <a:ea typeface="Calibri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5074" y="4875266"/>
            <a:ext cx="2606803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النتيجة التحليلية( </a:t>
            </a:r>
            <a:r>
              <a:rPr lang="ar-DZ" sz="1600" dirty="0" smtClean="0">
                <a:latin typeface="Times New Roman"/>
                <a:ea typeface="Calibri"/>
              </a:rPr>
              <a:t>لكل منتج وحده</a:t>
            </a:r>
            <a:r>
              <a:rPr lang="ar-DZ" sz="2000" dirty="0" smtClean="0">
                <a:latin typeface="Times New Roman"/>
                <a:ea typeface="Calibri"/>
              </a:rPr>
              <a:t>)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15074" y="5375332"/>
            <a:ext cx="2643205" cy="55399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النتيجة التحليلية الإجمالية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86116" y="2643182"/>
            <a:ext cx="3000396" cy="5078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المنتج </a:t>
            </a:r>
            <a:r>
              <a:rPr lang="fr-FR" sz="2000" dirty="0" smtClean="0">
                <a:latin typeface="Times New Roman"/>
                <a:ea typeface="Calibri"/>
                <a:cs typeface="Arial"/>
              </a:rPr>
              <a:t>P1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2643182"/>
            <a:ext cx="3057172" cy="5078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المنتج </a:t>
            </a:r>
            <a:r>
              <a:rPr lang="fr-FR" sz="2000" dirty="0" smtClean="0">
                <a:latin typeface="Times New Roman"/>
                <a:ea typeface="Calibri"/>
                <a:cs typeface="Arial"/>
              </a:rPr>
              <a:t>P2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3071802" y="3929066"/>
            <a:ext cx="3544560" cy="2873051"/>
            <a:chOff x="3071802" y="3929066"/>
            <a:chExt cx="3544560" cy="2873051"/>
          </a:xfrm>
        </p:grpSpPr>
        <p:sp>
          <p:nvSpPr>
            <p:cNvPr id="17" name="Rectangle 16"/>
            <p:cNvSpPr/>
            <p:nvPr/>
          </p:nvSpPr>
          <p:spPr>
            <a:xfrm>
              <a:off x="3071802" y="5786454"/>
              <a:ext cx="3544560" cy="10156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رقم الأعمال ( المبيعات ) :</a:t>
              </a:r>
              <a:r>
                <a:rPr lang="ar-DZ" sz="2000" dirty="0" smtClean="0"/>
                <a:t> </a:t>
              </a:r>
              <a:r>
                <a:rPr lang="ar-DZ" sz="2000" dirty="0" smtClean="0">
                  <a:solidFill>
                    <a:srgbClr val="FF0000"/>
                  </a:solidFill>
                </a:rPr>
                <a:t>المنتج " </a:t>
              </a:r>
              <a:r>
                <a:rPr lang="fr-FR" sz="2000" dirty="0" smtClean="0">
                  <a:solidFill>
                    <a:srgbClr val="FF0000"/>
                  </a:solidFill>
                </a:rPr>
                <a:t>P1</a:t>
              </a:r>
              <a:r>
                <a:rPr lang="ar-DZ" sz="2000" dirty="0" smtClean="0">
                  <a:solidFill>
                    <a:srgbClr val="FF0000"/>
                  </a:solidFill>
                </a:rPr>
                <a:t>" </a:t>
              </a:r>
              <a:endParaRPr lang="ar-DZ" sz="2000" dirty="0" smtClean="0">
                <a:solidFill>
                  <a:srgbClr val="FF0000"/>
                </a:solidFill>
                <a:latin typeface="Times New Roman"/>
                <a:ea typeface="Calibri"/>
              </a:endParaRPr>
            </a:p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/>
                <a:t>2500  وحدة بـ </a:t>
              </a:r>
              <a:r>
                <a:rPr lang="fr-FR" sz="2000" dirty="0" smtClean="0"/>
                <a:t> DA</a:t>
              </a:r>
              <a:r>
                <a:rPr lang="ar-DZ" sz="2000" dirty="0" smtClean="0"/>
                <a:t>420  للوحدة. </a:t>
              </a:r>
              <a:endParaRPr lang="ar-DZ" sz="2000" dirty="0" smtClean="0">
                <a:latin typeface="Times New Roman"/>
                <a:ea typeface="Calibri"/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rot="5400000" flipH="1" flipV="1">
              <a:off x="4679157" y="5179231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rot="5400000" flipH="1" flipV="1">
              <a:off x="3322629" y="5178437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5500694" y="3694708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4572000" y="369470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420</a:t>
            </a:r>
            <a:endParaRPr lang="fr-FR" sz="2000" dirty="0"/>
          </a:p>
        </p:txBody>
      </p:sp>
      <p:sp>
        <p:nvSpPr>
          <p:cNvPr id="27" name="Multiplier 26"/>
          <p:cNvSpPr/>
          <p:nvPr/>
        </p:nvSpPr>
        <p:spPr>
          <a:xfrm>
            <a:off x="5143504" y="3604504"/>
            <a:ext cx="396000" cy="396000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143240" y="3695930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000 050 1</a:t>
            </a:r>
            <a:endParaRPr lang="fr-FR" sz="2000" dirty="0"/>
          </a:p>
        </p:txBody>
      </p:sp>
      <p:grpSp>
        <p:nvGrpSpPr>
          <p:cNvPr id="29" name="Groupe 28"/>
          <p:cNvGrpSpPr/>
          <p:nvPr/>
        </p:nvGrpSpPr>
        <p:grpSpPr>
          <a:xfrm>
            <a:off x="-642974" y="3857628"/>
            <a:ext cx="3627916" cy="2927643"/>
            <a:chOff x="3071802" y="3874474"/>
            <a:chExt cx="3627916" cy="2927643"/>
          </a:xfrm>
        </p:grpSpPr>
        <p:sp>
          <p:nvSpPr>
            <p:cNvPr id="30" name="Rectangle 29"/>
            <p:cNvSpPr/>
            <p:nvPr/>
          </p:nvSpPr>
          <p:spPr>
            <a:xfrm>
              <a:off x="3071802" y="5786454"/>
              <a:ext cx="3627916" cy="10156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رقم الأعمال ( المبيعات ) :</a:t>
              </a:r>
              <a:r>
                <a:rPr lang="ar-DZ" sz="2000" dirty="0" smtClean="0"/>
                <a:t> </a:t>
              </a:r>
              <a:r>
                <a:rPr lang="ar-DZ" sz="2000" dirty="0" smtClean="0">
                  <a:solidFill>
                    <a:srgbClr val="FF0000"/>
                  </a:solidFill>
                </a:rPr>
                <a:t>المنتج "2 </a:t>
              </a:r>
              <a:r>
                <a:rPr lang="fr-FR" sz="2000" dirty="0" smtClean="0">
                  <a:solidFill>
                    <a:srgbClr val="FF0000"/>
                  </a:solidFill>
                </a:rPr>
                <a:t>P</a:t>
              </a:r>
              <a:r>
                <a:rPr lang="ar-DZ" sz="2000" dirty="0" smtClean="0">
                  <a:solidFill>
                    <a:srgbClr val="FF0000"/>
                  </a:solidFill>
                </a:rPr>
                <a:t> " </a:t>
              </a:r>
              <a:endParaRPr lang="ar-DZ" sz="2000" dirty="0" smtClean="0">
                <a:solidFill>
                  <a:srgbClr val="FF0000"/>
                </a:solidFill>
                <a:latin typeface="Times New Roman"/>
                <a:ea typeface="Calibri"/>
              </a:endParaRPr>
            </a:p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/>
                <a:t>4000 وحدة بـ </a:t>
              </a:r>
              <a:r>
                <a:rPr lang="fr-FR" sz="2000" dirty="0" smtClean="0"/>
                <a:t> DA</a:t>
              </a:r>
              <a:r>
                <a:rPr lang="ar-DZ" sz="2000" dirty="0" smtClean="0"/>
                <a:t>380 للوحدة. </a:t>
              </a:r>
              <a:endParaRPr lang="ar-DZ" sz="2000" dirty="0" smtClean="0">
                <a:latin typeface="Times New Roman"/>
                <a:ea typeface="Calibri"/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rot="5400000" flipH="1" flipV="1">
              <a:off x="4894265" y="5195283"/>
              <a:ext cx="250033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5400000" flipH="1" flipV="1">
              <a:off x="3651729" y="4794745"/>
              <a:ext cx="2554922" cy="7143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2500298" y="3694708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35" name="Rectangle 34"/>
          <p:cNvSpPr/>
          <p:nvPr/>
        </p:nvSpPr>
        <p:spPr>
          <a:xfrm>
            <a:off x="1571604" y="3723226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380</a:t>
            </a:r>
            <a:endParaRPr lang="fr-FR" sz="2000" dirty="0"/>
          </a:p>
        </p:txBody>
      </p:sp>
      <p:sp>
        <p:nvSpPr>
          <p:cNvPr id="36" name="Multiplier 35"/>
          <p:cNvSpPr/>
          <p:nvPr/>
        </p:nvSpPr>
        <p:spPr>
          <a:xfrm>
            <a:off x="2032860" y="3675942"/>
            <a:ext cx="396000" cy="396000"/>
          </a:xfrm>
          <a:prstGeom prst="mathMultiply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15548" y="3752498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000 520 1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928662" y="5857892"/>
            <a:ext cx="5466561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سعر التكلفة يحول من العنصر السابق كما هو ، الكميات </a:t>
            </a:r>
            <a:r>
              <a:rPr lang="ar-DZ" sz="2000" dirty="0" err="1" smtClean="0">
                <a:latin typeface="Times New Roman"/>
                <a:ea typeface="Calibri"/>
              </a:rPr>
              <a:t>و</a:t>
            </a:r>
            <a:r>
              <a:rPr lang="ar-DZ" sz="2000" dirty="0" smtClean="0">
                <a:latin typeface="Times New Roman"/>
                <a:ea typeface="Calibri"/>
              </a:rPr>
              <a:t> المبالغ.</a:t>
            </a:r>
            <a:endParaRPr lang="fr-FR" sz="2000" dirty="0"/>
          </a:p>
        </p:txBody>
      </p:sp>
      <p:sp>
        <p:nvSpPr>
          <p:cNvPr id="39" name="Rectangle 38"/>
          <p:cNvSpPr/>
          <p:nvPr/>
        </p:nvSpPr>
        <p:spPr>
          <a:xfrm>
            <a:off x="3104722" y="4454452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050 052 1</a:t>
            </a:r>
            <a:endParaRPr lang="fr-FR" sz="2000" dirty="0"/>
          </a:p>
        </p:txBody>
      </p:sp>
      <p:sp>
        <p:nvSpPr>
          <p:cNvPr id="40" name="Rectangle 39"/>
          <p:cNvSpPr/>
          <p:nvPr/>
        </p:nvSpPr>
        <p:spPr>
          <a:xfrm>
            <a:off x="5459739" y="4357694"/>
            <a:ext cx="7553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00562" y="4457650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420.82</a:t>
            </a:r>
            <a:endParaRPr lang="fr-FR" sz="2000" dirty="0"/>
          </a:p>
        </p:txBody>
      </p:sp>
      <p:sp>
        <p:nvSpPr>
          <p:cNvPr id="42" name="Rectangle 41"/>
          <p:cNvSpPr/>
          <p:nvPr/>
        </p:nvSpPr>
        <p:spPr>
          <a:xfrm>
            <a:off x="104326" y="4494174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280 303 1</a:t>
            </a:r>
            <a:endParaRPr lang="fr-FR" sz="2000" dirty="0"/>
          </a:p>
        </p:txBody>
      </p:sp>
      <p:sp>
        <p:nvSpPr>
          <p:cNvPr id="43" name="Rectangle 42"/>
          <p:cNvSpPr/>
          <p:nvPr/>
        </p:nvSpPr>
        <p:spPr>
          <a:xfrm>
            <a:off x="2428860" y="4453230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44" name="Rectangle 43"/>
          <p:cNvSpPr/>
          <p:nvPr/>
        </p:nvSpPr>
        <p:spPr>
          <a:xfrm>
            <a:off x="1428728" y="446687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325.82</a:t>
            </a:r>
            <a:endParaRPr lang="fr-FR" sz="2000" dirty="0"/>
          </a:p>
        </p:txBody>
      </p:sp>
      <p:grpSp>
        <p:nvGrpSpPr>
          <p:cNvPr id="73" name="Groupe 72"/>
          <p:cNvGrpSpPr/>
          <p:nvPr/>
        </p:nvGrpSpPr>
        <p:grpSpPr>
          <a:xfrm>
            <a:off x="1214414" y="5214951"/>
            <a:ext cx="3714776" cy="1214445"/>
            <a:chOff x="7215206" y="1156256"/>
            <a:chExt cx="3714776" cy="1214445"/>
          </a:xfrm>
        </p:grpSpPr>
        <p:sp>
          <p:nvSpPr>
            <p:cNvPr id="69" name="Rectangle 68"/>
            <p:cNvSpPr/>
            <p:nvPr/>
          </p:nvSpPr>
          <p:spPr>
            <a:xfrm>
              <a:off x="7929586" y="1785926"/>
              <a:ext cx="3000396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algn="ctr" rtl="1"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في النتيجة المبالغ </a:t>
              </a:r>
              <a:r>
                <a:rPr lang="ar-DZ" sz="2000" dirty="0" smtClean="0">
                  <a:solidFill>
                    <a:srgbClr val="FF0000"/>
                  </a:solidFill>
                  <a:latin typeface="Times New Roman"/>
                  <a:ea typeface="Calibri"/>
                </a:rPr>
                <a:t>تطرح</a:t>
              </a:r>
              <a:r>
                <a:rPr lang="ar-DZ" sz="2000" dirty="0" smtClean="0">
                  <a:latin typeface="Times New Roman"/>
                  <a:ea typeface="Calibri"/>
                </a:rPr>
                <a:t> ( </a:t>
              </a:r>
              <a:r>
                <a:rPr lang="ar-DZ" sz="3200" b="1" dirty="0" smtClean="0">
                  <a:solidFill>
                    <a:srgbClr val="FF0000"/>
                  </a:solidFill>
                  <a:latin typeface="Times New Roman"/>
                  <a:ea typeface="Calibri"/>
                </a:rPr>
                <a:t>-</a:t>
              </a:r>
              <a:r>
                <a:rPr lang="ar-DZ" sz="3200" dirty="0" smtClean="0">
                  <a:latin typeface="Times New Roman"/>
                  <a:ea typeface="Calibri"/>
                </a:rPr>
                <a:t> </a:t>
              </a:r>
              <a:r>
                <a:rPr lang="ar-DZ" sz="2000" dirty="0" smtClean="0">
                  <a:latin typeface="Times New Roman"/>
                  <a:ea typeface="Calibri"/>
                </a:rPr>
                <a:t>)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71" name="Connecteur droit avec flèche 70"/>
            <p:cNvCxnSpPr/>
            <p:nvPr/>
          </p:nvCxnSpPr>
          <p:spPr>
            <a:xfrm rot="10800000">
              <a:off x="7215206" y="1156256"/>
              <a:ext cx="2143140" cy="84398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 rot="5400000" flipH="1" flipV="1">
              <a:off x="9037669" y="1606537"/>
              <a:ext cx="78581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3643306" y="3714752"/>
            <a:ext cx="389850" cy="88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DZ" sz="4800" dirty="0" smtClean="0">
                <a:solidFill>
                  <a:srgbClr val="FF0000"/>
                </a:solidFill>
                <a:ea typeface="Calibri"/>
                <a:cs typeface="Times New Roman"/>
              </a:rPr>
              <a:t>-</a:t>
            </a:r>
            <a:endParaRPr lang="fr-FR" sz="48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71472" y="3714502"/>
            <a:ext cx="389850" cy="888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</a:pPr>
            <a:r>
              <a:rPr lang="ar-DZ" sz="4800" dirty="0" smtClean="0">
                <a:solidFill>
                  <a:srgbClr val="FF0000"/>
                </a:solidFill>
                <a:ea typeface="Calibri"/>
                <a:cs typeface="Times New Roman"/>
              </a:rPr>
              <a:t>-</a:t>
            </a:r>
            <a:endParaRPr lang="fr-FR" sz="4800" dirty="0">
              <a:solidFill>
                <a:srgbClr val="FF0000"/>
              </a:solidFill>
              <a:ea typeface="Calibri"/>
              <a:cs typeface="Arial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00430" y="4957716"/>
            <a:ext cx="910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- 2050</a:t>
            </a:r>
            <a:endParaRPr lang="fr-FR" sz="2000" dirty="0"/>
          </a:p>
        </p:txBody>
      </p:sp>
      <p:sp>
        <p:nvSpPr>
          <p:cNvPr id="78" name="Rectangle 77"/>
          <p:cNvSpPr/>
          <p:nvPr/>
        </p:nvSpPr>
        <p:spPr>
          <a:xfrm>
            <a:off x="173744" y="4930922"/>
            <a:ext cx="104067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216720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000232" y="5429264"/>
            <a:ext cx="2305439" cy="96000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النتيجة سالبة تعني خسارة.</a:t>
            </a: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النتيجة موجبة تعني ربح.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86" name="Groupe 85"/>
          <p:cNvGrpSpPr/>
          <p:nvPr/>
        </p:nvGrpSpPr>
        <p:grpSpPr>
          <a:xfrm>
            <a:off x="1847689" y="5270857"/>
            <a:ext cx="3581567" cy="1602698"/>
            <a:chOff x="9429784" y="1357298"/>
            <a:chExt cx="3581567" cy="1602698"/>
          </a:xfrm>
        </p:grpSpPr>
        <p:sp>
          <p:nvSpPr>
            <p:cNvPr id="80" name="Rectangle 79"/>
            <p:cNvSpPr/>
            <p:nvPr/>
          </p:nvSpPr>
          <p:spPr>
            <a:xfrm>
              <a:off x="9429784" y="1944333"/>
              <a:ext cx="2938625" cy="1015663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الكميات دائما لا تجمع </a:t>
              </a:r>
              <a:r>
                <a:rPr lang="ar-DZ" sz="2000" dirty="0" err="1" smtClean="0">
                  <a:latin typeface="Times New Roman"/>
                  <a:ea typeface="Calibri"/>
                </a:rPr>
                <a:t>و</a:t>
              </a:r>
              <a:r>
                <a:rPr lang="ar-DZ" sz="2000" dirty="0" smtClean="0">
                  <a:latin typeface="Times New Roman"/>
                  <a:ea typeface="Calibri"/>
                </a:rPr>
                <a:t> لا تطرح.</a:t>
              </a:r>
            </a:p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Times New Roman"/>
                  <a:cs typeface="Arial"/>
                </a:rPr>
                <a:t>الكميات من المعطيات.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82" name="Connecteur droit avec flèche 81"/>
            <p:cNvCxnSpPr/>
            <p:nvPr/>
          </p:nvCxnSpPr>
          <p:spPr>
            <a:xfrm flipV="1">
              <a:off x="11430048" y="1372829"/>
              <a:ext cx="1581303" cy="91316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/>
            <p:nvPr/>
          </p:nvCxnSpPr>
          <p:spPr>
            <a:xfrm rot="16200000" flipV="1">
              <a:off x="10501354" y="1357298"/>
              <a:ext cx="928694" cy="9286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5500694" y="5029154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2500</a:t>
            </a:r>
            <a:endParaRPr lang="fr-FR" dirty="0"/>
          </a:p>
        </p:txBody>
      </p:sp>
      <p:sp>
        <p:nvSpPr>
          <p:cNvPr id="89" name="Rectangle 88"/>
          <p:cNvSpPr/>
          <p:nvPr/>
        </p:nvSpPr>
        <p:spPr>
          <a:xfrm>
            <a:off x="2432047" y="5029154"/>
            <a:ext cx="755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4000</a:t>
            </a:r>
            <a:endParaRPr lang="fr-FR" sz="2000" dirty="0"/>
          </a:p>
        </p:txBody>
      </p:sp>
      <p:sp>
        <p:nvSpPr>
          <p:cNvPr id="90" name="Rectangle 89"/>
          <p:cNvSpPr/>
          <p:nvPr/>
        </p:nvSpPr>
        <p:spPr>
          <a:xfrm>
            <a:off x="5357818" y="2918768"/>
            <a:ext cx="3786214" cy="193899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نتيجة الوحدة = المبلغ / الكمية</a:t>
            </a:r>
            <a:endParaRPr lang="ar-DZ" sz="2000" dirty="0" smtClean="0">
              <a:latin typeface="Times New Roman"/>
              <a:ea typeface="Calibri"/>
              <a:cs typeface="Arial"/>
            </a:endParaRP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  <a:cs typeface="Arial"/>
              </a:rPr>
              <a:t>(النتيجة التحليلية / عدد الوحدات المباعة)</a:t>
            </a: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  <a:cs typeface="Arial"/>
              </a:rPr>
              <a:t>= سعر بيع الوحدة – سعر تكلفة الوحدة</a:t>
            </a:r>
          </a:p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  <a:cs typeface="Arial"/>
              </a:rPr>
              <a:t>( رقم أعمال الوحدة )</a:t>
            </a:r>
          </a:p>
        </p:txBody>
      </p:sp>
      <p:grpSp>
        <p:nvGrpSpPr>
          <p:cNvPr id="94" name="Groupe 93"/>
          <p:cNvGrpSpPr/>
          <p:nvPr/>
        </p:nvGrpSpPr>
        <p:grpSpPr>
          <a:xfrm>
            <a:off x="4214810" y="5286388"/>
            <a:ext cx="4071966" cy="1500198"/>
            <a:chOff x="6215074" y="1515705"/>
            <a:chExt cx="4071966" cy="1500198"/>
          </a:xfrm>
        </p:grpSpPr>
        <p:sp>
          <p:nvSpPr>
            <p:cNvPr id="91" name="Rectangle 90"/>
            <p:cNvSpPr/>
            <p:nvPr/>
          </p:nvSpPr>
          <p:spPr>
            <a:xfrm>
              <a:off x="6215074" y="2000240"/>
              <a:ext cx="4071966" cy="1015663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المنتج </a:t>
              </a:r>
              <a:r>
                <a:rPr lang="fr-FR" sz="2000" dirty="0" smtClean="0">
                  <a:latin typeface="Times New Roman"/>
                  <a:ea typeface="Calibri"/>
                  <a:cs typeface="Arial"/>
                </a:rPr>
                <a:t>P1</a:t>
              </a:r>
              <a:r>
                <a:rPr lang="ar-DZ" sz="2000" dirty="0" smtClean="0">
                  <a:latin typeface="Times New Roman"/>
                  <a:ea typeface="Calibri"/>
                  <a:cs typeface="Arial"/>
                </a:rPr>
                <a:t> = -2050 / 2500 = -0.82</a:t>
              </a:r>
            </a:p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  <a:cs typeface="Arial"/>
                </a:rPr>
                <a:t>= 420 – 420.82 = - 0.82</a:t>
              </a:r>
            </a:p>
          </p:txBody>
        </p:sp>
        <p:cxnSp>
          <p:nvCxnSpPr>
            <p:cNvPr id="93" name="Connecteur droit avec flèche 92"/>
            <p:cNvCxnSpPr/>
            <p:nvPr/>
          </p:nvCxnSpPr>
          <p:spPr>
            <a:xfrm rot="5400000" flipH="1" flipV="1">
              <a:off x="6579236" y="1793692"/>
              <a:ext cx="556767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4572000" y="4957716"/>
            <a:ext cx="838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- 0.82</a:t>
            </a:r>
            <a:endParaRPr lang="fr-FR" sz="2000" dirty="0"/>
          </a:p>
        </p:txBody>
      </p:sp>
      <p:grpSp>
        <p:nvGrpSpPr>
          <p:cNvPr id="100" name="Groupe 99"/>
          <p:cNvGrpSpPr/>
          <p:nvPr/>
        </p:nvGrpSpPr>
        <p:grpSpPr>
          <a:xfrm>
            <a:off x="509558" y="5357826"/>
            <a:ext cx="3991004" cy="1428760"/>
            <a:chOff x="366682" y="2230085"/>
            <a:chExt cx="3991004" cy="1428760"/>
          </a:xfrm>
        </p:grpSpPr>
        <p:sp>
          <p:nvSpPr>
            <p:cNvPr id="97" name="Rectangle 96"/>
            <p:cNvSpPr/>
            <p:nvPr/>
          </p:nvSpPr>
          <p:spPr>
            <a:xfrm>
              <a:off x="366682" y="2643182"/>
              <a:ext cx="3991004" cy="1015663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المنتج </a:t>
              </a:r>
              <a:r>
                <a:rPr lang="fr-FR" sz="2000" dirty="0" smtClean="0">
                  <a:latin typeface="Times New Roman"/>
                  <a:ea typeface="Calibri"/>
                  <a:cs typeface="Arial"/>
                </a:rPr>
                <a:t>P2</a:t>
              </a:r>
              <a:r>
                <a:rPr lang="ar-DZ" sz="2000" dirty="0" smtClean="0">
                  <a:latin typeface="Times New Roman"/>
                  <a:ea typeface="Calibri"/>
                  <a:cs typeface="Arial"/>
                </a:rPr>
                <a:t> = 216720 / 4000 = 54.18</a:t>
              </a:r>
            </a:p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Times New Roman"/>
                  <a:cs typeface="Arial"/>
                </a:rPr>
                <a:t>= 380 – 325.82 = 54.18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99" name="Connecteur droit avec flèche 98"/>
            <p:cNvCxnSpPr/>
            <p:nvPr/>
          </p:nvCxnSpPr>
          <p:spPr>
            <a:xfrm rot="5400000" flipH="1" flipV="1">
              <a:off x="1292824" y="2435840"/>
              <a:ext cx="41309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1428728" y="499866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54.18</a:t>
            </a:r>
            <a:endParaRPr lang="fr-FR" sz="2000" dirty="0"/>
          </a:p>
        </p:txBody>
      </p:sp>
      <p:sp>
        <p:nvSpPr>
          <p:cNvPr id="104" name="Rectangle 103"/>
          <p:cNvSpPr/>
          <p:nvPr/>
        </p:nvSpPr>
        <p:spPr>
          <a:xfrm>
            <a:off x="500034" y="6018274"/>
            <a:ext cx="5572164" cy="55399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النتيجة التحليلية الإجمالية = مجموع النتيجتين ( مجموع المبلغين )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166282" y="5000636"/>
            <a:ext cx="1334280" cy="40011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- 2050</a:t>
            </a:r>
            <a:endParaRPr lang="fr-FR" sz="2000" dirty="0"/>
          </a:p>
        </p:txBody>
      </p:sp>
      <p:sp>
        <p:nvSpPr>
          <p:cNvPr id="106" name="Rectangle 105"/>
          <p:cNvSpPr/>
          <p:nvPr/>
        </p:nvSpPr>
        <p:spPr>
          <a:xfrm>
            <a:off x="2503810" y="5214950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FF0000"/>
                </a:solidFill>
                <a:latin typeface="Times New Roman"/>
                <a:ea typeface="Calibri"/>
              </a:rPr>
              <a:t>+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14282" y="4930922"/>
            <a:ext cx="1156656" cy="55399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216720</a:t>
            </a:r>
            <a:endParaRPr lang="fr-FR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114" name="Groupe 113"/>
          <p:cNvGrpSpPr/>
          <p:nvPr/>
        </p:nvGrpSpPr>
        <p:grpSpPr>
          <a:xfrm>
            <a:off x="1285852" y="5357826"/>
            <a:ext cx="2428892" cy="642942"/>
            <a:chOff x="7881190" y="1757408"/>
            <a:chExt cx="2428892" cy="642942"/>
          </a:xfrm>
        </p:grpSpPr>
        <p:cxnSp>
          <p:nvCxnSpPr>
            <p:cNvPr id="109" name="Connecteur droit avec flèche 108"/>
            <p:cNvCxnSpPr/>
            <p:nvPr/>
          </p:nvCxnSpPr>
          <p:spPr>
            <a:xfrm rot="10800000" flipV="1">
              <a:off x="9952892" y="1828846"/>
              <a:ext cx="357190" cy="21431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>
              <a:off x="7881190" y="1757408"/>
              <a:ext cx="785818" cy="28575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1" name="Rectangle 110"/>
            <p:cNvSpPr/>
            <p:nvPr/>
          </p:nvSpPr>
          <p:spPr>
            <a:xfrm>
              <a:off x="8667008" y="2000240"/>
              <a:ext cx="1334280" cy="400110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Times New Roman"/>
                  <a:ea typeface="Calibri"/>
                </a:rPr>
                <a:t>214670</a:t>
              </a:r>
              <a:endParaRPr lang="fr-F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85 0.13321 L 2.04948 0.0915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3738 L 1.04913 0.1165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8 -0.01064 L 1.05764 -0.02637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6457E-6 L 1.85712 -0.04441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" y="-22"/>
                                    </p:animMotion>
                                  </p:childTnLst>
                                </p:cTn>
                              </p:par>
                              <p:par>
                                <p:cTn id="2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4172E-6 L 1.48611 -0.00463 " pathEditMode="relative" rAng="0" ptsTypes="AA">
                                      <p:cBhvr>
                                        <p:cTn id="21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0074E-6 L 1.43298 -0.0111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7271E-6 L 1.55677 0.01041 " pathEditMode="relative" rAng="0" ptsTypes="AA">
                                      <p:cBhvr>
                                        <p:cTn id="27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8" y="5"/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7655 L 1.58055 0.06591 " pathEditMode="relative" rAng="0" ptsTypes="AA">
                                      <p:cBhvr>
                                        <p:cTn id="27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0685E-6 L 1.13247 -0.02614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7" grpId="0"/>
      <p:bldP spid="8" grpId="0" animBg="1"/>
      <p:bldP spid="10" grpId="0"/>
      <p:bldP spid="11" grpId="0"/>
      <p:bldP spid="12" grpId="0"/>
      <p:bldP spid="13" grpId="0" animBg="1"/>
      <p:bldP spid="14" grpId="0" animBg="1"/>
      <p:bldP spid="14" grpId="1" animBg="1"/>
      <p:bldP spid="15" grpId="0" animBg="1"/>
      <p:bldP spid="16" grpId="0" animBg="1"/>
      <p:bldP spid="25" grpId="0"/>
      <p:bldP spid="26" grpId="0"/>
      <p:bldP spid="27" grpId="0" animBg="1"/>
      <p:bldP spid="28" grpId="0"/>
      <p:bldP spid="34" grpId="0"/>
      <p:bldP spid="35" grpId="0"/>
      <p:bldP spid="36" grpId="0" animBg="1"/>
      <p:bldP spid="37" grpId="0"/>
      <p:bldP spid="38" grpId="0" animBg="1"/>
      <p:bldP spid="38" grpId="1" animBg="1"/>
      <p:bldP spid="39" grpId="0"/>
      <p:bldP spid="40" grpId="0"/>
      <p:bldP spid="41" grpId="0"/>
      <p:bldP spid="42" grpId="0"/>
      <p:bldP spid="43" grpId="0"/>
      <p:bldP spid="44" grpId="0"/>
      <p:bldP spid="75" grpId="0"/>
      <p:bldP spid="76" grpId="0"/>
      <p:bldP spid="77" grpId="0"/>
      <p:bldP spid="78" grpId="0"/>
      <p:bldP spid="79" grpId="0" animBg="1"/>
      <p:bldP spid="79" grpId="1" animBg="1"/>
      <p:bldP spid="88" grpId="0"/>
      <p:bldP spid="89" grpId="0"/>
      <p:bldP spid="90" grpId="0" animBg="1"/>
      <p:bldP spid="90" grpId="1" animBg="1"/>
      <p:bldP spid="96" grpId="0"/>
      <p:bldP spid="102" grpId="0"/>
      <p:bldP spid="104" grpId="0" animBg="1"/>
      <p:bldP spid="105" grpId="1" animBg="1"/>
      <p:bldP spid="106" grpId="0"/>
      <p:bldP spid="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810081" y="785794"/>
            <a:ext cx="38747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5- النتيجة الصافية للمحاسبة التحليلية: 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2" y="1946308"/>
            <a:ext cx="8802689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</a:rPr>
              <a:t>النتيجة الصافية للمحاسبة التحليلية = النتيجة التحليلية الإجمالية + العناصر لإضافية – الأعباء غير المعتبرة. 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714744" y="2285992"/>
            <a:ext cx="1928826" cy="1285884"/>
            <a:chOff x="3714744" y="2357430"/>
            <a:chExt cx="1928826" cy="1285884"/>
          </a:xfrm>
        </p:grpSpPr>
        <p:sp>
          <p:nvSpPr>
            <p:cNvPr id="9" name="Rectangle 8"/>
            <p:cNvSpPr/>
            <p:nvPr/>
          </p:nvSpPr>
          <p:spPr>
            <a:xfrm>
              <a:off x="3714744" y="3144972"/>
              <a:ext cx="1928826" cy="498342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محسوبة سابقا.</a:t>
              </a:r>
              <a:endParaRPr lang="fr-FR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rot="5400000" flipH="1" flipV="1">
              <a:off x="4464049" y="2750339"/>
              <a:ext cx="786612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928662" y="2285992"/>
            <a:ext cx="1928826" cy="1339816"/>
            <a:chOff x="928662" y="2357430"/>
            <a:chExt cx="1928826" cy="1339816"/>
          </a:xfrm>
        </p:grpSpPr>
        <p:sp>
          <p:nvSpPr>
            <p:cNvPr id="10" name="Rectangle 9"/>
            <p:cNvSpPr/>
            <p:nvPr/>
          </p:nvSpPr>
          <p:spPr>
            <a:xfrm>
              <a:off x="928662" y="3143248"/>
              <a:ext cx="1928826" cy="553998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0"/>
                </a:spcAft>
              </a:pPr>
              <a:r>
                <a:rPr lang="ar-DZ" sz="2000" dirty="0" smtClean="0">
                  <a:latin typeface="Times New Roman"/>
                  <a:ea typeface="Calibri"/>
                </a:rPr>
                <a:t>تعطى في التمرين.</a:t>
              </a:r>
              <a:endParaRPr lang="fr-FR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 rot="5400000" flipH="1" flipV="1">
              <a:off x="2178827" y="2750339"/>
              <a:ext cx="786612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rot="5400000" flipH="1" flipV="1">
              <a:off x="750067" y="2750339"/>
              <a:ext cx="786612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2714612" y="4160886"/>
            <a:ext cx="624044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</a:rPr>
              <a:t>النتيجة الصافية للمحاسبة التحليلية = 670 214 + 000 5 – 170 13 = 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9606" y="4170676"/>
            <a:ext cx="1643074" cy="4983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500 206 دج.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82639" y="5429264"/>
            <a:ext cx="7447013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</a:rPr>
              <a:t>بهذا نكون ، إن شاء الله، أتممنا أهم العناصر في حساب التكاليف </a:t>
            </a:r>
            <a:r>
              <a:rPr lang="ar-DZ" sz="2400" dirty="0" err="1" smtClean="0">
                <a:latin typeface="Times New Roman"/>
                <a:ea typeface="Times New Roman"/>
              </a:rPr>
              <a:t>و</a:t>
            </a:r>
            <a:r>
              <a:rPr lang="ar-DZ" sz="2400" dirty="0" smtClean="0">
                <a:latin typeface="Times New Roman"/>
                <a:ea typeface="Times New Roman"/>
              </a:rPr>
              <a:t> النتيجة.</a:t>
            </a:r>
            <a:endParaRPr lang="fr-FR" sz="2400" dirty="0"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8" grpId="0" animBg="1"/>
      <p:bldP spid="20" grpId="0" animBg="1"/>
      <p:bldP spid="21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467" y="456839"/>
            <a:ext cx="8802689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  <a:cs typeface="Arial"/>
              </a:rPr>
              <a:t>  نمر الآن ، لعنصرين </a:t>
            </a:r>
            <a:r>
              <a:rPr lang="ar-DZ" sz="2400" dirty="0" err="1" smtClean="0">
                <a:latin typeface="Times New Roman"/>
                <a:ea typeface="Times New Roman"/>
                <a:cs typeface="Arial"/>
              </a:rPr>
              <a:t>إضافين</a:t>
            </a:r>
            <a:r>
              <a:rPr lang="ar-DZ" sz="2400" dirty="0" smtClean="0">
                <a:latin typeface="Times New Roman"/>
                <a:ea typeface="Times New Roman"/>
                <a:cs typeface="Arial"/>
              </a:rPr>
              <a:t> هما :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  <a:cs typeface="Arial"/>
              </a:rPr>
              <a:t>                                  الإنتاج الجاري.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  <a:cs typeface="Arial"/>
              </a:rPr>
              <a:t>                               و  المنتجات </a:t>
            </a:r>
            <a:r>
              <a:rPr lang="ar-DZ" sz="2400" dirty="0" err="1" smtClean="0">
                <a:latin typeface="Times New Roman"/>
                <a:ea typeface="Times New Roman"/>
                <a:cs typeface="Arial"/>
              </a:rPr>
              <a:t>الوسيطية</a:t>
            </a:r>
            <a:r>
              <a:rPr lang="ar-DZ" sz="2400" dirty="0" smtClean="0">
                <a:latin typeface="Times New Roman"/>
                <a:ea typeface="Times New Roman"/>
                <a:cs typeface="Arial"/>
              </a:rPr>
              <a:t>.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  <a:cs typeface="Arial"/>
              </a:rPr>
              <a:t>  و هما تعديلات بسيطة على حالة الإنتاج </a:t>
            </a:r>
            <a:r>
              <a:rPr lang="ar-DZ" sz="2400" dirty="0" smtClean="0">
                <a:latin typeface="Times New Roman"/>
                <a:ea typeface="Times New Roman"/>
              </a:rPr>
              <a:t>فقط</a:t>
            </a:r>
            <a:r>
              <a:rPr lang="ar-DZ" sz="2400" dirty="0" smtClean="0">
                <a:latin typeface="Times New Roman"/>
                <a:ea typeface="Times New Roman"/>
                <a:cs typeface="Arial"/>
              </a:rPr>
              <a:t>. و العناصر الأخرى ( جدول الأعباء غير المباشرة ، تكلفة الشراء، سعر التكلفة ) تبقى دون تغيير.</a:t>
            </a:r>
            <a:endParaRPr lang="fr-FR" sz="2400" dirty="0"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72264" y="285728"/>
            <a:ext cx="2301831" cy="646331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</a:rPr>
              <a:t>6- الإنتاج الجاري : </a:t>
            </a:r>
            <a:endParaRPr lang="fr-FR" sz="24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56" y="1345156"/>
            <a:ext cx="5929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هي المنتجات قيد التنفيذ ، أي لم تكتمل بعد،  </a:t>
            </a:r>
            <a:r>
              <a:rPr lang="ar-DZ" sz="2000" dirty="0" err="1" smtClean="0"/>
              <a:t>و</a:t>
            </a:r>
            <a:r>
              <a:rPr lang="ar-DZ" sz="2000" dirty="0" smtClean="0"/>
              <a:t> سيتم إكمالها فيما بعد.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142844" y="2643182"/>
            <a:ext cx="67151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يوم السبت: أحضر 10 لوحات </a:t>
            </a:r>
            <a:r>
              <a:rPr lang="ar-DZ" sz="2000" dirty="0" err="1" smtClean="0"/>
              <a:t>و</a:t>
            </a:r>
            <a:r>
              <a:rPr lang="ar-DZ" sz="2000" dirty="0" smtClean="0"/>
              <a:t> 10 هياكل.</a:t>
            </a:r>
          </a:p>
          <a:p>
            <a:pPr algn="r" rtl="1"/>
            <a:r>
              <a:rPr lang="ar-DZ" sz="2000" dirty="0" smtClean="0"/>
              <a:t>           من المفروض أن يصنع 10 طاولات، لكنه صنع 8 طاولات </a:t>
            </a:r>
            <a:r>
              <a:rPr lang="ar-DZ" sz="2000" dirty="0" err="1" smtClean="0"/>
              <a:t>و</a:t>
            </a:r>
            <a:r>
              <a:rPr lang="ar-DZ" sz="2000" dirty="0" smtClean="0"/>
              <a:t> بقيت     .          لوحتين ( 2) </a:t>
            </a:r>
            <a:r>
              <a:rPr lang="ar-DZ" sz="2000" dirty="0" err="1" smtClean="0"/>
              <a:t>و</a:t>
            </a:r>
            <a:r>
              <a:rPr lang="ar-DZ" sz="2000" dirty="0" smtClean="0"/>
              <a:t> هيكلين (2) ليوم الأحد.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3833" y="1857364"/>
            <a:ext cx="56770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مثال للشرح:</a:t>
            </a:r>
          </a:p>
          <a:p>
            <a:pPr algn="r" rtl="1"/>
            <a:r>
              <a:rPr lang="ar-DZ" sz="2000" dirty="0" smtClean="0"/>
              <a:t>     نجار يصنع طاولات خشبية باستعمال لوح </a:t>
            </a:r>
            <a:r>
              <a:rPr lang="ar-DZ" sz="2000" dirty="0" err="1" smtClean="0"/>
              <a:t>و</a:t>
            </a:r>
            <a:r>
              <a:rPr lang="ar-DZ" sz="2000" dirty="0" smtClean="0"/>
              <a:t> هياكل حديدية.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4143372" y="4429132"/>
            <a:ext cx="4500562" cy="40011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اللوحات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الهياكل الباقية يوم السبت أو يوم الأحد هي 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285720" y="4857760"/>
            <a:ext cx="5143536" cy="40011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إنتاج جاري، أي لم ينته في يومه </a:t>
            </a:r>
            <a:r>
              <a:rPr lang="ar-DZ" sz="2000" dirty="0" err="1" smtClean="0"/>
              <a:t>و</a:t>
            </a:r>
            <a:r>
              <a:rPr lang="ar-DZ" sz="2000" dirty="0" smtClean="0"/>
              <a:t> سيكتمل في اليوم الموالي.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6072230" y="5429264"/>
            <a:ext cx="2357422" cy="400110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الإنتاج التام ليوم الأحد = 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4357686" y="5429264"/>
            <a:ext cx="1928794" cy="400110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 الباقي يوم السبت + 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1928794" y="5430486"/>
            <a:ext cx="2643206" cy="400110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الإنتاج المفترض ليوم الأحد  -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142876" y="5430486"/>
            <a:ext cx="1857356" cy="400110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الباقي ليوم الأحد.</a:t>
            </a:r>
            <a:endParaRPr lang="fr-FR" sz="2000" dirty="0"/>
          </a:p>
        </p:txBody>
      </p:sp>
      <p:sp>
        <p:nvSpPr>
          <p:cNvPr id="18" name="Rectangle 17"/>
          <p:cNvSpPr/>
          <p:nvPr/>
        </p:nvSpPr>
        <p:spPr>
          <a:xfrm>
            <a:off x="1214414" y="2598003"/>
            <a:ext cx="5965025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dirty="0" smtClean="0"/>
              <a:t>قانون تكلفة الإنتاج السابق أدخلنا عليه تعديلات، </a:t>
            </a:r>
          </a:p>
          <a:p>
            <a:pPr algn="r" rtl="1"/>
            <a:r>
              <a:rPr lang="ar-DZ" sz="2400" dirty="0" smtClean="0"/>
              <a:t>و يصبح قانون تكلفة الإنتاج كالآتي :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2285984" y="364331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DZ" sz="2000" dirty="0" smtClean="0"/>
              <a:t>يوم الأحد : أحضر 12 لوحة </a:t>
            </a:r>
            <a:r>
              <a:rPr lang="ar-DZ" sz="2000" dirty="0" err="1" smtClean="0"/>
              <a:t>و</a:t>
            </a:r>
            <a:r>
              <a:rPr lang="ar-DZ" sz="2000" dirty="0" smtClean="0"/>
              <a:t> 12 هيكل.</a:t>
            </a:r>
          </a:p>
          <a:p>
            <a:pPr algn="r" rtl="1"/>
            <a:r>
              <a:rPr lang="ar-DZ" sz="2000" dirty="0" smtClean="0"/>
              <a:t>          في نهاية اليوم بقي له لوحة واحدة (1) </a:t>
            </a:r>
            <a:r>
              <a:rPr lang="ar-DZ" sz="2000" dirty="0" err="1" smtClean="0"/>
              <a:t>و</a:t>
            </a:r>
            <a:r>
              <a:rPr lang="ar-DZ" sz="2000" dirty="0" smtClean="0"/>
              <a:t> هيكل (1).</a:t>
            </a:r>
          </a:p>
        </p:txBody>
      </p:sp>
      <p:grpSp>
        <p:nvGrpSpPr>
          <p:cNvPr id="38" name="Groupe 37"/>
          <p:cNvGrpSpPr/>
          <p:nvPr/>
        </p:nvGrpSpPr>
        <p:grpSpPr>
          <a:xfrm>
            <a:off x="6715172" y="5829374"/>
            <a:ext cx="1571604" cy="763798"/>
            <a:chOff x="6715172" y="5829374"/>
            <a:chExt cx="1571604" cy="763798"/>
          </a:xfrm>
        </p:grpSpPr>
        <p:sp>
          <p:nvSpPr>
            <p:cNvPr id="14" name="Rectangle 13"/>
            <p:cNvSpPr/>
            <p:nvPr/>
          </p:nvSpPr>
          <p:spPr>
            <a:xfrm>
              <a:off x="6715172" y="6193062"/>
              <a:ext cx="1571604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/>
                <a:t>تكلفة الإنتاج</a:t>
              </a:r>
              <a:endParaRPr lang="fr-FR" sz="2000" dirty="0"/>
            </a:p>
          </p:txBody>
        </p:sp>
        <p:cxnSp>
          <p:nvCxnSpPr>
            <p:cNvPr id="21" name="Connecteur droit avec flèche 20"/>
            <p:cNvCxnSpPr>
              <a:endCxn id="10" idx="2"/>
            </p:cNvCxnSpPr>
            <p:nvPr/>
          </p:nvCxnSpPr>
          <p:spPr>
            <a:xfrm rot="16200000" flipV="1">
              <a:off x="7075939" y="6004376"/>
              <a:ext cx="385708" cy="3570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4572000" y="5829374"/>
            <a:ext cx="2071702" cy="785818"/>
            <a:chOff x="4572000" y="5829374"/>
            <a:chExt cx="2071702" cy="785818"/>
          </a:xfrm>
        </p:grpSpPr>
        <p:sp>
          <p:nvSpPr>
            <p:cNvPr id="15" name="Rectangle 14"/>
            <p:cNvSpPr/>
            <p:nvPr/>
          </p:nvSpPr>
          <p:spPr>
            <a:xfrm>
              <a:off x="4572000" y="6215082"/>
              <a:ext cx="2071702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/>
                <a:t>يسمى إنتاج بداية الدورة</a:t>
              </a:r>
              <a:endParaRPr lang="fr-FR" sz="2000" dirty="0"/>
            </a:p>
          </p:txBody>
        </p:sp>
        <p:cxnSp>
          <p:nvCxnSpPr>
            <p:cNvPr id="29" name="Connecteur droit avec flèche 28"/>
            <p:cNvCxnSpPr>
              <a:endCxn id="11" idx="2"/>
            </p:cNvCxnSpPr>
            <p:nvPr/>
          </p:nvCxnSpPr>
          <p:spPr>
            <a:xfrm rot="16200000" flipV="1">
              <a:off x="5147098" y="6004359"/>
              <a:ext cx="385708" cy="357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0" y="5857892"/>
            <a:ext cx="2214546" cy="772924"/>
            <a:chOff x="0" y="5857892"/>
            <a:chExt cx="2214546" cy="772924"/>
          </a:xfrm>
        </p:grpSpPr>
        <p:sp>
          <p:nvSpPr>
            <p:cNvPr id="17" name="Rectangle 16"/>
            <p:cNvSpPr/>
            <p:nvPr/>
          </p:nvSpPr>
          <p:spPr>
            <a:xfrm>
              <a:off x="0" y="6230706"/>
              <a:ext cx="2214546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/>
                <a:t>يسمى إنتاج نهاية الدورة</a:t>
              </a:r>
              <a:endParaRPr lang="fr-FR" sz="2000" dirty="0"/>
            </a:p>
          </p:txBody>
        </p:sp>
        <p:cxnSp>
          <p:nvCxnSpPr>
            <p:cNvPr id="36" name="Connecteur droit avec flèche 35"/>
            <p:cNvCxnSpPr/>
            <p:nvPr/>
          </p:nvCxnSpPr>
          <p:spPr>
            <a:xfrm rot="16200000" flipV="1">
              <a:off x="967991" y="6032877"/>
              <a:ext cx="385708" cy="357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oupe 39"/>
          <p:cNvGrpSpPr/>
          <p:nvPr/>
        </p:nvGrpSpPr>
        <p:grpSpPr>
          <a:xfrm>
            <a:off x="2285984" y="5857893"/>
            <a:ext cx="2214546" cy="759275"/>
            <a:chOff x="2285984" y="5857893"/>
            <a:chExt cx="2214546" cy="759275"/>
          </a:xfrm>
        </p:grpSpPr>
        <p:sp>
          <p:nvSpPr>
            <p:cNvPr id="16" name="Rectangle 15"/>
            <p:cNvSpPr/>
            <p:nvPr/>
          </p:nvSpPr>
          <p:spPr>
            <a:xfrm>
              <a:off x="2285984" y="6217058"/>
              <a:ext cx="2214546" cy="4001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/>
                <a:t>يسمى إنتاج الدورة</a:t>
              </a:r>
              <a:endParaRPr lang="fr-FR" sz="2000" dirty="0"/>
            </a:p>
          </p:txBody>
        </p:sp>
        <p:cxnSp>
          <p:nvCxnSpPr>
            <p:cNvPr id="37" name="Connecteur droit avec flèche 36"/>
            <p:cNvCxnSpPr/>
            <p:nvPr/>
          </p:nvCxnSpPr>
          <p:spPr>
            <a:xfrm rot="16200000" flipV="1">
              <a:off x="3254007" y="6032878"/>
              <a:ext cx="385708" cy="3573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85720" y="2786058"/>
            <a:ext cx="8415153" cy="55399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dirty="0" smtClean="0"/>
              <a:t>تكلفة الإنتاج = تكلفة المواد الأولية المستعملة </a:t>
            </a:r>
            <a:r>
              <a:rPr lang="ar-DZ" sz="2000" b="1" dirty="0" smtClean="0"/>
              <a:t>+</a:t>
            </a:r>
            <a:r>
              <a:rPr lang="ar-DZ" sz="2000" dirty="0" smtClean="0"/>
              <a:t> أعباء الإنتاج المباشرة </a:t>
            </a:r>
            <a:r>
              <a:rPr lang="ar-DZ" sz="2000" b="1" dirty="0" smtClean="0"/>
              <a:t>+</a:t>
            </a:r>
            <a:r>
              <a:rPr lang="ar-DZ" sz="2000" dirty="0" smtClean="0"/>
              <a:t> أعباء الإنتاج غير المباشرة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grpSp>
        <p:nvGrpSpPr>
          <p:cNvPr id="48" name="Groupe 47"/>
          <p:cNvGrpSpPr/>
          <p:nvPr/>
        </p:nvGrpSpPr>
        <p:grpSpPr>
          <a:xfrm>
            <a:off x="6143636" y="3143248"/>
            <a:ext cx="1857388" cy="926176"/>
            <a:chOff x="6143636" y="3215480"/>
            <a:chExt cx="1857388" cy="926176"/>
          </a:xfrm>
        </p:grpSpPr>
        <p:sp>
          <p:nvSpPr>
            <p:cNvPr id="43" name="Rectangle 42"/>
            <p:cNvSpPr/>
            <p:nvPr/>
          </p:nvSpPr>
          <p:spPr>
            <a:xfrm>
              <a:off x="6143636" y="3643314"/>
              <a:ext cx="1857388" cy="49834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  <a:spcAft>
                  <a:spcPts val="0"/>
                </a:spcAft>
                <a:tabLst>
                  <a:tab pos="807085" algn="l"/>
                </a:tabLst>
              </a:pPr>
              <a:r>
                <a:rPr lang="ar-DZ" sz="2000" b="1" dirty="0" smtClean="0"/>
                <a:t>إنتاج جاري أول +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45" name="Connecteur droit avec flèche 44"/>
            <p:cNvCxnSpPr/>
            <p:nvPr/>
          </p:nvCxnSpPr>
          <p:spPr>
            <a:xfrm rot="5400000" flipH="1" flipV="1">
              <a:off x="7143768" y="3429000"/>
              <a:ext cx="42862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0" name="Groupe 49"/>
          <p:cNvGrpSpPr/>
          <p:nvPr/>
        </p:nvGrpSpPr>
        <p:grpSpPr>
          <a:xfrm>
            <a:off x="214282" y="3143248"/>
            <a:ext cx="1857388" cy="1000132"/>
            <a:chOff x="6143636" y="2990848"/>
            <a:chExt cx="1857388" cy="1150808"/>
          </a:xfrm>
        </p:grpSpPr>
        <p:sp>
          <p:nvSpPr>
            <p:cNvPr id="51" name="Rectangle 50"/>
            <p:cNvSpPr/>
            <p:nvPr/>
          </p:nvSpPr>
          <p:spPr>
            <a:xfrm>
              <a:off x="6143636" y="3643314"/>
              <a:ext cx="1857388" cy="498342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  <a:spcAft>
                  <a:spcPts val="0"/>
                </a:spcAft>
                <a:tabLst>
                  <a:tab pos="807085" algn="l"/>
                </a:tabLst>
              </a:pPr>
              <a:r>
                <a:rPr lang="ar-DZ" sz="2000" b="1" dirty="0" smtClean="0"/>
                <a:t>- إنتاج جاري ثاني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 rot="5400000" flipH="1" flipV="1">
              <a:off x="6101964" y="3316684"/>
              <a:ext cx="653260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642910" y="2357430"/>
            <a:ext cx="7429552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dirty="0" smtClean="0"/>
              <a:t>الإنتاج الجاري الأول ( بداية الدورة ، الفترة)</a:t>
            </a:r>
          </a:p>
          <a:p>
            <a:pPr algn="r" rtl="1"/>
            <a:r>
              <a:rPr lang="ar-DZ" sz="2400" dirty="0" smtClean="0"/>
              <a:t>الإنتاج الجاري الثاني ( نهاية الدورة ، الفترة)</a:t>
            </a:r>
          </a:p>
          <a:p>
            <a:pPr algn="r" rtl="1"/>
            <a:r>
              <a:rPr lang="ar-DZ" sz="2400" dirty="0" smtClean="0"/>
              <a:t>      إما يذكران صراحة في التمرين،</a:t>
            </a:r>
            <a:r>
              <a:rPr lang="fr-FR" sz="2400" dirty="0" smtClean="0"/>
              <a:t> </a:t>
            </a:r>
            <a:r>
              <a:rPr lang="ar-DZ" sz="2400" dirty="0" smtClean="0"/>
              <a:t>( </a:t>
            </a:r>
            <a:r>
              <a:rPr lang="ar-DZ" sz="2400" dirty="0" smtClean="0">
                <a:solidFill>
                  <a:srgbClr val="FF0000"/>
                </a:solidFill>
              </a:rPr>
              <a:t>يذكر مبلغهما </a:t>
            </a:r>
            <a:r>
              <a:rPr lang="ar-DZ" sz="2400" dirty="0" smtClean="0"/>
              <a:t>).</a:t>
            </a:r>
          </a:p>
          <a:p>
            <a:pPr algn="r" rtl="1"/>
            <a:r>
              <a:rPr lang="ar-DZ" sz="2400" dirty="0" smtClean="0"/>
              <a:t> أو     يذكران الإنتاج الجاري فقط دون توضيح أول أو ثاني</a:t>
            </a:r>
          </a:p>
          <a:p>
            <a:pPr algn="r" rtl="1"/>
            <a:r>
              <a:rPr lang="ar-DZ" sz="2400" dirty="0" smtClean="0"/>
              <a:t>        ما يكون مع مخزون أول المدة هو إنتاج جاري أول.</a:t>
            </a:r>
          </a:p>
          <a:p>
            <a:pPr algn="r" rtl="1"/>
            <a:r>
              <a:rPr lang="ar-DZ" sz="2400" dirty="0" smtClean="0"/>
              <a:t>   و   ما يكون مع مخزون آخر المدة هو إنتاج جاري ثاني.</a:t>
            </a:r>
            <a:endParaRPr lang="fr-FR" sz="2400" dirty="0"/>
          </a:p>
        </p:txBody>
      </p:sp>
      <p:sp>
        <p:nvSpPr>
          <p:cNvPr id="47" name="Rectangle 46"/>
          <p:cNvSpPr/>
          <p:nvPr/>
        </p:nvSpPr>
        <p:spPr>
          <a:xfrm>
            <a:off x="214282" y="1071546"/>
            <a:ext cx="8715436" cy="56436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37691" y="1357298"/>
            <a:ext cx="4775666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بصفة عامة، قانون تكلفة الإنتاج يصبح  كالآتي :</a:t>
            </a:r>
            <a:endParaRPr lang="fr-FR" sz="2400" dirty="0"/>
          </a:p>
        </p:txBody>
      </p:sp>
      <p:sp>
        <p:nvSpPr>
          <p:cNvPr id="34" name="Rectangle 33"/>
          <p:cNvSpPr/>
          <p:nvPr/>
        </p:nvSpPr>
        <p:spPr>
          <a:xfrm>
            <a:off x="357158" y="2312251"/>
            <a:ext cx="8429684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تكلفة الإنتاج =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إنتاج جاري بداية الفترة </a:t>
            </a:r>
            <a:r>
              <a:rPr lang="ar-DZ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+ تكلفة المواد + أعباء إنتاج  مباشرة  .                   + أعباء إنتاج غير مباشرة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– إنتاج جاري نهاية الفترة</a:t>
            </a:r>
            <a:endParaRPr lang="fr-FR" sz="2800" b="1" dirty="0"/>
          </a:p>
        </p:txBody>
      </p:sp>
      <p:sp>
        <p:nvSpPr>
          <p:cNvPr id="44" name="Rectangle 43"/>
          <p:cNvSpPr/>
          <p:nvPr/>
        </p:nvSpPr>
        <p:spPr>
          <a:xfrm>
            <a:off x="571472" y="4143380"/>
            <a:ext cx="8143932" cy="1754326"/>
          </a:xfrm>
          <a:prstGeom prst="rect">
            <a:avLst/>
          </a:prstGeom>
          <a:solidFill>
            <a:srgbClr val="92D050"/>
          </a:solidFill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الإنتاج الجاري لبداية الفترة  </a:t>
            </a:r>
            <a:r>
              <a:rPr lang="ar-DZ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الإنتاج الجاري لنهاية الفترة  :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                                إن ذكر في التمرين تكتب قيمته.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                                و إن لم يذكر يعتبر معدوم ( = 0 ).</a:t>
            </a:r>
            <a:endParaRPr lang="fr-FR" sz="2400" dirty="0"/>
          </a:p>
        </p:txBody>
      </p:sp>
      <p:grpSp>
        <p:nvGrpSpPr>
          <p:cNvPr id="56" name="Groupe 55"/>
          <p:cNvGrpSpPr/>
          <p:nvPr/>
        </p:nvGrpSpPr>
        <p:grpSpPr>
          <a:xfrm>
            <a:off x="3857620" y="1857364"/>
            <a:ext cx="2108269" cy="785024"/>
            <a:chOff x="3857620" y="1857364"/>
            <a:chExt cx="2108269" cy="785024"/>
          </a:xfrm>
        </p:grpSpPr>
        <p:sp>
          <p:nvSpPr>
            <p:cNvPr id="46" name="Rectangle 45"/>
            <p:cNvSpPr/>
            <p:nvPr/>
          </p:nvSpPr>
          <p:spPr>
            <a:xfrm>
              <a:off x="3857620" y="1857364"/>
              <a:ext cx="2108269" cy="461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ar-DZ" sz="2400" dirty="0" smtClean="0">
                  <a:latin typeface="Arial" pitchFamily="34" charset="0"/>
                  <a:cs typeface="Arial" pitchFamily="34" charset="0"/>
                </a:rPr>
                <a:t>يسمى إنتاج جاري1</a:t>
              </a:r>
              <a:endParaRPr lang="fr-FR" sz="2400" dirty="0"/>
            </a:p>
          </p:txBody>
        </p:sp>
        <p:cxnSp>
          <p:nvCxnSpPr>
            <p:cNvPr id="55" name="Connecteur droit avec flèche 54"/>
            <p:cNvCxnSpPr/>
            <p:nvPr/>
          </p:nvCxnSpPr>
          <p:spPr>
            <a:xfrm rot="5400000" flipH="1" flipV="1">
              <a:off x="5608645" y="2463793"/>
              <a:ext cx="356396" cy="79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1000100" y="3500438"/>
            <a:ext cx="2108269" cy="675979"/>
            <a:chOff x="1000100" y="3500438"/>
            <a:chExt cx="2108269" cy="675979"/>
          </a:xfrm>
        </p:grpSpPr>
        <p:sp>
          <p:nvSpPr>
            <p:cNvPr id="49" name="Rectangle 48"/>
            <p:cNvSpPr/>
            <p:nvPr/>
          </p:nvSpPr>
          <p:spPr>
            <a:xfrm>
              <a:off x="1000100" y="3714752"/>
              <a:ext cx="2108269" cy="46166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ar-DZ" sz="2400" dirty="0" smtClean="0">
                  <a:latin typeface="Arial" pitchFamily="34" charset="0"/>
                  <a:cs typeface="Arial" pitchFamily="34" charset="0"/>
                </a:rPr>
                <a:t>يسمى إنتاج جاري2</a:t>
              </a:r>
              <a:endParaRPr lang="fr-FR" sz="2400" dirty="0"/>
            </a:p>
          </p:txBody>
        </p:sp>
        <p:cxnSp>
          <p:nvCxnSpPr>
            <p:cNvPr id="58" name="Connecteur droit avec flèche 57"/>
            <p:cNvCxnSpPr/>
            <p:nvPr/>
          </p:nvCxnSpPr>
          <p:spPr>
            <a:xfrm rot="5400000">
              <a:off x="2534826" y="3678636"/>
              <a:ext cx="357984" cy="1588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/>
      <p:bldP spid="42" grpId="0" animBg="1"/>
      <p:bldP spid="54" grpId="0" animBg="1"/>
      <p:bldP spid="47" grpId="0" animBg="1"/>
      <p:bldP spid="35" grpId="0" animBg="1"/>
      <p:bldP spid="34" grpId="0" animBg="1"/>
      <p:bldP spid="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142729" y="582771"/>
            <a:ext cx="95227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مثال 1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المعلومات متعلقة بأعباء المنتج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لدى مؤسسة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"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العميد لشهر مارس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تكلفة المنتجات الجاري إنجازها في بداية الفتر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ة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000 110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المواد الأولية المستعملة في عملية الإنتاج: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كلغ من المادة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بتكلفة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 /كلغ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كلغ من المادة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بتكلفة إجمالية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000 250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اليد العاملة المباشرة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ساعة بـ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 للساعة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الأعباء غير المباشرة للإنتاج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دج لكل ساعة عمل مباشرة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تكلفة المنتجات الجاري إنجازها في نهاية الفترة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000 120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الكمية المنتجة تامة الصنع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وحدة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 تكلفة الإنتاج التام في هذه الحالة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0" y="1357298"/>
            <a:ext cx="2285984" cy="422458"/>
            <a:chOff x="0" y="1357298"/>
            <a:chExt cx="2285984" cy="422458"/>
          </a:xfrm>
        </p:grpSpPr>
        <p:sp>
          <p:nvSpPr>
            <p:cNvPr id="6" name="Rectangle 5"/>
            <p:cNvSpPr/>
            <p:nvPr/>
          </p:nvSpPr>
          <p:spPr>
            <a:xfrm>
              <a:off x="0" y="1357298"/>
              <a:ext cx="1857388" cy="42245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  <a:spcAft>
                  <a:spcPts val="0"/>
                </a:spcAft>
                <a:tabLst>
                  <a:tab pos="807085" algn="l"/>
                </a:tabLst>
              </a:pPr>
              <a:r>
                <a:rPr lang="ar-DZ" sz="2000" b="1" dirty="0" smtClean="0"/>
                <a:t>إنتاج جاري أول +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7" name="Connecteur droit avec flèche 6"/>
            <p:cNvCxnSpPr/>
            <p:nvPr/>
          </p:nvCxnSpPr>
          <p:spPr>
            <a:xfrm>
              <a:off x="1857356" y="1571612"/>
              <a:ext cx="428628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oupe 20"/>
          <p:cNvGrpSpPr/>
          <p:nvPr/>
        </p:nvGrpSpPr>
        <p:grpSpPr>
          <a:xfrm>
            <a:off x="0" y="4643446"/>
            <a:ext cx="2143108" cy="433094"/>
            <a:chOff x="0" y="4714884"/>
            <a:chExt cx="2143108" cy="433094"/>
          </a:xfrm>
        </p:grpSpPr>
        <p:sp>
          <p:nvSpPr>
            <p:cNvPr id="9" name="Rectangle 8"/>
            <p:cNvSpPr/>
            <p:nvPr/>
          </p:nvSpPr>
          <p:spPr>
            <a:xfrm>
              <a:off x="0" y="4714884"/>
              <a:ext cx="1857388" cy="4330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>
              <a:spAutoFit/>
            </a:bodyPr>
            <a:lstStyle/>
            <a:p>
              <a:pPr algn="r" rtl="1">
                <a:lnSpc>
                  <a:spcPct val="150000"/>
                </a:lnSpc>
                <a:spcAft>
                  <a:spcPts val="0"/>
                </a:spcAft>
                <a:tabLst>
                  <a:tab pos="807085" algn="l"/>
                </a:tabLst>
              </a:pPr>
              <a:r>
                <a:rPr lang="ar-DZ" sz="2000" b="1" dirty="0" smtClean="0"/>
                <a:t>- إنتاج جاري ثاني</a:t>
              </a:r>
              <a:endParaRPr lang="fr-FR" sz="2000" dirty="0">
                <a:latin typeface="Times New Roman"/>
                <a:ea typeface="Times New Roman"/>
                <a:cs typeface="Arial"/>
              </a:endParaRPr>
            </a:p>
          </p:txBody>
        </p:sp>
        <p:cxnSp>
          <p:nvCxnSpPr>
            <p:cNvPr id="10" name="Connecteur droit avec flèche 9"/>
            <p:cNvCxnSpPr>
              <a:endCxn id="24" idx="2"/>
            </p:cNvCxnSpPr>
            <p:nvPr/>
          </p:nvCxnSpPr>
          <p:spPr>
            <a:xfrm>
              <a:off x="1857356" y="4929198"/>
              <a:ext cx="285752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71406" y="3357562"/>
            <a:ext cx="1857388" cy="49834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/>
              <a:t> إنتاج الفترة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4" name="Accolade ouvrante 13"/>
          <p:cNvSpPr/>
          <p:nvPr/>
        </p:nvSpPr>
        <p:spPr>
          <a:xfrm>
            <a:off x="2000232" y="2428868"/>
            <a:ext cx="540000" cy="2124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214546" y="1214422"/>
            <a:ext cx="1571636" cy="57150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</a:rPr>
              <a:t>000 110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143108" y="4572008"/>
            <a:ext cx="1571636" cy="57150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dirty="0" smtClean="0"/>
              <a:t>000 120</a:t>
            </a:r>
            <a:endParaRPr lang="fr-FR" sz="2000" dirty="0"/>
          </a:p>
        </p:txBody>
      </p:sp>
      <p:sp>
        <p:nvSpPr>
          <p:cNvPr id="26" name="Rectangle à coins arrondis 25"/>
          <p:cNvSpPr/>
          <p:nvPr/>
        </p:nvSpPr>
        <p:spPr>
          <a:xfrm flipH="1">
            <a:off x="3428992" y="5715016"/>
            <a:ext cx="4929222" cy="42862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 تكلفة الإنتاج التام في هذه الحالة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2" grpId="0" animBg="1"/>
      <p:bldP spid="14" grpId="0" animBg="1"/>
      <p:bldP spid="23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FFFF00">
                <a:alpha val="48000"/>
              </a:srgbClr>
            </a:gs>
            <a:gs pos="34000">
              <a:srgbClr val="FFC000">
                <a:alpha val="69000"/>
              </a:srgbClr>
            </a:gs>
            <a:gs pos="34000">
              <a:srgbClr val="92D050">
                <a:alpha val="79000"/>
              </a:srgbClr>
            </a:gs>
            <a:gs pos="100000">
              <a:schemeClr val="tx2">
                <a:lumMod val="40000"/>
                <a:lumOff val="60000"/>
                <a:alpha val="87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29190" y="428604"/>
            <a:ext cx="3513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في الوحدة 15سنتناول:</a:t>
            </a:r>
            <a:endParaRPr lang="fr-FR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57224" y="1071547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- جدول توزيع الأعباء غير المباشرة، كما كان في الوحدة 14.  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642910" y="1760513"/>
            <a:ext cx="7816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1- تكلفة الشراء ( حسابها، التكلفة الوسطية المرجحة لها</a:t>
            </a:r>
            <a:r>
              <a:rPr lang="fr-F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800" dirty="0" smtClean="0"/>
              <a:t>).  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642910" y="2500306"/>
            <a:ext cx="7657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2- تكلفة الإنتاج ( حسابها، التكلفة الوسطية المرجحة لها</a:t>
            </a:r>
            <a:r>
              <a:rPr lang="fr-FR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CUMP</a:t>
            </a:r>
            <a:r>
              <a:rPr lang="ar-DZ" sz="2800" dirty="0" smtClean="0"/>
              <a:t>).  </a:t>
            </a:r>
            <a:endParaRPr lang="fr-FR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928662" y="3234731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3- سعر التكلفة ( التكلفة الإجمالية ).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944582" y="3879555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4- النتيجة التحليلية.  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959156" y="4546595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5- النتيجة الصافية.  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12" name="Rectangle 11"/>
          <p:cNvSpPr/>
          <p:nvPr/>
        </p:nvSpPr>
        <p:spPr>
          <a:xfrm>
            <a:off x="955958" y="5260275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6- الإنتاج الجاري.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13" name="Rectangle 12"/>
          <p:cNvSpPr/>
          <p:nvPr/>
        </p:nvSpPr>
        <p:spPr>
          <a:xfrm>
            <a:off x="955958" y="5942675"/>
            <a:ext cx="7585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  7- المنتجات </a:t>
            </a:r>
            <a:r>
              <a:rPr lang="ar-DZ" sz="2800" dirty="0" err="1" smtClean="0"/>
              <a:t>الوسيطية</a:t>
            </a:r>
            <a:r>
              <a:rPr lang="ar-DZ" sz="2800" dirty="0" smtClean="0"/>
              <a:t>.  </a:t>
            </a:r>
            <a:endParaRPr lang="fr-FR" sz="2800" dirty="0" smtClean="0"/>
          </a:p>
          <a:p>
            <a:pPr algn="r" rtl="1"/>
            <a:r>
              <a:rPr lang="ar-DZ" sz="2800" dirty="0" smtClean="0"/>
              <a:t> </a:t>
            </a:r>
            <a:endParaRPr lang="fr-FR" sz="2800" dirty="0"/>
          </a:p>
        </p:txBody>
      </p:sp>
      <p:sp>
        <p:nvSpPr>
          <p:cNvPr id="14" name="Rectangle 13"/>
          <p:cNvSpPr/>
          <p:nvPr/>
        </p:nvSpPr>
        <p:spPr>
          <a:xfrm>
            <a:off x="214282" y="5143512"/>
            <a:ext cx="5299778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ملاحظة :</a:t>
            </a:r>
          </a:p>
          <a:p>
            <a:pPr algn="r" rtl="1"/>
            <a:r>
              <a:rPr lang="ar-DZ" sz="2800" dirty="0" smtClean="0"/>
              <a:t> الإنتاج الجاري، </a:t>
            </a:r>
            <a:r>
              <a:rPr lang="ar-DZ" sz="2800" dirty="0" err="1" smtClean="0"/>
              <a:t>و</a:t>
            </a:r>
            <a:r>
              <a:rPr lang="ar-DZ" sz="2800" dirty="0" smtClean="0"/>
              <a:t> المنتجات </a:t>
            </a:r>
            <a:r>
              <a:rPr lang="ar-DZ" sz="2800" dirty="0" err="1" smtClean="0"/>
              <a:t>الوسيطية</a:t>
            </a:r>
            <a:r>
              <a:rPr lang="ar-DZ" sz="2800" dirty="0" smtClean="0"/>
              <a:t> هما</a:t>
            </a:r>
          </a:p>
          <a:p>
            <a:pPr algn="r" rtl="1"/>
            <a:r>
              <a:rPr lang="ar-DZ" sz="2800" dirty="0" smtClean="0"/>
              <a:t> تابعان لتكلفة الإنتاج ( تعديل لتكلفة الإنتاج).</a:t>
            </a:r>
            <a:endParaRPr lang="fr-FR" sz="2800" dirty="0" smtClean="0"/>
          </a:p>
        </p:txBody>
      </p:sp>
      <p:sp>
        <p:nvSpPr>
          <p:cNvPr id="15" name="Flèche vers le bas 14"/>
          <p:cNvSpPr/>
          <p:nvPr/>
        </p:nvSpPr>
        <p:spPr>
          <a:xfrm rot="12587718">
            <a:off x="5526016" y="2810973"/>
            <a:ext cx="396000" cy="2415295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2643174" y="1928802"/>
            <a:ext cx="1143008" cy="27084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</a:t>
            </a: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+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</a:pPr>
            <a:endParaRPr lang="ar-DZ" sz="2000" dirty="0" smtClean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   +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endParaRPr lang="ar-DZ" sz="2000" dirty="0" smtClean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   +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endParaRPr lang="ar-DZ" sz="2000" dirty="0" smtClean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   +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43208" y="4572008"/>
            <a:ext cx="357222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4400" dirty="0" smtClean="0">
                <a:solidFill>
                  <a:srgbClr val="FF0000"/>
                </a:solidFill>
                <a:latin typeface="Times New Roman"/>
                <a:ea typeface="Calibri"/>
              </a:rPr>
              <a:t>-</a:t>
            </a:r>
            <a:endParaRPr lang="fr-FR" sz="44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91430" y="399478"/>
            <a:ext cx="2105063" cy="579582"/>
          </a:xfrm>
          <a:prstGeom prst="rect">
            <a:avLst/>
          </a:prstGeom>
          <a:ln w="38100"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</a:t>
            </a: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تكلفة الإنتاج </a:t>
            </a: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9673" y="428604"/>
            <a:ext cx="21226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لدينا منتج واحد فقط.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643174" y="1285860"/>
          <a:ext cx="5658751" cy="4743480"/>
        </p:xfrm>
        <a:graphic>
          <a:graphicData uri="http://schemas.openxmlformats.org/drawingml/2006/table">
            <a:tbl>
              <a:tblPr rtl="1"/>
              <a:tblGrid>
                <a:gridCol w="2527589"/>
                <a:gridCol w="974703"/>
                <a:gridCol w="1043070"/>
                <a:gridCol w="1113389"/>
              </a:tblGrid>
              <a:tr h="28880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Times New Roman"/>
                          <a:ea typeface="Calibri"/>
                          <a:cs typeface="Arial"/>
                        </a:rPr>
                        <a:t>المنتج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raditional Arabic" pitchFamily="18" charset="-78"/>
                          <a:cs typeface="Times New Roman" pitchFamily="18" charset="0"/>
                        </a:rPr>
                        <a:t> </a:t>
                      </a:r>
                      <a:r>
                        <a:rPr kumimoji="0" lang="ar-D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raditional Arabic" pitchFamily="18" charset="-78"/>
                          <a:cs typeface="Times New Roman" pitchFamily="18" charset="0"/>
                        </a:rPr>
                        <a:t>  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8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Times New Roman"/>
                          <a:ea typeface="Calibri"/>
                          <a:cs typeface="Arial"/>
                        </a:rPr>
                        <a:t>          تكلفة </a:t>
                      </a: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الإنتاج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15008" y="2571744"/>
            <a:ext cx="2645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تكلفة المواد الأولية المستعملة :</a:t>
            </a:r>
          </a:p>
          <a:p>
            <a:pPr algn="r" rtl="1"/>
            <a:r>
              <a:rPr lang="ar-DZ" sz="2000" dirty="0" smtClean="0"/>
              <a:t>                </a:t>
            </a:r>
          </a:p>
          <a:p>
            <a:pPr algn="r" rtl="1"/>
            <a:endParaRPr lang="ar-DZ" sz="2000" dirty="0" smtClean="0"/>
          </a:p>
          <a:p>
            <a:pPr algn="r" rtl="1"/>
            <a:r>
              <a:rPr lang="ar-DZ" sz="2000" dirty="0" smtClean="0"/>
              <a:t>              +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6626558" y="2928934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dirty="0" smtClean="0"/>
              <a:t> 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dirty="0" smtClean="0">
                <a:solidFill>
                  <a:srgbClr val="FF0000"/>
                </a:solidFill>
              </a:rPr>
              <a:t>"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ar-DZ" dirty="0" smtClean="0">
                <a:solidFill>
                  <a:srgbClr val="FF0000"/>
                </a:solidFill>
              </a:rPr>
              <a:t>”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821871" y="3143248"/>
            <a:ext cx="750525" cy="463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dirty="0" smtClean="0">
                <a:solidFill>
                  <a:srgbClr val="FF0000"/>
                </a:solidFill>
                <a:ea typeface="Calibri"/>
              </a:rPr>
              <a:t>المادة 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Arial"/>
              </a:rPr>
              <a:t>2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15074" y="3857628"/>
            <a:ext cx="1976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الإنتاج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70116" y="4572008"/>
            <a:ext cx="2316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أعباء الإنتاج غير المباشرة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5000628" y="2671786"/>
            <a:ext cx="4700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50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9058" y="2671786"/>
            <a:ext cx="8258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000 4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74980" y="2673510"/>
            <a:ext cx="11112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000 200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0628" y="3089316"/>
            <a:ext cx="4700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25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57620" y="3128932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000 10</a:t>
            </a:r>
            <a:endParaRPr lang="fr-FR" sz="2000" dirty="0"/>
          </a:p>
        </p:txBody>
      </p:sp>
      <p:sp>
        <p:nvSpPr>
          <p:cNvPr id="18" name="Rectangle 17"/>
          <p:cNvSpPr/>
          <p:nvPr/>
        </p:nvSpPr>
        <p:spPr>
          <a:xfrm>
            <a:off x="2714612" y="317185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000 250</a:t>
            </a:r>
            <a:endParaRPr lang="fr-FR" sz="2000" dirty="0"/>
          </a:p>
        </p:txBody>
      </p:sp>
      <p:sp>
        <p:nvSpPr>
          <p:cNvPr id="19" name="Rectangle 18"/>
          <p:cNvSpPr/>
          <p:nvPr/>
        </p:nvSpPr>
        <p:spPr>
          <a:xfrm>
            <a:off x="4929190" y="3957584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100</a:t>
            </a:r>
            <a:endParaRPr lang="fr-FR" sz="2000" dirty="0"/>
          </a:p>
        </p:txBody>
      </p:sp>
      <p:sp>
        <p:nvSpPr>
          <p:cNvPr id="20" name="Rectangle 19"/>
          <p:cNvSpPr/>
          <p:nvPr/>
        </p:nvSpPr>
        <p:spPr>
          <a:xfrm>
            <a:off x="4143372" y="3929066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900</a:t>
            </a:r>
            <a:endParaRPr lang="fr-FR" sz="2000" dirty="0"/>
          </a:p>
        </p:txBody>
      </p:sp>
      <p:sp>
        <p:nvSpPr>
          <p:cNvPr id="21" name="Rectangle 20"/>
          <p:cNvSpPr/>
          <p:nvPr/>
        </p:nvSpPr>
        <p:spPr>
          <a:xfrm>
            <a:off x="2714612" y="3957584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000 90</a:t>
            </a:r>
            <a:endParaRPr lang="fr-FR" sz="2000" dirty="0"/>
          </a:p>
        </p:txBody>
      </p:sp>
      <p:sp>
        <p:nvSpPr>
          <p:cNvPr id="22" name="Rectangle 21"/>
          <p:cNvSpPr/>
          <p:nvPr/>
        </p:nvSpPr>
        <p:spPr>
          <a:xfrm>
            <a:off x="4071934" y="452908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300</a:t>
            </a:r>
            <a:endParaRPr lang="fr-FR" sz="2000" dirty="0"/>
          </a:p>
        </p:txBody>
      </p:sp>
      <p:sp>
        <p:nvSpPr>
          <p:cNvPr id="23" name="Rectangle 22"/>
          <p:cNvSpPr/>
          <p:nvPr/>
        </p:nvSpPr>
        <p:spPr>
          <a:xfrm>
            <a:off x="4857752" y="452908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100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2714612" y="457200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000 30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4857752" y="5600658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000 2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3857620" y="5600658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421.90</a:t>
            </a:r>
            <a:endParaRPr lang="fr-FR" sz="2000" dirty="0"/>
          </a:p>
        </p:txBody>
      </p:sp>
      <p:sp>
        <p:nvSpPr>
          <p:cNvPr id="28" name="Rectangle 27"/>
          <p:cNvSpPr/>
          <p:nvPr/>
        </p:nvSpPr>
        <p:spPr>
          <a:xfrm>
            <a:off x="6215074" y="2000240"/>
            <a:ext cx="1857388" cy="49834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/>
              <a:t>إنتاج جاري أول </a:t>
            </a:r>
            <a:r>
              <a:rPr lang="ar-DZ" sz="2000" b="1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43636" y="5067608"/>
            <a:ext cx="1857388" cy="40011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>
                <a:solidFill>
                  <a:srgbClr val="FF0000"/>
                </a:solidFill>
              </a:rPr>
              <a:t>-</a:t>
            </a:r>
            <a:r>
              <a:rPr lang="ar-DZ" sz="2000" b="1" dirty="0" smtClean="0"/>
              <a:t> إنتاج جاري ثاني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86446" y="5585788"/>
            <a:ext cx="250033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  <a:latin typeface="Times New Roman"/>
                <a:ea typeface="Calibri"/>
              </a:rPr>
              <a:t> تكلفة الإنتاج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43174" y="1285860"/>
            <a:ext cx="3143272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0000"/>
              </a:lnSpc>
              <a:spcAft>
                <a:spcPts val="0"/>
              </a:spcAft>
            </a:pPr>
            <a:r>
              <a:rPr lang="ar-DZ" sz="2400" dirty="0" smtClean="0">
                <a:solidFill>
                  <a:schemeClr val="tx1"/>
                </a:solidFill>
                <a:latin typeface="Times New Roman"/>
                <a:ea typeface="Calibri"/>
              </a:rPr>
              <a:t>المنتج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 </a:t>
            </a:r>
            <a:endParaRPr lang="fr-FR" sz="2400" dirty="0">
              <a:solidFill>
                <a:schemeClr val="tx1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32" y="2714620"/>
            <a:ext cx="2214578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للتذكير : الإنتاج الجاري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الأول </a:t>
            </a:r>
            <a:r>
              <a:rPr lang="ar-DZ" sz="2000" dirty="0" err="1" smtClean="0">
                <a:latin typeface="Times New Roman"/>
                <a:ea typeface="Calibri"/>
              </a:rPr>
              <a:t>و</a:t>
            </a:r>
            <a:r>
              <a:rPr lang="ar-DZ" sz="2000" dirty="0" smtClean="0">
                <a:latin typeface="Times New Roman"/>
                <a:ea typeface="Calibri"/>
              </a:rPr>
              <a:t> الثاني ( الأخير)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يعطيان بالمبالغ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36" name="Virage 35"/>
          <p:cNvSpPr/>
          <p:nvPr/>
        </p:nvSpPr>
        <p:spPr>
          <a:xfrm>
            <a:off x="2143108" y="2071678"/>
            <a:ext cx="396000" cy="648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14612" y="2000240"/>
            <a:ext cx="1091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000" dirty="0" smtClean="0"/>
              <a:t>000 110</a:t>
            </a:r>
            <a:endParaRPr lang="fr-FR" sz="2000" dirty="0"/>
          </a:p>
        </p:txBody>
      </p:sp>
      <p:sp>
        <p:nvSpPr>
          <p:cNvPr id="38" name="Virage 37"/>
          <p:cNvSpPr/>
          <p:nvPr/>
        </p:nvSpPr>
        <p:spPr>
          <a:xfrm flipV="1">
            <a:off x="2175736" y="3714752"/>
            <a:ext cx="396000" cy="17280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643174" y="5143512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000" dirty="0" smtClean="0"/>
              <a:t>000 120</a:t>
            </a:r>
            <a:endParaRPr lang="fr-FR" sz="2000" dirty="0"/>
          </a:p>
        </p:txBody>
      </p:sp>
      <p:sp>
        <p:nvSpPr>
          <p:cNvPr id="40" name="Rectangle 39"/>
          <p:cNvSpPr/>
          <p:nvPr/>
        </p:nvSpPr>
        <p:spPr>
          <a:xfrm>
            <a:off x="6715140" y="2928934"/>
            <a:ext cx="103746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dirty="0" smtClean="0"/>
              <a:t> 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dirty="0" smtClean="0">
                <a:solidFill>
                  <a:srgbClr val="FF0000"/>
                </a:solidFill>
              </a:rPr>
              <a:t>"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ar-DZ" dirty="0" smtClean="0">
                <a:solidFill>
                  <a:srgbClr val="FF0000"/>
                </a:solidFill>
              </a:rPr>
              <a:t>”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41" name="Multiplier 40"/>
          <p:cNvSpPr/>
          <p:nvPr/>
        </p:nvSpPr>
        <p:spPr>
          <a:xfrm>
            <a:off x="4643438" y="2786058"/>
            <a:ext cx="396000" cy="396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687844" y="3213761"/>
            <a:ext cx="10715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DZ" dirty="0" smtClean="0">
                <a:solidFill>
                  <a:srgbClr val="FF0000"/>
                </a:solidFill>
                <a:ea typeface="Calibri"/>
              </a:rPr>
              <a:t>المادة 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Arial"/>
              </a:rPr>
              <a:t>2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43" name="Flèche courbée vers le haut 42"/>
          <p:cNvSpPr/>
          <p:nvPr/>
        </p:nvSpPr>
        <p:spPr>
          <a:xfrm>
            <a:off x="3500430" y="3500438"/>
            <a:ext cx="1692000" cy="252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Division 43"/>
          <p:cNvSpPr/>
          <p:nvPr/>
        </p:nvSpPr>
        <p:spPr>
          <a:xfrm>
            <a:off x="4071934" y="3429000"/>
            <a:ext cx="540000" cy="28800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143636" y="3792684"/>
            <a:ext cx="197682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الإنتاج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57884" y="4643446"/>
            <a:ext cx="231666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أعباء الإنتاج غير المباشرة</a:t>
            </a:r>
            <a:endParaRPr lang="fr-FR" sz="2000" dirty="0"/>
          </a:p>
        </p:txBody>
      </p:sp>
      <p:sp>
        <p:nvSpPr>
          <p:cNvPr id="47" name="Rectangle 46"/>
          <p:cNvSpPr/>
          <p:nvPr/>
        </p:nvSpPr>
        <p:spPr>
          <a:xfrm>
            <a:off x="6126790" y="5072074"/>
            <a:ext cx="1857388" cy="40011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>
                <a:solidFill>
                  <a:srgbClr val="FF0000"/>
                </a:solidFill>
              </a:rPr>
              <a:t>-</a:t>
            </a:r>
            <a:r>
              <a:rPr lang="ar-DZ" sz="2000" b="1" dirty="0" smtClean="0"/>
              <a:t> إنتاج جاري ثاني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571736" y="5572140"/>
            <a:ext cx="121444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000 560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86314" y="6215082"/>
            <a:ext cx="1724036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الكمية من التمرين.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3" name="Flèche courbée vers le haut 52"/>
          <p:cNvSpPr/>
          <p:nvPr/>
        </p:nvSpPr>
        <p:spPr>
          <a:xfrm>
            <a:off x="3571868" y="6000768"/>
            <a:ext cx="1692000" cy="252000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Division 53"/>
          <p:cNvSpPr/>
          <p:nvPr/>
        </p:nvSpPr>
        <p:spPr>
          <a:xfrm>
            <a:off x="4071934" y="6284272"/>
            <a:ext cx="540000" cy="288000"/>
          </a:xfrm>
          <a:prstGeom prst="mathDivid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0" y="2786058"/>
            <a:ext cx="2214578" cy="132343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من المعطيات :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 000 250 دج هي تكلفة إجمالية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( مبلغ إجمالي)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0" y="2714620"/>
            <a:ext cx="2214578" cy="132343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من المعطيات: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كلغ </a:t>
            </a:r>
            <a:r>
              <a:rPr lang="ar-DZ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</a:t>
            </a: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مادة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(كمية)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بتكلفة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4000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 /كلغ</a:t>
            </a:r>
            <a:r>
              <a:rPr lang="fr-FR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r>
              <a:rPr lang="ar-DZ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( أي للوحدة)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-142908" y="2786058"/>
            <a:ext cx="2214578" cy="132343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من المعطيات: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ساعة </a:t>
            </a: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( كمية)      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بـ 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900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دج للساعة</a:t>
            </a:r>
            <a:r>
              <a:rPr lang="ar-DZ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(سعر الوحدة)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714620"/>
            <a:ext cx="2214578" cy="163121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من المعطيات: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300</a:t>
            </a: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دج لكل ساعة </a:t>
            </a:r>
            <a:endParaRPr lang="ar-DZ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سعر وحدوي)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ساعة عمل مباشرة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(مما سبق 100ساعة)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4" grpId="0" animBg="1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28" grpId="1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48" grpId="0" animBg="1"/>
      <p:bldP spid="48" grpId="1" animBg="1"/>
      <p:bldP spid="55" grpId="0" animBg="1"/>
      <p:bldP spid="55" grpId="1" animBg="1"/>
      <p:bldP spid="57" grpId="0" animBg="1"/>
      <p:bldP spid="57" grpId="1" animBg="1"/>
      <p:bldP spid="59" grpId="0" animBg="1"/>
      <p:bldP spid="59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0562" y="500042"/>
            <a:ext cx="4444971" cy="646331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 anchor="ctr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</a:pPr>
            <a:r>
              <a:rPr lang="ar-DZ" sz="2400" dirty="0" smtClean="0">
                <a:latin typeface="Times New Roman"/>
                <a:ea typeface="Times New Roman"/>
              </a:rPr>
              <a:t>7- المنتجات </a:t>
            </a:r>
            <a:r>
              <a:rPr lang="ar-DZ" sz="2400" dirty="0" err="1" smtClean="0">
                <a:latin typeface="Times New Roman"/>
                <a:ea typeface="Times New Roman"/>
              </a:rPr>
              <a:t>الوسيطية</a:t>
            </a:r>
            <a:r>
              <a:rPr lang="ar-DZ" sz="2400" dirty="0" smtClean="0">
                <a:latin typeface="Times New Roman"/>
                <a:ea typeface="Times New Roman"/>
              </a:rPr>
              <a:t> ( الإنتاج الوسيطي) : </a:t>
            </a:r>
            <a:endParaRPr lang="fr-FR" sz="24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1571612"/>
            <a:ext cx="88072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هي المنتجات التي وصلت إلى مرحلة معينة من الإنتاج في ورشة ما في انتظار استعمالها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أو إكمالها في ورشة موالية ،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تستعمل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لصنع سلع أخرى في نفس المؤسسة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894" y="2500306"/>
            <a:ext cx="76177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في حال أعطيت منتجات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وسيطية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في التمرين مثلما كان في بكالوريا 2018،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صناعة قطع خشبية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هياكل حديدية</a:t>
            </a:r>
            <a:r>
              <a:rPr kumimoji="0" lang="ar-DZ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لتصنع بها طاولات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612" y="64291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b="1" dirty="0" smtClean="0">
                <a:solidFill>
                  <a:srgbClr val="FF0000"/>
                </a:solidFill>
              </a:rPr>
              <a:t>بكالوريا 2018.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5786" y="3357562"/>
            <a:ext cx="73292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القطع الخشبية </a:t>
            </a:r>
            <a:r>
              <a:rPr lang="ar-DZ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الهياكل الحديدية لا تشترى جاهزة بل تصنع في المؤسسة </a:t>
            </a:r>
          </a:p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ليس لبيعها </a:t>
            </a:r>
            <a:r>
              <a:rPr lang="ar-DZ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إنما تستعمل لصنع الطاولات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666391" y="3714752"/>
            <a:ext cx="227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هي منتجات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وسيطية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fr-F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90114" y="4214818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الطاولات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1697696" y="4743402"/>
            <a:ext cx="6303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نحسب تكلفة إنتاج القطع الخشبية </a:t>
            </a:r>
            <a:r>
              <a:rPr lang="ar-DZ" sz="24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الهياكل بقانون تكلفة الإنتاج.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3108338" y="5214950"/>
            <a:ext cx="4892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نحسب تكلفة إنتاج الطاولات بقانون تكلفة الإنتاج.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4857752" y="5643578"/>
            <a:ext cx="3049233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لا اختلاف في قانون الحساب،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1623" y="5643578"/>
            <a:ext cx="339868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الاختلاف في معطيات كل واحدة،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314" y="6143644"/>
            <a:ext cx="8887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بالإضافة إلى أن تكلفة المنتج الوسيطي ( القطع الخشبية </a:t>
            </a:r>
            <a:r>
              <a:rPr lang="ar-DZ" sz="20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الهياكل) نستعملها في حساب تكلفة إنتاج الطاولات.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4670734" y="3357562"/>
            <a:ext cx="3429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n>
                  <a:solidFill>
                    <a:srgbClr val="FF0000"/>
                  </a:solidFill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القطع الخشبية </a:t>
            </a:r>
            <a:r>
              <a:rPr lang="ar-DZ" sz="2400" dirty="0" err="1" smtClean="0">
                <a:ln>
                  <a:solidFill>
                    <a:srgbClr val="FF0000"/>
                  </a:solidFill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dirty="0" smtClean="0">
                <a:ln>
                  <a:solidFill>
                    <a:srgbClr val="FF0000"/>
                  </a:solidFill>
                </a:ln>
                <a:latin typeface="Arial" pitchFamily="34" charset="0"/>
                <a:ea typeface="Calibri" pitchFamily="34" charset="0"/>
                <a:cs typeface="Arial" pitchFamily="34" charset="0"/>
              </a:rPr>
              <a:t> الهياكل الحديدية </a:t>
            </a:r>
            <a:endParaRPr lang="fr-FR" sz="24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55068" y="4214818"/>
            <a:ext cx="4645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هي منتجات تامة ( إنتاج تام ) </a:t>
            </a:r>
            <a:r>
              <a:rPr lang="ar-DZ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توجه للبيع. </a:t>
            </a:r>
            <a:endParaRPr lang="fr-F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90900" y="4745378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بقانون تكلفة الإنتاج.</a:t>
            </a:r>
            <a:endParaRPr lang="fr-F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02814" y="5211752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بقانون تكلفة الإنتاج.</a:t>
            </a:r>
            <a:endParaRPr lang="fr-F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Flèche courbée vers la gauche 20"/>
          <p:cNvSpPr/>
          <p:nvPr/>
        </p:nvSpPr>
        <p:spPr>
          <a:xfrm>
            <a:off x="7963338" y="5000636"/>
            <a:ext cx="252000" cy="504000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961" grpId="0"/>
      <p:bldP spid="40962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  <a:alpha val="89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-222207" y="928670"/>
            <a:ext cx="915186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مثال2</a:t>
            </a:r>
            <a:r>
              <a:rPr kumimoji="0" lang="fr-FR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تتكون مؤسسة "البهجة"  من ورشتين: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الورشة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تستعمل المادة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1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للحصول على المنتج الوسيطي"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الورشة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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تستعمل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الوسيطي"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 والمادة "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 للحصول على المنتج التام   "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". 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*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لشهر مارس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تحصلنا على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استهلاكات المادة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m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1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 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 500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كلغ بـ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60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دج للكلغ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                        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   استهلاكات المادة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lang="fr-FR" sz="24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 300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كلغ بـ 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دج للكلغ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اليد العاملة المباشرة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400 سا  بـ  70دج/سا، منها 250 سا للمنتج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S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والباقي للمنتج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Wingdings 2" pitchFamily="18" charset="2"/>
              </a:rPr>
              <a:t>  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الأعباء غير المباشرة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25300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دج للورشة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 و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 31800دج للورشة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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 2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الإنتاج التام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350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وحدة من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P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800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وحدة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من المنتج الوسيطي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S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،</a:t>
            </a:r>
            <a:r>
              <a:rPr lang="ar-DZ" sz="24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حيث</a:t>
            </a:r>
            <a:endParaRPr kumimoji="0" lang="ar-D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raditional Arabic" pitchFamily="18" charset="-78"/>
              <a:cs typeface="Times New Roman" pitchFamily="18" charset="0"/>
              <a:sym typeface="Wingdings 2" pitchFamily="18" charset="2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r-DZ" sz="24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  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كل وحدة من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المنتج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تستهلك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وحدتين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من المنتج 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الوسيطي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.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raditional Arabic" pitchFamily="18" charset="-78"/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3" name="Rectangle à coins arrondis 2"/>
          <p:cNvSpPr/>
          <p:nvPr/>
        </p:nvSpPr>
        <p:spPr>
          <a:xfrm flipH="1">
            <a:off x="3714744" y="6000768"/>
            <a:ext cx="4929222" cy="42862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 تكلفة الإنتاج التام في هذه الحالة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fr-F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91430" y="399478"/>
            <a:ext cx="2105063" cy="579582"/>
          </a:xfrm>
          <a:prstGeom prst="rect">
            <a:avLst/>
          </a:prstGeom>
          <a:ln w="38100">
            <a:solidFill>
              <a:srgbClr val="00B0F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</a:t>
            </a: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تكلفة الإنتاج </a:t>
            </a: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fr-F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60" y="428604"/>
            <a:ext cx="3858749" cy="579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نحسب تكلفة 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،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ثم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8926" y="1214422"/>
            <a:ext cx="3318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نحسب تكلفة 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التام   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". 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4099054" y="2071678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قانون تكلفة الإنتاج :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916743" y="2770527"/>
            <a:ext cx="7749237" cy="1015663"/>
          </a:xfrm>
          <a:prstGeom prst="rect">
            <a:avLst/>
          </a:prstGeom>
          <a:solidFill>
            <a:srgbClr val="92D050"/>
          </a:solidFill>
        </p:spPr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تكلفة الإنتاج =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إنتاج جاري بداية الفترة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+ تكلفة المواد + أعباء إنتاج مباشرة +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               أعباء إنتاج غير مباشرة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– إنتاج جاري نهاية الفترة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86446" y="285728"/>
            <a:ext cx="2890535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تكلفة 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</a:t>
            </a:r>
            <a:endParaRPr lang="fr-FR" sz="24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643174" y="928670"/>
          <a:ext cx="5658751" cy="5048280"/>
        </p:xfrm>
        <a:graphic>
          <a:graphicData uri="http://schemas.openxmlformats.org/drawingml/2006/table">
            <a:tbl>
              <a:tblPr rtl="1"/>
              <a:tblGrid>
                <a:gridCol w="2527589"/>
                <a:gridCol w="974703"/>
                <a:gridCol w="1043070"/>
                <a:gridCol w="1113389"/>
              </a:tblGrid>
              <a:tr h="28880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8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Times New Roman"/>
                          <a:ea typeface="Calibri"/>
                          <a:cs typeface="Arial"/>
                        </a:rPr>
                        <a:t>          تكلفة </a:t>
                      </a: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الإنتاج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43174" y="928670"/>
            <a:ext cx="3143272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 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</a:t>
            </a:r>
            <a:endParaRPr lang="fr-FR" sz="2400" dirty="0"/>
          </a:p>
        </p:txBody>
      </p:sp>
      <p:sp>
        <p:nvSpPr>
          <p:cNvPr id="57" name="Rectangle 56"/>
          <p:cNvSpPr/>
          <p:nvPr/>
        </p:nvSpPr>
        <p:spPr>
          <a:xfrm>
            <a:off x="5715008" y="2500306"/>
            <a:ext cx="26453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تكلفة المواد الأولية المستعملة :</a:t>
            </a:r>
          </a:p>
          <a:p>
            <a:pPr algn="r" rtl="1"/>
            <a:r>
              <a:rPr lang="ar-DZ" sz="2000" dirty="0" smtClean="0"/>
              <a:t>                </a:t>
            </a:r>
          </a:p>
          <a:p>
            <a:pPr algn="r" rtl="1"/>
            <a:endParaRPr lang="ar-DZ" sz="2000" dirty="0" smtClean="0"/>
          </a:p>
          <a:p>
            <a:pPr algn="r" rtl="1"/>
            <a:r>
              <a:rPr lang="ar-DZ" sz="2000" dirty="0" smtClean="0"/>
              <a:t>              +</a:t>
            </a:r>
            <a:endParaRPr lang="fr-FR" sz="2000" dirty="0"/>
          </a:p>
        </p:txBody>
      </p:sp>
      <p:sp>
        <p:nvSpPr>
          <p:cNvPr id="58" name="Rectangle 57"/>
          <p:cNvSpPr/>
          <p:nvPr/>
        </p:nvSpPr>
        <p:spPr>
          <a:xfrm>
            <a:off x="4850500" y="2600348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500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96014" y="2588590"/>
            <a:ext cx="4700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60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11453" y="2602072"/>
            <a:ext cx="9685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000 30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-1143040" y="3929066"/>
            <a:ext cx="470000" cy="41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70</a:t>
            </a:r>
            <a:endParaRPr lang="fr-FR" sz="2000" dirty="0"/>
          </a:p>
        </p:txBody>
      </p:sp>
      <p:sp>
        <p:nvSpPr>
          <p:cNvPr id="66" name="Rectangle 65"/>
          <p:cNvSpPr/>
          <p:nvPr/>
        </p:nvSpPr>
        <p:spPr>
          <a:xfrm>
            <a:off x="2714612" y="3886146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500 17</a:t>
            </a:r>
            <a:endParaRPr lang="fr-FR" sz="2000" dirty="0"/>
          </a:p>
        </p:txBody>
      </p:sp>
      <p:sp>
        <p:nvSpPr>
          <p:cNvPr id="67" name="Rectangle 66"/>
          <p:cNvSpPr/>
          <p:nvPr/>
        </p:nvSpPr>
        <p:spPr>
          <a:xfrm>
            <a:off x="4071934" y="4457650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</a:t>
            </a:r>
            <a:endParaRPr lang="fr-FR" sz="2000" dirty="0"/>
          </a:p>
        </p:txBody>
      </p:sp>
      <p:sp>
        <p:nvSpPr>
          <p:cNvPr id="68" name="Rectangle 67"/>
          <p:cNvSpPr/>
          <p:nvPr/>
        </p:nvSpPr>
        <p:spPr>
          <a:xfrm>
            <a:off x="4857752" y="4457650"/>
            <a:ext cx="660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ـــــــــ</a:t>
            </a:r>
            <a:endParaRPr lang="fr-FR" sz="2000" dirty="0"/>
          </a:p>
        </p:txBody>
      </p:sp>
      <p:sp>
        <p:nvSpPr>
          <p:cNvPr id="69" name="Rectangle 68"/>
          <p:cNvSpPr/>
          <p:nvPr/>
        </p:nvSpPr>
        <p:spPr>
          <a:xfrm>
            <a:off x="2714612" y="4500570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/>
              <a:t>300 25</a:t>
            </a:r>
            <a:endParaRPr lang="fr-FR" dirty="0"/>
          </a:p>
        </p:txBody>
      </p:sp>
      <p:sp>
        <p:nvSpPr>
          <p:cNvPr id="70" name="Rectangle 69"/>
          <p:cNvSpPr/>
          <p:nvPr/>
        </p:nvSpPr>
        <p:spPr>
          <a:xfrm>
            <a:off x="4857752" y="552922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800</a:t>
            </a:r>
            <a:endParaRPr lang="fr-FR" sz="2000" dirty="0"/>
          </a:p>
        </p:txBody>
      </p:sp>
      <p:sp>
        <p:nvSpPr>
          <p:cNvPr id="71" name="Rectangle 70"/>
          <p:cNvSpPr/>
          <p:nvPr/>
        </p:nvSpPr>
        <p:spPr>
          <a:xfrm>
            <a:off x="4102000" y="5555294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91</a:t>
            </a:r>
            <a:endParaRPr lang="fr-FR" sz="2000" dirty="0"/>
          </a:p>
        </p:txBody>
      </p:sp>
      <p:sp>
        <p:nvSpPr>
          <p:cNvPr id="72" name="Rectangle 71"/>
          <p:cNvSpPr/>
          <p:nvPr/>
        </p:nvSpPr>
        <p:spPr>
          <a:xfrm>
            <a:off x="6215074" y="1928802"/>
            <a:ext cx="1857388" cy="49834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/>
              <a:t>إنتاج جاري أول </a:t>
            </a:r>
            <a:r>
              <a:rPr lang="ar-DZ" sz="2000" b="1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86446" y="5572140"/>
            <a:ext cx="250033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  <a:latin typeface="Times New Roman"/>
                <a:ea typeface="Calibri"/>
              </a:rPr>
              <a:t> تكلفة الإنتاج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-51306" y="2143116"/>
            <a:ext cx="24801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/>
              <a:t>الإنتاج الجاري لم يذكر </a:t>
            </a:r>
          </a:p>
          <a:p>
            <a:pPr algn="ctr"/>
            <a:r>
              <a:rPr lang="ar-DZ" sz="2400" dirty="0" smtClean="0"/>
              <a:t>في التمرين، </a:t>
            </a:r>
          </a:p>
          <a:p>
            <a:pPr algn="ctr"/>
            <a:r>
              <a:rPr lang="ar-DZ" sz="2400" dirty="0" smtClean="0"/>
              <a:t>إذن = 0</a:t>
            </a:r>
            <a:endParaRPr lang="fr-FR" sz="2400" dirty="0"/>
          </a:p>
        </p:txBody>
      </p:sp>
      <p:sp>
        <p:nvSpPr>
          <p:cNvPr id="75" name="Rectangle 74"/>
          <p:cNvSpPr/>
          <p:nvPr/>
        </p:nvSpPr>
        <p:spPr>
          <a:xfrm>
            <a:off x="2643174" y="5072074"/>
            <a:ext cx="1031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000" dirty="0" smtClean="0"/>
              <a:t>ــــــــــــــــ</a:t>
            </a:r>
            <a:endParaRPr lang="fr-FR" sz="2000" dirty="0"/>
          </a:p>
        </p:txBody>
      </p:sp>
      <p:sp>
        <p:nvSpPr>
          <p:cNvPr id="76" name="Rectangle 75"/>
          <p:cNvSpPr/>
          <p:nvPr/>
        </p:nvSpPr>
        <p:spPr>
          <a:xfrm>
            <a:off x="6715140" y="2857496"/>
            <a:ext cx="1037463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DZ" dirty="0" smtClean="0"/>
              <a:t> 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ar-DZ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لمادة</a:t>
            </a:r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DZ" dirty="0" smtClean="0">
                <a:solidFill>
                  <a:srgbClr val="FF0000"/>
                </a:solidFill>
              </a:rPr>
              <a:t>"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ar-DZ" dirty="0" smtClean="0">
                <a:solidFill>
                  <a:srgbClr val="FF0000"/>
                </a:solidFill>
              </a:rPr>
              <a:t>”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78" name="Rectangle 77"/>
          <p:cNvSpPr/>
          <p:nvPr/>
        </p:nvSpPr>
        <p:spPr>
          <a:xfrm>
            <a:off x="6143636" y="3721246"/>
            <a:ext cx="197682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الإنتاج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57884" y="4572008"/>
            <a:ext cx="231666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أعباء الإنتاج غير المباشرة</a:t>
            </a:r>
            <a:endParaRPr lang="fr-FR" sz="2000" dirty="0"/>
          </a:p>
        </p:txBody>
      </p:sp>
      <p:sp>
        <p:nvSpPr>
          <p:cNvPr id="80" name="Rectangle 79"/>
          <p:cNvSpPr/>
          <p:nvPr/>
        </p:nvSpPr>
        <p:spPr>
          <a:xfrm>
            <a:off x="6126790" y="5072074"/>
            <a:ext cx="1857388" cy="40011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>
                <a:solidFill>
                  <a:srgbClr val="FF0000"/>
                </a:solidFill>
              </a:rPr>
              <a:t>-</a:t>
            </a:r>
            <a:r>
              <a:rPr lang="ar-DZ" sz="2000" b="1" dirty="0" smtClean="0"/>
              <a:t> إنتاج جاري ثاني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571736" y="5559714"/>
            <a:ext cx="121444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800 72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2910" y="142852"/>
            <a:ext cx="7749237" cy="1015663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تكلفة الإنتاج =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إنتاج جاري بداية الفترة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+ تكلفة المواد + أعباء إنتاج مباشرة +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                أعباء إنتاج غير مباشرة </a:t>
            </a:r>
            <a:r>
              <a:rPr lang="ar-DZ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– إنتاج جاري نهاية الفترة</a:t>
            </a:r>
            <a:endParaRPr lang="fr-FR" sz="2400" b="1" dirty="0"/>
          </a:p>
        </p:txBody>
      </p:sp>
      <p:sp>
        <p:nvSpPr>
          <p:cNvPr id="84" name="Rectangle 83"/>
          <p:cNvSpPr/>
          <p:nvPr/>
        </p:nvSpPr>
        <p:spPr>
          <a:xfrm>
            <a:off x="2711152" y="1928802"/>
            <a:ext cx="1146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/>
              <a:t>ـــــــــــــــ</a:t>
            </a:r>
            <a:endParaRPr lang="fr-FR" sz="2400" dirty="0"/>
          </a:p>
        </p:txBody>
      </p:sp>
      <p:sp>
        <p:nvSpPr>
          <p:cNvPr id="85" name="Rectangle 84"/>
          <p:cNvSpPr/>
          <p:nvPr/>
        </p:nvSpPr>
        <p:spPr>
          <a:xfrm>
            <a:off x="-32" y="3300241"/>
            <a:ext cx="21948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endParaRPr lang="ar-DZ" sz="2400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 2" pitchFamily="18" charset="2"/>
            </a:endParaRPr>
          </a:p>
          <a:p>
            <a:pPr algn="ctr" rtl="1"/>
            <a:r>
              <a:rPr lang="ar-DZ" sz="24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يصنع بالمادة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lang="fr-FR" sz="24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1</a:t>
            </a:r>
            <a:endParaRPr lang="fr-FR" sz="2400" dirty="0"/>
          </a:p>
        </p:txBody>
      </p:sp>
      <p:sp>
        <p:nvSpPr>
          <p:cNvPr id="86" name="Rectangle 85"/>
          <p:cNvSpPr/>
          <p:nvPr/>
        </p:nvSpPr>
        <p:spPr>
          <a:xfrm>
            <a:off x="0" y="4214818"/>
            <a:ext cx="22145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الكمية</a:t>
            </a:r>
          </a:p>
          <a:p>
            <a:pPr algn="r" rtl="1"/>
            <a:r>
              <a:rPr lang="ar-SA" sz="2000" dirty="0" smtClean="0"/>
              <a:t> 500كلغ بـ  60دج</a:t>
            </a:r>
            <a:r>
              <a:rPr lang="ar-DZ" sz="2000" dirty="0" smtClean="0"/>
              <a:t>/</a:t>
            </a:r>
            <a:r>
              <a:rPr lang="ar-SA" sz="2000" dirty="0" smtClean="0"/>
              <a:t>كلغ</a:t>
            </a:r>
            <a:r>
              <a:rPr lang="fr-FR" sz="2000" dirty="0" smtClean="0"/>
              <a:t>.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 </a:t>
            </a:r>
          </a:p>
          <a:p>
            <a:pPr algn="r" rtl="1"/>
            <a:endParaRPr lang="fr-FR" sz="2000" dirty="0"/>
          </a:p>
        </p:txBody>
      </p:sp>
      <p:sp>
        <p:nvSpPr>
          <p:cNvPr id="89" name="Rectangle 88"/>
          <p:cNvSpPr/>
          <p:nvPr/>
        </p:nvSpPr>
        <p:spPr>
          <a:xfrm>
            <a:off x="642910" y="3413469"/>
            <a:ext cx="1928794" cy="101566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r" rtl="1"/>
            <a:r>
              <a:rPr lang="ar-SA" sz="2000" dirty="0" smtClean="0"/>
              <a:t>اليد العاملة المباشرة </a:t>
            </a:r>
            <a:r>
              <a:rPr lang="fr-FR" sz="2000" dirty="0" smtClean="0"/>
              <a:t>:</a:t>
            </a:r>
            <a:r>
              <a:rPr lang="ar-SA" sz="2000" dirty="0" smtClean="0"/>
              <a:t> 250 سا للمنتج</a:t>
            </a:r>
            <a:r>
              <a:rPr lang="fr-FR" sz="2000" dirty="0" smtClean="0"/>
              <a:t> S </a:t>
            </a:r>
            <a:r>
              <a:rPr lang="ar-DZ" sz="2000" dirty="0" smtClean="0"/>
              <a:t>   </a:t>
            </a:r>
            <a:r>
              <a:rPr lang="ar-SA" sz="2000" dirty="0" smtClean="0"/>
              <a:t>بـ  70دج/سا</a:t>
            </a:r>
            <a:endParaRPr lang="fr-FR" sz="2000" dirty="0"/>
          </a:p>
        </p:txBody>
      </p:sp>
      <p:sp>
        <p:nvSpPr>
          <p:cNvPr id="35" name="Rectangle 34"/>
          <p:cNvSpPr/>
          <p:nvPr/>
        </p:nvSpPr>
        <p:spPr>
          <a:xfrm>
            <a:off x="857224" y="3571876"/>
            <a:ext cx="885179" cy="40011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2000" dirty="0" smtClean="0"/>
              <a:t>للمنتج</a:t>
            </a:r>
            <a:r>
              <a:rPr lang="fr-FR" sz="2000" dirty="0" smtClean="0"/>
              <a:t> S </a:t>
            </a:r>
            <a:endParaRPr lang="fr-FR" sz="2000" dirty="0"/>
          </a:p>
        </p:txBody>
      </p:sp>
      <p:sp>
        <p:nvSpPr>
          <p:cNvPr id="36" name="Flèche courbée vers le bas 35"/>
          <p:cNvSpPr/>
          <p:nvPr/>
        </p:nvSpPr>
        <p:spPr>
          <a:xfrm>
            <a:off x="2442942" y="3174190"/>
            <a:ext cx="2772000" cy="612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Flèche courbée vers le bas 36"/>
          <p:cNvSpPr/>
          <p:nvPr/>
        </p:nvSpPr>
        <p:spPr>
          <a:xfrm>
            <a:off x="2143108" y="3459942"/>
            <a:ext cx="2376000" cy="612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-32" y="2071678"/>
            <a:ext cx="2571736" cy="392909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0" y="3643314"/>
            <a:ext cx="2571736" cy="20002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SA" sz="2000" dirty="0" smtClean="0">
                <a:solidFill>
                  <a:schemeClr val="tx1"/>
                </a:solidFill>
              </a:rPr>
              <a:t>الأعباء غير المباشرة</a:t>
            </a:r>
            <a:r>
              <a:rPr lang="fr-FR" sz="2000" dirty="0" smtClean="0">
                <a:solidFill>
                  <a:schemeClr val="tx1"/>
                </a:solidFill>
              </a:rPr>
              <a:t>: </a:t>
            </a:r>
            <a:endParaRPr lang="ar-DZ" sz="2000" dirty="0" smtClean="0">
              <a:solidFill>
                <a:schemeClr val="tx1"/>
              </a:solidFill>
            </a:endParaRPr>
          </a:p>
          <a:p>
            <a:pPr algn="r" rtl="1"/>
            <a:r>
              <a:rPr lang="ar-SA" sz="2000" dirty="0" smtClean="0">
                <a:solidFill>
                  <a:schemeClr val="tx1"/>
                </a:solidFill>
              </a:rPr>
              <a:t> 25300دج للورشة </a:t>
            </a:r>
            <a:r>
              <a:rPr lang="ar-DZ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sym typeface="Wingdings 2"/>
              </a:rPr>
              <a:t>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ar-DZ" sz="2000" dirty="0" smtClean="0">
                <a:solidFill>
                  <a:schemeClr val="tx1"/>
                </a:solidFill>
              </a:rPr>
              <a:t> كلها للمنتج الوسيطي لأنه ينتج وحده في الورشة 1 ( مبلغ كلي الكمية </a:t>
            </a:r>
            <a:r>
              <a:rPr lang="ar-DZ" sz="2000" dirty="0" err="1" smtClean="0">
                <a:solidFill>
                  <a:schemeClr val="tx1"/>
                </a:solidFill>
              </a:rPr>
              <a:t>و</a:t>
            </a:r>
            <a:r>
              <a:rPr lang="ar-DZ" sz="2000" dirty="0" smtClean="0">
                <a:solidFill>
                  <a:schemeClr val="tx1"/>
                </a:solidFill>
              </a:rPr>
              <a:t> السعر الوحدوي غير مهم حسابه)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357222" y="4786322"/>
            <a:ext cx="27366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/>
              <a:t>الإنتاج الجاري2  لم يذكر </a:t>
            </a:r>
          </a:p>
          <a:p>
            <a:pPr algn="ctr"/>
            <a:r>
              <a:rPr lang="ar-DZ" sz="2400" dirty="0" smtClean="0"/>
              <a:t>في التمرين، </a:t>
            </a:r>
          </a:p>
          <a:p>
            <a:pPr algn="ctr"/>
            <a:r>
              <a:rPr lang="ar-DZ" sz="2400" dirty="0" smtClean="0"/>
              <a:t>إذن = 0</a:t>
            </a:r>
            <a:endParaRPr lang="fr-FR" sz="2400" dirty="0"/>
          </a:p>
        </p:txBody>
      </p:sp>
      <p:sp>
        <p:nvSpPr>
          <p:cNvPr id="42" name="Rectangle 41"/>
          <p:cNvSpPr/>
          <p:nvPr/>
        </p:nvSpPr>
        <p:spPr>
          <a:xfrm>
            <a:off x="2000232" y="6146842"/>
            <a:ext cx="1818126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المبالغ حسب القانون</a:t>
            </a:r>
            <a:endParaRPr lang="fr-FR" sz="2000" dirty="0"/>
          </a:p>
        </p:txBody>
      </p:sp>
      <p:sp>
        <p:nvSpPr>
          <p:cNvPr id="44" name="Flèche courbée vers le bas 43"/>
          <p:cNvSpPr/>
          <p:nvPr/>
        </p:nvSpPr>
        <p:spPr>
          <a:xfrm>
            <a:off x="3643306" y="5248702"/>
            <a:ext cx="1296000" cy="252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5" name="Division 44"/>
          <p:cNvSpPr/>
          <p:nvPr/>
        </p:nvSpPr>
        <p:spPr>
          <a:xfrm>
            <a:off x="4143372" y="5286388"/>
            <a:ext cx="285752" cy="142876"/>
          </a:xfrm>
          <a:prstGeom prst="mathDivid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-857288" y="3956362"/>
            <a:ext cx="61266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250</a:t>
            </a:r>
            <a:endParaRPr lang="fr-FR" sz="2000" dirty="0"/>
          </a:p>
        </p:txBody>
      </p:sp>
      <p:sp>
        <p:nvSpPr>
          <p:cNvPr id="49" name="Rectangle 48"/>
          <p:cNvSpPr/>
          <p:nvPr/>
        </p:nvSpPr>
        <p:spPr>
          <a:xfrm>
            <a:off x="4500562" y="6143644"/>
            <a:ext cx="1689886" cy="40011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الكمية من التمرين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1018 L -0.4625 -0.0099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51526E-7 L -0.47153 0.0002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6" presetClass="entr" presetSubtype="16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63552E-6 L 0.62326 -0.0076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3386E-6 L 0.5599 0.00208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14524E-7 L -0.87223 0.00185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6" y="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97965E-6 L -0.91892 -0.01781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" y="-9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1184E-6 L -0.49271 0.00255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1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2104 L -0.471 0.0203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E-6 4.62535E-8 L -0.42813 0.00139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1758E-7 L -0.46892 -0.00185 " pathEditMode="relative" rAng="0" ptsTypes="AA">
                                      <p:cBhvr>
                                        <p:cTn id="20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bg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57" grpId="0"/>
      <p:bldP spid="58" grpId="0"/>
      <p:bldP spid="59" grpId="0"/>
      <p:bldP spid="60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3" grpId="0" animBg="1"/>
      <p:bldP spid="74" grpId="0"/>
      <p:bldP spid="74" grpId="1"/>
      <p:bldP spid="75" grpId="0"/>
      <p:bldP spid="7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4" grpId="0"/>
      <p:bldP spid="85" grpId="0"/>
      <p:bldP spid="85" grpId="1"/>
      <p:bldP spid="86" grpId="0"/>
      <p:bldP spid="86" grpId="1"/>
      <p:bldP spid="89" grpId="0" animBg="1"/>
      <p:bldP spid="89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9" grpId="0" animBg="1"/>
      <p:bldP spid="39" grpId="1" animBg="1"/>
      <p:bldP spid="40" grpId="0"/>
      <p:bldP spid="40" grpId="1"/>
      <p:bldP spid="42" grpId="0" animBg="1"/>
      <p:bldP spid="44" grpId="0" animBg="1"/>
      <p:bldP spid="45" grpId="0" animBg="1"/>
      <p:bldP spid="46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5720" y="1928802"/>
            <a:ext cx="157163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</a:rPr>
              <a:t>الإنتاج الجاري1 لم يذكر في التمرين إذن = 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14480" y="142852"/>
            <a:ext cx="6899645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cs typeface="Times New Roman" pitchFamily="18" charset="0"/>
              </a:rPr>
              <a:t>بعد حساب تكلفة المنتج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، نمر لتكلفة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التام   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". </a:t>
            </a:r>
            <a:endParaRPr lang="fr-FR" sz="2400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8939010" y="642918"/>
            <a:ext cx="3276859" cy="461665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txBody>
          <a:bodyPr wrap="none" anchor="ctr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قانون تكلفة </a:t>
            </a:r>
            <a:r>
              <a:rPr lang="ar-DZ" sz="240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الإنتاج يــبــقى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نفسه.</a:t>
            </a:r>
            <a:endParaRPr lang="fr-FR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5643570" y="642918"/>
            <a:ext cx="2715808" cy="461665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تكلفة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التام   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endParaRPr lang="fr-FR" sz="2400" dirty="0"/>
          </a:p>
        </p:txBody>
      </p:sp>
      <p:graphicFrame>
        <p:nvGraphicFramePr>
          <p:cNvPr id="61" name="Tableau 60"/>
          <p:cNvGraphicFramePr>
            <a:graphicFrameLocks noGrp="1"/>
          </p:cNvGraphicFramePr>
          <p:nvPr/>
        </p:nvGraphicFramePr>
        <p:xfrm>
          <a:off x="2643174" y="1238240"/>
          <a:ext cx="5658751" cy="5486400"/>
        </p:xfrm>
        <a:graphic>
          <a:graphicData uri="http://schemas.openxmlformats.org/drawingml/2006/table">
            <a:tbl>
              <a:tblPr rtl="1"/>
              <a:tblGrid>
                <a:gridCol w="2527589"/>
                <a:gridCol w="974703"/>
                <a:gridCol w="1043070"/>
                <a:gridCol w="1113389"/>
              </a:tblGrid>
              <a:tr h="40481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البيــــــــــــــــــــــان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88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Q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/>
                          <a:ea typeface="Calibri"/>
                          <a:cs typeface="Arial"/>
                        </a:rPr>
                        <a:t>P-U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المبلغ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8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 dirty="0" smtClean="0"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21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Times New Roman"/>
                          <a:ea typeface="Calibri"/>
                          <a:cs typeface="Arial"/>
                        </a:rPr>
                        <a:t>          تكلفة </a:t>
                      </a:r>
                      <a:r>
                        <a:rPr lang="ar-DZ" sz="2000" dirty="0">
                          <a:latin typeface="Times New Roman"/>
                          <a:ea typeface="Calibri"/>
                          <a:cs typeface="Arial"/>
                        </a:rPr>
                        <a:t>الإنتاج</a:t>
                      </a: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2643174" y="1214422"/>
            <a:ext cx="3116208" cy="646331"/>
          </a:xfrm>
          <a:prstGeom prst="rect">
            <a:avLst/>
          </a:prstGeom>
          <a:solidFill>
            <a:srgbClr val="FFC0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التام   "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</a:t>
            </a:r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endParaRPr lang="fr-FR" sz="2400" dirty="0"/>
          </a:p>
        </p:txBody>
      </p:sp>
      <p:sp>
        <p:nvSpPr>
          <p:cNvPr id="63" name="Rectangle 62"/>
          <p:cNvSpPr/>
          <p:nvPr/>
        </p:nvSpPr>
        <p:spPr>
          <a:xfrm>
            <a:off x="5715008" y="6286520"/>
            <a:ext cx="250033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>
                <a:solidFill>
                  <a:schemeClr val="tx1"/>
                </a:solidFill>
                <a:latin typeface="Times New Roman"/>
                <a:ea typeface="Calibri"/>
              </a:rPr>
              <a:t> تكلفة الإنتاج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72198" y="2214554"/>
            <a:ext cx="1735174" cy="553998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/>
              <a:t>إنتاج جاري أول </a:t>
            </a:r>
            <a:r>
              <a:rPr lang="ar-DZ" sz="2000" b="1" dirty="0" smtClean="0">
                <a:solidFill>
                  <a:srgbClr val="FF0000"/>
                </a:solidFill>
              </a:rPr>
              <a:t>+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11152" y="2214554"/>
            <a:ext cx="1146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2400" dirty="0" smtClean="0"/>
              <a:t>ـــــــــــــــ</a:t>
            </a:r>
            <a:endParaRPr lang="fr-FR" sz="2400" dirty="0"/>
          </a:p>
        </p:txBody>
      </p:sp>
      <p:sp>
        <p:nvSpPr>
          <p:cNvPr id="66" name="Rectangle 65"/>
          <p:cNvSpPr/>
          <p:nvPr/>
        </p:nvSpPr>
        <p:spPr>
          <a:xfrm>
            <a:off x="5715008" y="2891379"/>
            <a:ext cx="261415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تكلفة المواد الأولية المستعملة:</a:t>
            </a:r>
          </a:p>
          <a:p>
            <a:pPr algn="ctr" rtl="1"/>
            <a:r>
              <a:rPr lang="ar-DZ" sz="2000" dirty="0" smtClean="0"/>
              <a:t>                </a:t>
            </a:r>
          </a:p>
          <a:p>
            <a:pPr algn="ctr" rtl="1"/>
            <a:endParaRPr lang="ar-DZ" sz="2000" dirty="0" smtClean="0"/>
          </a:p>
          <a:p>
            <a:pPr algn="ctr" rtl="1"/>
            <a:endParaRPr lang="ar-DZ" sz="2000" dirty="0" smtClean="0"/>
          </a:p>
          <a:p>
            <a:pPr algn="ctr" rtl="1"/>
            <a:r>
              <a:rPr lang="ar-DZ" sz="2000" dirty="0" smtClean="0"/>
              <a:t>+</a:t>
            </a:r>
            <a:endParaRPr lang="fr-FR" sz="2000" dirty="0"/>
          </a:p>
        </p:txBody>
      </p:sp>
      <p:sp>
        <p:nvSpPr>
          <p:cNvPr id="67" name="Rectangle 66"/>
          <p:cNvSpPr/>
          <p:nvPr/>
        </p:nvSpPr>
        <p:spPr>
          <a:xfrm>
            <a:off x="0" y="3357562"/>
            <a:ext cx="2286016" cy="15716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للحصول على المنتج التام   "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".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ن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ستعمل 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الوسيطي"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 والمادة "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lang="fr-FR" sz="2400" baseline="-30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 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091527" y="3243204"/>
            <a:ext cx="1909497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 rtl="1"/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المنتج الوسيطي"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" </a:t>
            </a:r>
            <a:endParaRPr lang="fr-FR" sz="2000" dirty="0"/>
          </a:p>
        </p:txBody>
      </p:sp>
      <p:sp>
        <p:nvSpPr>
          <p:cNvPr id="69" name="Rectangle 68"/>
          <p:cNvSpPr/>
          <p:nvPr/>
        </p:nvSpPr>
        <p:spPr>
          <a:xfrm>
            <a:off x="6357950" y="3774048"/>
            <a:ext cx="107157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DZ" dirty="0" smtClean="0">
                <a:solidFill>
                  <a:srgbClr val="FF0000"/>
                </a:solidFill>
                <a:ea typeface="Calibri"/>
              </a:rPr>
              <a:t>المادة 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Arial"/>
              </a:rPr>
              <a:t>2</a:t>
            </a:r>
            <a:endParaRPr lang="fr-FR" sz="2000" dirty="0">
              <a:solidFill>
                <a:srgbClr val="FF0000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1406" y="3714752"/>
            <a:ext cx="2357454" cy="29289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=350 *2 = 700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لأنه تم إنتاج 350 وحدة من 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المنتج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و كل وحدة منه ( من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P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)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تستهلك 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وحدتين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من المنتج 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ar-DZ" sz="2400" dirty="0" err="1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الوسيطي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.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00628" y="321468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700</a:t>
            </a:r>
            <a:endParaRPr lang="fr-FR" sz="2400" dirty="0"/>
          </a:p>
        </p:txBody>
      </p:sp>
      <p:sp>
        <p:nvSpPr>
          <p:cNvPr id="72" name="Rectangle 71"/>
          <p:cNvSpPr/>
          <p:nvPr/>
        </p:nvSpPr>
        <p:spPr>
          <a:xfrm>
            <a:off x="0" y="3429000"/>
            <a:ext cx="2497170" cy="29194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تكلفة الوحدة </a:t>
            </a:r>
            <a:r>
              <a:rPr lang="ar-DZ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ل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لمنتج الوسيطي" 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”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</a:t>
            </a:r>
            <a:r>
              <a:rPr lang="ar-DZ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= 91دج</a:t>
            </a:r>
          </a:p>
          <a:p>
            <a:pPr algn="r" rtl="1"/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( محسوبة سابقا) ، نستخدم تكلفة الوحدة </a:t>
            </a:r>
            <a:r>
              <a:rPr lang="ar-DZ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لا نستخدم المبلغ الكلي، لأننا لم نستعمل المنتج </a:t>
            </a:r>
            <a:r>
              <a:rPr lang="ar-DZ" sz="24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الوسيطي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S</a:t>
            </a:r>
            <a:r>
              <a:rPr lang="ar-DZ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 كله.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071934" y="321468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91</a:t>
            </a:r>
            <a:endParaRPr lang="fr-FR" sz="2400" dirty="0"/>
          </a:p>
        </p:txBody>
      </p:sp>
      <p:sp>
        <p:nvSpPr>
          <p:cNvPr id="74" name="Rectangle 73"/>
          <p:cNvSpPr/>
          <p:nvPr/>
        </p:nvSpPr>
        <p:spPr>
          <a:xfrm>
            <a:off x="2683887" y="325882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700 63</a:t>
            </a:r>
            <a:endParaRPr lang="fr-FR" sz="2400" dirty="0"/>
          </a:p>
        </p:txBody>
      </p:sp>
      <p:sp>
        <p:nvSpPr>
          <p:cNvPr id="75" name="Rectangle 74"/>
          <p:cNvSpPr/>
          <p:nvPr/>
        </p:nvSpPr>
        <p:spPr>
          <a:xfrm>
            <a:off x="-452376" y="3286124"/>
            <a:ext cx="2595484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SA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استهلاكات المادة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m</a:t>
            </a:r>
            <a:r>
              <a:rPr lang="fr-FR" sz="2400" baseline="-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 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:</a:t>
            </a:r>
          </a:p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300 </a:t>
            </a:r>
            <a:r>
              <a:rPr lang="ar-SA" sz="24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كلغ بـ 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20</a:t>
            </a:r>
            <a:r>
              <a:rPr lang="ar-SA" sz="24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دج للكلغ</a:t>
            </a:r>
            <a:endParaRPr lang="ar-DZ" sz="2400" dirty="0" smtClean="0">
              <a:latin typeface="Times New Roman" pitchFamily="18" charset="0"/>
              <a:ea typeface="Traditional Arabic" pitchFamily="18" charset="-78"/>
              <a:cs typeface="Times New Roman" pitchFamily="18" charset="0"/>
              <a:sym typeface="Wingdings 2" pitchFamily="18" charset="2"/>
            </a:endParaRPr>
          </a:p>
          <a:p>
            <a:pPr algn="r" rtl="1"/>
            <a:r>
              <a:rPr lang="ar-DZ" sz="24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كلها للمنتج 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و هذا حسب المعطيات.</a:t>
            </a:r>
            <a:endParaRPr lang="fr-FR" sz="2400" dirty="0"/>
          </a:p>
        </p:txBody>
      </p:sp>
      <p:sp>
        <p:nvSpPr>
          <p:cNvPr id="76" name="Rectangle 75"/>
          <p:cNvSpPr/>
          <p:nvPr/>
        </p:nvSpPr>
        <p:spPr>
          <a:xfrm>
            <a:off x="-1500230" y="371475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300</a:t>
            </a:r>
            <a:endParaRPr lang="fr-FR" sz="2400" dirty="0"/>
          </a:p>
        </p:txBody>
      </p:sp>
      <p:sp>
        <p:nvSpPr>
          <p:cNvPr id="77" name="Rectangle 76"/>
          <p:cNvSpPr/>
          <p:nvPr/>
        </p:nvSpPr>
        <p:spPr>
          <a:xfrm>
            <a:off x="-1428792" y="3714752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20 </a:t>
            </a:r>
            <a:endParaRPr lang="fr-FR" sz="2400" dirty="0"/>
          </a:p>
        </p:txBody>
      </p:sp>
      <p:sp>
        <p:nvSpPr>
          <p:cNvPr id="78" name="Flèche courbée vers le bas 77"/>
          <p:cNvSpPr/>
          <p:nvPr/>
        </p:nvSpPr>
        <p:spPr>
          <a:xfrm>
            <a:off x="1868628" y="3318752"/>
            <a:ext cx="3132000" cy="396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Flèche courbée vers le bas 79"/>
          <p:cNvSpPr/>
          <p:nvPr/>
        </p:nvSpPr>
        <p:spPr>
          <a:xfrm>
            <a:off x="785786" y="3357562"/>
            <a:ext cx="3240000" cy="396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919371" y="3571876"/>
            <a:ext cx="825867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000 6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929322" y="4500570"/>
            <a:ext cx="197682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أعباء الإنتاج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+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1438" y="1643050"/>
            <a:ext cx="2500298" cy="471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3130" y="4143380"/>
            <a:ext cx="2433743" cy="193899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اليد العاملة المباشرة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400 ساعة منها 250سا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للمنتج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S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، </a:t>
            </a:r>
            <a:r>
              <a:rPr lang="ar-DZ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و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الباقي للمنتج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endParaRPr lang="ar-DZ" sz="2000" dirty="0" smtClean="0">
              <a:latin typeface="Times New Roman" pitchFamily="18" charset="0"/>
              <a:ea typeface="Calibri" pitchFamily="34" charset="0"/>
              <a:cs typeface="Times New Roman" pitchFamily="18" charset="0"/>
              <a:sym typeface="Wingdings 2" pitchFamily="18" charset="2"/>
            </a:endParaRP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الباقي=400-250=150سا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    </a:t>
            </a:r>
            <a:r>
              <a:rPr lang="ar-DZ" sz="2000" dirty="0" err="1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بـ</a:t>
            </a:r>
            <a:r>
              <a:rPr lang="ar-DZ" sz="2000" dirty="0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 70 </a:t>
            </a:r>
            <a:r>
              <a:rPr lang="ar-DZ" sz="2000" dirty="0" err="1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دج</a:t>
            </a:r>
            <a:r>
              <a:rPr lang="ar-DZ" sz="2000" dirty="0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  </a:t>
            </a:r>
            <a:r>
              <a:rPr lang="ar-DZ" sz="2000" dirty="0" err="1" smtClean="0">
                <a:latin typeface="Times New Roman" pitchFamily="18" charset="0"/>
                <a:ea typeface="Calibri"/>
                <a:cs typeface="Times New Roman" pitchFamily="18" charset="0"/>
                <a:sym typeface="Wingdings 2" pitchFamily="18" charset="2"/>
              </a:rPr>
              <a:t>سا</a:t>
            </a:r>
            <a:endParaRPr lang="ar-DZ" sz="2000" dirty="0" smtClean="0">
              <a:latin typeface="Times New Roman"/>
              <a:ea typeface="Calibri"/>
            </a:endParaRP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           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000628" y="4643446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150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071934" y="4643446"/>
            <a:ext cx="470000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70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769204" y="4673940"/>
            <a:ext cx="968535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Times New Roman"/>
                <a:cs typeface="Arial"/>
              </a:rPr>
              <a:t>500 10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00760" y="5786454"/>
            <a:ext cx="1857388" cy="40011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  <a:tabLst>
                <a:tab pos="807085" algn="l"/>
              </a:tabLst>
            </a:pPr>
            <a:r>
              <a:rPr lang="ar-DZ" sz="2000" b="1" dirty="0" smtClean="0">
                <a:solidFill>
                  <a:srgbClr val="FF0000"/>
                </a:solidFill>
              </a:rPr>
              <a:t>-</a:t>
            </a:r>
            <a:r>
              <a:rPr lang="ar-DZ" sz="2000" b="1" dirty="0" smtClean="0"/>
              <a:t> إنتاج جاري ثاني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786446" y="5314906"/>
            <a:ext cx="231666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ar-DZ" sz="2000" dirty="0" smtClean="0"/>
              <a:t>أعباء الإنتاج غير المباشرة</a:t>
            </a:r>
            <a:endParaRPr lang="fr-FR" sz="2000" dirty="0"/>
          </a:p>
        </p:txBody>
      </p:sp>
      <p:sp>
        <p:nvSpPr>
          <p:cNvPr id="91" name="Rectangle 90"/>
          <p:cNvSpPr/>
          <p:nvPr/>
        </p:nvSpPr>
        <p:spPr>
          <a:xfrm>
            <a:off x="0" y="4572008"/>
            <a:ext cx="2576592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الأعباء غير المباشرة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 </a:t>
            </a:r>
            <a:r>
              <a:rPr lang="ar-SA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 31800دج ورشة </a:t>
            </a:r>
            <a:r>
              <a:rPr lang="fr-FR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  <a:sym typeface="Wingdings 2" pitchFamily="18" charset="2"/>
              </a:rPr>
              <a:t></a:t>
            </a:r>
            <a:r>
              <a:rPr lang="fr-FR" sz="2000" dirty="0" smtClean="0">
                <a:latin typeface="Times New Roman" pitchFamily="18" charset="0"/>
                <a:ea typeface="Traditional Arabic" pitchFamily="18" charset="-78"/>
                <a:cs typeface="Times New Roman" pitchFamily="18" charset="0"/>
              </a:rPr>
              <a:t>.</a:t>
            </a:r>
            <a:endParaRPr lang="ar-DZ" sz="2000" dirty="0" smtClean="0">
              <a:latin typeface="Times New Roman" pitchFamily="18" charset="0"/>
              <a:ea typeface="Traditional Arabic" pitchFamily="18" charset="-78"/>
              <a:cs typeface="Times New Roman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كلها للمنتج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 ، لأنه يصنع وحده في الورشة 2</a:t>
            </a:r>
            <a:r>
              <a:rPr lang="ar-DZ" sz="2000" dirty="0" smtClean="0">
                <a:latin typeface="Times New Roman"/>
                <a:ea typeface="Times New Roman"/>
                <a:cs typeface="Arial"/>
              </a:rPr>
              <a:t>، الكمية </a:t>
            </a:r>
            <a:r>
              <a:rPr lang="ar-DZ" sz="2000" dirty="0" err="1" smtClean="0">
                <a:latin typeface="Times New Roman"/>
                <a:ea typeface="Times New Roman"/>
                <a:cs typeface="Arial"/>
              </a:rPr>
              <a:t>و</a:t>
            </a:r>
            <a:r>
              <a:rPr lang="ar-DZ" sz="2000" dirty="0" smtClean="0">
                <a:latin typeface="Times New Roman"/>
                <a:ea typeface="Times New Roman"/>
                <a:cs typeface="Arial"/>
              </a:rPr>
              <a:t> سعر الوحدة لا يهم هنا        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816544" y="5214950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800 31</a:t>
            </a:r>
            <a:endParaRPr lang="fr-FR" sz="2000" dirty="0"/>
          </a:p>
        </p:txBody>
      </p:sp>
      <p:sp>
        <p:nvSpPr>
          <p:cNvPr id="94" name="Rectangle 93"/>
          <p:cNvSpPr/>
          <p:nvPr/>
        </p:nvSpPr>
        <p:spPr>
          <a:xfrm>
            <a:off x="4929190" y="5786454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</a:t>
            </a:r>
            <a:endParaRPr lang="fr-FR" sz="2000" dirty="0"/>
          </a:p>
        </p:txBody>
      </p:sp>
      <p:sp>
        <p:nvSpPr>
          <p:cNvPr id="95" name="Rectangle 94"/>
          <p:cNvSpPr/>
          <p:nvPr/>
        </p:nvSpPr>
        <p:spPr>
          <a:xfrm>
            <a:off x="4000496" y="5752762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</a:t>
            </a:r>
            <a:endParaRPr lang="fr-FR" sz="2000" dirty="0"/>
          </a:p>
        </p:txBody>
      </p:sp>
      <p:sp>
        <p:nvSpPr>
          <p:cNvPr id="96" name="Rectangle 95"/>
          <p:cNvSpPr/>
          <p:nvPr/>
        </p:nvSpPr>
        <p:spPr>
          <a:xfrm>
            <a:off x="2928926" y="5755960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ــــــــــ</a:t>
            </a:r>
            <a:endParaRPr lang="fr-FR" sz="2000" dirty="0"/>
          </a:p>
        </p:txBody>
      </p:sp>
      <p:sp>
        <p:nvSpPr>
          <p:cNvPr id="98" name="Rectangle 97"/>
          <p:cNvSpPr/>
          <p:nvPr/>
        </p:nvSpPr>
        <p:spPr>
          <a:xfrm>
            <a:off x="0" y="5357826"/>
            <a:ext cx="2576592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الإنتاج الجاري2 لم يذكر.</a:t>
            </a:r>
          </a:p>
          <a:p>
            <a:pPr algn="r" rtl="1">
              <a:spcAft>
                <a:spcPts val="0"/>
              </a:spcAft>
            </a:pPr>
            <a:r>
              <a:rPr lang="ar-DZ" sz="20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 2" pitchFamily="18" charset="2"/>
              </a:rPr>
              <a:t>معدوم.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071802" y="2285992"/>
            <a:ext cx="500066" cy="3785652"/>
          </a:xfrm>
          <a:prstGeom prst="rect">
            <a:avLst/>
          </a:prstGeom>
          <a:ln w="3175">
            <a:solidFill>
              <a:srgbClr val="FF0000"/>
            </a:solidFill>
          </a:ln>
        </p:spPr>
        <p:txBody>
          <a:bodyPr wrap="square" anchor="ctr">
            <a:spAutoFit/>
          </a:bodyPr>
          <a:lstStyle/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+</a:t>
            </a:r>
          </a:p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                . +</a:t>
            </a:r>
          </a:p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+</a:t>
            </a:r>
          </a:p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+</a:t>
            </a:r>
          </a:p>
          <a:p>
            <a:pPr algn="r" rtl="1"/>
            <a:endParaRPr lang="ar-DZ" sz="2000" b="1" dirty="0" smtClean="0">
              <a:solidFill>
                <a:srgbClr val="FF0000"/>
              </a:solidFill>
              <a:latin typeface="Times New Roman"/>
              <a:ea typeface="Calibri"/>
            </a:endParaRPr>
          </a:p>
          <a:p>
            <a:pPr algn="r" rtl="1"/>
            <a:r>
              <a:rPr lang="ar-DZ" sz="2000" b="1" dirty="0" smtClean="0">
                <a:solidFill>
                  <a:srgbClr val="FF0000"/>
                </a:solidFill>
                <a:latin typeface="Times New Roman"/>
                <a:ea typeface="Calibri"/>
              </a:rPr>
              <a:t>  -  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643174" y="6215082"/>
            <a:ext cx="121444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000 112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342695" y="5572140"/>
            <a:ext cx="2129109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الكمية من التمرين</a:t>
            </a:r>
            <a:endParaRPr lang="ar-DZ" sz="2000" dirty="0">
              <a:latin typeface="Times New Roman"/>
              <a:ea typeface="Calibri"/>
            </a:endParaRPr>
          </a:p>
          <a:p>
            <a:pPr algn="r" rtl="1"/>
            <a:r>
              <a:rPr lang="ar-DZ" sz="2000" dirty="0" smtClean="0">
                <a:latin typeface="Times New Roman"/>
                <a:ea typeface="Calibri"/>
              </a:rPr>
              <a:t>الإنتاج التام من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P</a:t>
            </a:r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: 350</a:t>
            </a:r>
            <a:endParaRPr lang="ar-DZ" sz="2000" dirty="0" smtClean="0">
              <a:latin typeface="Times New Roman"/>
              <a:ea typeface="Calibri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929190" y="6143644"/>
            <a:ext cx="61266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0"/>
              </a:spcAft>
            </a:pPr>
            <a:r>
              <a:rPr lang="ar-DZ" sz="2000" dirty="0" smtClean="0">
                <a:latin typeface="Times New Roman"/>
                <a:ea typeface="Calibri"/>
              </a:rPr>
              <a:t>350</a:t>
            </a:r>
            <a:endParaRPr lang="fr-FR" sz="2000" dirty="0">
              <a:latin typeface="Times New Roman"/>
              <a:ea typeface="Times New Roman"/>
              <a:cs typeface="Arial"/>
            </a:endParaRPr>
          </a:p>
        </p:txBody>
      </p:sp>
      <p:sp>
        <p:nvSpPr>
          <p:cNvPr id="103" name="Flèche courbée vers le bas 102"/>
          <p:cNvSpPr/>
          <p:nvPr/>
        </p:nvSpPr>
        <p:spPr>
          <a:xfrm>
            <a:off x="3786182" y="6143644"/>
            <a:ext cx="1260000" cy="180000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4" name="Division 103"/>
          <p:cNvSpPr/>
          <p:nvPr/>
        </p:nvSpPr>
        <p:spPr>
          <a:xfrm>
            <a:off x="4214810" y="5929330"/>
            <a:ext cx="432000" cy="288000"/>
          </a:xfrm>
          <a:prstGeom prst="mathDivid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4000496" y="6215082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dirty="0" smtClean="0">
                <a:latin typeface="Times New Roman"/>
                <a:ea typeface="Calibri"/>
              </a:rPr>
              <a:t>320</a:t>
            </a:r>
            <a:endParaRPr lang="fr-FR" sz="2000" dirty="0"/>
          </a:p>
        </p:txBody>
      </p:sp>
      <p:grpSp>
        <p:nvGrpSpPr>
          <p:cNvPr id="112" name="Groupe 111"/>
          <p:cNvGrpSpPr/>
          <p:nvPr/>
        </p:nvGrpSpPr>
        <p:grpSpPr>
          <a:xfrm>
            <a:off x="71406" y="3078304"/>
            <a:ext cx="5072098" cy="707886"/>
            <a:chOff x="214282" y="2643182"/>
            <a:chExt cx="5072098" cy="707886"/>
          </a:xfrm>
        </p:grpSpPr>
        <p:sp>
          <p:nvSpPr>
            <p:cNvPr id="106" name="Rectangle 105"/>
            <p:cNvSpPr/>
            <p:nvPr/>
          </p:nvSpPr>
          <p:spPr>
            <a:xfrm>
              <a:off x="214282" y="2643182"/>
              <a:ext cx="2369732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algn="r" rtl="1"/>
              <a:r>
                <a:rPr lang="ar-DZ" sz="2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الكمية المستهلكة من </a:t>
              </a:r>
              <a:r>
                <a:rPr lang="ar-SA" sz="2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المنتج الوسيطي" </a:t>
              </a:r>
              <a:r>
                <a:rPr lang="fr-FR" sz="2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S</a:t>
              </a:r>
              <a:r>
                <a:rPr lang="ar-SA" sz="2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”</a:t>
              </a:r>
              <a:r>
                <a:rPr lang="ar-DZ" sz="20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 </a:t>
              </a:r>
              <a:r>
                <a:rPr lang="ar-DZ" sz="20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  <a:sym typeface="Wingdings 2" pitchFamily="18" charset="2"/>
                </a:rPr>
                <a:t>=</a:t>
              </a:r>
              <a:endParaRPr lang="fr-FR" sz="2000" dirty="0"/>
            </a:p>
          </p:txBody>
        </p:sp>
        <p:cxnSp>
          <p:nvCxnSpPr>
            <p:cNvPr id="108" name="Connecteur droit avec flèche 107"/>
            <p:cNvCxnSpPr/>
            <p:nvPr/>
          </p:nvCxnSpPr>
          <p:spPr>
            <a:xfrm>
              <a:off x="2500298" y="2928934"/>
              <a:ext cx="278608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-298062" y="3786190"/>
            <a:ext cx="2869798" cy="132343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2" pitchFamily="18" charset="2"/>
              </a:rPr>
              <a:t>مثلا تم إنتاج 350 طاولة ، كل طاولة تحتاج لوحتين (2)</a:t>
            </a:r>
          </a:p>
          <a:p>
            <a:pPr algn="r" rtl="1"/>
            <a:r>
              <a:rPr lang="ar-DZ" sz="20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عد اللوحات=350*2=700 لوحة</a:t>
            </a:r>
          </a:p>
          <a:p>
            <a:pPr algn="r" rtl="1"/>
            <a:r>
              <a:rPr lang="ar-DZ" sz="20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(اللوحات </a:t>
            </a:r>
            <a:r>
              <a:rPr lang="ar-DZ" sz="2000" dirty="0" err="1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وسيطي</a:t>
            </a:r>
            <a:r>
              <a:rPr lang="ar-DZ" sz="2000" dirty="0" smtClean="0"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).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022E-6 L -0.89115 0.005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99 1.20259E-7 L -0.35399 1.20259E-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1.03715 -0.0215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5541E-6 L -0.38455 -0.00277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34783E-7 L -0.25 -4.34783E-7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34783E-7 L -0.25 -4.34783E-7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1 6.47549E-7 L 0.69827 -0.00162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6.47549E-7 L 0.58854 -0.00162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4218E-6 L -0.51597 -0.00948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-5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19981E-6 L -0.73716 -0.01272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" y="-6"/>
                                    </p:animMotion>
                                  </p:childTnLst>
                                </p:cTn>
                              </p:par>
                              <p:par>
                                <p:cTn id="1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1443E-6 L -0.86389 -0.01827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8.51064E-7 L -0.38576 -0.00393 " pathEditMode="relative" rAng="0" ptsTypes="AA">
                                      <p:cBhvr>
                                        <p:cTn id="2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-0.08025 L -0.36563 -0.08418 " pathEditMode="relative" rAng="0" ptsTypes="AA">
                                      <p:cBhvr>
                                        <p:cTn id="23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14 -0.08025 L -0.36563 -0.08418 " pathEditMode="relative" rAng="0" ptsTypes="AA">
                                      <p:cBhvr>
                                        <p:cTn id="26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9.99075E-7 L 0.80261 -0.00717 " pathEditMode="relative" rAng="0" ptsTypes="AA">
                                      <p:cBhvr>
                                        <p:cTn id="2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28" grpId="0" animBg="1"/>
      <p:bldP spid="31" grpId="0" animBg="1"/>
      <p:bldP spid="62" grpId="0" animBg="1"/>
      <p:bldP spid="63" grpId="0" animBg="1"/>
      <p:bldP spid="63" grpId="1" animBg="1"/>
      <p:bldP spid="64" grpId="0" animBg="1"/>
      <p:bldP spid="65" grpId="0"/>
      <p:bldP spid="66" grpId="0"/>
      <p:bldP spid="67" grpId="0" animBg="1"/>
      <p:bldP spid="67" grpId="1" animBg="1"/>
      <p:bldP spid="68" grpId="0" animBg="1"/>
      <p:bldP spid="69" grpId="0" animBg="1"/>
      <p:bldP spid="69" grpId="1" animBg="1"/>
      <p:bldP spid="70" grpId="0" animBg="1"/>
      <p:bldP spid="70" grpId="1" animBg="1"/>
      <p:bldP spid="71" grpId="0"/>
      <p:bldP spid="72" grpId="0" animBg="1"/>
      <p:bldP spid="72" grpId="1" animBg="1"/>
      <p:bldP spid="73" grpId="0"/>
      <p:bldP spid="74" grpId="0"/>
      <p:bldP spid="75" grpId="0" animBg="1"/>
      <p:bldP spid="75" grpId="1" animBg="1"/>
      <p:bldP spid="76" grpId="0"/>
      <p:bldP spid="77" grpId="0"/>
      <p:bldP spid="78" grpId="0" animBg="1"/>
      <p:bldP spid="78" grpId="1" animBg="1"/>
      <p:bldP spid="80" grpId="0" animBg="1"/>
      <p:bldP spid="80" grpId="1" animBg="1"/>
      <p:bldP spid="82" grpId="0"/>
      <p:bldP spid="83" grpId="0" animBg="1"/>
      <p:bldP spid="84" grpId="0" animBg="1"/>
      <p:bldP spid="85" grpId="0" animBg="1"/>
      <p:bldP spid="85" grpId="1" animBg="1"/>
      <p:bldP spid="86" grpId="0"/>
      <p:bldP spid="87" grpId="0"/>
      <p:bldP spid="88" grpId="0"/>
      <p:bldP spid="89" grpId="0" animBg="1"/>
      <p:bldP spid="90" grpId="0" animBg="1"/>
      <p:bldP spid="91" grpId="0" animBg="1"/>
      <p:bldP spid="91" grpId="1" animBg="1"/>
      <p:bldP spid="92" grpId="0"/>
      <p:bldP spid="94" grpId="0"/>
      <p:bldP spid="95" grpId="0"/>
      <p:bldP spid="96" grpId="0"/>
      <p:bldP spid="98" grpId="0" animBg="1"/>
      <p:bldP spid="98" grpId="1" animBg="1"/>
      <p:bldP spid="99" grpId="0" animBg="1"/>
      <p:bldP spid="100" grpId="0" animBg="1"/>
      <p:bldP spid="101" grpId="0" animBg="1"/>
      <p:bldP spid="101" grpId="1" animBg="1"/>
      <p:bldP spid="102" grpId="0"/>
      <p:bldP spid="103" grpId="0" animBg="1"/>
      <p:bldP spid="104" grpId="0" animBg="1"/>
      <p:bldP spid="105" grpId="0"/>
      <p:bldP spid="50" grpId="0" animBg="1"/>
      <p:bldP spid="5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rgbClr val="FFFF00">
                <a:alpha val="46000"/>
              </a:srgbClr>
            </a:gs>
            <a:gs pos="86000">
              <a:srgbClr val="FF0000">
                <a:alpha val="54000"/>
              </a:srgbClr>
            </a:gs>
            <a:gs pos="0">
              <a:schemeClr val="accent1">
                <a:tint val="66000"/>
                <a:satMod val="160000"/>
              </a:schemeClr>
            </a:gs>
            <a:gs pos="82000">
              <a:srgbClr val="FF0000">
                <a:alpha val="42000"/>
              </a:srgbClr>
            </a:gs>
            <a:gs pos="56000">
              <a:srgbClr val="FFC000">
                <a:alpha val="87000"/>
              </a:srgbClr>
            </a:gs>
            <a:gs pos="55000">
              <a:schemeClr val="bg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168" y="1785926"/>
            <a:ext cx="7098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000" b="1" dirty="0" smtClean="0"/>
              <a:t>إن شاء الله، موفقون في شهادة </a:t>
            </a:r>
            <a:r>
              <a:rPr lang="ar-DZ" sz="4000" b="1" dirty="0" err="1" smtClean="0"/>
              <a:t>البكالوريا</a:t>
            </a:r>
            <a:r>
              <a:rPr lang="ar-DZ" sz="4000" b="1" dirty="0" smtClean="0"/>
              <a:t>.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2285984" y="3143248"/>
            <a:ext cx="4826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4000" b="1" dirty="0" smtClean="0"/>
              <a:t>مــوفــقــون ديــنـًـا </a:t>
            </a:r>
            <a:r>
              <a:rPr lang="ar-DZ" sz="4000" b="1" dirty="0" err="1" smtClean="0"/>
              <a:t>و</a:t>
            </a:r>
            <a:r>
              <a:rPr lang="ar-DZ" sz="4000" b="1" dirty="0" smtClean="0"/>
              <a:t> دنــيــا.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bg1"/>
            </a:gs>
            <a:gs pos="25000">
              <a:schemeClr val="accent6">
                <a:lumMod val="60000"/>
                <a:lumOff val="40000"/>
              </a:schemeClr>
            </a:gs>
            <a:gs pos="75000">
              <a:schemeClr val="accent6">
                <a:alpha val="64000"/>
              </a:schemeClr>
            </a:gs>
            <a:gs pos="100000">
              <a:schemeClr val="bg1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57356" y="2285992"/>
            <a:ext cx="5286412" cy="1714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/>
              <a:t>و الحمد لله رب العالمين.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2000">
              <a:srgbClr val="FFFF00">
                <a:alpha val="48000"/>
              </a:srgbClr>
            </a:gs>
            <a:gs pos="34000">
              <a:srgbClr val="FFC000">
                <a:alpha val="69000"/>
              </a:srgbClr>
            </a:gs>
            <a:gs pos="34000">
              <a:srgbClr val="92D050">
                <a:alpha val="79000"/>
              </a:srgbClr>
            </a:gs>
            <a:gs pos="100000">
              <a:schemeClr val="tx2">
                <a:lumMod val="40000"/>
                <a:lumOff val="60000"/>
                <a:alpha val="87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571480"/>
            <a:ext cx="3607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لتسهيل متابعة الدرس ، يجب :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836035" y="1428736"/>
            <a:ext cx="6369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طباعة الوضعية، </a:t>
            </a:r>
            <a:r>
              <a:rPr lang="ar-DZ" sz="2800" dirty="0" err="1" smtClean="0"/>
              <a:t>و</a:t>
            </a:r>
            <a:r>
              <a:rPr lang="ar-DZ" sz="2800" dirty="0" smtClean="0"/>
              <a:t> مطابقتها مع كل عناصر الدرس .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1428728" y="3262970"/>
            <a:ext cx="5753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إنجاز الدرس على كراس كما لو أنك في القسم.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3500430" y="2405714"/>
            <a:ext cx="3703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/>
              <a:t>- إلقاء نظرة على كامل الدرس.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501406" y="4071942"/>
            <a:ext cx="66607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Tx/>
              <a:buChar char="-"/>
            </a:pPr>
            <a:r>
              <a:rPr lang="ar-DZ" sz="2800" dirty="0" smtClean="0"/>
              <a:t>عدم الــتّــسرع </a:t>
            </a:r>
            <a:r>
              <a:rPr lang="ar-DZ" sz="2800" dirty="0" err="1" smtClean="0"/>
              <a:t>و</a:t>
            </a:r>
            <a:r>
              <a:rPr lang="ar-DZ" sz="2800" dirty="0" smtClean="0"/>
              <a:t> إعطاء، كل عنصر حقه من الوقت.</a:t>
            </a:r>
          </a:p>
          <a:p>
            <a:pPr algn="r" rtl="1"/>
            <a:r>
              <a:rPr lang="ar-DZ" sz="2800" dirty="0" smtClean="0"/>
              <a:t> ( حسب التدرج السنوي المدة </a:t>
            </a:r>
            <a:r>
              <a:rPr lang="ar-DZ" sz="2800" smtClean="0"/>
              <a:t>المقررة للوحدة 18 ساعة).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857256"/>
          </a:xfrm>
        </p:spPr>
        <p:txBody>
          <a:bodyPr anchor="t">
            <a:noAutofit/>
          </a:bodyPr>
          <a:lstStyle/>
          <a:p>
            <a:pPr algn="r" rtl="1"/>
            <a:r>
              <a:rPr lang="ar-DZ" sz="2000" dirty="0" smtClean="0"/>
              <a:t>الوضعية : تنتج مؤسسة منتجين: " </a:t>
            </a:r>
            <a:r>
              <a:rPr lang="fr-FR" sz="2000" dirty="0" smtClean="0"/>
              <a:t>P1</a:t>
            </a:r>
            <a:r>
              <a:rPr lang="ar-DZ" sz="2000" dirty="0" smtClean="0"/>
              <a:t>"(الكراسي) </a:t>
            </a:r>
            <a:r>
              <a:rPr lang="ar-DZ" sz="2000" dirty="0" err="1" smtClean="0"/>
              <a:t>و</a:t>
            </a:r>
            <a:r>
              <a:rPr lang="ar-DZ" sz="2000" dirty="0" smtClean="0"/>
              <a:t> "</a:t>
            </a:r>
            <a:r>
              <a:rPr lang="fr-FR" sz="2000" dirty="0" smtClean="0"/>
              <a:t> P2 </a:t>
            </a:r>
            <a:r>
              <a:rPr lang="ar-DZ" sz="2000" dirty="0" smtClean="0"/>
              <a:t>" (الطاولات ) باستخدام المادتين "1</a:t>
            </a:r>
            <a:r>
              <a:rPr lang="fr-FR" sz="2000" dirty="0" smtClean="0"/>
              <a:t>M</a:t>
            </a:r>
            <a:r>
              <a:rPr lang="ar-DZ" sz="2000" dirty="0" smtClean="0"/>
              <a:t>" </a:t>
            </a:r>
            <a:r>
              <a:rPr lang="ar-DZ" sz="2000" dirty="0" err="1" smtClean="0"/>
              <a:t>و</a:t>
            </a:r>
            <a:r>
              <a:rPr lang="ar-DZ" sz="2000" dirty="0" smtClean="0"/>
              <a:t> "</a:t>
            </a:r>
            <a:r>
              <a:rPr lang="fr-FR" sz="2000" dirty="0" smtClean="0"/>
              <a:t>M2</a:t>
            </a:r>
            <a:r>
              <a:rPr lang="ar-DZ" sz="2000" dirty="0" smtClean="0"/>
              <a:t>" .  لشهر ماي 2018 أعطيت لكم المعلومات الآتية : 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0298" y="785794"/>
            <a:ext cx="6400800" cy="500066"/>
          </a:xfrm>
        </p:spPr>
        <p:txBody>
          <a:bodyPr>
            <a:noAutofit/>
          </a:bodyPr>
          <a:lstStyle/>
          <a:p>
            <a:pPr algn="r" rtl="1"/>
            <a:r>
              <a:rPr lang="ar-DZ" sz="2400" dirty="0" smtClean="0">
                <a:solidFill>
                  <a:schemeClr val="tx1"/>
                </a:solidFill>
              </a:rPr>
              <a:t>1*حـــالة المــــواد: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142984"/>
          <a:ext cx="7500990" cy="1051560"/>
        </p:xfrm>
        <a:graphic>
          <a:graphicData uri="http://schemas.openxmlformats.org/drawingml/2006/table">
            <a:tbl>
              <a:tblPr rtl="1"/>
              <a:tblGrid>
                <a:gridCol w="1136611"/>
                <a:gridCol w="2954546"/>
                <a:gridCol w="3409833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المـــادة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المشتريات 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aseline="0" dirty="0" smtClean="0">
                          <a:latin typeface="Calibri"/>
                          <a:ea typeface="Times New Roman"/>
                          <a:cs typeface="Arial"/>
                        </a:rPr>
                        <a:t> 01 / 05 / 2018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M1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 8000 kg</a:t>
                      </a: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بـ </a:t>
                      </a: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30DA/kg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Kg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4000  بـ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 DA </a:t>
                      </a: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000 116 للإجمالي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M2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Kg</a:t>
                      </a: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10500 بـ </a:t>
                      </a: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23DA/kg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Kg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4500  </a:t>
                      </a:r>
                      <a:r>
                        <a:rPr lang="ar-DZ" sz="2000" dirty="0" err="1">
                          <a:latin typeface="Calibri"/>
                          <a:ea typeface="Times New Roman"/>
                          <a:cs typeface="Arial"/>
                        </a:rPr>
                        <a:t>بـ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DA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 87000 </a:t>
                      </a: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للإجمالي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024801" y="2528824"/>
            <a:ext cx="18517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2*حـــالة المنتجات: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857224" y="2948944"/>
          <a:ext cx="7500990" cy="1051560"/>
        </p:xfrm>
        <a:graphic>
          <a:graphicData uri="http://schemas.openxmlformats.org/drawingml/2006/table">
            <a:tbl>
              <a:tblPr rtl="1"/>
              <a:tblGrid>
                <a:gridCol w="1194490"/>
                <a:gridCol w="2631926"/>
                <a:gridCol w="3674574"/>
              </a:tblGrid>
              <a:tr h="355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المنتج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الإنتـــــــاج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01 /05/ 2018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 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P1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2100  وحدة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1500 وحدة بـ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 DA </a:t>
                      </a: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600 557 للإجمالي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 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P2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"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4000  وحدة</a:t>
                      </a: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1000وحدة </a:t>
                      </a:r>
                      <a:r>
                        <a:rPr lang="ar-DZ" sz="2000" dirty="0" err="1">
                          <a:latin typeface="Calibri"/>
                          <a:ea typeface="Times New Roman"/>
                          <a:cs typeface="Arial"/>
                        </a:rPr>
                        <a:t>بـ</a:t>
                      </a:r>
                      <a:r>
                        <a:rPr lang="fr-FR" sz="2000" dirty="0">
                          <a:latin typeface="Calibri"/>
                          <a:ea typeface="Times New Roman"/>
                          <a:cs typeface="Arial"/>
                        </a:rPr>
                        <a:t> DA </a:t>
                      </a:r>
                      <a:r>
                        <a:rPr lang="ar-DZ" sz="2000" dirty="0" smtClean="0">
                          <a:latin typeface="Calibri"/>
                          <a:ea typeface="Times New Roman"/>
                          <a:cs typeface="Arial"/>
                        </a:rPr>
                        <a:t>500 247  للإجمالي.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69271" y="4199287"/>
            <a:ext cx="88747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3*الاستعمالات: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-  لإنتاج "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P1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تم استعمال :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5000kg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من "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M1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ar-DZ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kg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2500من المادة "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M2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 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 لإنتاج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"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تم استعمال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: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6000kg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من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 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kg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8000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من المادة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"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M2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"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816" y="5425875"/>
            <a:ext cx="81439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4* اليد العاملة المباشرة: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000" dirty="0" smtClean="0"/>
              <a:t> 2800 ساعة لـ </a:t>
            </a:r>
            <a:r>
              <a:rPr lang="fr-FR" sz="2000" dirty="0" smtClean="0"/>
              <a:t>P1 </a:t>
            </a:r>
            <a:r>
              <a:rPr lang="ar-DZ" sz="2000" dirty="0" smtClean="0"/>
              <a:t> و5000 ساعة لـ 2</a:t>
            </a:r>
            <a:r>
              <a:rPr lang="fr-FR" sz="2000" dirty="0" smtClean="0"/>
              <a:t>P</a:t>
            </a:r>
            <a:r>
              <a:rPr lang="ar-DZ" sz="2000" dirty="0" smtClean="0"/>
              <a:t> ، بـ </a:t>
            </a:r>
            <a:r>
              <a:rPr lang="fr-FR" sz="2000" dirty="0" smtClean="0"/>
              <a:t>DA</a:t>
            </a:r>
            <a:r>
              <a:rPr lang="ar-DZ" sz="2000" dirty="0" smtClean="0"/>
              <a:t> 80 للساعة للمنتجين.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16" y="2214554"/>
            <a:ext cx="664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DZ" sz="2000" dirty="0" smtClean="0"/>
              <a:t>* مصاريف نقل المشتريات 000 40 دج لـ "</a:t>
            </a:r>
            <a:r>
              <a:rPr lang="fr-FR" sz="2000" dirty="0" smtClean="0"/>
              <a:t>M1</a:t>
            </a:r>
            <a:r>
              <a:rPr lang="ar-DZ" sz="2000" dirty="0" smtClean="0"/>
              <a:t>" </a:t>
            </a:r>
            <a:r>
              <a:rPr lang="ar-DZ" sz="2000" dirty="0" err="1" smtClean="0"/>
              <a:t>و</a:t>
            </a:r>
            <a:r>
              <a:rPr lang="ar-DZ" sz="2000" dirty="0" smtClean="0"/>
              <a:t> 500 52 دج لـ "</a:t>
            </a:r>
            <a:r>
              <a:rPr lang="fr-FR" sz="2000" dirty="0" smtClean="0"/>
              <a:t>M2</a:t>
            </a:r>
            <a:r>
              <a:rPr lang="ar-DZ" sz="2000" dirty="0" smtClean="0"/>
              <a:t>".</a:t>
            </a:r>
            <a:endParaRPr 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3202544"/>
            <a:ext cx="95410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557600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-25445" y="3631172"/>
            <a:ext cx="954107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ar-DZ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247500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000364" y="857232"/>
            <a:ext cx="400052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400" dirty="0" smtClean="0"/>
              <a:t>يجب قراءة كامل التمرين، الأسئلة ، </a:t>
            </a:r>
            <a:r>
              <a:rPr lang="ar-DZ" sz="2400" dirty="0" err="1" smtClean="0"/>
              <a:t>و</a:t>
            </a:r>
            <a:r>
              <a:rPr lang="ar-DZ" sz="2400" dirty="0" smtClean="0"/>
              <a:t> المعطيات.</a:t>
            </a:r>
            <a:endParaRPr lang="fr-FR" sz="2400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3000364" y="2000240"/>
            <a:ext cx="4000528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DZ" sz="2400" dirty="0" smtClean="0"/>
              <a:t>بالإضافة إلى ذلك يجب التفرقة بين المواد الأولية المستعملة ( المستهلكة)</a:t>
            </a:r>
          </a:p>
          <a:p>
            <a:pPr algn="r" rtl="1">
              <a:lnSpc>
                <a:spcPct val="150000"/>
              </a:lnSpc>
            </a:pPr>
            <a:r>
              <a:rPr lang="ar-DZ" sz="2400" dirty="0" smtClean="0"/>
              <a:t>و المنتجات ( السلع التي تصنع ).</a:t>
            </a:r>
            <a:endParaRPr lang="fr-FR" sz="24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7143768" y="1203324"/>
          <a:ext cx="1136611" cy="1051560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136611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المـــادة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"</a:t>
                      </a:r>
                      <a:r>
                        <a:rPr lang="fr-FR" sz="2000" dirty="0"/>
                        <a:t>M1</a:t>
                      </a:r>
                      <a:r>
                        <a:rPr lang="ar-DZ" sz="2000" dirty="0"/>
                        <a:t>"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"</a:t>
                      </a:r>
                      <a:r>
                        <a:rPr lang="fr-FR" sz="2000" dirty="0"/>
                        <a:t>M2</a:t>
                      </a:r>
                      <a:r>
                        <a:rPr lang="ar-DZ" sz="2000" dirty="0"/>
                        <a:t>"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7163724" y="2976240"/>
          <a:ext cx="1194490" cy="1051560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1194490"/>
              </a:tblGrid>
              <a:tr h="355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المنتج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8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" </a:t>
                      </a:r>
                      <a:r>
                        <a:rPr lang="fr-FR" sz="2000" dirty="0"/>
                        <a:t>P1</a:t>
                      </a:r>
                      <a:r>
                        <a:rPr lang="ar-DZ" sz="2000" dirty="0"/>
                        <a:t>" 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55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" </a:t>
                      </a:r>
                      <a:r>
                        <a:rPr lang="fr-FR" sz="2000" dirty="0"/>
                        <a:t>P2</a:t>
                      </a:r>
                      <a:r>
                        <a:rPr lang="ar-DZ" sz="2000" dirty="0"/>
                        <a:t>" </a:t>
                      </a: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23" name="Connecteur droit avec flèche 22"/>
          <p:cNvCxnSpPr/>
          <p:nvPr/>
        </p:nvCxnSpPr>
        <p:spPr>
          <a:xfrm rot="5400000" flipH="1" flipV="1">
            <a:off x="6536545" y="2250273"/>
            <a:ext cx="857256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6572264" y="3643314"/>
            <a:ext cx="64294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5" name="Groupe 34"/>
          <p:cNvGrpSpPr/>
          <p:nvPr/>
        </p:nvGrpSpPr>
        <p:grpSpPr>
          <a:xfrm>
            <a:off x="2500298" y="1357298"/>
            <a:ext cx="4528298" cy="4071966"/>
            <a:chOff x="2500298" y="1357298"/>
            <a:chExt cx="4528298" cy="4071966"/>
          </a:xfrm>
        </p:grpSpPr>
        <p:sp>
          <p:nvSpPr>
            <p:cNvPr id="26" name="Rectangle à coins arrondis 25"/>
            <p:cNvSpPr/>
            <p:nvPr/>
          </p:nvSpPr>
          <p:spPr>
            <a:xfrm>
              <a:off x="3000363" y="1928802"/>
              <a:ext cx="4028233" cy="3500462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r" rtl="1">
                <a:lnSpc>
                  <a:spcPct val="150000"/>
                </a:lnSpc>
              </a:pPr>
              <a:r>
                <a:rPr lang="ar-DZ" sz="2400" dirty="0" smtClean="0"/>
                <a:t>حالة المواد أو المنتجات في </a:t>
              </a:r>
              <a:r>
                <a:rPr lang="ar-DZ" sz="2000" dirty="0" smtClean="0"/>
                <a:t>01/ 05</a:t>
              </a:r>
              <a:endParaRPr lang="ar-DZ" sz="2400" dirty="0" smtClean="0"/>
            </a:p>
            <a:p>
              <a:pPr algn="r" rtl="1">
                <a:lnSpc>
                  <a:spcPct val="150000"/>
                </a:lnSpc>
              </a:pPr>
              <a:r>
                <a:rPr lang="ar-DZ" sz="2400" dirty="0" smtClean="0"/>
                <a:t>هو مخزون أول الشهر( أول المدة، بداية المدة، مخ1).</a:t>
              </a:r>
            </a:p>
            <a:p>
              <a:pPr algn="r" rtl="1">
                <a:lnSpc>
                  <a:spcPct val="150000"/>
                </a:lnSpc>
              </a:pPr>
              <a:r>
                <a:rPr lang="ar-DZ" sz="2400" dirty="0" smtClean="0"/>
                <a:t>يكون أيضا مخزون نهاية الشهر           ( نهاية المدة، مخ2) </a:t>
              </a:r>
              <a:r>
                <a:rPr lang="ar-DZ" sz="2400" dirty="0" smtClean="0">
                  <a:solidFill>
                    <a:srgbClr val="FF0000"/>
                  </a:solidFill>
                </a:rPr>
                <a:t>في هذه الوضعية لا يوجد.</a:t>
              </a:r>
              <a:endParaRPr lang="fr-FR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rot="16200000" flipV="1">
              <a:off x="2107389" y="1821645"/>
              <a:ext cx="1357322" cy="42862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10800000" flipV="1">
              <a:off x="2500298" y="2714620"/>
              <a:ext cx="500066" cy="21431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25" grpId="0"/>
      <p:bldP spid="1026" grpId="0"/>
      <p:bldP spid="1027" grpId="0"/>
      <p:bldP spid="11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0118" y="3500446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DZ" sz="2000" dirty="0" smtClean="0"/>
              <a:t>6*المبيعات :  تم بيع :  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DZ" sz="2000" dirty="0" smtClean="0"/>
              <a:t>       2500  وحدة من المنتج " </a:t>
            </a:r>
            <a:r>
              <a:rPr lang="fr-FR" sz="2000" dirty="0" smtClean="0"/>
              <a:t>P1</a:t>
            </a:r>
            <a:r>
              <a:rPr lang="ar-DZ" sz="2000" dirty="0" smtClean="0"/>
              <a:t>" بسعر </a:t>
            </a:r>
            <a:r>
              <a:rPr lang="fr-FR" sz="2000" dirty="0" smtClean="0"/>
              <a:t> DA</a:t>
            </a:r>
            <a:r>
              <a:rPr lang="ar-DZ" sz="2000" dirty="0" smtClean="0"/>
              <a:t>420  للوحدة.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DZ" sz="2000" dirty="0" smtClean="0"/>
              <a:t>       4000  وحدة من المنتج " </a:t>
            </a:r>
            <a:r>
              <a:rPr lang="fr-FR" sz="2000" dirty="0" smtClean="0"/>
              <a:t>P2</a:t>
            </a:r>
            <a:r>
              <a:rPr lang="ar-DZ" sz="2000" dirty="0" smtClean="0"/>
              <a:t>" بسعر </a:t>
            </a:r>
            <a:r>
              <a:rPr lang="fr-FR" sz="2000" dirty="0" smtClean="0"/>
              <a:t> DA</a:t>
            </a:r>
            <a:r>
              <a:rPr lang="ar-DZ" sz="2000" dirty="0" smtClean="0"/>
              <a:t>380  للوحدة.</a:t>
            </a: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314844"/>
            <a:ext cx="8229600" cy="82866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1800" b="1" dirty="0" smtClean="0">
                <a:solidFill>
                  <a:srgbClr val="FF0000"/>
                </a:solidFill>
              </a:rPr>
              <a:t>المطلوب:   </a:t>
            </a:r>
            <a:endParaRPr lang="fr-FR" sz="1800" b="1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sz="1800" dirty="0" smtClean="0"/>
              <a:t>   1- أكمل جدول توزيع الأعباء غير المباشرة.</a:t>
            </a:r>
            <a:endParaRPr 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3714744" y="4988494"/>
            <a:ext cx="4652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/>
              <a:t>2- احسب تكلفة شراء المادتين   </a:t>
            </a:r>
            <a:r>
              <a:rPr lang="ar-DZ" dirty="0" err="1" smtClean="0"/>
              <a:t>و</a:t>
            </a:r>
            <a:r>
              <a:rPr lang="ar-DZ" dirty="0" smtClean="0"/>
              <a:t> التكلفة الوسطية المرجحة.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12212" y="5345684"/>
            <a:ext cx="447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/>
              <a:t>3- احسب تكلفة إنتاج المنتجين </a:t>
            </a:r>
            <a:r>
              <a:rPr lang="ar-DZ" dirty="0" err="1" smtClean="0"/>
              <a:t>و</a:t>
            </a:r>
            <a:r>
              <a:rPr lang="ar-DZ" dirty="0" smtClean="0"/>
              <a:t> التكلفة الوسطية المرجحة.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877664" y="5733368"/>
            <a:ext cx="4432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dirty="0" smtClean="0"/>
              <a:t>4 - احسب سعر التكلفة.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34854" y="6131502"/>
            <a:ext cx="4182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dirty="0" smtClean="0"/>
              <a:t> 5-  احسب نتيجة المحاسبة التحليلية </a:t>
            </a:r>
            <a:r>
              <a:rPr lang="ar-DZ" dirty="0" err="1" smtClean="0"/>
              <a:t>و</a:t>
            </a:r>
            <a:r>
              <a:rPr lang="ar-DZ" dirty="0" smtClean="0"/>
              <a:t> النتيجة الصافية.</a:t>
            </a:r>
            <a:endParaRPr lang="fr-FR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500042"/>
            <a:ext cx="8786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5*الأعباء </a:t>
            </a:r>
            <a:r>
              <a:rPr kumimoji="0" lang="ar-DZ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غير المباشرة:</a:t>
            </a:r>
            <a:r>
              <a:rPr lang="ar-DZ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ar-DZ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وزعــت فـــي الــجدول الآتـي ( جول توزيع الأعباء غير المباشرة )  مع الأخذ بعين الاعتبار مبلغ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</a:t>
            </a:r>
            <a:r>
              <a:rPr kumimoji="0" lang="ar-DZ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5000 عناصر إضافية</a:t>
            </a:r>
            <a:r>
              <a:rPr lang="ar-DZ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  <a:r>
              <a:rPr kumimoji="0" lang="ar-DZ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 مبلغ </a:t>
            </a:r>
            <a:r>
              <a:rPr kumimoji="0" lang="fr-F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DA</a:t>
            </a:r>
            <a:r>
              <a:rPr kumimoji="0" lang="ar-DZ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13170 كأعباء غير معتبرة:</a:t>
            </a:r>
            <a:endParaRPr kumimoji="0" lang="ar-D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85720" y="1428736"/>
          <a:ext cx="8450321" cy="1752600"/>
        </p:xfrm>
        <a:graphic>
          <a:graphicData uri="http://schemas.openxmlformats.org/drawingml/2006/table">
            <a:tbl>
              <a:tblPr rtl="1"/>
              <a:tblGrid>
                <a:gridCol w="2086066"/>
                <a:gridCol w="1497312"/>
                <a:gridCol w="2548729"/>
                <a:gridCol w="2318214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الأقســــام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التموين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الطلاء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التوزيع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∑ </a:t>
                      </a:r>
                      <a:r>
                        <a:rPr lang="ar-DZ" sz="2000" dirty="0" err="1">
                          <a:latin typeface="Calibri"/>
                          <a:ea typeface="Times New Roman"/>
                          <a:cs typeface="Arial"/>
                        </a:rPr>
                        <a:t>ت</a:t>
                      </a: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. الثانوي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55500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897000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128830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ط. و. القياس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Calibri"/>
                          <a:ea typeface="Times New Roman"/>
                          <a:cs typeface="Arial"/>
                        </a:rPr>
                        <a:t>kg</a:t>
                      </a: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  مواد مشتراة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>
                          <a:latin typeface="Calibri"/>
                          <a:ea typeface="Times New Roman"/>
                          <a:cs typeface="Arial"/>
                        </a:rPr>
                        <a:t>ساعة عمل  مباشرة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>
                          <a:latin typeface="Calibri"/>
                          <a:ea typeface="Times New Roman"/>
                          <a:cs typeface="Arial"/>
                        </a:rPr>
                        <a:t>وحدات مباعة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1214414" y="785794"/>
            <a:ext cx="1785950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كأعباء غير معتبرة</a:t>
            </a:r>
            <a:endParaRPr lang="fr-FR" sz="20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4714876" y="785794"/>
            <a:ext cx="1500198" cy="4905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 rtl="1"/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عناصر إضافية </a:t>
            </a:r>
            <a:endParaRPr lang="fr-FR" sz="2000" dirty="0"/>
          </a:p>
        </p:txBody>
      </p:sp>
      <p:grpSp>
        <p:nvGrpSpPr>
          <p:cNvPr id="22" name="Groupe 21"/>
          <p:cNvGrpSpPr/>
          <p:nvPr/>
        </p:nvGrpSpPr>
        <p:grpSpPr>
          <a:xfrm>
            <a:off x="714348" y="1071546"/>
            <a:ext cx="4071966" cy="2000263"/>
            <a:chOff x="714348" y="1071546"/>
            <a:chExt cx="4071966" cy="1846397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714348" y="1428736"/>
              <a:ext cx="3786214" cy="148920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/>
                <a:t>شرحهما في الوحدة 14.</a:t>
              </a:r>
            </a:p>
            <a:p>
              <a:pPr algn="r" rtl="1"/>
              <a:r>
                <a:rPr lang="ar-DZ" sz="2000" dirty="0" smtClean="0"/>
                <a:t>في غالب التمارين تعطى مبالغهما مباشرة.</a:t>
              </a:r>
            </a:p>
            <a:p>
              <a:pPr algn="r" rtl="1"/>
              <a:r>
                <a:rPr lang="ar-DZ" sz="2000" dirty="0" smtClean="0"/>
                <a:t>الإضافية تضاف (+) للنتيجة التحليلية</a:t>
              </a:r>
            </a:p>
            <a:p>
              <a:pPr algn="r" rtl="1"/>
              <a:r>
                <a:rPr lang="ar-DZ" sz="2000" dirty="0" smtClean="0"/>
                <a:t>وغير المعتبرة(غير المحملة ) تطرح (-)</a:t>
              </a:r>
              <a:endParaRPr lang="fr-FR" sz="2000" dirty="0"/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flipV="1">
              <a:off x="2000232" y="1137489"/>
              <a:ext cx="2786082" cy="29124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 rot="16200000" flipV="1">
              <a:off x="1678764" y="1107263"/>
              <a:ext cx="357191" cy="2857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3" name="Rectangle à coins arrondis 22"/>
          <p:cNvSpPr/>
          <p:nvPr/>
        </p:nvSpPr>
        <p:spPr>
          <a:xfrm>
            <a:off x="2643174" y="428604"/>
            <a:ext cx="378621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جدول توزيع الأعباء غير المباشرة</a:t>
            </a:r>
            <a:endParaRPr lang="fr-FR" sz="2000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285720" y="1462086"/>
          <a:ext cx="8450321" cy="175260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086066"/>
                <a:gridCol w="1497312"/>
                <a:gridCol w="2548729"/>
                <a:gridCol w="2318214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الأقســــام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التموين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الطلاء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التوزيع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∑ </a:t>
                      </a:r>
                      <a:r>
                        <a:rPr lang="ar-DZ" sz="2000" dirty="0" err="1"/>
                        <a:t>ت</a:t>
                      </a:r>
                      <a:r>
                        <a:rPr lang="ar-DZ" sz="2000" dirty="0"/>
                        <a:t>. الثانوي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55500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897000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128830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ط. و. القياس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  مواد مشتراة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ساعة عمل  مباشرة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وحدات مباعة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-71470" y="3349646"/>
          <a:ext cx="8429685" cy="3200400"/>
        </p:xfrm>
        <a:graphic>
          <a:graphicData uri="http://schemas.openxmlformats.org/drawingml/2006/table">
            <a:tbl>
              <a:tblPr rtl="1">
                <a:tableStyleId>{35758FB7-9AC5-4552-8A53-C91805E547FA}</a:tableStyleId>
              </a:tblPr>
              <a:tblGrid>
                <a:gridCol w="2259528"/>
                <a:gridCol w="1024102"/>
                <a:gridCol w="951339"/>
                <a:gridCol w="986947"/>
                <a:gridCol w="1097639"/>
                <a:gridCol w="1097639"/>
                <a:gridCol w="1012491"/>
              </a:tblGrid>
              <a:tr h="2857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البيــــــان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المبالغ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الأقسام المساعدة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الأقسام الأساسية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18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الإدارة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الصيانة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التموين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الإنتاج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التوزيع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 anchor="ctr"/>
                </a:tc>
              </a:tr>
              <a:tr h="24182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مجموع التوزيع الأولي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</a:tr>
              <a:tr h="725474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توزيع ثانوي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   الإدارة</a:t>
                      </a:r>
                      <a:endParaRPr lang="fr-FR" sz="2000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     الصيانة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DZ" sz="200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100%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25%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20%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100%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15%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25%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45%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40%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200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20%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10%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</a:tr>
              <a:tr h="24182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مجموع التوزيع الثانوي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 smtClean="0">
                          <a:latin typeface="Calibri"/>
                          <a:ea typeface="Calibri"/>
                          <a:cs typeface="Arial"/>
                        </a:rPr>
                        <a:t>ـــــــــــــــ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…………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…………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…………</a:t>
                      </a:r>
                      <a:endParaRPr lang="fr-FR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/>
                        <a:t>…………</a:t>
                      </a:r>
                      <a:endParaRPr lang="fr-FR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0456" marR="60456" marT="0" marB="0"/>
                </a:tc>
              </a:tr>
            </a:tbl>
          </a:graphicData>
        </a:graphic>
      </p:graphicFrame>
      <p:sp>
        <p:nvSpPr>
          <p:cNvPr id="29" name="Rectangle à coins arrondis 28"/>
          <p:cNvSpPr/>
          <p:nvPr/>
        </p:nvSpPr>
        <p:spPr>
          <a:xfrm>
            <a:off x="2857488" y="1857364"/>
            <a:ext cx="378621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في غالب تمارين </a:t>
            </a:r>
            <a:r>
              <a:rPr lang="ar-DZ" sz="2000" dirty="0" err="1" smtClean="0"/>
              <a:t>البكالوريا</a:t>
            </a:r>
            <a:r>
              <a:rPr lang="ar-DZ" sz="2000" dirty="0" smtClean="0"/>
              <a:t> يكون بداية من مجموع التوزيع الأولي ( مج </a:t>
            </a:r>
            <a:r>
              <a:rPr lang="ar-DZ" sz="2000" dirty="0" err="1" smtClean="0"/>
              <a:t>ت</a:t>
            </a:r>
            <a:r>
              <a:rPr lang="ar-DZ" sz="2000" dirty="0" smtClean="0"/>
              <a:t> 1) كهذا الجدول.</a:t>
            </a:r>
          </a:p>
          <a:p>
            <a:pPr algn="r" rtl="1"/>
            <a:r>
              <a:rPr lang="ar-DZ" sz="2000" dirty="0" smtClean="0"/>
              <a:t>و في هذه الحالة يجب إتمام التوزيع الثانوي لحساب مجموعه ( مج </a:t>
            </a:r>
            <a:r>
              <a:rPr lang="ar-DZ" sz="2000" dirty="0" err="1" smtClean="0"/>
              <a:t>ت</a:t>
            </a:r>
            <a:r>
              <a:rPr lang="ar-DZ" sz="2000" dirty="0" smtClean="0"/>
              <a:t> </a:t>
            </a:r>
            <a:r>
              <a:rPr lang="ar-DZ" sz="2000" dirty="0" err="1" smtClean="0"/>
              <a:t>ثا</a:t>
            </a:r>
            <a:r>
              <a:rPr lang="ar-DZ" sz="2000" dirty="0" smtClean="0"/>
              <a:t>)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241578" y="1390648"/>
          <a:ext cx="8450321" cy="175260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086066"/>
                <a:gridCol w="1497312"/>
                <a:gridCol w="2548729"/>
                <a:gridCol w="2318214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الأقســــام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التموين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الطلاء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التوزيع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∑ </a:t>
                      </a:r>
                      <a:r>
                        <a:rPr lang="ar-DZ" sz="2000" dirty="0" err="1"/>
                        <a:t>ت</a:t>
                      </a:r>
                      <a:r>
                        <a:rPr lang="ar-DZ" sz="2000" dirty="0"/>
                        <a:t>. الثانوي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55500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897000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128830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ط. و. القياس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  مواد مشتراة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ساعة عمل  مباشرة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وحدات مباعة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40" name="Groupe 39"/>
          <p:cNvGrpSpPr/>
          <p:nvPr/>
        </p:nvGrpSpPr>
        <p:grpSpPr>
          <a:xfrm>
            <a:off x="2786050" y="1500174"/>
            <a:ext cx="4714908" cy="857256"/>
            <a:chOff x="928662" y="3786190"/>
            <a:chExt cx="4714908" cy="857256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928662" y="3786190"/>
              <a:ext cx="3786214" cy="8572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/>
                <a:t>و قد يكون بداية من مجموع التوزيع الثانوي ( مج </a:t>
              </a:r>
              <a:r>
                <a:rPr lang="ar-DZ" sz="2000" dirty="0" err="1" smtClean="0"/>
                <a:t>ت</a:t>
              </a:r>
              <a:r>
                <a:rPr lang="ar-DZ" sz="2000" dirty="0" smtClean="0"/>
                <a:t> </a:t>
              </a:r>
              <a:r>
                <a:rPr lang="ar-DZ" sz="2000" dirty="0" err="1" smtClean="0"/>
                <a:t>ثا</a:t>
              </a:r>
              <a:r>
                <a:rPr lang="ar-DZ" sz="2000" dirty="0" smtClean="0"/>
                <a:t> ) كما في هذه الوضعية.</a:t>
              </a:r>
              <a:endParaRPr lang="fr-FR" sz="2000" dirty="0" smtClean="0"/>
            </a:p>
            <a:p>
              <a:pPr algn="r" rtl="1"/>
              <a:endParaRPr lang="ar-DZ" sz="2000" dirty="0" smtClean="0"/>
            </a:p>
          </p:txBody>
        </p:sp>
        <p:cxnSp>
          <p:nvCxnSpPr>
            <p:cNvPr id="42" name="Connecteur droit avec flèche 41"/>
            <p:cNvCxnSpPr/>
            <p:nvPr/>
          </p:nvCxnSpPr>
          <p:spPr>
            <a:xfrm>
              <a:off x="4714876" y="4214818"/>
              <a:ext cx="92869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e 42"/>
          <p:cNvGrpSpPr/>
          <p:nvPr/>
        </p:nvGrpSpPr>
        <p:grpSpPr>
          <a:xfrm>
            <a:off x="2786050" y="2357430"/>
            <a:ext cx="4038214" cy="857256"/>
            <a:chOff x="2857488" y="2357430"/>
            <a:chExt cx="4038214" cy="857256"/>
          </a:xfrm>
          <a:solidFill>
            <a:schemeClr val="bg2">
              <a:lumMod val="75000"/>
            </a:schemeClr>
          </a:solidFill>
        </p:grpSpPr>
        <p:sp>
          <p:nvSpPr>
            <p:cNvPr id="44" name="Rectangle à coins arrondis 43"/>
            <p:cNvSpPr/>
            <p:nvPr/>
          </p:nvSpPr>
          <p:spPr>
            <a:xfrm>
              <a:off x="2857488" y="2357430"/>
              <a:ext cx="3786214" cy="857256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 rtl="1"/>
              <a:r>
                <a:rPr lang="ar-DZ" sz="2000" dirty="0" smtClean="0">
                  <a:solidFill>
                    <a:schemeClr val="tx1"/>
                  </a:solidFill>
                </a:rPr>
                <a:t>السطران لا يذكران في التمارين، لكن يجب إكمالهما من أجل حل التمرين.</a:t>
              </a:r>
              <a:endParaRPr lang="fr-FR" sz="2000" dirty="0" smtClean="0">
                <a:solidFill>
                  <a:schemeClr val="tx1"/>
                </a:solidFill>
              </a:endParaRPr>
            </a:p>
            <a:p>
              <a:pPr algn="r" rtl="1"/>
              <a:endParaRPr lang="ar-DZ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Accolade ouvrante 44"/>
            <p:cNvSpPr/>
            <p:nvPr/>
          </p:nvSpPr>
          <p:spPr>
            <a:xfrm>
              <a:off x="6643702" y="2428868"/>
              <a:ext cx="252000" cy="684000"/>
            </a:xfrm>
            <a:prstGeom prst="leftBrac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Flèche vers le bas 30"/>
          <p:cNvSpPr/>
          <p:nvPr/>
        </p:nvSpPr>
        <p:spPr>
          <a:xfrm>
            <a:off x="6215074" y="3500438"/>
            <a:ext cx="285752" cy="50006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07 -0.01202 L -0.53507 -0.0120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11" grpId="0" animBg="1"/>
      <p:bldP spid="12" grpId="0" animBg="1"/>
      <p:bldP spid="23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29642" cy="939784"/>
          </a:xfrm>
        </p:spPr>
        <p:txBody>
          <a:bodyPr anchor="t">
            <a:noAutofit/>
          </a:bodyPr>
          <a:lstStyle/>
          <a:p>
            <a:pPr algn="r" rtl="1"/>
            <a:r>
              <a:rPr lang="ar-DZ" sz="2000" dirty="0" smtClean="0">
                <a:solidFill>
                  <a:srgbClr val="FF0000"/>
                </a:solidFill>
              </a:rPr>
              <a:t>للتذكير : </a:t>
            </a:r>
            <a:r>
              <a:rPr lang="ar-DZ" sz="2000" dirty="0" smtClean="0"/>
              <a:t/>
            </a:r>
            <a:br>
              <a:rPr lang="ar-DZ" sz="2000" dirty="0" smtClean="0"/>
            </a:br>
            <a:r>
              <a:rPr lang="ar-DZ" sz="2000" dirty="0" smtClean="0"/>
              <a:t>        في مصاريف النقل 000 40 دج هي عبء مباشر للمادة "</a:t>
            </a:r>
            <a:r>
              <a:rPr lang="fr-FR" sz="2000" dirty="0" smtClean="0"/>
              <a:t>M1</a:t>
            </a:r>
            <a:r>
              <a:rPr lang="ar-DZ" sz="2000" dirty="0" smtClean="0"/>
              <a:t>” </a:t>
            </a:r>
            <a:r>
              <a:rPr lang="ar-DZ" sz="2000" dirty="0" err="1" smtClean="0"/>
              <a:t>و</a:t>
            </a:r>
            <a:r>
              <a:rPr lang="ar-DZ" sz="2000" dirty="0" smtClean="0"/>
              <a:t> 500 52 دج هي </a:t>
            </a:r>
            <a:r>
              <a:rPr lang="ar-DZ" sz="2000" dirty="0" smtClean="0">
                <a:solidFill>
                  <a:srgbClr val="FF0000"/>
                </a:solidFill>
              </a:rPr>
              <a:t>عبء مباشر  .                 </a:t>
            </a:r>
            <a:r>
              <a:rPr lang="ar-DZ" sz="2000" dirty="0" smtClean="0"/>
              <a:t>للمادة "</a:t>
            </a:r>
            <a:r>
              <a:rPr lang="fr-FR" sz="2000" dirty="0" smtClean="0"/>
              <a:t>M2</a:t>
            </a:r>
            <a:r>
              <a:rPr lang="ar-DZ" sz="2000" dirty="0" smtClean="0"/>
              <a:t>”.</a:t>
            </a:r>
            <a:br>
              <a:rPr lang="ar-DZ" sz="2000" dirty="0" smtClean="0"/>
            </a:br>
            <a:r>
              <a:rPr lang="ar-DZ" sz="2000" dirty="0" smtClean="0"/>
              <a:t>         في الإنتاج 000 5 كغ من المادة "</a:t>
            </a:r>
            <a:r>
              <a:rPr lang="fr-FR" sz="2000" dirty="0" smtClean="0"/>
              <a:t>M1</a:t>
            </a:r>
            <a:r>
              <a:rPr lang="ar-DZ" sz="2000" dirty="0" smtClean="0"/>
              <a:t>”  </a:t>
            </a:r>
            <a:r>
              <a:rPr lang="ar-DZ" sz="2000" dirty="0" err="1" smtClean="0"/>
              <a:t>و</a:t>
            </a:r>
            <a:r>
              <a:rPr lang="ar-DZ" sz="2000" dirty="0" smtClean="0"/>
              <a:t> 500 2 كغ من المادة "</a:t>
            </a:r>
            <a:r>
              <a:rPr lang="fr-FR" sz="2000" dirty="0" smtClean="0"/>
              <a:t>M2</a:t>
            </a:r>
            <a:r>
              <a:rPr lang="ar-DZ" sz="2000" dirty="0" smtClean="0"/>
              <a:t>” هي </a:t>
            </a:r>
            <a:r>
              <a:rPr lang="ar-DZ" sz="2000" dirty="0" smtClean="0">
                <a:solidFill>
                  <a:srgbClr val="FF0000"/>
                </a:solidFill>
              </a:rPr>
              <a:t>استعمالات مباشرة .                              </a:t>
            </a:r>
            <a:r>
              <a:rPr lang="ar-DZ" sz="2000" dirty="0" smtClean="0"/>
              <a:t>للمنتج "</a:t>
            </a:r>
            <a:r>
              <a:rPr lang="fr-FR" sz="2000" dirty="0" smtClean="0"/>
              <a:t>P1</a:t>
            </a:r>
            <a:r>
              <a:rPr lang="ar-DZ" sz="2000" dirty="0" smtClean="0"/>
              <a:t>” (الكراسي )         </a:t>
            </a:r>
            <a:br>
              <a:rPr lang="ar-DZ" sz="2000" dirty="0" smtClean="0"/>
            </a:br>
            <a:r>
              <a:rPr lang="ar-DZ" sz="2000" dirty="0" smtClean="0"/>
              <a:t>                    </a:t>
            </a:r>
            <a:r>
              <a:rPr lang="fr-FR" sz="2000" dirty="0" smtClean="0"/>
              <a:t>6000kg</a:t>
            </a:r>
            <a:r>
              <a:rPr lang="ar-DZ" sz="2000" dirty="0" smtClean="0"/>
              <a:t> من المادة  "</a:t>
            </a:r>
            <a:r>
              <a:rPr lang="fr-FR" sz="2000" dirty="0" smtClean="0"/>
              <a:t>M1</a:t>
            </a:r>
            <a:r>
              <a:rPr lang="ar-DZ" sz="2000" dirty="0" smtClean="0"/>
              <a:t>" </a:t>
            </a:r>
            <a:r>
              <a:rPr lang="ar-DZ" sz="2000" dirty="0" err="1" smtClean="0"/>
              <a:t>و</a:t>
            </a:r>
            <a:r>
              <a:rPr lang="fr-FR" sz="2000" dirty="0" smtClean="0"/>
              <a:t>kg 8000</a:t>
            </a:r>
            <a:r>
              <a:rPr lang="ar-DZ" sz="2000" dirty="0" smtClean="0"/>
              <a:t>من المادة "</a:t>
            </a:r>
            <a:r>
              <a:rPr lang="fr-FR" sz="2000" dirty="0" smtClean="0"/>
              <a:t>M2</a:t>
            </a:r>
            <a:r>
              <a:rPr lang="ar-DZ" sz="2000" dirty="0" smtClean="0"/>
              <a:t>". هي </a:t>
            </a:r>
            <a:r>
              <a:rPr lang="ar-DZ" sz="2000" dirty="0" smtClean="0">
                <a:solidFill>
                  <a:srgbClr val="FF0000"/>
                </a:solidFill>
              </a:rPr>
              <a:t>استعمالات مباشرة                               .                             </a:t>
            </a:r>
            <a:r>
              <a:rPr lang="ar-DZ" sz="2000" dirty="0" smtClean="0"/>
              <a:t>للمنتج "</a:t>
            </a:r>
            <a:r>
              <a:rPr lang="fr-FR" sz="2000" dirty="0" smtClean="0"/>
              <a:t> P2</a:t>
            </a:r>
            <a:r>
              <a:rPr lang="ar-DZ" sz="2000" dirty="0" smtClean="0"/>
              <a:t>”  ( الطاولات).  </a:t>
            </a:r>
            <a:br>
              <a:rPr lang="ar-DZ" sz="2000" dirty="0" smtClean="0"/>
            </a:br>
            <a:r>
              <a:rPr lang="ar-DZ" sz="2000" dirty="0" smtClean="0"/>
              <a:t>     </a:t>
            </a:r>
            <a:r>
              <a:rPr lang="ar-DZ" sz="2000" dirty="0" smtClean="0">
                <a:solidFill>
                  <a:srgbClr val="FF0000"/>
                </a:solidFill>
              </a:rPr>
              <a:t>مباشرة لأنها توجه مباشرة لسعلة محددة.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28" y="2714620"/>
            <a:ext cx="8229600" cy="357190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2400" dirty="0" smtClean="0"/>
              <a:t>الأعباء المباشرة هي التي تعرف وجهتها </a:t>
            </a:r>
            <a:r>
              <a:rPr lang="ar-DZ" sz="2400" dirty="0" smtClean="0">
                <a:solidFill>
                  <a:srgbClr val="FF0000"/>
                </a:solidFill>
              </a:rPr>
              <a:t>مباشرة</a:t>
            </a:r>
            <a:r>
              <a:rPr lang="ar-DZ" sz="2400" dirty="0" smtClean="0"/>
              <a:t> ( لأي شيء تستعمل ).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3929066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ar-DZ" sz="2000" dirty="0" smtClean="0"/>
              <a:t>مثلا : ( </a:t>
            </a:r>
            <a:r>
              <a:rPr lang="ar-DZ" sz="2000" dirty="0" smtClean="0">
                <a:solidFill>
                  <a:srgbClr val="FF0000"/>
                </a:solidFill>
              </a:rPr>
              <a:t>مثال إضافي</a:t>
            </a:r>
            <a:r>
              <a:rPr lang="ar-DZ" sz="2000" dirty="0" smtClean="0"/>
              <a:t>) .</a:t>
            </a:r>
          </a:p>
          <a:p>
            <a:pPr algn="r" rtl="1">
              <a:buNone/>
            </a:pPr>
            <a:r>
              <a:rPr lang="ar-DZ" sz="2000" dirty="0" smtClean="0"/>
              <a:t>اشترت مؤسسة سلعتين : الأولى بـ 000 10 دج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الثانية بـ000 15 دج.</a:t>
            </a:r>
          </a:p>
          <a:p>
            <a:pPr algn="r" rtl="1">
              <a:buNone/>
            </a:pPr>
            <a:r>
              <a:rPr lang="ar-DZ" sz="2000" dirty="0" smtClean="0"/>
              <a:t>وضعت السلعتين في مخزن </a:t>
            </a:r>
            <a:r>
              <a:rPr lang="ar-DZ" sz="2000" dirty="0" err="1" smtClean="0"/>
              <a:t>و</a:t>
            </a:r>
            <a:r>
              <a:rPr lang="ar-DZ" sz="2000" dirty="0" smtClean="0"/>
              <a:t> دفعت 000 3 دج إيجار هذا المخزن.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885828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ar-DZ" sz="2000" dirty="0" smtClean="0"/>
              <a:t>الأعباء التي في جدول الأعباء غير المباشرة هي التي تكون </a:t>
            </a:r>
            <a:r>
              <a:rPr lang="ar-DZ" sz="2000" dirty="0" smtClean="0">
                <a:solidFill>
                  <a:srgbClr val="0070C0"/>
                </a:solidFill>
              </a:rPr>
              <a:t>مشتركة  ( غير مباشرة) </a:t>
            </a:r>
            <a:r>
              <a:rPr lang="ar-DZ" sz="2000" dirty="0" smtClean="0"/>
              <a:t>بين سلعتين أو أكثر.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30858" y="5643578"/>
            <a:ext cx="5357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000" dirty="0" smtClean="0"/>
              <a:t>000 3 دج  هي عبء، هل يضاف للسلعة الأولى أو الثانية ؟        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854693" y="4929198"/>
            <a:ext cx="45288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000" dirty="0" smtClean="0"/>
              <a:t>000 10 دج هي عبء للسلعة الأولى ( عبء مباشر)</a:t>
            </a:r>
          </a:p>
          <a:p>
            <a:pPr algn="r" rtl="1"/>
            <a:r>
              <a:rPr lang="ar-DZ" sz="2000" dirty="0" smtClean="0"/>
              <a:t>000 15 دج عبء للسلعة الثانية ( عبء مباشر) .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357158" y="6110607"/>
            <a:ext cx="8572560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 rtl="1"/>
            <a:r>
              <a:rPr lang="ar-DZ" sz="2400" dirty="0" smtClean="0"/>
              <a:t>هي  مشتركة بينهما ( غير مباشرة ) لذا توزع ( تقسم ) في جدول الأعباء غير المباشرة.</a:t>
            </a:r>
            <a:endParaRPr lang="fr-FR" sz="24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58" y="4105292"/>
          <a:ext cx="8450321" cy="1752600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086066"/>
                <a:gridCol w="1497312"/>
                <a:gridCol w="2548729"/>
                <a:gridCol w="2318214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الأقســــام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التموين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الطلاء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التوزيع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∑ </a:t>
                      </a:r>
                      <a:r>
                        <a:rPr lang="ar-DZ" sz="2000" dirty="0" err="1"/>
                        <a:t>ت</a:t>
                      </a:r>
                      <a:r>
                        <a:rPr lang="ar-DZ" sz="2000" dirty="0"/>
                        <a:t>. الثانوي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55500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897000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128830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ط. و. القياس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/>
                        <a:t>kg</a:t>
                      </a:r>
                      <a:r>
                        <a:rPr lang="ar-DZ" sz="2000"/>
                        <a:t>  مواد مشتراة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/>
                        <a:t>ساعة عمل  مباشرة </a:t>
                      </a:r>
                      <a:endParaRPr lang="fr-FR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dirty="0"/>
                        <a:t>وحدات مباعة </a:t>
                      </a:r>
                      <a:endParaRPr lang="fr-FR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3" name="Groupe 22"/>
          <p:cNvGrpSpPr/>
          <p:nvPr/>
        </p:nvGrpSpPr>
        <p:grpSpPr>
          <a:xfrm>
            <a:off x="1928794" y="3715546"/>
            <a:ext cx="4500000" cy="825521"/>
            <a:chOff x="1928794" y="3715546"/>
            <a:chExt cx="4500000" cy="825521"/>
          </a:xfrm>
        </p:grpSpPr>
        <p:cxnSp>
          <p:nvCxnSpPr>
            <p:cNvPr id="14" name="Connecteur droit avec flèche 13"/>
            <p:cNvCxnSpPr/>
            <p:nvPr/>
          </p:nvCxnSpPr>
          <p:spPr>
            <a:xfrm rot="5400000">
              <a:off x="2285984" y="4000504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Accolade fermante 21"/>
            <p:cNvSpPr/>
            <p:nvPr/>
          </p:nvSpPr>
          <p:spPr>
            <a:xfrm rot="16200000">
              <a:off x="3872794" y="1985067"/>
              <a:ext cx="612000" cy="450000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07123E-6 L 1.14861 -0.0164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" y="-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63552E-6 L 1.39757 -0.0180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9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  <p:bldP spid="5" grpId="0" animBg="1"/>
      <p:bldP spid="6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85720" y="2714620"/>
            <a:ext cx="8572560" cy="4286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3200" dirty="0" smtClean="0">
                <a:solidFill>
                  <a:srgbClr val="FF0000"/>
                </a:solidFill>
              </a:rPr>
              <a:t>جدول</a:t>
            </a:r>
            <a:r>
              <a:rPr lang="ar-DZ" dirty="0" smtClean="0">
                <a:solidFill>
                  <a:srgbClr val="FF0000"/>
                </a:solidFill>
              </a:rPr>
              <a:t> الأعباء غير المباشرة: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428736"/>
          <a:ext cx="8572560" cy="2103120"/>
        </p:xfrm>
        <a:graphic>
          <a:graphicData uri="http://schemas.openxmlformats.org/drawingml/2006/table">
            <a:tbl>
              <a:tblPr rtl="1"/>
              <a:tblGrid>
                <a:gridCol w="1944983"/>
                <a:gridCol w="2089790"/>
                <a:gridCol w="2376356"/>
                <a:gridCol w="2161431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الأقســــام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التموين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الطلاء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التوزيع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>
                          <a:latin typeface="Calibri"/>
                          <a:ea typeface="Times New Roman"/>
                          <a:cs typeface="Arial"/>
                        </a:rPr>
                        <a:t>∑ ت. الثانوي</a:t>
                      </a:r>
                      <a:endParaRPr lang="fr-FR" sz="3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55500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Arial"/>
                        </a:rPr>
                        <a:t>897000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128830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ط. و. </a:t>
                      </a:r>
                      <a:r>
                        <a:rPr lang="ar-DZ" sz="2400" dirty="0" smtClean="0">
                          <a:latin typeface="Calibri"/>
                          <a:ea typeface="Times New Roman"/>
                          <a:cs typeface="Arial"/>
                        </a:rPr>
                        <a:t>القياس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Arial"/>
                        </a:rPr>
                        <a:t>kg</a:t>
                      </a: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  مواد </a:t>
                      </a:r>
                      <a:r>
                        <a:rPr lang="ar-DZ" sz="2400" dirty="0" err="1">
                          <a:latin typeface="Calibri"/>
                          <a:ea typeface="Times New Roman"/>
                          <a:cs typeface="Arial"/>
                        </a:rPr>
                        <a:t>مشتراة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ساعة عمل  مباشرة 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>
                          <a:latin typeface="Calibri"/>
                          <a:ea typeface="Times New Roman"/>
                          <a:cs typeface="Arial"/>
                        </a:rPr>
                        <a:t>وحدات مباعة 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357686" y="4205612"/>
            <a:ext cx="3286148" cy="571504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1400" dirty="0" smtClean="0"/>
              <a:t>في غالب التمارين جدول الأعباء غير المباشرة يكون بداية من مج </a:t>
            </a:r>
            <a:r>
              <a:rPr lang="ar-DZ" sz="1400" dirty="0" err="1" smtClean="0"/>
              <a:t>ت</a:t>
            </a:r>
            <a:r>
              <a:rPr lang="ar-DZ" sz="1400" dirty="0" smtClean="0"/>
              <a:t> </a:t>
            </a:r>
            <a:r>
              <a:rPr lang="ar-DZ" sz="1400" dirty="0" err="1" smtClean="0"/>
              <a:t>ثا</a:t>
            </a:r>
            <a:r>
              <a:rPr lang="ar-DZ" sz="1400" dirty="0" smtClean="0"/>
              <a:t>، </a:t>
            </a:r>
            <a:r>
              <a:rPr lang="ar-DZ" sz="1400" dirty="0" err="1" smtClean="0"/>
              <a:t>و</a:t>
            </a:r>
            <a:r>
              <a:rPr lang="ar-DZ" sz="1400" dirty="0" smtClean="0"/>
              <a:t> يجب عليك إكمال الباقي.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3571868" y="2714620"/>
            <a:ext cx="4143404" cy="121444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DZ" sz="2000" dirty="0" smtClean="0"/>
              <a:t>الباقي في الجدول سطرين : </a:t>
            </a:r>
          </a:p>
          <a:p>
            <a:pPr algn="r" rtl="1"/>
            <a:r>
              <a:rPr lang="ar-DZ" sz="2000" dirty="0" smtClean="0"/>
              <a:t>                عدد وحدات القياس.</a:t>
            </a:r>
          </a:p>
          <a:p>
            <a:pPr algn="r" rtl="1"/>
            <a:r>
              <a:rPr lang="ar-DZ" sz="2000" dirty="0" smtClean="0"/>
              <a:t>                تكلفة وحدة القياس.</a:t>
            </a:r>
          </a:p>
          <a:p>
            <a:pPr algn="r" rtl="1"/>
            <a:r>
              <a:rPr lang="ar-DZ" sz="2000" dirty="0" smtClean="0"/>
              <a:t> 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7619510" y="2599807"/>
            <a:ext cx="1207382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</a:rPr>
              <a:t>عدد. و. ق</a:t>
            </a:r>
            <a:endParaRPr lang="ar-DZ" sz="2400" dirty="0">
              <a:ea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0673" y="3019537"/>
            <a:ext cx="1378904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</a:rPr>
              <a:t>تكلفة .و . ق</a:t>
            </a:r>
            <a:endParaRPr lang="ar-DZ" sz="2400" dirty="0">
              <a:ea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4485520"/>
            <a:ext cx="7896926" cy="72943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عدد وحدات القياس يحسب من التمرين، اعتمادا على طبيعة وحدة القياس.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</a:t>
            </a:r>
            <a:endParaRPr lang="ar-DZ" dirty="0">
              <a:ea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4071942"/>
            <a:ext cx="8576182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قسم الطلاء : </a:t>
            </a:r>
            <a:r>
              <a:rPr lang="ar-DZ" dirty="0" err="1" smtClean="0">
                <a:ea typeface="Times New Roman"/>
              </a:rPr>
              <a:t>ط</a:t>
            </a:r>
            <a:r>
              <a:rPr lang="ar-DZ" dirty="0" smtClean="0">
                <a:ea typeface="Times New Roman"/>
              </a:rPr>
              <a:t> و </a:t>
            </a:r>
            <a:r>
              <a:rPr lang="ar-DZ" dirty="0" err="1" smtClean="0">
                <a:ea typeface="Times New Roman"/>
              </a:rPr>
              <a:t>ق</a:t>
            </a:r>
            <a:r>
              <a:rPr lang="ar-DZ" dirty="0" smtClean="0">
                <a:ea typeface="Times New Roman"/>
              </a:rPr>
              <a:t> هي ساعة عمل مباشرة . قسم الطلاء ينتج المنتجين ( الكراسي</a:t>
            </a:r>
            <a:r>
              <a:rPr lang="ar-DZ" dirty="0" smtClean="0"/>
              <a:t> " </a:t>
            </a:r>
            <a:r>
              <a:rPr lang="fr-FR" dirty="0" smtClean="0"/>
              <a:t>P1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</a:t>
            </a:r>
            <a:r>
              <a:rPr lang="ar-DZ" dirty="0" err="1" smtClean="0">
                <a:ea typeface="Times New Roman"/>
              </a:rPr>
              <a:t>و</a:t>
            </a:r>
            <a:r>
              <a:rPr lang="ar-DZ" dirty="0" smtClean="0">
                <a:ea typeface="Times New Roman"/>
              </a:rPr>
              <a:t> الطاولات</a:t>
            </a:r>
            <a:r>
              <a:rPr lang="ar-DZ" dirty="0" smtClean="0"/>
              <a:t> " </a:t>
            </a:r>
            <a:r>
              <a:rPr lang="fr-FR" dirty="0" smtClean="0"/>
              <a:t>P2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). نجمع ساعات إنتاجهما معا.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                 اليد العاملة المباشرة : 800 2 سا</a:t>
            </a:r>
            <a:r>
              <a:rPr lang="ar-DZ" dirty="0" smtClean="0"/>
              <a:t> "</a:t>
            </a:r>
            <a:r>
              <a:rPr lang="fr-FR" dirty="0" smtClean="0"/>
              <a:t>P1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</a:t>
            </a:r>
            <a:r>
              <a:rPr lang="ar-DZ" dirty="0" smtClean="0"/>
              <a:t>+ 000 5 سا " </a:t>
            </a:r>
            <a:r>
              <a:rPr lang="fr-FR" dirty="0" smtClean="0"/>
              <a:t>P2</a:t>
            </a:r>
            <a:r>
              <a:rPr lang="ar-DZ" dirty="0" smtClean="0"/>
              <a:t>" = 800 7  ( بعدد الساعات و ليس الثمن حسب </a:t>
            </a:r>
            <a:r>
              <a:rPr lang="ar-DZ" dirty="0" err="1" smtClean="0"/>
              <a:t>ط</a:t>
            </a:r>
            <a:r>
              <a:rPr lang="ar-DZ" dirty="0" smtClean="0"/>
              <a:t> و </a:t>
            </a:r>
            <a:r>
              <a:rPr lang="ar-DZ" dirty="0" err="1" smtClean="0"/>
              <a:t>ق</a:t>
            </a:r>
            <a:r>
              <a:rPr lang="ar-DZ" dirty="0" smtClean="0"/>
              <a:t>)</a:t>
            </a:r>
            <a:endParaRPr lang="ar-DZ" dirty="0">
              <a:ea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071942"/>
            <a:ext cx="8668360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قسم التوزيع : </a:t>
            </a:r>
            <a:r>
              <a:rPr lang="ar-DZ" dirty="0" err="1" smtClean="0">
                <a:ea typeface="Times New Roman"/>
              </a:rPr>
              <a:t>ط</a:t>
            </a:r>
            <a:r>
              <a:rPr lang="ar-DZ" dirty="0" smtClean="0">
                <a:ea typeface="Times New Roman"/>
              </a:rPr>
              <a:t> و </a:t>
            </a:r>
            <a:r>
              <a:rPr lang="ar-DZ" dirty="0" err="1" smtClean="0">
                <a:ea typeface="Times New Roman"/>
              </a:rPr>
              <a:t>ق</a:t>
            </a:r>
            <a:r>
              <a:rPr lang="ar-DZ" dirty="0" smtClean="0">
                <a:ea typeface="Times New Roman"/>
              </a:rPr>
              <a:t> هي وحدات مباعة ، قسم التوزيع يبيع المنتجين( الكراسي</a:t>
            </a:r>
            <a:r>
              <a:rPr lang="ar-DZ" dirty="0" smtClean="0"/>
              <a:t> " </a:t>
            </a:r>
            <a:r>
              <a:rPr lang="fr-FR" dirty="0" smtClean="0"/>
              <a:t>P1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</a:t>
            </a:r>
            <a:r>
              <a:rPr lang="ar-DZ" dirty="0" err="1" smtClean="0">
                <a:ea typeface="Times New Roman"/>
              </a:rPr>
              <a:t>و</a:t>
            </a:r>
            <a:r>
              <a:rPr lang="ar-DZ" dirty="0" smtClean="0">
                <a:ea typeface="Times New Roman"/>
              </a:rPr>
              <a:t> الطاولات</a:t>
            </a:r>
            <a:r>
              <a:rPr lang="ar-DZ" dirty="0" smtClean="0"/>
              <a:t> " </a:t>
            </a:r>
            <a:r>
              <a:rPr lang="fr-FR" dirty="0" smtClean="0"/>
              <a:t>P2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). نجمع عدد وحداتهما المباعة معا.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                 في المبيعات : 500 2 وحدة مباعة</a:t>
            </a:r>
            <a:r>
              <a:rPr lang="ar-DZ" dirty="0" smtClean="0"/>
              <a:t>"</a:t>
            </a:r>
            <a:r>
              <a:rPr lang="fr-FR" dirty="0" smtClean="0"/>
              <a:t>P1</a:t>
            </a:r>
            <a:r>
              <a:rPr lang="ar-DZ" dirty="0" smtClean="0"/>
              <a:t>"</a:t>
            </a:r>
            <a:r>
              <a:rPr lang="ar-DZ" dirty="0" smtClean="0">
                <a:ea typeface="Times New Roman"/>
              </a:rPr>
              <a:t> </a:t>
            </a:r>
            <a:r>
              <a:rPr lang="ar-DZ" dirty="0" smtClean="0"/>
              <a:t>+ 000 4 وحدة مباعة" </a:t>
            </a:r>
            <a:r>
              <a:rPr lang="fr-FR" dirty="0" smtClean="0"/>
              <a:t>P2</a:t>
            </a:r>
            <a:r>
              <a:rPr lang="ar-DZ" dirty="0" smtClean="0"/>
              <a:t>" = 500 6 ( بعدد الوحدات المباعة و ليس ثمن البيع حسب </a:t>
            </a:r>
            <a:r>
              <a:rPr lang="ar-DZ" dirty="0" err="1" smtClean="0"/>
              <a:t>ط</a:t>
            </a:r>
            <a:r>
              <a:rPr lang="ar-DZ" dirty="0" smtClean="0"/>
              <a:t> و </a:t>
            </a:r>
            <a:r>
              <a:rPr lang="ar-DZ" dirty="0" err="1" smtClean="0"/>
              <a:t>ق</a:t>
            </a:r>
            <a:r>
              <a:rPr lang="ar-DZ" dirty="0" smtClean="0"/>
              <a:t>)</a:t>
            </a:r>
            <a:endParaRPr lang="ar-DZ" dirty="0">
              <a:ea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8992" y="4143380"/>
            <a:ext cx="5061065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تكلفة وحدة القياس = مجموع التوزيع الثانوي / عدد وحدات القياس.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               قسم التموين = 500 55 / 500 18 = 3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               قسم الطلاء = 000 897 / 800 7 = 115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dirty="0" smtClean="0">
                <a:ea typeface="Times New Roman"/>
              </a:rPr>
              <a:t>                  قسم التوزيع = 830 128 / 500 6 = 19.82</a:t>
            </a:r>
            <a:endParaRPr lang="ar-DZ" dirty="0">
              <a:ea typeface="Times New Roman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rot="5400000" flipH="1" flipV="1">
            <a:off x="4790917" y="3781587"/>
            <a:ext cx="14195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4857752" y="1424614"/>
          <a:ext cx="2089790" cy="2103120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2089790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التموين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55500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kg</a:t>
                      </a:r>
                      <a:r>
                        <a:rPr lang="ar-DZ" sz="2400" dirty="0"/>
                        <a:t>  مواد </a:t>
                      </a:r>
                      <a:r>
                        <a:rPr lang="ar-DZ" sz="2400" dirty="0" err="1"/>
                        <a:t>مشتراة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2500298" y="1428736"/>
          <a:ext cx="2376356" cy="2103120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2376356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الطلاء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/>
                        <a:t>897000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ساعة عمل  مباشرة 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326664" y="1428736"/>
          <a:ext cx="2161431" cy="2103120"/>
        </p:xfrm>
        <a:graphic>
          <a:graphicData uri="http://schemas.openxmlformats.org/drawingml/2006/table">
            <a:tbl>
              <a:tblPr rtl="1">
                <a:tableStyleId>{08FB837D-C827-4EFA-A057-4D05807E0F7C}</a:tableStyleId>
              </a:tblPr>
              <a:tblGrid>
                <a:gridCol w="2161431"/>
              </a:tblGrid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التوزيع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128830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400" dirty="0"/>
                        <a:t>وحدات مباعة </a:t>
                      </a:r>
                      <a:endParaRPr lang="fr-FR" sz="3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41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5429256" y="2571744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Times New Roman"/>
              </a:rPr>
              <a:t>18500</a:t>
            </a:r>
            <a:endParaRPr lang="fr-FR" sz="2400" dirty="0"/>
          </a:p>
        </p:txBody>
      </p:sp>
      <p:sp>
        <p:nvSpPr>
          <p:cNvPr id="25" name="Rectangle 24"/>
          <p:cNvSpPr/>
          <p:nvPr/>
        </p:nvSpPr>
        <p:spPr>
          <a:xfrm>
            <a:off x="5429256" y="3082127"/>
            <a:ext cx="978153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DZ" sz="2400" dirty="0" smtClean="0">
                <a:ea typeface="Times New Roman"/>
              </a:rPr>
              <a:t>3دج/كغ</a:t>
            </a:r>
            <a:endParaRPr lang="fr-FR" sz="2400" dirty="0">
              <a:ea typeface="Times New Roman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86116" y="2653499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Times New Roman"/>
              </a:rPr>
              <a:t>7800</a:t>
            </a:r>
            <a:endParaRPr lang="fr-FR" sz="2400" dirty="0"/>
          </a:p>
        </p:txBody>
      </p:sp>
      <p:sp>
        <p:nvSpPr>
          <p:cNvPr id="27" name="Rectangle 26"/>
          <p:cNvSpPr/>
          <p:nvPr/>
        </p:nvSpPr>
        <p:spPr>
          <a:xfrm>
            <a:off x="2928926" y="3110211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Times New Roman"/>
              </a:rPr>
              <a:t>115دج/سا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1058043" y="2641357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400" dirty="0" smtClean="0">
                <a:ea typeface="Times New Roman"/>
              </a:rPr>
              <a:t>6500</a:t>
            </a:r>
            <a:endParaRPr lang="fr-FR" sz="2400" dirty="0"/>
          </a:p>
        </p:txBody>
      </p:sp>
      <p:sp>
        <p:nvSpPr>
          <p:cNvPr id="29" name="Rectangle 28"/>
          <p:cNvSpPr/>
          <p:nvPr/>
        </p:nvSpPr>
        <p:spPr>
          <a:xfrm>
            <a:off x="-198177" y="3090975"/>
            <a:ext cx="2691763" cy="480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</a:rPr>
              <a:t>19.82دج/للوحدة المباعة</a:t>
            </a:r>
            <a:endParaRPr lang="ar-DZ" sz="2400" dirty="0">
              <a:ea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4348" y="4214818"/>
            <a:ext cx="7929618" cy="1154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قسم التموين : </a:t>
            </a:r>
            <a:r>
              <a:rPr lang="ar-DZ" sz="2000" dirty="0" err="1" smtClean="0">
                <a:ea typeface="Times New Roman"/>
              </a:rPr>
              <a:t>ط</a:t>
            </a:r>
            <a:r>
              <a:rPr lang="ar-DZ" sz="2000" dirty="0" smtClean="0">
                <a:ea typeface="Times New Roman"/>
              </a:rPr>
              <a:t> و </a:t>
            </a:r>
            <a:r>
              <a:rPr lang="ar-DZ" sz="2000" dirty="0" err="1" smtClean="0">
                <a:ea typeface="Times New Roman"/>
              </a:rPr>
              <a:t>ق</a:t>
            </a:r>
            <a:r>
              <a:rPr lang="ar-DZ" sz="2000" dirty="0" smtClean="0">
                <a:ea typeface="Times New Roman"/>
              </a:rPr>
              <a:t> هي كغ مادة مشتراة. قسم التموين يشتري المادتين. نجمع وزنهما معا.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                    في المشتريات : 000 8 كغ </a:t>
            </a:r>
            <a:r>
              <a:rPr lang="ar-DZ" sz="2000" dirty="0" smtClean="0"/>
              <a:t>"</a:t>
            </a:r>
            <a:r>
              <a:rPr lang="fr-FR" sz="2000" dirty="0" smtClean="0"/>
              <a:t>M1</a:t>
            </a:r>
            <a:r>
              <a:rPr lang="ar-DZ" sz="2000" dirty="0" smtClean="0"/>
              <a:t>” + 500 10كغ "</a:t>
            </a:r>
            <a:r>
              <a:rPr lang="fr-FR" sz="2000" dirty="0" smtClean="0"/>
              <a:t>M2</a:t>
            </a:r>
            <a:r>
              <a:rPr lang="ar-DZ" sz="2000" dirty="0" smtClean="0"/>
              <a:t>” = 500 18 ( بالوزن </a:t>
            </a:r>
            <a:r>
              <a:rPr lang="ar-DZ" sz="2000" dirty="0" err="1" smtClean="0"/>
              <a:t>و</a:t>
            </a:r>
            <a:r>
              <a:rPr lang="ar-DZ" sz="2000" dirty="0" smtClean="0"/>
              <a:t> ليس الثمن حسب </a:t>
            </a:r>
            <a:r>
              <a:rPr lang="ar-DZ" sz="2000" dirty="0" err="1" smtClean="0"/>
              <a:t>ط</a:t>
            </a:r>
            <a:r>
              <a:rPr lang="ar-DZ" sz="2000" dirty="0" smtClean="0"/>
              <a:t> و </a:t>
            </a:r>
            <a:r>
              <a:rPr lang="ar-DZ" sz="2000" dirty="0" err="1" smtClean="0"/>
              <a:t>ق</a:t>
            </a:r>
            <a:r>
              <a:rPr lang="ar-DZ" sz="2000" dirty="0" smtClean="0"/>
              <a:t>)</a:t>
            </a:r>
            <a:endParaRPr lang="ar-DZ" sz="2000" dirty="0">
              <a:ea typeface="Times New Roman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3999091"/>
            <a:ext cx="8929718" cy="2215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نستخدم الجدول كالآتي :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     قسم </a:t>
            </a:r>
            <a:r>
              <a:rPr lang="ar-DZ" sz="2000" b="1" dirty="0" smtClean="0">
                <a:solidFill>
                  <a:srgbClr val="FF0000"/>
                </a:solidFill>
                <a:ea typeface="Times New Roman"/>
              </a:rPr>
              <a:t>التموين</a:t>
            </a:r>
            <a:r>
              <a:rPr lang="ar-DZ" sz="2000" dirty="0" smtClean="0">
                <a:ea typeface="Times New Roman"/>
              </a:rPr>
              <a:t> يستخدم </a:t>
            </a:r>
            <a:r>
              <a:rPr lang="ar-DZ" sz="2000" b="1" dirty="0" smtClean="0">
                <a:solidFill>
                  <a:srgbClr val="FF0000"/>
                </a:solidFill>
                <a:ea typeface="Times New Roman"/>
              </a:rPr>
              <a:t>لتكلفة الشراء</a:t>
            </a:r>
            <a:r>
              <a:rPr lang="ar-DZ" sz="2000" dirty="0" smtClean="0">
                <a:ea typeface="Times New Roman"/>
              </a:rPr>
              <a:t>، تكلفة وحدة القياس فيه = 3 دج تحول لتكلفة الوحدة في تكلفة الشراء.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    قسم </a:t>
            </a:r>
            <a:r>
              <a:rPr lang="ar-DZ" sz="2000" b="1" dirty="0" smtClean="0">
                <a:solidFill>
                  <a:srgbClr val="0070C0"/>
                </a:solidFill>
                <a:ea typeface="Times New Roman"/>
              </a:rPr>
              <a:t>الطلاء</a:t>
            </a:r>
            <a:r>
              <a:rPr lang="ar-DZ" sz="2000" dirty="0" smtClean="0">
                <a:ea typeface="Times New Roman"/>
              </a:rPr>
              <a:t> يستخدم لتكلفة </a:t>
            </a:r>
            <a:r>
              <a:rPr lang="ar-DZ" sz="2000" b="1" dirty="0" smtClean="0">
                <a:solidFill>
                  <a:srgbClr val="0070C0"/>
                </a:solidFill>
                <a:ea typeface="Times New Roman"/>
              </a:rPr>
              <a:t>الإنتاج</a:t>
            </a:r>
            <a:r>
              <a:rPr lang="ar-DZ" sz="2000" dirty="0" smtClean="0">
                <a:ea typeface="Times New Roman"/>
              </a:rPr>
              <a:t>، تكلفة وحدة القياس = 115 دج تحول لتكلفة الوحدة في تكلفة الإنتاج.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         ( في هذه الوضعية قسم الطلاء وحده ينتج ، لو كان ورشتين أو أكثر للإنتاج نحول كل ورشة لوحدها   .          لتكلفة الإنتاج. )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000" dirty="0" smtClean="0">
                <a:ea typeface="Times New Roman"/>
              </a:rPr>
              <a:t>   قسم </a:t>
            </a:r>
            <a:r>
              <a:rPr lang="ar-DZ" sz="20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التوزيع</a:t>
            </a:r>
            <a:r>
              <a:rPr lang="ar-DZ" sz="2000" dirty="0" smtClean="0">
                <a:ea typeface="Times New Roman"/>
              </a:rPr>
              <a:t> يستخدم </a:t>
            </a:r>
            <a:r>
              <a:rPr lang="ar-DZ" sz="2000" b="1" dirty="0" smtClean="0">
                <a:solidFill>
                  <a:schemeClr val="accent2">
                    <a:lumMod val="75000"/>
                  </a:schemeClr>
                </a:solidFill>
                <a:ea typeface="Times New Roman"/>
              </a:rPr>
              <a:t>لسعر التكلفة</a:t>
            </a:r>
            <a:r>
              <a:rPr lang="ar-DZ" sz="2000" dirty="0" smtClean="0">
                <a:ea typeface="Times New Roman"/>
              </a:rPr>
              <a:t>، تكلفة وحدة القياس= 19.82 دج تحول لسعر التكلفة.</a:t>
            </a:r>
            <a:endParaRPr lang="ar-DZ" sz="2000" dirty="0"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1.34653 -0.010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96997 -0.0094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5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0.94219 -0.016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" y="-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1.5842 -0.0134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2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4736E-6 L 1.65 -0.0201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5" y="-1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1.36545 -0.0317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3" y="-16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1.87535 -0.04237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0.06938 L 0.4309 0.05874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  <p:bldP spid="5" grpId="0" animBg="1"/>
      <p:bldP spid="5" grpId="1" animBg="1"/>
      <p:bldP spid="6" grpId="0" animBg="1"/>
      <p:bldP spid="6" grpId="1" animBg="1"/>
      <p:bldP spid="7" grpId="0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0" grpId="1" animBg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071678"/>
            <a:ext cx="8229600" cy="439718"/>
          </a:xfrm>
        </p:spPr>
        <p:txBody>
          <a:bodyPr anchor="t">
            <a:noAutofit/>
          </a:bodyPr>
          <a:lstStyle/>
          <a:p>
            <a:pPr lvl="0" algn="r" rtl="1"/>
            <a:r>
              <a:rPr lang="ar-DZ" sz="3200" b="1" dirty="0" smtClean="0">
                <a:solidFill>
                  <a:srgbClr val="FF0000"/>
                </a:solidFill>
              </a:rPr>
              <a:t>1 - تكلفة الشراء:</a:t>
            </a:r>
            <a:r>
              <a:rPr lang="fr-FR" sz="3200" dirty="0" smtClean="0">
                <a:solidFill>
                  <a:srgbClr val="FF0000"/>
                </a:solidFill>
              </a:rPr>
              <a:t/>
            </a:r>
            <a:br>
              <a:rPr lang="fr-FR" sz="3200" dirty="0" smtClean="0">
                <a:solidFill>
                  <a:srgbClr val="FF0000"/>
                </a:solidFill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3000372"/>
            <a:ext cx="8229600" cy="2471742"/>
          </a:xfrm>
        </p:spPr>
        <p:txBody>
          <a:bodyPr/>
          <a:lstStyle/>
          <a:p>
            <a:pPr lvl="0"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         1-1- تعريفها:</a:t>
            </a:r>
            <a:endParaRPr lang="fr-FR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DZ" dirty="0" smtClean="0"/>
              <a:t>  هي سعر الشراء الناتج عن اتفاق الأطراف عند تاريخ إجراء المعاملة مضافا إليه الحقوق الجمركية </a:t>
            </a:r>
            <a:r>
              <a:rPr lang="ar-DZ" dirty="0" err="1" smtClean="0"/>
              <a:t>و</a:t>
            </a:r>
            <a:r>
              <a:rPr lang="ar-DZ" dirty="0" smtClean="0"/>
              <a:t> الحقوق غير المسترجعة </a:t>
            </a:r>
            <a:r>
              <a:rPr lang="ar-DZ" dirty="0" err="1" smtClean="0"/>
              <a:t>و</a:t>
            </a:r>
            <a:r>
              <a:rPr lang="ar-DZ" dirty="0" smtClean="0"/>
              <a:t> كذا النفقات الملحقة بعملية الشراء.</a:t>
            </a:r>
            <a:endParaRPr lang="fr-FR" dirty="0" smtClean="0"/>
          </a:p>
          <a:p>
            <a:pPr algn="r" rtl="1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57224" y="714356"/>
            <a:ext cx="7819768" cy="941796"/>
          </a:xfrm>
          <a:prstGeom prst="rect">
            <a:avLst/>
          </a:prstGeom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</a:rPr>
              <a:t>بعد إنجاز جدول الأعباء غر المباشرة نمر إلى : تكلفة الشراء، ثم تكلفة الإنتاج،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r>
              <a:rPr lang="ar-DZ" sz="2400" dirty="0" smtClean="0">
                <a:ea typeface="Times New Roman"/>
              </a:rPr>
              <a:t>ثم سعر التكلفة ( تكلفة البيع) ، ثم النتيجة التحليلية و الصافية.</a:t>
            </a:r>
            <a:endParaRPr lang="ar-DZ" sz="2400" dirty="0"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5916</Words>
  <PresentationFormat>Affichage à l'écran (4:3)</PresentationFormat>
  <Paragraphs>1163</Paragraphs>
  <Slides>37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Diapositive 1</vt:lpstr>
      <vt:lpstr>Diapositive 2</vt:lpstr>
      <vt:lpstr>Diapositive 3</vt:lpstr>
      <vt:lpstr>Diapositive 4</vt:lpstr>
      <vt:lpstr>الوضعية : تنتج مؤسسة منتجين: " P1"(الكراسي) و " P2 " (الطاولات ) باستخدام المادتين "1M" و "M2" .  لشهر ماي 2018 أعطيت لكم المعلومات الآتية : </vt:lpstr>
      <vt:lpstr>6*المبيعات :  تم بيع :           2500  وحدة من المنتج " P1" بسعر  DA420  للوحدة.         4000  وحدة من المنتج " P2" بسعر  DA380  للوحدة. </vt:lpstr>
      <vt:lpstr>للتذكير :          في مصاريف النقل 000 40 دج هي عبء مباشر للمادة "M1” و 500 52 دج هي عبء مباشر  .                 للمادة "M2”.          في الإنتاج 000 5 كغ من المادة "M1”  و 500 2 كغ من المادة "M2” هي استعمالات مباشرة .                              للمنتج "P1” (الكراسي )                              6000kg من المادة  "M1" وkg 8000من المادة "M2". هي استعمالات مباشرة                               .                             للمنتج " P2”  ( الطاولات).        مباشرة لأنها توجه مباشرة لسعلة محددة.</vt:lpstr>
      <vt:lpstr>جدول الأعباء غير المباشرة:</vt:lpstr>
      <vt:lpstr>1 - تكلفة الشراء: </vt:lpstr>
      <vt:lpstr>تكلفة الشراء: </vt:lpstr>
      <vt:lpstr>1-3- مسك حساب المخزون:  نعلم أن قاعدة توازن  المخزونات.  </vt:lpstr>
      <vt:lpstr>حسب الوضعية ،  نحسب التكلفة الوسطية cump  للمادتين بالعلاقة السابقة :        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حسب الوضعية ،  نحسب التكلفة الوسطية cump  للمنتجين بالعلاقة السابقة :        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الوضعية : تنتج مؤسسة منتجين: " P1"(الكراسي) و " P2 " (الطاولات ) باستخدام المادتين "1M" و "M2" .  وفي شهر ماي 2008 أعطيت لكم المعلومات الآتية :</dc:title>
  <dc:creator>pc</dc:creator>
  <cp:lastModifiedBy>pc</cp:lastModifiedBy>
  <cp:revision>2271</cp:revision>
  <dcterms:created xsi:type="dcterms:W3CDTF">2019-02-11T14:14:05Z</dcterms:created>
  <dcterms:modified xsi:type="dcterms:W3CDTF">2020-04-11T14:49:17Z</dcterms:modified>
</cp:coreProperties>
</file>