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56" r:id="rId6"/>
    <p:sldId id="262" r:id="rId7"/>
    <p:sldId id="263" r:id="rId8"/>
    <p:sldId id="264" r:id="rId9"/>
    <p:sldId id="265" r:id="rId10"/>
    <p:sldId id="267" r:id="rId11"/>
    <p:sldId id="273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05" autoAdjust="0"/>
    <p:restoredTop sz="94660"/>
  </p:normalViewPr>
  <p:slideViewPr>
    <p:cSldViewPr>
      <p:cViewPr>
        <p:scale>
          <a:sx n="50" d="100"/>
          <a:sy n="50" d="100"/>
        </p:scale>
        <p:origin x="-94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bg1"/>
            </a:gs>
            <a:gs pos="74000">
              <a:srgbClr val="C00000">
                <a:alpha val="45000"/>
              </a:srgbClr>
            </a:gs>
            <a:gs pos="74000">
              <a:srgbClr val="C00000">
                <a:alpha val="18000"/>
              </a:srgbClr>
            </a:gs>
            <a:gs pos="74000">
              <a:schemeClr val="bg1"/>
            </a:gs>
            <a:gs pos="74000">
              <a:srgbClr val="C00000"/>
            </a:gs>
            <a:gs pos="74000">
              <a:schemeClr val="bg1"/>
            </a:gs>
            <a:gs pos="74000">
              <a:schemeClr val="bg1"/>
            </a:gs>
            <a:gs pos="25000">
              <a:srgbClr val="C00000">
                <a:alpha val="39000"/>
              </a:srgbClr>
            </a:gs>
            <a:gs pos="75000">
              <a:schemeClr val="accent6">
                <a:alpha val="64000"/>
              </a:schemeClr>
            </a:gs>
            <a:gs pos="100000">
              <a:srgbClr val="C00000">
                <a:alpha val="73000"/>
              </a:srgb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14414" y="2643182"/>
            <a:ext cx="6215106" cy="17859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dirty="0" smtClean="0"/>
              <a:t>بسم الله، </a:t>
            </a:r>
            <a:r>
              <a:rPr lang="ar-DZ" sz="3200" dirty="0" err="1" smtClean="0"/>
              <a:t>و</a:t>
            </a:r>
            <a:r>
              <a:rPr lang="ar-DZ" sz="3200" dirty="0" smtClean="0"/>
              <a:t> الصّلاة والسّلام على رسول الله.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928670"/>
            <a:ext cx="8072494" cy="400110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DZ" sz="2000" dirty="0" smtClean="0">
                <a:solidFill>
                  <a:srgbClr val="FF0000"/>
                </a:solidFill>
              </a:rPr>
              <a:t>الهدف من درسي تحليل التكاليف هو تحديد النتيجة لكل منتج على حدة </a:t>
            </a:r>
            <a:r>
              <a:rPr lang="ar-DZ" sz="2000" dirty="0" err="1" smtClean="0">
                <a:solidFill>
                  <a:srgbClr val="FF0000"/>
                </a:solidFill>
              </a:rPr>
              <a:t>و</a:t>
            </a:r>
            <a:r>
              <a:rPr lang="ar-DZ" sz="2000" dirty="0" smtClean="0">
                <a:solidFill>
                  <a:srgbClr val="FF0000"/>
                </a:solidFill>
              </a:rPr>
              <a:t> النتيجة الإجمالية .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16216" y="1508154"/>
            <a:ext cx="2627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مثلا، نتيجة الكرسي </a:t>
            </a:r>
            <a:r>
              <a:rPr lang="ar-DZ" sz="2000" dirty="0" err="1" smtClean="0"/>
              <a:t>الأبيض =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3428992" y="1488111"/>
            <a:ext cx="2987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سعر بيع الكرسي </a:t>
            </a:r>
            <a:r>
              <a:rPr lang="ar-DZ" sz="2000" dirty="0" err="1" smtClean="0"/>
              <a:t>الأبيض </a:t>
            </a:r>
            <a:r>
              <a:rPr lang="ar-DZ" sz="2000" dirty="0" smtClean="0"/>
              <a:t>- تكلفته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4860032" y="1940202"/>
            <a:ext cx="4067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سعر بيع الكرسي الأبيض : 850 دج للكرسي.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7884368" y="2300242"/>
            <a:ext cx="97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err="1" smtClean="0"/>
              <a:t>تكلفته :</a:t>
            </a:r>
            <a:r>
              <a:rPr lang="ar-DZ" sz="2000" dirty="0" smtClean="0"/>
              <a:t> </a:t>
            </a:r>
            <a:endParaRPr lang="fr-FR" sz="2000" dirty="0"/>
          </a:p>
        </p:txBody>
      </p:sp>
      <p:sp>
        <p:nvSpPr>
          <p:cNvPr id="9" name="Rectangle 8"/>
          <p:cNvSpPr/>
          <p:nvPr/>
        </p:nvSpPr>
        <p:spPr>
          <a:xfrm>
            <a:off x="5940152" y="2300242"/>
            <a:ext cx="2123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ثمن البلاستيك الأبيض ،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4644008" y="2300242"/>
            <a:ext cx="1475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مصاريف النقل،</a:t>
            </a:r>
            <a:endParaRPr lang="fr-FR" sz="2000" dirty="0"/>
          </a:p>
        </p:txBody>
      </p:sp>
      <p:sp>
        <p:nvSpPr>
          <p:cNvPr id="11" name="Rectangle 10"/>
          <p:cNvSpPr/>
          <p:nvPr/>
        </p:nvSpPr>
        <p:spPr>
          <a:xfrm>
            <a:off x="3059832" y="2300242"/>
            <a:ext cx="1691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مصاريف الصنع</a:t>
            </a: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2267744" y="2300242"/>
            <a:ext cx="97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err="1" smtClean="0"/>
              <a:t>...</a:t>
            </a:r>
            <a:r>
              <a:rPr lang="ar-DZ" sz="2000" dirty="0" smtClean="0"/>
              <a:t> </a:t>
            </a:r>
            <a:r>
              <a:rPr lang="ar-DZ" sz="2000" dirty="0" err="1" smtClean="0"/>
              <a:t>إلخ</a:t>
            </a:r>
            <a:endParaRPr lang="fr-FR" sz="2000" dirty="0"/>
          </a:p>
        </p:txBody>
      </p:sp>
      <p:sp>
        <p:nvSpPr>
          <p:cNvPr id="13" name="Rectangle 12"/>
          <p:cNvSpPr/>
          <p:nvPr/>
        </p:nvSpPr>
        <p:spPr>
          <a:xfrm>
            <a:off x="1000100" y="2698181"/>
            <a:ext cx="78558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مصاريف حارس المؤسسة ( العمال ) تكلفة على المؤسسة، تخص الكراسي البيضاء أو الزرقاء؟</a:t>
            </a:r>
            <a:endParaRPr lang="fr-FR" sz="2000" dirty="0"/>
          </a:p>
        </p:txBody>
      </p:sp>
      <p:sp>
        <p:nvSpPr>
          <p:cNvPr id="14" name="Rectangle 13"/>
          <p:cNvSpPr/>
          <p:nvPr/>
        </p:nvSpPr>
        <p:spPr>
          <a:xfrm>
            <a:off x="928662" y="3094604"/>
            <a:ext cx="77832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مصاريف حارس المؤسسة ( العمال ) </a:t>
            </a:r>
            <a:r>
              <a:rPr lang="ar-DZ" sz="2000" b="1" dirty="0" smtClean="0">
                <a:solidFill>
                  <a:srgbClr val="FF0000"/>
                </a:solidFill>
              </a:rPr>
              <a:t>مشتركة</a:t>
            </a:r>
            <a:r>
              <a:rPr lang="ar-DZ" sz="2000" dirty="0" smtClean="0"/>
              <a:t> بينهما ( بين الكراسي البيضاء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الزرقاء ).</a:t>
            </a:r>
            <a:endParaRPr lang="fr-FR" sz="2000" dirty="0"/>
          </a:p>
        </p:txBody>
      </p:sp>
      <p:sp>
        <p:nvSpPr>
          <p:cNvPr id="15" name="Rectangle 14"/>
          <p:cNvSpPr/>
          <p:nvPr/>
        </p:nvSpPr>
        <p:spPr>
          <a:xfrm>
            <a:off x="1714480" y="3631172"/>
            <a:ext cx="6758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 smtClean="0">
                <a:solidFill>
                  <a:srgbClr val="FF0000"/>
                </a:solidFill>
              </a:rPr>
              <a:t>الأعباء المشتركة </a:t>
            </a:r>
            <a:r>
              <a:rPr lang="ar-DZ" dirty="0" smtClean="0"/>
              <a:t>تسمى </a:t>
            </a:r>
            <a:r>
              <a:rPr lang="ar-DZ" b="1" dirty="0" smtClean="0">
                <a:solidFill>
                  <a:srgbClr val="FF0000"/>
                </a:solidFill>
              </a:rPr>
              <a:t>أعباء غير مباشرة </a:t>
            </a:r>
            <a:r>
              <a:rPr lang="ar-DZ" dirty="0" smtClean="0"/>
              <a:t>توزع وفق جدول توزيع الأعباء غير المباشرة.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32000">
              <a:srgbClr val="C00000">
                <a:alpha val="82000"/>
              </a:srgbClr>
            </a:gs>
            <a:gs pos="33000">
              <a:schemeClr val="accent6">
                <a:lumMod val="60000"/>
                <a:lumOff val="40000"/>
                <a:alpha val="76000"/>
              </a:schemeClr>
            </a:gs>
          </a:gsLst>
          <a:lin ang="15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1168" y="1785926"/>
            <a:ext cx="70984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4000" b="1" dirty="0" smtClean="0"/>
              <a:t>إن شاء الله، موفقون في شهادة </a:t>
            </a:r>
            <a:r>
              <a:rPr lang="ar-DZ" sz="4000" b="1" dirty="0" err="1" smtClean="0"/>
              <a:t>البكالوريا</a:t>
            </a:r>
            <a:r>
              <a:rPr lang="ar-DZ" sz="4000" b="1" dirty="0" smtClean="0"/>
              <a:t>.</a:t>
            </a:r>
            <a:endParaRPr lang="fr-FR" sz="4000" dirty="0"/>
          </a:p>
        </p:txBody>
      </p:sp>
      <p:sp>
        <p:nvSpPr>
          <p:cNvPr id="6" name="Rectangle 5"/>
          <p:cNvSpPr/>
          <p:nvPr/>
        </p:nvSpPr>
        <p:spPr>
          <a:xfrm>
            <a:off x="2285984" y="3143248"/>
            <a:ext cx="48269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4000" b="1" dirty="0" smtClean="0"/>
              <a:t>مــوفــقــون ديــنـًـا </a:t>
            </a:r>
            <a:r>
              <a:rPr lang="ar-DZ" sz="4000" b="1" dirty="0" err="1" smtClean="0"/>
              <a:t>و</a:t>
            </a:r>
            <a:r>
              <a:rPr lang="ar-DZ" sz="4000" b="1" dirty="0" smtClean="0"/>
              <a:t> دنــيــا.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bg1"/>
            </a:gs>
            <a:gs pos="74000">
              <a:srgbClr val="C00000">
                <a:alpha val="45000"/>
              </a:srgbClr>
            </a:gs>
            <a:gs pos="74000">
              <a:srgbClr val="C00000">
                <a:alpha val="18000"/>
              </a:srgbClr>
            </a:gs>
            <a:gs pos="74000">
              <a:schemeClr val="bg1"/>
            </a:gs>
            <a:gs pos="0">
              <a:srgbClr val="FF0000">
                <a:alpha val="41000"/>
              </a:srgbClr>
            </a:gs>
            <a:gs pos="74000">
              <a:schemeClr val="bg1"/>
            </a:gs>
            <a:gs pos="74000">
              <a:schemeClr val="bg1"/>
            </a:gs>
            <a:gs pos="25000">
              <a:schemeClr val="accent3">
                <a:alpha val="47000"/>
              </a:schemeClr>
            </a:gs>
            <a:gs pos="75000">
              <a:schemeClr val="accent6">
                <a:alpha val="64000"/>
              </a:schemeClr>
            </a:gs>
            <a:gs pos="11000">
              <a:schemeClr val="tx1">
                <a:alpha val="30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857356" y="2285992"/>
            <a:ext cx="5286412" cy="1714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dirty="0" smtClean="0"/>
              <a:t>و الحمد لله رب العالمين.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C00000">
                <a:alpha val="84000"/>
              </a:srgbClr>
            </a:gs>
            <a:gs pos="41000">
              <a:srgbClr val="FFC000">
                <a:alpha val="69000"/>
              </a:srgbClr>
            </a:gs>
            <a:gs pos="100000">
              <a:srgbClr val="92D050"/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428604"/>
            <a:ext cx="81757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/>
              <a:t>اليوم ، إن شاء الله، نبدأ مع مجال تحليل التكاليف، </a:t>
            </a:r>
            <a:r>
              <a:rPr lang="ar-DZ" sz="2400" dirty="0" err="1" smtClean="0"/>
              <a:t>و</a:t>
            </a:r>
            <a:r>
              <a:rPr lang="ar-DZ" sz="2400" dirty="0" smtClean="0"/>
              <a:t> الدروس السابقة كانت في إطار</a:t>
            </a:r>
          </a:p>
          <a:p>
            <a:pPr algn="r" rtl="1"/>
            <a:r>
              <a:rPr lang="ar-DZ" sz="2400" dirty="0" smtClean="0"/>
              <a:t> المحاسبة العامة.</a:t>
            </a:r>
          </a:p>
          <a:p>
            <a:pPr algn="r" rtl="1"/>
            <a:r>
              <a:rPr lang="ar-DZ" sz="2400" dirty="0" smtClean="0">
                <a:solidFill>
                  <a:srgbClr val="FF0000"/>
                </a:solidFill>
              </a:rPr>
              <a:t>           ما الفرق بين المحاسبة العامة </a:t>
            </a:r>
            <a:r>
              <a:rPr lang="ar-DZ" sz="2400" dirty="0" err="1" smtClean="0">
                <a:solidFill>
                  <a:srgbClr val="FF0000"/>
                </a:solidFill>
              </a:rPr>
              <a:t>و</a:t>
            </a:r>
            <a:r>
              <a:rPr lang="ar-DZ" sz="2400" dirty="0" smtClean="0">
                <a:solidFill>
                  <a:srgbClr val="FF0000"/>
                </a:solidFill>
              </a:rPr>
              <a:t> محاسبة تحليل التكاليف؟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143512"/>
            <a:ext cx="86308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dirty="0" smtClean="0"/>
              <a:t>تعامل المؤسسة مستقبلا مع السلعتين يختلف باختلاف النتائج المحققة.</a:t>
            </a:r>
          </a:p>
          <a:p>
            <a:pPr algn="r" rtl="1"/>
            <a:r>
              <a:rPr lang="ar-DZ" sz="2400" dirty="0" smtClean="0"/>
              <a:t>لذا يجب معرفة أعباء و نتائج كل سلعة لوحدها ( </a:t>
            </a:r>
            <a:r>
              <a:rPr lang="ar-DZ" sz="2400" dirty="0" smtClean="0">
                <a:solidFill>
                  <a:srgbClr val="FF0000"/>
                </a:solidFill>
              </a:rPr>
              <a:t>تفرقة</a:t>
            </a:r>
            <a:r>
              <a:rPr lang="ar-DZ" sz="2400" dirty="0" smtClean="0"/>
              <a:t> أعباء </a:t>
            </a:r>
            <a:r>
              <a:rPr lang="ar-DZ" sz="2400" dirty="0" err="1" smtClean="0"/>
              <a:t>و</a:t>
            </a:r>
            <a:r>
              <a:rPr lang="ar-DZ" sz="2400" dirty="0" smtClean="0"/>
              <a:t> نتائج كل سلعة لوحدها).</a:t>
            </a:r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142844" y="1714488"/>
            <a:ext cx="8557150" cy="3356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dirty="0" smtClean="0"/>
              <a:t>مثلا، إن كانت مؤسسة تبيع سلعتين </a:t>
            </a:r>
            <a:r>
              <a:rPr lang="ar-DZ" sz="2400" dirty="0" err="1" smtClean="0"/>
              <a:t>و</a:t>
            </a:r>
            <a:r>
              <a:rPr lang="ar-DZ" sz="2400" dirty="0" smtClean="0"/>
              <a:t> ظهرت النتيجة في جدول حساب النتائج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/>
              <a:t> ربح بـ 000 100دج. النتيجة هي للسلعتين.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/>
              <a:t>فيمكن أن تكون نتيجة السلعة الأولى 000 50دج </a:t>
            </a:r>
            <a:r>
              <a:rPr lang="ar-DZ" sz="2400" dirty="0" err="1" smtClean="0"/>
              <a:t>و</a:t>
            </a:r>
            <a:r>
              <a:rPr lang="ar-DZ" sz="2400" dirty="0" smtClean="0"/>
              <a:t> الثانية 000 50 دج.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/>
              <a:t>و يمكن أن تكون نتيجة السلعة الأولى 000 95 دج </a:t>
            </a:r>
            <a:r>
              <a:rPr lang="ar-DZ" sz="2400" dirty="0" err="1" smtClean="0"/>
              <a:t>و</a:t>
            </a:r>
            <a:r>
              <a:rPr lang="ar-DZ" sz="2400" dirty="0" smtClean="0"/>
              <a:t> الثانية 000 5دج.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/>
              <a:t>و يمكن أن تكون نتيجة السلعة الأولى000 120 دج  </a:t>
            </a:r>
            <a:r>
              <a:rPr lang="ar-DZ" sz="2400" dirty="0" err="1" smtClean="0"/>
              <a:t>و</a:t>
            </a:r>
            <a:r>
              <a:rPr lang="ar-DZ" sz="2400" dirty="0" smtClean="0"/>
              <a:t> الثانية خسارة بـ 000 20 دج 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/>
              <a:t>فالنتيجة الإجمالية في الاحتمالات الثلاث تظهر بـ 000 100 دج.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rgbClr val="C00000">
                <a:alpha val="84000"/>
              </a:srgbClr>
            </a:gs>
            <a:gs pos="34000">
              <a:srgbClr val="FFC000">
                <a:alpha val="69000"/>
              </a:srgbClr>
            </a:gs>
            <a:gs pos="68000">
              <a:srgbClr val="92D050"/>
            </a:gs>
          </a:gsLst>
          <a:lin ang="15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7937" y="642918"/>
            <a:ext cx="766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/>
              <a:t>المحاسبة العامة تظهر المصاريف </a:t>
            </a:r>
            <a:r>
              <a:rPr lang="ar-DZ" sz="2800" dirty="0" err="1" smtClean="0"/>
              <a:t>و</a:t>
            </a:r>
            <a:r>
              <a:rPr lang="ar-DZ" sz="2800" dirty="0" smtClean="0"/>
              <a:t> النتائج بصفة عامة (إجمالية ).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906599" y="1857364"/>
            <a:ext cx="7414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/>
              <a:t>أما </a:t>
            </a:r>
            <a:r>
              <a:rPr lang="ar-DZ" sz="2800" dirty="0" smtClean="0">
                <a:solidFill>
                  <a:srgbClr val="FF0000"/>
                </a:solidFill>
              </a:rPr>
              <a:t>المحاسبة التحليلية </a:t>
            </a:r>
            <a:r>
              <a:rPr lang="ar-DZ" sz="2800" dirty="0" smtClean="0"/>
              <a:t>فهي تظهر أعباء </a:t>
            </a:r>
            <a:r>
              <a:rPr lang="ar-DZ" sz="2800" dirty="0" err="1" smtClean="0"/>
              <a:t>و</a:t>
            </a:r>
            <a:r>
              <a:rPr lang="ar-DZ" sz="2800" dirty="0" smtClean="0"/>
              <a:t> نتائج </a:t>
            </a:r>
            <a:r>
              <a:rPr lang="ar-DZ" sz="2800" dirty="0" smtClean="0">
                <a:solidFill>
                  <a:srgbClr val="FF0000"/>
                </a:solidFill>
              </a:rPr>
              <a:t>كل سلعة لوحدها</a:t>
            </a:r>
            <a:r>
              <a:rPr lang="ar-DZ" sz="2800" dirty="0" smtClean="0"/>
              <a:t>.</a:t>
            </a:r>
            <a:endParaRPr lang="fr-FR" sz="2800" dirty="0"/>
          </a:p>
        </p:txBody>
      </p:sp>
      <p:sp>
        <p:nvSpPr>
          <p:cNvPr id="6" name="Rectangle 5"/>
          <p:cNvSpPr/>
          <p:nvPr/>
        </p:nvSpPr>
        <p:spPr>
          <a:xfrm>
            <a:off x="-178657" y="2857496"/>
            <a:ext cx="9251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/>
              <a:t>بالنسبة للوحدة 14 نركز فيها على </a:t>
            </a:r>
            <a:r>
              <a:rPr lang="ar-DZ" sz="2800" dirty="0" smtClean="0">
                <a:solidFill>
                  <a:srgbClr val="FF0000"/>
                </a:solidFill>
              </a:rPr>
              <a:t>جــدول تـــوزيــع الأعــبـاء غـيـر الـمـبـاشـرة</a:t>
            </a:r>
            <a:r>
              <a:rPr lang="ar-DZ" sz="2800" dirty="0" smtClean="0"/>
              <a:t>.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1185747" y="3714752"/>
            <a:ext cx="645881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/>
              <a:t>أولا</a:t>
            </a:r>
            <a:r>
              <a:rPr lang="ar-DZ" sz="2800" dirty="0" smtClean="0"/>
              <a:t> نفرق بين الأعباء المباشرة </a:t>
            </a:r>
            <a:r>
              <a:rPr lang="ar-DZ" sz="2800" dirty="0" err="1" smtClean="0"/>
              <a:t>و</a:t>
            </a:r>
            <a:r>
              <a:rPr lang="ar-DZ" sz="2800" dirty="0" smtClean="0"/>
              <a:t> الأعباء غير المباشرة،</a:t>
            </a:r>
          </a:p>
          <a:p>
            <a:pPr algn="r" rtl="1"/>
            <a:r>
              <a:rPr lang="ar-DZ" sz="2800" dirty="0" smtClean="0"/>
              <a:t>     لأن الأعباء المباشرة تحسب مباشرة في التكاليف </a:t>
            </a:r>
          </a:p>
          <a:p>
            <a:pPr algn="r" rtl="1"/>
            <a:r>
              <a:rPr lang="ar-DZ" sz="2800" dirty="0" smtClean="0"/>
              <a:t>     و ستؤجل للوحدة 15، إن شاء الله. 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365894" y="5286388"/>
            <a:ext cx="735008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/>
              <a:t>ثانيا</a:t>
            </a:r>
            <a:r>
              <a:rPr lang="ar-DZ" sz="2800" dirty="0" smtClean="0"/>
              <a:t> بعد تحديد الأ</a:t>
            </a:r>
            <a:r>
              <a:rPr lang="ar-DZ" sz="2400" dirty="0" smtClean="0"/>
              <a:t>عباء غير المباشرة نحولها لجدول توزيع الأعباء غير </a:t>
            </a:r>
          </a:p>
          <a:p>
            <a:pPr algn="r" rtl="1"/>
            <a:r>
              <a:rPr lang="ar-DZ" sz="2400" dirty="0" smtClean="0"/>
              <a:t>المباشرة </a:t>
            </a:r>
            <a:r>
              <a:rPr lang="ar-DZ" sz="2400" dirty="0" err="1" smtClean="0"/>
              <a:t>و</a:t>
            </a:r>
            <a:r>
              <a:rPr lang="ar-DZ" sz="2400" dirty="0" smtClean="0"/>
              <a:t> ننجزه على خطوات متتابعة.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FFFF00">
                <a:alpha val="48000"/>
              </a:srgbClr>
            </a:gs>
            <a:gs pos="34000">
              <a:srgbClr val="FFC000">
                <a:alpha val="69000"/>
              </a:srgbClr>
            </a:gs>
            <a:gs pos="34000">
              <a:srgbClr val="92D050">
                <a:alpha val="79000"/>
              </a:srgbClr>
            </a:gs>
            <a:gs pos="100000">
              <a:schemeClr val="tx2">
                <a:lumMod val="40000"/>
                <a:lumOff val="60000"/>
                <a:alpha val="87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571480"/>
            <a:ext cx="3607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/>
              <a:t>لتسهيل متابعة الدرس ، يجب :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836035" y="1428736"/>
            <a:ext cx="6369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/>
              <a:t>- طباعة الوضعية، </a:t>
            </a:r>
            <a:r>
              <a:rPr lang="ar-DZ" sz="2800" dirty="0" err="1" smtClean="0"/>
              <a:t>و</a:t>
            </a:r>
            <a:r>
              <a:rPr lang="ar-DZ" sz="2800" dirty="0" smtClean="0"/>
              <a:t> مطابقتها مع كل عناصر الدرس .</a:t>
            </a:r>
            <a:endParaRPr lang="fr-FR" sz="2800" dirty="0"/>
          </a:p>
        </p:txBody>
      </p:sp>
      <p:sp>
        <p:nvSpPr>
          <p:cNvPr id="6" name="Rectangle 5"/>
          <p:cNvSpPr/>
          <p:nvPr/>
        </p:nvSpPr>
        <p:spPr>
          <a:xfrm>
            <a:off x="1428728" y="3262970"/>
            <a:ext cx="5753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/>
              <a:t>- إنجاز الدرس على كراس كما لو أنك في القسم.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3500430" y="2405714"/>
            <a:ext cx="37032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/>
              <a:t>- إلقاء نظرة على كامل الدرس.</a:t>
            </a: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416446" y="4071942"/>
            <a:ext cx="674575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buFontTx/>
              <a:buChar char="-"/>
            </a:pPr>
            <a:r>
              <a:rPr lang="ar-DZ" sz="2800" dirty="0" smtClean="0"/>
              <a:t>عدم الــتّــسرع </a:t>
            </a:r>
            <a:r>
              <a:rPr lang="ar-DZ" sz="2800" dirty="0" err="1" smtClean="0"/>
              <a:t>و</a:t>
            </a:r>
            <a:r>
              <a:rPr lang="ar-DZ" sz="2800" dirty="0" smtClean="0"/>
              <a:t> إعطاء، كل عنصر حقه من الوقت.</a:t>
            </a:r>
            <a:endParaRPr lang="fr-FR" sz="2800" dirty="0" smtClean="0"/>
          </a:p>
          <a:p>
            <a:pPr algn="r" rtl="1"/>
            <a:r>
              <a:rPr lang="fr-FR" sz="2800" dirty="0" smtClean="0"/>
              <a:t> </a:t>
            </a:r>
            <a:r>
              <a:rPr lang="ar-DZ" sz="2800" dirty="0" smtClean="0"/>
              <a:t> ( حسب التدرج السنوي المدة المقررة للوحدة 6 ساعات).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60649"/>
            <a:ext cx="8816008" cy="668021"/>
          </a:xfrm>
        </p:spPr>
        <p:txBody>
          <a:bodyPr anchor="t">
            <a:normAutofit fontScale="90000"/>
          </a:bodyPr>
          <a:lstStyle/>
          <a:p>
            <a:pPr algn="r" rtl="1"/>
            <a:r>
              <a:rPr lang="ar-DZ" sz="2800" dirty="0" smtClean="0"/>
              <a:t>مؤسسة " السلام " تنتج نوعين من الكراسي، لحساب التكاليف و النتيجة استخرجنا: </a:t>
            </a: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-571536" y="785794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000" dirty="0" smtClean="0"/>
              <a:t>*المشتريات : </a:t>
            </a:r>
          </a:p>
          <a:p>
            <a:pPr lvl="1" algn="r" rtl="1">
              <a:lnSpc>
                <a:spcPct val="150000"/>
              </a:lnSpc>
            </a:pPr>
            <a:r>
              <a:rPr lang="ar-DZ" sz="2000" dirty="0" smtClean="0"/>
              <a:t>    10000 كغ بلاستيك أبيض    بـ      40 دج /كغ </a:t>
            </a:r>
          </a:p>
          <a:p>
            <a:pPr lvl="1" algn="r" rtl="1">
              <a:lnSpc>
                <a:spcPct val="150000"/>
              </a:lnSpc>
            </a:pPr>
            <a:r>
              <a:rPr lang="ar-DZ" sz="2000" dirty="0" smtClean="0"/>
              <a:t> و 14000 كغ بلاستيك أزرق بـ         80 دج /كغ </a:t>
            </a:r>
          </a:p>
          <a:p>
            <a:pPr lvl="1" algn="r" rtl="1">
              <a:lnSpc>
                <a:spcPct val="150000"/>
              </a:lnSpc>
            </a:pPr>
            <a:r>
              <a:rPr lang="ar-DZ" sz="2000" dirty="0" smtClean="0"/>
              <a:t> و  مواد تنظيف بـ 90000 دج.  </a:t>
            </a:r>
            <a:endParaRPr lang="fr-FR" sz="2000" dirty="0" smtClean="0"/>
          </a:p>
          <a:p>
            <a:pPr algn="r" rtl="1">
              <a:lnSpc>
                <a:spcPct val="150000"/>
              </a:lnSpc>
            </a:pPr>
            <a:r>
              <a:rPr lang="ar-DZ" sz="2000" dirty="0" smtClean="0"/>
              <a:t>تدفع المؤسسة 2500 دج لنقل البلاستيك الأبيض  و 3000 دج لنقل البلاستيك الأزرق. </a:t>
            </a:r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-214346" y="314324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 typeface="Arial" charset="0"/>
              <a:buChar char="•"/>
            </a:pPr>
            <a:r>
              <a:rPr lang="ar-DZ" sz="2400" dirty="0" smtClean="0"/>
              <a:t>الإنتاج :</a:t>
            </a:r>
          </a:p>
          <a:p>
            <a:pPr algn="r" rtl="1"/>
            <a:r>
              <a:rPr lang="ar-DZ" sz="2400" dirty="0" smtClean="0"/>
              <a:t>    تم إنتاج 2000 كرسي أبيض    </a:t>
            </a:r>
            <a:r>
              <a:rPr lang="ar-DZ" sz="2400" dirty="0" err="1" smtClean="0"/>
              <a:t>و</a:t>
            </a:r>
            <a:r>
              <a:rPr lang="ar-DZ" sz="2400" dirty="0" smtClean="0"/>
              <a:t>           1659 كرسي أزرق.</a:t>
            </a:r>
            <a:endParaRPr lang="fr-FR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844" y="4143380"/>
            <a:ext cx="8855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*المبيعات :</a:t>
            </a:r>
          </a:p>
          <a:p>
            <a:pPr algn="r" rtl="1"/>
            <a:r>
              <a:rPr lang="ar-DZ" sz="2000" dirty="0" smtClean="0"/>
              <a:t>        تم بيع 800 كرسي أبيض بـ 850 دج للكرسي </a:t>
            </a:r>
          </a:p>
          <a:p>
            <a:pPr algn="r" rtl="1"/>
            <a:r>
              <a:rPr lang="ar-DZ" sz="2000" dirty="0" smtClean="0"/>
              <a:t>      و        200كرسي أزرق بـ 1000 دج للكرسي.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-214346" y="5286388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 كما دفعت المؤسسة 40000دج لحارس المؤسسة و 237950 دج اهتلاكات.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-142908" y="585789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err="1" smtClean="0">
                <a:solidFill>
                  <a:srgbClr val="FF0000"/>
                </a:solidFill>
              </a:rPr>
              <a:t>ملاحظة </a:t>
            </a:r>
            <a:r>
              <a:rPr lang="ar-DZ" sz="2000" dirty="0" smtClean="0">
                <a:solidFill>
                  <a:srgbClr val="FF0000"/>
                </a:solidFill>
              </a:rPr>
              <a:t>: </a:t>
            </a:r>
            <a:r>
              <a:rPr lang="ar-DZ" sz="2000" dirty="0" smtClean="0"/>
              <a:t>العناصر الإضافية 10000 دج و الأعباء غير المعتبرة 5000 دج.</a:t>
            </a:r>
            <a:endParaRPr lang="fr-FR" sz="2000" dirty="0"/>
          </a:p>
        </p:txBody>
      </p:sp>
      <p:sp>
        <p:nvSpPr>
          <p:cNvPr id="26" name="Rectangle 25"/>
          <p:cNvSpPr/>
          <p:nvPr/>
        </p:nvSpPr>
        <p:spPr>
          <a:xfrm>
            <a:off x="3634635" y="1333360"/>
            <a:ext cx="1199367" cy="40011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ar-DZ" sz="2000" dirty="0" smtClean="0"/>
              <a:t>40 دج /كغ </a:t>
            </a:r>
            <a:endParaRPr lang="fr-FR" sz="2000" dirty="0"/>
          </a:p>
        </p:txBody>
      </p:sp>
      <p:sp>
        <p:nvSpPr>
          <p:cNvPr id="27" name="Rectangle 26"/>
          <p:cNvSpPr/>
          <p:nvPr/>
        </p:nvSpPr>
        <p:spPr>
          <a:xfrm>
            <a:off x="5369202" y="1357298"/>
            <a:ext cx="1417376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ar-DZ" sz="2000" dirty="0" smtClean="0"/>
              <a:t>بلاستيك أبيض </a:t>
            </a:r>
            <a:endParaRPr lang="fr-FR" sz="2000" dirty="0"/>
          </a:p>
        </p:txBody>
      </p:sp>
      <p:sp>
        <p:nvSpPr>
          <p:cNvPr id="29" name="Rectangle 28"/>
          <p:cNvSpPr/>
          <p:nvPr/>
        </p:nvSpPr>
        <p:spPr>
          <a:xfrm>
            <a:off x="152673" y="1785926"/>
            <a:ext cx="2592376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ar-DZ" dirty="0" smtClean="0"/>
              <a:t>هي أعباء (مصاريف ) من أجل :</a:t>
            </a:r>
            <a:endParaRPr lang="fr-FR" dirty="0"/>
          </a:p>
        </p:txBody>
      </p:sp>
      <p:sp>
        <p:nvSpPr>
          <p:cNvPr id="31" name="Flèche en arc 30"/>
          <p:cNvSpPr/>
          <p:nvPr/>
        </p:nvSpPr>
        <p:spPr>
          <a:xfrm>
            <a:off x="4786314" y="886488"/>
            <a:ext cx="1440000" cy="828000"/>
          </a:xfrm>
          <a:prstGeom prst="circular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Flèche courbée vers le haut 31"/>
          <p:cNvSpPr/>
          <p:nvPr/>
        </p:nvSpPr>
        <p:spPr>
          <a:xfrm rot="14793563">
            <a:off x="6449781" y="1741477"/>
            <a:ext cx="1649149" cy="504000"/>
          </a:xfrm>
          <a:prstGeom prst="curvedUpArrow">
            <a:avLst>
              <a:gd name="adj1" fmla="val 18592"/>
              <a:gd name="adj2" fmla="val 46073"/>
              <a:gd name="adj3" fmla="val 3749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43306" y="1814444"/>
            <a:ext cx="1199367" cy="400110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r>
              <a:rPr lang="ar-DZ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80 دج /كغ </a:t>
            </a:r>
            <a:endParaRPr lang="fr-F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5024" y="2707513"/>
            <a:ext cx="1531188" cy="400110"/>
          </a:xfrm>
          <a:prstGeom prst="rect">
            <a:avLst/>
          </a:prstGeom>
          <a:ln w="28575"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r>
              <a:rPr lang="ar-DZ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3000 دج لنقل </a:t>
            </a:r>
            <a:endParaRPr lang="fr-F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Flèche droite 16"/>
          <p:cNvSpPr/>
          <p:nvPr/>
        </p:nvSpPr>
        <p:spPr>
          <a:xfrm>
            <a:off x="4857752" y="1928802"/>
            <a:ext cx="571504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 rot="20217470" flipV="1">
            <a:off x="4269187" y="2306664"/>
            <a:ext cx="1164283" cy="2157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429256" y="1785926"/>
            <a:ext cx="135732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DZ" sz="2000" dirty="0" smtClean="0"/>
              <a:t>بلاستيك أزرق </a:t>
            </a:r>
            <a:endParaRPr lang="fr-FR" sz="2000" dirty="0"/>
          </a:p>
        </p:txBody>
      </p:sp>
      <p:sp>
        <p:nvSpPr>
          <p:cNvPr id="20" name="Rectangle 19"/>
          <p:cNvSpPr/>
          <p:nvPr/>
        </p:nvSpPr>
        <p:spPr>
          <a:xfrm>
            <a:off x="3071802" y="3214686"/>
            <a:ext cx="5408852" cy="40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الأعباء ( المصاريف ) التي تخص عنصر محدد بذاته وحده هي :</a:t>
            </a:r>
            <a:endParaRPr lang="fr-FR" sz="2000" dirty="0"/>
          </a:p>
        </p:txBody>
      </p:sp>
      <p:sp>
        <p:nvSpPr>
          <p:cNvPr id="21" name="Rectangle 20"/>
          <p:cNvSpPr/>
          <p:nvPr/>
        </p:nvSpPr>
        <p:spPr>
          <a:xfrm>
            <a:off x="978728" y="3214686"/>
            <a:ext cx="152157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DZ" sz="2400" dirty="0" smtClean="0">
                <a:solidFill>
                  <a:srgbClr val="FF0000"/>
                </a:solidFill>
              </a:rPr>
              <a:t>أعباء مباشرة</a:t>
            </a:r>
            <a:r>
              <a:rPr lang="ar-DZ" sz="2400" dirty="0" smtClean="0"/>
              <a:t>.</a:t>
            </a:r>
            <a:endParaRPr lang="fr-FR" sz="2400" dirty="0"/>
          </a:p>
        </p:txBody>
      </p:sp>
      <p:sp>
        <p:nvSpPr>
          <p:cNvPr id="22" name="Rectangle 21"/>
          <p:cNvSpPr/>
          <p:nvPr/>
        </p:nvSpPr>
        <p:spPr>
          <a:xfrm>
            <a:off x="6178321" y="5286388"/>
            <a:ext cx="1128835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ar-DZ" sz="2000" dirty="0" smtClean="0"/>
              <a:t>40000دج</a:t>
            </a:r>
            <a:endParaRPr lang="fr-FR" sz="2000" dirty="0"/>
          </a:p>
        </p:txBody>
      </p:sp>
      <p:sp>
        <p:nvSpPr>
          <p:cNvPr id="24" name="Rectangle 23"/>
          <p:cNvSpPr/>
          <p:nvPr/>
        </p:nvSpPr>
        <p:spPr>
          <a:xfrm>
            <a:off x="5429632" y="2250367"/>
            <a:ext cx="2416046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ar-DZ" sz="2000" dirty="0" smtClean="0"/>
              <a:t>مواد تنظيف بـ 90000 دج</a:t>
            </a:r>
            <a:endParaRPr lang="fr-FR" sz="2000" dirty="0"/>
          </a:p>
        </p:txBody>
      </p:sp>
      <p:sp>
        <p:nvSpPr>
          <p:cNvPr id="25" name="Rectangle 24"/>
          <p:cNvSpPr/>
          <p:nvPr/>
        </p:nvSpPr>
        <p:spPr>
          <a:xfrm>
            <a:off x="2595486" y="5286200"/>
            <a:ext cx="214033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ar-DZ" sz="2000" dirty="0" smtClean="0"/>
              <a:t>237950 دج اهتلاكات</a:t>
            </a:r>
            <a:endParaRPr lang="fr-FR" sz="2000" dirty="0"/>
          </a:p>
        </p:txBody>
      </p:sp>
      <p:sp>
        <p:nvSpPr>
          <p:cNvPr id="30" name="Rectangle 29"/>
          <p:cNvSpPr/>
          <p:nvPr/>
        </p:nvSpPr>
        <p:spPr>
          <a:xfrm>
            <a:off x="332212" y="4572008"/>
            <a:ext cx="2412840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ar-DZ" dirty="0" smtClean="0"/>
              <a:t>هي أعباء (مصاريف )        :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357158" y="5526961"/>
            <a:ext cx="3357586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FF0000"/>
                </a:solidFill>
              </a:rPr>
              <a:t>مشتركة ( </a:t>
            </a:r>
            <a:r>
              <a:rPr lang="ar-DZ" dirty="0" smtClean="0">
                <a:solidFill>
                  <a:schemeClr val="tx1"/>
                </a:solidFill>
              </a:rPr>
              <a:t>مثلا الاهتلاكات تخص معدات  نقل البلاستيك الأبيض </a:t>
            </a:r>
            <a:r>
              <a:rPr lang="ar-DZ" dirty="0" err="1" smtClean="0">
                <a:solidFill>
                  <a:schemeClr val="tx1"/>
                </a:solidFill>
              </a:rPr>
              <a:t>و</a:t>
            </a:r>
            <a:r>
              <a:rPr lang="ar-DZ" dirty="0" smtClean="0">
                <a:solidFill>
                  <a:schemeClr val="tx1"/>
                </a:solidFill>
              </a:rPr>
              <a:t> الأزرق كلهما</a:t>
            </a:r>
            <a:r>
              <a:rPr lang="ar-DZ" sz="2400" dirty="0" smtClean="0">
                <a:solidFill>
                  <a:srgbClr val="FF0000"/>
                </a:solidFill>
              </a:rPr>
              <a:t>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77349" y="4714884"/>
            <a:ext cx="4031873" cy="40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الأعباء ( المصاريف ) التي تكون مشتركة هي :</a:t>
            </a:r>
            <a:endParaRPr lang="fr-FR" sz="2000" dirty="0"/>
          </a:p>
        </p:txBody>
      </p:sp>
      <p:sp>
        <p:nvSpPr>
          <p:cNvPr id="36" name="Rectangle 35"/>
          <p:cNvSpPr/>
          <p:nvPr/>
        </p:nvSpPr>
        <p:spPr>
          <a:xfrm>
            <a:off x="1239525" y="4702821"/>
            <a:ext cx="3118161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FF0000"/>
                </a:solidFill>
              </a:rPr>
              <a:t>أعباء غير مباشرة </a:t>
            </a:r>
            <a:r>
              <a:rPr lang="ar-DZ" sz="2400" dirty="0" smtClean="0">
                <a:solidFill>
                  <a:schemeClr val="tx1"/>
                </a:solidFill>
              </a:rPr>
              <a:t>(</a:t>
            </a:r>
            <a:r>
              <a:rPr lang="ar-DZ" sz="2400" dirty="0" smtClean="0"/>
              <a:t> </a:t>
            </a:r>
            <a:r>
              <a:rPr lang="ar-DZ" sz="2400" dirty="0" smtClean="0">
                <a:solidFill>
                  <a:schemeClr val="tx1"/>
                </a:solidFill>
              </a:rPr>
              <a:t>مشتركة).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00760" y="2714620"/>
            <a:ext cx="1398139" cy="369332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ar-DZ" dirty="0" smtClean="0"/>
              <a:t>2500 دج لنقل </a:t>
            </a:r>
            <a:endParaRPr lang="fr-FR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-32" y="714356"/>
            <a:ext cx="8858312" cy="607223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endParaRPr lang="fr-FR" sz="2000" dirty="0"/>
          </a:p>
        </p:txBody>
      </p:sp>
      <p:sp>
        <p:nvSpPr>
          <p:cNvPr id="43" name="Rectangle 42"/>
          <p:cNvSpPr/>
          <p:nvPr/>
        </p:nvSpPr>
        <p:spPr>
          <a:xfrm>
            <a:off x="2156630" y="1000108"/>
            <a:ext cx="6381875" cy="46166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400" dirty="0" smtClean="0"/>
              <a:t>الأعباء ( المصاريف ) التي تكون </a:t>
            </a:r>
            <a:r>
              <a:rPr lang="ar-DZ" sz="2400" dirty="0" smtClean="0">
                <a:solidFill>
                  <a:srgbClr val="FF0000"/>
                </a:solidFill>
              </a:rPr>
              <a:t>لعنصر محدد </a:t>
            </a:r>
            <a:r>
              <a:rPr lang="ar-DZ" sz="2400" dirty="0" smtClean="0"/>
              <a:t>بذاته وحده هي :</a:t>
            </a:r>
            <a:endParaRPr lang="fr-FR" sz="2400" dirty="0"/>
          </a:p>
        </p:txBody>
      </p:sp>
      <p:sp>
        <p:nvSpPr>
          <p:cNvPr id="44" name="Rectangle 43"/>
          <p:cNvSpPr/>
          <p:nvPr/>
        </p:nvSpPr>
        <p:spPr>
          <a:xfrm>
            <a:off x="893768" y="1488111"/>
            <a:ext cx="160653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DZ" sz="2400" dirty="0" smtClean="0">
                <a:solidFill>
                  <a:srgbClr val="FF0000"/>
                </a:solidFill>
              </a:rPr>
              <a:t>أعباء مباشرة </a:t>
            </a:r>
            <a:r>
              <a:rPr lang="ar-DZ" sz="2400" dirty="0" smtClean="0"/>
              <a:t>.</a:t>
            </a:r>
            <a:endParaRPr lang="fr-FR" sz="2400" dirty="0"/>
          </a:p>
        </p:txBody>
      </p:sp>
      <p:sp>
        <p:nvSpPr>
          <p:cNvPr id="45" name="Rectangle 44"/>
          <p:cNvSpPr/>
          <p:nvPr/>
        </p:nvSpPr>
        <p:spPr>
          <a:xfrm>
            <a:off x="3500430" y="2357430"/>
            <a:ext cx="4812536" cy="46166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400" dirty="0" smtClean="0"/>
              <a:t>الأعباء ( المصاريف ) التي تكون </a:t>
            </a:r>
            <a:r>
              <a:rPr lang="ar-DZ" sz="2400" dirty="0" smtClean="0">
                <a:solidFill>
                  <a:srgbClr val="FF0000"/>
                </a:solidFill>
              </a:rPr>
              <a:t>مشتركة</a:t>
            </a:r>
            <a:r>
              <a:rPr lang="ar-DZ" sz="2400" dirty="0" smtClean="0"/>
              <a:t> هي :</a:t>
            </a:r>
            <a:endParaRPr lang="fr-FR" sz="2400" dirty="0"/>
          </a:p>
        </p:txBody>
      </p:sp>
      <p:sp>
        <p:nvSpPr>
          <p:cNvPr id="46" name="Rectangle 45"/>
          <p:cNvSpPr/>
          <p:nvPr/>
        </p:nvSpPr>
        <p:spPr>
          <a:xfrm>
            <a:off x="928662" y="2869371"/>
            <a:ext cx="3118161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FF0000"/>
                </a:solidFill>
              </a:rPr>
              <a:t>أعباء غير مباشرة </a:t>
            </a:r>
            <a:r>
              <a:rPr lang="ar-DZ" sz="2400" dirty="0" smtClean="0">
                <a:solidFill>
                  <a:schemeClr val="tx1"/>
                </a:solidFill>
              </a:rPr>
              <a:t>(</a:t>
            </a:r>
            <a:r>
              <a:rPr lang="ar-DZ" sz="2400" dirty="0" smtClean="0"/>
              <a:t> </a:t>
            </a:r>
            <a:r>
              <a:rPr lang="ar-DZ" sz="2400" dirty="0" smtClean="0">
                <a:solidFill>
                  <a:schemeClr val="tx1"/>
                </a:solidFill>
              </a:rPr>
              <a:t>مشتركة).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1406" y="3674938"/>
            <a:ext cx="8955226" cy="175432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الأعباء الإضافية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هي أعباء نظرية غير مسجلة في المحاسبة العامة لكنها تحسب في التكاليف 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مثل الفائدة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النظرية على رأس المال </a:t>
            </a:r>
            <a:r>
              <a:rPr kumimoji="0" lang="ar-DZ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kumimoji="0" lang="ar-DZ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التي تحسب مثل الفائدة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المطبقة على القروض، أجر المستغل...لذا فهي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تضاف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357422" y="3286124"/>
            <a:ext cx="63209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جاء في الوضعية : العناصر الإضافية 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الأعباء غير  المعتبرة: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42910" y="5371943"/>
            <a:ext cx="8001024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FF0000"/>
                </a:solidFill>
              </a:rPr>
              <a:t>الأعباء غير المحملة</a:t>
            </a:r>
            <a:r>
              <a:rPr lang="ar-DZ" sz="2400" dirty="0" smtClean="0"/>
              <a:t> (</a:t>
            </a:r>
            <a:r>
              <a:rPr lang="ar-DZ" sz="2400" dirty="0" smtClean="0">
                <a:solidFill>
                  <a:srgbClr val="FF0000"/>
                </a:solidFill>
              </a:rPr>
              <a:t>غير المعتبرة</a:t>
            </a:r>
            <a:r>
              <a:rPr lang="ar-DZ" sz="2400" dirty="0" smtClean="0"/>
              <a:t>) هي أعباء مسجلة في المحاسبة العامة لكنها لا تؤخذ بعين الاعتبار في حساب التكاليف مثل الديون المعدومة، الضرائب على الأرباح، الرسم على القيمة المضافة... لذا فهي </a:t>
            </a:r>
            <a:r>
              <a:rPr lang="ar-DZ" sz="2400" b="1" dirty="0" smtClean="0"/>
              <a:t>تطرح</a:t>
            </a:r>
            <a:r>
              <a:rPr lang="ar-DZ" sz="2400" dirty="0" smtClean="0"/>
              <a:t>. </a:t>
            </a:r>
            <a:endParaRPr lang="fr-FR" sz="2400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142844" y="3929066"/>
            <a:ext cx="5572164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400" dirty="0" smtClean="0"/>
              <a:t>الأعباء ( العناصر ) الإضافية </a:t>
            </a:r>
            <a:r>
              <a:rPr lang="ar-DZ" sz="2400" dirty="0" err="1" smtClean="0"/>
              <a:t>و</a:t>
            </a:r>
            <a:r>
              <a:rPr lang="ar-DZ" sz="2400" dirty="0" smtClean="0"/>
              <a:t> الأعباء غير المحملة تستخدمان عند التطرق للنتيجة الصافية.</a:t>
            </a:r>
          </a:p>
          <a:p>
            <a:pPr algn="r" rtl="1"/>
            <a:r>
              <a:rPr lang="ar-DZ" sz="2400" dirty="0" smtClean="0"/>
              <a:t>و في الغالب تعطى مبالغهما في التمرين، باستثناء بعض الحالات التي يكون مثلا :</a:t>
            </a:r>
          </a:p>
          <a:p>
            <a:pPr algn="r" rtl="1"/>
            <a:r>
              <a:rPr lang="ar-DZ" sz="2400" dirty="0" smtClean="0"/>
              <a:t> الأعباء الإضافية تتمثل في فائدة نظرية </a:t>
            </a:r>
            <a:r>
              <a:rPr lang="ar-DZ" sz="2400" dirty="0" err="1" smtClean="0"/>
              <a:t>و</a:t>
            </a:r>
            <a:r>
              <a:rPr lang="ar-DZ" sz="2400" dirty="0" smtClean="0"/>
              <a:t> هي بنسبة 5% أو 10 % من </a:t>
            </a:r>
            <a:r>
              <a:rPr lang="ar-DZ" sz="2400" dirty="0" err="1" smtClean="0"/>
              <a:t>رأ</a:t>
            </a:r>
            <a:r>
              <a:rPr lang="ar-DZ" sz="2400" dirty="0" smtClean="0"/>
              <a:t> س المال... </a:t>
            </a:r>
            <a:endParaRPr lang="fr-FR" sz="2400" dirty="0"/>
          </a:p>
        </p:txBody>
      </p:sp>
      <p:cxnSp>
        <p:nvCxnSpPr>
          <p:cNvPr id="42" name="Connecteur droit avec flèche 41"/>
          <p:cNvCxnSpPr/>
          <p:nvPr/>
        </p:nvCxnSpPr>
        <p:spPr>
          <a:xfrm flipV="1">
            <a:off x="5715008" y="4000504"/>
            <a:ext cx="1643074" cy="2143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6200000" flipH="1">
            <a:off x="5643570" y="4286256"/>
            <a:ext cx="1285884" cy="114300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26" grpId="0" animBg="1"/>
      <p:bldP spid="27" grpId="0" animBg="1"/>
      <p:bldP spid="29" grpId="0" animBg="1"/>
      <p:bldP spid="29" grpId="1" animBg="1"/>
      <p:bldP spid="31" grpId="0" animBg="1"/>
      <p:bldP spid="32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30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3" grpId="0" animBg="1"/>
      <p:bldP spid="44" grpId="0" animBg="1"/>
      <p:bldP spid="45" grpId="0" animBg="1"/>
      <p:bldP spid="46" grpId="0" animBg="1"/>
      <p:bldP spid="4097" grpId="0" animBg="1"/>
      <p:bldP spid="4098" grpId="0"/>
      <p:bldP spid="50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Ellipse 114"/>
          <p:cNvSpPr/>
          <p:nvPr/>
        </p:nvSpPr>
        <p:spPr>
          <a:xfrm>
            <a:off x="142844" y="2928934"/>
            <a:ext cx="972000" cy="1368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1214414" y="2928934"/>
            <a:ext cx="972000" cy="129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2285984" y="2928934"/>
            <a:ext cx="900000" cy="12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3428992" y="2928934"/>
            <a:ext cx="828000" cy="10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1313079" y="1907400"/>
            <a:ext cx="914400" cy="97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344229" y="1929174"/>
            <a:ext cx="914400" cy="93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317554" y="1921250"/>
            <a:ext cx="914400" cy="97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3500430" y="1885438"/>
            <a:ext cx="714380" cy="100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4681319" y="1943309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528560"/>
            <a:ext cx="79295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جدول توزيع الأعباء </a:t>
            </a:r>
            <a:r>
              <a:rPr lang="ar-DZ" sz="1400" dirty="0" smtClean="0"/>
              <a:t>......</a:t>
            </a:r>
            <a:r>
              <a:rPr lang="ar-DZ" sz="1400" b="1" dirty="0" smtClean="0"/>
              <a:t>......................................</a:t>
            </a:r>
            <a:r>
              <a:rPr lang="ar-DZ" sz="1400" dirty="0" smtClean="0"/>
              <a:t> </a:t>
            </a:r>
            <a:r>
              <a:rPr lang="ar-DZ" sz="2000" dirty="0" err="1" smtClean="0"/>
              <a:t>(</a:t>
            </a:r>
            <a:r>
              <a:rPr lang="ar-DZ" sz="1600" dirty="0" err="1" smtClean="0"/>
              <a:t>..............................</a:t>
            </a:r>
            <a:r>
              <a:rPr lang="ar-DZ" sz="2000" b="1" dirty="0" smtClean="0"/>
              <a:t> </a:t>
            </a:r>
            <a:r>
              <a:rPr lang="ar-DZ" sz="2000" dirty="0" smtClean="0"/>
              <a:t>  </a:t>
            </a:r>
            <a:r>
              <a:rPr lang="ar-DZ" sz="2000" dirty="0" err="1" smtClean="0"/>
              <a:t>)</a:t>
            </a:r>
            <a:endParaRPr lang="fr-FR" sz="2000" dirty="0"/>
          </a:p>
        </p:txBody>
      </p:sp>
      <p:sp>
        <p:nvSpPr>
          <p:cNvPr id="3" name="Rectangle 2"/>
          <p:cNvSpPr/>
          <p:nvPr/>
        </p:nvSpPr>
        <p:spPr>
          <a:xfrm>
            <a:off x="3419872" y="404664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400" b="1" dirty="0" smtClean="0">
                <a:solidFill>
                  <a:srgbClr val="FF0000"/>
                </a:solidFill>
              </a:rPr>
              <a:t>غير المباشرة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1720" y="404664"/>
            <a:ext cx="109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b="1" dirty="0" smtClean="0"/>
              <a:t>المشتركة</a:t>
            </a:r>
            <a:endParaRPr lang="fr-FR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7500958" y="522197"/>
            <a:ext cx="1542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الجدول الآتي: </a:t>
            </a:r>
            <a:endParaRPr lang="fr-FR" sz="2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51520" y="1021406"/>
          <a:ext cx="8208913" cy="2377440"/>
        </p:xfrm>
        <a:graphic>
          <a:graphicData uri="http://schemas.openxmlformats.org/drawingml/2006/table">
            <a:tbl>
              <a:tblPr rtl="1"/>
              <a:tblGrid>
                <a:gridCol w="1911023"/>
                <a:gridCol w="760760"/>
                <a:gridCol w="1263703"/>
                <a:gridCol w="1066437"/>
                <a:gridCol w="1209498"/>
                <a:gridCol w="1012232"/>
                <a:gridCol w="985260"/>
              </a:tblGrid>
              <a:tr h="21207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latin typeface="Calibri"/>
                          <a:ea typeface="Calibri"/>
                          <a:cs typeface="Times New Roman"/>
                        </a:rPr>
                        <a:t>البيــــــان</a:t>
                      </a:r>
                      <a:endParaRPr lang="fr-FR" sz="1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latin typeface="Calibri"/>
                          <a:ea typeface="Calibri"/>
                          <a:cs typeface="Times New Roman"/>
                        </a:rPr>
                        <a:t>المبالغ</a:t>
                      </a:r>
                      <a:endParaRPr lang="fr-FR" sz="1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16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الإدارة   </a:t>
                      </a:r>
                      <a:endParaRPr lang="fr-FR" b="1" dirty="0"/>
                    </a:p>
                  </a:txBody>
                  <a:tcPr marL="63623" marR="63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latin typeface="Calibri"/>
                          <a:ea typeface="Calibri"/>
                          <a:cs typeface="Times New Roman"/>
                        </a:rPr>
                        <a:t>الصيانة</a:t>
                      </a:r>
                      <a:endParaRPr lang="fr-FR" sz="1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latin typeface="Calibri"/>
                          <a:ea typeface="Calibri"/>
                          <a:cs typeface="Times New Roman"/>
                        </a:rPr>
                        <a:t>التموين</a:t>
                      </a:r>
                      <a:endParaRPr lang="fr-FR" sz="1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latin typeface="Calibri"/>
                          <a:ea typeface="Calibri"/>
                          <a:cs typeface="Times New Roman"/>
                        </a:rPr>
                        <a:t>الإنتاج</a:t>
                      </a:r>
                      <a:endParaRPr lang="fr-FR" sz="1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latin typeface="Calibri"/>
                          <a:ea typeface="Calibri"/>
                          <a:cs typeface="Times New Roman"/>
                        </a:rPr>
                        <a:t>التوزيع</a:t>
                      </a:r>
                      <a:endParaRPr lang="fr-FR" sz="1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303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1000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dirty="0" smtClean="0">
                          <a:latin typeface="Calibri"/>
                          <a:ea typeface="Calibri"/>
                          <a:cs typeface="Times New Roman"/>
                        </a:rPr>
                        <a:t>..</a:t>
                      </a:r>
                      <a:r>
                        <a:rPr lang="ar-DZ" sz="9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..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dirty="0" err="1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ar-DZ" sz="900" b="1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dirty="0" err="1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ar-DZ" sz="900" b="1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...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7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1000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b="1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.......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flipH="1">
            <a:off x="571472" y="214290"/>
            <a:ext cx="857256" cy="5000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dirty="0" smtClean="0"/>
              <a:t>يتكون من : </a:t>
            </a:r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500166" y="642918"/>
            <a:ext cx="200026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923928" y="1115901"/>
            <a:ext cx="143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 smtClean="0"/>
              <a:t>الأقسام المساعدة</a:t>
            </a:r>
            <a:endParaRPr lang="fr-FR" b="1" dirty="0"/>
          </a:p>
        </p:txBody>
      </p:sp>
      <p:cxnSp>
        <p:nvCxnSpPr>
          <p:cNvPr id="18" name="Connecteur droit avec flèche 17"/>
          <p:cNvCxnSpPr/>
          <p:nvPr/>
        </p:nvCxnSpPr>
        <p:spPr>
          <a:xfrm rot="16200000" flipH="1">
            <a:off x="1500166" y="642918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115616" y="1127776"/>
            <a:ext cx="1417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 smtClean="0"/>
              <a:t>الأقسام الأساسية</a:t>
            </a:r>
            <a:endParaRPr lang="fr-FR" b="1" dirty="0"/>
          </a:p>
        </p:txBody>
      </p:sp>
      <p:sp>
        <p:nvSpPr>
          <p:cNvPr id="21" name="AutoShape 1"/>
          <p:cNvSpPr>
            <a:spLocks/>
          </p:cNvSpPr>
          <p:nvPr/>
        </p:nvSpPr>
        <p:spPr bwMode="auto">
          <a:xfrm>
            <a:off x="8460432" y="1896872"/>
            <a:ext cx="233363" cy="936104"/>
          </a:xfrm>
          <a:prstGeom prst="rightBrace">
            <a:avLst>
              <a:gd name="adj1" fmla="val 21655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21"/>
          <p:cNvSpPr/>
          <p:nvPr/>
        </p:nvSpPr>
        <p:spPr>
          <a:xfrm rot="16200000">
            <a:off x="8013261" y="2128019"/>
            <a:ext cx="1582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b="1" dirty="0" smtClean="0"/>
              <a:t>الأعباء المشتركة</a:t>
            </a:r>
            <a:endParaRPr lang="fr-FR" sz="2000" b="1" dirty="0"/>
          </a:p>
        </p:txBody>
      </p:sp>
      <p:sp>
        <p:nvSpPr>
          <p:cNvPr id="23" name="Rectangle 22"/>
          <p:cNvSpPr/>
          <p:nvPr/>
        </p:nvSpPr>
        <p:spPr>
          <a:xfrm>
            <a:off x="6516216" y="1871606"/>
            <a:ext cx="187220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1400" b="1" dirty="0" smtClean="0">
                <a:ea typeface="Calibri"/>
                <a:cs typeface="Times New Roman"/>
              </a:rPr>
              <a:t>المواد </a:t>
            </a:r>
            <a:r>
              <a:rPr lang="ar-DZ" b="1" dirty="0" err="1" smtClean="0">
                <a:ea typeface="Calibri"/>
                <a:cs typeface="Times New Roman"/>
              </a:rPr>
              <a:t>الأولية</a:t>
            </a:r>
            <a:r>
              <a:rPr lang="ar-DZ" sz="1400" b="1" dirty="0" err="1" smtClean="0">
                <a:ea typeface="Calibri"/>
                <a:cs typeface="Times New Roman"/>
              </a:rPr>
              <a:t> </a:t>
            </a:r>
            <a:r>
              <a:rPr lang="ar-DZ" sz="1400" b="1" dirty="0" smtClean="0">
                <a:ea typeface="Calibri"/>
                <a:cs typeface="Times New Roman"/>
              </a:rPr>
              <a:t>(   </a:t>
            </a:r>
            <a:r>
              <a:rPr lang="ar-DZ" sz="1400" b="1" dirty="0" err="1" smtClean="0">
                <a:ea typeface="Calibri"/>
                <a:cs typeface="Times New Roman"/>
              </a:rPr>
              <a:t>التموينات)</a:t>
            </a:r>
            <a:endParaRPr lang="fr-FR" sz="1600" b="1" dirty="0">
              <a:ea typeface="Times New Roman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88224" y="2663694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b="1" dirty="0" smtClean="0">
                <a:ea typeface="Calibri"/>
                <a:cs typeface="Times New Roman"/>
              </a:rPr>
              <a:t>مخصصات الاهتلاكات 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32240" y="2303654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b="1" dirty="0" smtClean="0">
                <a:ea typeface="Calibri"/>
                <a:cs typeface="Times New Roman"/>
              </a:rPr>
              <a:t>أعباء المستخدمين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96136" y="1967364"/>
            <a:ext cx="7617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b="1" dirty="0" smtClean="0">
                <a:ea typeface="Calibri"/>
                <a:cs typeface="Times New Roman"/>
              </a:rPr>
              <a:t>90000</a:t>
            </a:r>
            <a:endParaRPr lang="fr-FR" b="1" dirty="0"/>
          </a:p>
        </p:txBody>
      </p:sp>
      <p:sp>
        <p:nvSpPr>
          <p:cNvPr id="27" name="Rectangle 26"/>
          <p:cNvSpPr/>
          <p:nvPr/>
        </p:nvSpPr>
        <p:spPr>
          <a:xfrm>
            <a:off x="5796136" y="2243521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fr-FR" b="1" dirty="0" smtClean="0">
                <a:latin typeface="Times New Roman"/>
                <a:ea typeface="Calibri"/>
                <a:cs typeface="Arial"/>
              </a:rPr>
              <a:t>40000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52120" y="2628069"/>
            <a:ext cx="9886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ea typeface="Calibri"/>
                <a:cs typeface="Times New Roman"/>
              </a:rPr>
              <a:t>237950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04520" y="803037"/>
            <a:ext cx="988623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ar-DZ" sz="1400" b="1" dirty="0" smtClean="0">
                <a:ea typeface="Times New Roman"/>
                <a:cs typeface="Arial"/>
              </a:rPr>
              <a:t>المبالغ من الوضعية</a:t>
            </a:r>
            <a:endParaRPr lang="fr-FR" sz="1400" b="1" dirty="0">
              <a:ea typeface="Times New Roman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19942" y="1934166"/>
            <a:ext cx="1809512" cy="92333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ar-DZ" dirty="0" smtClean="0">
                <a:ea typeface="Calibri"/>
                <a:cs typeface="Times New Roman"/>
              </a:rPr>
              <a:t>توزع (تقسم) أفقيا بنسب، أو معاملات، أو مبالغ مباشرة</a:t>
            </a:r>
            <a:endParaRPr lang="fr-FR" dirty="0">
              <a:ea typeface="Times New Roman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43064" y="1884239"/>
            <a:ext cx="6463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sz="1600" b="1" dirty="0" smtClean="0">
                <a:latin typeface="Times New Roman"/>
                <a:ea typeface="Calibri"/>
                <a:cs typeface="Arial"/>
              </a:rPr>
              <a:t>10%</a:t>
            </a:r>
            <a:endParaRPr lang="fr-FR" sz="1600" b="1" dirty="0"/>
          </a:p>
        </p:txBody>
      </p:sp>
      <p:sp>
        <p:nvSpPr>
          <p:cNvPr id="32" name="Rectangle 31"/>
          <p:cNvSpPr/>
          <p:nvPr/>
        </p:nvSpPr>
        <p:spPr>
          <a:xfrm>
            <a:off x="706560" y="1884239"/>
            <a:ext cx="6463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sz="1600" b="1" dirty="0" smtClean="0">
                <a:latin typeface="Times New Roman"/>
                <a:ea typeface="Calibri"/>
                <a:cs typeface="Arial"/>
              </a:rPr>
              <a:t>10%</a:t>
            </a:r>
            <a:endParaRPr lang="fr-FR" sz="1600" b="1" dirty="0"/>
          </a:p>
        </p:txBody>
      </p:sp>
      <p:sp>
        <p:nvSpPr>
          <p:cNvPr id="33" name="Rectangle 32"/>
          <p:cNvSpPr/>
          <p:nvPr/>
        </p:nvSpPr>
        <p:spPr>
          <a:xfrm>
            <a:off x="1786680" y="1884239"/>
            <a:ext cx="6463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sz="1600" b="1" dirty="0" smtClean="0">
                <a:latin typeface="Times New Roman"/>
                <a:ea typeface="Calibri"/>
                <a:cs typeface="Arial"/>
              </a:rPr>
              <a:t>35%</a:t>
            </a:r>
            <a:endParaRPr lang="fr-FR" sz="1600" b="1" dirty="0"/>
          </a:p>
        </p:txBody>
      </p:sp>
      <p:sp>
        <p:nvSpPr>
          <p:cNvPr id="34" name="Rectangle 33"/>
          <p:cNvSpPr/>
          <p:nvPr/>
        </p:nvSpPr>
        <p:spPr>
          <a:xfrm>
            <a:off x="2866800" y="1884239"/>
            <a:ext cx="6463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sz="1600" b="1" dirty="0" smtClean="0">
                <a:latin typeface="Times New Roman"/>
                <a:ea typeface="Calibri"/>
                <a:cs typeface="Arial"/>
              </a:rPr>
              <a:t>20%</a:t>
            </a:r>
            <a:endParaRPr lang="fr-FR" sz="1600" b="1" dirty="0"/>
          </a:p>
        </p:txBody>
      </p:sp>
      <p:sp>
        <p:nvSpPr>
          <p:cNvPr id="35" name="Rectangle 34"/>
          <p:cNvSpPr/>
          <p:nvPr/>
        </p:nvSpPr>
        <p:spPr>
          <a:xfrm>
            <a:off x="4018928" y="1884239"/>
            <a:ext cx="6463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sz="1600" b="1" dirty="0" smtClean="0">
                <a:latin typeface="Times New Roman"/>
                <a:ea typeface="Calibri"/>
                <a:cs typeface="Arial"/>
              </a:rPr>
              <a:t>25%</a:t>
            </a:r>
            <a:endParaRPr lang="fr-FR" sz="1600" b="1" dirty="0"/>
          </a:p>
        </p:txBody>
      </p:sp>
      <p:sp>
        <p:nvSpPr>
          <p:cNvPr id="41" name="Rectangle 40"/>
          <p:cNvSpPr/>
          <p:nvPr/>
        </p:nvSpPr>
        <p:spPr>
          <a:xfrm>
            <a:off x="4714500" y="1896872"/>
            <a:ext cx="761747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dirty="0" smtClean="0">
                <a:ea typeface="Calibri"/>
                <a:cs typeface="Times New Roman"/>
              </a:rPr>
              <a:t>..</a:t>
            </a:r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9000</a:t>
            </a:r>
            <a:endParaRPr lang="fr-FR" sz="2000" dirty="0">
              <a:ea typeface="Times New Roman"/>
              <a:cs typeface="Aria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338236" y="1872364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18000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>
            <a:off x="3418356" y="1872364"/>
            <a:ext cx="761747" cy="36933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22500</a:t>
            </a:r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1330124" y="1872364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31500</a:t>
            </a:r>
            <a:endParaRPr lang="fr-FR" sz="2000" dirty="0">
              <a:ea typeface="Times New Roman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0000" y="1872364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9000</a:t>
            </a:r>
            <a:endParaRPr lang="fr-FR" sz="2000" dirty="0">
              <a:ea typeface="Times New Roman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915816" y="2254638"/>
            <a:ext cx="3957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fr-FR" b="1" dirty="0" smtClean="0">
                <a:latin typeface="Times New Roman"/>
                <a:ea typeface="Calibri"/>
                <a:cs typeface="Arial"/>
              </a:rPr>
              <a:t>6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211960" y="2255396"/>
            <a:ext cx="2601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b="1" dirty="0" smtClean="0">
                <a:latin typeface="Times New Roman"/>
                <a:ea typeface="Calibri"/>
                <a:cs typeface="Arial"/>
              </a:rPr>
              <a:t>3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36096" y="2255396"/>
            <a:ext cx="340551" cy="369332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l" rtl="1"/>
            <a:r>
              <a:rPr lang="fr-FR" b="1" dirty="0" smtClean="0">
                <a:latin typeface="Times New Roman"/>
                <a:ea typeface="Calibri"/>
                <a:cs typeface="Arial"/>
              </a:rPr>
              <a:t>2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27584" y="2254638"/>
            <a:ext cx="3957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b="1" dirty="0" smtClean="0">
                <a:latin typeface="Times New Roman"/>
                <a:ea typeface="Calibri"/>
                <a:cs typeface="Arial"/>
              </a:rPr>
              <a:t>2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835696" y="2279146"/>
            <a:ext cx="3957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fr-FR" b="1" dirty="0" smtClean="0">
                <a:latin typeface="Times New Roman"/>
                <a:ea typeface="Calibri"/>
                <a:cs typeface="Arial"/>
              </a:rPr>
              <a:t>7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39566" y="2325888"/>
            <a:ext cx="395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800" b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ar-DZ" sz="8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ــــــ20</a:t>
            </a:r>
            <a:endParaRPr lang="fr-FR" sz="900" b="1" dirty="0">
              <a:solidFill>
                <a:srgbClr val="FF0000"/>
              </a:solidFill>
              <a:ea typeface="Times New Roman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140710" y="2433521"/>
            <a:ext cx="3719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800" b="1" dirty="0" smtClean="0">
                <a:solidFill>
                  <a:srgbClr val="FF0000"/>
                </a:solidFill>
                <a:ea typeface="Times New Roman"/>
                <a:cs typeface="Arial"/>
              </a:rPr>
              <a:t>ـــــــ</a:t>
            </a:r>
          </a:p>
          <a:p>
            <a:pPr rtl="1"/>
            <a:r>
              <a:rPr lang="ar-DZ" sz="800" b="1" dirty="0" smtClean="0">
                <a:solidFill>
                  <a:srgbClr val="FF0000"/>
                </a:solidFill>
                <a:ea typeface="Times New Roman"/>
                <a:cs typeface="Arial"/>
              </a:rPr>
              <a:t>20</a:t>
            </a:r>
            <a:endParaRPr lang="fr-FR" sz="900" b="1" dirty="0">
              <a:ea typeface="Times New Roman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436096" y="2433521"/>
            <a:ext cx="340551" cy="33855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l" rtl="1"/>
            <a:r>
              <a:rPr lang="ar-DZ" sz="800" b="1" dirty="0" smtClean="0">
                <a:solidFill>
                  <a:srgbClr val="FF0000"/>
                </a:solidFill>
                <a:ea typeface="Times New Roman"/>
                <a:cs typeface="Arial"/>
              </a:rPr>
              <a:t>ـــــ</a:t>
            </a:r>
          </a:p>
          <a:p>
            <a:pPr algn="r" rtl="1"/>
            <a:r>
              <a:rPr lang="ar-DZ" sz="800" b="1" dirty="0" smtClean="0">
                <a:solidFill>
                  <a:srgbClr val="FF0000"/>
                </a:solidFill>
                <a:ea typeface="Times New Roman"/>
                <a:cs typeface="Arial"/>
              </a:rPr>
              <a:t>20</a:t>
            </a:r>
            <a:endParaRPr lang="fr-FR" sz="800" b="1" dirty="0">
              <a:solidFill>
                <a:srgbClr val="FF0000"/>
              </a:solidFill>
              <a:ea typeface="Times New Roman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27584" y="2432763"/>
            <a:ext cx="3957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8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ـــــــ</a:t>
            </a:r>
          </a:p>
          <a:p>
            <a:pPr algn="r"/>
            <a:r>
              <a:rPr lang="ar-DZ" sz="800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20</a:t>
            </a:r>
            <a:endParaRPr lang="fr-FR" sz="1200" b="1" dirty="0">
              <a:solidFill>
                <a:srgbClr val="FF0000"/>
              </a:solidFill>
              <a:ea typeface="Times New Roman"/>
              <a:cs typeface="Aria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871321" y="2421646"/>
            <a:ext cx="39579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1100" b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ar-DZ" sz="8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ـــــ</a:t>
            </a:r>
          </a:p>
          <a:p>
            <a:pPr algn="r"/>
            <a:r>
              <a:rPr lang="ar-DZ" sz="800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20</a:t>
            </a:r>
            <a:endParaRPr lang="fr-FR" sz="1200" b="1" dirty="0">
              <a:solidFill>
                <a:srgbClr val="FF0000"/>
              </a:solidFill>
              <a:ea typeface="Times New Roman"/>
              <a:cs typeface="Arial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258874" y="2314013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14000</a:t>
            </a:r>
            <a:endParaRPr lang="fr-FR" sz="2000" dirty="0">
              <a:ea typeface="Times New Roman"/>
              <a:cs typeface="Arial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66986" y="2290263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12000</a:t>
            </a:r>
            <a:endParaRPr lang="fr-FR" sz="2000" dirty="0">
              <a:ea typeface="Times New Roman"/>
              <a:cs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347106" y="2291021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6000</a:t>
            </a:r>
            <a:endParaRPr lang="fr-FR" sz="2000" dirty="0">
              <a:ea typeface="Times New Roman"/>
              <a:cs typeface="Arial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499234" y="2291021"/>
            <a:ext cx="772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4000</a:t>
            </a:r>
            <a:endParaRPr lang="fr-FR" sz="2000" dirty="0">
              <a:ea typeface="Times New Roman"/>
              <a:cs typeface="Arial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42500" y="2325888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4000</a:t>
            </a:r>
            <a:endParaRPr lang="fr-FR" sz="2000" dirty="0">
              <a:ea typeface="Times New Roman"/>
              <a:cs typeface="Arial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-121911" y="2579811"/>
            <a:ext cx="55971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ea typeface="Calibri"/>
                <a:cs typeface="Times New Roman"/>
              </a:rPr>
              <a:t>18000            38250</a:t>
            </a:r>
            <a:r>
              <a:rPr lang="ar-DZ" sz="2000" dirty="0" smtClean="0">
                <a:ea typeface="Calibri"/>
                <a:cs typeface="Arial"/>
              </a:rPr>
              <a:t>        </a:t>
            </a:r>
            <a:r>
              <a:rPr lang="ar-DZ" b="1" dirty="0" smtClean="0">
                <a:ea typeface="Calibri"/>
                <a:cs typeface="Times New Roman"/>
              </a:rPr>
              <a:t>61915       85475        34310  </a:t>
            </a:r>
            <a:endParaRPr lang="fr-FR" sz="2000" dirty="0">
              <a:ea typeface="Times New Roman"/>
              <a:cs typeface="Arial"/>
            </a:endParaRPr>
          </a:p>
        </p:txBody>
      </p:sp>
      <p:sp>
        <p:nvSpPr>
          <p:cNvPr id="69" name="Flèche courbée vers le bas 68"/>
          <p:cNvSpPr/>
          <p:nvPr/>
        </p:nvSpPr>
        <p:spPr>
          <a:xfrm>
            <a:off x="4286248" y="1785926"/>
            <a:ext cx="1714512" cy="3240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0" name="Flèche courbée vers le bas 69"/>
          <p:cNvSpPr/>
          <p:nvPr/>
        </p:nvSpPr>
        <p:spPr>
          <a:xfrm>
            <a:off x="5429256" y="1594610"/>
            <a:ext cx="928694" cy="3240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588224" y="2976992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b="1" dirty="0" smtClean="0">
                <a:ea typeface="Calibri"/>
                <a:cs typeface="Times New Roman"/>
              </a:rPr>
              <a:t>مجموع التوزيع الأولي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715258" y="2976992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31000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443622" y="2941367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66750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327119" y="2941367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91915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259632" y="2917617"/>
            <a:ext cx="97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130975</a:t>
            </a:r>
            <a:endParaRPr lang="fr-FR" sz="2000" dirty="0" smtClean="0">
              <a:ea typeface="Times New Roman"/>
              <a:cs typeface="Arial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23528" y="2928734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47310</a:t>
            </a:r>
            <a:endParaRPr lang="fr-FR" sz="2000" b="1" dirty="0">
              <a:ea typeface="Times New Roman"/>
              <a:cs typeface="Arial"/>
            </a:endParaRPr>
          </a:p>
        </p:txBody>
      </p:sp>
      <p:graphicFrame>
        <p:nvGraphicFramePr>
          <p:cNvPr id="83" name="Tableau 82"/>
          <p:cNvGraphicFramePr>
            <a:graphicFrameLocks noGrp="1"/>
          </p:cNvGraphicFramePr>
          <p:nvPr/>
        </p:nvGraphicFramePr>
        <p:xfrm>
          <a:off x="214282" y="3419758"/>
          <a:ext cx="8208913" cy="1425839"/>
        </p:xfrm>
        <a:graphic>
          <a:graphicData uri="http://schemas.openxmlformats.org/drawingml/2006/table">
            <a:tbl>
              <a:tblPr rtl="1"/>
              <a:tblGrid>
                <a:gridCol w="1911023"/>
                <a:gridCol w="760760"/>
                <a:gridCol w="1263703"/>
                <a:gridCol w="1067009"/>
                <a:gridCol w="1208926"/>
                <a:gridCol w="1012232"/>
                <a:gridCol w="985260"/>
              </a:tblGrid>
              <a:tr h="991499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dirty="0">
                          <a:latin typeface="Calibri"/>
                          <a:ea typeface="Calibri"/>
                          <a:cs typeface="Times New Roman"/>
                        </a:rPr>
                        <a:t>                </a:t>
                      </a:r>
                      <a:r>
                        <a:rPr lang="fr-FR" sz="900" dirty="0">
                          <a:latin typeface="Times New Roman"/>
                          <a:ea typeface="Calibri"/>
                          <a:cs typeface="Arial"/>
                        </a:rPr>
                        <a:t>              </a:t>
                      </a:r>
                      <a:r>
                        <a:rPr lang="ar-DZ" sz="900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fr-FR" sz="90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ar-DZ" sz="9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dirty="0" smtClean="0">
                          <a:latin typeface="Times New Roman"/>
                          <a:ea typeface="Calibri"/>
                          <a:cs typeface="Arial"/>
                        </a:rPr>
                        <a:t>    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7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1000" dirty="0" smtClean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dirty="0" err="1" smtClean="0">
                          <a:latin typeface="Calibri"/>
                          <a:ea typeface="Calibri"/>
                          <a:cs typeface="Times New Roman"/>
                        </a:rPr>
                        <a:t>...........</a:t>
                      </a:r>
                      <a:endParaRPr lang="ar-DZ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Times New Roman"/>
                          <a:ea typeface="Calibri"/>
                          <a:cs typeface="Arial"/>
                        </a:rPr>
                        <a:t>…</a:t>
                      </a:r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………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………</a:t>
                      </a:r>
                      <a:r>
                        <a:rPr lang="fr-FR" sz="900" dirty="0">
                          <a:latin typeface="Times New Roman"/>
                          <a:ea typeface="Calibri"/>
                          <a:cs typeface="Arial"/>
                        </a:rPr>
                        <a:t>…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4" name="Rectangle 83"/>
          <p:cNvSpPr/>
          <p:nvPr/>
        </p:nvSpPr>
        <p:spPr>
          <a:xfrm>
            <a:off x="428596" y="3429000"/>
            <a:ext cx="8001056" cy="13573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dirty="0" smtClean="0"/>
              <a:t>المرحلة الأولى : وزعنا مبالغ الأعباء على كل الأقسام ( توزيع أولي )، هذه المرحلة لا تكون في </a:t>
            </a:r>
            <a:r>
              <a:rPr lang="ar-DZ" dirty="0" err="1" smtClean="0"/>
              <a:t>البكالوريا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المرحلة الثانية : نوزع مجموع التوزيع الأولي </a:t>
            </a:r>
            <a:r>
              <a:rPr lang="ar-DZ" dirty="0" smtClean="0">
                <a:solidFill>
                  <a:srgbClr val="FF0000"/>
                </a:solidFill>
              </a:rPr>
              <a:t>للأقسام المساعدة </a:t>
            </a:r>
            <a:r>
              <a:rPr lang="ar-DZ" dirty="0" smtClean="0"/>
              <a:t>على الأقسام الأساسية بنسب أو معاملات...</a:t>
            </a:r>
          </a:p>
          <a:p>
            <a:pPr algn="r" rtl="1"/>
            <a:r>
              <a:rPr lang="ar-DZ" dirty="0" smtClean="0"/>
              <a:t>لأن الإدارة تكون من أجل الشراء، الإنتاج </a:t>
            </a:r>
            <a:r>
              <a:rPr lang="ar-DZ" dirty="0" err="1" smtClean="0"/>
              <a:t>و</a:t>
            </a:r>
            <a:r>
              <a:rPr lang="ar-DZ" dirty="0" smtClean="0"/>
              <a:t> البيع فهي مشتركة بينهما.</a:t>
            </a:r>
          </a:p>
          <a:p>
            <a:pPr algn="r" rtl="1"/>
            <a:r>
              <a:rPr lang="ar-DZ" dirty="0" smtClean="0"/>
              <a:t>و نفس الشيء بالنسبة للصيانة.</a:t>
            </a:r>
            <a:endParaRPr lang="fr-FR" dirty="0"/>
          </a:p>
        </p:txBody>
      </p:sp>
      <p:cxnSp>
        <p:nvCxnSpPr>
          <p:cNvPr id="86" name="Connecteur droit avec flèche 85"/>
          <p:cNvCxnSpPr/>
          <p:nvPr/>
        </p:nvCxnSpPr>
        <p:spPr>
          <a:xfrm rot="16200000" flipV="1">
            <a:off x="5220880" y="3423063"/>
            <a:ext cx="631067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9" name="Connecteur droit 88"/>
          <p:cNvCxnSpPr>
            <a:stCxn id="82" idx="2"/>
          </p:cNvCxnSpPr>
          <p:nvPr/>
        </p:nvCxnSpPr>
        <p:spPr>
          <a:xfrm rot="5400000" flipH="1" flipV="1">
            <a:off x="2992711" y="1030009"/>
            <a:ext cx="8601" cy="45275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5764786" y="3357562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dirty="0" smtClean="0">
                <a:ea typeface="Calibri"/>
                <a:cs typeface="Times New Roman"/>
              </a:rPr>
              <a:t>التوزيع الثانوي:(.....</a:t>
            </a:r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.......</a:t>
            </a:r>
            <a:r>
              <a:rPr lang="ar-DZ" dirty="0" smtClean="0">
                <a:ea typeface="Calibri"/>
                <a:cs typeface="Times New Roman"/>
              </a:rPr>
              <a:t>....)</a:t>
            </a:r>
            <a:endParaRPr lang="fr-FR" sz="2000" dirty="0">
              <a:ea typeface="Times New Roman"/>
              <a:cs typeface="Arial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660232" y="3889346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b="1" dirty="0" smtClean="0">
                <a:ea typeface="Calibri"/>
                <a:cs typeface="Times New Roman"/>
              </a:rPr>
              <a:t>الصيانة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300192" y="3601314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b="1" dirty="0" smtClean="0">
                <a:ea typeface="Calibri"/>
                <a:cs typeface="Times New Roman"/>
              </a:rPr>
              <a:t>الإدارة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427984" y="3601314"/>
            <a:ext cx="1567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ar-DZ" dirty="0" err="1" smtClean="0">
                <a:ea typeface="Calibri"/>
                <a:cs typeface="Times New Roman"/>
              </a:rPr>
              <a:t>(</a:t>
            </a:r>
            <a:r>
              <a:rPr lang="fr-FR" dirty="0" smtClean="0">
                <a:latin typeface="Times New Roman"/>
                <a:ea typeface="Calibri"/>
                <a:cs typeface="Arial"/>
              </a:rPr>
              <a:t>100%</a:t>
            </a:r>
            <a:r>
              <a:rPr lang="ar-DZ" dirty="0" err="1" smtClean="0">
                <a:ea typeface="Calibri"/>
                <a:cs typeface="Times New Roman"/>
              </a:rPr>
              <a:t>)</a:t>
            </a:r>
            <a:r>
              <a:rPr lang="fr-FR" dirty="0" smtClean="0">
                <a:latin typeface="Times New Roman"/>
                <a:ea typeface="Calibri"/>
                <a:cs typeface="Arial"/>
              </a:rPr>
              <a:t>.</a:t>
            </a:r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31000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14672" y="3529306"/>
            <a:ext cx="6463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sz="1600" b="1" dirty="0" smtClean="0">
                <a:latin typeface="Times New Roman"/>
                <a:ea typeface="Calibri"/>
                <a:cs typeface="Arial"/>
              </a:rPr>
              <a:t>50%</a:t>
            </a:r>
            <a:endParaRPr lang="fr-FR" sz="1600" b="1" dirty="0"/>
          </a:p>
        </p:txBody>
      </p:sp>
      <p:sp>
        <p:nvSpPr>
          <p:cNvPr id="98" name="Rectangle 97"/>
          <p:cNvSpPr/>
          <p:nvPr/>
        </p:nvSpPr>
        <p:spPr>
          <a:xfrm>
            <a:off x="3923928" y="3529306"/>
            <a:ext cx="6463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fr-FR" sz="1600" b="1" dirty="0" smtClean="0">
                <a:latin typeface="Times New Roman"/>
                <a:ea typeface="Calibri"/>
                <a:cs typeface="Arial"/>
              </a:rPr>
              <a:t>20%</a:t>
            </a:r>
            <a:endParaRPr lang="fr-FR" sz="1600" b="1" dirty="0"/>
          </a:p>
        </p:txBody>
      </p:sp>
      <p:sp>
        <p:nvSpPr>
          <p:cNvPr id="99" name="Rectangle 98"/>
          <p:cNvSpPr/>
          <p:nvPr/>
        </p:nvSpPr>
        <p:spPr>
          <a:xfrm>
            <a:off x="2699792" y="3529306"/>
            <a:ext cx="6463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fr-FR" sz="1600" b="1" dirty="0" smtClean="0">
                <a:latin typeface="Times New Roman"/>
                <a:ea typeface="Calibri"/>
                <a:cs typeface="Arial"/>
              </a:rPr>
              <a:t>20%</a:t>
            </a:r>
            <a:endParaRPr lang="fr-FR" sz="1600" b="1" dirty="0"/>
          </a:p>
        </p:txBody>
      </p:sp>
      <p:sp>
        <p:nvSpPr>
          <p:cNvPr id="101" name="Rectangle 100"/>
          <p:cNvSpPr/>
          <p:nvPr/>
        </p:nvSpPr>
        <p:spPr>
          <a:xfrm>
            <a:off x="683568" y="3519074"/>
            <a:ext cx="6463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sz="1600" b="1" dirty="0" smtClean="0">
                <a:latin typeface="Times New Roman"/>
                <a:ea typeface="Calibri"/>
                <a:cs typeface="Arial"/>
              </a:rPr>
              <a:t>10%</a:t>
            </a:r>
            <a:endParaRPr lang="fr-FR" sz="1600" b="1" dirty="0"/>
          </a:p>
        </p:txBody>
      </p:sp>
      <p:sp>
        <p:nvSpPr>
          <p:cNvPr id="102" name="Rectangle 101"/>
          <p:cNvSpPr/>
          <p:nvPr/>
        </p:nvSpPr>
        <p:spPr>
          <a:xfrm>
            <a:off x="3417501" y="3559734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6200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14282" y="3559734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3100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9269" y="3559734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15500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265373" y="3559734"/>
            <a:ext cx="81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ar-DZ" b="1" dirty="0" smtClean="0">
                <a:solidFill>
                  <a:srgbClr val="FF0000"/>
                </a:solidFill>
                <a:latin typeface="Times New Roman"/>
                <a:ea typeface="Calibri"/>
              </a:rPr>
              <a:t>6200 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-571536" y="3857628"/>
            <a:ext cx="3960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sz="1600" dirty="0" smtClean="0">
                <a:latin typeface="Times New Roman"/>
                <a:ea typeface="Calibri"/>
                <a:cs typeface="Arial"/>
              </a:rPr>
              <a:t>30%</a:t>
            </a:r>
            <a:r>
              <a:rPr lang="ar-DZ" sz="1600" b="1" dirty="0" smtClean="0">
                <a:solidFill>
                  <a:srgbClr val="FF0000"/>
                </a:solidFill>
                <a:latin typeface="Times New Roman"/>
                <a:ea typeface="Calibri"/>
              </a:rPr>
              <a:t>21885 </a:t>
            </a:r>
            <a:r>
              <a:rPr lang="fr-FR" sz="1600" dirty="0" smtClean="0">
                <a:latin typeface="Times New Roman"/>
                <a:ea typeface="Calibri"/>
                <a:cs typeface="Arial"/>
              </a:rPr>
              <a:t>50%</a:t>
            </a:r>
            <a:r>
              <a:rPr lang="ar-DZ" sz="1600" dirty="0" smtClean="0">
                <a:latin typeface="Times New Roman"/>
                <a:ea typeface="Calibri"/>
                <a:cs typeface="Arial"/>
              </a:rPr>
              <a:t> </a:t>
            </a:r>
            <a:r>
              <a:rPr lang="ar-DZ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36475  </a:t>
            </a:r>
            <a:r>
              <a:rPr lang="fr-FR" sz="1600" dirty="0" smtClean="0">
                <a:latin typeface="Times New Roman"/>
                <a:ea typeface="Calibri"/>
                <a:cs typeface="Arial"/>
              </a:rPr>
              <a:t>% </a:t>
            </a:r>
            <a:r>
              <a:rPr lang="ar-DZ" sz="1600" b="1" dirty="0" smtClean="0">
                <a:ea typeface="Calibri"/>
                <a:cs typeface="Times New Roman"/>
              </a:rPr>
              <a:t>20</a:t>
            </a:r>
            <a:r>
              <a:rPr lang="ar-DZ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  14590</a:t>
            </a:r>
            <a:endParaRPr lang="fr-FR" dirty="0" smtClean="0">
              <a:ea typeface="Times New Roman"/>
              <a:cs typeface="Arial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346154" y="3857628"/>
            <a:ext cx="1440160" cy="33855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 rtl="1"/>
            <a:r>
              <a:rPr lang="ar-DZ" sz="1600" b="1" dirty="0" err="1" smtClean="0">
                <a:ea typeface="Calibri"/>
                <a:cs typeface="Times New Roman"/>
              </a:rPr>
              <a:t>(</a:t>
            </a:r>
            <a:r>
              <a:rPr lang="fr-FR" sz="1600" b="1" dirty="0" smtClean="0">
                <a:latin typeface="Times New Roman"/>
                <a:ea typeface="Calibri"/>
                <a:cs typeface="Arial"/>
              </a:rPr>
              <a:t>100%</a:t>
            </a:r>
            <a:r>
              <a:rPr lang="ar-DZ" sz="1600" b="1" dirty="0" smtClean="0">
                <a:ea typeface="Calibri"/>
                <a:cs typeface="Times New Roman"/>
              </a:rPr>
              <a:t>)  </a:t>
            </a:r>
            <a:r>
              <a:rPr lang="ar-DZ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72950</a:t>
            </a:r>
            <a:endParaRPr lang="fr-FR" b="1" dirty="0" smtClean="0">
              <a:ea typeface="Times New Roman"/>
              <a:cs typeface="Arial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215074" y="4357694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b="1" dirty="0" smtClean="0">
                <a:ea typeface="Calibri"/>
                <a:cs typeface="Times New Roman"/>
              </a:rPr>
              <a:t>مجموع التوزيع الثانوي</a:t>
            </a:r>
          </a:p>
        </p:txBody>
      </p:sp>
      <p:cxnSp>
        <p:nvCxnSpPr>
          <p:cNvPr id="110" name="Connecteur droit avec flèche 109"/>
          <p:cNvCxnSpPr/>
          <p:nvPr/>
        </p:nvCxnSpPr>
        <p:spPr>
          <a:xfrm>
            <a:off x="4932040" y="3214686"/>
            <a:ext cx="22320" cy="4227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3707904" y="4357694"/>
            <a:ext cx="429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b="1" dirty="0" smtClean="0">
                <a:latin typeface="Times New Roman"/>
                <a:ea typeface="Calibri"/>
                <a:cs typeface="Arial"/>
              </a:rPr>
              <a:t>00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860032" y="4357694"/>
            <a:ext cx="437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b="1" dirty="0" smtClean="0">
                <a:latin typeface="Times New Roman"/>
                <a:ea typeface="Calibri"/>
                <a:cs typeface="Arial"/>
              </a:rPr>
              <a:t>00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516216" y="4861750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b="1" dirty="0" smtClean="0">
                <a:ea typeface="Calibri"/>
                <a:cs typeface="Times New Roman"/>
              </a:rPr>
              <a:t>طبيعة وحدة القياس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6444208" y="5725846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b="1" dirty="0" smtClean="0">
                <a:ea typeface="Calibri"/>
                <a:cs typeface="Times New Roman"/>
              </a:rPr>
              <a:t>تكلفة وحدة </a:t>
            </a:r>
            <a:r>
              <a:rPr lang="ar-DZ" b="1" dirty="0" err="1" smtClean="0">
                <a:ea typeface="Calibri"/>
                <a:cs typeface="Times New Roman"/>
              </a:rPr>
              <a:t>القياس:</a:t>
            </a:r>
            <a:r>
              <a:rPr lang="ar-DZ" b="1" dirty="0" smtClean="0">
                <a:ea typeface="Calibri"/>
                <a:cs typeface="Times New Roman"/>
              </a:rPr>
              <a:t> 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6516216" y="5221790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b="1" dirty="0" smtClean="0">
                <a:ea typeface="Calibri"/>
                <a:cs typeface="Times New Roman"/>
              </a:rPr>
              <a:t>عدد وحدات القياس</a:t>
            </a:r>
            <a:endParaRPr lang="fr-FR" sz="2000" b="1" dirty="0">
              <a:ea typeface="Times New Roman"/>
              <a:cs typeface="Arial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23528" y="5653838"/>
            <a:ext cx="8194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 65</a:t>
            </a:r>
            <a:endParaRPr lang="fr-FR" sz="2400" dirty="0" smtClean="0">
              <a:ea typeface="Times New Roman"/>
              <a:cs typeface="Arial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4932040" y="5653838"/>
            <a:ext cx="1798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b="1" dirty="0" smtClean="0">
                <a:solidFill>
                  <a:srgbClr val="FF0000"/>
                </a:solidFill>
                <a:latin typeface="Times New Roman"/>
                <a:cs typeface="Arial"/>
              </a:rPr>
              <a:t>مج ت </a:t>
            </a:r>
            <a:r>
              <a:rPr lang="ar-DZ" sz="2000" b="1" dirty="0" err="1" smtClean="0">
                <a:solidFill>
                  <a:srgbClr val="FF0000"/>
                </a:solidFill>
                <a:latin typeface="Times New Roman"/>
                <a:cs typeface="Arial"/>
              </a:rPr>
              <a:t>ثا</a:t>
            </a:r>
            <a:r>
              <a:rPr lang="ar-DZ" sz="2000" b="1" dirty="0" smtClean="0">
                <a:solidFill>
                  <a:srgbClr val="FF0000"/>
                </a:solidFill>
                <a:latin typeface="Times New Roman"/>
                <a:cs typeface="Arial"/>
              </a:rPr>
              <a:t> / عدد و ق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331640" y="5221790"/>
            <a:ext cx="8194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 3659</a:t>
            </a:r>
            <a:endParaRPr lang="fr-FR" sz="2400" b="1" dirty="0">
              <a:ea typeface="Times New Roman"/>
              <a:cs typeface="Arial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23528" y="4357694"/>
            <a:ext cx="8194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65000</a:t>
            </a:r>
            <a:endParaRPr lang="fr-FR" sz="2400" b="1" dirty="0">
              <a:ea typeface="Times New Roman"/>
              <a:cs typeface="Arial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259632" y="4357694"/>
            <a:ext cx="982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182950</a:t>
            </a:r>
            <a:endParaRPr lang="fr-FR" sz="2400" b="1" dirty="0">
              <a:ea typeface="Times New Roman"/>
              <a:cs typeface="Arial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267744" y="4357694"/>
            <a:ext cx="97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120000</a:t>
            </a:r>
            <a:endParaRPr lang="fr-FR" sz="2400" b="1" dirty="0">
              <a:ea typeface="Times New Roman"/>
              <a:cs typeface="Arial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411760" y="5221790"/>
            <a:ext cx="8194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24000</a:t>
            </a:r>
            <a:endParaRPr lang="fr-FR" sz="2400" b="1" dirty="0">
              <a:ea typeface="Times New Roman"/>
              <a:cs typeface="Arial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179512" y="4789742"/>
            <a:ext cx="1198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ar-DZ" b="1" dirty="0" smtClean="0">
                <a:ea typeface="Calibri"/>
                <a:cs typeface="Times New Roman"/>
              </a:rPr>
              <a:t>وحدة مباعة</a:t>
            </a:r>
            <a:endParaRPr lang="fr-FR" sz="2000" b="1" dirty="0" smtClean="0">
              <a:ea typeface="Times New Roman"/>
              <a:cs typeface="Arial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1043608" y="4789742"/>
            <a:ext cx="126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ar-DZ" b="1" dirty="0" smtClean="0">
                <a:ea typeface="Calibri"/>
                <a:cs typeface="Times New Roman"/>
              </a:rPr>
              <a:t>وحدة منتجة</a:t>
            </a:r>
            <a:endParaRPr lang="fr-FR" sz="2000" b="1" dirty="0" smtClean="0">
              <a:ea typeface="Times New Roman"/>
              <a:cs typeface="Arial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2051720" y="478974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b="1" dirty="0" smtClean="0">
                <a:latin typeface="Times New Roman"/>
                <a:ea typeface="Calibri"/>
                <a:cs typeface="Arial"/>
              </a:rPr>
              <a:t>KG</a:t>
            </a:r>
            <a:r>
              <a:rPr lang="ar-DZ" b="1" dirty="0" smtClean="0">
                <a:ea typeface="Calibri"/>
                <a:cs typeface="Times New Roman"/>
              </a:rPr>
              <a:t>مشترى</a:t>
            </a:r>
            <a:endParaRPr lang="fr-FR" sz="2000" b="1" dirty="0" smtClean="0">
              <a:ea typeface="Times New Roman"/>
              <a:cs typeface="Arial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331640" y="5653838"/>
            <a:ext cx="8194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 50</a:t>
            </a:r>
            <a:endParaRPr lang="fr-FR" sz="2400" dirty="0" smtClean="0">
              <a:ea typeface="Times New Roman"/>
              <a:cs typeface="Arial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411760" y="5653838"/>
            <a:ext cx="8194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…</a:t>
            </a:r>
            <a:r>
              <a:rPr lang="ar-DZ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5</a:t>
            </a:r>
            <a:r>
              <a:rPr lang="fr-FR" sz="20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..</a:t>
            </a:r>
            <a:endParaRPr lang="fr-FR" sz="2400" dirty="0" smtClean="0">
              <a:ea typeface="Times New Roman"/>
              <a:cs typeface="Arial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395536" y="5221790"/>
            <a:ext cx="8194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 1000</a:t>
            </a:r>
            <a:endParaRPr lang="fr-FR" sz="2400" b="1" dirty="0">
              <a:ea typeface="Times New Roman"/>
              <a:cs typeface="Arial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214282" y="4929198"/>
            <a:ext cx="6429420" cy="5714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1200" dirty="0" smtClean="0"/>
              <a:t>مج التوزيع الثانوي، دائما الأقسام المساعدة = 0، </a:t>
            </a:r>
            <a:r>
              <a:rPr lang="ar-DZ" sz="1200" dirty="0" err="1" smtClean="0"/>
              <a:t>و</a:t>
            </a:r>
            <a:r>
              <a:rPr lang="ar-DZ" sz="1200" dirty="0" smtClean="0"/>
              <a:t> أحيانا لا تعطى في التمارين إن كان جدول الأعباء </a:t>
            </a:r>
            <a:r>
              <a:rPr lang="ar-DZ" sz="1200" dirty="0" err="1" smtClean="0"/>
              <a:t>غ</a:t>
            </a:r>
            <a:r>
              <a:rPr lang="ar-DZ" sz="1200" dirty="0" smtClean="0"/>
              <a:t> م </a:t>
            </a:r>
            <a:r>
              <a:rPr lang="ar-DZ" sz="1200" dirty="0" err="1" smtClean="0"/>
              <a:t>يبتديء</a:t>
            </a:r>
            <a:r>
              <a:rPr lang="ar-DZ" sz="1200" dirty="0" smtClean="0"/>
              <a:t> من مج </a:t>
            </a:r>
            <a:r>
              <a:rPr lang="ar-DZ" sz="1200" dirty="0" err="1" smtClean="0"/>
              <a:t>ت</a:t>
            </a:r>
            <a:r>
              <a:rPr lang="ar-DZ" sz="1200" dirty="0" smtClean="0"/>
              <a:t> </a:t>
            </a:r>
            <a:r>
              <a:rPr lang="ar-DZ" sz="1200" dirty="0" err="1" smtClean="0"/>
              <a:t>ثا</a:t>
            </a:r>
            <a:r>
              <a:rPr lang="ar-DZ" sz="1200" dirty="0" smtClean="0"/>
              <a:t>.</a:t>
            </a:r>
          </a:p>
          <a:p>
            <a:pPr algn="r" rtl="1"/>
            <a:r>
              <a:rPr lang="ar-DZ" sz="1200" dirty="0" smtClean="0"/>
              <a:t>مبالغ الأقسام الأساسية تجمع.</a:t>
            </a:r>
            <a:endParaRPr lang="fr-FR" sz="1200" dirty="0"/>
          </a:p>
        </p:txBody>
      </p:sp>
      <p:graphicFrame>
        <p:nvGraphicFramePr>
          <p:cNvPr id="134" name="Tableau 133"/>
          <p:cNvGraphicFramePr>
            <a:graphicFrameLocks noGrp="1"/>
          </p:cNvGraphicFramePr>
          <p:nvPr/>
        </p:nvGraphicFramePr>
        <p:xfrm>
          <a:off x="199652" y="4857760"/>
          <a:ext cx="8230000" cy="1280160"/>
        </p:xfrm>
        <a:graphic>
          <a:graphicData uri="http://schemas.openxmlformats.org/drawingml/2006/table">
            <a:tbl>
              <a:tblPr rtl="1"/>
              <a:tblGrid>
                <a:gridCol w="4959305"/>
                <a:gridCol w="1261838"/>
                <a:gridCol w="971563"/>
                <a:gridCol w="1037294"/>
              </a:tblGrid>
              <a:tr h="21207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dirty="0">
                          <a:latin typeface="Calibri"/>
                          <a:ea typeface="Calibri"/>
                          <a:cs typeface="Times New Roman"/>
                        </a:rPr>
                        <a:t>                </a:t>
                      </a:r>
                      <a:r>
                        <a:rPr lang="ar-DZ" sz="9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7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900" dirty="0" smtClean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7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1000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5" name="Rectangle 134"/>
          <p:cNvSpPr/>
          <p:nvPr/>
        </p:nvSpPr>
        <p:spPr>
          <a:xfrm>
            <a:off x="3357554" y="4357694"/>
            <a:ext cx="5000660" cy="8572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smtClean="0"/>
              <a:t>طبيعة وحدة القياس يقصد بها المعيار الذي على أساسه يقسم مج </a:t>
            </a:r>
            <a:r>
              <a:rPr lang="ar-DZ" sz="2000" dirty="0" err="1" smtClean="0"/>
              <a:t>ت</a:t>
            </a:r>
            <a:r>
              <a:rPr lang="ar-DZ" sz="2000" dirty="0" smtClean="0"/>
              <a:t> </a:t>
            </a:r>
            <a:r>
              <a:rPr lang="ar-DZ" sz="2000" dirty="0" err="1" smtClean="0"/>
              <a:t>ثا</a:t>
            </a:r>
            <a:r>
              <a:rPr lang="ar-DZ" sz="2000" dirty="0" smtClean="0"/>
              <a:t> على الوحدة الواحد لكل قسم.</a:t>
            </a:r>
          </a:p>
          <a:p>
            <a:pPr algn="r" rtl="1"/>
            <a:r>
              <a:rPr lang="ar-DZ" sz="2000" dirty="0" smtClean="0"/>
              <a:t>في الغالب طبيعة الوحدة تكون معطاة .</a:t>
            </a:r>
            <a:endParaRPr lang="fr-FR" sz="2000" dirty="0"/>
          </a:p>
        </p:txBody>
      </p:sp>
      <p:sp>
        <p:nvSpPr>
          <p:cNvPr id="136" name="Rectangle 135"/>
          <p:cNvSpPr/>
          <p:nvPr/>
        </p:nvSpPr>
        <p:spPr>
          <a:xfrm>
            <a:off x="1285852" y="5715016"/>
            <a:ext cx="7429552" cy="10001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smtClean="0"/>
              <a:t>قسم التموين </a:t>
            </a:r>
            <a:r>
              <a:rPr lang="ar-DZ" sz="2000" dirty="0" err="1" smtClean="0"/>
              <a:t>ط</a:t>
            </a:r>
            <a:r>
              <a:rPr lang="ar-DZ" sz="2000" dirty="0" smtClean="0"/>
              <a:t> و </a:t>
            </a:r>
            <a:r>
              <a:rPr lang="ar-DZ" sz="2000" dirty="0" err="1" smtClean="0"/>
              <a:t>ق</a:t>
            </a:r>
            <a:r>
              <a:rPr lang="ar-DZ" sz="2000" dirty="0" smtClean="0"/>
              <a:t> كغ مشترى، في الوضعية من المشتريات تم شراء 10000 كغ بلاستيك أبيض +14000 كغ بلاستيك أزرق = 24000</a:t>
            </a:r>
          </a:p>
          <a:p>
            <a:pPr algn="r" rtl="1"/>
            <a:r>
              <a:rPr lang="ar-DZ" sz="2000" dirty="0" smtClean="0"/>
              <a:t> </a:t>
            </a:r>
            <a:r>
              <a:rPr lang="ar-DZ" sz="2000" dirty="0" smtClean="0">
                <a:solidFill>
                  <a:srgbClr val="FF0000"/>
                </a:solidFill>
              </a:rPr>
              <a:t>بالوزن </a:t>
            </a:r>
            <a:r>
              <a:rPr lang="ar-DZ" sz="2000" dirty="0" err="1" smtClean="0">
                <a:solidFill>
                  <a:srgbClr val="FF0000"/>
                </a:solidFill>
              </a:rPr>
              <a:t>و</a:t>
            </a:r>
            <a:r>
              <a:rPr lang="ar-DZ" sz="2000" dirty="0" smtClean="0">
                <a:solidFill>
                  <a:srgbClr val="FF0000"/>
                </a:solidFill>
              </a:rPr>
              <a:t> ليس الثمن حسب هذه الوضعية ( يختلف حسب كل تمرين ).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785786" y="4214818"/>
            <a:ext cx="3357586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1200" dirty="0" smtClean="0"/>
              <a:t>72950 توزع حسب النسب بين الأقسام الأساسية.</a:t>
            </a:r>
            <a:endParaRPr lang="fr-FR" sz="1200" dirty="0"/>
          </a:p>
        </p:txBody>
      </p:sp>
      <p:sp>
        <p:nvSpPr>
          <p:cNvPr id="113" name="Rectangle 112"/>
          <p:cNvSpPr/>
          <p:nvPr/>
        </p:nvSpPr>
        <p:spPr>
          <a:xfrm>
            <a:off x="1214414" y="5929330"/>
            <a:ext cx="7572428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smtClean="0"/>
              <a:t>قسم الإنتاج، </a:t>
            </a:r>
            <a:r>
              <a:rPr lang="ar-DZ" sz="2000" dirty="0" err="1" smtClean="0"/>
              <a:t>ط</a:t>
            </a:r>
            <a:r>
              <a:rPr lang="ar-DZ" sz="2000" dirty="0" smtClean="0"/>
              <a:t> و </a:t>
            </a:r>
            <a:r>
              <a:rPr lang="ar-DZ" sz="2000" dirty="0" err="1" smtClean="0"/>
              <a:t>ق</a:t>
            </a:r>
            <a:r>
              <a:rPr lang="ar-DZ" sz="2000" dirty="0" smtClean="0"/>
              <a:t> هي وحدة منتجة أي عد الوحدات المنتجة من المنتجين.</a:t>
            </a:r>
          </a:p>
          <a:p>
            <a:pPr algn="r" rtl="1"/>
            <a:r>
              <a:rPr lang="ar-DZ" sz="2000" dirty="0" smtClean="0"/>
              <a:t>من الوضعية : الإنتاج تم إنتاج 2000 كرسي أبيض + 1659كرسي أزرق = 3659</a:t>
            </a:r>
            <a:endParaRPr lang="fr-FR" sz="2000" dirty="0"/>
          </a:p>
        </p:txBody>
      </p:sp>
      <p:sp>
        <p:nvSpPr>
          <p:cNvPr id="137" name="Rectangle 136"/>
          <p:cNvSpPr/>
          <p:nvPr/>
        </p:nvSpPr>
        <p:spPr>
          <a:xfrm>
            <a:off x="928662" y="5857892"/>
            <a:ext cx="7572428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dirty="0" smtClean="0">
                <a:solidFill>
                  <a:schemeClr val="tx1"/>
                </a:solidFill>
              </a:rPr>
              <a:t>قسم التوزيع </a:t>
            </a:r>
            <a:r>
              <a:rPr lang="ar-DZ" dirty="0" err="1" smtClean="0">
                <a:solidFill>
                  <a:schemeClr val="tx1"/>
                </a:solidFill>
              </a:rPr>
              <a:t>ط</a:t>
            </a:r>
            <a:r>
              <a:rPr lang="ar-DZ" dirty="0" smtClean="0">
                <a:solidFill>
                  <a:schemeClr val="tx1"/>
                </a:solidFill>
              </a:rPr>
              <a:t> و </a:t>
            </a:r>
            <a:r>
              <a:rPr lang="ar-DZ" dirty="0" err="1" smtClean="0">
                <a:solidFill>
                  <a:schemeClr val="tx1"/>
                </a:solidFill>
              </a:rPr>
              <a:t>ق</a:t>
            </a:r>
            <a:r>
              <a:rPr lang="ar-DZ" dirty="0" smtClean="0">
                <a:solidFill>
                  <a:schemeClr val="tx1"/>
                </a:solidFill>
              </a:rPr>
              <a:t> وحدات مباعة ( بالعدد </a:t>
            </a:r>
            <a:r>
              <a:rPr lang="ar-DZ" dirty="0" err="1" smtClean="0">
                <a:solidFill>
                  <a:schemeClr val="tx1"/>
                </a:solidFill>
              </a:rPr>
              <a:t>و</a:t>
            </a:r>
            <a:r>
              <a:rPr lang="ar-DZ" dirty="0" smtClean="0">
                <a:solidFill>
                  <a:schemeClr val="tx1"/>
                </a:solidFill>
              </a:rPr>
              <a:t>  </a:t>
            </a:r>
            <a:r>
              <a:rPr lang="ar-DZ" dirty="0" err="1" smtClean="0">
                <a:solidFill>
                  <a:schemeClr val="tx1"/>
                </a:solidFill>
              </a:rPr>
              <a:t>لس</a:t>
            </a:r>
            <a:r>
              <a:rPr lang="ar-DZ" dirty="0" smtClean="0">
                <a:solidFill>
                  <a:schemeClr val="tx1"/>
                </a:solidFill>
              </a:rPr>
              <a:t> بثمن البيع في هذه الوضعية ).</a:t>
            </a:r>
          </a:p>
          <a:p>
            <a:pPr algn="r" rtl="1"/>
            <a:r>
              <a:rPr lang="ar-DZ" dirty="0" smtClean="0">
                <a:solidFill>
                  <a:schemeClr val="tx1"/>
                </a:solidFill>
              </a:rPr>
              <a:t>المبيعات في الوضعية : تم بيع 800 كرسي أبيض + 200 كرسي أزرق = 1000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9" name="Rectangle à coins arrondis 138"/>
          <p:cNvSpPr/>
          <p:nvPr/>
        </p:nvSpPr>
        <p:spPr>
          <a:xfrm>
            <a:off x="71406" y="571480"/>
            <a:ext cx="9072562" cy="59293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lnSpc>
                <a:spcPct val="150000"/>
              </a:lnSpc>
            </a:pPr>
            <a:r>
              <a:rPr lang="ar-DZ" sz="2000" dirty="0" smtClean="0"/>
              <a:t>في الوضعية :</a:t>
            </a:r>
          </a:p>
          <a:p>
            <a:pPr algn="r" rtl="1">
              <a:lnSpc>
                <a:spcPct val="150000"/>
              </a:lnSpc>
            </a:pPr>
            <a:r>
              <a:rPr lang="ar-DZ" dirty="0" smtClean="0"/>
              <a:t> </a:t>
            </a:r>
            <a:r>
              <a:rPr lang="ar-DZ" sz="2400" dirty="0" smtClean="0">
                <a:cs typeface="+mj-cs"/>
              </a:rPr>
              <a:t>000 90 دج لمواد التنظيف، 000 40 دج لحارس المؤسسة،</a:t>
            </a:r>
            <a:r>
              <a:rPr lang="ar-DZ" sz="2400" dirty="0" smtClean="0">
                <a:ea typeface="Calibri"/>
                <a:cs typeface="+mj-cs"/>
              </a:rPr>
              <a:t> 950 237 دج للاهتلاكات هي : أعباء مشتركة لا تضاف للبلاستيك الأبيض وحده </a:t>
            </a:r>
            <a:r>
              <a:rPr lang="ar-DZ" sz="2400" dirty="0" err="1" smtClean="0">
                <a:ea typeface="Calibri"/>
                <a:cs typeface="+mj-cs"/>
              </a:rPr>
              <a:t>و</a:t>
            </a:r>
            <a:r>
              <a:rPr lang="ar-DZ" sz="2400" dirty="0" smtClean="0">
                <a:ea typeface="Calibri"/>
                <a:cs typeface="+mj-cs"/>
              </a:rPr>
              <a:t> لا البلاستيك الأزرق وحده ، بل </a:t>
            </a:r>
            <a:r>
              <a:rPr lang="ar-DZ" sz="2400" dirty="0" smtClean="0">
                <a:solidFill>
                  <a:srgbClr val="FF0000"/>
                </a:solidFill>
                <a:ea typeface="Calibri"/>
                <a:cs typeface="+mj-cs"/>
              </a:rPr>
              <a:t>توزع</a:t>
            </a:r>
            <a:r>
              <a:rPr lang="ar-DZ" sz="2400" dirty="0" smtClean="0">
                <a:ea typeface="Calibri"/>
                <a:cs typeface="+mj-cs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>
                <a:cs typeface="+mj-cs"/>
              </a:rPr>
              <a:t>التوزيع ( التقسيم ) يكون وفق جدول يسمى </a:t>
            </a:r>
            <a:r>
              <a:rPr lang="ar-DZ" sz="2400" dirty="0" smtClean="0">
                <a:solidFill>
                  <a:srgbClr val="FF0000"/>
                </a:solidFill>
                <a:cs typeface="+mj-cs"/>
              </a:rPr>
              <a:t>جدول توزيع الأعباء غير المباشرة (المشتركة)</a:t>
            </a:r>
            <a:endParaRPr lang="fr-FR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714348" y="3143248"/>
            <a:ext cx="2357454" cy="7143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smtClean="0">
                <a:solidFill>
                  <a:schemeClr val="tx1"/>
                </a:solidFill>
              </a:rPr>
              <a:t>2+3+6+7+2 = 20           ( مجموع المعاملات مقام)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214282" y="2009764"/>
            <a:ext cx="3224234" cy="1704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dirty="0" smtClean="0">
                <a:solidFill>
                  <a:schemeClr val="tx1"/>
                </a:solidFill>
              </a:rPr>
              <a:t>الأقسام الأساسية هي الرئيسية في المؤسسة </a:t>
            </a:r>
            <a:r>
              <a:rPr lang="ar-DZ" dirty="0" err="1" smtClean="0">
                <a:solidFill>
                  <a:schemeClr val="tx1"/>
                </a:solidFill>
              </a:rPr>
              <a:t>و</a:t>
            </a:r>
            <a:r>
              <a:rPr lang="ar-DZ" dirty="0" smtClean="0">
                <a:solidFill>
                  <a:schemeClr val="tx1"/>
                </a:solidFill>
              </a:rPr>
              <a:t> هي :  الشراء ( التموين) ، الإنتاج ( الصنع) </a:t>
            </a:r>
            <a:r>
              <a:rPr lang="ar-DZ" dirty="0" err="1" smtClean="0">
                <a:solidFill>
                  <a:schemeClr val="tx1"/>
                </a:solidFill>
              </a:rPr>
              <a:t>و</a:t>
            </a:r>
            <a:r>
              <a:rPr lang="ar-DZ" dirty="0" smtClean="0">
                <a:solidFill>
                  <a:schemeClr val="tx1"/>
                </a:solidFill>
              </a:rPr>
              <a:t> التوزيع ( البيع).</a:t>
            </a:r>
          </a:p>
          <a:p>
            <a:pPr algn="r" rtl="1"/>
            <a:r>
              <a:rPr lang="ar-DZ" dirty="0" smtClean="0">
                <a:solidFill>
                  <a:schemeClr val="tx1"/>
                </a:solidFill>
              </a:rPr>
              <a:t>الإنتاج قد يكون في التمارين يضم ورشتين أو أكثر ( مثلا الورشة1 ، الورشة2...</a:t>
            </a:r>
          </a:p>
          <a:p>
            <a:pPr algn="r" rtl="1"/>
            <a:r>
              <a:rPr lang="ar-DZ" dirty="0" smtClean="0">
                <a:solidFill>
                  <a:schemeClr val="tx1"/>
                </a:solidFill>
              </a:rPr>
              <a:t>أو ورشة التحضير، ورشة التقطيع... 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428992" y="2009764"/>
            <a:ext cx="2500362" cy="8572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dirty="0" smtClean="0">
                <a:solidFill>
                  <a:schemeClr val="tx1"/>
                </a:solidFill>
              </a:rPr>
              <a:t>الأقسام المساعدة هي غير الرئيسية مثل الإدارة، الصيانة، الإطعام ،الطاقة،...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3857620" y="3000372"/>
            <a:ext cx="3357586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ar-DZ" dirty="0" smtClean="0">
                <a:ea typeface="Times New Roman"/>
                <a:cs typeface="Arial"/>
              </a:rPr>
              <a:t>مجموع النسب = 100</a:t>
            </a:r>
            <a:r>
              <a:rPr lang="fr-FR" dirty="0" smtClean="0">
                <a:latin typeface="Times New Roman"/>
                <a:ea typeface="Calibri"/>
                <a:cs typeface="Arial"/>
              </a:rPr>
              <a:t> %</a:t>
            </a:r>
            <a:r>
              <a:rPr lang="ar-DZ" dirty="0" smtClean="0">
                <a:latin typeface="Times New Roman"/>
                <a:ea typeface="Calibri"/>
                <a:cs typeface="Arial"/>
              </a:rPr>
              <a:t> </a:t>
            </a:r>
          </a:p>
          <a:p>
            <a:pPr algn="r" rtl="1"/>
            <a:r>
              <a:rPr lang="ar-DZ" dirty="0" smtClean="0">
                <a:latin typeface="Times New Roman"/>
                <a:ea typeface="Calibri"/>
                <a:cs typeface="Arial"/>
              </a:rPr>
              <a:t>و مجموع المبالغ أفقيا = المبلغ الذي وزع</a:t>
            </a:r>
            <a:endParaRPr lang="fr-FR" dirty="0">
              <a:ea typeface="Times New Roman"/>
              <a:cs typeface="Arial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4357686" y="2928934"/>
            <a:ext cx="2000264" cy="92333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ar-DZ" dirty="0" smtClean="0">
                <a:ea typeface="Times New Roman"/>
                <a:cs typeface="Arial"/>
              </a:rPr>
              <a:t>بعد توزيع المبالغ أفقيا، نجمع مبالغ كل قسم       ( تجمع عموديا )</a:t>
            </a:r>
            <a:endParaRPr lang="fr-FR" dirty="0">
              <a:ea typeface="Times New Roman"/>
              <a:cs typeface="Arial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5214942" y="3357562"/>
            <a:ext cx="3214710" cy="1477328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ar-DZ" dirty="0" smtClean="0">
                <a:ea typeface="Times New Roman"/>
                <a:cs typeface="Arial"/>
              </a:rPr>
              <a:t>مجموع التوزيع الأولي للأقسام المساعدة يوزع على الأقسام الأساسية، لأن الإدارة </a:t>
            </a:r>
            <a:r>
              <a:rPr lang="ar-DZ" dirty="0" err="1" smtClean="0">
                <a:ea typeface="Times New Roman"/>
                <a:cs typeface="Arial"/>
              </a:rPr>
              <a:t>و</a:t>
            </a:r>
            <a:r>
              <a:rPr lang="ar-DZ" dirty="0" smtClean="0">
                <a:ea typeface="Times New Roman"/>
                <a:cs typeface="Arial"/>
              </a:rPr>
              <a:t> الصيانة مهمتهما الإشراف على الشراء </a:t>
            </a:r>
            <a:r>
              <a:rPr lang="ar-DZ" dirty="0" err="1" smtClean="0">
                <a:ea typeface="Times New Roman"/>
                <a:cs typeface="Arial"/>
              </a:rPr>
              <a:t>و</a:t>
            </a:r>
            <a:r>
              <a:rPr lang="ar-DZ" dirty="0" smtClean="0">
                <a:ea typeface="Times New Roman"/>
                <a:cs typeface="Arial"/>
              </a:rPr>
              <a:t> الصنع </a:t>
            </a:r>
            <a:r>
              <a:rPr lang="ar-DZ" dirty="0" err="1" smtClean="0">
                <a:ea typeface="Times New Roman"/>
                <a:cs typeface="Arial"/>
              </a:rPr>
              <a:t>و</a:t>
            </a:r>
            <a:r>
              <a:rPr lang="ar-DZ" dirty="0" smtClean="0">
                <a:ea typeface="Times New Roman"/>
                <a:cs typeface="Arial"/>
              </a:rPr>
              <a:t> البيع.</a:t>
            </a:r>
          </a:p>
          <a:p>
            <a:pPr algn="r" rtl="1"/>
            <a:endParaRPr lang="fr-FR" dirty="0">
              <a:ea typeface="Times New Roman"/>
              <a:cs typeface="Arial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3714744" y="4500570"/>
            <a:ext cx="3429024" cy="1477328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ar-DZ" b="1" dirty="0" smtClean="0">
                <a:ea typeface="Times New Roman"/>
                <a:cs typeface="Arial"/>
              </a:rPr>
              <a:t>أولا</a:t>
            </a:r>
            <a:r>
              <a:rPr lang="ar-DZ" dirty="0" smtClean="0">
                <a:ea typeface="Times New Roman"/>
                <a:cs typeface="Arial"/>
              </a:rPr>
              <a:t> وزعنا مبالغ الأعباء على كل الأقسام     ( توزيع أولي ) ثم جمعنا عموديا ( مج </a:t>
            </a:r>
            <a:r>
              <a:rPr lang="ar-DZ" dirty="0" err="1" smtClean="0">
                <a:ea typeface="Times New Roman"/>
                <a:cs typeface="Arial"/>
              </a:rPr>
              <a:t>ت</a:t>
            </a:r>
            <a:r>
              <a:rPr lang="ar-DZ" dirty="0" smtClean="0">
                <a:ea typeface="Times New Roman"/>
                <a:cs typeface="Arial"/>
              </a:rPr>
              <a:t> 1)</a:t>
            </a:r>
          </a:p>
          <a:p>
            <a:pPr algn="r" rtl="1"/>
            <a:r>
              <a:rPr lang="ar-DZ" b="1" dirty="0" smtClean="0">
                <a:ea typeface="Times New Roman"/>
                <a:cs typeface="Arial"/>
              </a:rPr>
              <a:t>ثانيا</a:t>
            </a:r>
            <a:r>
              <a:rPr lang="ar-DZ" dirty="0" smtClean="0">
                <a:ea typeface="Times New Roman"/>
                <a:cs typeface="Arial"/>
              </a:rPr>
              <a:t> نوزع مج </a:t>
            </a:r>
            <a:r>
              <a:rPr lang="ar-DZ" dirty="0" err="1" smtClean="0">
                <a:ea typeface="Times New Roman"/>
                <a:cs typeface="Arial"/>
              </a:rPr>
              <a:t>ت</a:t>
            </a:r>
            <a:r>
              <a:rPr lang="ar-DZ" dirty="0" smtClean="0">
                <a:ea typeface="Times New Roman"/>
                <a:cs typeface="Arial"/>
              </a:rPr>
              <a:t> 1 للأقسام المساعدة            ( الإدارة </a:t>
            </a:r>
            <a:r>
              <a:rPr lang="ar-DZ" dirty="0" err="1" smtClean="0">
                <a:ea typeface="Times New Roman"/>
                <a:cs typeface="Arial"/>
              </a:rPr>
              <a:t>و</a:t>
            </a:r>
            <a:r>
              <a:rPr lang="ar-DZ" dirty="0" smtClean="0">
                <a:ea typeface="Times New Roman"/>
                <a:cs typeface="Arial"/>
              </a:rPr>
              <a:t> الصيانة ) على الأقسام الأساسية  ( توزيع ثان).</a:t>
            </a:r>
            <a:endParaRPr lang="fr-FR" dirty="0">
              <a:ea typeface="Times New Roman"/>
              <a:cs typeface="Arial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428860" y="2357430"/>
            <a:ext cx="6000792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ar-DZ" dirty="0" smtClean="0">
                <a:ea typeface="Times New Roman"/>
                <a:cs typeface="Arial"/>
              </a:rPr>
              <a:t>التوزيع الثانوي ( الثاني) :</a:t>
            </a:r>
          </a:p>
          <a:p>
            <a:pPr algn="r" rtl="1"/>
            <a:r>
              <a:rPr lang="ar-DZ" dirty="0" smtClean="0">
                <a:ea typeface="Times New Roman"/>
                <a:cs typeface="Arial"/>
              </a:rPr>
              <a:t>    بالنسبة للإدارة المبلغ الذي كان مجموع توزيع أولي هو الذي يوزع أفقيا كله .</a:t>
            </a:r>
          </a:p>
          <a:p>
            <a:pPr algn="r" rtl="1"/>
            <a:r>
              <a:rPr lang="ar-DZ" dirty="0" smtClean="0">
                <a:ea typeface="Times New Roman"/>
                <a:cs typeface="Arial"/>
              </a:rPr>
              <a:t>    بالنسبة للصيانة :</a:t>
            </a:r>
          </a:p>
          <a:p>
            <a:pPr algn="r" rtl="1"/>
            <a:r>
              <a:rPr lang="ar-DZ" dirty="0" smtClean="0">
                <a:ea typeface="Times New Roman"/>
                <a:cs typeface="Arial"/>
              </a:rPr>
              <a:t>           المبلغ الذي يوزع = المبلغ الذي كان + المبلغ المتحصل عله من الإدارة</a:t>
            </a:r>
            <a:endParaRPr lang="fr-FR" dirty="0">
              <a:ea typeface="Times New Roman"/>
              <a:cs typeface="Arial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5000628" y="5286388"/>
            <a:ext cx="2500362" cy="8572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dirty="0" smtClean="0">
                <a:solidFill>
                  <a:schemeClr val="tx1"/>
                </a:solidFill>
              </a:rPr>
              <a:t>مجموع قسم الإدارة كان = 000 31 دج وزع كله ، </a:t>
            </a:r>
          </a:p>
          <a:p>
            <a:pPr algn="r" rtl="1"/>
            <a:r>
              <a:rPr lang="ar-DZ" dirty="0" smtClean="0">
                <a:solidFill>
                  <a:schemeClr val="tx1"/>
                </a:solidFill>
              </a:rPr>
              <a:t> الآن يصبح = 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500002" y="4857760"/>
            <a:ext cx="3714808" cy="15001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dirty="0" smtClean="0">
                <a:solidFill>
                  <a:schemeClr val="tx1"/>
                </a:solidFill>
              </a:rPr>
              <a:t>مجموع قسم الصيانة كان = 750 66دج  أضفنا (+) له 200 6 من الإدارة أصبح = 950 72 هو بدوره  وزع كله، </a:t>
            </a:r>
          </a:p>
          <a:p>
            <a:pPr algn="r" rtl="1"/>
            <a:r>
              <a:rPr lang="ar-DZ" dirty="0" smtClean="0">
                <a:solidFill>
                  <a:schemeClr val="tx1"/>
                </a:solidFill>
              </a:rPr>
              <a:t> و يصبح = 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-285784" y="6500858"/>
            <a:ext cx="3714808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dirty="0" smtClean="0">
                <a:solidFill>
                  <a:schemeClr val="tx1"/>
                </a:solidFill>
              </a:rPr>
              <a:t>تختلف طبيعة وحدة القياس من تمرين لآخر.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2571736" y="3857604"/>
            <a:ext cx="4000560" cy="7858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smtClean="0">
                <a:solidFill>
                  <a:schemeClr val="tx1"/>
                </a:solidFill>
              </a:rPr>
              <a:t>نسب أو معاملات التوزيع تعطى في التمرين.</a:t>
            </a:r>
          </a:p>
          <a:p>
            <a:pPr algn="r" rtl="1"/>
            <a:r>
              <a:rPr lang="ar-DZ" sz="2000" dirty="0" smtClean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3143240" y="4786322"/>
            <a:ext cx="4305360" cy="12859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dirty="0" smtClean="0">
                <a:solidFill>
                  <a:schemeClr val="tx1"/>
                </a:solidFill>
              </a:rPr>
              <a:t>تكلفة وحدة القياس = مج </a:t>
            </a:r>
            <a:r>
              <a:rPr lang="ar-DZ" dirty="0" err="1" smtClean="0">
                <a:solidFill>
                  <a:schemeClr val="tx1"/>
                </a:solidFill>
              </a:rPr>
              <a:t>ت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ar-DZ" dirty="0" err="1" smtClean="0">
                <a:solidFill>
                  <a:schemeClr val="tx1"/>
                </a:solidFill>
              </a:rPr>
              <a:t>ثا</a:t>
            </a:r>
            <a:r>
              <a:rPr lang="ar-DZ" dirty="0" smtClean="0">
                <a:solidFill>
                  <a:schemeClr val="tx1"/>
                </a:solidFill>
              </a:rPr>
              <a:t> / عدد وحدات القياس.</a:t>
            </a:r>
          </a:p>
          <a:p>
            <a:pPr algn="r" rtl="1"/>
            <a:r>
              <a:rPr lang="ar-DZ" dirty="0" smtClean="0">
                <a:solidFill>
                  <a:schemeClr val="tx1"/>
                </a:solidFill>
              </a:rPr>
              <a:t>     قسم التموين = 000 120 / 000 24 = 5 دج  </a:t>
            </a:r>
          </a:p>
          <a:p>
            <a:pPr algn="r" rtl="1"/>
            <a:r>
              <a:rPr lang="ar-DZ" dirty="0" smtClean="0">
                <a:solidFill>
                  <a:schemeClr val="tx1"/>
                </a:solidFill>
              </a:rPr>
              <a:t>     قسم الإنتاج =  950 182 / 659 3 = 50 دج </a:t>
            </a:r>
          </a:p>
          <a:p>
            <a:pPr algn="r" rtl="1"/>
            <a:r>
              <a:rPr lang="ar-DZ" dirty="0" smtClean="0">
                <a:solidFill>
                  <a:schemeClr val="tx1"/>
                </a:solidFill>
              </a:rPr>
              <a:t>     قسم التوزيع = 000 65   / 000 1 = 65 دج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3357554" y="4857760"/>
            <a:ext cx="2714644" cy="8572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dirty="0" smtClean="0">
                <a:solidFill>
                  <a:schemeClr val="tx1"/>
                </a:solidFill>
              </a:rPr>
              <a:t>بعد التوزيع الثانوي، دائما الأقسام المساعدة تصبح معدومة.</a:t>
            </a:r>
          </a:p>
          <a:p>
            <a:pPr algn="r" rtl="1"/>
            <a:r>
              <a:rPr lang="ar-DZ" dirty="0" smtClean="0">
                <a:solidFill>
                  <a:schemeClr val="tx1"/>
                </a:solidFill>
              </a:rPr>
              <a:t> مج </a:t>
            </a:r>
            <a:r>
              <a:rPr lang="ar-DZ" dirty="0" err="1" smtClean="0">
                <a:solidFill>
                  <a:schemeClr val="tx1"/>
                </a:solidFill>
              </a:rPr>
              <a:t>ت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ar-DZ" dirty="0" err="1" smtClean="0">
                <a:solidFill>
                  <a:schemeClr val="tx1"/>
                </a:solidFill>
              </a:rPr>
              <a:t>ثا</a:t>
            </a:r>
            <a:r>
              <a:rPr lang="ar-DZ" dirty="0" smtClean="0">
                <a:solidFill>
                  <a:schemeClr val="tx1"/>
                </a:solidFill>
              </a:rPr>
              <a:t> للإدارة </a:t>
            </a:r>
            <a:r>
              <a:rPr lang="ar-DZ" dirty="0" err="1" smtClean="0">
                <a:solidFill>
                  <a:schemeClr val="tx1"/>
                </a:solidFill>
              </a:rPr>
              <a:t>و</a:t>
            </a:r>
            <a:r>
              <a:rPr lang="ar-DZ" dirty="0" smtClean="0">
                <a:solidFill>
                  <a:schemeClr val="tx1"/>
                </a:solidFill>
              </a:rPr>
              <a:t> الصيانة = 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4214778" y="4857760"/>
            <a:ext cx="3714808" cy="8572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smtClean="0">
                <a:solidFill>
                  <a:schemeClr val="tx1"/>
                </a:solidFill>
              </a:rPr>
              <a:t>طبيعة وحدة القياس في الغالب تعطى في التمرين </a:t>
            </a:r>
            <a:r>
              <a:rPr lang="ar-DZ" sz="2000" dirty="0" err="1" smtClean="0">
                <a:solidFill>
                  <a:schemeClr val="tx1"/>
                </a:solidFill>
              </a:rPr>
              <a:t>و</a:t>
            </a:r>
            <a:r>
              <a:rPr lang="ar-DZ" sz="2000" dirty="0" smtClean="0">
                <a:solidFill>
                  <a:schemeClr val="tx1"/>
                </a:solidFill>
              </a:rPr>
              <a:t> هي تختلف من تمرين لآخر.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23682E-6 L 1.5434 -0.022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79371E-6 L -0.98021 -0.0122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79463E-6 L -0.72343 -0.0111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3247E-6 L 0.53889 0.00671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9584E-6 L -0.75434 -0.02081 " pathEditMode="relative" rAng="0" ptsTypes="AA">
                                      <p:cBhvr>
                                        <p:cTn id="287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03515E-6 L 1.4474 -0.0007 " pathEditMode="relative" rAng="0" ptsTypes="AA">
                                      <p:cBhvr>
                                        <p:cTn id="291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2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956E-6 L 1.07969 -0.01526 " pathEditMode="relative" rAng="0" ptsTypes="AA">
                                      <p:cBhvr>
                                        <p:cTn id="336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1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68363E-6 L 0.54063 -0.00809 " pathEditMode="relative" rAng="0" ptsTypes="AA">
                                      <p:cBhvr>
                                        <p:cTn id="35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4"/>
                                    </p:animMotion>
                                  </p:childTnLst>
                                </p:cTn>
                              </p:par>
                              <p:par>
                                <p:cTn id="35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14524E-7 L 0.61476 0.02706 " pathEditMode="relative" rAng="0" ptsTypes="AA">
                                      <p:cBhvr>
                                        <p:cTn id="35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5097E-6 L 1.02448 -0.00486 " pathEditMode="relative" rAng="0" ptsTypes="AA">
                                      <p:cBhvr>
                                        <p:cTn id="357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3691E-6 L 1.06806 -0.00393 " pathEditMode="relative" rAng="0" ptsTypes="AA">
                                      <p:cBhvr>
                                        <p:cTn id="43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-2"/>
                                    </p:animMotion>
                                  </p:childTnLst>
                                </p:cTn>
                              </p:par>
                              <p:par>
                                <p:cTn id="4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019E-7 L 1.29045 -0.00139 " pathEditMode="relative" rAng="0" ptsTypes="AA">
                                      <p:cBhvr>
                                        <p:cTn id="43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" y="-1"/>
                                    </p:animMotion>
                                  </p:childTnLst>
                                </p:cTn>
                              </p:par>
                              <p:par>
                                <p:cTn id="4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93 L 1.39375 0.0074 " pathEditMode="relative" rAng="0" ptsTypes="AA">
                                      <p:cBhvr>
                                        <p:cTn id="43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3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8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20907E-6 L 1.26979 0.00347 " pathEditMode="relative" rAng="0" ptsTypes="AA">
                                      <p:cBhvr>
                                        <p:cTn id="472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" y="2"/>
                                    </p:animMotion>
                                  </p:childTnLst>
                                </p:cTn>
                              </p:par>
                              <p:par>
                                <p:cTn id="4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92 L 1.68125 0.02498 " pathEditMode="relative" rAng="0" ptsTypes="AA">
                                      <p:cBhvr>
                                        <p:cTn id="474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1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3691E-6 L 1.63698 -0.02498 " pathEditMode="relative" rAng="0" ptsTypes="AA">
                                      <p:cBhvr>
                                        <p:cTn id="539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8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3784E-6 L 1.29375 -0.00948 " pathEditMode="relative" rAng="0" ptsTypes="AA">
                                      <p:cBhvr>
                                        <p:cTn id="549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6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1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22849E-6 L 0.65121 -0.01896 " pathEditMode="relative" rAng="0" ptsTypes="AA">
                                      <p:cBhvr>
                                        <p:cTn id="581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6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1041 L 1.36077 0.01827 " pathEditMode="relative" rAng="0" ptsTypes="AA">
                                      <p:cBhvr>
                                        <p:cTn id="596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1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18316E-6 L 1.22517 -0.00347 " pathEditMode="relative" rAng="0" ptsTypes="AA">
                                      <p:cBhvr>
                                        <p:cTn id="605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>
                      <p:stCondLst>
                        <p:cond delay="indefinite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00832 L 1.28264 -0.00624 " pathEditMode="relative" rAng="0" ptsTypes="AA">
                                      <p:cBhvr>
                                        <p:cTn id="62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1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2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>
                      <p:stCondLst>
                        <p:cond delay="indefinite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5" fill="hold">
                      <p:stCondLst>
                        <p:cond delay="indefinite"/>
                      </p:stCondLst>
                      <p:childTnLst>
                        <p:par>
                          <p:cTn id="656" fill="hold">
                            <p:stCondLst>
                              <p:cond delay="0"/>
                            </p:stCondLst>
                            <p:childTnLst>
                              <p:par>
                                <p:cTn id="6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0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1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>
                      <p:stCondLst>
                        <p:cond delay="indefinite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2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64292E-7 L 0.92275 -0.0074 " pathEditMode="relative" rAng="0" ptsTypes="AA">
                                      <p:cBhvr>
                                        <p:cTn id="676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83904E-6 L 0.90626 -0.0067 " pathEditMode="relative" rAng="0" ptsTypes="AA">
                                      <p:cBhvr>
                                        <p:cTn id="68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3" fill="hold">
                      <p:stCondLst>
                        <p:cond delay="indefinite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>
                      <p:stCondLst>
                        <p:cond delay="indefinite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3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4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5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6" fill="hold">
                      <p:stCondLst>
                        <p:cond delay="indefinite"/>
                      </p:stCondLst>
                      <p:childTnLst>
                        <p:par>
                          <p:cTn id="707" fill="hold">
                            <p:stCondLst>
                              <p:cond delay="0"/>
                            </p:stCondLst>
                            <p:childTnLst>
                              <p:par>
                                <p:cTn id="7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8" fill="hold">
                      <p:stCondLst>
                        <p:cond delay="indefinite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185 L 1.07917 -0.01411 " pathEditMode="relative" rAng="0" ptsTypes="AA">
                                      <p:cBhvr>
                                        <p:cTn id="721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2" fill="hold">
                      <p:stCondLst>
                        <p:cond delay="indefinite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8" fill="hold">
                      <p:stCondLst>
                        <p:cond delay="indefinite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4" fill="hold">
                      <p:stCondLst>
                        <p:cond delay="indefinite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6.29047E-7 L 1.11077 -0.01203 " pathEditMode="relative" rAng="0" ptsTypes="AA">
                                      <p:cBhvr>
                                        <p:cTn id="73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8" fill="hold">
                      <p:stCondLst>
                        <p:cond delay="indefinite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4" fill="hold">
                      <p:stCondLst>
                        <p:cond delay="indefinite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>
                      <p:stCondLst>
                        <p:cond delay="indefinite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1221E-6 L 1.06355 -0.00509 " pathEditMode="relative" rAng="0" ptsTypes="AA">
                                      <p:cBhvr>
                                        <p:cTn id="753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4" fill="hold">
                      <p:stCondLst>
                        <p:cond delay="indefinite"/>
                      </p:stCondLst>
                      <p:childTnLst>
                        <p:par>
                          <p:cTn id="755" fill="hold">
                            <p:stCondLst>
                              <p:cond delay="0"/>
                            </p:stCondLst>
                            <p:childTnLst>
                              <p:par>
                                <p:cTn id="7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8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9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0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1" fill="hold">
                      <p:stCondLst>
                        <p:cond delay="indefinite"/>
                      </p:stCondLst>
                      <p:childTnLst>
                        <p:par>
                          <p:cTn id="762" fill="hold">
                            <p:stCondLst>
                              <p:cond delay="0"/>
                            </p:stCondLst>
                            <p:childTnLst>
                              <p:par>
                                <p:cTn id="7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5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6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7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8" fill="hold">
                      <p:stCondLst>
                        <p:cond delay="indefinite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2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9" fill="hold">
                      <p:stCondLst>
                        <p:cond delay="indefinite"/>
                      </p:stCondLst>
                      <p:childTnLst>
                        <p:par>
                          <p:cTn id="780" fill="hold">
                            <p:stCondLst>
                              <p:cond delay="0"/>
                            </p:stCondLst>
                            <p:childTnLst>
                              <p:par>
                                <p:cTn id="7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5" fill="hold">
                      <p:stCondLst>
                        <p:cond delay="indefinite"/>
                      </p:stCondLst>
                      <p:childTnLst>
                        <p:par>
                          <p:cTn id="786" fill="hold">
                            <p:stCondLst>
                              <p:cond delay="0"/>
                            </p:stCondLst>
                            <p:childTnLst>
                              <p:par>
                                <p:cTn id="7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1" fill="hold">
                      <p:stCondLst>
                        <p:cond delay="indefinite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03515E-6 L 1.19583 -0.02336 " pathEditMode="relative" rAng="0" ptsTypes="AA">
                                      <p:cBhvr>
                                        <p:cTn id="794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8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6" grpId="0" animBg="1"/>
      <p:bldP spid="114" grpId="0" animBg="1"/>
      <p:bldP spid="78" grpId="0" animBg="1"/>
      <p:bldP spid="79" grpId="0" animBg="1"/>
      <p:bldP spid="77" grpId="0" animBg="1"/>
      <p:bldP spid="75" grpId="0" animBg="1"/>
      <p:bldP spid="73" grpId="0" animBg="1"/>
      <p:bldP spid="2" grpId="0"/>
      <p:bldP spid="3" grpId="0"/>
      <p:bldP spid="4" grpId="0"/>
      <p:bldP spid="5" grpId="0"/>
      <p:bldP spid="7" grpId="0" animBg="1"/>
      <p:bldP spid="16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0" grpId="1" animBg="1"/>
      <p:bldP spid="31" grpId="0"/>
      <p:bldP spid="32" grpId="0"/>
      <p:bldP spid="33" grpId="0"/>
      <p:bldP spid="34" grpId="0"/>
      <p:bldP spid="35" grpId="0"/>
      <p:bldP spid="41" grpId="0"/>
      <p:bldP spid="42" grpId="0"/>
      <p:bldP spid="43" grpId="0"/>
      <p:bldP spid="44" grpId="0"/>
      <p:bldP spid="45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69" grpId="1" animBg="1"/>
      <p:bldP spid="70" grpId="0" animBg="1"/>
      <p:bldP spid="70" grpId="1" animBg="1"/>
      <p:bldP spid="71" grpId="0"/>
      <p:bldP spid="74" grpId="0"/>
      <p:bldP spid="76" grpId="0"/>
      <p:bldP spid="81" grpId="0"/>
      <p:bldP spid="82" grpId="0"/>
      <p:bldP spid="84" grpId="0" animBg="1"/>
      <p:bldP spid="93" grpId="0"/>
      <p:bldP spid="94" grpId="0"/>
      <p:bldP spid="95" grpId="0"/>
      <p:bldP spid="96" grpId="0"/>
      <p:bldP spid="97" grpId="0"/>
      <p:bldP spid="98" grpId="0"/>
      <p:bldP spid="99" grpId="0"/>
      <p:bldP spid="101" grpId="0"/>
      <p:bldP spid="102" grpId="0"/>
      <p:bldP spid="103" grpId="0"/>
      <p:bldP spid="104" grpId="0"/>
      <p:bldP spid="105" grpId="0"/>
      <p:bldP spid="108" grpId="0"/>
      <p:bldP spid="109" grpId="0"/>
      <p:bldP spid="111" grpId="0"/>
      <p:bldP spid="112" grpId="0"/>
      <p:bldP spid="118" grpId="0"/>
      <p:bldP spid="119" grpId="0"/>
      <p:bldP spid="121" grpId="0"/>
      <p:bldP spid="122" grpId="0"/>
      <p:bldP spid="123" grpId="0"/>
      <p:bldP spid="125" grpId="0"/>
      <p:bldP spid="126" grpId="0"/>
      <p:bldP spid="127" grpId="0"/>
      <p:bldP spid="128" grpId="0"/>
      <p:bldP spid="131" grpId="0"/>
      <p:bldP spid="133" grpId="0" animBg="1"/>
      <p:bldP spid="133" grpId="1" animBg="1"/>
      <p:bldP spid="135" grpId="0" animBg="1"/>
      <p:bldP spid="135" grpId="1" animBg="1"/>
      <p:bldP spid="136" grpId="0" animBg="1"/>
      <p:bldP spid="136" grpId="1" animBg="1"/>
      <p:bldP spid="138" grpId="0" animBg="1"/>
      <p:bldP spid="138" grpId="1" animBg="1"/>
      <p:bldP spid="113" grpId="0" animBg="1"/>
      <p:bldP spid="113" grpId="3" animBg="1"/>
      <p:bldP spid="137" grpId="0" animBg="1"/>
      <p:bldP spid="137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9" grpId="0" animBg="1"/>
      <p:bldP spid="149" grpId="1" animBg="1"/>
      <p:bldP spid="150" grpId="1" animBg="1"/>
      <p:bldP spid="151" grpId="0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48" grpId="0" animBg="1"/>
      <p:bldP spid="14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100000">
              <a:srgbClr val="9CB86E">
                <a:alpha val="80000"/>
              </a:srgbClr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28596" y="1003314"/>
          <a:ext cx="8286809" cy="5181600"/>
        </p:xfrm>
        <a:graphic>
          <a:graphicData uri="http://schemas.openxmlformats.org/drawingml/2006/table">
            <a:tbl>
              <a:tblPr rtl="1">
                <a:tableStyleId>{08FB837D-C827-4EFA-A057-4D05807E0F7C}</a:tableStyleId>
              </a:tblPr>
              <a:tblGrid>
                <a:gridCol w="2185819"/>
                <a:gridCol w="1055131"/>
                <a:gridCol w="902455"/>
                <a:gridCol w="1030186"/>
                <a:gridCol w="1084776"/>
                <a:gridCol w="1033833"/>
                <a:gridCol w="994609"/>
              </a:tblGrid>
              <a:tr h="21207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البيــــــان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المبالغ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/>
                        <a:t>الأقسام المساعدة</a:t>
                      </a:r>
                      <a:endParaRPr lang="fr-FR" sz="20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/>
                        <a:t>الأقسام الأساسية</a:t>
                      </a:r>
                      <a:endParaRPr lang="fr-FR" sz="20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20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الإدارة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الصيانة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التموين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الإنتاج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التوزيع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</a:tr>
              <a:tr h="21207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مجموع التوزيع الأولي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none" dirty="0" smtClean="0"/>
                        <a:t>31000</a:t>
                      </a:r>
                      <a:endParaRPr lang="fr-FR" sz="2000" u="none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Calibri"/>
                          <a:ea typeface="Times New Roman"/>
                          <a:cs typeface="Arial"/>
                        </a:rPr>
                        <a:t>66750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Calibri"/>
                          <a:ea typeface="Times New Roman"/>
                          <a:cs typeface="Arial"/>
                        </a:rPr>
                        <a:t>91915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Calibri"/>
                          <a:ea typeface="Times New Roman"/>
                          <a:cs typeface="Arial"/>
                        </a:rPr>
                        <a:t>130975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Calibri"/>
                          <a:ea typeface="Times New Roman"/>
                          <a:cs typeface="Arial"/>
                        </a:rPr>
                        <a:t>47310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</a:tr>
              <a:tr h="636227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التوزيع الثانوي</a:t>
                      </a:r>
                      <a:r>
                        <a:rPr lang="ar-DZ" sz="2000" dirty="0" smtClean="0"/>
                        <a:t>:</a:t>
                      </a:r>
                      <a:endParaRPr lang="fr-FR" sz="2000" dirty="0"/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aseline="0" dirty="0" smtClean="0"/>
                        <a:t>                           </a:t>
                      </a:r>
                      <a:r>
                        <a:rPr lang="ar-DZ" sz="2000" dirty="0" smtClean="0"/>
                        <a:t>الإدارة</a:t>
                      </a:r>
                      <a:endParaRPr lang="fr-FR" sz="2000" dirty="0"/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     </a:t>
                      </a:r>
                      <a:r>
                        <a:rPr lang="ar-DZ" sz="2000" dirty="0" smtClean="0"/>
                        <a:t>                   الصيانة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735" algn="l"/>
                          <a:tab pos="433705" algn="ctr"/>
                        </a:tabLst>
                      </a:pPr>
                      <a:r>
                        <a:rPr lang="ar-DZ" sz="2000" dirty="0" smtClean="0"/>
                        <a:t>(</a:t>
                      </a:r>
                      <a:r>
                        <a:rPr lang="fr-FR" sz="2000" dirty="0"/>
                        <a:t>100%</a:t>
                      </a:r>
                      <a:r>
                        <a:rPr lang="ar-DZ" sz="2000" dirty="0" smtClean="0"/>
                        <a:t>)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20%</a:t>
                      </a:r>
                      <a:r>
                        <a:rPr lang="ar-DZ" sz="2000" dirty="0"/>
                        <a:t> </a:t>
                      </a: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(</a:t>
                      </a:r>
                      <a:r>
                        <a:rPr lang="fr-FR" sz="2000" dirty="0"/>
                        <a:t>100%</a:t>
                      </a:r>
                      <a:r>
                        <a:rPr lang="ar-DZ" sz="2000" dirty="0"/>
                        <a:t>)  </a:t>
                      </a:r>
                      <a:r>
                        <a:rPr lang="ar-DZ" sz="2000" u="sng" dirty="0"/>
                        <a:t>72950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/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  </a:t>
                      </a:r>
                      <a:r>
                        <a:rPr lang="fr-FR" sz="2000" dirty="0"/>
                        <a:t>20</a:t>
                      </a:r>
                      <a:r>
                        <a:rPr lang="fr-FR" sz="2000" dirty="0" smtClean="0"/>
                        <a:t>%</a:t>
                      </a: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30</a:t>
                      </a:r>
                      <a:r>
                        <a:rPr lang="fr-FR" sz="2000" dirty="0" smtClean="0"/>
                        <a:t>%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50%</a:t>
                      </a:r>
                      <a:r>
                        <a:rPr lang="ar-DZ" sz="2000" dirty="0"/>
                        <a:t>  </a:t>
                      </a:r>
                      <a:r>
                        <a:rPr lang="ar-DZ" sz="2000" dirty="0" smtClean="0"/>
                        <a:t>.</a:t>
                      </a: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50</a:t>
                      </a:r>
                      <a:r>
                        <a:rPr lang="fr-FR" sz="2000" dirty="0" smtClean="0"/>
                        <a:t>%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10%</a:t>
                      </a:r>
                      <a:r>
                        <a:rPr lang="ar-DZ" sz="2000" dirty="0"/>
                        <a:t>  </a:t>
                      </a:r>
                      <a:r>
                        <a:rPr lang="ar-DZ" sz="2000" dirty="0" smtClean="0"/>
                        <a:t>...</a:t>
                      </a: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20</a:t>
                      </a:r>
                      <a:r>
                        <a:rPr lang="fr-FR" sz="2000" dirty="0" smtClean="0"/>
                        <a:t>%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</a:tr>
              <a:tr h="212076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مجموع التوزيع الثانوي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 dirty="0"/>
                        <a:t>120000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 dirty="0"/>
                        <a:t>182950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 dirty="0"/>
                        <a:t>65000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</a:tr>
              <a:tr h="212076">
                <a:tc gridSpan="4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   </a:t>
                      </a:r>
                      <a:r>
                        <a:rPr lang="ar-DZ" sz="2000" dirty="0" smtClean="0"/>
                        <a:t> </a:t>
                      </a:r>
                      <a:r>
                        <a:rPr lang="ar-DZ" sz="2000" dirty="0"/>
                        <a:t>طبيعة وحدة القياس </a:t>
                      </a:r>
                      <a:r>
                        <a:rPr lang="ar-DZ" sz="2000" dirty="0" smtClean="0"/>
                        <a:t>                                                                                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KG</a:t>
                      </a:r>
                      <a:r>
                        <a:rPr lang="ar-DZ" sz="1800" dirty="0"/>
                        <a:t>مشترى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/>
                        <a:t>وحدة </a:t>
                      </a:r>
                      <a:r>
                        <a:rPr lang="ar-DZ" sz="1800" dirty="0" smtClean="0"/>
                        <a:t>منتجة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/>
                        <a:t>وحدة مباعة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</a:tr>
              <a:tr h="212076">
                <a:tc gridSpan="4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                </a:t>
                      </a:r>
                      <a:r>
                        <a:rPr lang="ar-DZ" sz="2000" dirty="0"/>
                        <a:t>عدد وحدات القياس  	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/>
                        <a:t>24000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/>
                        <a:t>3659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/>
                        <a:t>1000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</a:tr>
              <a:tr h="212076">
                <a:tc gridSpan="4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                </a:t>
                      </a:r>
                      <a:r>
                        <a:rPr lang="ar-DZ" sz="2000" dirty="0"/>
                        <a:t>تكلفة وحدة القياس   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u="sng"/>
                        <a:t>…</a:t>
                      </a:r>
                      <a:r>
                        <a:rPr lang="ar-DZ" sz="2000" u="sng"/>
                        <a:t>5</a:t>
                      </a:r>
                      <a:r>
                        <a:rPr lang="fr-FR" sz="2000" u="sng"/>
                        <a:t>..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/>
                        <a:t>50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 dirty="0"/>
                        <a:t>65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28570" y="142852"/>
            <a:ext cx="4458272" cy="490199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Calibri"/>
                <a:cs typeface="Times New Roman"/>
              </a:rPr>
              <a:t>بالنسبة لجدول الأعباء غير المباشرة السابق :</a:t>
            </a:r>
            <a:endParaRPr lang="fr-FR" sz="2400" dirty="0">
              <a:ea typeface="Times New Roman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7290" y="142852"/>
            <a:ext cx="1205779" cy="4901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Calibri"/>
                <a:cs typeface="Times New Roman"/>
              </a:rPr>
              <a:t>ملخص له </a:t>
            </a:r>
            <a:endParaRPr lang="fr-FR" sz="2400" dirty="0">
              <a:ea typeface="Times New Roman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72265" y="2987270"/>
            <a:ext cx="2214577" cy="30654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Times New Roman"/>
                <a:cs typeface="Times New Roman"/>
              </a:rPr>
              <a:t>قسم الإدارة:</a:t>
            </a:r>
          </a:p>
          <a:p>
            <a:pPr algn="r" rtl="1">
              <a:lnSpc>
                <a:spcPct val="115000"/>
              </a:lnSpc>
            </a:pPr>
            <a:r>
              <a:rPr lang="ar-DZ" sz="2400" dirty="0" smtClean="0">
                <a:ea typeface="Times New Roman"/>
                <a:cs typeface="Times New Roman"/>
              </a:rPr>
              <a:t>31000 دج هي</a:t>
            </a:r>
            <a:r>
              <a:rPr lang="ar-DZ" sz="2400" dirty="0" smtClean="0"/>
              <a:t> (</a:t>
            </a:r>
            <a:r>
              <a:rPr lang="fr-FR" sz="2400" dirty="0" smtClean="0"/>
              <a:t>100%</a:t>
            </a:r>
            <a:r>
              <a:rPr lang="ar-DZ" sz="2400" dirty="0" smtClean="0"/>
              <a:t>)</a:t>
            </a:r>
            <a:r>
              <a:rPr lang="ar-DZ" sz="2400" dirty="0" smtClean="0">
                <a:cs typeface="Arial"/>
              </a:rPr>
              <a:t> </a:t>
            </a:r>
            <a:r>
              <a:rPr lang="ar-DZ" sz="2400" dirty="0" smtClean="0">
                <a:ea typeface="Times New Roman"/>
                <a:cs typeface="Times New Roman"/>
              </a:rPr>
              <a:t>أنزلت لأنها ستوزع أفقيا.</a:t>
            </a:r>
          </a:p>
          <a:p>
            <a:pPr algn="r" rtl="1">
              <a:lnSpc>
                <a:spcPct val="115000"/>
              </a:lnSpc>
            </a:pPr>
            <a:r>
              <a:rPr lang="ar-DZ" sz="2400" dirty="0" smtClean="0">
                <a:ea typeface="Times New Roman"/>
                <a:cs typeface="Times New Roman"/>
              </a:rPr>
              <a:t>عوض النسب قد تكون معاملات أو كسور</a:t>
            </a:r>
            <a:endParaRPr lang="fr-FR" sz="2400" dirty="0">
              <a:ea typeface="Times New Roman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28926" y="147646"/>
            <a:ext cx="1247457" cy="423834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DZ" sz="2000" dirty="0" smtClean="0">
                <a:ea typeface="Calibri"/>
                <a:cs typeface="Times New Roman"/>
              </a:rPr>
              <a:t>الجدول يضم </a:t>
            </a:r>
            <a:endParaRPr lang="fr-FR" sz="2000" dirty="0">
              <a:ea typeface="Times New Roman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1868" y="1038509"/>
            <a:ext cx="1892073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defRPr/>
            </a:pPr>
            <a:r>
              <a:rPr lang="ar-DZ" sz="2400" dirty="0" smtClean="0">
                <a:ea typeface="Calibri"/>
                <a:cs typeface="Times New Roman"/>
              </a:rPr>
              <a:t>الأقسام المساعدة</a:t>
            </a:r>
            <a:endParaRPr lang="fr-FR" sz="2400" dirty="0" smtClean="0">
              <a:ea typeface="Times New Roman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596" y="1038509"/>
            <a:ext cx="308888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defRPr/>
            </a:pPr>
            <a:r>
              <a:rPr lang="ar-DZ" sz="2400" dirty="0" smtClean="0">
                <a:ea typeface="Calibri"/>
                <a:cs typeface="Times New Roman"/>
              </a:rPr>
              <a:t>الأقسام الأساسية</a:t>
            </a:r>
            <a:endParaRPr lang="fr-FR" sz="2400" dirty="0" smtClean="0">
              <a:ea typeface="Times New Roman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1472" y="3500438"/>
            <a:ext cx="293060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rtl="1">
              <a:defRPr/>
            </a:pPr>
            <a:r>
              <a:rPr lang="ar-DZ" sz="2400" dirty="0" smtClean="0">
                <a:ea typeface="Calibri"/>
                <a:cs typeface="Times New Roman"/>
              </a:rPr>
              <a:t>مبالغ الأقسام الأساسية تجمع </a:t>
            </a:r>
          </a:p>
          <a:p>
            <a:pPr algn="r" rtl="1">
              <a:defRPr/>
            </a:pPr>
            <a:r>
              <a:rPr lang="ar-DZ" sz="2400" dirty="0" smtClean="0">
                <a:ea typeface="Calibri"/>
                <a:cs typeface="Times New Roman"/>
              </a:rPr>
              <a:t>عموديا لكل قسم وحده.</a:t>
            </a:r>
            <a:endParaRPr lang="fr-FR" sz="2400" dirty="0" smtClean="0">
              <a:ea typeface="Times New Roman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99091" y="3500438"/>
            <a:ext cx="5202065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>
              <a:defRPr/>
            </a:pPr>
            <a:r>
              <a:rPr lang="ar-DZ" sz="2400" dirty="0" smtClean="0">
                <a:ea typeface="Calibri"/>
                <a:cs typeface="Times New Roman"/>
              </a:rPr>
              <a:t>الأقسام المساعدة بعد التوزيع الثانوي دائما = 0 </a:t>
            </a:r>
          </a:p>
          <a:p>
            <a:pPr algn="r" rtl="1">
              <a:defRPr/>
            </a:pPr>
            <a:r>
              <a:rPr lang="ar-DZ" sz="2400" dirty="0" smtClean="0">
                <a:ea typeface="Times New Roman"/>
                <a:cs typeface="Times New Roman"/>
              </a:rPr>
              <a:t>لأن مبالغها الكلية ( 100 %) وزعت </a:t>
            </a:r>
            <a:r>
              <a:rPr lang="ar-DZ" sz="2400" dirty="0" err="1" smtClean="0">
                <a:ea typeface="Times New Roman"/>
                <a:cs typeface="Times New Roman"/>
              </a:rPr>
              <a:t>و</a:t>
            </a:r>
            <a:r>
              <a:rPr lang="ar-DZ" sz="2400" dirty="0" smtClean="0">
                <a:ea typeface="Times New Roman"/>
                <a:cs typeface="Times New Roman"/>
              </a:rPr>
              <a:t> لم يبق شيء.</a:t>
            </a:r>
            <a:endParaRPr lang="fr-FR" sz="2400" dirty="0" smtClean="0">
              <a:ea typeface="Times New Roman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43438" y="1500174"/>
            <a:ext cx="82105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sz="2400" dirty="0" smtClean="0">
                <a:ea typeface="Calibri"/>
                <a:cs typeface="Times New Roman"/>
              </a:rPr>
              <a:t>الإدارة</a:t>
            </a:r>
            <a:endParaRPr lang="fr-FR" sz="2400" dirty="0"/>
          </a:p>
        </p:txBody>
      </p:sp>
      <p:sp>
        <p:nvSpPr>
          <p:cNvPr id="21" name="Rectangle 20"/>
          <p:cNvSpPr/>
          <p:nvPr/>
        </p:nvSpPr>
        <p:spPr>
          <a:xfrm>
            <a:off x="3571868" y="1500174"/>
            <a:ext cx="105209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sz="2400" dirty="0" smtClean="0">
                <a:ea typeface="Calibri"/>
                <a:cs typeface="Times New Roman"/>
              </a:rPr>
              <a:t>الصيانة</a:t>
            </a:r>
            <a:endParaRPr lang="fr-FR" sz="2400" dirty="0"/>
          </a:p>
        </p:txBody>
      </p:sp>
      <p:sp>
        <p:nvSpPr>
          <p:cNvPr id="24" name="Rectangle 23"/>
          <p:cNvSpPr/>
          <p:nvPr/>
        </p:nvSpPr>
        <p:spPr>
          <a:xfrm>
            <a:off x="2500298" y="1517020"/>
            <a:ext cx="102324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DZ" sz="2400" dirty="0" smtClean="0">
                <a:ea typeface="Calibri"/>
                <a:cs typeface="Times New Roman"/>
              </a:rPr>
              <a:t>التموين</a:t>
            </a:r>
            <a:endParaRPr lang="fr-FR" sz="2400" dirty="0"/>
          </a:p>
        </p:txBody>
      </p:sp>
      <p:sp>
        <p:nvSpPr>
          <p:cNvPr id="25" name="Rectangle 24"/>
          <p:cNvSpPr/>
          <p:nvPr/>
        </p:nvSpPr>
        <p:spPr>
          <a:xfrm>
            <a:off x="1456025" y="1500174"/>
            <a:ext cx="100013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DZ" sz="2400" dirty="0" smtClean="0">
                <a:ea typeface="Calibri"/>
                <a:cs typeface="Times New Roman"/>
              </a:rPr>
              <a:t>الإنتاج</a:t>
            </a:r>
            <a:endParaRPr lang="fr-FR" sz="2400" dirty="0"/>
          </a:p>
        </p:txBody>
      </p:sp>
      <p:sp>
        <p:nvSpPr>
          <p:cNvPr id="27" name="Rectangle 26"/>
          <p:cNvSpPr/>
          <p:nvPr/>
        </p:nvSpPr>
        <p:spPr>
          <a:xfrm>
            <a:off x="428597" y="1500174"/>
            <a:ext cx="100013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DZ" sz="2400" dirty="0" smtClean="0">
                <a:ea typeface="Calibri"/>
                <a:cs typeface="Times New Roman"/>
              </a:rPr>
              <a:t>التوزيع</a:t>
            </a:r>
            <a:endParaRPr lang="fr-FR" sz="2400" dirty="0"/>
          </a:p>
        </p:txBody>
      </p:sp>
      <p:sp>
        <p:nvSpPr>
          <p:cNvPr id="29" name="Flèche vers le bas 28"/>
          <p:cNvSpPr/>
          <p:nvPr/>
        </p:nvSpPr>
        <p:spPr>
          <a:xfrm>
            <a:off x="4071934" y="571480"/>
            <a:ext cx="285752" cy="4286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0" name="Flèche vers le bas 29"/>
          <p:cNvSpPr/>
          <p:nvPr/>
        </p:nvSpPr>
        <p:spPr>
          <a:xfrm>
            <a:off x="2857488" y="571480"/>
            <a:ext cx="285752" cy="4286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99466" y="2157233"/>
            <a:ext cx="3286181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defRPr/>
            </a:pPr>
            <a:r>
              <a:rPr lang="ar-DZ" sz="2400" dirty="0" smtClean="0">
                <a:ea typeface="Calibri"/>
                <a:cs typeface="Times New Roman"/>
              </a:rPr>
              <a:t>قد يكون قسم الطاقة، الإطعام...</a:t>
            </a:r>
          </a:p>
          <a:p>
            <a:pPr algn="r" rtl="1">
              <a:defRPr/>
            </a:pPr>
            <a:r>
              <a:rPr lang="ar-DZ" sz="2400" dirty="0" smtClean="0">
                <a:ea typeface="Calibri"/>
                <a:cs typeface="Times New Roman"/>
              </a:rPr>
              <a:t>وقد لا تكون إن كان الجدول بداية من مج </a:t>
            </a:r>
            <a:r>
              <a:rPr lang="ar-DZ" sz="2400" dirty="0" err="1" smtClean="0">
                <a:ea typeface="Calibri"/>
                <a:cs typeface="Times New Roman"/>
              </a:rPr>
              <a:t>ت</a:t>
            </a:r>
            <a:r>
              <a:rPr lang="ar-DZ" sz="2400" dirty="0" smtClean="0">
                <a:ea typeface="Calibri"/>
                <a:cs typeface="Times New Roman"/>
              </a:rPr>
              <a:t> </a:t>
            </a:r>
            <a:r>
              <a:rPr lang="ar-DZ" sz="2400" dirty="0" err="1" smtClean="0">
                <a:ea typeface="Calibri"/>
                <a:cs typeface="Times New Roman"/>
              </a:rPr>
              <a:t>ثا</a:t>
            </a:r>
            <a:endParaRPr lang="ar-DZ" sz="2400" dirty="0" smtClean="0">
              <a:ea typeface="Calibri"/>
              <a:cs typeface="Times New Roman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214346" y="2157233"/>
            <a:ext cx="3642407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>
              <a:defRPr/>
            </a:pPr>
            <a:r>
              <a:rPr lang="ar-DZ" sz="2400" dirty="0" smtClean="0">
                <a:ea typeface="Calibri"/>
                <a:cs typeface="Times New Roman"/>
              </a:rPr>
              <a:t>قسم الإنتاج قد يكون أكثر من ورشة:</a:t>
            </a:r>
          </a:p>
          <a:p>
            <a:pPr algn="r" rtl="1">
              <a:defRPr/>
            </a:pPr>
            <a:r>
              <a:rPr lang="ar-DZ" sz="2400" dirty="0" smtClean="0">
                <a:ea typeface="Times New Roman"/>
                <a:cs typeface="Times New Roman"/>
              </a:rPr>
              <a:t> الورشة1، الورشة2...</a:t>
            </a:r>
          </a:p>
          <a:p>
            <a:pPr algn="r" rtl="1">
              <a:defRPr/>
            </a:pPr>
            <a:r>
              <a:rPr lang="ar-DZ" sz="2400" dirty="0" smtClean="0">
                <a:ea typeface="Times New Roman"/>
                <a:cs typeface="Times New Roman"/>
              </a:rPr>
              <a:t> التحضير، التقطيع...</a:t>
            </a:r>
            <a:endParaRPr lang="fr-FR" sz="2400" dirty="0" smtClean="0">
              <a:ea typeface="Times New Roman"/>
              <a:cs typeface="Arial"/>
            </a:endParaRPr>
          </a:p>
        </p:txBody>
      </p:sp>
      <p:grpSp>
        <p:nvGrpSpPr>
          <p:cNvPr id="36" name="Groupe 35"/>
          <p:cNvGrpSpPr/>
          <p:nvPr/>
        </p:nvGrpSpPr>
        <p:grpSpPr>
          <a:xfrm>
            <a:off x="427665" y="2068796"/>
            <a:ext cx="6357982" cy="517065"/>
            <a:chOff x="714348" y="1500174"/>
            <a:chExt cx="6357982" cy="517065"/>
          </a:xfrm>
        </p:grpSpPr>
        <p:sp>
          <p:nvSpPr>
            <p:cNvPr id="13" name="Rectangle 12"/>
            <p:cNvSpPr/>
            <p:nvPr/>
          </p:nvSpPr>
          <p:spPr>
            <a:xfrm>
              <a:off x="714348" y="1500174"/>
              <a:ext cx="5698997" cy="5170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 rtl="1">
                <a:lnSpc>
                  <a:spcPct val="115000"/>
                </a:lnSpc>
                <a:spcAft>
                  <a:spcPts val="0"/>
                </a:spcAft>
              </a:pPr>
              <a:r>
                <a:rPr lang="ar-DZ" sz="2400" dirty="0" smtClean="0">
                  <a:ea typeface="Calibri"/>
                  <a:cs typeface="Times New Roman"/>
                </a:rPr>
                <a:t>بعض التمارين الجدول يبدأ من مج </a:t>
              </a:r>
              <a:r>
                <a:rPr lang="ar-DZ" sz="2400" dirty="0" err="1" smtClean="0">
                  <a:ea typeface="Calibri"/>
                  <a:cs typeface="Times New Roman"/>
                </a:rPr>
                <a:t>ت</a:t>
              </a:r>
              <a:r>
                <a:rPr lang="ar-DZ" sz="2400" dirty="0" smtClean="0">
                  <a:ea typeface="Calibri"/>
                  <a:cs typeface="Times New Roman"/>
                </a:rPr>
                <a:t> 1 ، </a:t>
              </a:r>
              <a:r>
                <a:rPr lang="ar-DZ" sz="2400" dirty="0" err="1" smtClean="0">
                  <a:ea typeface="Calibri"/>
                  <a:cs typeface="Times New Roman"/>
                </a:rPr>
                <a:t>و</a:t>
              </a:r>
              <a:r>
                <a:rPr lang="ar-DZ" sz="2400" dirty="0" smtClean="0">
                  <a:ea typeface="Calibri"/>
                  <a:cs typeface="Times New Roman"/>
                </a:rPr>
                <a:t> يطلب إكماله.</a:t>
              </a:r>
              <a:endParaRPr lang="fr-FR" sz="2400" dirty="0">
                <a:ea typeface="Times New Roman"/>
                <a:cs typeface="Arial"/>
              </a:endParaRPr>
            </a:p>
          </p:txBody>
        </p:sp>
        <p:sp>
          <p:nvSpPr>
            <p:cNvPr id="35" name="Flèche vers le bas 34"/>
            <p:cNvSpPr/>
            <p:nvPr/>
          </p:nvSpPr>
          <p:spPr>
            <a:xfrm rot="16200000">
              <a:off x="6586330" y="1409612"/>
              <a:ext cx="324000" cy="6480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681994" y="3983505"/>
            <a:ext cx="5961708" cy="517065"/>
            <a:chOff x="-5786510" y="1100118"/>
            <a:chExt cx="5961708" cy="517065"/>
          </a:xfrm>
        </p:grpSpPr>
        <p:sp>
          <p:nvSpPr>
            <p:cNvPr id="12" name="Rectangle 11"/>
            <p:cNvSpPr/>
            <p:nvPr/>
          </p:nvSpPr>
          <p:spPr>
            <a:xfrm>
              <a:off x="-5786510" y="1100118"/>
              <a:ext cx="5325497" cy="5170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 rtl="1">
                <a:lnSpc>
                  <a:spcPct val="115000"/>
                </a:lnSpc>
                <a:spcAft>
                  <a:spcPts val="0"/>
                </a:spcAft>
              </a:pPr>
              <a:r>
                <a:rPr lang="ar-DZ" sz="2400" dirty="0" smtClean="0">
                  <a:ea typeface="Calibri"/>
                  <a:cs typeface="Times New Roman"/>
                </a:rPr>
                <a:t>و في بعض التمارين يبدأ من مج </a:t>
              </a:r>
              <a:r>
                <a:rPr lang="ar-DZ" sz="2400" dirty="0" err="1" smtClean="0">
                  <a:ea typeface="Calibri"/>
                  <a:cs typeface="Times New Roman"/>
                </a:rPr>
                <a:t>ت</a:t>
              </a:r>
              <a:r>
                <a:rPr lang="ar-DZ" sz="2400" dirty="0" smtClean="0">
                  <a:ea typeface="Calibri"/>
                  <a:cs typeface="Times New Roman"/>
                </a:rPr>
                <a:t> </a:t>
              </a:r>
              <a:r>
                <a:rPr lang="ar-DZ" sz="2400" dirty="0" err="1" smtClean="0">
                  <a:ea typeface="Calibri"/>
                  <a:cs typeface="Times New Roman"/>
                </a:rPr>
                <a:t>ثا</a:t>
              </a:r>
              <a:r>
                <a:rPr lang="ar-DZ" sz="2400" dirty="0" smtClean="0">
                  <a:ea typeface="Calibri"/>
                  <a:cs typeface="Times New Roman"/>
                </a:rPr>
                <a:t>، ويطلب إكماله.</a:t>
              </a:r>
              <a:endParaRPr lang="fr-FR" sz="2400" dirty="0">
                <a:ea typeface="Times New Roman"/>
                <a:cs typeface="Arial"/>
              </a:endParaRPr>
            </a:p>
          </p:txBody>
        </p:sp>
        <p:sp>
          <p:nvSpPr>
            <p:cNvPr id="37" name="Flèche vers le bas 36"/>
            <p:cNvSpPr/>
            <p:nvPr/>
          </p:nvSpPr>
          <p:spPr>
            <a:xfrm rot="16200000">
              <a:off x="-310802" y="1052422"/>
              <a:ext cx="324000" cy="64800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589189" y="2571744"/>
            <a:ext cx="5197257" cy="802817"/>
            <a:chOff x="642910" y="2571744"/>
            <a:chExt cx="5197257" cy="802817"/>
          </a:xfrm>
        </p:grpSpPr>
        <p:sp>
          <p:nvSpPr>
            <p:cNvPr id="11" name="Rectangle 10"/>
            <p:cNvSpPr/>
            <p:nvPr/>
          </p:nvSpPr>
          <p:spPr>
            <a:xfrm>
              <a:off x="642910" y="2857496"/>
              <a:ext cx="5197257" cy="5170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 rtl="1">
                <a:lnSpc>
                  <a:spcPct val="115000"/>
                </a:lnSpc>
                <a:spcAft>
                  <a:spcPts val="0"/>
                </a:spcAft>
              </a:pPr>
              <a:r>
                <a:rPr lang="ar-DZ" sz="2400" dirty="0" smtClean="0">
                  <a:ea typeface="Calibri"/>
                  <a:cs typeface="Times New Roman"/>
                </a:rPr>
                <a:t>بعدما حسبنا مج </a:t>
              </a:r>
              <a:r>
                <a:rPr lang="ar-DZ" sz="2400" dirty="0" err="1" smtClean="0">
                  <a:ea typeface="Calibri"/>
                  <a:cs typeface="Times New Roman"/>
                </a:rPr>
                <a:t>ت</a:t>
              </a:r>
              <a:r>
                <a:rPr lang="ar-DZ" sz="2400" dirty="0" smtClean="0">
                  <a:ea typeface="Calibri"/>
                  <a:cs typeface="Times New Roman"/>
                </a:rPr>
                <a:t> 1 انتقلنا للتوزيع الثانوي( الثاني )</a:t>
              </a:r>
              <a:endParaRPr lang="fr-FR" sz="2400" dirty="0">
                <a:ea typeface="Times New Roman"/>
                <a:cs typeface="Arial"/>
              </a:endParaRPr>
            </a:p>
          </p:txBody>
        </p:sp>
        <p:sp>
          <p:nvSpPr>
            <p:cNvPr id="39" name="Flèche vers le haut 38"/>
            <p:cNvSpPr/>
            <p:nvPr/>
          </p:nvSpPr>
          <p:spPr>
            <a:xfrm>
              <a:off x="5072066" y="2571744"/>
              <a:ext cx="214314" cy="285752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Flèche vers le haut 39"/>
            <p:cNvSpPr/>
            <p:nvPr/>
          </p:nvSpPr>
          <p:spPr>
            <a:xfrm>
              <a:off x="4071934" y="2571744"/>
              <a:ext cx="214314" cy="285752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Flèche vers le haut 40"/>
            <p:cNvSpPr/>
            <p:nvPr/>
          </p:nvSpPr>
          <p:spPr>
            <a:xfrm>
              <a:off x="3000364" y="2571744"/>
              <a:ext cx="214314" cy="285752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Flèche vers le haut 41"/>
            <p:cNvSpPr/>
            <p:nvPr/>
          </p:nvSpPr>
          <p:spPr>
            <a:xfrm>
              <a:off x="1928794" y="2571744"/>
              <a:ext cx="214314" cy="285752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Flèche vers le haut 42"/>
            <p:cNvSpPr/>
            <p:nvPr/>
          </p:nvSpPr>
          <p:spPr>
            <a:xfrm>
              <a:off x="857224" y="2571744"/>
              <a:ext cx="214314" cy="285752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5" name="Flèche vers le bas 44"/>
          <p:cNvSpPr/>
          <p:nvPr/>
        </p:nvSpPr>
        <p:spPr>
          <a:xfrm>
            <a:off x="4929190" y="2500306"/>
            <a:ext cx="324000" cy="648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lèche gauche 45"/>
          <p:cNvSpPr/>
          <p:nvPr/>
        </p:nvSpPr>
        <p:spPr>
          <a:xfrm>
            <a:off x="3214678" y="2857496"/>
            <a:ext cx="1512000" cy="288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6572264" y="3499025"/>
            <a:ext cx="2428892" cy="22159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Times New Roman"/>
                <a:cs typeface="Times New Roman"/>
              </a:rPr>
              <a:t>قسم الصيانة :</a:t>
            </a:r>
          </a:p>
          <a:p>
            <a:pPr algn="r" rtl="1">
              <a:lnSpc>
                <a:spcPct val="115000"/>
              </a:lnSpc>
            </a:pPr>
            <a:r>
              <a:rPr lang="ar-DZ" sz="2400" dirty="0" smtClean="0">
                <a:cs typeface="Times New Roman"/>
              </a:rPr>
              <a:t>مبلغه الكلي</a:t>
            </a:r>
            <a:r>
              <a:rPr lang="ar-DZ" sz="2400" dirty="0" smtClean="0"/>
              <a:t> (</a:t>
            </a:r>
            <a:r>
              <a:rPr lang="fr-FR" sz="2400" dirty="0" smtClean="0"/>
              <a:t>100%</a:t>
            </a:r>
            <a:r>
              <a:rPr lang="ar-DZ" sz="2400" dirty="0" smtClean="0"/>
              <a:t>)</a:t>
            </a:r>
          </a:p>
          <a:p>
            <a:pPr algn="r" rtl="1">
              <a:lnSpc>
                <a:spcPct val="115000"/>
              </a:lnSpc>
            </a:pPr>
            <a:r>
              <a:rPr lang="ar-DZ" sz="2400" dirty="0" smtClean="0">
                <a:cs typeface="Arial"/>
              </a:rPr>
              <a:t>ليس 66750 بل هو</a:t>
            </a:r>
          </a:p>
          <a:p>
            <a:pPr algn="r" rtl="1">
              <a:lnSpc>
                <a:spcPct val="115000"/>
              </a:lnSpc>
            </a:pPr>
            <a:r>
              <a:rPr lang="ar-DZ" sz="2400" dirty="0" smtClean="0">
                <a:cs typeface="Arial"/>
              </a:rPr>
              <a:t>66750+6200 =72950 </a:t>
            </a:r>
            <a:endParaRPr lang="ar-DZ" sz="2400" dirty="0" smtClean="0">
              <a:ea typeface="Times New Roman"/>
              <a:cs typeface="Times New Roman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45143" y="3528956"/>
            <a:ext cx="926857" cy="40011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sz="2000" dirty="0" smtClean="0"/>
              <a:t>(</a:t>
            </a:r>
            <a:r>
              <a:rPr lang="fr-FR" sz="2000" dirty="0" smtClean="0"/>
              <a:t>100%</a:t>
            </a:r>
            <a:r>
              <a:rPr lang="ar-DZ" sz="2000" dirty="0" smtClean="0"/>
              <a:t>)</a:t>
            </a:r>
            <a:endParaRPr lang="fr-FR" sz="2000" dirty="0">
              <a:ea typeface="Times New Roman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71868" y="2071678"/>
            <a:ext cx="898003" cy="40011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DZ" sz="2000" dirty="0" smtClean="0">
                <a:ea typeface="Times New Roman"/>
              </a:rPr>
              <a:t>66750</a:t>
            </a:r>
            <a:endParaRPr lang="fr-FR" sz="2000" dirty="0"/>
          </a:p>
        </p:txBody>
      </p:sp>
      <p:sp>
        <p:nvSpPr>
          <p:cNvPr id="50" name="Rectangle 49"/>
          <p:cNvSpPr/>
          <p:nvPr/>
        </p:nvSpPr>
        <p:spPr>
          <a:xfrm>
            <a:off x="3857620" y="2500306"/>
            <a:ext cx="333746" cy="40011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DZ" sz="2000" dirty="0" smtClean="0">
                <a:ea typeface="Times New Roman"/>
              </a:rPr>
              <a:t>+</a:t>
            </a:r>
            <a:endParaRPr lang="fr-FR" sz="2000" dirty="0"/>
          </a:p>
        </p:txBody>
      </p:sp>
      <p:sp>
        <p:nvSpPr>
          <p:cNvPr id="51" name="Rectangle 50"/>
          <p:cNvSpPr/>
          <p:nvPr/>
        </p:nvSpPr>
        <p:spPr>
          <a:xfrm>
            <a:off x="3643306" y="3071810"/>
            <a:ext cx="785818" cy="40011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fr-FR" sz="2000" dirty="0" smtClean="0"/>
              <a:t>20%</a:t>
            </a:r>
            <a:endParaRPr lang="fr-FR" sz="2000" dirty="0"/>
          </a:p>
        </p:txBody>
      </p:sp>
      <p:sp>
        <p:nvSpPr>
          <p:cNvPr id="52" name="Rectangle 51"/>
          <p:cNvSpPr/>
          <p:nvPr/>
        </p:nvSpPr>
        <p:spPr>
          <a:xfrm>
            <a:off x="3571868" y="3886146"/>
            <a:ext cx="1117614" cy="40011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DZ" sz="2000" dirty="0" smtClean="0">
                <a:ea typeface="Times New Roman"/>
              </a:rPr>
              <a:t>= 72950</a:t>
            </a:r>
            <a:endParaRPr lang="fr-FR" sz="2000" dirty="0"/>
          </a:p>
        </p:txBody>
      </p:sp>
      <p:sp>
        <p:nvSpPr>
          <p:cNvPr id="53" name="Rectangle 52"/>
          <p:cNvSpPr/>
          <p:nvPr/>
        </p:nvSpPr>
        <p:spPr>
          <a:xfrm>
            <a:off x="2285984" y="3564083"/>
            <a:ext cx="3143272" cy="9417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cs typeface="Arial"/>
              </a:rPr>
              <a:t> بعدها 72950  توزع أفقيا حسب النسب أو المعاملات.</a:t>
            </a:r>
            <a:endParaRPr lang="ar-DZ" sz="2400" dirty="0" smtClean="0">
              <a:ea typeface="Times New Roman"/>
              <a:cs typeface="Times New Roman"/>
            </a:endParaRPr>
          </a:p>
        </p:txBody>
      </p:sp>
      <p:sp>
        <p:nvSpPr>
          <p:cNvPr id="54" name="Flèche gauche 53"/>
          <p:cNvSpPr/>
          <p:nvPr/>
        </p:nvSpPr>
        <p:spPr>
          <a:xfrm>
            <a:off x="3417190" y="3571876"/>
            <a:ext cx="1512000" cy="288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285852" y="3429000"/>
            <a:ext cx="6716903" cy="9417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Calibri"/>
                <a:cs typeface="Times New Roman"/>
              </a:rPr>
              <a:t>طبيعة وحدة القياس، النسب ، المعاملات تعطى في التمرين.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err="1" smtClean="0">
                <a:ea typeface="Calibri"/>
                <a:cs typeface="Times New Roman"/>
              </a:rPr>
              <a:t>باستناء</a:t>
            </a:r>
            <a:r>
              <a:rPr lang="ar-DZ" sz="2400" dirty="0" smtClean="0">
                <a:ea typeface="Calibri"/>
                <a:cs typeface="Times New Roman"/>
              </a:rPr>
              <a:t> بعض الأحيان يطلب استنتاج </a:t>
            </a:r>
            <a:r>
              <a:rPr lang="ar-DZ" sz="2400" dirty="0" err="1" smtClean="0">
                <a:ea typeface="Calibri"/>
                <a:cs typeface="Times New Roman"/>
              </a:rPr>
              <a:t>ط</a:t>
            </a:r>
            <a:r>
              <a:rPr lang="ar-DZ" sz="2400" dirty="0" smtClean="0">
                <a:ea typeface="Calibri"/>
                <a:cs typeface="Times New Roman"/>
              </a:rPr>
              <a:t> و </a:t>
            </a:r>
            <a:r>
              <a:rPr lang="ar-DZ" sz="2400" dirty="0" err="1" smtClean="0">
                <a:ea typeface="Calibri"/>
                <a:cs typeface="Times New Roman"/>
              </a:rPr>
              <a:t>ق</a:t>
            </a:r>
            <a:r>
              <a:rPr lang="ar-DZ" sz="2400" dirty="0" smtClean="0">
                <a:ea typeface="Calibri"/>
                <a:cs typeface="Times New Roman"/>
              </a:rPr>
              <a:t> اعتمادا على المعطيات. </a:t>
            </a:r>
            <a:endParaRPr lang="fr-FR" sz="2400" dirty="0">
              <a:ea typeface="Times New Roman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167638" y="4809837"/>
            <a:ext cx="3547766" cy="461665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DZ" sz="2400" dirty="0" smtClean="0">
                <a:ea typeface="Calibri"/>
                <a:cs typeface="Times New Roman"/>
              </a:rPr>
              <a:t>طبيعة وحدة القياس (وحدة التوزيع)</a:t>
            </a:r>
            <a:endParaRPr lang="fr-FR" sz="2400" dirty="0">
              <a:ea typeface="Times New Roman"/>
              <a:cs typeface="Arial"/>
            </a:endParaRPr>
          </a:p>
        </p:txBody>
      </p:sp>
      <p:grpSp>
        <p:nvGrpSpPr>
          <p:cNvPr id="59" name="Groupe 58"/>
          <p:cNvGrpSpPr/>
          <p:nvPr/>
        </p:nvGrpSpPr>
        <p:grpSpPr>
          <a:xfrm>
            <a:off x="1985050" y="3214686"/>
            <a:ext cx="2444074" cy="1795156"/>
            <a:chOff x="-1420150" y="1718384"/>
            <a:chExt cx="2712173" cy="1795156"/>
          </a:xfrm>
        </p:grpSpPr>
        <p:sp>
          <p:nvSpPr>
            <p:cNvPr id="57" name="Rectangle 56"/>
            <p:cNvSpPr/>
            <p:nvPr/>
          </p:nvSpPr>
          <p:spPr>
            <a:xfrm>
              <a:off x="-1420150" y="1718384"/>
              <a:ext cx="2712173" cy="150810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 rtl="1">
                <a:lnSpc>
                  <a:spcPct val="115000"/>
                </a:lnSpc>
                <a:spcAft>
                  <a:spcPts val="0"/>
                </a:spcAft>
              </a:pPr>
              <a:r>
                <a:rPr lang="ar-DZ" sz="2000" dirty="0" smtClean="0">
                  <a:ea typeface="Calibri"/>
                  <a:cs typeface="Times New Roman"/>
                </a:rPr>
                <a:t>قسم التموين قد تكون :</a:t>
              </a:r>
            </a:p>
            <a:p>
              <a:pPr algn="r" rtl="1">
                <a:lnSpc>
                  <a:spcPct val="115000"/>
                </a:lnSpc>
                <a:spcAft>
                  <a:spcPts val="0"/>
                </a:spcAft>
              </a:pPr>
              <a:r>
                <a:rPr lang="ar-DZ" sz="2000" dirty="0" smtClean="0">
                  <a:ea typeface="Times New Roman"/>
                  <a:cs typeface="Times New Roman"/>
                </a:rPr>
                <a:t>كغ مادة مشتراة، 100 دج ثمن الشراء، 1000 دج ثمن الشراء...</a:t>
              </a:r>
              <a:endParaRPr lang="fr-FR" sz="2000" dirty="0">
                <a:ea typeface="Times New Roman"/>
                <a:cs typeface="Arial"/>
              </a:endParaRPr>
            </a:p>
          </p:txBody>
        </p:sp>
        <p:sp>
          <p:nvSpPr>
            <p:cNvPr id="58" name="Flèche vers le haut 57"/>
            <p:cNvSpPr/>
            <p:nvPr/>
          </p:nvSpPr>
          <p:spPr>
            <a:xfrm flipV="1">
              <a:off x="-420666" y="3071810"/>
              <a:ext cx="285752" cy="44173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-15229" y="5286388"/>
            <a:ext cx="6158865" cy="1214446"/>
            <a:chOff x="-4929254" y="1584714"/>
            <a:chExt cx="6158865" cy="1214446"/>
          </a:xfrm>
        </p:grpSpPr>
        <p:sp>
          <p:nvSpPr>
            <p:cNvPr id="61" name="Rectangle 60"/>
            <p:cNvSpPr/>
            <p:nvPr/>
          </p:nvSpPr>
          <p:spPr>
            <a:xfrm>
              <a:off x="-4929254" y="1857364"/>
              <a:ext cx="6158865" cy="94179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 rtl="1">
                <a:lnSpc>
                  <a:spcPct val="115000"/>
                </a:lnSpc>
                <a:spcAft>
                  <a:spcPts val="0"/>
                </a:spcAft>
              </a:pPr>
              <a:r>
                <a:rPr lang="ar-DZ" sz="2400" dirty="0" smtClean="0">
                  <a:ea typeface="Calibri"/>
                  <a:cs typeface="Times New Roman"/>
                </a:rPr>
                <a:t>قسم الإنتاج قد تكون : ( مقياس له علاقة بالإنتاج)</a:t>
              </a:r>
            </a:p>
            <a:p>
              <a:pPr algn="r" rtl="1">
                <a:lnSpc>
                  <a:spcPct val="115000"/>
                </a:lnSpc>
                <a:spcAft>
                  <a:spcPts val="0"/>
                </a:spcAft>
              </a:pPr>
              <a:r>
                <a:rPr lang="ar-DZ" sz="2400" dirty="0" smtClean="0">
                  <a:ea typeface="Times New Roman"/>
                  <a:cs typeface="Times New Roman"/>
                </a:rPr>
                <a:t>كغ مادة مستعملة ( مستهلكة) ، وحدات منتجة، ساعات عمل .</a:t>
              </a:r>
              <a:endParaRPr lang="fr-FR" sz="2400" dirty="0">
                <a:ea typeface="Times New Roman"/>
                <a:cs typeface="Arial"/>
              </a:endParaRPr>
            </a:p>
          </p:txBody>
        </p:sp>
        <p:sp>
          <p:nvSpPr>
            <p:cNvPr id="62" name="Flèche vers le haut 61"/>
            <p:cNvSpPr/>
            <p:nvPr/>
          </p:nvSpPr>
          <p:spPr>
            <a:xfrm>
              <a:off x="-2985231" y="1584714"/>
              <a:ext cx="214314" cy="285752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66048" y="5143512"/>
            <a:ext cx="8077852" cy="1227548"/>
            <a:chOff x="-5077488" y="1000108"/>
            <a:chExt cx="8077852" cy="1227548"/>
          </a:xfrm>
        </p:grpSpPr>
        <p:sp>
          <p:nvSpPr>
            <p:cNvPr id="64" name="Rectangle 63"/>
            <p:cNvSpPr/>
            <p:nvPr/>
          </p:nvSpPr>
          <p:spPr>
            <a:xfrm>
              <a:off x="-5077488" y="1285860"/>
              <a:ext cx="8077852" cy="94179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r" rtl="1">
                <a:lnSpc>
                  <a:spcPct val="115000"/>
                </a:lnSpc>
                <a:spcAft>
                  <a:spcPts val="0"/>
                </a:spcAft>
              </a:pPr>
              <a:r>
                <a:rPr lang="ar-DZ" sz="2400" dirty="0" smtClean="0">
                  <a:ea typeface="Calibri"/>
                  <a:cs typeface="Times New Roman"/>
                </a:rPr>
                <a:t>قسم التوزيع قد تكون :</a:t>
              </a:r>
            </a:p>
            <a:p>
              <a:pPr algn="r" rtl="1">
                <a:lnSpc>
                  <a:spcPct val="115000"/>
                </a:lnSpc>
                <a:spcAft>
                  <a:spcPts val="0"/>
                </a:spcAft>
              </a:pPr>
              <a:r>
                <a:rPr lang="ar-DZ" sz="2400" dirty="0" smtClean="0">
                  <a:ea typeface="Times New Roman"/>
                  <a:cs typeface="Times New Roman"/>
                </a:rPr>
                <a:t>وحدات مباعة، 100 دج من المبيعات ( من رقم الأعمال) ، 100 دج من المبيعات...</a:t>
              </a:r>
              <a:endParaRPr lang="fr-FR" sz="2400" dirty="0">
                <a:ea typeface="Times New Roman"/>
                <a:cs typeface="Arial"/>
              </a:endParaRPr>
            </a:p>
          </p:txBody>
        </p:sp>
        <p:sp>
          <p:nvSpPr>
            <p:cNvPr id="65" name="Flèche vers le haut 64"/>
            <p:cNvSpPr/>
            <p:nvPr/>
          </p:nvSpPr>
          <p:spPr>
            <a:xfrm>
              <a:off x="-4214874" y="1000108"/>
              <a:ext cx="214314" cy="285752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1785918" y="3357562"/>
            <a:ext cx="5214974" cy="13665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Calibri"/>
                <a:cs typeface="Times New Roman"/>
              </a:rPr>
              <a:t>إن كانت </a:t>
            </a:r>
            <a:r>
              <a:rPr lang="ar-DZ" sz="2400" dirty="0" err="1" smtClean="0">
                <a:ea typeface="Calibri"/>
                <a:cs typeface="Times New Roman"/>
              </a:rPr>
              <a:t>ط</a:t>
            </a:r>
            <a:r>
              <a:rPr lang="ar-DZ" sz="2400" dirty="0" smtClean="0">
                <a:ea typeface="Calibri"/>
                <a:cs typeface="Times New Roman"/>
              </a:rPr>
              <a:t> و ق: كغ نجمع وزن المواد المشتراة.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Times New Roman"/>
                <a:cs typeface="Times New Roman"/>
              </a:rPr>
              <a:t>إن كانت 100دج أو 1000 دج ثمن الشراء : نجمع ثمن كل المشتريات و يقسم على 100 أو 1000...</a:t>
            </a:r>
            <a:endParaRPr lang="fr-FR" sz="2400" dirty="0">
              <a:ea typeface="Times New Roman"/>
              <a:cs typeface="Arial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00523" y="5640227"/>
            <a:ext cx="4859023" cy="5170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Calibri"/>
                <a:cs typeface="Times New Roman"/>
              </a:rPr>
              <a:t>تكلفة وحدة القياس ( </a:t>
            </a:r>
            <a:r>
              <a:rPr lang="ar-DZ" sz="2400" dirty="0" err="1" smtClean="0">
                <a:ea typeface="Calibri"/>
                <a:cs typeface="Times New Roman"/>
              </a:rPr>
              <a:t>وحة</a:t>
            </a:r>
            <a:r>
              <a:rPr lang="ar-DZ" sz="2400" dirty="0" smtClean="0">
                <a:ea typeface="Calibri"/>
                <a:cs typeface="Times New Roman"/>
              </a:rPr>
              <a:t> العمل ، وحدة التوزيع )</a:t>
            </a:r>
            <a:endParaRPr lang="fr-FR" sz="2400" dirty="0">
              <a:ea typeface="Times New Roman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11348" y="6198083"/>
            <a:ext cx="5075428" cy="5170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Calibri"/>
                <a:cs typeface="Times New Roman"/>
              </a:rPr>
              <a:t>تكلفة وحدة القياس = مج </a:t>
            </a:r>
            <a:r>
              <a:rPr lang="ar-DZ" sz="2400" dirty="0" err="1" smtClean="0">
                <a:ea typeface="Calibri"/>
                <a:cs typeface="Times New Roman"/>
              </a:rPr>
              <a:t>ت</a:t>
            </a:r>
            <a:r>
              <a:rPr lang="ar-DZ" sz="2400" dirty="0" smtClean="0">
                <a:ea typeface="Calibri"/>
                <a:cs typeface="Times New Roman"/>
              </a:rPr>
              <a:t> </a:t>
            </a:r>
            <a:r>
              <a:rPr lang="ar-DZ" sz="2400" dirty="0" err="1" smtClean="0">
                <a:ea typeface="Calibri"/>
                <a:cs typeface="Times New Roman"/>
              </a:rPr>
              <a:t>ثا</a:t>
            </a:r>
            <a:r>
              <a:rPr lang="ar-DZ" sz="2400" dirty="0" smtClean="0">
                <a:ea typeface="Calibri"/>
                <a:cs typeface="Times New Roman"/>
              </a:rPr>
              <a:t> / عدد وحدات القياس</a:t>
            </a:r>
            <a:endParaRPr lang="fr-FR" sz="2400" dirty="0">
              <a:ea typeface="Times New Roman"/>
              <a:cs typeface="Arial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7375" y="3286124"/>
            <a:ext cx="6790641" cy="13665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Calibri"/>
                <a:cs typeface="Times New Roman"/>
              </a:rPr>
              <a:t>إن كان بالوحدات نجمع الوحدات.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Times New Roman"/>
                <a:cs typeface="Times New Roman"/>
              </a:rPr>
              <a:t>إن كان بالمبلغ : نجمع مبلغ المبيعات ( الوحدات المباعة * سعر البيع)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Times New Roman"/>
                <a:cs typeface="Times New Roman"/>
              </a:rPr>
              <a:t>ونقسمه </a:t>
            </a:r>
            <a:r>
              <a:rPr lang="ar-DZ" sz="2400" dirty="0" err="1" smtClean="0">
                <a:ea typeface="Times New Roman"/>
                <a:cs typeface="Times New Roman"/>
              </a:rPr>
              <a:t>عى</a:t>
            </a:r>
            <a:r>
              <a:rPr lang="ar-DZ" sz="2400" dirty="0" smtClean="0">
                <a:ea typeface="Times New Roman"/>
                <a:cs typeface="Times New Roman"/>
              </a:rPr>
              <a:t> 100 أو 1000 ... </a:t>
            </a:r>
            <a:endParaRPr lang="fr-FR" sz="2400" dirty="0">
              <a:ea typeface="Times New Roman"/>
              <a:cs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1406" y="2778151"/>
            <a:ext cx="8786874" cy="15081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ar-DZ" sz="2000" dirty="0" smtClean="0">
                <a:ea typeface="Calibri"/>
                <a:cs typeface="Times New Roman"/>
              </a:rPr>
              <a:t>إن كانت </a:t>
            </a:r>
            <a:r>
              <a:rPr lang="ar-DZ" sz="2000" dirty="0" err="1" smtClean="0">
                <a:ea typeface="Calibri"/>
                <a:cs typeface="Times New Roman"/>
              </a:rPr>
              <a:t>ط</a:t>
            </a:r>
            <a:r>
              <a:rPr lang="ar-DZ" sz="2000" dirty="0" smtClean="0">
                <a:ea typeface="Calibri"/>
                <a:cs typeface="Times New Roman"/>
              </a:rPr>
              <a:t> و </a:t>
            </a:r>
            <a:r>
              <a:rPr lang="ar-DZ" sz="2000" dirty="0" err="1" smtClean="0">
                <a:ea typeface="Calibri"/>
                <a:cs typeface="Times New Roman"/>
              </a:rPr>
              <a:t>ق</a:t>
            </a:r>
            <a:r>
              <a:rPr lang="ar-DZ" sz="2000" dirty="0" smtClean="0">
                <a:ea typeface="Calibri"/>
                <a:cs typeface="Times New Roman"/>
              </a:rPr>
              <a:t> :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000" dirty="0" smtClean="0">
                <a:ea typeface="Times New Roman"/>
                <a:cs typeface="Times New Roman"/>
              </a:rPr>
              <a:t>وحدات منتجة نجمع الوحدات التي أنتجها ذلك القسم ( إن كانت سلعتان تنتجان في ورشة واحدة نجمع عددهما.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000" dirty="0" smtClean="0">
                <a:ea typeface="Times New Roman"/>
                <a:cs typeface="Times New Roman"/>
              </a:rPr>
              <a:t>و إن كان كل سلعة تنتج في ورشة خاصة بها نضع عدد كل منتج في ورشته)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000" dirty="0" smtClean="0">
                <a:ea typeface="Times New Roman"/>
                <a:cs typeface="Times New Roman"/>
              </a:rPr>
              <a:t>إن كانت كمية مستهلكة نجمع الكميات التي استهلكها ذلك القسم أو الساعات...</a:t>
            </a:r>
            <a:endParaRPr lang="fr-FR" sz="2000" dirty="0">
              <a:ea typeface="Times New Roman"/>
              <a:cs typeface="Arial"/>
            </a:endParaRPr>
          </a:p>
        </p:txBody>
      </p:sp>
      <p:sp>
        <p:nvSpPr>
          <p:cNvPr id="72" name="Flèche vers le bas 71"/>
          <p:cNvSpPr/>
          <p:nvPr/>
        </p:nvSpPr>
        <p:spPr>
          <a:xfrm>
            <a:off x="2786050" y="4572008"/>
            <a:ext cx="214314" cy="936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Flèche vers le bas 72"/>
          <p:cNvSpPr/>
          <p:nvPr/>
        </p:nvSpPr>
        <p:spPr>
          <a:xfrm>
            <a:off x="1714480" y="4572008"/>
            <a:ext cx="214314" cy="936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Flèche vers le bas 73"/>
          <p:cNvSpPr/>
          <p:nvPr/>
        </p:nvSpPr>
        <p:spPr>
          <a:xfrm>
            <a:off x="714348" y="4572008"/>
            <a:ext cx="214314" cy="936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3857620" y="435769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>
                <a:ea typeface="Calibri"/>
                <a:cs typeface="Times New Roman"/>
              </a:rPr>
              <a:t>00</a:t>
            </a:r>
            <a:endParaRPr lang="fr-FR" sz="2400" dirty="0"/>
          </a:p>
        </p:txBody>
      </p:sp>
      <p:sp>
        <p:nvSpPr>
          <p:cNvPr id="78" name="Rectangle 77"/>
          <p:cNvSpPr/>
          <p:nvPr/>
        </p:nvSpPr>
        <p:spPr>
          <a:xfrm>
            <a:off x="4786314" y="435769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>
                <a:ea typeface="Calibri"/>
                <a:cs typeface="Times New Roman"/>
              </a:rPr>
              <a:t>00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2.77521E-8 L 0.96146 -0.0050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7012E-6 L -0.58159 0.01041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6272E-6 L -1.17708 0.0314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9" y="16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9861E-6 L -1.10538 -0.0235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-3.73728E-6 L -0.89027 -0.01757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9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6809E-6 L 1.72396 -0.03422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2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7271E-6 L 1.35937 -0.01827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7271E-6 L -0.69132 -0.00787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4792E-6 L 1.40972 0.01596 " pathEditMode="relative" rAng="0" ptsTypes="AA">
                                      <p:cBhvr>
                                        <p:cTn id="22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5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014E-6 L 1.4533 0.00694 " pathEditMode="relative" rAng="0" ptsTypes="AA">
                                      <p:cBhvr>
                                        <p:cTn id="23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1092E-6 L 1.425 0.0067 " pathEditMode="relative" rAng="0" ptsTypes="AA">
                                      <p:cBhvr>
                                        <p:cTn id="24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38483E-6 L -0.9691 -0.02312 " pathEditMode="relative" rAng="0" ptsTypes="AA">
                                      <p:cBhvr>
                                        <p:cTn id="25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5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5.45791E-7 L -0.96475 -0.0155 " pathEditMode="relative" rAng="0" ptsTypes="AA">
                                      <p:cBhvr>
                                        <p:cTn id="25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2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3 4.60685E-6 L 1.14948 -0.03493 " pathEditMode="relative" rAng="0" ptsTypes="AA">
                                      <p:cBhvr>
                                        <p:cTn id="27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6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8881E-6 L -0.83143 -0.00347 " pathEditMode="relative" rAng="0" ptsTypes="AA">
                                      <p:cBhvr>
                                        <p:cTn id="27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0" grpId="1" animBg="1"/>
      <p:bldP spid="14" grpId="0" animBg="1"/>
      <p:bldP spid="15" grpId="0" animBg="1"/>
      <p:bldP spid="16" grpId="0" animBg="1"/>
      <p:bldP spid="17" grpId="0" animBg="1"/>
      <p:bldP spid="17" grpId="1" animBg="1"/>
      <p:bldP spid="18" grpId="0" animBg="1"/>
      <p:bldP spid="18" grpId="1" animBg="1"/>
      <p:bldP spid="20" grpId="0" animBg="1"/>
      <p:bldP spid="21" grpId="0" animBg="1"/>
      <p:bldP spid="24" grpId="0" animBg="1"/>
      <p:bldP spid="25" grpId="0" animBg="1"/>
      <p:bldP spid="27" grpId="0" animBg="1"/>
      <p:bldP spid="29" grpId="0" animBg="1"/>
      <p:bldP spid="30" grpId="0" animBg="1"/>
      <p:bldP spid="32" grpId="0" animBg="1"/>
      <p:bldP spid="32" grpId="1" animBg="1"/>
      <p:bldP spid="34" grpId="0" animBg="1"/>
      <p:bldP spid="34" grpId="1" animBg="1"/>
      <p:bldP spid="45" grpId="0" animBg="1"/>
      <p:bldP spid="46" grpId="0" animBg="1"/>
      <p:bldP spid="47" grpId="0" animBg="1"/>
      <p:bldP spid="47" grpId="1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3" grpId="1" animBg="1"/>
      <p:bldP spid="54" grpId="0" animBg="1"/>
      <p:bldP spid="55" grpId="0" animBg="1"/>
      <p:bldP spid="55" grpId="2" animBg="1"/>
      <p:bldP spid="56" grpId="0" animBg="1"/>
      <p:bldP spid="66" grpId="0" animBg="1"/>
      <p:bldP spid="66" grpId="1" animBg="1"/>
      <p:bldP spid="68" grpId="0" animBg="1"/>
      <p:bldP spid="69" grpId="0" animBg="1"/>
      <p:bldP spid="70" grpId="0" animBg="1"/>
      <p:bldP spid="70" grpId="1" animBg="1"/>
      <p:bldP spid="71" grpId="0" animBg="1"/>
      <p:bldP spid="71" grpId="1" animBg="1"/>
      <p:bldP spid="72" grpId="0" animBg="1"/>
      <p:bldP spid="73" grpId="0" animBg="1"/>
      <p:bldP spid="74" grpId="0" animBg="1"/>
      <p:bldP spid="77" grpId="0"/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tx1"/>
            </a:gs>
            <a:gs pos="45000">
              <a:srgbClr val="FF7A00"/>
            </a:gs>
            <a:gs pos="70000">
              <a:srgbClr val="FF0300"/>
            </a:gs>
            <a:gs pos="100000">
              <a:schemeClr val="bg1"/>
            </a:gs>
            <a:gs pos="100000">
              <a:srgbClr val="4D0808"/>
            </a:gs>
            <a:gs pos="100000">
              <a:srgbClr val="4D0808"/>
            </a:gs>
            <a:gs pos="100000">
              <a:srgbClr val="4D0808"/>
            </a:gs>
            <a:gs pos="100000">
              <a:srgbClr val="00B050"/>
            </a:gs>
            <a:gs pos="100000">
              <a:srgbClr val="4D0808"/>
            </a:gs>
            <a:gs pos="96000">
              <a:srgbClr val="4D0808">
                <a:alpha val="7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428596" y="894130"/>
          <a:ext cx="8286809" cy="4724400"/>
        </p:xfrm>
        <a:graphic>
          <a:graphicData uri="http://schemas.openxmlformats.org/drawingml/2006/table">
            <a:tbl>
              <a:tblPr rtl="1">
                <a:tableStyleId>{08FB837D-C827-4EFA-A057-4D05807E0F7C}</a:tableStyleId>
              </a:tblPr>
              <a:tblGrid>
                <a:gridCol w="2185819"/>
                <a:gridCol w="1055131"/>
                <a:gridCol w="902455"/>
                <a:gridCol w="1030186"/>
                <a:gridCol w="1084776"/>
                <a:gridCol w="1033833"/>
                <a:gridCol w="994609"/>
              </a:tblGrid>
              <a:tr h="21207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البيــــــان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المبالغ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/>
                        <a:t>الأقسام المساعدة</a:t>
                      </a:r>
                      <a:endParaRPr lang="fr-FR" sz="20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/>
                        <a:t>الأقسام الأساسية</a:t>
                      </a:r>
                      <a:endParaRPr lang="fr-FR" sz="20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20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الإدارة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الصيانة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التموين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الإنتاج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التوزيع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 anchor="ctr"/>
                </a:tc>
              </a:tr>
              <a:tr h="21207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مجموع التوزيع الأولي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none" dirty="0" smtClean="0"/>
                        <a:t>31000</a:t>
                      </a:r>
                      <a:endParaRPr lang="fr-FR" sz="2000" u="none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Calibri"/>
                          <a:ea typeface="Times New Roman"/>
                          <a:cs typeface="Arial"/>
                        </a:rPr>
                        <a:t>66750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Calibri"/>
                          <a:ea typeface="Times New Roman"/>
                          <a:cs typeface="Arial"/>
                        </a:rPr>
                        <a:t>91915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Calibri"/>
                          <a:ea typeface="Times New Roman"/>
                          <a:cs typeface="Arial"/>
                        </a:rPr>
                        <a:t>130975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Calibri"/>
                          <a:ea typeface="Times New Roman"/>
                          <a:cs typeface="Arial"/>
                        </a:rPr>
                        <a:t>47310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</a:tr>
              <a:tr h="636227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التوزيع الثانوي</a:t>
                      </a:r>
                      <a:r>
                        <a:rPr lang="ar-DZ" sz="2000" dirty="0" smtClean="0"/>
                        <a:t>:</a:t>
                      </a:r>
                      <a:endParaRPr lang="fr-FR" sz="2000" dirty="0"/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aseline="0" dirty="0" smtClean="0"/>
                        <a:t>                           </a:t>
                      </a:r>
                      <a:r>
                        <a:rPr lang="ar-DZ" sz="2000" dirty="0" smtClean="0"/>
                        <a:t>الإدارة</a:t>
                      </a:r>
                      <a:endParaRPr lang="fr-FR" sz="2000" dirty="0"/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     </a:t>
                      </a:r>
                      <a:r>
                        <a:rPr lang="ar-DZ" sz="2000" dirty="0" smtClean="0"/>
                        <a:t>                   الصيانة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5735" algn="l"/>
                          <a:tab pos="433705" algn="ctr"/>
                        </a:tabLst>
                      </a:pPr>
                      <a:r>
                        <a:rPr lang="ar-DZ" sz="2000" dirty="0" smtClean="0"/>
                        <a:t>(</a:t>
                      </a:r>
                      <a:r>
                        <a:rPr lang="fr-FR" sz="2000" dirty="0"/>
                        <a:t>100%</a:t>
                      </a:r>
                      <a:r>
                        <a:rPr lang="ar-DZ" sz="2000" dirty="0" smtClean="0"/>
                        <a:t>)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20%</a:t>
                      </a:r>
                      <a:r>
                        <a:rPr lang="ar-DZ" sz="2000" dirty="0"/>
                        <a:t> </a:t>
                      </a: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(</a:t>
                      </a:r>
                      <a:r>
                        <a:rPr lang="fr-FR" sz="2000" dirty="0"/>
                        <a:t>100%</a:t>
                      </a:r>
                      <a:r>
                        <a:rPr lang="ar-DZ" sz="2000" dirty="0" smtClean="0"/>
                        <a:t>)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/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  </a:t>
                      </a:r>
                      <a:r>
                        <a:rPr lang="fr-FR" sz="2000" dirty="0"/>
                        <a:t>20</a:t>
                      </a:r>
                      <a:r>
                        <a:rPr lang="fr-FR" sz="2000" dirty="0" smtClean="0"/>
                        <a:t>%</a:t>
                      </a: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30</a:t>
                      </a:r>
                      <a:r>
                        <a:rPr lang="fr-FR" sz="2000" dirty="0" smtClean="0"/>
                        <a:t>%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50%</a:t>
                      </a:r>
                      <a:r>
                        <a:rPr lang="ar-DZ" sz="2000" dirty="0"/>
                        <a:t>  </a:t>
                      </a:r>
                      <a:r>
                        <a:rPr lang="ar-DZ" sz="2000" dirty="0" smtClean="0"/>
                        <a:t>.</a:t>
                      </a: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50</a:t>
                      </a:r>
                      <a:r>
                        <a:rPr lang="fr-FR" sz="2000" dirty="0" smtClean="0"/>
                        <a:t>%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10%</a:t>
                      </a:r>
                      <a:r>
                        <a:rPr lang="ar-DZ" sz="2000" dirty="0"/>
                        <a:t>  </a:t>
                      </a:r>
                      <a:r>
                        <a:rPr lang="ar-DZ" sz="2000" dirty="0" smtClean="0"/>
                        <a:t>...</a:t>
                      </a: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20</a:t>
                      </a:r>
                      <a:r>
                        <a:rPr lang="fr-FR" sz="2000" dirty="0" smtClean="0"/>
                        <a:t>%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</a:tr>
              <a:tr h="212076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مجموع التوزيع الثانوي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 dirty="0"/>
                        <a:t>120000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 dirty="0"/>
                        <a:t>182950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 dirty="0"/>
                        <a:t>65000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</a:tr>
              <a:tr h="212076">
                <a:tc gridSpan="4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طبيعة </a:t>
                      </a:r>
                      <a:r>
                        <a:rPr lang="ar-DZ" sz="2000" dirty="0"/>
                        <a:t>وحدة القياس </a:t>
                      </a:r>
                      <a:r>
                        <a:rPr lang="ar-DZ" sz="2000" dirty="0" smtClean="0"/>
                        <a:t>                                                                                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KG</a:t>
                      </a:r>
                      <a:r>
                        <a:rPr lang="ar-DZ" sz="1800" dirty="0"/>
                        <a:t>مشترى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/>
                        <a:t>وحدة </a:t>
                      </a:r>
                      <a:r>
                        <a:rPr lang="ar-DZ" sz="1800" dirty="0" smtClean="0"/>
                        <a:t>منتجة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/>
                        <a:t>وحدة مباعة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</a:tr>
              <a:tr h="212076">
                <a:tc gridSpan="4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smtClean="0"/>
                        <a:t>عدد </a:t>
                      </a:r>
                      <a:r>
                        <a:rPr lang="ar-DZ" sz="2000" dirty="0"/>
                        <a:t>وحدات القياس  	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/>
                        <a:t>24000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/>
                        <a:t>3659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/>
                        <a:t>1000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</a:tr>
              <a:tr h="212076">
                <a:tc gridSpan="4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تكلفة </a:t>
                      </a:r>
                      <a:r>
                        <a:rPr lang="ar-DZ" sz="2000" dirty="0"/>
                        <a:t>وحدة القياس   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u="sng"/>
                        <a:t>…</a:t>
                      </a:r>
                      <a:r>
                        <a:rPr lang="ar-DZ" sz="2000" u="sng"/>
                        <a:t>5</a:t>
                      </a:r>
                      <a:r>
                        <a:rPr lang="fr-FR" sz="2000" u="sng"/>
                        <a:t>..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/>
                        <a:t>50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u="sng" dirty="0"/>
                        <a:t>65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623" marR="63623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601881" y="142852"/>
            <a:ext cx="7184979" cy="5170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b="1" dirty="0" smtClean="0">
                <a:solidFill>
                  <a:srgbClr val="FF0000"/>
                </a:solidFill>
                <a:ea typeface="Calibri"/>
                <a:cs typeface="Times New Roman"/>
              </a:rPr>
              <a:t>ملاحظة : </a:t>
            </a:r>
            <a:r>
              <a:rPr lang="ar-DZ" sz="2400" dirty="0" smtClean="0">
                <a:ea typeface="Calibri"/>
                <a:cs typeface="Times New Roman"/>
              </a:rPr>
              <a:t>بالنسبة لجدول الأعباء غير المباشرة السابق كان بالشكل الآتي :</a:t>
            </a:r>
            <a:endParaRPr lang="fr-FR" sz="2400" dirty="0">
              <a:ea typeface="Times New Roman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43504" y="714356"/>
            <a:ext cx="3648756" cy="490199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b="1" dirty="0" smtClean="0">
                <a:solidFill>
                  <a:srgbClr val="FF0000"/>
                </a:solidFill>
                <a:ea typeface="Calibri"/>
                <a:cs typeface="Times New Roman"/>
              </a:rPr>
              <a:t>إليك جدول بشكل آخر ( مثال آخر) :</a:t>
            </a:r>
            <a:endParaRPr lang="fr-FR" sz="2400" dirty="0">
              <a:ea typeface="Times New Roman"/>
              <a:cs typeface="Arial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-489649" y="4429132"/>
          <a:ext cx="8490673" cy="1524000"/>
        </p:xfrm>
        <a:graphic>
          <a:graphicData uri="http://schemas.openxmlformats.org/drawingml/2006/table">
            <a:tbl>
              <a:tblPr rtl="1">
                <a:tableStyleId>{35758FB7-9AC5-4552-8A53-C91805E547FA}</a:tableStyleId>
              </a:tblPr>
              <a:tblGrid>
                <a:gridCol w="5351148"/>
                <a:gridCol w="1065331"/>
                <a:gridCol w="1081493"/>
                <a:gridCol w="992701"/>
              </a:tblGrid>
              <a:tr h="212775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 طبيعة وحدة القياس                                                                                              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KG</a:t>
                      </a:r>
                      <a:r>
                        <a:rPr lang="ar-DZ" sz="2000"/>
                        <a:t>مشترى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وحدة منتجة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وحدة مباعة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</a:tr>
              <a:tr h="21277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عدد وحدات القياس  	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</a:tr>
              <a:tr h="21277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تكلفة وحدة القياس  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-500099" y="1854166"/>
          <a:ext cx="8501123" cy="2554224"/>
        </p:xfrm>
        <a:graphic>
          <a:graphicData uri="http://schemas.openxmlformats.org/drawingml/2006/table">
            <a:tbl>
              <a:tblPr rtl="1">
                <a:tableStyleId>{35758FB7-9AC5-4552-8A53-C91805E547FA}</a:tableStyleId>
              </a:tblPr>
              <a:tblGrid>
                <a:gridCol w="2233177"/>
                <a:gridCol w="86179"/>
                <a:gridCol w="913170"/>
                <a:gridCol w="1031991"/>
                <a:gridCol w="1110881"/>
                <a:gridCol w="1093689"/>
                <a:gridCol w="1013158"/>
                <a:gridCol w="1018878"/>
              </a:tblGrid>
              <a:tr h="150478">
                <a:tc rowSpan="2"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البيــــــان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rowSpan="2"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المبالغ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الأقسام المساعدة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الأقسام الأساسية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047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الإدارة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الصيانة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التموين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الإنتاج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التوزيع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</a:tr>
              <a:tr h="150478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مجموع التوزيع الأولي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196000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32500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22000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28500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90000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23000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</a:tr>
              <a:tr h="785103">
                <a:tc gridSpan="3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التوزيع </a:t>
                      </a:r>
                      <a:r>
                        <a:rPr lang="ar-DZ" sz="2400" dirty="0" smtClean="0"/>
                        <a:t>الثانوي :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baseline="0" dirty="0" smtClean="0"/>
                        <a:t>                </a:t>
                      </a:r>
                      <a:r>
                        <a:rPr lang="ar-DZ" sz="2400" dirty="0" smtClean="0"/>
                        <a:t>   </a:t>
                      </a:r>
                      <a:r>
                        <a:rPr lang="ar-DZ" sz="2400" dirty="0"/>
                        <a:t>الإدارة</a:t>
                      </a: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                   الصيانة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ar-DZ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21310" algn="ctr"/>
                        </a:tabLst>
                      </a:pPr>
                      <a:r>
                        <a:rPr lang="ar-DZ" sz="2400" dirty="0" smtClean="0"/>
                        <a:t>(</a:t>
                      </a:r>
                      <a:r>
                        <a:rPr lang="fr-FR" sz="2400" dirty="0"/>
                        <a:t>100%</a:t>
                      </a:r>
                      <a:r>
                        <a:rPr lang="ar-DZ" sz="2400" dirty="0"/>
                        <a:t>)</a:t>
                      </a: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25%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20%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 (</a:t>
                      </a:r>
                      <a:r>
                        <a:rPr lang="fr-FR" sz="2400" dirty="0"/>
                        <a:t>100%</a:t>
                      </a:r>
                      <a:r>
                        <a:rPr lang="ar-DZ" sz="2400" dirty="0"/>
                        <a:t>)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15%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25%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45%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40%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20%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10%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</a:tr>
              <a:tr h="261701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مجموع التوزيع الثانوي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5715008" y="1071546"/>
            <a:ext cx="3066865" cy="4901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b="1" dirty="0" smtClean="0">
                <a:solidFill>
                  <a:srgbClr val="FF0000"/>
                </a:solidFill>
                <a:ea typeface="Calibri"/>
                <a:cs typeface="Times New Roman"/>
              </a:rPr>
              <a:t>الاختلاف في التوزيع الثانوي.</a:t>
            </a:r>
            <a:endParaRPr lang="fr-FR" sz="2400" dirty="0">
              <a:ea typeface="Times New Roman"/>
              <a:cs typeface="Arial"/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428596" y="2459362"/>
          <a:ext cx="8249646" cy="1326828"/>
        </p:xfrm>
        <a:graphic>
          <a:graphicData uri="http://schemas.openxmlformats.org/drawingml/2006/table">
            <a:tbl>
              <a:tblPr/>
              <a:tblGrid>
                <a:gridCol w="8249646"/>
              </a:tblGrid>
              <a:tr h="132682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mpd="sng">
                      <a:solidFill>
                        <a:srgbClr val="FF0000"/>
                      </a:solidFill>
                      <a:prstDash val="solid"/>
                    </a:lnL>
                    <a:lnR w="76200" cmpd="sng">
                      <a:solidFill>
                        <a:srgbClr val="FF0000"/>
                      </a:solidFill>
                      <a:prstDash val="solid"/>
                    </a:lnR>
                    <a:lnT w="76200" cmpd="sng">
                      <a:solidFill>
                        <a:srgbClr val="FF0000"/>
                      </a:solidFill>
                      <a:prstDash val="solid"/>
                    </a:lnT>
                    <a:lnB w="76200" cmpd="sng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-428660" y="5286388"/>
          <a:ext cx="8463960" cy="1143008"/>
        </p:xfrm>
        <a:graphic>
          <a:graphicData uri="http://schemas.openxmlformats.org/drawingml/2006/table">
            <a:tbl>
              <a:tblPr/>
              <a:tblGrid>
                <a:gridCol w="8463960"/>
              </a:tblGrid>
              <a:tr h="114300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mpd="sng">
                      <a:solidFill>
                        <a:srgbClr val="FF0000"/>
                      </a:solidFill>
                      <a:prstDash val="solid"/>
                    </a:lnL>
                    <a:lnR w="76200" cmpd="sng">
                      <a:solidFill>
                        <a:srgbClr val="FF0000"/>
                      </a:solidFill>
                      <a:prstDash val="solid"/>
                    </a:lnR>
                    <a:lnT w="76200" cmpd="sng">
                      <a:solidFill>
                        <a:srgbClr val="FF0000"/>
                      </a:solidFill>
                      <a:prstDash val="solid"/>
                    </a:lnT>
                    <a:lnB w="76200" cmpd="sng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2143109" y="1571612"/>
            <a:ext cx="6756978" cy="5170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b="1" dirty="0" smtClean="0">
                <a:ea typeface="Calibri"/>
                <a:cs typeface="Times New Roman"/>
              </a:rPr>
              <a:t>الجدول الأول المبلغ الكلي ( 100% ) للصيانة وزع في اتجاه واحد.</a:t>
            </a:r>
            <a:endParaRPr lang="fr-FR" sz="2400" dirty="0">
              <a:ea typeface="Times New Roman"/>
              <a:cs typeface="Arial"/>
            </a:endParaRPr>
          </a:p>
        </p:txBody>
      </p:sp>
      <p:sp>
        <p:nvSpPr>
          <p:cNvPr id="20" name="Flèche gauche 19"/>
          <p:cNvSpPr/>
          <p:nvPr/>
        </p:nvSpPr>
        <p:spPr>
          <a:xfrm>
            <a:off x="4500562" y="2928934"/>
            <a:ext cx="1044000" cy="180000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gauche 20"/>
          <p:cNvSpPr/>
          <p:nvPr/>
        </p:nvSpPr>
        <p:spPr>
          <a:xfrm>
            <a:off x="3071802" y="3320438"/>
            <a:ext cx="1044000" cy="180000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357422" y="4357694"/>
            <a:ext cx="6694461" cy="4901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b="1" dirty="0" smtClean="0">
                <a:ea typeface="Calibri"/>
                <a:cs typeface="Times New Roman"/>
              </a:rPr>
              <a:t>الجدول الثاني المبلغ الكلي ( 100% ) للصيانة وزع في اتجاهين.</a:t>
            </a:r>
            <a:endParaRPr lang="fr-FR" sz="2400" dirty="0">
              <a:ea typeface="Times New Roman"/>
              <a:cs typeface="Arial"/>
            </a:endParaRPr>
          </a:p>
        </p:txBody>
      </p:sp>
      <p:sp>
        <p:nvSpPr>
          <p:cNvPr id="23" name="Flèche gauche 22"/>
          <p:cNvSpPr/>
          <p:nvPr/>
        </p:nvSpPr>
        <p:spPr>
          <a:xfrm>
            <a:off x="2214546" y="6035082"/>
            <a:ext cx="1044000" cy="180000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gauche 23"/>
          <p:cNvSpPr/>
          <p:nvPr/>
        </p:nvSpPr>
        <p:spPr>
          <a:xfrm flipH="1">
            <a:off x="3500430" y="6000768"/>
            <a:ext cx="720000" cy="216000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428628" y="3714752"/>
            <a:ext cx="8358214" cy="278608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400" dirty="0" smtClean="0">
                <a:solidFill>
                  <a:schemeClr val="bg1"/>
                </a:solidFill>
              </a:rPr>
              <a:t>التوزيع في الجدول الأول كما رأينا سابقا.</a:t>
            </a: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مج </a:t>
            </a:r>
            <a:r>
              <a:rPr lang="ar-DZ" sz="2400" b="1" dirty="0" err="1" smtClean="0">
                <a:solidFill>
                  <a:schemeClr val="tx1"/>
                </a:solidFill>
              </a:rPr>
              <a:t>ت</a:t>
            </a:r>
            <a:r>
              <a:rPr lang="ar-DZ" sz="2400" b="1" dirty="0" smtClean="0">
                <a:solidFill>
                  <a:schemeClr val="tx1"/>
                </a:solidFill>
              </a:rPr>
              <a:t> 1 </a:t>
            </a:r>
            <a:r>
              <a:rPr lang="ar-DZ" sz="2400" dirty="0" smtClean="0">
                <a:solidFill>
                  <a:schemeClr val="bg1"/>
                </a:solidFill>
              </a:rPr>
              <a:t>للإدارة أنزلناه ثم وزع حسب النسب ( أو المعاملات).</a:t>
            </a: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مج </a:t>
            </a:r>
            <a:r>
              <a:rPr lang="ar-DZ" sz="2400" b="1" dirty="0" err="1" smtClean="0">
                <a:solidFill>
                  <a:schemeClr val="tx1"/>
                </a:solidFill>
              </a:rPr>
              <a:t>ت</a:t>
            </a:r>
            <a:r>
              <a:rPr lang="ar-DZ" sz="2400" b="1" dirty="0" smtClean="0">
                <a:solidFill>
                  <a:schemeClr val="tx1"/>
                </a:solidFill>
              </a:rPr>
              <a:t> 1 </a:t>
            </a:r>
            <a:r>
              <a:rPr lang="ar-DZ" sz="2400" dirty="0" smtClean="0">
                <a:solidFill>
                  <a:schemeClr val="bg1"/>
                </a:solidFill>
              </a:rPr>
              <a:t>للصيانة أضفنا له ( +) جزء من الإدارة، ثم وزعنا المبلغ الكلي الجديد.</a:t>
            </a:r>
          </a:p>
          <a:p>
            <a:pPr algn="r" rtl="1"/>
            <a:r>
              <a:rPr lang="ar-DZ" sz="2400" dirty="0" smtClean="0">
                <a:solidFill>
                  <a:schemeClr val="bg1"/>
                </a:solidFill>
              </a:rPr>
              <a:t>بعد هذا </a:t>
            </a:r>
            <a:r>
              <a:rPr lang="ar-DZ" sz="2400" b="1" dirty="0" smtClean="0">
                <a:solidFill>
                  <a:schemeClr val="tx1"/>
                </a:solidFill>
              </a:rPr>
              <a:t>مج </a:t>
            </a:r>
            <a:r>
              <a:rPr lang="ar-DZ" sz="2400" b="1" dirty="0" err="1" smtClean="0">
                <a:solidFill>
                  <a:schemeClr val="tx1"/>
                </a:solidFill>
              </a:rPr>
              <a:t>ت</a:t>
            </a:r>
            <a:r>
              <a:rPr lang="ar-DZ" sz="2400" b="1" dirty="0" smtClean="0">
                <a:solidFill>
                  <a:schemeClr val="tx1"/>
                </a:solidFill>
              </a:rPr>
              <a:t> </a:t>
            </a:r>
            <a:r>
              <a:rPr lang="ar-DZ" sz="2400" b="1" dirty="0" err="1" smtClean="0">
                <a:solidFill>
                  <a:schemeClr val="tx1"/>
                </a:solidFill>
              </a:rPr>
              <a:t>ثا</a:t>
            </a:r>
            <a:r>
              <a:rPr lang="ar-DZ" sz="2400" b="1" dirty="0" smtClean="0">
                <a:solidFill>
                  <a:schemeClr val="tx1"/>
                </a:solidFill>
              </a:rPr>
              <a:t> </a:t>
            </a:r>
            <a:r>
              <a:rPr lang="ar-DZ" sz="2400" dirty="0" smtClean="0">
                <a:solidFill>
                  <a:schemeClr val="bg1"/>
                </a:solidFill>
              </a:rPr>
              <a:t>للإدارة و الصيانة معدوم ( =0) لأنهما وزعا، </a:t>
            </a:r>
            <a:r>
              <a:rPr lang="ar-DZ" sz="2400" dirty="0" err="1" smtClean="0">
                <a:solidFill>
                  <a:schemeClr val="bg1"/>
                </a:solidFill>
              </a:rPr>
              <a:t>و</a:t>
            </a:r>
            <a:r>
              <a:rPr lang="ar-DZ" sz="2400" dirty="0" smtClean="0">
                <a:solidFill>
                  <a:schemeClr val="bg1"/>
                </a:solidFill>
              </a:rPr>
              <a:t> الأقسام الأساسية تجمع عموديا، كل قسم وحده.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61914" y="1500174"/>
            <a:ext cx="8510614" cy="278608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400" dirty="0" smtClean="0">
                <a:solidFill>
                  <a:schemeClr val="bg1"/>
                </a:solidFill>
              </a:rPr>
              <a:t>التوزيع في الجدول الثاني:</a:t>
            </a:r>
          </a:p>
          <a:p>
            <a:pPr algn="r" rtl="1"/>
            <a:r>
              <a:rPr lang="ar-DZ" sz="2400" dirty="0" smtClean="0">
                <a:solidFill>
                  <a:schemeClr val="bg1"/>
                </a:solidFill>
              </a:rPr>
              <a:t>         قسم الإدارة به 32500 دج التي كانت سابقا ( مج </a:t>
            </a:r>
            <a:r>
              <a:rPr lang="ar-DZ" sz="2400" dirty="0" err="1" smtClean="0">
                <a:solidFill>
                  <a:schemeClr val="bg1"/>
                </a:solidFill>
              </a:rPr>
              <a:t>ت</a:t>
            </a:r>
            <a:r>
              <a:rPr lang="ar-DZ" sz="2400" dirty="0" smtClean="0">
                <a:solidFill>
                  <a:schemeClr val="bg1"/>
                </a:solidFill>
              </a:rPr>
              <a:t> 1)،                      .                     بالإضافة (+) إلى نسبة 25% المتحصل عليها من الصيانة.</a:t>
            </a:r>
          </a:p>
          <a:p>
            <a:pPr algn="r" rtl="1"/>
            <a:r>
              <a:rPr lang="ar-DZ" sz="2400" dirty="0" smtClean="0">
                <a:solidFill>
                  <a:schemeClr val="bg1"/>
                </a:solidFill>
              </a:rPr>
              <a:t>      </a:t>
            </a:r>
          </a:p>
          <a:p>
            <a:pPr algn="r" rtl="1"/>
            <a:r>
              <a:rPr lang="ar-DZ" sz="2400" dirty="0" smtClean="0">
                <a:solidFill>
                  <a:schemeClr val="bg1"/>
                </a:solidFill>
              </a:rPr>
              <a:t>        قسم  الصيانة به 22000 دج السابقة ( مج </a:t>
            </a:r>
            <a:r>
              <a:rPr lang="ar-DZ" sz="2400" dirty="0" err="1" smtClean="0">
                <a:solidFill>
                  <a:schemeClr val="bg1"/>
                </a:solidFill>
              </a:rPr>
              <a:t>ت</a:t>
            </a:r>
            <a:r>
              <a:rPr lang="ar-DZ" sz="2400" dirty="0" smtClean="0">
                <a:solidFill>
                  <a:schemeClr val="bg1"/>
                </a:solidFill>
              </a:rPr>
              <a:t> 1)،،                              .                    بالإضافة إلى 20% من قسم الإدارة.</a:t>
            </a:r>
          </a:p>
          <a:p>
            <a:pPr algn="r" rtl="1"/>
            <a:r>
              <a:rPr lang="ar-DZ" sz="2400" dirty="0" smtClean="0">
                <a:solidFill>
                  <a:schemeClr val="bg1"/>
                </a:solidFill>
              </a:rPr>
              <a:t>هذا التوزيع يسمى توزيع تبادلي ( تبادل خدمات، منافع ) بين الإدارة </a:t>
            </a:r>
            <a:r>
              <a:rPr lang="ar-DZ" sz="2400" dirty="0" err="1" smtClean="0">
                <a:solidFill>
                  <a:schemeClr val="bg1"/>
                </a:solidFill>
              </a:rPr>
              <a:t>و</a:t>
            </a:r>
            <a:r>
              <a:rPr lang="ar-DZ" sz="2400" dirty="0" smtClean="0">
                <a:solidFill>
                  <a:schemeClr val="bg1"/>
                </a:solidFill>
              </a:rPr>
              <a:t> الصيانة.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61914" y="1500174"/>
            <a:ext cx="8510614" cy="278608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400" dirty="0" smtClean="0">
                <a:solidFill>
                  <a:schemeClr val="bg1"/>
                </a:solidFill>
              </a:rPr>
              <a:t>مما سبق نلاحظ :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>
                <a:solidFill>
                  <a:schemeClr val="bg1"/>
                </a:solidFill>
              </a:rPr>
              <a:t>    </a:t>
            </a:r>
            <a:r>
              <a:rPr lang="ar-DZ" sz="2400" b="1" dirty="0" smtClean="0">
                <a:solidFill>
                  <a:schemeClr val="tx1"/>
                </a:solidFill>
              </a:rPr>
              <a:t>الإدارة = 32500 + 25 %من الصيانة</a:t>
            </a:r>
          </a:p>
          <a:p>
            <a:pPr algn="r" rtl="1">
              <a:lnSpc>
                <a:spcPct val="150000"/>
              </a:lnSpc>
            </a:pPr>
            <a:r>
              <a:rPr lang="ar-DZ" sz="2400" b="1" dirty="0" smtClean="0">
                <a:solidFill>
                  <a:schemeClr val="tx1"/>
                </a:solidFill>
              </a:rPr>
              <a:t>    الصيانة = 22000 + 20 %  من الإدارة</a:t>
            </a:r>
          </a:p>
          <a:p>
            <a:pPr algn="r" rtl="1"/>
            <a:r>
              <a:rPr lang="ar-DZ" sz="2400" dirty="0" smtClean="0">
                <a:solidFill>
                  <a:schemeClr val="bg1"/>
                </a:solidFill>
              </a:rPr>
              <a:t>لإيجاد المبلغ الكلي (100 %) للإدارة أو الصيانة، يجب حل </a:t>
            </a:r>
            <a:r>
              <a:rPr lang="ar-DZ" sz="2400" b="1" dirty="0" smtClean="0">
                <a:solidFill>
                  <a:schemeClr val="tx1"/>
                </a:solidFill>
              </a:rPr>
              <a:t>المعادلتين.</a:t>
            </a:r>
          </a:p>
          <a:p>
            <a:pPr algn="r" rtl="1"/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185742" y="214290"/>
            <a:ext cx="8815414" cy="664371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    الإدارة = 32500 + 25 %من الصيانة     .............معادلة </a:t>
            </a:r>
            <a:r>
              <a:rPr lang="ar-DZ" sz="2400" b="1" dirty="0" smtClean="0">
                <a:solidFill>
                  <a:schemeClr val="tx1"/>
                </a:solidFill>
                <a:sym typeface="Wingdings 2"/>
              </a:rPr>
              <a:t></a:t>
            </a:r>
            <a:endParaRPr lang="ar-DZ" sz="2400" b="1" dirty="0" smtClean="0">
              <a:solidFill>
                <a:schemeClr val="tx1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DZ" sz="2400" b="1" dirty="0" smtClean="0">
                <a:solidFill>
                  <a:schemeClr val="tx1"/>
                </a:solidFill>
              </a:rPr>
              <a:t>    الصيانة = 22000 + 20 %  من الإدارة   .............معادلة </a:t>
            </a:r>
            <a:r>
              <a:rPr lang="ar-DZ" sz="2400" b="1" dirty="0" smtClean="0">
                <a:solidFill>
                  <a:schemeClr val="tx1"/>
                </a:solidFill>
                <a:sym typeface="Wingdings 2"/>
              </a:rPr>
              <a:t></a:t>
            </a:r>
          </a:p>
          <a:p>
            <a:pPr algn="r" rtl="1">
              <a:lnSpc>
                <a:spcPct val="150000"/>
              </a:lnSpc>
            </a:pPr>
            <a:r>
              <a:rPr lang="ar-DZ" sz="2400" b="1" dirty="0" smtClean="0">
                <a:solidFill>
                  <a:schemeClr val="tx1"/>
                </a:solidFill>
                <a:sym typeface="Wingdings 2"/>
              </a:rPr>
              <a:t>الطريقة الأكثر استعمالا في حل المعادلتين هي تعويض  في .</a:t>
            </a:r>
          </a:p>
          <a:p>
            <a:pPr algn="r" rtl="1">
              <a:lnSpc>
                <a:spcPct val="150000"/>
              </a:lnSpc>
            </a:pPr>
            <a:r>
              <a:rPr lang="ar-DZ" sz="2400" b="1" dirty="0" smtClean="0">
                <a:solidFill>
                  <a:schemeClr val="tx1"/>
                </a:solidFill>
                <a:sym typeface="Wingdings 2"/>
              </a:rPr>
              <a:t>بتعويض  في  نجد :</a:t>
            </a:r>
          </a:p>
          <a:p>
            <a:pPr algn="r" rtl="1"/>
            <a:endParaRPr lang="ar-DZ" sz="2400" b="1" dirty="0" smtClean="0">
              <a:solidFill>
                <a:schemeClr val="tx1"/>
              </a:solidFill>
              <a:sym typeface="Wingdings 2"/>
            </a:endParaRPr>
          </a:p>
          <a:p>
            <a:pPr algn="r" rtl="1">
              <a:lnSpc>
                <a:spcPct val="150000"/>
              </a:lnSpc>
            </a:pPr>
            <a:r>
              <a:rPr lang="ar-DZ" sz="2400" b="1" dirty="0" smtClean="0">
                <a:solidFill>
                  <a:schemeClr val="tx1"/>
                </a:solidFill>
                <a:sym typeface="Wingdings 2"/>
              </a:rPr>
              <a:t>  الإدارة = 32500 + 0.25 ( 22000 + 0.2 الإدارة)</a:t>
            </a:r>
          </a:p>
          <a:p>
            <a:pPr algn="r" rtl="1">
              <a:lnSpc>
                <a:spcPct val="150000"/>
              </a:lnSpc>
            </a:pPr>
            <a:endParaRPr lang="ar-DZ" sz="2400" b="1" dirty="0" smtClean="0">
              <a:solidFill>
                <a:schemeClr val="tx1"/>
              </a:solidFill>
              <a:sym typeface="Wingdings 2"/>
            </a:endParaRPr>
          </a:p>
          <a:p>
            <a:pPr algn="r" rtl="1">
              <a:lnSpc>
                <a:spcPct val="150000"/>
              </a:lnSpc>
            </a:pPr>
            <a:r>
              <a:rPr lang="ar-DZ" sz="2400" b="1" dirty="0" smtClean="0">
                <a:solidFill>
                  <a:schemeClr val="tx1"/>
                </a:solidFill>
                <a:sym typeface="Wingdings 2"/>
              </a:rPr>
              <a:t>        </a:t>
            </a:r>
          </a:p>
          <a:p>
            <a:pPr algn="r" rtl="1">
              <a:lnSpc>
                <a:spcPct val="150000"/>
              </a:lnSpc>
            </a:pPr>
            <a:endParaRPr lang="ar-DZ" sz="2400" b="1" dirty="0" smtClean="0">
              <a:solidFill>
                <a:schemeClr val="tx1"/>
              </a:solidFill>
            </a:endParaRPr>
          </a:p>
          <a:p>
            <a:pPr algn="r" rtl="1"/>
            <a:endParaRPr lang="fr-FR" sz="2400" b="1" dirty="0">
              <a:solidFill>
                <a:schemeClr val="tx1"/>
              </a:solidFill>
            </a:endParaRPr>
          </a:p>
        </p:txBody>
      </p:sp>
      <p:grpSp>
        <p:nvGrpSpPr>
          <p:cNvPr id="32" name="Groupe 31"/>
          <p:cNvGrpSpPr/>
          <p:nvPr/>
        </p:nvGrpSpPr>
        <p:grpSpPr>
          <a:xfrm>
            <a:off x="2714612" y="2214554"/>
            <a:ext cx="2626315" cy="887266"/>
            <a:chOff x="2714612" y="2214554"/>
            <a:chExt cx="2626315" cy="887266"/>
          </a:xfrm>
        </p:grpSpPr>
        <p:sp>
          <p:nvSpPr>
            <p:cNvPr id="30" name="Rectangle 29"/>
            <p:cNvSpPr/>
            <p:nvPr/>
          </p:nvSpPr>
          <p:spPr>
            <a:xfrm>
              <a:off x="2714612" y="2214554"/>
              <a:ext cx="250033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 rtl="1"/>
              <a:r>
                <a:rPr lang="ar-DZ" sz="2000" dirty="0" smtClean="0">
                  <a:solidFill>
                    <a:schemeClr val="tx1"/>
                  </a:solidFill>
                </a:rPr>
                <a:t>نعوض الصيانة بما يساويها.</a:t>
              </a:r>
              <a:endParaRPr lang="fr-FR" sz="2000" dirty="0">
                <a:solidFill>
                  <a:schemeClr val="tx1"/>
                </a:solidFill>
              </a:endParaRPr>
            </a:p>
          </p:txBody>
        </p:sp>
        <p:sp>
          <p:nvSpPr>
            <p:cNvPr id="31" name="Accolade fermante 30"/>
            <p:cNvSpPr/>
            <p:nvPr/>
          </p:nvSpPr>
          <p:spPr>
            <a:xfrm rot="16200000">
              <a:off x="3918927" y="1679820"/>
              <a:ext cx="432000" cy="2412000"/>
            </a:xfrm>
            <a:prstGeom prst="rightBrac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5072066" y="3714752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smtClean="0">
                <a:solidFill>
                  <a:schemeClr val="tx1"/>
                </a:solidFill>
              </a:rPr>
              <a:t>نوزع 0.25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4" name="Flèche courbée vers le haut 33"/>
          <p:cNvSpPr/>
          <p:nvPr/>
        </p:nvSpPr>
        <p:spPr>
          <a:xfrm flipH="1">
            <a:off x="4714876" y="3429000"/>
            <a:ext cx="936000" cy="324000"/>
          </a:xfrm>
          <a:prstGeom prst="curved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" name="Flèche courbée vers le haut 34"/>
          <p:cNvSpPr/>
          <p:nvPr/>
        </p:nvSpPr>
        <p:spPr>
          <a:xfrm flipH="1">
            <a:off x="3571868" y="3429000"/>
            <a:ext cx="2376000" cy="324000"/>
          </a:xfrm>
          <a:prstGeom prst="curved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7158" y="4143380"/>
            <a:ext cx="335758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err="1" smtClean="0">
                <a:solidFill>
                  <a:schemeClr val="tx1"/>
                </a:solidFill>
              </a:rPr>
              <a:t>المعاليم</a:t>
            </a:r>
            <a:r>
              <a:rPr lang="ar-DZ" sz="2000" dirty="0" smtClean="0">
                <a:solidFill>
                  <a:schemeClr val="tx1"/>
                </a:solidFill>
              </a:rPr>
              <a:t> في جهة </a:t>
            </a:r>
            <a:r>
              <a:rPr lang="ar-DZ" sz="2000" dirty="0" err="1" smtClean="0">
                <a:solidFill>
                  <a:schemeClr val="tx1"/>
                </a:solidFill>
              </a:rPr>
              <a:t>و</a:t>
            </a:r>
            <a:r>
              <a:rPr lang="ar-DZ" sz="2000" dirty="0" smtClean="0">
                <a:solidFill>
                  <a:schemeClr val="tx1"/>
                </a:solidFill>
              </a:rPr>
              <a:t> </a:t>
            </a:r>
            <a:r>
              <a:rPr lang="ar-DZ" sz="2000" dirty="0" err="1" smtClean="0">
                <a:solidFill>
                  <a:schemeClr val="tx1"/>
                </a:solidFill>
              </a:rPr>
              <a:t>المجاهيل</a:t>
            </a:r>
            <a:r>
              <a:rPr lang="ar-DZ" sz="2000" dirty="0" smtClean="0">
                <a:solidFill>
                  <a:schemeClr val="tx1"/>
                </a:solidFill>
              </a:rPr>
              <a:t> في جهة.</a:t>
            </a:r>
          </a:p>
          <a:p>
            <a:pPr algn="r" rtl="1"/>
            <a:r>
              <a:rPr lang="ar-DZ" sz="2000" dirty="0" smtClean="0">
                <a:solidFill>
                  <a:schemeClr val="tx1"/>
                </a:solidFill>
              </a:rPr>
              <a:t>مع مراعاة الإشارة عند العملية.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711694" y="4214818"/>
            <a:ext cx="4717958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b="1" dirty="0" smtClean="0">
                <a:sym typeface="Wingdings 2"/>
              </a:rPr>
              <a:t>الإدارة = 32500 + 5500 + 0.05 الإدارة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003226" y="4929198"/>
            <a:ext cx="3640740" cy="586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b="1" dirty="0" smtClean="0">
                <a:sym typeface="Wingdings 2"/>
              </a:rPr>
              <a:t>الإدارة – 0.05 الإدارة = 38000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4144" y="4956494"/>
            <a:ext cx="511710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b="1" dirty="0" smtClean="0">
                <a:sym typeface="Wingdings 2"/>
              </a:rPr>
              <a:t>ومنه : الإدارة = 38000 / 0.95 = </a:t>
            </a:r>
            <a:r>
              <a:rPr lang="ar-DZ" sz="2400" b="1" dirty="0" smtClean="0">
                <a:solidFill>
                  <a:srgbClr val="FF0000"/>
                </a:solidFill>
                <a:sym typeface="Wingdings 2"/>
              </a:rPr>
              <a:t>40000دج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143240" y="5572140"/>
            <a:ext cx="5423280" cy="580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b="1" dirty="0" smtClean="0">
                <a:sym typeface="Wingdings 2"/>
              </a:rPr>
              <a:t>نعوض مبلغ الإدارة الجديد ( 40000) في ، نجد 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-83991" y="5649974"/>
            <a:ext cx="34355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000" b="1" dirty="0" smtClean="0">
                <a:sym typeface="Wingdings 2"/>
              </a:rPr>
              <a:t>الصيانة = 22000 +( 0.2*40000)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024762" y="6277007"/>
            <a:ext cx="3256020" cy="5778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b="1" dirty="0" smtClean="0">
                <a:sym typeface="Wingdings 2"/>
              </a:rPr>
              <a:t>ومنه : الصيانة = </a:t>
            </a:r>
            <a:r>
              <a:rPr lang="ar-DZ" sz="2400" b="1" dirty="0" smtClean="0">
                <a:solidFill>
                  <a:srgbClr val="FF0000"/>
                </a:solidFill>
                <a:sym typeface="Wingdings 2"/>
              </a:rPr>
              <a:t>30000 دج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185742" y="214290"/>
            <a:ext cx="8815414" cy="664371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400" b="1" dirty="0" smtClean="0">
                <a:solidFill>
                  <a:schemeClr val="tx1"/>
                </a:solidFill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ar-DZ" sz="2400" b="1" dirty="0" smtClean="0">
                <a:solidFill>
                  <a:schemeClr val="tx1"/>
                </a:solidFill>
              </a:rPr>
              <a:t> بعد إيجاد مبلغ الإدارة ( 40000 دج ) </a:t>
            </a:r>
            <a:r>
              <a:rPr lang="ar-DZ" sz="2400" b="1" dirty="0" err="1" smtClean="0">
                <a:solidFill>
                  <a:schemeClr val="tx1"/>
                </a:solidFill>
              </a:rPr>
              <a:t>و</a:t>
            </a:r>
            <a:r>
              <a:rPr lang="ar-DZ" sz="2400" b="1" dirty="0" smtClean="0">
                <a:solidFill>
                  <a:schemeClr val="tx1"/>
                </a:solidFill>
              </a:rPr>
              <a:t> مبلغ الصيانة ( 30000 دج)</a:t>
            </a:r>
            <a:endParaRPr lang="ar-DZ" sz="2400" b="1" dirty="0" smtClean="0">
              <a:solidFill>
                <a:schemeClr val="tx1"/>
              </a:solidFill>
              <a:sym typeface="Wingdings 2"/>
            </a:endParaRPr>
          </a:p>
          <a:p>
            <a:pPr algn="r" rtl="1">
              <a:lnSpc>
                <a:spcPct val="150000"/>
              </a:lnSpc>
            </a:pPr>
            <a:r>
              <a:rPr lang="ar-DZ" sz="2400" b="1" dirty="0" smtClean="0">
                <a:solidFill>
                  <a:schemeClr val="tx1"/>
                </a:solidFill>
                <a:sym typeface="Wingdings 2"/>
              </a:rPr>
              <a:t>نعوضهما في جدول الأعباء غير المباشرة </a:t>
            </a:r>
            <a:r>
              <a:rPr lang="ar-DZ" sz="2400" b="1" dirty="0" err="1" smtClean="0">
                <a:solidFill>
                  <a:schemeClr val="tx1"/>
                </a:solidFill>
                <a:sym typeface="Wingdings 2"/>
              </a:rPr>
              <a:t>و</a:t>
            </a:r>
            <a:r>
              <a:rPr lang="ar-DZ" sz="2400" b="1" dirty="0" smtClean="0">
                <a:solidFill>
                  <a:schemeClr val="tx1"/>
                </a:solidFill>
                <a:sym typeface="Wingdings 2"/>
              </a:rPr>
              <a:t> نوزع حسب النسب المعطاة.</a:t>
            </a:r>
          </a:p>
          <a:p>
            <a:pPr algn="r" rtl="1">
              <a:lnSpc>
                <a:spcPct val="150000"/>
              </a:lnSpc>
            </a:pPr>
            <a:endParaRPr lang="ar-DZ" sz="2400" b="1" dirty="0" smtClean="0">
              <a:solidFill>
                <a:schemeClr val="tx1"/>
              </a:solidFill>
              <a:sym typeface="Wingdings 2"/>
            </a:endParaRPr>
          </a:p>
          <a:p>
            <a:pPr algn="r" rtl="1">
              <a:lnSpc>
                <a:spcPct val="150000"/>
              </a:lnSpc>
            </a:pPr>
            <a:r>
              <a:rPr lang="ar-DZ" sz="2400" b="1" dirty="0" smtClean="0">
                <a:solidFill>
                  <a:schemeClr val="tx1"/>
                </a:solidFill>
                <a:sym typeface="Wingdings 2"/>
              </a:rPr>
              <a:t>في حال التوزيع بمعاملات بدلا من النسب المئوية، نكتبها على شكل كسر( </a:t>
            </a:r>
            <a:r>
              <a:rPr lang="ar-DZ" sz="2000" dirty="0" smtClean="0">
                <a:solidFill>
                  <a:schemeClr val="tx1"/>
                </a:solidFill>
                <a:sym typeface="Wingdings 2"/>
              </a:rPr>
              <a:t>المعامل المعطى بسط </a:t>
            </a:r>
            <a:r>
              <a:rPr lang="ar-DZ" sz="2000" dirty="0" err="1" smtClean="0">
                <a:solidFill>
                  <a:schemeClr val="tx1"/>
                </a:solidFill>
                <a:sym typeface="Wingdings 2"/>
              </a:rPr>
              <a:t>و</a:t>
            </a:r>
            <a:r>
              <a:rPr lang="ar-DZ" sz="2000" dirty="0" smtClean="0">
                <a:solidFill>
                  <a:schemeClr val="tx1"/>
                </a:solidFill>
                <a:sym typeface="Wingdings 2"/>
              </a:rPr>
              <a:t> مقامه مجموع المعاملات كما كان في الصفحة الأولى</a:t>
            </a:r>
            <a:r>
              <a:rPr lang="ar-DZ" sz="2400" b="1" dirty="0" smtClean="0">
                <a:solidFill>
                  <a:schemeClr val="tx1"/>
                </a:solidFill>
                <a:sym typeface="Wingdings 2"/>
              </a:rPr>
              <a:t>).</a:t>
            </a:r>
          </a:p>
          <a:p>
            <a:pPr algn="r" rtl="1">
              <a:lnSpc>
                <a:spcPct val="150000"/>
              </a:lnSpc>
            </a:pPr>
            <a:endParaRPr lang="ar-DZ" sz="2400" b="1" dirty="0" smtClean="0">
              <a:solidFill>
                <a:schemeClr val="tx1"/>
              </a:solidFill>
              <a:sym typeface="Wingdings 2"/>
            </a:endParaRPr>
          </a:p>
          <a:p>
            <a:pPr algn="r" rtl="1">
              <a:lnSpc>
                <a:spcPct val="150000"/>
              </a:lnSpc>
            </a:pPr>
            <a:r>
              <a:rPr lang="ar-DZ" sz="2400" b="1" dirty="0" smtClean="0">
                <a:solidFill>
                  <a:schemeClr val="tx1"/>
                </a:solidFill>
                <a:sym typeface="Wingdings 2"/>
              </a:rPr>
              <a:t>        </a:t>
            </a:r>
          </a:p>
          <a:p>
            <a:pPr algn="r" rtl="1">
              <a:lnSpc>
                <a:spcPct val="150000"/>
              </a:lnSpc>
            </a:pPr>
            <a:endParaRPr lang="ar-DZ" sz="2400" b="1" dirty="0" smtClean="0">
              <a:solidFill>
                <a:schemeClr val="tx1"/>
              </a:solidFill>
            </a:endParaRPr>
          </a:p>
          <a:p>
            <a:pPr algn="r" rtl="1"/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162 L 5.55556E-7 0.334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5097E-6 L 1.1066 0.0074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36" grpId="0" animBg="1"/>
      <p:bldP spid="37" grpId="0"/>
      <p:bldP spid="39" grpId="0"/>
      <p:bldP spid="40" grpId="0" animBg="1"/>
      <p:bldP spid="41" grpId="0"/>
      <p:bldP spid="43" grpId="0"/>
      <p:bldP spid="44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67607" y="3646512"/>
          <a:ext cx="8490673" cy="1524000"/>
        </p:xfrm>
        <a:graphic>
          <a:graphicData uri="http://schemas.openxmlformats.org/drawingml/2006/table">
            <a:tbl>
              <a:tblPr rtl="1">
                <a:tableStyleId>{35758FB7-9AC5-4552-8A53-C91805E547FA}</a:tableStyleId>
              </a:tblPr>
              <a:tblGrid>
                <a:gridCol w="5351148"/>
                <a:gridCol w="1065331"/>
                <a:gridCol w="1081493"/>
                <a:gridCol w="992701"/>
              </a:tblGrid>
              <a:tr h="212775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 طبيعة وحدة القياس                                                                                              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KG</a:t>
                      </a:r>
                      <a:r>
                        <a:rPr lang="ar-DZ" sz="2000"/>
                        <a:t>مشترى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وحدة منتجة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وحدة مباعة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</a:tr>
              <a:tr h="21277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عدد وحدات القياس  	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</a:tr>
              <a:tr h="21277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تكلفة وحدة القياس  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357157" y="1071546"/>
          <a:ext cx="8501123" cy="2554224"/>
        </p:xfrm>
        <a:graphic>
          <a:graphicData uri="http://schemas.openxmlformats.org/drawingml/2006/table">
            <a:tbl>
              <a:tblPr rtl="1">
                <a:tableStyleId>{35758FB7-9AC5-4552-8A53-C91805E547FA}</a:tableStyleId>
              </a:tblPr>
              <a:tblGrid>
                <a:gridCol w="2233177"/>
                <a:gridCol w="86179"/>
                <a:gridCol w="913170"/>
                <a:gridCol w="1031991"/>
                <a:gridCol w="1110881"/>
                <a:gridCol w="1093689"/>
                <a:gridCol w="1013158"/>
                <a:gridCol w="1018878"/>
              </a:tblGrid>
              <a:tr h="150478">
                <a:tc rowSpan="2"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البيــــــان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rowSpan="2"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المبالغ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الأقسام المساعدة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الأقسام الأساسية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047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الإدارة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الصيانة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التموين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الإنتاج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التوزيع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</a:tr>
              <a:tr h="150478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مجموع التوزيع الأولي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196000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32500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22000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28500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90000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23000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</a:tr>
              <a:tr h="785103">
                <a:tc gridSpan="3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التوزيع </a:t>
                      </a:r>
                      <a:r>
                        <a:rPr lang="ar-DZ" sz="2400" dirty="0" smtClean="0"/>
                        <a:t>الثانوي :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baseline="0" dirty="0" smtClean="0"/>
                        <a:t>                </a:t>
                      </a:r>
                      <a:r>
                        <a:rPr lang="ar-DZ" sz="2400" dirty="0" smtClean="0"/>
                        <a:t>   </a:t>
                      </a:r>
                      <a:r>
                        <a:rPr lang="ar-DZ" sz="2400" dirty="0"/>
                        <a:t>الإدارة</a:t>
                      </a: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                   الصيانة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ar-DZ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21310" algn="ctr"/>
                        </a:tabLst>
                      </a:pPr>
                      <a:r>
                        <a:rPr lang="ar-DZ" sz="2400" dirty="0" smtClean="0"/>
                        <a:t>(</a:t>
                      </a:r>
                      <a:r>
                        <a:rPr lang="fr-FR" sz="2400" dirty="0"/>
                        <a:t>100%</a:t>
                      </a:r>
                      <a:r>
                        <a:rPr lang="ar-DZ" sz="2400" dirty="0"/>
                        <a:t>)</a:t>
                      </a: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25%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20%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 (</a:t>
                      </a:r>
                      <a:r>
                        <a:rPr lang="fr-FR" sz="2400" dirty="0"/>
                        <a:t>100%</a:t>
                      </a:r>
                      <a:r>
                        <a:rPr lang="ar-DZ" sz="2400" dirty="0"/>
                        <a:t>)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15%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25%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45%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40%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20%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10%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</a:tr>
              <a:tr h="261701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مجموع التوزيع الثانوي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5572132" y="2357430"/>
            <a:ext cx="3376634" cy="838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smtClean="0"/>
              <a:t>بعدها نوزع كل مبلغ على الأقسام الأخرى حسب النسب ( أو المعاملات)</a:t>
            </a:r>
            <a:endParaRPr lang="fr-FR" sz="20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3857620" y="1142984"/>
            <a:ext cx="2528902" cy="1500198"/>
            <a:chOff x="3857620" y="1142984"/>
            <a:chExt cx="2528902" cy="1500198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3857620" y="1142984"/>
              <a:ext cx="2528902" cy="8572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 rtl="1"/>
              <a:r>
                <a:rPr lang="ar-DZ" sz="2400" b="1" dirty="0" smtClean="0">
                  <a:solidFill>
                    <a:schemeClr val="tx1"/>
                  </a:solidFill>
                </a:rPr>
                <a:t>الإدارة = 40000 دج تكتب هنا </a:t>
              </a:r>
              <a:r>
                <a:rPr lang="ar-DZ" sz="2400" dirty="0" smtClean="0">
                  <a:solidFill>
                    <a:schemeClr val="bg1"/>
                  </a:solidFill>
                </a:rPr>
                <a:t>مكان</a:t>
              </a:r>
              <a:r>
                <a:rPr lang="fr-FR" sz="2400" dirty="0" smtClean="0"/>
                <a:t> 100%</a:t>
              </a:r>
              <a:r>
                <a:rPr lang="ar-DZ" sz="2400" b="1" dirty="0" smtClean="0">
                  <a:solidFill>
                    <a:schemeClr val="tx1"/>
                  </a:solidFill>
                </a:rPr>
                <a:t> .</a:t>
              </a:r>
              <a:endParaRPr lang="fr-F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Flèche vers le bas 8"/>
            <p:cNvSpPr/>
            <p:nvPr/>
          </p:nvSpPr>
          <p:spPr>
            <a:xfrm>
              <a:off x="4929190" y="2000240"/>
              <a:ext cx="214314" cy="642942"/>
            </a:xfrm>
            <a:prstGeom prst="down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2500298" y="3286124"/>
            <a:ext cx="2528902" cy="1357322"/>
            <a:chOff x="2500298" y="3286124"/>
            <a:chExt cx="2528902" cy="1357322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2500298" y="3786190"/>
              <a:ext cx="2528902" cy="8572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 rtl="1"/>
              <a:r>
                <a:rPr lang="ar-DZ" sz="2400" b="1" dirty="0" smtClean="0">
                  <a:solidFill>
                    <a:schemeClr val="tx1"/>
                  </a:solidFill>
                </a:rPr>
                <a:t>الصيانة= 30000 دج تكتب هنا </a:t>
              </a:r>
              <a:r>
                <a:rPr lang="ar-DZ" sz="2400" dirty="0" smtClean="0">
                  <a:solidFill>
                    <a:schemeClr val="bg1"/>
                  </a:solidFill>
                </a:rPr>
                <a:t>مكان</a:t>
              </a:r>
              <a:r>
                <a:rPr lang="fr-FR" sz="2400" dirty="0" smtClean="0"/>
                <a:t> 100%</a:t>
              </a:r>
              <a:r>
                <a:rPr lang="ar-DZ" sz="2400" b="1" dirty="0" smtClean="0">
                  <a:solidFill>
                    <a:schemeClr val="tx1"/>
                  </a:solidFill>
                </a:rPr>
                <a:t> .</a:t>
              </a:r>
              <a:endParaRPr lang="fr-F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Flèche vers le haut 10"/>
            <p:cNvSpPr/>
            <p:nvPr/>
          </p:nvSpPr>
          <p:spPr>
            <a:xfrm>
              <a:off x="3929058" y="3286124"/>
              <a:ext cx="214314" cy="500066"/>
            </a:xfrm>
            <a:prstGeom prst="up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397175" y="3786190"/>
          <a:ext cx="8490673" cy="1524000"/>
        </p:xfrm>
        <a:graphic>
          <a:graphicData uri="http://schemas.openxmlformats.org/drawingml/2006/table">
            <a:tbl>
              <a:tblPr rtl="1">
                <a:tableStyleId>{35758FB7-9AC5-4552-8A53-C91805E547FA}</a:tableStyleId>
              </a:tblPr>
              <a:tblGrid>
                <a:gridCol w="5351148"/>
                <a:gridCol w="1065331"/>
                <a:gridCol w="1081493"/>
                <a:gridCol w="992701"/>
              </a:tblGrid>
              <a:tr h="212775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 طبيعة وحدة القياس                                                                                              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KG</a:t>
                      </a:r>
                      <a:r>
                        <a:rPr lang="ar-DZ" sz="2000"/>
                        <a:t>مشترى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وحدة منتجة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وحدة مباعة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</a:tr>
              <a:tr h="21277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عدد وحدات القياس  	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</a:tr>
              <a:tr h="21277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تكلفة وحدة القياس  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/>
                        <a:t>...........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3832" marR="63832" marT="0" marB="0"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386725" y="1101114"/>
          <a:ext cx="8501123" cy="2737104"/>
        </p:xfrm>
        <a:graphic>
          <a:graphicData uri="http://schemas.openxmlformats.org/drawingml/2006/table">
            <a:tbl>
              <a:tblPr rtl="1">
                <a:tableStyleId>{35758FB7-9AC5-4552-8A53-C91805E547FA}</a:tableStyleId>
              </a:tblPr>
              <a:tblGrid>
                <a:gridCol w="2233177"/>
                <a:gridCol w="86179"/>
                <a:gridCol w="913170"/>
                <a:gridCol w="1031991"/>
                <a:gridCol w="1110881"/>
                <a:gridCol w="1093689"/>
                <a:gridCol w="1013158"/>
                <a:gridCol w="1018878"/>
              </a:tblGrid>
              <a:tr h="150478">
                <a:tc rowSpan="2"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البيــــــان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rowSpan="2" h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المبالغ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الأقسام المساعدة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الأقسام الأساسية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047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الإدارة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الصيانة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التموين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الإنتاج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التوزيع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 anchor="ctr"/>
                </a:tc>
              </a:tr>
              <a:tr h="150478"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مجموع التوزيع الأولي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196000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32500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22000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28500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90000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23000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</a:tr>
              <a:tr h="785103">
                <a:tc gridSpan="3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التوزيع </a:t>
                      </a:r>
                      <a:r>
                        <a:rPr lang="ar-DZ" sz="2400" dirty="0" smtClean="0"/>
                        <a:t>الثانوي :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400" baseline="0" dirty="0" smtClean="0"/>
                        <a:t>                </a:t>
                      </a:r>
                      <a:r>
                        <a:rPr lang="ar-DZ" sz="2400" dirty="0" smtClean="0"/>
                        <a:t>   </a:t>
                      </a:r>
                      <a:r>
                        <a:rPr lang="ar-DZ" sz="2400" dirty="0"/>
                        <a:t>الإدارة</a:t>
                      </a:r>
                      <a:endParaRPr lang="fr-FR" sz="24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                   الصيانة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ar-DZ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21310" algn="ctr"/>
                        </a:tabLst>
                      </a:pPr>
                      <a:r>
                        <a:rPr lang="ar-DZ" sz="2400" dirty="0" smtClean="0"/>
                        <a:t>(</a:t>
                      </a:r>
                      <a:r>
                        <a:rPr lang="ar-DZ" sz="2000" dirty="0" smtClean="0">
                          <a:solidFill>
                            <a:srgbClr val="FF0000"/>
                          </a:solidFill>
                        </a:rPr>
                        <a:t>40000</a:t>
                      </a:r>
                      <a:r>
                        <a:rPr lang="ar-DZ" sz="2400" dirty="0" smtClean="0"/>
                        <a:t>)</a:t>
                      </a:r>
                      <a:endParaRPr lang="fr-FR" sz="24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25%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20%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/>
                        <a:t>(</a:t>
                      </a:r>
                      <a:r>
                        <a:rPr lang="ar-DZ" sz="2000" dirty="0" smtClean="0">
                          <a:solidFill>
                            <a:srgbClr val="FF0000"/>
                          </a:solidFill>
                        </a:rPr>
                        <a:t>30000</a:t>
                      </a:r>
                      <a:r>
                        <a:rPr lang="ar-DZ" sz="2400" dirty="0" smtClean="0"/>
                        <a:t>)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15%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25%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45%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40%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20%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10%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</a:tr>
              <a:tr h="261701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مجموع التوزيع الثانوي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883" marR="58883" marT="0" marB="0"/>
                </a:tc>
              </a:tr>
            </a:tbl>
          </a:graphicData>
        </a:graphic>
      </p:graphicFrame>
      <p:sp>
        <p:nvSpPr>
          <p:cNvPr id="18" name="Flèche courbée vers le bas 17"/>
          <p:cNvSpPr/>
          <p:nvPr/>
        </p:nvSpPr>
        <p:spPr>
          <a:xfrm>
            <a:off x="4357686" y="2534620"/>
            <a:ext cx="720000" cy="2160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57620" y="2600262"/>
            <a:ext cx="755335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8000</a:t>
            </a:r>
            <a:endParaRPr lang="fr-FR" sz="2000" dirty="0"/>
          </a:p>
        </p:txBody>
      </p:sp>
      <p:sp>
        <p:nvSpPr>
          <p:cNvPr id="20" name="Flèche courbée vers le bas 19"/>
          <p:cNvSpPr/>
          <p:nvPr/>
        </p:nvSpPr>
        <p:spPr>
          <a:xfrm>
            <a:off x="3357554" y="2462620"/>
            <a:ext cx="1692000" cy="2520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Flèche courbée vers le bas 20"/>
          <p:cNvSpPr/>
          <p:nvPr/>
        </p:nvSpPr>
        <p:spPr>
          <a:xfrm>
            <a:off x="2214546" y="2463182"/>
            <a:ext cx="2772000" cy="1800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Flèche courbée vers le bas 21"/>
          <p:cNvSpPr/>
          <p:nvPr/>
        </p:nvSpPr>
        <p:spPr>
          <a:xfrm>
            <a:off x="1071538" y="2285992"/>
            <a:ext cx="4068000" cy="3960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14612" y="2600262"/>
            <a:ext cx="755335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6000</a:t>
            </a:r>
            <a:endParaRPr lang="fr-FR" sz="2000" dirty="0"/>
          </a:p>
        </p:txBody>
      </p:sp>
      <p:sp>
        <p:nvSpPr>
          <p:cNvPr id="24" name="Rectangle 23"/>
          <p:cNvSpPr/>
          <p:nvPr/>
        </p:nvSpPr>
        <p:spPr>
          <a:xfrm>
            <a:off x="1530660" y="2643182"/>
            <a:ext cx="898003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18000</a:t>
            </a:r>
            <a:endParaRPr lang="fr-FR" sz="2000" dirty="0"/>
          </a:p>
        </p:txBody>
      </p:sp>
      <p:sp>
        <p:nvSpPr>
          <p:cNvPr id="25" name="Rectangle 24"/>
          <p:cNvSpPr/>
          <p:nvPr/>
        </p:nvSpPr>
        <p:spPr>
          <a:xfrm>
            <a:off x="626064" y="2626336"/>
            <a:ext cx="755335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8000</a:t>
            </a:r>
            <a:endParaRPr lang="fr-FR" sz="2000" dirty="0"/>
          </a:p>
        </p:txBody>
      </p:sp>
      <p:sp>
        <p:nvSpPr>
          <p:cNvPr id="26" name="Flèche courbée vers le haut 25"/>
          <p:cNvSpPr/>
          <p:nvPr/>
        </p:nvSpPr>
        <p:spPr>
          <a:xfrm flipH="1">
            <a:off x="4357686" y="3429000"/>
            <a:ext cx="720000" cy="252000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86314" y="3000372"/>
            <a:ext cx="755335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7500</a:t>
            </a:r>
            <a:endParaRPr lang="fr-FR" sz="2000" dirty="0"/>
          </a:p>
        </p:txBody>
      </p:sp>
      <p:sp>
        <p:nvSpPr>
          <p:cNvPr id="28" name="Flèche courbée vers le haut 27"/>
          <p:cNvSpPr/>
          <p:nvPr/>
        </p:nvSpPr>
        <p:spPr>
          <a:xfrm>
            <a:off x="3143240" y="3429000"/>
            <a:ext cx="785818" cy="357190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14612" y="3071810"/>
            <a:ext cx="755335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7500</a:t>
            </a:r>
            <a:endParaRPr lang="fr-FR" sz="2000" dirty="0"/>
          </a:p>
        </p:txBody>
      </p:sp>
      <p:sp>
        <p:nvSpPr>
          <p:cNvPr id="30" name="Flèche courbée vers le haut 29"/>
          <p:cNvSpPr/>
          <p:nvPr/>
        </p:nvSpPr>
        <p:spPr>
          <a:xfrm>
            <a:off x="2000232" y="3429000"/>
            <a:ext cx="2016000" cy="360000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27462" y="3088656"/>
            <a:ext cx="898003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12000</a:t>
            </a:r>
            <a:endParaRPr lang="fr-FR" sz="2000" dirty="0"/>
          </a:p>
        </p:txBody>
      </p:sp>
      <p:sp>
        <p:nvSpPr>
          <p:cNvPr id="32" name="Flèche courbée vers le haut 31"/>
          <p:cNvSpPr/>
          <p:nvPr/>
        </p:nvSpPr>
        <p:spPr>
          <a:xfrm>
            <a:off x="1142976" y="3429000"/>
            <a:ext cx="2736000" cy="360000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2910" y="3071810"/>
            <a:ext cx="755335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3000</a:t>
            </a:r>
            <a:endParaRPr lang="fr-FR" sz="2000" dirty="0"/>
          </a:p>
        </p:txBody>
      </p:sp>
      <p:sp>
        <p:nvSpPr>
          <p:cNvPr id="34" name="Rectangle 33"/>
          <p:cNvSpPr/>
          <p:nvPr/>
        </p:nvSpPr>
        <p:spPr>
          <a:xfrm>
            <a:off x="627503" y="3817814"/>
            <a:ext cx="5780749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dirty="0" smtClean="0"/>
              <a:t>للتأكد :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/>
              <a:t>     8000 + 6000 + 18000 + 8000 = 40000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/>
              <a:t>     7500 + 7500 + 12000 + 3000 = 30000</a:t>
            </a:r>
            <a:endParaRPr lang="fr-FR" sz="2400" dirty="0"/>
          </a:p>
        </p:txBody>
      </p:sp>
      <p:grpSp>
        <p:nvGrpSpPr>
          <p:cNvPr id="37" name="Groupe 36"/>
          <p:cNvGrpSpPr/>
          <p:nvPr/>
        </p:nvGrpSpPr>
        <p:grpSpPr>
          <a:xfrm>
            <a:off x="5534386" y="2000240"/>
            <a:ext cx="571504" cy="1224000"/>
            <a:chOff x="5643570" y="2000240"/>
            <a:chExt cx="571504" cy="1224000"/>
          </a:xfrm>
        </p:grpSpPr>
        <p:sp>
          <p:nvSpPr>
            <p:cNvPr id="35" name="Flèche courbée vers le bas 34"/>
            <p:cNvSpPr/>
            <p:nvPr/>
          </p:nvSpPr>
          <p:spPr>
            <a:xfrm rot="5400000">
              <a:off x="5193570" y="2450240"/>
              <a:ext cx="1224000" cy="32400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6" name="Plus 35"/>
            <p:cNvSpPr/>
            <p:nvPr/>
          </p:nvSpPr>
          <p:spPr>
            <a:xfrm>
              <a:off x="6000760" y="2428868"/>
              <a:ext cx="214314" cy="285752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Rectangle à coins arrondis 37"/>
          <p:cNvSpPr/>
          <p:nvPr/>
        </p:nvSpPr>
        <p:spPr>
          <a:xfrm>
            <a:off x="4616142" y="3500438"/>
            <a:ext cx="1071570" cy="2857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dirty="0" smtClean="0"/>
              <a:t>00</a:t>
            </a:r>
            <a:endParaRPr lang="fr-FR" sz="2400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5000628" y="3857628"/>
            <a:ext cx="3857652" cy="7143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sz="2400" dirty="0" smtClean="0"/>
              <a:t>ننتقل إلى :</a:t>
            </a:r>
          </a:p>
          <a:p>
            <a:pPr algn="r" rtl="1"/>
            <a:r>
              <a:rPr lang="ar-DZ" sz="2400" dirty="0" smtClean="0"/>
              <a:t>مجموع التوزيع الثانوي (مج </a:t>
            </a:r>
            <a:r>
              <a:rPr lang="ar-DZ" sz="2400" dirty="0" err="1" smtClean="0"/>
              <a:t>ت</a:t>
            </a:r>
            <a:r>
              <a:rPr lang="ar-DZ" sz="2400" dirty="0" smtClean="0"/>
              <a:t> </a:t>
            </a:r>
            <a:r>
              <a:rPr lang="ar-DZ" sz="2400" dirty="0" err="1" smtClean="0"/>
              <a:t>ثا</a:t>
            </a:r>
            <a:r>
              <a:rPr lang="ar-DZ" sz="2400" dirty="0" smtClean="0"/>
              <a:t>)</a:t>
            </a:r>
            <a:endParaRPr lang="fr-FR" sz="2400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3071802" y="3786190"/>
            <a:ext cx="3429024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400" dirty="0" smtClean="0"/>
              <a:t>مجموعهما = 40000 </a:t>
            </a:r>
            <a:r>
              <a:rPr lang="ar-DZ" sz="2400" dirty="0" err="1" smtClean="0"/>
              <a:t>و</a:t>
            </a:r>
            <a:r>
              <a:rPr lang="ar-DZ" sz="2400" dirty="0" smtClean="0"/>
              <a:t> هو الذي وزع كله، أي بقي 0.</a:t>
            </a:r>
          </a:p>
          <a:p>
            <a:pPr algn="r" rtl="1"/>
            <a:r>
              <a:rPr lang="ar-DZ" sz="2400" dirty="0" smtClean="0">
                <a:solidFill>
                  <a:schemeClr val="tx1"/>
                </a:solidFill>
              </a:rPr>
              <a:t>قلنا دائما،</a:t>
            </a:r>
            <a:r>
              <a:rPr lang="ar-DZ" sz="2400" b="1" dirty="0" smtClean="0">
                <a:solidFill>
                  <a:schemeClr val="tx1"/>
                </a:solidFill>
              </a:rPr>
              <a:t> الأقسام المساعدة في مجموع التوزيع الثانوي =0</a:t>
            </a:r>
            <a:r>
              <a:rPr lang="ar-DZ" sz="2400" dirty="0" smtClean="0"/>
              <a:t> </a:t>
            </a:r>
            <a:endParaRPr lang="fr-FR" sz="2400" b="1" dirty="0">
              <a:solidFill>
                <a:schemeClr val="tx1"/>
              </a:solidFill>
            </a:endParaRPr>
          </a:p>
        </p:txBody>
      </p:sp>
      <p:grpSp>
        <p:nvGrpSpPr>
          <p:cNvPr id="41" name="Groupe 40"/>
          <p:cNvGrpSpPr/>
          <p:nvPr/>
        </p:nvGrpSpPr>
        <p:grpSpPr>
          <a:xfrm flipH="1">
            <a:off x="3357554" y="1928803"/>
            <a:ext cx="571504" cy="900000"/>
            <a:chOff x="5643570" y="2000241"/>
            <a:chExt cx="571504" cy="900000"/>
          </a:xfrm>
        </p:grpSpPr>
        <p:sp>
          <p:nvSpPr>
            <p:cNvPr id="42" name="Flèche courbée vers le bas 41"/>
            <p:cNvSpPr/>
            <p:nvPr/>
          </p:nvSpPr>
          <p:spPr>
            <a:xfrm rot="5400000">
              <a:off x="5355570" y="2288241"/>
              <a:ext cx="900000" cy="32400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3" name="Plus 42"/>
            <p:cNvSpPr/>
            <p:nvPr/>
          </p:nvSpPr>
          <p:spPr>
            <a:xfrm>
              <a:off x="6000760" y="2428868"/>
              <a:ext cx="214314" cy="285752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4" name="Rectangle à coins arrondis 43"/>
          <p:cNvSpPr/>
          <p:nvPr/>
        </p:nvSpPr>
        <p:spPr>
          <a:xfrm>
            <a:off x="3071802" y="3786190"/>
            <a:ext cx="3429024" cy="100013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400" dirty="0" smtClean="0"/>
              <a:t>مجموعهما = 30000 </a:t>
            </a:r>
            <a:r>
              <a:rPr lang="ar-DZ" sz="2400" dirty="0" err="1" smtClean="0"/>
              <a:t>و</a:t>
            </a:r>
            <a:r>
              <a:rPr lang="ar-DZ" sz="2400" dirty="0" smtClean="0"/>
              <a:t> هو الذي وزع كله، أي بقي 0.</a:t>
            </a:r>
          </a:p>
          <a:p>
            <a:pPr algn="r" rtl="1"/>
            <a:r>
              <a:rPr lang="ar-DZ" sz="2400" dirty="0" smtClean="0"/>
              <a:t> 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3500430" y="3500438"/>
            <a:ext cx="1143008" cy="2857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dirty="0" smtClean="0"/>
              <a:t>00</a:t>
            </a:r>
            <a:endParaRPr lang="fr-FR" sz="2400" dirty="0"/>
          </a:p>
        </p:txBody>
      </p:sp>
      <p:sp>
        <p:nvSpPr>
          <p:cNvPr id="46" name="Rectangle à coins arrondis 45"/>
          <p:cNvSpPr/>
          <p:nvPr/>
        </p:nvSpPr>
        <p:spPr>
          <a:xfrm>
            <a:off x="285720" y="3786190"/>
            <a:ext cx="3429024" cy="185738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400" dirty="0" smtClean="0"/>
              <a:t>الأقسام الأساسية تجمع عموديا.</a:t>
            </a:r>
          </a:p>
          <a:p>
            <a:pPr algn="r" rtl="1"/>
            <a:r>
              <a:rPr lang="ar-DZ" sz="2400" dirty="0" smtClean="0"/>
              <a:t>كل قسم يجمع وحده.</a:t>
            </a:r>
          </a:p>
          <a:p>
            <a:pPr algn="r" rtl="1"/>
            <a:r>
              <a:rPr lang="ar-DZ" sz="2400" dirty="0" smtClean="0"/>
              <a:t>مثلا إن كان 3 ورشات للإنتاج فإن كل ورشة تجمع لوحدها.</a:t>
            </a:r>
          </a:p>
          <a:p>
            <a:pPr algn="r" rtl="1"/>
            <a:r>
              <a:rPr lang="ar-DZ" sz="2400" dirty="0" smtClean="0"/>
              <a:t> 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428860" y="1928802"/>
            <a:ext cx="1071570" cy="1585284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fr-FR" sz="2000" dirty="0" smtClean="0"/>
              <a:t>28500</a:t>
            </a:r>
            <a:endParaRPr lang="ar-DZ" sz="2000" dirty="0" smtClean="0"/>
          </a:p>
          <a:p>
            <a:pPr algn="r" rtl="1"/>
            <a:r>
              <a:rPr lang="ar-DZ" sz="2000" dirty="0" smtClean="0"/>
              <a:t>     </a:t>
            </a:r>
            <a:r>
              <a:rPr lang="ar-DZ" sz="2000" dirty="0" smtClean="0">
                <a:solidFill>
                  <a:srgbClr val="FF0000"/>
                </a:solidFill>
              </a:rPr>
              <a:t>+</a:t>
            </a:r>
          </a:p>
          <a:p>
            <a:pPr algn="r" rtl="1"/>
            <a:r>
              <a:rPr lang="ar-DZ" sz="2000" dirty="0" smtClean="0"/>
              <a:t>6000</a:t>
            </a:r>
          </a:p>
          <a:p>
            <a:pPr algn="r" rtl="1"/>
            <a:r>
              <a:rPr lang="ar-DZ" sz="2000" dirty="0" smtClean="0"/>
              <a:t>     </a:t>
            </a:r>
            <a:r>
              <a:rPr lang="ar-DZ" sz="2000" dirty="0" smtClean="0">
                <a:solidFill>
                  <a:srgbClr val="FF0000"/>
                </a:solidFill>
              </a:rPr>
              <a:t>+</a:t>
            </a:r>
          </a:p>
          <a:p>
            <a:pPr algn="r" rtl="1"/>
            <a:r>
              <a:rPr lang="ar-DZ" sz="2000" dirty="0" smtClean="0"/>
              <a:t>7500</a:t>
            </a:r>
            <a:endParaRPr lang="fr-FR" sz="20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2428860" y="3500438"/>
            <a:ext cx="1071570" cy="2857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dirty="0" smtClean="0"/>
              <a:t>42000</a:t>
            </a:r>
            <a:endParaRPr lang="fr-FR" sz="2400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357158" y="3530932"/>
            <a:ext cx="1071570" cy="2857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dirty="0" smtClean="0"/>
              <a:t>34000</a:t>
            </a:r>
            <a:endParaRPr lang="fr-FR" sz="2400" dirty="0"/>
          </a:p>
        </p:txBody>
      </p:sp>
      <p:sp>
        <p:nvSpPr>
          <p:cNvPr id="52" name="Rectangle à coins arrondis 51"/>
          <p:cNvSpPr/>
          <p:nvPr/>
        </p:nvSpPr>
        <p:spPr>
          <a:xfrm>
            <a:off x="1428728" y="3500438"/>
            <a:ext cx="1071570" cy="2857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000" dirty="0" smtClean="0"/>
              <a:t>120000</a:t>
            </a:r>
            <a:endParaRPr lang="fr-FR" sz="2000" dirty="0"/>
          </a:p>
        </p:txBody>
      </p:sp>
      <p:sp>
        <p:nvSpPr>
          <p:cNvPr id="53" name="Rectangle 52"/>
          <p:cNvSpPr/>
          <p:nvPr/>
        </p:nvSpPr>
        <p:spPr>
          <a:xfrm>
            <a:off x="1428728" y="1928802"/>
            <a:ext cx="1071570" cy="1585284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fr-FR" sz="2000" dirty="0" smtClean="0"/>
              <a:t>90000</a:t>
            </a:r>
            <a:endParaRPr lang="ar-DZ" sz="2000" dirty="0" smtClean="0"/>
          </a:p>
          <a:p>
            <a:pPr algn="r" rtl="1"/>
            <a:r>
              <a:rPr lang="ar-DZ" sz="2000" dirty="0" smtClean="0"/>
              <a:t>     </a:t>
            </a:r>
            <a:r>
              <a:rPr lang="ar-DZ" sz="2000" dirty="0" smtClean="0">
                <a:solidFill>
                  <a:srgbClr val="FF0000"/>
                </a:solidFill>
              </a:rPr>
              <a:t>+</a:t>
            </a:r>
          </a:p>
          <a:p>
            <a:pPr algn="r" rtl="1"/>
            <a:r>
              <a:rPr lang="ar-DZ" sz="2000" dirty="0" smtClean="0"/>
              <a:t>18000</a:t>
            </a:r>
          </a:p>
          <a:p>
            <a:pPr algn="r" rtl="1"/>
            <a:r>
              <a:rPr lang="ar-DZ" sz="2000" dirty="0" smtClean="0"/>
              <a:t>     </a:t>
            </a:r>
            <a:r>
              <a:rPr lang="ar-DZ" sz="2000" dirty="0" smtClean="0">
                <a:solidFill>
                  <a:srgbClr val="FF0000"/>
                </a:solidFill>
              </a:rPr>
              <a:t>+</a:t>
            </a:r>
          </a:p>
          <a:p>
            <a:pPr algn="r" rtl="1"/>
            <a:r>
              <a:rPr lang="ar-DZ" sz="2000" dirty="0" smtClean="0"/>
              <a:t>12000</a:t>
            </a:r>
            <a:endParaRPr lang="fr-FR" sz="2000" dirty="0"/>
          </a:p>
        </p:txBody>
      </p:sp>
      <p:sp>
        <p:nvSpPr>
          <p:cNvPr id="55" name="Rectangle 54"/>
          <p:cNvSpPr/>
          <p:nvPr/>
        </p:nvSpPr>
        <p:spPr>
          <a:xfrm>
            <a:off x="401300" y="1928802"/>
            <a:ext cx="1071570" cy="1585284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fr-FR" sz="2000" dirty="0" smtClean="0"/>
              <a:t>23000</a:t>
            </a:r>
            <a:endParaRPr lang="ar-DZ" sz="2000" dirty="0" smtClean="0"/>
          </a:p>
          <a:p>
            <a:pPr algn="r" rtl="1"/>
            <a:r>
              <a:rPr lang="ar-DZ" sz="2000" dirty="0" smtClean="0"/>
              <a:t>     </a:t>
            </a:r>
            <a:r>
              <a:rPr lang="ar-DZ" sz="2000" dirty="0" smtClean="0">
                <a:solidFill>
                  <a:srgbClr val="FF0000"/>
                </a:solidFill>
              </a:rPr>
              <a:t>+</a:t>
            </a:r>
          </a:p>
          <a:p>
            <a:pPr algn="r" rtl="1"/>
            <a:r>
              <a:rPr lang="ar-DZ" sz="2000" dirty="0" smtClean="0"/>
              <a:t>8000</a:t>
            </a:r>
          </a:p>
          <a:p>
            <a:pPr algn="r" rtl="1"/>
            <a:r>
              <a:rPr lang="ar-DZ" sz="2000" dirty="0" smtClean="0"/>
              <a:t>     </a:t>
            </a:r>
            <a:r>
              <a:rPr lang="ar-DZ" sz="2000" dirty="0" smtClean="0">
                <a:solidFill>
                  <a:srgbClr val="FF0000"/>
                </a:solidFill>
              </a:rPr>
              <a:t>+</a:t>
            </a:r>
          </a:p>
          <a:p>
            <a:pPr algn="r" rtl="1"/>
            <a:r>
              <a:rPr lang="ar-DZ" sz="2000" dirty="0" smtClean="0"/>
              <a:t>3000</a:t>
            </a:r>
            <a:endParaRPr lang="fr-FR" sz="2000" dirty="0"/>
          </a:p>
        </p:txBody>
      </p:sp>
      <p:sp>
        <p:nvSpPr>
          <p:cNvPr id="56" name="Rectangle à coins arrondis 55"/>
          <p:cNvSpPr/>
          <p:nvPr/>
        </p:nvSpPr>
        <p:spPr>
          <a:xfrm>
            <a:off x="2428860" y="3714752"/>
            <a:ext cx="3429024" cy="235745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400" dirty="0" smtClean="0"/>
              <a:t>طبيعة وحدة القياس، عدد وحدات القياس، </a:t>
            </a:r>
            <a:r>
              <a:rPr lang="ar-DZ" sz="2400" dirty="0" err="1" smtClean="0"/>
              <a:t>و</a:t>
            </a:r>
            <a:r>
              <a:rPr lang="ar-DZ" sz="2400" dirty="0" smtClean="0"/>
              <a:t> تكلفة وحدة القياس نواصلها كما كان في الجدول السابق.</a:t>
            </a:r>
          </a:p>
          <a:p>
            <a:pPr algn="r" rtl="1"/>
            <a:endParaRPr lang="ar-DZ" sz="2400" dirty="0" smtClean="0"/>
          </a:p>
          <a:p>
            <a:pPr algn="r" rtl="1"/>
            <a:r>
              <a:rPr lang="ar-DZ" sz="2400" dirty="0" smtClean="0"/>
              <a:t> 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57" name="Flèche vers le haut 56"/>
          <p:cNvSpPr/>
          <p:nvPr/>
        </p:nvSpPr>
        <p:spPr>
          <a:xfrm>
            <a:off x="6999206" y="3714752"/>
            <a:ext cx="216000" cy="288000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Accolade ouvrante 57"/>
          <p:cNvSpPr/>
          <p:nvPr/>
        </p:nvSpPr>
        <p:spPr>
          <a:xfrm>
            <a:off x="5786446" y="3881264"/>
            <a:ext cx="396000" cy="1548000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129694" y="500042"/>
            <a:ext cx="8614858" cy="5170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Calibri"/>
                <a:cs typeface="Times New Roman"/>
              </a:rPr>
              <a:t>بعد حساب المبلغ الكلي ( الجديد)  للإدارة و الصيانة  نكمل جدول الأعباء غير المباشرة :</a:t>
            </a:r>
            <a:endParaRPr lang="fr-FR" sz="2400" dirty="0">
              <a:ea typeface="Times New Roman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22757E-6 L -1.83403 -0.0032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7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88529E-7 L -2.09878 0.01041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9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66 -0.01942 L -0.59566 -0.01942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6.75301E-7 L -1.82135 -0.01573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1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6.75301E-7 L -1.71163 0.02637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6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58303 L -2.22222E-6 -0.91605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06 0.29047 L -0.01806 0.6235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1679 L 2.5E-6 0.50093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06 0.29047 L -0.01806 0.62349 " pathEditMode="relative" rAng="0" ptsTypes="AA">
                                      <p:cBhvr>
                                        <p:cTn id="2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32887 L -2.5E-6 0.66189 " pathEditMode="relative" rAng="0" ptsTypes="AA">
                                      <p:cBhvr>
                                        <p:cTn id="23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05 0.29047 L -0.01805 0.62349 " pathEditMode="relative" rAng="0" ptsTypes="AA">
                                      <p:cBhvr>
                                        <p:cTn id="2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4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2" grpId="0" animBg="1"/>
      <p:bldP spid="32" grpId="1" animBg="1"/>
      <p:bldP spid="33" grpId="0" animBg="1"/>
      <p:bldP spid="34" grpId="0" animBg="1"/>
      <p:bldP spid="34" grpId="1" animBg="1"/>
      <p:bldP spid="38" grpId="0" animBg="1"/>
      <p:bldP spid="39" grpId="0" animBg="1"/>
      <p:bldP spid="40" grpId="0" animBg="1"/>
      <p:bldP spid="44" grpId="0" animBg="1"/>
      <p:bldP spid="45" grpId="0" animBg="1"/>
      <p:bldP spid="57" grpId="0" animBg="1"/>
      <p:bldP spid="57" grpId="1" animBg="1"/>
      <p:bldP spid="58" grpId="0" animBg="1"/>
      <p:bldP spid="5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3028</Words>
  <Application>Microsoft Office PowerPoint</Application>
  <PresentationFormat>Affichage à l'écran (4:3)</PresentationFormat>
  <Paragraphs>650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مؤسسة " السلام " تنتج نوعين من الكراسي، لحساب التكاليف و النتيجة استخرجنا: 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تنتج مؤسسة نوعين من الكراسي حسب الحجم( كبيرة وصغيرة) باستعمال نوعين من البلاستيك</dc:title>
  <dc:creator>pc</dc:creator>
  <cp:lastModifiedBy>pc</cp:lastModifiedBy>
  <cp:revision>1147</cp:revision>
  <dcterms:modified xsi:type="dcterms:W3CDTF">2020-04-11T15:00:14Z</dcterms:modified>
</cp:coreProperties>
</file>