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  <p:sldMasterId id="2147483710" r:id="rId4"/>
    <p:sldMasterId id="2147483722" r:id="rId5"/>
    <p:sldMasterId id="2147483735" r:id="rId6"/>
    <p:sldMasterId id="2147483747" r:id="rId7"/>
  </p:sldMasterIdLst>
  <p:notesMasterIdLst>
    <p:notesMasterId r:id="rId115"/>
  </p:notesMasterIdLst>
  <p:sldIdLst>
    <p:sldId id="257" r:id="rId8"/>
    <p:sldId id="417" r:id="rId9"/>
    <p:sldId id="435" r:id="rId10"/>
    <p:sldId id="418" r:id="rId11"/>
    <p:sldId id="434" r:id="rId12"/>
    <p:sldId id="424" r:id="rId13"/>
    <p:sldId id="426" r:id="rId14"/>
    <p:sldId id="427" r:id="rId15"/>
    <p:sldId id="428" r:id="rId16"/>
    <p:sldId id="430" r:id="rId17"/>
    <p:sldId id="431" r:id="rId18"/>
    <p:sldId id="433" r:id="rId19"/>
    <p:sldId id="259" r:id="rId20"/>
    <p:sldId id="260" r:id="rId21"/>
    <p:sldId id="261" r:id="rId22"/>
    <p:sldId id="263" r:id="rId23"/>
    <p:sldId id="264" r:id="rId24"/>
    <p:sldId id="266" r:id="rId25"/>
    <p:sldId id="268" r:id="rId26"/>
    <p:sldId id="270" r:id="rId27"/>
    <p:sldId id="271" r:id="rId28"/>
    <p:sldId id="272" r:id="rId29"/>
    <p:sldId id="273" r:id="rId30"/>
    <p:sldId id="275" r:id="rId31"/>
    <p:sldId id="276" r:id="rId32"/>
    <p:sldId id="277" r:id="rId33"/>
    <p:sldId id="279" r:id="rId34"/>
    <p:sldId id="280" r:id="rId35"/>
    <p:sldId id="286" r:id="rId36"/>
    <p:sldId id="288" r:id="rId37"/>
    <p:sldId id="289" r:id="rId38"/>
    <p:sldId id="291" r:id="rId39"/>
    <p:sldId id="293" r:id="rId40"/>
    <p:sldId id="294" r:id="rId41"/>
    <p:sldId id="295" r:id="rId42"/>
    <p:sldId id="299" r:id="rId43"/>
    <p:sldId id="300" r:id="rId44"/>
    <p:sldId id="301" r:id="rId45"/>
    <p:sldId id="303" r:id="rId46"/>
    <p:sldId id="304" r:id="rId47"/>
    <p:sldId id="305" r:id="rId48"/>
    <p:sldId id="306" r:id="rId49"/>
    <p:sldId id="307" r:id="rId50"/>
    <p:sldId id="310" r:id="rId51"/>
    <p:sldId id="312" r:id="rId52"/>
    <p:sldId id="314" r:id="rId53"/>
    <p:sldId id="315" r:id="rId54"/>
    <p:sldId id="316" r:id="rId55"/>
    <p:sldId id="318" r:id="rId56"/>
    <p:sldId id="319" r:id="rId57"/>
    <p:sldId id="320" r:id="rId58"/>
    <p:sldId id="323" r:id="rId59"/>
    <p:sldId id="325" r:id="rId60"/>
    <p:sldId id="326" r:id="rId61"/>
    <p:sldId id="328" r:id="rId62"/>
    <p:sldId id="469" r:id="rId63"/>
    <p:sldId id="331" r:id="rId64"/>
    <p:sldId id="332" r:id="rId65"/>
    <p:sldId id="445" r:id="rId66"/>
    <p:sldId id="446" r:id="rId67"/>
    <p:sldId id="343" r:id="rId68"/>
    <p:sldId id="344" r:id="rId69"/>
    <p:sldId id="436" r:id="rId70"/>
    <p:sldId id="346" r:id="rId71"/>
    <p:sldId id="369" r:id="rId72"/>
    <p:sldId id="374" r:id="rId73"/>
    <p:sldId id="391" r:id="rId74"/>
    <p:sldId id="392" r:id="rId75"/>
    <p:sldId id="396" r:id="rId76"/>
    <p:sldId id="437" r:id="rId77"/>
    <p:sldId id="438" r:id="rId78"/>
    <p:sldId id="439" r:id="rId79"/>
    <p:sldId id="440" r:id="rId80"/>
    <p:sldId id="441" r:id="rId81"/>
    <p:sldId id="442" r:id="rId82"/>
    <p:sldId id="443" r:id="rId83"/>
    <p:sldId id="444" r:id="rId84"/>
    <p:sldId id="472" r:id="rId85"/>
    <p:sldId id="473" r:id="rId86"/>
    <p:sldId id="474" r:id="rId87"/>
    <p:sldId id="475" r:id="rId88"/>
    <p:sldId id="476" r:id="rId89"/>
    <p:sldId id="477" r:id="rId90"/>
    <p:sldId id="478" r:id="rId91"/>
    <p:sldId id="479" r:id="rId92"/>
    <p:sldId id="480" r:id="rId93"/>
    <p:sldId id="481" r:id="rId94"/>
    <p:sldId id="482" r:id="rId95"/>
    <p:sldId id="485" r:id="rId96"/>
    <p:sldId id="447" r:id="rId97"/>
    <p:sldId id="450" r:id="rId98"/>
    <p:sldId id="451" r:id="rId99"/>
    <p:sldId id="452" r:id="rId100"/>
    <p:sldId id="453" r:id="rId101"/>
    <p:sldId id="454" r:id="rId102"/>
    <p:sldId id="455" r:id="rId103"/>
    <p:sldId id="456" r:id="rId104"/>
    <p:sldId id="458" r:id="rId105"/>
    <p:sldId id="459" r:id="rId106"/>
    <p:sldId id="460" r:id="rId107"/>
    <p:sldId id="461" r:id="rId108"/>
    <p:sldId id="462" r:id="rId109"/>
    <p:sldId id="464" r:id="rId110"/>
    <p:sldId id="465" r:id="rId111"/>
    <p:sldId id="466" r:id="rId112"/>
    <p:sldId id="467" r:id="rId113"/>
    <p:sldId id="468" r:id="rId1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336600"/>
    <a:srgbClr val="9900CC"/>
    <a:srgbClr val="3333CC"/>
    <a:srgbClr val="000000"/>
    <a:srgbClr val="990099"/>
    <a:srgbClr val="996633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73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viewProps" Target="viewProps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110" Type="http://schemas.openxmlformats.org/officeDocument/2006/relationships/slide" Target="slides/slide103.xml"/><Relationship Id="rId11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D7573-BDE5-4ED0-9890-8C936F30E5F5}" type="datetimeFigureOut">
              <a:rPr lang="fr-FR" smtClean="0"/>
              <a:pPr/>
              <a:t>09/10/2021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0333-6104-4898-8938-15ADDD11AB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30333-6104-4898-8938-15ADDD11AB8D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0D196-7B4E-462A-BE5E-AF1B47896E84}" type="slidenum">
              <a:rPr lang="fr-FR"/>
              <a:pPr/>
              <a:t>93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234E-3D6B-4317-BFCE-AE6A19B71B0E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D9FB2-8D7C-4120-A86F-499AC8119CD2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0B7E6-C219-42FC-A6E3-1DAC693EB41B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53CC5-4D93-4CC9-A632-E6BB62DDFA3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8CD25-3DF2-4D3B-A203-EB3C03D5E68E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C4937-280B-40F3-B83A-1796E0B9B246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6610-A773-42D1-AD38-0584FAD0E0CB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FC50-06BE-4B72-8587-92F2F220FD82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B414B-E3EA-4FF7-9F2D-8CC61F8E5C98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D4B89-5E3B-4BDF-94E2-89B6B7CF481A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59AB-C255-4E98-86AC-669889993579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9E72-3F65-4D09-A090-D5FAF084855A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A430-E5DA-44EE-89C1-30CCF435ACB9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6E28C-5EB4-4C17-812C-A24DE2927EDA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0B80-D53A-4123-9A99-8C3D02EB1C3A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5F94B-DD5F-4DED-91DE-B74D3410A8C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90403-AB04-4499-B658-02E665ECDD6C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8CED1-C85E-454C-8972-69B362320FC5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A4954-FBE0-4BB6-A081-3E2800F7EB2F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2C833-3668-4E7A-B860-741B99DCF154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3BCB-7279-4B83-A421-9E6384E50EDD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7C53-43CF-47E3-B240-144382388478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49881-A1A7-42B6-8567-ADDC4DEC55F8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D95FC-6CC1-48AA-96C9-0A6288D6F1FE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EE8B5-85F2-4355-A42C-6A3E9156DFD8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331E-D311-4509-8ADD-BC879C4768A6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CF347-6F5A-438C-B025-3D18AD9EC22A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555AE-8F2D-4BD3-A1D6-32BC4DEEB7FD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D9F1-4AAC-4906-81A0-B8D77DE0A5D0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3A17-C199-40EB-A601-04C0F7C333BB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6D92E-1BCF-467F-BC8C-6E9CB70AC559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37EE7-C859-4917-8A3C-BFD12851FC7E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90AA4-48DC-4931-BA3A-189ECEAA93C5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D7F2C-1BF2-4FC0-B3BD-405C088DA38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926E0-12EF-4643-9671-0A3750465A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7C8A8-6305-4ADB-A2AB-85F18B8BEC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4259-E5FF-4E1B-90C2-A6CDFDECBC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C9BCF-97D0-46CB-BC9F-9ACEF058D5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B8876-E282-4B40-B086-4EB0BD436F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98BCE-24FA-4B4A-B155-445E9D21DCB1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FAB0D-7D20-4301-A929-DE0DF23E4093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829A4-602F-4E21-84E3-F1F406BDF6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C8E2-130C-4C3A-AE37-5BB445F70A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3CAC-875E-4A87-95D1-50C477D42B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AA705-6315-473A-994B-E8FC30B473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F5708-6B45-420C-8754-AF43EB4F06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44BEB-CB04-4601-BA02-665CA45AD0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126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6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128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1128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1128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7E11A9C-E430-48DA-86B0-D0D75AAD3BC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DEDD6-9759-4ED1-B0CD-E1DC04607B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D9F3E-1DED-4BE9-B030-7FC4307624D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2A000-8067-43AD-9F16-5BF06E65C1C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346E-9F92-466F-9550-8CE7BE7F3545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9BCE-AF9A-4F48-9953-64D79D3F407C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EFFD-F141-462D-9F1F-7034FAA4D7F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040FD-2A6B-44E7-B241-31758ECEAE3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4AC51-126E-48D2-8DBE-3E4AE917974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EF4DA-7536-48A1-8846-E295FFBE53C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C6271-579B-4021-B914-7ADBC83640F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D7E8B-DFB2-4E9B-8595-53F39D10DFA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1993E-12BA-40DB-B0FF-3143EB210E0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5327-67A5-4A55-A651-796E74E9AB21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1C73-762C-4DD0-A65A-BF73E702FB9A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FE70-39C1-47B2-825C-2E9BA3008070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80FC5-079E-42A5-9292-241C53DAAA0F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3CCF5-3AEC-41B5-8636-871E1B2F9E0F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5533-5DC5-495A-996C-E5E7D3E208A7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EC1C-2BB0-44B1-8FCA-5FB2091D51FA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996B6-AED5-499E-83A1-7118E67CA5AC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F4402-3752-40F3-9671-9BDB1BCC73E7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3BDF4-C1BB-4B42-AC6A-86C00514A653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090E4-BCC4-4737-9517-E2FBF6164005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E13F-19D6-4A0C-BBD8-8480B93E08F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0645F-9554-464A-B2A1-BA47247995C6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E3402-1A9B-4628-BCE0-1445CBC01BE0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AA12-6199-4DF4-B410-BADDCD0006E4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846D6-AFE4-4F1A-B925-11CFDBF3890D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33B1-D880-40D8-8CD3-C50D08146A1B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7BA75-2632-4AE0-9F81-DE70E651E284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DZ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FA038-B6DA-498E-85CD-3F801A64B135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B3AD4-F202-4213-9224-3B6A0AD6174D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92F5-6D76-4A3A-9EF7-B580F749F235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93398-F6EE-4D19-AE84-DF2889C7FBD8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A47C1-FFA9-45EC-9847-0098E444318C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C094-661A-48F0-A307-A20B6C0559A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EF9D4-1F47-466F-8FF7-9DE63E546559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3CAB7-3508-4F0A-9C86-6C26478D24BD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</p:grpSp>
      </p:grpSp>
      <p:sp>
        <p:nvSpPr>
          <p:cNvPr id="4409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4409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0F72B-4662-4BDC-9CA6-EEAA9D013FB0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FAB8-C4FE-4426-8611-CE62D196D0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29A3-86AD-47B7-9409-E523CB195AD6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0648-C56E-4707-A684-F6A0D41C4F82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6A68-D920-431F-9E13-20944726AFF5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DA367-13A2-45A4-B028-C9B8BAF2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D901B-02D0-4E5D-A28E-B75D49E187BB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003-B8CF-427F-B75C-9634BBAC00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9FAF0-910E-4079-8058-8B923338693C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75674-DDED-414D-9A6F-62A798D158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16DAD-D2B1-4EE3-8B83-4E87A105D57A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FC839-4AFE-4921-94EA-2C48FBE1DE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18909-834A-47C5-907E-8FF28276E409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58E8-F95B-4DD7-A7E9-56E4CC489A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6DED1-09C1-45F9-82FB-82E96B6FA605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07CA7-ACBE-416E-9DA4-F6B2D6AFD2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72E3B-EC78-47A4-B7EC-223725526BCF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9EC5-63FD-4314-A014-1147FF8DAB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A080F-6B49-4963-9946-D0E76DA48CBB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97A6B-7B13-42F2-9EEC-E1D18ACF9F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399A-6D72-4BD1-A15B-5D7991F06128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95D25-5AEF-4033-95B5-ACF8788403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F5E61-C1D0-484B-9F81-DB220968E667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6FBB5-B7F2-4920-BC66-7EA4195831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B7592-A327-441F-88E9-C39D9B3EC463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49EE7-1B7E-49B3-B335-42D0E99D4C20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7788A-1510-4467-9C54-6D017AC705A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28F6-C7F7-47C4-B24D-5607D0D351D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7AE2D-90C5-4810-A49C-56AFBDBDDE7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2EB02-AA56-43C5-B16E-C5E3F382843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BE874-99D7-488A-89BB-AD25829580A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F0D50-39CA-466D-9536-149A916074B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1E77C-52DC-479D-8824-42D823FC6A9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BC512-2AE2-41CE-B2A5-C5F932B38D3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0FDE4-7B19-4CAD-B430-6DA75194B8E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65F1C-1207-43A6-9C6C-75AD9DDF94B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DZ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237BE-1735-4047-8972-80C31FA5491A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4ADCE-EDCA-4E40-9885-0B8CFC51DEB7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535D3-C092-40F2-BAB5-B7A6C335C96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ar-DZ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DZ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9DFF-ECCB-4AE7-ADB9-945FB90F37D0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9C3E-71C7-43D2-91B9-8CC170C5E5F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C000">
                <a:alpha val="79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7E0C2D-BB5F-482A-9A09-F3C9CAF878E8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D686EC-8D1D-47EB-86E9-B09BBB46EE59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512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936A97-B6EA-41C2-80C7-D80729868F90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C2C64C-3D58-496C-B79B-BDE7336A392B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D77BF3AC-63E3-48D4-BF41-63E98D5CB0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243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2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102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102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9A84473-F8AF-4620-827E-81180A718AA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2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C000">
                <a:alpha val="79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7FE2B-D96D-47D1-9D1D-7FAC385FAF8F}" type="datetimeFigureOut">
              <a:rPr lang="ar-DZ"/>
              <a:pPr>
                <a:defRPr/>
              </a:pPr>
              <a:t>03-03-1443</a:t>
            </a:fld>
            <a:endParaRPr lang="ar-D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D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2CBB2F-F9B0-4516-8A81-D2D356F60DC4}" type="slidenum">
              <a:rPr lang="ar-DZ"/>
              <a:pPr>
                <a:defRPr/>
              </a:pPr>
              <a:t>‹N°›</a:t>
            </a:fld>
            <a:endParaRPr lang="ar-D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301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301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1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1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1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1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1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302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2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3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304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4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5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306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306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307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4307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4307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4307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</p:grpSp>
      </p:grpSp>
      <p:sp>
        <p:nvSpPr>
          <p:cNvPr id="4307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307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307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32D5434-1AB4-4A62-A8E9-0B489A802F5B}" type="datetimeFigureOut">
              <a:rPr lang="ar-DZ"/>
              <a:pPr>
                <a:defRPr/>
              </a:pPr>
              <a:t>03-03-1443</a:t>
            </a:fld>
            <a:endParaRPr lang="fr-FR"/>
          </a:p>
        </p:txBody>
      </p:sp>
      <p:sp>
        <p:nvSpPr>
          <p:cNvPr id="4307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7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ABE5631-5382-4A69-B403-9942CFC702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E2BBD-7978-4140-900B-30024484F934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Documents%20and%20Settings\outils%20de%20programmation%20de%20PIC%20et%20m&#233;moires\PIC16F84\le%20PIC16F84_files\pic16f84_files\rom.gif" TargetMode="External"/><Relationship Id="rId5" Type="http://schemas.openxmlformats.org/officeDocument/2006/relationships/image" Target="../media/image35.png"/><Relationship Id="rId4" Type="http://schemas.openxmlformats.org/officeDocument/2006/relationships/image" Target="file:///C:\Documents%20and%20Settings\OULD%20KADA\OULD%20KADA\Mes%20documents\C--Docume_fichiers\pict0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Documents%20and%20Settings\wafa\outils%20de%20programmation%20de%20PIC%20et%20m&#233;moires\PIC16F84\le%20PIC16F84_files\pic16f84_files\ram.gif" TargetMode="External"/><Relationship Id="rId5" Type="http://schemas.openxmlformats.org/officeDocument/2006/relationships/image" Target="../media/image45.png"/><Relationship Id="rId4" Type="http://schemas.openxmlformats.org/officeDocument/2006/relationships/image" Target="file:///C:\Documents%20and%20Settings\wafa\OULD%20KADA\OULD%20KADA\Mes%20documents\C--Docume_fichiers\pict0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2.png"/><Relationship Id="rId5" Type="http://schemas.openxmlformats.org/officeDocument/2006/relationships/image" Target="../media/image89.png"/><Relationship Id="rId4" Type="http://schemas.openxmlformats.org/officeDocument/2006/relationships/image" Target="../media/image91.png"/><Relationship Id="rId9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27.gif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pn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93.jpe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membres.lycos.fr/guimicom/index.php3?topic=asm1" TargetMode="External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Relationship Id="rId4" Type="http://schemas.openxmlformats.org/officeDocument/2006/relationships/image" Target="file:///C:\Documents%20and%20Settings\wafa\Bureau\Nouveau%20dossier\OULD%20KADA\Mes%20documents\C--Docume_fichiers\pict0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8"/>
          <p:cNvSpPr>
            <a:spLocks noChangeAspect="1" noChangeArrowheads="1" noChangeShapeType="1" noTextEdit="1"/>
          </p:cNvSpPr>
          <p:nvPr/>
        </p:nvSpPr>
        <p:spPr bwMode="auto">
          <a:xfrm>
            <a:off x="3838555" y="5168150"/>
            <a:ext cx="4448220" cy="8326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الاساتدة</a:t>
            </a: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  ـ جنيدي الزهرة  </a:t>
            </a:r>
          </a:p>
          <a:p>
            <a:pPr algn="ctr" rtl="1"/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          ـ ولد قادة نجادي  </a:t>
            </a:r>
            <a:endParaRPr lang="fr-FR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Arabic Transparent"/>
            </a:endParaRPr>
          </a:p>
        </p:txBody>
      </p:sp>
      <p:sp>
        <p:nvSpPr>
          <p:cNvPr id="6150" name="WordArt 9"/>
          <p:cNvSpPr>
            <a:spLocks noChangeAspect="1" noChangeArrowheads="1" noChangeShapeType="1" noTextEdit="1"/>
          </p:cNvSpPr>
          <p:nvPr/>
        </p:nvSpPr>
        <p:spPr bwMode="auto">
          <a:xfrm>
            <a:off x="214283" y="6102878"/>
            <a:ext cx="3857651" cy="6837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cs typeface="Arabic Transparent"/>
              </a:rPr>
              <a:t>تحت </a:t>
            </a:r>
            <a:r>
              <a:rPr lang="ar-DZ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cs typeface="Arabic Transparent"/>
              </a:rPr>
              <a:t>اشراف</a:t>
            </a: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cs typeface="Arabic Transparent"/>
              </a:rPr>
              <a:t> السيد مكاوي محمد</a:t>
            </a:r>
            <a:endParaRPr lang="fr-FR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cs typeface="Arabic Transparent"/>
            </a:endParaRPr>
          </a:p>
        </p:txBody>
      </p:sp>
      <p:sp>
        <p:nvSpPr>
          <p:cNvPr id="6151" name="WordArt 10"/>
          <p:cNvSpPr>
            <a:spLocks noChangeArrowheads="1" noChangeShapeType="1" noTextEdit="1"/>
          </p:cNvSpPr>
          <p:nvPr/>
        </p:nvSpPr>
        <p:spPr bwMode="auto">
          <a:xfrm>
            <a:off x="6858016" y="4565695"/>
            <a:ext cx="1714512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abic Transparent"/>
              </a:rPr>
              <a:t>من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abic Transparent"/>
              </a:rPr>
              <a:t>اعداد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abic Transparent"/>
              </a:rPr>
              <a:t> :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cs typeface="Arabic Transparent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2686512" y="0"/>
            <a:ext cx="3600000" cy="64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FF33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r>
              <a:rPr lang="ar-DZ" b="1" dirty="0" smtClean="0">
                <a:solidFill>
                  <a:schemeClr val="tx1"/>
                </a:solidFill>
              </a:rPr>
              <a:t>متقن محمد </a:t>
            </a:r>
            <a:r>
              <a:rPr lang="ar-DZ" b="1" dirty="0" err="1" smtClean="0">
                <a:solidFill>
                  <a:schemeClr val="tx1"/>
                </a:solidFill>
              </a:rPr>
              <a:t>بوضياف</a:t>
            </a:r>
            <a:r>
              <a:rPr lang="ar-DZ" b="1" dirty="0" smtClean="0">
                <a:solidFill>
                  <a:schemeClr val="tx1"/>
                </a:solidFill>
              </a:rPr>
              <a:t> –</a:t>
            </a:r>
            <a:r>
              <a:rPr lang="ar-DZ" b="1" dirty="0" err="1" smtClean="0">
                <a:solidFill>
                  <a:schemeClr val="tx1"/>
                </a:solidFill>
              </a:rPr>
              <a:t>الرباحية</a:t>
            </a:r>
            <a:r>
              <a:rPr lang="ar-DZ" b="1" dirty="0" smtClean="0">
                <a:solidFill>
                  <a:schemeClr val="tx1"/>
                </a:solidFill>
              </a:rPr>
              <a:t>- ولاية سعيدة</a:t>
            </a:r>
          </a:p>
          <a:p>
            <a:pPr algn="ctr" rtl="1">
              <a:defRPr/>
            </a:pPr>
            <a:r>
              <a:rPr lang="fr-FR" b="1" dirty="0">
                <a:solidFill>
                  <a:schemeClr val="tx1"/>
                </a:solidFill>
              </a:rPr>
              <a:t>marouaneouldkada@gmail.com</a:t>
            </a:r>
          </a:p>
          <a:p>
            <a:pPr algn="ctr" rtl="1">
              <a:defRPr/>
            </a:pP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9" name="Picture 12" descr="H:\Sagem_My700x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428868"/>
            <a:ext cx="960599" cy="1714512"/>
          </a:xfrm>
          <a:prstGeom prst="rect">
            <a:avLst/>
          </a:prstGeom>
          <a:noFill/>
        </p:spPr>
      </p:pic>
      <p:sp>
        <p:nvSpPr>
          <p:cNvPr id="10" name="AutoShape 38"/>
          <p:cNvSpPr>
            <a:spLocks noChangeArrowheads="1"/>
          </p:cNvSpPr>
          <p:nvPr/>
        </p:nvSpPr>
        <p:spPr bwMode="auto">
          <a:xfrm rot="5400000">
            <a:off x="3786182" y="1428736"/>
            <a:ext cx="214314" cy="642942"/>
          </a:xfrm>
          <a:prstGeom prst="upArrow">
            <a:avLst>
              <a:gd name="adj1" fmla="val 50000"/>
              <a:gd name="adj2" fmla="val 57835"/>
            </a:avLst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1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714356"/>
            <a:ext cx="1644583" cy="94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4"/>
          <a:srcRect l="14865" t="18880" r="13124" b="21111"/>
          <a:stretch>
            <a:fillRect/>
          </a:stretch>
        </p:blipFill>
        <p:spPr bwMode="auto">
          <a:xfrm>
            <a:off x="357158" y="714356"/>
            <a:ext cx="2486015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0" descr="H:\thumb_267_800_1_0_0_auto.jpg"/>
          <p:cNvPicPr>
            <a:picLocks noChangeAspect="1" noChangeArrowheads="1"/>
          </p:cNvPicPr>
          <p:nvPr/>
        </p:nvPicPr>
        <p:blipFill>
          <a:blip r:embed="rId5" cstate="print"/>
          <a:srcRect l="9922" r="10702"/>
          <a:stretch>
            <a:fillRect/>
          </a:stretch>
        </p:blipFill>
        <p:spPr bwMode="auto">
          <a:xfrm>
            <a:off x="6072198" y="2143116"/>
            <a:ext cx="1474311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9" name="AutoShape 23"/>
          <p:cNvSpPr>
            <a:spLocks noChangeArrowheads="1"/>
          </p:cNvSpPr>
          <p:nvPr/>
        </p:nvSpPr>
        <p:spPr bwMode="auto">
          <a:xfrm>
            <a:off x="244475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9720" name="AutoShape 24"/>
          <p:cNvSpPr>
            <a:spLocks noChangeArrowheads="1"/>
          </p:cNvSpPr>
          <p:nvPr/>
        </p:nvSpPr>
        <p:spPr bwMode="auto">
          <a:xfrm>
            <a:off x="1760538" y="44450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9721" name="AutoShape 25"/>
          <p:cNvSpPr>
            <a:spLocks noChangeArrowheads="1"/>
          </p:cNvSpPr>
          <p:nvPr/>
        </p:nvSpPr>
        <p:spPr bwMode="auto">
          <a:xfrm>
            <a:off x="3294063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9722" name="AutoShape 26"/>
          <p:cNvSpPr>
            <a:spLocks noChangeArrowheads="1"/>
          </p:cNvSpPr>
          <p:nvPr/>
        </p:nvSpPr>
        <p:spPr bwMode="auto">
          <a:xfrm>
            <a:off x="4805363" y="4302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9723" name="AutoShape 27"/>
          <p:cNvSpPr>
            <a:spLocks noChangeArrowheads="1"/>
          </p:cNvSpPr>
          <p:nvPr/>
        </p:nvSpPr>
        <p:spPr bwMode="auto">
          <a:xfrm>
            <a:off x="1519238" y="5873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24" name="AutoShape 28"/>
          <p:cNvSpPr>
            <a:spLocks noChangeArrowheads="1"/>
          </p:cNvSpPr>
          <p:nvPr/>
        </p:nvSpPr>
        <p:spPr bwMode="auto">
          <a:xfrm>
            <a:off x="4551363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25" name="AutoShape 29"/>
          <p:cNvSpPr>
            <a:spLocks noChangeArrowheads="1"/>
          </p:cNvSpPr>
          <p:nvPr/>
        </p:nvSpPr>
        <p:spPr bwMode="auto">
          <a:xfrm>
            <a:off x="3030538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26" name="AutoShape 30"/>
          <p:cNvSpPr>
            <a:spLocks noChangeArrowheads="1"/>
          </p:cNvSpPr>
          <p:nvPr/>
        </p:nvSpPr>
        <p:spPr bwMode="auto">
          <a:xfrm>
            <a:off x="6343650" y="43973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9727" name="AutoShape 31"/>
          <p:cNvSpPr>
            <a:spLocks noChangeArrowheads="1"/>
          </p:cNvSpPr>
          <p:nvPr/>
        </p:nvSpPr>
        <p:spPr bwMode="auto">
          <a:xfrm>
            <a:off x="7867650" y="455613"/>
            <a:ext cx="1241425" cy="45243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ar-DZ" sz="2000" b="1">
                <a:cs typeface="Arabic Transparent" pitchFamily="2" charset="-78"/>
              </a:rPr>
              <a:t>اشارة الساعة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29728" name="AutoShape 32"/>
          <p:cNvSpPr>
            <a:spLocks noChangeArrowheads="1"/>
          </p:cNvSpPr>
          <p:nvPr/>
        </p:nvSpPr>
        <p:spPr bwMode="auto">
          <a:xfrm>
            <a:off x="6089650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29" name="AutoShape 33"/>
          <p:cNvSpPr>
            <a:spLocks noChangeArrowheads="1"/>
          </p:cNvSpPr>
          <p:nvPr/>
        </p:nvSpPr>
        <p:spPr bwMode="auto">
          <a:xfrm>
            <a:off x="7610475" y="595313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30" name="Rectangle 1"/>
          <p:cNvSpPr>
            <a:spLocks noChangeArrowheads="1"/>
          </p:cNvSpPr>
          <p:nvPr/>
        </p:nvSpPr>
        <p:spPr bwMode="auto">
          <a:xfrm>
            <a:off x="1357344" y="1154462"/>
            <a:ext cx="7643812" cy="74507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 eaLnBrk="1" hangingPunct="1">
              <a:lnSpc>
                <a:spcPts val="2600"/>
              </a:lnSpc>
            </a:pP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 معظم </a:t>
            </a:r>
            <a:r>
              <a:rPr lang="ar-DZ" b="1" dirty="0" err="1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الدارات</a:t>
            </a: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المندمجة تحتاج إلى  إشارة ساعة كالعدادات .....</a:t>
            </a:r>
            <a:endParaRPr lang="en-US" dirty="0">
              <a:solidFill>
                <a:srgbClr val="000000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>
              <a:lnSpc>
                <a:spcPts val="2600"/>
              </a:lnSpc>
            </a:pP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 حيث يتم توليد </a:t>
            </a:r>
            <a:r>
              <a:rPr lang="ar-DZ" b="1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إشارة </a:t>
            </a: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الساعة بعدة طرق منها الدارة المندمجة </a:t>
            </a:r>
            <a:r>
              <a:rPr lang="fr-FR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NE555</a:t>
            </a: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.....</a:t>
            </a:r>
            <a:endParaRPr lang="en-US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pic>
        <p:nvPicPr>
          <p:cNvPr id="32769" name="Picture 1" descr="H:\CIRCUIT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85978"/>
            <a:ext cx="2214578" cy="1660934"/>
          </a:xfrm>
          <a:prstGeom prst="rect">
            <a:avLst/>
          </a:prstGeom>
          <a:noFill/>
        </p:spPr>
      </p:pic>
      <p:pic>
        <p:nvPicPr>
          <p:cNvPr id="39" name="Picture 67" descr="555 astable circu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214554"/>
            <a:ext cx="2214578" cy="19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941888"/>
            <a:ext cx="28257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4427538" y="4652963"/>
            <a:ext cx="1282700" cy="342900"/>
          </a:xfrm>
          <a:prstGeom prst="wedgeRoundRectCallout">
            <a:avLst>
              <a:gd name="adj1" fmla="val 57671"/>
              <a:gd name="adj2" fmla="val 170370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>
              <a:spcAft>
                <a:spcPts val="1000"/>
              </a:spcAft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إشارة 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الساعة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/>
          <a:srcRect b="52638"/>
          <a:stretch>
            <a:fillRect/>
          </a:stretch>
        </p:blipFill>
        <p:spPr bwMode="auto">
          <a:xfrm>
            <a:off x="828675" y="4797425"/>
            <a:ext cx="28924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180975" y="4941888"/>
            <a:ext cx="1241425" cy="342900"/>
          </a:xfrm>
          <a:prstGeom prst="wedgeRoundRectCallout">
            <a:avLst>
              <a:gd name="adj1" fmla="val 62662"/>
              <a:gd name="adj2" fmla="val 233333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>
              <a:spcAft>
                <a:spcPts val="1000"/>
              </a:spcAft>
            </a:pPr>
            <a:r>
              <a:rPr lang="ar-DZ" sz="1600" b="1">
                <a:solidFill>
                  <a:srgbClr val="FF0000"/>
                </a:solidFill>
                <a:cs typeface="Arabic Transparent" pitchFamily="2" charset="-78"/>
              </a:rPr>
              <a:t>اشارة الساعة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9" grpId="0" animBg="1"/>
      <p:bldP spid="29720" grpId="0" animBg="1"/>
      <p:bldP spid="29721" grpId="0" animBg="1"/>
      <p:bldP spid="29722" grpId="0" animBg="1"/>
      <p:bldP spid="29723" grpId="0" animBg="1"/>
      <p:bldP spid="29724" grpId="0" animBg="1"/>
      <p:bldP spid="29725" grpId="0" animBg="1"/>
      <p:bldP spid="29726" grpId="0" animBg="1"/>
      <p:bldP spid="29727" grpId="0" animBg="1"/>
      <p:bldP spid="29728" grpId="0" animBg="1"/>
      <p:bldP spid="29729" grpId="0" animBg="1"/>
      <p:bldP spid="29730" grpId="0"/>
      <p:bldP spid="41" grpId="0" animBg="1"/>
      <p:bldP spid="4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229350" y="292100"/>
            <a:ext cx="2735263" cy="576263"/>
            <a:chOff x="3924" y="184"/>
            <a:chExt cx="1723" cy="363"/>
          </a:xfrm>
        </p:grpSpPr>
        <p:sp>
          <p:nvSpPr>
            <p:cNvPr id="22530" name="Text Box 2"/>
            <p:cNvSpPr txBox="1">
              <a:spLocks noChangeArrowheads="1"/>
            </p:cNvSpPr>
            <p:nvPr/>
          </p:nvSpPr>
          <p:spPr bwMode="auto">
            <a:xfrm>
              <a:off x="4014" y="239"/>
              <a:ext cx="1633" cy="231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b="1">
                  <a:cs typeface="Arabic Transparent" pitchFamily="2" charset="-78"/>
                </a:rPr>
                <a:t>1 ـ المقحل </a:t>
              </a:r>
              <a:r>
                <a:rPr lang="fr-FR" b="1">
                  <a:cs typeface="Arabic Transparent" pitchFamily="2" charset="-78"/>
                </a:rPr>
                <a:t>T1</a:t>
              </a:r>
              <a:r>
                <a:rPr lang="ar-DZ" b="1">
                  <a:cs typeface="Arabic Transparent" pitchFamily="2" charset="-78"/>
                </a:rPr>
                <a:t>  مسدود  </a:t>
              </a:r>
              <a:r>
                <a:rPr lang="fr-FR" b="1">
                  <a:cs typeface="Arabic Transparent" pitchFamily="2" charset="-78"/>
                  <a:sym typeface="Symbol" pitchFamily="18" charset="2"/>
                </a:rPr>
                <a:t></a:t>
              </a:r>
              <a:r>
                <a:rPr lang="ar-DZ" b="1">
                  <a:cs typeface="Arabic Transparent" pitchFamily="2" charset="-78"/>
                  <a:sym typeface="Symbol" pitchFamily="18" charset="2"/>
                </a:rPr>
                <a:t> </a:t>
              </a:r>
              <a:endParaRPr lang="fr-FR" b="1">
                <a:cs typeface="Arabic Transparent" pitchFamily="2" charset="-78"/>
              </a:endParaRPr>
            </a:p>
          </p:txBody>
        </p:sp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3924" y="184"/>
              <a:ext cx="45" cy="363"/>
            </a:xfrm>
            <a:prstGeom prst="rightBrace">
              <a:avLst>
                <a:gd name="adj1" fmla="val 6722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140200" y="153988"/>
            <a:ext cx="208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/>
              <a:t>برمجة </a:t>
            </a:r>
            <a:r>
              <a:rPr lang="fr-FR" sz="1400"/>
              <a:t>RB6</a:t>
            </a:r>
            <a:r>
              <a:rPr lang="ar-DZ" sz="1600"/>
              <a:t> كمخرج.</a:t>
            </a:r>
            <a:endParaRPr lang="fr-FR" sz="160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635375" y="619125"/>
            <a:ext cx="259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/>
              <a:t>وضع </a:t>
            </a:r>
            <a:r>
              <a:rPr lang="fr-FR" sz="1400"/>
              <a:t>RB6</a:t>
            </a:r>
            <a:r>
              <a:rPr lang="ar-DZ" sz="1600"/>
              <a:t> في </a:t>
            </a:r>
            <a:r>
              <a:rPr lang="fr-FR" sz="1600"/>
              <a:t>0</a:t>
            </a:r>
            <a:r>
              <a:rPr lang="ar-DZ" sz="1600"/>
              <a:t> (</a:t>
            </a:r>
            <a:r>
              <a:rPr lang="fr-FR" sz="1600"/>
              <a:t>+0V</a:t>
            </a:r>
            <a:r>
              <a:rPr lang="ar-DZ" sz="1600"/>
              <a:t>).</a:t>
            </a:r>
            <a:endParaRPr lang="fr-FR" sz="1600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372225" y="1139825"/>
            <a:ext cx="2193925" cy="336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ea typeface="MS PGothic" pitchFamily="34" charset="-128"/>
                <a:cs typeface="Arabic Transparent" pitchFamily="2" charset="-78"/>
              </a:rPr>
              <a:t>RB6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 كمخرج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 .</a:t>
            </a:r>
            <a:endParaRPr lang="fr-FR" altLang="ja-JP" sz="1600" b="1">
              <a:ea typeface="MS PGothic" pitchFamily="34" charset="-128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570163" y="1557338"/>
            <a:ext cx="5749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ea typeface="MS PGothic" pitchFamily="34" charset="-128"/>
                <a:cs typeface="Arabic Transparent" pitchFamily="2" charset="-78"/>
              </a:rPr>
              <a:t>RB6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 كمخرج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  <a:sym typeface="Symbol" pitchFamily="18" charset="2"/>
              </a:rPr>
              <a:t>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  <a:sym typeface="Symbol" pitchFamily="18" charset="2"/>
              </a:rPr>
              <a:t> </a:t>
            </a:r>
            <a:r>
              <a:rPr lang="ar-DZ" altLang="ja-JP">
                <a:latin typeface="Calibri" pitchFamily="34" charset="0"/>
                <a:ea typeface="SimSun" pitchFamily="2" charset="-122"/>
                <a:cs typeface="Arabic Transparent" pitchFamily="2" charset="-78"/>
              </a:rPr>
              <a:t>يعني: </a:t>
            </a:r>
            <a:r>
              <a:rPr lang="ar-DZ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=0</a:t>
            </a:r>
            <a:r>
              <a:rPr lang="ar-DZ" altLang="ja-JP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TRISB6</a:t>
            </a:r>
            <a:r>
              <a:rPr lang="ar-DZ" altLang="ja-JP" sz="14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>
                <a:latin typeface="Calibri" pitchFamily="34" charset="0"/>
                <a:ea typeface="SimSun" pitchFamily="2" charset="-122"/>
                <a:cs typeface="Arabic Transparent" pitchFamily="2" charset="-78"/>
              </a:rPr>
              <a:t>لسجل التحكم</a:t>
            </a:r>
            <a:r>
              <a:rPr lang="fr-FR" altLang="ja-JP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4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ea typeface="SimSun" pitchFamily="2" charset="-122"/>
              </a:rPr>
              <a:t>TRISB</a:t>
            </a:r>
            <a:r>
              <a:rPr lang="ar-DZ" altLang="ja-JP" sz="1400">
                <a:latin typeface="Calibri" pitchFamily="34" charset="0"/>
                <a:cs typeface="Arabic Transparent" pitchFamily="2" charset="-78"/>
              </a:rPr>
              <a:t> .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457700" y="1989138"/>
            <a:ext cx="1762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>
                <a:cs typeface="Times New Roman" pitchFamily="18" charset="0"/>
              </a:rPr>
              <a:t>(10111111)</a:t>
            </a:r>
            <a:r>
              <a:rPr lang="fr-FR" sz="1400" baseline="-30000">
                <a:cs typeface="Times New Roman" pitchFamily="18" charset="0"/>
              </a:rPr>
              <a:t>2</a:t>
            </a:r>
            <a:r>
              <a:rPr lang="fr-FR" sz="1400">
                <a:cs typeface="Times New Roman" pitchFamily="18" charset="0"/>
              </a:rPr>
              <a:t> = (BF)</a:t>
            </a:r>
            <a:r>
              <a:rPr lang="fr-FR" sz="1400" baseline="-30000">
                <a:cs typeface="Times New Roman" pitchFamily="18" charset="0"/>
              </a:rPr>
              <a:t>h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486275" y="2349500"/>
            <a:ext cx="1731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>
                <a:cs typeface="Times New Roman" pitchFamily="18" charset="0"/>
              </a:rPr>
              <a:t>(00000000)</a:t>
            </a:r>
            <a:r>
              <a:rPr lang="fr-FR" sz="1400" baseline="-30000">
                <a:cs typeface="Times New Roman" pitchFamily="18" charset="0"/>
              </a:rPr>
              <a:t>2</a:t>
            </a:r>
            <a:r>
              <a:rPr lang="fr-FR" sz="1400">
                <a:cs typeface="Times New Roman" pitchFamily="18" charset="0"/>
              </a:rPr>
              <a:t> = (00)</a:t>
            </a:r>
            <a:r>
              <a:rPr lang="fr-FR" sz="1400" baseline="-30000">
                <a:cs typeface="Times New Roman" pitchFamily="18" charset="0"/>
              </a:rPr>
              <a:t>h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7380288" y="2924175"/>
            <a:ext cx="92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>
                <a:ea typeface="MS PGothic" pitchFamily="34" charset="-128"/>
              </a:rPr>
              <a:t> 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527050" y="3197225"/>
            <a:ext cx="4964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600" b="1">
                <a:solidFill>
                  <a:srgbClr val="0000FF"/>
                </a:solidFill>
                <a:cs typeface="Times New Roman" pitchFamily="18" charset="0"/>
              </a:rPr>
              <a:t>MOVLW </a:t>
            </a:r>
            <a:r>
              <a:rPr lang="fr-FR" sz="1600" b="1">
                <a:cs typeface="Times New Roman" pitchFamily="18" charset="0"/>
              </a:rPr>
              <a:t>    0xBF</a:t>
            </a:r>
            <a:r>
              <a:rPr lang="ar-DZ" sz="1600" b="1">
                <a:cs typeface="Times New Roman" pitchFamily="18" charset="0"/>
              </a:rPr>
              <a:t>         </a:t>
            </a:r>
            <a:r>
              <a:rPr lang="fr-FR" sz="1600" b="1">
                <a:cs typeface="Times New Roman" pitchFamily="18" charset="0"/>
              </a:rPr>
              <a:t> </a:t>
            </a:r>
            <a:r>
              <a:rPr lang="en-US" sz="1600" b="1"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1600" b="1"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sz="1600">
                <a:ea typeface="Times New Roman" pitchFamily="18" charset="0"/>
                <a:cs typeface="Arabic Transparent" pitchFamily="2" charset="-78"/>
              </a:rPr>
              <a:t>W </a:t>
            </a:r>
            <a:r>
              <a:rPr lang="ar-DZ" sz="1600"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600"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600">
                <a:cs typeface="Arabic Transparent" pitchFamily="2" charset="-78"/>
              </a:rPr>
              <a:t> 0x4 </a:t>
            </a:r>
            <a:r>
              <a:rPr lang="ar-SA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 شحن</a:t>
            </a:r>
            <a:r>
              <a:rPr lang="ar-SA" sz="1600">
                <a:cs typeface="Arabic Transparent" pitchFamily="2" charset="-78"/>
              </a:rPr>
              <a:t> القيمة</a:t>
            </a:r>
            <a:r>
              <a:rPr lang="fr-FR" sz="1600">
                <a:cs typeface="Times New Roman" pitchFamily="18" charset="0"/>
              </a:rPr>
              <a:t> 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517525" y="3556000"/>
            <a:ext cx="580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1600" b="1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 b="1">
                <a:cs typeface="Times New Roman" pitchFamily="18" charset="0"/>
              </a:rPr>
              <a:t>  </a:t>
            </a:r>
            <a:r>
              <a:rPr lang="en-GB" altLang="ja-JP" sz="1600" b="1">
                <a:solidFill>
                  <a:srgbClr val="FF0000"/>
                </a:solidFill>
                <a:ea typeface="SimSun" pitchFamily="2" charset="-122"/>
              </a:rPr>
              <a:t>TRISB</a:t>
            </a:r>
            <a:r>
              <a:rPr lang="ar-DZ" altLang="ja-JP" sz="1600" b="1">
                <a:solidFill>
                  <a:srgbClr val="FF0000"/>
                </a:solidFill>
                <a:ea typeface="SimSun" pitchFamily="2" charset="-122"/>
              </a:rPr>
              <a:t>         </a:t>
            </a:r>
            <a:r>
              <a:rPr lang="en-GB" altLang="ja-JP" sz="1600" b="1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sz="1600" b="1"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sz="1600" b="1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>
                <a:ea typeface="Times New Roman" pitchFamily="18" charset="0"/>
                <a:cs typeface="Arabic Transparent" pitchFamily="2" charset="-78"/>
              </a:rPr>
              <a:t>TRISB  </a:t>
            </a:r>
            <a:r>
              <a:rPr lang="ar-SA" sz="1600"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sz="1600"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600"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sz="1600"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r>
              <a:rPr lang="fr-FR" altLang="ja-JP" sz="1600">
                <a:ea typeface="MS PGothic" pitchFamily="34" charset="-128"/>
              </a:rPr>
              <a:t> 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218238" y="2206625"/>
            <a:ext cx="35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400" b="1">
                <a:cs typeface="Arabic Transparent" pitchFamily="2" charset="-78"/>
              </a:rPr>
              <a:t>أو</a:t>
            </a:r>
            <a:r>
              <a:rPr lang="fr-FR" altLang="ja-JP" sz="1400"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372225" y="4389438"/>
            <a:ext cx="2376488" cy="336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buFont typeface="Wingdings" pitchFamily="2" charset="2"/>
              <a:buChar char="q"/>
            </a:pPr>
            <a:r>
              <a:rPr lang="fr-FR" sz="1600" b="1">
                <a:cs typeface="Arabic Transparent" pitchFamily="2" charset="-78"/>
              </a:rPr>
              <a:t> </a:t>
            </a:r>
            <a:r>
              <a:rPr lang="ar-DZ" sz="1600" b="1">
                <a:cs typeface="Arabic Transparent" pitchFamily="2" charset="-78"/>
              </a:rPr>
              <a:t>وضع  </a:t>
            </a:r>
            <a:r>
              <a:rPr lang="fr-FR" sz="1600" b="1">
                <a:cs typeface="Arabic Transparent" pitchFamily="2" charset="-78"/>
              </a:rPr>
              <a:t>RB6</a:t>
            </a:r>
            <a:r>
              <a:rPr lang="ar-DZ" sz="1600" b="1">
                <a:cs typeface="Arabic Transparent" pitchFamily="2" charset="-78"/>
              </a:rPr>
              <a:t> في 0 (</a:t>
            </a:r>
            <a:r>
              <a:rPr lang="fr-FR" sz="1600" b="1">
                <a:cs typeface="Arabic Transparent" pitchFamily="2" charset="-78"/>
              </a:rPr>
              <a:t>+0V</a:t>
            </a:r>
            <a:r>
              <a:rPr lang="ar-DZ" sz="1600" b="1">
                <a:cs typeface="Arabic Transparent" pitchFamily="2" charset="-78"/>
              </a:rPr>
              <a:t>).</a:t>
            </a:r>
            <a:endParaRPr lang="fr-FR" sz="1600" b="1">
              <a:cs typeface="Arabic Transparent" pitchFamily="2" charset="-78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738313" y="4821238"/>
            <a:ext cx="696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RB6=1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 سوف يزودنا بـ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0V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حتى يصبح المقحل مسدود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ar-DZ" altLang="ja-JP" sz="1600">
                <a:solidFill>
                  <a:srgbClr val="000000"/>
                </a:solidFill>
                <a:cs typeface="Arabic Transparent" pitchFamily="2" charset="-78"/>
              </a:rPr>
              <a:t> هذا تم بواسطة سجل المرفأ 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</a:rPr>
              <a:t>PORTB</a:t>
            </a:r>
            <a:r>
              <a:rPr lang="ar-DZ" altLang="ja-JP" sz="1600">
                <a:solidFill>
                  <a:srgbClr val="000000"/>
                </a:solidFill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</a:rPr>
              <a:t>.</a:t>
            </a:r>
            <a:r>
              <a:rPr lang="ar-DZ" altLang="ja-JP" sz="1600">
                <a:solidFill>
                  <a:srgbClr val="000000"/>
                </a:solidFill>
                <a:cs typeface="Arabic Transparent" pitchFamily="2" charset="-78"/>
              </a:rPr>
              <a:t>.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2527300" y="5675313"/>
            <a:ext cx="4132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توفير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+0V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حتى يصبح المقحل مسدود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  </a:t>
            </a:r>
            <a:r>
              <a:rPr lang="en-US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481013" y="5684838"/>
            <a:ext cx="2046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 b="1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fr-FR" altLang="ja-JP" sz="1600" b="1">
                <a:solidFill>
                  <a:srgbClr val="FF0000"/>
                </a:solidFill>
                <a:ea typeface="MS PGothic" pitchFamily="34" charset="-128"/>
                <a:cs typeface="Times New Roman" pitchFamily="18" charset="0"/>
              </a:rPr>
              <a:t>PORT B</a:t>
            </a:r>
            <a:r>
              <a:rPr lang="en-US" altLang="ja-JP" sz="1600" b="1">
                <a:solidFill>
                  <a:srgbClr val="000000"/>
                </a:solidFill>
                <a:ea typeface="SimSun" pitchFamily="2" charset="-122"/>
              </a:rPr>
              <a:t> , </a:t>
            </a:r>
            <a:r>
              <a:rPr lang="de-DE" altLang="ja-JP" sz="1600" b="1">
                <a:solidFill>
                  <a:srgbClr val="000000"/>
                </a:solidFill>
                <a:ea typeface="MS PGothic" pitchFamily="34" charset="-128"/>
              </a:rPr>
              <a:t>RB4</a:t>
            </a:r>
            <a:endParaRPr lang="fr-FR" sz="1600" b="1">
              <a:solidFill>
                <a:srgbClr val="000000"/>
              </a:solidFill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7667625" y="5229225"/>
            <a:ext cx="925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>
                <a:ea typeface="MS PGothic" pitchFamily="34" charset="-128"/>
              </a:rPr>
              <a:t> </a:t>
            </a: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3689350" y="6405563"/>
            <a:ext cx="504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ـ حتى يتم المحافظة على المقحل مسدود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لابد من استعمال حلقة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solidFill>
                  <a:srgbClr val="FF3300"/>
                </a:solidFill>
                <a:ea typeface="MS PGothic" pitchFamily="34" charset="-128"/>
                <a:cs typeface="Arabic Transparent" pitchFamily="2" charset="-78"/>
              </a:rPr>
              <a:t>LOOP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en-US" altLang="ja-JP" sz="1600">
              <a:solidFill>
                <a:srgbClr val="000000"/>
              </a:solidFill>
              <a:ea typeface="SimSun" pitchFamily="2" charset="-122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  <p:bldP spid="22534" grpId="0" animBg="1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  <p:bldP spid="22542" grpId="0" animBg="1"/>
      <p:bldP spid="22543" grpId="0"/>
      <p:bldP spid="22544" grpId="0"/>
      <p:bldP spid="22545" grpId="0"/>
      <p:bldP spid="22546" grpId="0"/>
      <p:bldP spid="2254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332163" y="1849438"/>
            <a:ext cx="3122843" cy="52322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  <a:p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50825" y="279400"/>
            <a:ext cx="469106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LIST      p=16F84                     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تحديد نو الميكرومراقب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0825" y="698500"/>
            <a:ext cx="4286250" cy="2143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#include &lt;p16F84.inc&gt;            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   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تحديد المتغيرات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73050" y="981075"/>
            <a:ext cx="20669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__CONFIG H' 3FF9 '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344613" y="1444625"/>
            <a:ext cx="33877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ORG  0x000               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الارجاع الى الصفر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344613" y="1844675"/>
            <a:ext cx="18732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BSF STATUS,5</a:t>
            </a:r>
            <a:endParaRPr lang="fr-FR" sz="1400">
              <a:solidFill>
                <a:schemeClr val="tx1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358900" y="2200275"/>
            <a:ext cx="14827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MOVLW 0xBF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338513" y="2224088"/>
            <a:ext cx="2660650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 0xBF </a:t>
            </a:r>
            <a:r>
              <a:rPr lang="ar-SA" sz="140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 شحن</a:t>
            </a:r>
            <a:r>
              <a:rPr lang="ar-SA" sz="1400">
                <a:solidFill>
                  <a:schemeClr val="tx1"/>
                </a:solidFill>
                <a:cs typeface="Arabic Transparent" pitchFamily="2" charset="-78"/>
              </a:rPr>
              <a:t> القيمة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1358900" y="2709863"/>
            <a:ext cx="1674813" cy="2143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</a:rPr>
              <a:t>MOVWF  TRISB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336925" y="2660650"/>
            <a:ext cx="327183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TRISB  </a:t>
            </a:r>
            <a:r>
              <a:rPr lang="ar-SA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endParaRPr lang="fr-FR" sz="140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1339850" y="3021013"/>
            <a:ext cx="16716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BCF  STATUS,5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349625" y="3044825"/>
            <a:ext cx="3101975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247650" y="3500438"/>
            <a:ext cx="3046413" cy="2143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</a:rPr>
              <a:t>LOOP         BCF  PORTB , RB6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241675" y="3779838"/>
            <a:ext cx="307498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استعمال حلقة </a:t>
            </a:r>
            <a:r>
              <a:rPr lang="fr-FR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LOOP</a:t>
            </a:r>
            <a:r>
              <a:rPr lang="ar-DZ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حتى يبقى المقحل مسدود </a:t>
            </a:r>
            <a:r>
              <a:rPr lang="fr-FR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sz="140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1320800" y="3789363"/>
            <a:ext cx="14065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GOTO LOOP</a:t>
            </a: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1282700" y="4149725"/>
            <a:ext cx="6683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 END</a:t>
            </a: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3248025" y="4110038"/>
            <a:ext cx="1212850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انهاء البرنامج  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en-US" sz="1400">
                <a:solidFill>
                  <a:schemeClr val="tx1"/>
                </a:solidFill>
                <a:latin typeface="Arabic Transparent" pitchFamily="2" charset="-78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3302000" y="3444875"/>
            <a:ext cx="3592513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توفير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+0V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RB6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حتى يصبح المقحل مسدود </a:t>
            </a:r>
            <a:r>
              <a:rPr lang="fr-FR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6948488" y="333375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>
                <a:solidFill>
                  <a:srgbClr val="FF0000"/>
                </a:solidFill>
                <a:cs typeface="Arabic Transparent" pitchFamily="2" charset="-78"/>
              </a:rPr>
              <a:t>البرنامج:</a:t>
            </a:r>
            <a:endParaRPr lang="fr-FR" sz="2400" b="1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  <p:bldP spid="23556" grpId="0"/>
      <p:bldP spid="23557" grpId="0"/>
      <p:bldP spid="23558" grpId="0"/>
      <p:bldP spid="23559" grpId="0"/>
      <p:bldP spid="23560" grpId="0"/>
      <p:bldP spid="23561" grpId="0"/>
      <p:bldP spid="23562" grpId="0"/>
      <p:bldP spid="23563" grpId="0"/>
      <p:bldP spid="23564" grpId="0"/>
      <p:bldP spid="23565" grpId="0"/>
      <p:bldP spid="23566" grpId="0"/>
      <p:bldP spid="23567" grpId="0"/>
      <p:bldP spid="23568" grpId="0"/>
      <p:bldP spid="23569" grpId="0"/>
      <p:bldP spid="23570" grpId="0"/>
      <p:bldP spid="23571" grpId="0"/>
      <p:bldP spid="2357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42875" y="65088"/>
            <a:ext cx="8532813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NOM DE PROGRAMME : TRANSITOR EN COMMUTATION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DATE DE CREATION :  09/04/2012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AUTEUR : pic 16f84A  </a:t>
            </a:r>
            <a:r>
              <a:rPr lang="fr-FR" sz="1100" b="1" dirty="0" err="1">
                <a:solidFill>
                  <a:srgbClr val="008000"/>
                </a:solidFill>
                <a:cs typeface="Times New Roman" pitchFamily="18" charset="0"/>
              </a:rPr>
              <a:t>saida</a:t>
            </a:r>
            <a:endParaRPr lang="fr-FR" sz="1100" b="1" dirty="0">
              <a:solidFill>
                <a:srgbClr val="008000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LES DIRECTIVES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LIST</a:t>
            </a:r>
            <a:r>
              <a:rPr lang="fr-FR" sz="1100" b="1" dirty="0">
                <a:cs typeface="Times New Roman" pitchFamily="18" charset="0"/>
              </a:rPr>
              <a:t>      p=16F84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; Définition de processeur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#</a:t>
            </a:r>
            <a:r>
              <a:rPr lang="fr-FR" sz="1100" b="1" dirty="0" err="1">
                <a:solidFill>
                  <a:srgbClr val="0000FF"/>
                </a:solidFill>
                <a:cs typeface="Times New Roman" pitchFamily="18" charset="0"/>
              </a:rPr>
              <a:t>include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&lt;p16F84.inc</a:t>
            </a:r>
            <a:r>
              <a:rPr lang="fr-FR" sz="1100" b="1" dirty="0">
                <a:cs typeface="Times New Roman" pitchFamily="18" charset="0"/>
              </a:rPr>
              <a:t>&gt;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; Définitions de variables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__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CONFIG   _CP_OFF &amp; _WDT_OFF &amp; _PWRTE_ON &amp; _XT_OSC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 ;++++++++++++++++++++++++++++++++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DECLARATION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 ;++++++++++++++++++++++++++++++++</a:t>
            </a:r>
          </a:p>
          <a:p>
            <a:pPr eaLnBrk="0" hangingPunct="0"/>
            <a:r>
              <a:rPr lang="en-US" sz="1100" b="1" dirty="0">
                <a:solidFill>
                  <a:srgbClr val="0000FF"/>
                </a:solidFill>
                <a:cs typeface="Times New Roman" pitchFamily="18" charset="0"/>
              </a:rPr>
              <a:t>          #define</a:t>
            </a:r>
            <a:r>
              <a:rPr lang="en-US" sz="1100" b="1" dirty="0">
                <a:cs typeface="Times New Roman" pitchFamily="18" charset="0"/>
              </a:rPr>
              <a:t>  T1 PORTB,6</a:t>
            </a:r>
            <a:endParaRPr lang="fr-FR" sz="1100" b="1" dirty="0"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	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VECTEUR DE RESET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 ORG</a:t>
            </a:r>
            <a:r>
              <a:rPr lang="fr-FR" sz="1100" b="1" dirty="0">
                <a:cs typeface="Times New Roman" pitchFamily="18" charset="0"/>
              </a:rPr>
              <a:t>  0x000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Vecteur de Reset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     INITIALISATIONS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BSF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 STATUS</a:t>
            </a:r>
            <a:r>
              <a:rPr lang="fr-FR" sz="1100" b="1" dirty="0">
                <a:cs typeface="Times New Roman" pitchFamily="18" charset="0"/>
              </a:rPr>
              <a:t>,5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Met 1 (set) le bit 5 (RP0) du registre d’état (STATUS)	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Autrement dit sélectionne la page 1 du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Registre File (adresses  de 80 a 8B)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dans laquelle se trouve le Registre STATUS (à l’adresse 83)                                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fr-FR" sz="1100" b="1" dirty="0">
                <a:cs typeface="Times New Roman" pitchFamily="18" charset="0"/>
              </a:rPr>
              <a:t> 0xBF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; Met la valeur </a:t>
            </a:r>
            <a:r>
              <a:rPr lang="fr-FR" sz="1100" b="1" dirty="0" err="1">
                <a:solidFill>
                  <a:srgbClr val="008000"/>
                </a:solidFill>
                <a:cs typeface="Times New Roman" pitchFamily="18" charset="0"/>
              </a:rPr>
              <a:t>hex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BF dans le registre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                    MOVWF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 TRISB</a:t>
            </a:r>
            <a:r>
              <a:rPr lang="fr-FR" sz="1100" b="1" dirty="0">
                <a:cs typeface="Times New Roman" pitchFamily="18" charset="0"/>
              </a:rPr>
              <a:t>            </a:t>
            </a:r>
            <a:r>
              <a:rPr lang="fr-FR" sz="1100" b="1" dirty="0">
                <a:solidFill>
                  <a:srgbClr val="00CC00"/>
                </a:solidFill>
                <a:cs typeface="Times New Roman" pitchFamily="18" charset="0"/>
              </a:rPr>
              <a:t>;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stocke la valeur dans TRISB, Port B configuré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BCF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 STATUS</a:t>
            </a:r>
            <a:r>
              <a:rPr lang="fr-FR" sz="1100" b="1" dirty="0">
                <a:cs typeface="Times New Roman" pitchFamily="18" charset="0"/>
              </a:rPr>
              <a:t>,5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Retour à la page 0 du Registre File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solidFill>
                <a:srgbClr val="00CC00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PROGRAMME PRINCIPALE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BCF 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PORTB</a:t>
            </a:r>
            <a:r>
              <a:rPr lang="fr-FR" sz="1100" b="1" dirty="0">
                <a:cs typeface="Times New Roman" pitchFamily="18" charset="0"/>
              </a:rPr>
              <a:t> ,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RB6         ; Transistor sature, car l’instruction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BCF met à 0 (Reset) Dans le cas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pressent, elle met à 0 ( 0 V ) le bit 6 du Port B (PORTB,RB6)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LOOP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GOTO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LOOP</a:t>
            </a:r>
            <a:r>
              <a:rPr lang="fr-FR" sz="1100" b="1" dirty="0">
                <a:cs typeface="Times New Roman" pitchFamily="18" charset="0"/>
              </a:rPr>
              <a:t>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Le programme se reboucle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CC00"/>
                </a:solidFill>
                <a:cs typeface="Times New Roman" pitchFamily="18" charset="0"/>
              </a:rPr>
              <a:t>                                      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Transistor reste indéfiniment sature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END</a:t>
            </a:r>
            <a:r>
              <a:rPr lang="fr-FR" sz="1100" b="1" dirty="0">
                <a:cs typeface="Times New Roman" pitchFamily="18" charset="0"/>
              </a:rPr>
              <a:t>         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; fin du programme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cs typeface="Times New Roman" pitchFamily="18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588125" y="333375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>
                <a:solidFill>
                  <a:srgbClr val="FF0000"/>
                </a:solidFill>
                <a:cs typeface="Arabic Transparent" pitchFamily="2" charset="-78"/>
              </a:rPr>
              <a:t>البرنامج كامل:</a:t>
            </a:r>
            <a:endParaRPr lang="fr-FR" sz="2400" b="1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45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245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245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245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245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457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457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457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2457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2457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2457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2457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2457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457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2457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2457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3" dur="500"/>
                                        <p:tgtEl>
                                          <p:spTgt spid="2457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6" dur="500"/>
                                        <p:tgtEl>
                                          <p:spTgt spid="2457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1" dur="500"/>
                                        <p:tgtEl>
                                          <p:spTgt spid="24578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6" dur="500"/>
                                        <p:tgtEl>
                                          <p:spTgt spid="24578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1" dur="500"/>
                                        <p:tgtEl>
                                          <p:spTgt spid="24578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6" dur="500"/>
                                        <p:tgtEl>
                                          <p:spTgt spid="24578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1" dur="500"/>
                                        <p:tgtEl>
                                          <p:spTgt spid="2457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6" dur="500"/>
                                        <p:tgtEl>
                                          <p:spTgt spid="24578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Text Box 56"/>
          <p:cNvSpPr txBox="1">
            <a:spLocks noChangeArrowheads="1"/>
          </p:cNvSpPr>
          <p:nvPr/>
        </p:nvSpPr>
        <p:spPr bwMode="auto">
          <a:xfrm>
            <a:off x="6661150" y="115888"/>
            <a:ext cx="223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اليك الشكل التالي بحيث: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4153" name="Text Box 57"/>
          <p:cNvSpPr txBox="1">
            <a:spLocks noChangeArrowheads="1"/>
          </p:cNvSpPr>
          <p:nvPr/>
        </p:nvSpPr>
        <p:spPr bwMode="auto">
          <a:xfrm>
            <a:off x="3636963" y="836613"/>
            <a:ext cx="5256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ـ عند الضغط على الزر الضاغط (</a:t>
            </a:r>
            <a:r>
              <a:rPr lang="fr-FR" sz="1400">
                <a:cs typeface="Arabic Transparent" pitchFamily="2" charset="-78"/>
              </a:rPr>
              <a:t>BP</a:t>
            </a:r>
            <a:r>
              <a:rPr lang="ar-DZ" sz="1600">
                <a:cs typeface="Arabic Transparent" pitchFamily="2" charset="-78"/>
              </a:rPr>
              <a:t>) ، تشتغل الكهروصمام (</a:t>
            </a:r>
            <a:r>
              <a:rPr lang="fr-FR" sz="1400">
                <a:cs typeface="Arabic Transparent" pitchFamily="2" charset="-78"/>
              </a:rPr>
              <a:t>LED</a:t>
            </a:r>
            <a:r>
              <a:rPr lang="ar-DZ" sz="1600">
                <a:cs typeface="Arabic Transparent" pitchFamily="2" charset="-78"/>
              </a:rPr>
              <a:t>).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3492500" y="1125538"/>
            <a:ext cx="5472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ـ عند رفع الضغط على الزر الضاغط (</a:t>
            </a:r>
            <a:r>
              <a:rPr lang="fr-FR" sz="1400">
                <a:cs typeface="Arabic Transparent" pitchFamily="2" charset="-78"/>
              </a:rPr>
              <a:t>BP</a:t>
            </a:r>
            <a:r>
              <a:rPr lang="ar-DZ" sz="1600">
                <a:cs typeface="Arabic Transparent" pitchFamily="2" charset="-78"/>
              </a:rPr>
              <a:t>) ، لا تشتغل الكهروصمام (</a:t>
            </a:r>
            <a:r>
              <a:rPr lang="fr-FR" sz="1400">
                <a:cs typeface="Arabic Transparent" pitchFamily="2" charset="-78"/>
              </a:rPr>
              <a:t>LED</a:t>
            </a:r>
            <a:r>
              <a:rPr lang="ar-DZ" sz="1600">
                <a:cs typeface="Arabic Transparent" pitchFamily="2" charset="-78"/>
              </a:rPr>
              <a:t>).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4157" name="Text Box 61"/>
          <p:cNvSpPr txBox="1">
            <a:spLocks noChangeArrowheads="1"/>
          </p:cNvSpPr>
          <p:nvPr/>
        </p:nvSpPr>
        <p:spPr bwMode="auto">
          <a:xfrm>
            <a:off x="5435600" y="1557338"/>
            <a:ext cx="2735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اعط البرمجة الخاصة بذلك .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4159" name="Rectangle 63"/>
          <p:cNvSpPr>
            <a:spLocks noChangeArrowheads="1"/>
          </p:cNvSpPr>
          <p:nvPr/>
        </p:nvSpPr>
        <p:spPr bwMode="auto">
          <a:xfrm>
            <a:off x="5148263" y="452438"/>
            <a:ext cx="342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DZ" sz="1400">
                <a:cs typeface="Arabic Transparent" pitchFamily="2" charset="-78"/>
              </a:rPr>
              <a:t>.</a:t>
            </a:r>
            <a:r>
              <a:rPr lang="fr-FR" sz="1400">
                <a:cs typeface="Arabic Transparent" pitchFamily="2" charset="-78"/>
              </a:rPr>
              <a:t>BP  </a:t>
            </a:r>
            <a:r>
              <a:rPr lang="ar-DZ" sz="14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الزر الضاغط </a:t>
            </a:r>
            <a:r>
              <a:rPr lang="fr-FR" sz="1400">
                <a:cs typeface="Arabic Transparent" pitchFamily="2" charset="-78"/>
              </a:rPr>
              <a:t>LED  </a:t>
            </a:r>
            <a:r>
              <a:rPr lang="ar-DZ" sz="1400">
                <a:cs typeface="Arabic Transparent" pitchFamily="2" charset="-78"/>
              </a:rPr>
              <a:t>التحكم في </a:t>
            </a:r>
            <a:r>
              <a:rPr lang="ar-DZ" sz="1600">
                <a:cs typeface="Arabic Transparent" pitchFamily="2" charset="-78"/>
              </a:rPr>
              <a:t>الكهروصمام</a:t>
            </a:r>
            <a:endParaRPr lang="fr-FR" sz="1600">
              <a:cs typeface="Arabic Transparent" pitchFamily="2" charset="-78"/>
            </a:endParaRPr>
          </a:p>
        </p:txBody>
      </p:sp>
      <p:graphicFrame>
        <p:nvGraphicFramePr>
          <p:cNvPr id="4182" name="Group 86"/>
          <p:cNvGraphicFramePr>
            <a:graphicFrameLocks noGrp="1"/>
          </p:cNvGraphicFramePr>
          <p:nvPr/>
        </p:nvGraphicFramePr>
        <p:xfrm>
          <a:off x="3779838" y="3163888"/>
          <a:ext cx="5000625" cy="914400"/>
        </p:xfrm>
        <a:graphic>
          <a:graphicData uri="http://schemas.openxmlformats.org/drawingml/2006/table">
            <a:tbl>
              <a:tblPr/>
              <a:tblGrid>
                <a:gridCol w="1785937"/>
                <a:gridCol w="1250950"/>
                <a:gridCol w="1963738"/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اقطاب الميكرومراقب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العناصر المستعملة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مداخل / مخارج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RB5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BP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    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مدخل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RA0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LED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مخرج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78" name="Rectangle 82"/>
          <p:cNvSpPr>
            <a:spLocks noChangeArrowheads="1"/>
          </p:cNvSpPr>
          <p:nvPr/>
        </p:nvSpPr>
        <p:spPr bwMode="auto">
          <a:xfrm>
            <a:off x="6948488" y="267493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sz="1600">
                <a:cs typeface="Arabic Transparent" pitchFamily="2" charset="-78"/>
              </a:rPr>
              <a:t>ـ</a:t>
            </a:r>
            <a:r>
              <a:rPr lang="fr-FR" sz="1600">
                <a:cs typeface="Arabic Transparent" pitchFamily="2" charset="-78"/>
              </a:rPr>
              <a:t>  </a:t>
            </a:r>
            <a:r>
              <a:rPr lang="ar-DZ" sz="1600">
                <a:cs typeface="Arabic Transparent" pitchFamily="2" charset="-78"/>
              </a:rPr>
              <a:t>جدول التعيينات</a:t>
            </a:r>
            <a:r>
              <a:rPr lang="fr-FR" sz="1600">
                <a:cs typeface="Arabic Transparent" pitchFamily="2" charset="-78"/>
              </a:rPr>
              <a:t> : </a:t>
            </a:r>
            <a:endParaRPr lang="en-US" sz="1600">
              <a:cs typeface="Arabic Transparent" pitchFamily="2" charset="-78"/>
            </a:endParaRPr>
          </a:p>
        </p:txBody>
      </p:sp>
      <p:sp>
        <p:nvSpPr>
          <p:cNvPr id="4183" name="Rectangle 87"/>
          <p:cNvSpPr>
            <a:spLocks noChangeArrowheads="1"/>
          </p:cNvSpPr>
          <p:nvPr/>
        </p:nvSpPr>
        <p:spPr bwMode="auto">
          <a:xfrm>
            <a:off x="3498850" y="4221163"/>
            <a:ext cx="532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برمج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RB5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كمدخل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Symbol" pitchFamily="18" charset="2"/>
              </a:rPr>
              <a:t>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يعني: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=1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TRISB5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ل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سجل التحكم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>
                <a:solidFill>
                  <a:srgbClr val="000000"/>
                </a:solidFill>
                <a:ea typeface="SimSun" pitchFamily="2" charset="-122"/>
              </a:rPr>
              <a:t>TRISB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 .</a:t>
            </a:r>
          </a:p>
        </p:txBody>
      </p:sp>
      <p:sp>
        <p:nvSpPr>
          <p:cNvPr id="4184" name="Rectangle 88"/>
          <p:cNvSpPr>
            <a:spLocks noChangeArrowheads="1"/>
          </p:cNvSpPr>
          <p:nvPr/>
        </p:nvSpPr>
        <p:spPr bwMode="auto">
          <a:xfrm>
            <a:off x="6883400" y="4730750"/>
            <a:ext cx="2009775" cy="36671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برمجة </a:t>
            </a:r>
            <a:r>
              <a:rPr lang="fr-FR" altLang="ja-JP" b="1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RB5</a:t>
            </a:r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 .</a:t>
            </a:r>
          </a:p>
        </p:txBody>
      </p:sp>
      <p:sp>
        <p:nvSpPr>
          <p:cNvPr id="4185" name="Rectangle 89"/>
          <p:cNvSpPr>
            <a:spLocks noChangeArrowheads="1"/>
          </p:cNvSpPr>
          <p:nvPr/>
        </p:nvSpPr>
        <p:spPr bwMode="auto">
          <a:xfrm>
            <a:off x="3203575" y="5457825"/>
            <a:ext cx="3471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4186" name="Rectangle 90"/>
          <p:cNvSpPr>
            <a:spLocks noChangeArrowheads="1"/>
          </p:cNvSpPr>
          <p:nvPr/>
        </p:nvSpPr>
        <p:spPr bwMode="auto">
          <a:xfrm>
            <a:off x="3138488" y="5764213"/>
            <a:ext cx="163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RB5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4187" name="Rectangle 91"/>
          <p:cNvSpPr>
            <a:spLocks noChangeArrowheads="1"/>
          </p:cNvSpPr>
          <p:nvPr/>
        </p:nvSpPr>
        <p:spPr bwMode="auto">
          <a:xfrm>
            <a:off x="706438" y="5459413"/>
            <a:ext cx="2112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 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4188" name="Rectangle 92"/>
          <p:cNvSpPr>
            <a:spLocks noChangeArrowheads="1"/>
          </p:cNvSpPr>
          <p:nvPr/>
        </p:nvSpPr>
        <p:spPr bwMode="auto">
          <a:xfrm>
            <a:off x="684213" y="5749925"/>
            <a:ext cx="168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MOVLW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  0x1F</a:t>
            </a:r>
            <a:endParaRPr lang="fr-FR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189" name="Rectangle 93"/>
          <p:cNvSpPr>
            <a:spLocks noChangeArrowheads="1"/>
          </p:cNvSpPr>
          <p:nvPr/>
        </p:nvSpPr>
        <p:spPr bwMode="auto">
          <a:xfrm>
            <a:off x="690563" y="6042025"/>
            <a:ext cx="1731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MOVWF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TRISB</a:t>
            </a:r>
            <a:endParaRPr lang="fr-FR" sz="160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190" name="Rectangle 94"/>
          <p:cNvSpPr>
            <a:spLocks noChangeArrowheads="1"/>
          </p:cNvSpPr>
          <p:nvPr/>
        </p:nvSpPr>
        <p:spPr bwMode="auto">
          <a:xfrm>
            <a:off x="3132138" y="6032500"/>
            <a:ext cx="3182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شحن محتوى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في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4191" name="Rectangle 95"/>
          <p:cNvSpPr>
            <a:spLocks noChangeArrowheads="1"/>
          </p:cNvSpPr>
          <p:nvPr/>
        </p:nvSpPr>
        <p:spPr bwMode="auto">
          <a:xfrm>
            <a:off x="3195638" y="6313488"/>
            <a:ext cx="352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4192" name="Rectangle 96"/>
          <p:cNvSpPr>
            <a:spLocks noChangeArrowheads="1"/>
          </p:cNvSpPr>
          <p:nvPr/>
        </p:nvSpPr>
        <p:spPr bwMode="auto">
          <a:xfrm>
            <a:off x="700088" y="6332538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BCF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</a:t>
            </a:r>
            <a:endParaRPr lang="fr-FR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4193" name="Rectangle 97"/>
          <p:cNvSpPr>
            <a:spLocks noChangeArrowheads="1"/>
          </p:cNvSpPr>
          <p:nvPr/>
        </p:nvSpPr>
        <p:spPr bwMode="auto">
          <a:xfrm>
            <a:off x="6011863" y="2373313"/>
            <a:ext cx="279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1- تهيئة / برمجة المداخل و المخارج</a:t>
            </a:r>
            <a:r>
              <a:rPr lang="fr-FR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endParaRPr lang="en-US" sz="1600">
              <a:solidFill>
                <a:srgbClr val="000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grpSp>
        <p:nvGrpSpPr>
          <p:cNvPr id="2" name="Group 99"/>
          <p:cNvGrpSpPr>
            <a:grpSpLocks noChangeAspect="1"/>
          </p:cNvGrpSpPr>
          <p:nvPr/>
        </p:nvGrpSpPr>
        <p:grpSpPr bwMode="auto">
          <a:xfrm>
            <a:off x="57150" y="287338"/>
            <a:ext cx="3789363" cy="2998787"/>
            <a:chOff x="-184" y="20"/>
            <a:chExt cx="2442" cy="1932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" y="68"/>
              <a:ext cx="1916" cy="1884"/>
            </a:xfrm>
            <a:prstGeom prst="rect">
              <a:avLst/>
            </a:prstGeom>
            <a:noFill/>
          </p:spPr>
        </p:pic>
        <p:sp>
          <p:nvSpPr>
            <p:cNvPr id="4132" name="Rectangle 36"/>
            <p:cNvSpPr>
              <a:spLocks noChangeAspect="1" noChangeArrowheads="1"/>
            </p:cNvSpPr>
            <p:nvPr/>
          </p:nvSpPr>
          <p:spPr bwMode="auto">
            <a:xfrm>
              <a:off x="1326" y="433"/>
              <a:ext cx="528" cy="6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03" name="Rectangle 7"/>
            <p:cNvSpPr>
              <a:spLocks noChangeAspect="1" noChangeArrowheads="1"/>
            </p:cNvSpPr>
            <p:nvPr/>
          </p:nvSpPr>
          <p:spPr bwMode="auto">
            <a:xfrm>
              <a:off x="20" y="601"/>
              <a:ext cx="82" cy="195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04" name="Line 8"/>
            <p:cNvSpPr>
              <a:spLocks noChangeAspect="1" noChangeShapeType="1"/>
            </p:cNvSpPr>
            <p:nvPr/>
          </p:nvSpPr>
          <p:spPr bwMode="auto">
            <a:xfrm>
              <a:off x="58" y="796"/>
              <a:ext cx="0" cy="6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05" name="Line 9"/>
            <p:cNvSpPr>
              <a:spLocks noChangeAspect="1" noChangeShapeType="1"/>
            </p:cNvSpPr>
            <p:nvPr/>
          </p:nvSpPr>
          <p:spPr bwMode="auto">
            <a:xfrm flipH="1">
              <a:off x="64" y="119"/>
              <a:ext cx="0" cy="48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13" name="Rectangle 17"/>
            <p:cNvSpPr>
              <a:spLocks noChangeAspect="1" noChangeArrowheads="1"/>
            </p:cNvSpPr>
            <p:nvPr/>
          </p:nvSpPr>
          <p:spPr bwMode="auto">
            <a:xfrm flipV="1">
              <a:off x="1479" y="941"/>
              <a:ext cx="257" cy="81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14" name="Line 18"/>
            <p:cNvSpPr>
              <a:spLocks noChangeAspect="1" noChangeShapeType="1"/>
            </p:cNvSpPr>
            <p:nvPr/>
          </p:nvSpPr>
          <p:spPr bwMode="auto">
            <a:xfrm>
              <a:off x="1286" y="984"/>
              <a:ext cx="19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" name="Group 44"/>
            <p:cNvGrpSpPr>
              <a:grpSpLocks noChangeAspect="1"/>
            </p:cNvGrpSpPr>
            <p:nvPr/>
          </p:nvGrpSpPr>
          <p:grpSpPr bwMode="auto">
            <a:xfrm>
              <a:off x="1930" y="909"/>
              <a:ext cx="150" cy="151"/>
              <a:chOff x="2557" y="1206"/>
              <a:chExt cx="144" cy="145"/>
            </a:xfrm>
          </p:grpSpPr>
          <p:sp>
            <p:nvSpPr>
              <p:cNvPr id="4110" name="Line 14"/>
              <p:cNvSpPr>
                <a:spLocks noChangeAspect="1" noChangeShapeType="1"/>
              </p:cNvSpPr>
              <p:nvPr/>
            </p:nvSpPr>
            <p:spPr bwMode="auto">
              <a:xfrm>
                <a:off x="2557" y="1206"/>
                <a:ext cx="144" cy="7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5" name="Line 19"/>
              <p:cNvSpPr>
                <a:spLocks noChangeAspect="1" noChangeShapeType="1"/>
              </p:cNvSpPr>
              <p:nvPr/>
            </p:nvSpPr>
            <p:spPr bwMode="auto">
              <a:xfrm>
                <a:off x="2557" y="1206"/>
                <a:ext cx="0" cy="1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6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2557" y="1278"/>
                <a:ext cx="144" cy="7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7" name="Line 21"/>
              <p:cNvSpPr>
                <a:spLocks noChangeAspect="1" noChangeShapeType="1"/>
              </p:cNvSpPr>
              <p:nvPr/>
            </p:nvSpPr>
            <p:spPr bwMode="auto">
              <a:xfrm>
                <a:off x="2701" y="1206"/>
                <a:ext cx="0" cy="1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118" name="Line 22"/>
            <p:cNvSpPr>
              <a:spLocks noChangeAspect="1" noChangeShapeType="1"/>
            </p:cNvSpPr>
            <p:nvPr/>
          </p:nvSpPr>
          <p:spPr bwMode="auto">
            <a:xfrm>
              <a:off x="1736" y="984"/>
              <a:ext cx="19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19" name="Line 23"/>
            <p:cNvSpPr>
              <a:spLocks noChangeAspect="1" noChangeShapeType="1"/>
            </p:cNvSpPr>
            <p:nvPr/>
          </p:nvSpPr>
          <p:spPr bwMode="auto">
            <a:xfrm>
              <a:off x="2059" y="984"/>
              <a:ext cx="12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0" name="Line 24"/>
            <p:cNvSpPr>
              <a:spLocks noChangeAspect="1" noChangeShapeType="1"/>
            </p:cNvSpPr>
            <p:nvPr/>
          </p:nvSpPr>
          <p:spPr bwMode="auto">
            <a:xfrm>
              <a:off x="2187" y="984"/>
              <a:ext cx="0" cy="12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2" name="Line 26"/>
            <p:cNvSpPr>
              <a:spLocks noChangeAspect="1" noChangeShapeType="1"/>
            </p:cNvSpPr>
            <p:nvPr/>
          </p:nvSpPr>
          <p:spPr bwMode="auto">
            <a:xfrm flipV="1">
              <a:off x="1989" y="816"/>
              <a:ext cx="64" cy="6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3" name="Line 27"/>
            <p:cNvSpPr>
              <a:spLocks noChangeAspect="1" noChangeShapeType="1"/>
            </p:cNvSpPr>
            <p:nvPr/>
          </p:nvSpPr>
          <p:spPr bwMode="auto">
            <a:xfrm flipV="1">
              <a:off x="2037" y="838"/>
              <a:ext cx="64" cy="6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5" name="Line 29"/>
            <p:cNvSpPr>
              <a:spLocks noChangeAspect="1" noChangeShapeType="1"/>
            </p:cNvSpPr>
            <p:nvPr/>
          </p:nvSpPr>
          <p:spPr bwMode="auto">
            <a:xfrm>
              <a:off x="-135" y="855"/>
              <a:ext cx="25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6" name="Line 30"/>
            <p:cNvSpPr>
              <a:spLocks noChangeAspect="1" noChangeShapeType="1"/>
            </p:cNvSpPr>
            <p:nvPr/>
          </p:nvSpPr>
          <p:spPr bwMode="auto">
            <a:xfrm flipH="1">
              <a:off x="122" y="855"/>
              <a:ext cx="129" cy="6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7" name="Line 31"/>
            <p:cNvSpPr>
              <a:spLocks noChangeAspect="1" noChangeShapeType="1"/>
            </p:cNvSpPr>
            <p:nvPr/>
          </p:nvSpPr>
          <p:spPr bwMode="auto">
            <a:xfrm>
              <a:off x="251" y="855"/>
              <a:ext cx="19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29" name="Line 33"/>
            <p:cNvSpPr>
              <a:spLocks noChangeAspect="1" noChangeShapeType="1"/>
            </p:cNvSpPr>
            <p:nvPr/>
          </p:nvSpPr>
          <p:spPr bwMode="auto">
            <a:xfrm flipV="1">
              <a:off x="187" y="894"/>
              <a:ext cx="1" cy="8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30" name="Line 34"/>
            <p:cNvSpPr>
              <a:spLocks noChangeAspect="1" noChangeShapeType="1"/>
            </p:cNvSpPr>
            <p:nvPr/>
          </p:nvSpPr>
          <p:spPr bwMode="auto">
            <a:xfrm>
              <a:off x="122" y="986"/>
              <a:ext cx="12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" name="Group 39"/>
            <p:cNvGrpSpPr>
              <a:grpSpLocks noChangeAspect="1"/>
            </p:cNvGrpSpPr>
            <p:nvPr/>
          </p:nvGrpSpPr>
          <p:grpSpPr bwMode="auto">
            <a:xfrm flipH="1">
              <a:off x="-184" y="787"/>
              <a:ext cx="45" cy="139"/>
              <a:chOff x="2485" y="757"/>
              <a:chExt cx="53" cy="156"/>
            </a:xfrm>
          </p:grpSpPr>
          <p:sp>
            <p:nvSpPr>
              <p:cNvPr id="4128" name="Line 32"/>
              <p:cNvSpPr>
                <a:spLocks noChangeAspect="1" noChangeShapeType="1"/>
              </p:cNvSpPr>
              <p:nvPr/>
            </p:nvSpPr>
            <p:spPr bwMode="auto">
              <a:xfrm>
                <a:off x="2485" y="757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3" name="Line 37"/>
              <p:cNvSpPr>
                <a:spLocks noChangeAspect="1" noChangeShapeType="1"/>
              </p:cNvSpPr>
              <p:nvPr/>
            </p:nvSpPr>
            <p:spPr bwMode="auto">
              <a:xfrm>
                <a:off x="2511" y="781"/>
                <a:ext cx="0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4" name="Line 38"/>
              <p:cNvSpPr>
                <a:spLocks noChangeAspect="1" noChangeShapeType="1"/>
              </p:cNvSpPr>
              <p:nvPr/>
            </p:nvSpPr>
            <p:spPr bwMode="auto">
              <a:xfrm>
                <a:off x="2538" y="805"/>
                <a:ext cx="0" cy="6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40"/>
            <p:cNvGrpSpPr>
              <a:grpSpLocks noChangeAspect="1"/>
            </p:cNvGrpSpPr>
            <p:nvPr/>
          </p:nvGrpSpPr>
          <p:grpSpPr bwMode="auto">
            <a:xfrm rot="5400000">
              <a:off x="2164" y="1072"/>
              <a:ext cx="47" cy="140"/>
              <a:chOff x="2485" y="757"/>
              <a:chExt cx="53" cy="156"/>
            </a:xfrm>
          </p:grpSpPr>
          <p:sp>
            <p:nvSpPr>
              <p:cNvPr id="4137" name="Line 41"/>
              <p:cNvSpPr>
                <a:spLocks noChangeAspect="1" noChangeShapeType="1"/>
              </p:cNvSpPr>
              <p:nvPr/>
            </p:nvSpPr>
            <p:spPr bwMode="auto">
              <a:xfrm>
                <a:off x="2485" y="757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8" name="Line 42"/>
              <p:cNvSpPr>
                <a:spLocks noChangeAspect="1" noChangeShapeType="1"/>
              </p:cNvSpPr>
              <p:nvPr/>
            </p:nvSpPr>
            <p:spPr bwMode="auto">
              <a:xfrm>
                <a:off x="2511" y="781"/>
                <a:ext cx="0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9" name="Line 43"/>
              <p:cNvSpPr>
                <a:spLocks noChangeAspect="1" noChangeShapeType="1"/>
              </p:cNvSpPr>
              <p:nvPr/>
            </p:nvSpPr>
            <p:spPr bwMode="auto">
              <a:xfrm>
                <a:off x="2538" y="805"/>
                <a:ext cx="0" cy="6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141" name="Text Box 45"/>
            <p:cNvSpPr txBox="1">
              <a:spLocks noChangeAspect="1" noChangeArrowheads="1"/>
            </p:cNvSpPr>
            <p:nvPr/>
          </p:nvSpPr>
          <p:spPr bwMode="auto">
            <a:xfrm>
              <a:off x="68" y="589"/>
              <a:ext cx="284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R</a:t>
              </a:r>
              <a:r>
                <a:rPr lang="fr-FR" sz="1400" baseline="-25000"/>
                <a:t>1</a:t>
              </a:r>
              <a:endParaRPr lang="fr-FR" sz="1400"/>
            </a:p>
          </p:txBody>
        </p:sp>
        <p:sp>
          <p:nvSpPr>
            <p:cNvPr id="4142" name="Text Box 46"/>
            <p:cNvSpPr txBox="1">
              <a:spLocks noChangeAspect="1" noChangeArrowheads="1"/>
            </p:cNvSpPr>
            <p:nvPr/>
          </p:nvSpPr>
          <p:spPr bwMode="auto">
            <a:xfrm>
              <a:off x="1515" y="991"/>
              <a:ext cx="28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R</a:t>
              </a:r>
              <a:r>
                <a:rPr lang="fr-FR" sz="1400" baseline="-25000"/>
                <a:t>2</a:t>
              </a:r>
              <a:endParaRPr lang="fr-FR" sz="1400"/>
            </a:p>
          </p:txBody>
        </p:sp>
        <p:sp>
          <p:nvSpPr>
            <p:cNvPr id="4143" name="Text Box 47"/>
            <p:cNvSpPr txBox="1">
              <a:spLocks noChangeAspect="1" noChangeArrowheads="1"/>
            </p:cNvSpPr>
            <p:nvPr/>
          </p:nvSpPr>
          <p:spPr bwMode="auto">
            <a:xfrm>
              <a:off x="1843" y="1034"/>
              <a:ext cx="34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/>
                <a:t>LED</a:t>
              </a:r>
            </a:p>
          </p:txBody>
        </p:sp>
        <p:sp>
          <p:nvSpPr>
            <p:cNvPr id="4144" name="Rectangle 48"/>
            <p:cNvSpPr>
              <a:spLocks noChangeAspect="1" noChangeArrowheads="1"/>
            </p:cNvSpPr>
            <p:nvPr/>
          </p:nvSpPr>
          <p:spPr bwMode="auto">
            <a:xfrm>
              <a:off x="1689" y="20"/>
              <a:ext cx="121" cy="2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45" name="Rectangle 49"/>
            <p:cNvSpPr>
              <a:spLocks noChangeAspect="1" noChangeArrowheads="1"/>
            </p:cNvSpPr>
            <p:nvPr/>
          </p:nvSpPr>
          <p:spPr bwMode="auto">
            <a:xfrm rot="16200000">
              <a:off x="1461" y="1233"/>
              <a:ext cx="121" cy="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46" name="Text Box 50"/>
            <p:cNvSpPr txBox="1">
              <a:spLocks noChangeAspect="1" noChangeArrowheads="1"/>
            </p:cNvSpPr>
            <p:nvPr/>
          </p:nvSpPr>
          <p:spPr bwMode="auto">
            <a:xfrm>
              <a:off x="1637" y="32"/>
              <a:ext cx="36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+V</a:t>
              </a:r>
              <a:r>
                <a:rPr lang="fr-FR" sz="1400" baseline="-25000"/>
                <a:t>CC</a:t>
              </a:r>
              <a:endParaRPr lang="fr-FR" sz="1400"/>
            </a:p>
          </p:txBody>
        </p:sp>
        <p:sp>
          <p:nvSpPr>
            <p:cNvPr id="4147" name="Text Box 51"/>
            <p:cNvSpPr txBox="1">
              <a:spLocks noChangeAspect="1" noChangeArrowheads="1"/>
            </p:cNvSpPr>
            <p:nvPr/>
          </p:nvSpPr>
          <p:spPr bwMode="auto">
            <a:xfrm>
              <a:off x="1347" y="1246"/>
              <a:ext cx="41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/>
                <a:t>4MHz</a:t>
              </a:r>
            </a:p>
          </p:txBody>
        </p:sp>
        <p:sp>
          <p:nvSpPr>
            <p:cNvPr id="4148" name="Text Box 52"/>
            <p:cNvSpPr txBox="1">
              <a:spLocks noChangeAspect="1" noChangeArrowheads="1"/>
            </p:cNvSpPr>
            <p:nvPr/>
          </p:nvSpPr>
          <p:spPr bwMode="auto">
            <a:xfrm>
              <a:off x="1700" y="1526"/>
              <a:ext cx="31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/>
                <a:t>C</a:t>
              </a:r>
              <a:r>
                <a:rPr lang="fr-FR" sz="1200" b="1" baseline="-25000"/>
                <a:t>1</a:t>
              </a:r>
              <a:endParaRPr lang="fr-FR" sz="1200" b="1"/>
            </a:p>
          </p:txBody>
        </p:sp>
        <p:sp>
          <p:nvSpPr>
            <p:cNvPr id="4149" name="Text Box 53"/>
            <p:cNvSpPr txBox="1">
              <a:spLocks noChangeAspect="1" noChangeArrowheads="1"/>
            </p:cNvSpPr>
            <p:nvPr/>
          </p:nvSpPr>
          <p:spPr bwMode="auto">
            <a:xfrm>
              <a:off x="1095" y="1514"/>
              <a:ext cx="365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/>
                <a:t>C</a:t>
              </a:r>
              <a:r>
                <a:rPr lang="fr-FR" sz="1200" b="1" baseline="-25000"/>
                <a:t>0</a:t>
              </a:r>
              <a:endParaRPr lang="fr-FR" sz="1200" b="1"/>
            </a:p>
          </p:txBody>
        </p:sp>
        <p:sp>
          <p:nvSpPr>
            <p:cNvPr id="4156" name="Rectangle 60"/>
            <p:cNvSpPr>
              <a:spLocks noChangeAspect="1" noChangeArrowheads="1"/>
            </p:cNvSpPr>
            <p:nvPr/>
          </p:nvSpPr>
          <p:spPr bwMode="auto">
            <a:xfrm>
              <a:off x="56" y="981"/>
              <a:ext cx="279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b="1">
                  <a:cs typeface="Arabic Transparent" pitchFamily="2" charset="-78"/>
                </a:rPr>
                <a:t>BP</a:t>
              </a:r>
            </a:p>
          </p:txBody>
        </p:sp>
        <p:sp>
          <p:nvSpPr>
            <p:cNvPr id="4194" name="Line 98"/>
            <p:cNvSpPr>
              <a:spLocks noChangeAspect="1" noChangeShapeType="1"/>
            </p:cNvSpPr>
            <p:nvPr/>
          </p:nvSpPr>
          <p:spPr bwMode="auto">
            <a:xfrm>
              <a:off x="-68" y="127"/>
              <a:ext cx="3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96" name="Rectangle 100"/>
          <p:cNvSpPr>
            <a:spLocks noChangeArrowheads="1"/>
          </p:cNvSpPr>
          <p:nvPr/>
        </p:nvSpPr>
        <p:spPr bwMode="auto">
          <a:xfrm>
            <a:off x="3851275" y="4652963"/>
            <a:ext cx="1731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/>
              <a:t>(00100000)</a:t>
            </a:r>
            <a:r>
              <a:rPr lang="fr-FR" sz="1400" baseline="-30000"/>
              <a:t>2</a:t>
            </a:r>
            <a:r>
              <a:rPr lang="fr-FR" sz="1400"/>
              <a:t> = (20)</a:t>
            </a:r>
            <a:r>
              <a:rPr lang="fr-FR" sz="1400" baseline="-30000"/>
              <a:t>h</a:t>
            </a:r>
          </a:p>
        </p:txBody>
      </p:sp>
      <p:sp>
        <p:nvSpPr>
          <p:cNvPr id="4197" name="Rectangle 101"/>
          <p:cNvSpPr>
            <a:spLocks noChangeArrowheads="1"/>
          </p:cNvSpPr>
          <p:nvPr/>
        </p:nvSpPr>
        <p:spPr bwMode="auto">
          <a:xfrm>
            <a:off x="3908425" y="4970463"/>
            <a:ext cx="1741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/>
              <a:t>(111</a:t>
            </a:r>
            <a:r>
              <a:rPr lang="ar-SA" sz="1400"/>
              <a:t>11111</a:t>
            </a:r>
            <a:r>
              <a:rPr lang="fr-FR" sz="1400"/>
              <a:t>)</a:t>
            </a:r>
            <a:r>
              <a:rPr lang="fr-FR" sz="1400" baseline="-30000"/>
              <a:t>2</a:t>
            </a:r>
            <a:r>
              <a:rPr lang="fr-FR" sz="1400"/>
              <a:t> = (1F)</a:t>
            </a:r>
            <a:r>
              <a:rPr lang="fr-FR" sz="1400" baseline="-30000"/>
              <a:t>h</a:t>
            </a:r>
          </a:p>
        </p:txBody>
      </p:sp>
      <p:sp>
        <p:nvSpPr>
          <p:cNvPr id="4198" name="Rectangle 102"/>
          <p:cNvSpPr>
            <a:spLocks noChangeArrowheads="1"/>
          </p:cNvSpPr>
          <p:nvPr/>
        </p:nvSpPr>
        <p:spPr bwMode="auto">
          <a:xfrm>
            <a:off x="5534025" y="4840288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400">
                <a:ea typeface="SimSun" pitchFamily="2" charset="-122"/>
                <a:cs typeface="Arabic Transparent" pitchFamily="2" charset="-78"/>
              </a:rPr>
              <a:t>أو</a:t>
            </a:r>
            <a:r>
              <a:rPr lang="fr-FR" altLang="ja-JP" sz="1400">
                <a:ea typeface="SimSun" pitchFamily="2" charset="-122"/>
                <a:cs typeface="Arabic Transparent" pitchFamily="2" charset="-78"/>
              </a:rPr>
              <a:t> </a:t>
            </a:r>
          </a:p>
        </p:txBody>
      </p:sp>
      <p:sp>
        <p:nvSpPr>
          <p:cNvPr id="4199" name="AutoShape 103"/>
          <p:cNvSpPr>
            <a:spLocks noChangeArrowheads="1"/>
          </p:cNvSpPr>
          <p:nvPr/>
        </p:nvSpPr>
        <p:spPr bwMode="auto">
          <a:xfrm>
            <a:off x="6011863" y="4868863"/>
            <a:ext cx="504825" cy="107950"/>
          </a:xfrm>
          <a:prstGeom prst="leftArrow">
            <a:avLst>
              <a:gd name="adj1" fmla="val 50000"/>
              <a:gd name="adj2" fmla="val 116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2" grpId="0"/>
      <p:bldP spid="4153" grpId="0"/>
      <p:bldP spid="4154" grpId="0"/>
      <p:bldP spid="4157" grpId="0"/>
      <p:bldP spid="4159" grpId="0"/>
      <p:bldP spid="4178" grpId="0"/>
      <p:bldP spid="4183" grpId="0"/>
      <p:bldP spid="4184" grpId="0" animBg="1"/>
      <p:bldP spid="4185" grpId="0"/>
      <p:bldP spid="4186" grpId="0"/>
      <p:bldP spid="4187" grpId="0"/>
      <p:bldP spid="4188" grpId="0"/>
      <p:bldP spid="4189" grpId="0"/>
      <p:bldP spid="4190" grpId="0"/>
      <p:bldP spid="4191" grpId="0"/>
      <p:bldP spid="4192" grpId="0"/>
      <p:bldP spid="4193" grpId="0"/>
      <p:bldP spid="4196" grpId="0"/>
      <p:bldP spid="4197" grpId="0"/>
      <p:bldP spid="4198" grpId="0"/>
      <p:bldP spid="419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57588" y="260350"/>
            <a:ext cx="533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برمج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كمدخل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Symbol" pitchFamily="18" charset="2"/>
              </a:rPr>
              <a:t>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يعني: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=1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TRISA0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ل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سجل التحكم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>
                <a:solidFill>
                  <a:srgbClr val="000000"/>
                </a:solidFill>
                <a:ea typeface="SimSun" pitchFamily="2" charset="-122"/>
              </a:rPr>
              <a:t>TRISA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 .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6962775" y="769938"/>
            <a:ext cx="1995488" cy="36671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برمجة </a:t>
            </a:r>
            <a:r>
              <a:rPr lang="fr-FR" altLang="ja-JP" b="1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ar-DZ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.</a:t>
            </a:r>
            <a:endParaRPr lang="ar-DZ" altLang="ja-JP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268663" y="1497013"/>
            <a:ext cx="3471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3217863" y="1803400"/>
            <a:ext cx="1685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كمخرح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71525" y="1498600"/>
            <a:ext cx="2112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 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49300" y="1789113"/>
            <a:ext cx="1711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MOVLW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  0xFE</a:t>
            </a:r>
            <a:endParaRPr lang="fr-FR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755650" y="2081213"/>
            <a:ext cx="173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MOVWF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TRISA</a:t>
            </a:r>
            <a:endParaRPr lang="fr-FR" sz="160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3197225" y="2071688"/>
            <a:ext cx="3182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شحن محتوى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في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3260725" y="2352675"/>
            <a:ext cx="352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765175" y="2371725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BCF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</a:t>
            </a:r>
            <a:endParaRPr lang="fr-FR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4014788" y="692150"/>
            <a:ext cx="1633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/>
              <a:t>(00000000)</a:t>
            </a:r>
            <a:r>
              <a:rPr lang="fr-FR" sz="1400" baseline="-30000"/>
              <a:t>2</a:t>
            </a:r>
            <a:r>
              <a:rPr lang="fr-FR" sz="1400"/>
              <a:t> = (0)</a:t>
            </a:r>
            <a:r>
              <a:rPr lang="fr-FR" sz="1400" baseline="-30000"/>
              <a:t>h</a:t>
            </a: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3973513" y="1009650"/>
            <a:ext cx="1762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/>
              <a:t>(111</a:t>
            </a:r>
            <a:r>
              <a:rPr lang="ar-SA" sz="1400"/>
              <a:t>1111</a:t>
            </a:r>
            <a:r>
              <a:rPr lang="fr-FR" sz="1400"/>
              <a:t>0)</a:t>
            </a:r>
            <a:r>
              <a:rPr lang="fr-FR" sz="1400" baseline="-30000"/>
              <a:t>2</a:t>
            </a:r>
            <a:r>
              <a:rPr lang="fr-FR" sz="1400"/>
              <a:t> = (FE)</a:t>
            </a:r>
            <a:r>
              <a:rPr lang="fr-FR" sz="1400" baseline="-30000"/>
              <a:t>h</a:t>
            </a: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5599113" y="879475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400">
                <a:ea typeface="SimSun" pitchFamily="2" charset="-122"/>
                <a:cs typeface="Arabic Transparent" pitchFamily="2" charset="-78"/>
              </a:rPr>
              <a:t>أو</a:t>
            </a:r>
            <a:r>
              <a:rPr lang="fr-FR" altLang="ja-JP" sz="1400">
                <a:ea typeface="SimSun" pitchFamily="2" charset="-122"/>
                <a:cs typeface="Arabic Transparent" pitchFamily="2" charset="-78"/>
              </a:rPr>
              <a:t> </a:t>
            </a:r>
          </a:p>
        </p:txBody>
      </p:sp>
      <p:sp>
        <p:nvSpPr>
          <p:cNvPr id="33810" name="AutoShape 18"/>
          <p:cNvSpPr>
            <a:spLocks noChangeArrowheads="1"/>
          </p:cNvSpPr>
          <p:nvPr/>
        </p:nvSpPr>
        <p:spPr bwMode="auto">
          <a:xfrm>
            <a:off x="6076950" y="908050"/>
            <a:ext cx="504825" cy="107950"/>
          </a:xfrm>
          <a:prstGeom prst="leftArrow">
            <a:avLst>
              <a:gd name="adj1" fmla="val 50000"/>
              <a:gd name="adj2" fmla="val 116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7164388" y="2852738"/>
            <a:ext cx="1719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sz="1600">
                <a:latin typeface="Times New Roman" pitchFamily="18" charset="0"/>
                <a:cs typeface="Arabic Transparent" pitchFamily="2" charset="-78"/>
              </a:rPr>
              <a:t>2- البرنامج الرئيسي</a:t>
            </a:r>
            <a:r>
              <a:rPr lang="fr-FR" sz="1600">
                <a:latin typeface="Times New Roman" pitchFamily="18" charset="0"/>
                <a:cs typeface="Arabic Transparent" pitchFamily="2" charset="-78"/>
              </a:rPr>
              <a:t> :</a:t>
            </a:r>
            <a:r>
              <a:rPr lang="fr-FR" sz="1600">
                <a:cs typeface="Arabic Transparent" pitchFamily="2" charset="-78"/>
              </a:rPr>
              <a:t> </a:t>
            </a:r>
          </a:p>
        </p:txBody>
      </p:sp>
      <p:graphicFrame>
        <p:nvGraphicFramePr>
          <p:cNvPr id="33836" name="Group 44"/>
          <p:cNvGraphicFramePr>
            <a:graphicFrameLocks noGrp="1"/>
          </p:cNvGraphicFramePr>
          <p:nvPr/>
        </p:nvGraphicFramePr>
        <p:xfrm>
          <a:off x="1724025" y="3613150"/>
          <a:ext cx="6300788" cy="944880"/>
        </p:xfrm>
        <a:graphic>
          <a:graphicData uri="http://schemas.openxmlformats.org/drawingml/2006/table">
            <a:tbl>
              <a:tblPr/>
              <a:tblGrid>
                <a:gridCol w="1117600"/>
                <a:gridCol w="1458913"/>
                <a:gridCol w="1995487"/>
                <a:gridCol w="1728788"/>
              </a:tblGrid>
              <a:tr h="3048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 Etiquette 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التعليمة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حالة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r>
                        <a:rPr kumimoji="0" lang="ar-D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abic Transparent" pitchFamily="2" charset="-78"/>
                        </a:rPr>
                        <a:t>الكهروصمام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abic Transparent" pitchFamily="2" charset="-78"/>
                        </a:rPr>
                        <a:t>LED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حالة الزر الضاغط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OFF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Bcf   PortB,0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ON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Bsf   PortB,0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 animBg="1"/>
      <p:bldP spid="33799" grpId="0"/>
      <p:bldP spid="33800" grpId="0"/>
      <p:bldP spid="33801" grpId="0"/>
      <p:bldP spid="33802" grpId="0"/>
      <p:bldP spid="33803" grpId="0"/>
      <p:bldP spid="33804" grpId="0"/>
      <p:bldP spid="33805" grpId="0"/>
      <p:bldP spid="33806" grpId="0"/>
      <p:bldP spid="33807" grpId="0"/>
      <p:bldP spid="33808" grpId="0"/>
      <p:bldP spid="33809" grpId="0"/>
      <p:bldP spid="33810" grpId="0" animBg="1"/>
      <p:bldP spid="338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867400" y="404813"/>
            <a:ext cx="3046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DZ" sz="1600">
                <a:cs typeface="Arabic Transparent" pitchFamily="2" charset="-78"/>
              </a:rPr>
              <a:t>اختبار حالة الزر الضاغط ثم القيام بعمليتين: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627313" y="765175"/>
            <a:ext cx="5829300" cy="3365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/>
            <a:r>
              <a:rPr lang="ar-DZ" sz="1600">
                <a:cs typeface="Arabic Transparent" pitchFamily="2" charset="-78"/>
              </a:rPr>
              <a:t>الأولى : إذا كان الزر الضاغط </a:t>
            </a:r>
            <a:r>
              <a:rPr lang="fr-FR" sz="1600">
                <a:cs typeface="Arabic Transparent" pitchFamily="2" charset="-78"/>
              </a:rPr>
              <a:t>BP=1 </a:t>
            </a:r>
            <a:r>
              <a:rPr lang="ar-DZ" sz="1600">
                <a:cs typeface="Arabic Transparent" pitchFamily="2" charset="-78"/>
              </a:rPr>
              <a:t>  قفز تعليمة وتشغيل الكهروصمام </a:t>
            </a:r>
            <a:r>
              <a:rPr lang="fr-FR" sz="1400">
                <a:cs typeface="Arabic Transparent" pitchFamily="2" charset="-78"/>
              </a:rPr>
              <a:t>LED</a:t>
            </a:r>
            <a:r>
              <a:rPr lang="ar-DZ" sz="1600">
                <a:cs typeface="Arabic Transparent" pitchFamily="2" charset="-78"/>
              </a:rPr>
              <a:t>.</a:t>
            </a:r>
            <a:r>
              <a:rPr lang="fr-FR" sz="1600">
                <a:cs typeface="Arabic Transparent" pitchFamily="2" charset="-78"/>
              </a:rPr>
              <a:t> 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2771775" y="1268413"/>
            <a:ext cx="523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cs typeface="Arabic Transparent" pitchFamily="2" charset="-78"/>
              </a:rPr>
              <a:t>BTFSS       PORTB,RB5          </a:t>
            </a:r>
            <a:r>
              <a:rPr lang="ar-DZ" sz="1600">
                <a:cs typeface="Arabic Transparent" pitchFamily="2" charset="-78"/>
              </a:rPr>
              <a:t>: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التعليمة المستعملة للاختبار والقفز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511425" y="1700213"/>
            <a:ext cx="6303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cs typeface="Arabic Transparent" pitchFamily="2" charset="-78"/>
              </a:rPr>
              <a:t>     BSF           PORTA,RA0</a:t>
            </a:r>
            <a:r>
              <a:rPr lang="ar-DZ" sz="1600">
                <a:cs typeface="Arabic Transparent" pitchFamily="2" charset="-78"/>
              </a:rPr>
              <a:t> :         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fr-FR" sz="1400">
                <a:cs typeface="Arabic Transparent" pitchFamily="2" charset="-78"/>
              </a:rPr>
              <a:t>LED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التعليمة المستعملة لتشغيل الكهروصمام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5364163" y="2133600"/>
            <a:ext cx="2457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ar-DZ" sz="1600">
                <a:solidFill>
                  <a:srgbClr val="FF0000"/>
                </a:solidFill>
                <a:cs typeface="Arabic Transparent" pitchFamily="2" charset="-78"/>
              </a:rPr>
              <a:t>ثم نعود لاختبار الضاغطة من جديد</a:t>
            </a:r>
            <a:endParaRPr lang="fr-FR" sz="160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2784475" y="2565400"/>
            <a:ext cx="414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cs typeface="Arabic Transparent" pitchFamily="2" charset="-78"/>
              </a:rPr>
              <a:t>GOTO       TEST         </a:t>
            </a:r>
            <a:r>
              <a:rPr lang="ar-DZ" sz="1600">
                <a:cs typeface="Arabic Transparent" pitchFamily="2" charset="-78"/>
              </a:rPr>
              <a:t>       </a:t>
            </a:r>
            <a:r>
              <a:rPr lang="fr-FR" sz="1600">
                <a:cs typeface="Arabic Transparent" pitchFamily="2" charset="-78"/>
              </a:rPr>
              <a:t>    </a:t>
            </a:r>
            <a:r>
              <a:rPr lang="ar-DZ" sz="1600">
                <a:cs typeface="Arabic Transparent" pitchFamily="2" charset="-78"/>
              </a:rPr>
              <a:t>: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التعليمة المستعملة</a:t>
            </a:r>
            <a:endParaRPr lang="fr-FR" sz="1600">
              <a:cs typeface="Arabic Transparent" pitchFamily="2" charset="-78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843338" y="3357563"/>
            <a:ext cx="4689475" cy="336550"/>
            <a:chOff x="2200" y="2205"/>
            <a:chExt cx="2954" cy="212"/>
          </a:xfrm>
        </p:grpSpPr>
        <p:sp>
          <p:nvSpPr>
            <p:cNvPr id="34828" name="Rectangle 12"/>
            <p:cNvSpPr>
              <a:spLocks noChangeArrowheads="1"/>
            </p:cNvSpPr>
            <p:nvPr/>
          </p:nvSpPr>
          <p:spPr bwMode="auto">
            <a:xfrm>
              <a:off x="2200" y="2205"/>
              <a:ext cx="2954" cy="2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ar-DZ" sz="1600">
                  <a:cs typeface="Arabic Transparent" pitchFamily="2" charset="-78"/>
                </a:rPr>
                <a:t>  نوقف الكهروصمام          </a:t>
              </a:r>
              <a:r>
                <a:rPr lang="fr-FR" sz="1600">
                  <a:cs typeface="Arabic Transparent" pitchFamily="2" charset="-78"/>
                </a:rPr>
                <a:t>BP=0   </a:t>
              </a:r>
              <a:r>
                <a:rPr lang="ar-DZ" sz="1600">
                  <a:cs typeface="Arabic Transparent" pitchFamily="2" charset="-78"/>
                </a:rPr>
                <a:t>الثانية : في حالة العكس أي</a:t>
              </a:r>
              <a:endParaRPr lang="fr-FR" sz="1600">
                <a:cs typeface="Arabic Transparent" pitchFamily="2" charset="-78"/>
              </a:endParaRPr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2304" y="2224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cs typeface="Arabic Transparent" pitchFamily="2" charset="-78"/>
                </a:rPr>
                <a:t>.LED</a:t>
              </a:r>
              <a:endParaRPr lang="fr-FR" sz="1600">
                <a:cs typeface="Arabic Transparent" pitchFamily="2" charset="-78"/>
              </a:endParaRPr>
            </a:p>
          </p:txBody>
        </p:sp>
      </p:grp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2779713" y="3933825"/>
            <a:ext cx="422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cs typeface="Arabic Transparent" pitchFamily="2" charset="-78"/>
              </a:rPr>
              <a:t>bcf             PortA,RA0         </a:t>
            </a:r>
            <a:r>
              <a:rPr lang="ar-DZ" sz="1600">
                <a:cs typeface="Arabic Transparent" pitchFamily="2" charset="-78"/>
              </a:rPr>
              <a:t>  </a:t>
            </a:r>
            <a:r>
              <a:rPr lang="fr-FR" sz="1600">
                <a:cs typeface="Arabic Transparent" pitchFamily="2" charset="-78"/>
              </a:rPr>
              <a:t>   </a:t>
            </a:r>
            <a:r>
              <a:rPr lang="ar-DZ" sz="1600">
                <a:cs typeface="Arabic Transparent" pitchFamily="2" charset="-78"/>
              </a:rPr>
              <a:t>: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التعليمة المستعملة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5219700" y="4330700"/>
            <a:ext cx="2732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DZ" sz="1600">
                <a:solidFill>
                  <a:srgbClr val="FF0000"/>
                </a:solidFill>
                <a:cs typeface="Arabic Transparent" pitchFamily="2" charset="-78"/>
              </a:rPr>
              <a:t>ثم نعود لاختبار الزر الضاغط من جديد</a:t>
            </a:r>
            <a:endParaRPr lang="fr-FR" sz="160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2771775" y="4868863"/>
            <a:ext cx="423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cs typeface="Arabic Transparent" pitchFamily="2" charset="-78"/>
              </a:rPr>
              <a:t>GOTO       TEST       </a:t>
            </a:r>
            <a:r>
              <a:rPr lang="ar-DZ" sz="1600">
                <a:cs typeface="Arabic Transparent" pitchFamily="2" charset="-78"/>
              </a:rPr>
              <a:t>          </a:t>
            </a:r>
            <a:r>
              <a:rPr lang="fr-FR" sz="1600">
                <a:cs typeface="Arabic Transparent" pitchFamily="2" charset="-78"/>
              </a:rPr>
              <a:t>    </a:t>
            </a:r>
            <a:r>
              <a:rPr lang="ar-DZ" sz="1600">
                <a:cs typeface="Arabic Transparent" pitchFamily="2" charset="-78"/>
              </a:rPr>
              <a:t>: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التعليمة المستعملة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2794000" y="5284788"/>
            <a:ext cx="3954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cs typeface="Arabic Transparent" pitchFamily="2" charset="-78"/>
              </a:rPr>
              <a:t>END                  </a:t>
            </a:r>
            <a:r>
              <a:rPr lang="ar-DZ" sz="1600">
                <a:cs typeface="Arabic Transparent" pitchFamily="2" charset="-78"/>
              </a:rPr>
              <a:t>              </a:t>
            </a:r>
            <a:r>
              <a:rPr lang="fr-FR" sz="1600">
                <a:cs typeface="Arabic Transparent" pitchFamily="2" charset="-78"/>
              </a:rPr>
              <a:t>       </a:t>
            </a:r>
            <a:r>
              <a:rPr lang="ar-DZ" sz="1600">
                <a:cs typeface="Arabic Transparent" pitchFamily="2" charset="-78"/>
              </a:rPr>
              <a:t>:</a:t>
            </a:r>
            <a:r>
              <a:rPr lang="fr-FR" sz="1600">
                <a:cs typeface="Arabic Transparent" pitchFamily="2" charset="-78"/>
              </a:rPr>
              <a:t> </a:t>
            </a:r>
            <a:r>
              <a:rPr lang="ar-DZ" sz="1600">
                <a:cs typeface="Arabic Transparent" pitchFamily="2" charset="-78"/>
              </a:rPr>
              <a:t>نهاية البرنامج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404813" y="1268413"/>
            <a:ext cx="2016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FF00FF"/>
                </a:solidFill>
              </a:rPr>
              <a:t>او</a:t>
            </a:r>
            <a:r>
              <a:rPr lang="fr-FR" sz="1600">
                <a:solidFill>
                  <a:srgbClr val="FF00FF"/>
                </a:solidFill>
              </a:rPr>
              <a:t>  </a:t>
            </a:r>
            <a:r>
              <a:rPr lang="ar-DZ" sz="1600">
                <a:solidFill>
                  <a:srgbClr val="FF00FF"/>
                </a:solidFill>
              </a:rPr>
              <a:t> </a:t>
            </a:r>
            <a:r>
              <a:rPr lang="fr-FR" sz="1600">
                <a:solidFill>
                  <a:srgbClr val="FF00FF"/>
                </a:solidFill>
              </a:rPr>
              <a:t> BTFSS         BP 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395288" y="1652588"/>
            <a:ext cx="2016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FF00FF"/>
                </a:solidFill>
              </a:rPr>
              <a:t>او</a:t>
            </a:r>
            <a:r>
              <a:rPr lang="fr-FR" sz="1600">
                <a:solidFill>
                  <a:srgbClr val="FF00FF"/>
                </a:solidFill>
              </a:rPr>
              <a:t> </a:t>
            </a:r>
            <a:r>
              <a:rPr lang="en-US" sz="1600">
                <a:solidFill>
                  <a:srgbClr val="FF00FF"/>
                </a:solidFill>
              </a:rPr>
              <a:t>BSF         LED      </a:t>
            </a:r>
            <a:endParaRPr lang="fr-FR" sz="1600">
              <a:solidFill>
                <a:srgbClr val="FF00FF"/>
              </a:solidFill>
            </a:endParaRP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395288" y="3933825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FF00FF"/>
                </a:solidFill>
              </a:rPr>
              <a:t>او</a:t>
            </a:r>
            <a:r>
              <a:rPr lang="fr-FR" sz="1600">
                <a:solidFill>
                  <a:srgbClr val="FF00FF"/>
                </a:solidFill>
              </a:rPr>
              <a:t> </a:t>
            </a:r>
            <a:r>
              <a:rPr lang="en-US" sz="1600">
                <a:solidFill>
                  <a:srgbClr val="FF00FF"/>
                </a:solidFill>
              </a:rPr>
              <a:t>BCF         LED     </a:t>
            </a:r>
            <a:r>
              <a:rPr lang="en-US">
                <a:solidFill>
                  <a:srgbClr val="FF00FF"/>
                </a:solidFill>
              </a:rPr>
              <a:t> </a:t>
            </a:r>
            <a:endParaRPr lang="fr-FR">
              <a:solidFill>
                <a:srgbClr val="FF00FF"/>
              </a:solidFill>
            </a:endParaRPr>
          </a:p>
        </p:txBody>
      </p:sp>
      <p:sp>
        <p:nvSpPr>
          <p:cNvPr id="34839" name="AutoShape 23"/>
          <p:cNvSpPr>
            <a:spLocks noChangeArrowheads="1"/>
          </p:cNvSpPr>
          <p:nvPr/>
        </p:nvSpPr>
        <p:spPr bwMode="auto">
          <a:xfrm>
            <a:off x="34925" y="188913"/>
            <a:ext cx="1800225" cy="431800"/>
          </a:xfrm>
          <a:prstGeom prst="wedgeRoundRectCallout">
            <a:avLst>
              <a:gd name="adj1" fmla="val -5995"/>
              <a:gd name="adj2" fmla="val 19632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1000">
                <a:solidFill>
                  <a:srgbClr val="0000FF"/>
                </a:solidFill>
              </a:rPr>
              <a:t>#define </a:t>
            </a:r>
            <a:r>
              <a:rPr lang="en-US" sz="1000"/>
              <a:t> LED PORTA,RA0</a:t>
            </a:r>
          </a:p>
          <a:p>
            <a:pPr eaLnBrk="0" hangingPunct="0"/>
            <a:r>
              <a:rPr lang="en-US" sz="1000">
                <a:solidFill>
                  <a:srgbClr val="0000FF"/>
                </a:solidFill>
              </a:rPr>
              <a:t>#define</a:t>
            </a:r>
            <a:r>
              <a:rPr lang="en-US" sz="1000"/>
              <a:t>  BP  PORTB,RB5</a:t>
            </a:r>
            <a:endParaRPr lang="fr-FR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 animBg="1"/>
      <p:bldP spid="34823" grpId="0"/>
      <p:bldP spid="34824" grpId="0"/>
      <p:bldP spid="34825" grpId="0"/>
      <p:bldP spid="34827" grpId="0"/>
      <p:bldP spid="34831" grpId="0"/>
      <p:bldP spid="34832" grpId="0"/>
      <p:bldP spid="34833" grpId="0"/>
      <p:bldP spid="34834" grpId="0"/>
      <p:bldP spid="34836" grpId="0"/>
      <p:bldP spid="34837" grpId="0"/>
      <p:bldP spid="34838" grpId="0"/>
      <p:bldP spid="3483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1916113"/>
            <a:ext cx="7885113" cy="15589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fr-FR" sz="1600">
                <a:solidFill>
                  <a:schemeClr val="tx1"/>
                </a:solidFill>
              </a:rPr>
              <a:t>                       bsf     STATUS,5             ; </a:t>
            </a:r>
            <a:r>
              <a:rPr lang="fr-FR" sz="1400">
                <a:solidFill>
                  <a:schemeClr val="tx1"/>
                </a:solidFill>
              </a:rPr>
              <a:t>on met a 1 le 5 bit du registre status</a:t>
            </a:r>
          </a:p>
          <a:p>
            <a:pPr eaLnBrk="0" hangingPunct="0"/>
            <a:r>
              <a:rPr lang="fr-FR" sz="1600">
                <a:solidFill>
                  <a:schemeClr val="tx1"/>
                </a:solidFill>
              </a:rPr>
              <a:t>                       movlw </a:t>
            </a:r>
            <a:r>
              <a:rPr lang="en-GB" altLang="ja-JP" sz="1600">
                <a:solidFill>
                  <a:schemeClr val="tx1"/>
                </a:solidFill>
                <a:ea typeface="MS PGothic" pitchFamily="34" charset="-128"/>
              </a:rPr>
              <a:t>0x1F</a:t>
            </a:r>
            <a:r>
              <a:rPr lang="fr-FR" sz="1600">
                <a:solidFill>
                  <a:schemeClr val="tx1"/>
                </a:solidFill>
              </a:rPr>
              <a:t>                     ; </a:t>
            </a:r>
            <a:r>
              <a:rPr lang="fr-FR" sz="1400">
                <a:solidFill>
                  <a:schemeClr val="tx1"/>
                </a:solidFill>
              </a:rPr>
              <a:t>charger w avec la valeur HEX</a:t>
            </a:r>
          </a:p>
          <a:p>
            <a:pPr eaLnBrk="0" hangingPunct="0"/>
            <a:r>
              <a:rPr lang="fr-FR" sz="1600">
                <a:solidFill>
                  <a:schemeClr val="tx1"/>
                </a:solidFill>
              </a:rPr>
              <a:t>                       movwf   TRISB                ; </a:t>
            </a:r>
            <a:r>
              <a:rPr lang="fr-FR" sz="1400">
                <a:solidFill>
                  <a:schemeClr val="tx1"/>
                </a:solidFill>
              </a:rPr>
              <a:t>configurer RB5 en entrée</a:t>
            </a:r>
          </a:p>
          <a:p>
            <a:pPr eaLnBrk="0" hangingPunct="0"/>
            <a:r>
              <a:rPr lang="fr-FR" sz="1600">
                <a:solidFill>
                  <a:schemeClr val="tx1"/>
                </a:solidFill>
              </a:rPr>
              <a:t>                       movlw </a:t>
            </a:r>
            <a:r>
              <a:rPr lang="en-GB" altLang="ja-JP" sz="1600">
                <a:solidFill>
                  <a:schemeClr val="tx1"/>
                </a:solidFill>
                <a:ea typeface="MS PGothic" pitchFamily="34" charset="-128"/>
              </a:rPr>
              <a:t>0xFE                   </a:t>
            </a:r>
            <a:r>
              <a:rPr lang="fr-FR" sz="1600">
                <a:solidFill>
                  <a:schemeClr val="tx1"/>
                </a:solidFill>
              </a:rPr>
              <a:t> ; </a:t>
            </a:r>
            <a:r>
              <a:rPr lang="fr-FR" sz="1400">
                <a:solidFill>
                  <a:schemeClr val="tx1"/>
                </a:solidFill>
              </a:rPr>
              <a:t>charger w avec la valeur HEX</a:t>
            </a:r>
          </a:p>
          <a:p>
            <a:pPr eaLnBrk="0" hangingPunct="0"/>
            <a:r>
              <a:rPr lang="fr-FR" sz="1600">
                <a:solidFill>
                  <a:schemeClr val="tx1"/>
                </a:solidFill>
              </a:rPr>
              <a:t>                       movwf   TRISA                ; </a:t>
            </a:r>
            <a:r>
              <a:rPr lang="fr-FR" sz="1400">
                <a:solidFill>
                  <a:schemeClr val="tx1"/>
                </a:solidFill>
              </a:rPr>
              <a:t>configurer RA0 en sortie</a:t>
            </a:r>
            <a:r>
              <a:rPr lang="fr-FR" sz="1600">
                <a:solidFill>
                  <a:schemeClr val="tx1"/>
                </a:solidFill>
              </a:rPr>
              <a:t> </a:t>
            </a:r>
          </a:p>
          <a:p>
            <a:pPr eaLnBrk="0" hangingPunct="0"/>
            <a:r>
              <a:rPr lang="fr-FR" sz="1600">
                <a:solidFill>
                  <a:schemeClr val="tx1"/>
                </a:solidFill>
              </a:rPr>
              <a:t>                       bcf     STATUS,5             </a:t>
            </a:r>
            <a:r>
              <a:rPr lang="fr-FR" sz="1400">
                <a:solidFill>
                  <a:schemeClr val="tx1"/>
                </a:solidFill>
              </a:rPr>
              <a:t>; retour a la première page de la mémoire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50825" y="279400"/>
            <a:ext cx="478790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LIST      p=16F84                     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تحديد نوع الميكرومراقب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50825" y="698500"/>
            <a:ext cx="4326826" cy="24622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#include &lt;p16F84.inc&gt;            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   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تحديد المتغيرات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273050" y="981075"/>
            <a:ext cx="20669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__CONFIG H' 3FF9 '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344613" y="1444625"/>
            <a:ext cx="33877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ORG  0x000               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الارجاع الى الصفر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6948488" y="333375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>
                <a:solidFill>
                  <a:srgbClr val="FF0000"/>
                </a:solidFill>
                <a:cs typeface="Arabic Transparent" pitchFamily="2" charset="-78"/>
              </a:rPr>
              <a:t>البرنامج:</a:t>
            </a:r>
            <a:endParaRPr lang="fr-FR" sz="24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88925" y="3500438"/>
            <a:ext cx="7596188" cy="2047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fr-FR" sz="1600" dirty="0">
                <a:solidFill>
                  <a:schemeClr val="tx1"/>
                </a:solidFill>
              </a:rPr>
              <a:t>Test           </a:t>
            </a:r>
            <a:r>
              <a:rPr lang="fr-FR" sz="1600" dirty="0" err="1">
                <a:solidFill>
                  <a:schemeClr val="tx1"/>
                </a:solidFill>
                <a:cs typeface="Arabic Transparent" pitchFamily="2" charset="-78"/>
              </a:rPr>
              <a:t>btfss</a:t>
            </a:r>
            <a:r>
              <a:rPr lang="fr-FR" sz="1600" dirty="0">
                <a:solidFill>
                  <a:schemeClr val="tx1"/>
                </a:solidFill>
                <a:cs typeface="Arabic Transparent" pitchFamily="2" charset="-78"/>
              </a:rPr>
              <a:t>       PORTB,RB5     </a:t>
            </a:r>
            <a:r>
              <a:rPr lang="fr-FR" sz="1400" dirty="0">
                <a:solidFill>
                  <a:schemeClr val="tx1"/>
                </a:solidFill>
              </a:rPr>
              <a:t>; tester le bouton poussoir et sauter</a:t>
            </a:r>
            <a:r>
              <a:rPr lang="fr-FR" sz="1600" dirty="0">
                <a:solidFill>
                  <a:schemeClr val="tx1"/>
                </a:solidFill>
              </a:rPr>
              <a:t>     </a:t>
            </a:r>
          </a:p>
          <a:p>
            <a:pPr eaLnBrk="0" hangingPunct="0"/>
            <a:r>
              <a:rPr lang="fr-FR" sz="1600" dirty="0">
                <a:solidFill>
                  <a:schemeClr val="tx1"/>
                </a:solidFill>
              </a:rPr>
              <a:t>                                                          </a:t>
            </a:r>
            <a:r>
              <a:rPr lang="fr-FR" sz="1400" dirty="0">
                <a:solidFill>
                  <a:schemeClr val="tx1"/>
                </a:solidFill>
              </a:rPr>
              <a:t>; l'instruction suivante s'il et égale à 1</a:t>
            </a:r>
          </a:p>
          <a:p>
            <a:pPr eaLnBrk="0" hangingPunct="0"/>
            <a:r>
              <a:rPr lang="fr-FR" sz="1600" dirty="0">
                <a:solidFill>
                  <a:schemeClr val="tx1"/>
                </a:solidFill>
              </a:rPr>
              <a:t>                  </a:t>
            </a:r>
            <a:r>
              <a:rPr lang="fr-FR" sz="1600" dirty="0" err="1">
                <a:solidFill>
                  <a:schemeClr val="tx1"/>
                </a:solidFill>
              </a:rPr>
              <a:t>goto</a:t>
            </a:r>
            <a:r>
              <a:rPr lang="fr-FR" sz="1600" dirty="0">
                <a:solidFill>
                  <a:schemeClr val="tx1"/>
                </a:solidFill>
              </a:rPr>
              <a:t>    off                         </a:t>
            </a:r>
            <a:r>
              <a:rPr lang="fr-FR" sz="1400" dirty="0">
                <a:solidFill>
                  <a:schemeClr val="tx1"/>
                </a:solidFill>
              </a:rPr>
              <a:t>; sauter vers l'étiquette off</a:t>
            </a:r>
          </a:p>
          <a:p>
            <a:pPr eaLnBrk="0" hangingPunct="0"/>
            <a:r>
              <a:rPr lang="fr-FR" sz="1600" dirty="0">
                <a:solidFill>
                  <a:schemeClr val="tx1"/>
                </a:solidFill>
              </a:rPr>
              <a:t>                  </a:t>
            </a:r>
            <a:r>
              <a:rPr lang="fr-FR" sz="1600" dirty="0">
                <a:solidFill>
                  <a:schemeClr val="tx1"/>
                </a:solidFill>
                <a:cs typeface="Arabic Transparent" pitchFamily="2" charset="-78"/>
              </a:rPr>
              <a:t>BSF    PORTA,RA0         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allumer</a:t>
            </a:r>
            <a:r>
              <a:rPr lang="en-US" sz="1400" dirty="0">
                <a:solidFill>
                  <a:schemeClr val="tx1"/>
                </a:solidFill>
              </a:rPr>
              <a:t> la led</a:t>
            </a:r>
            <a:endParaRPr lang="fr-FR" sz="14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1600" dirty="0">
                <a:solidFill>
                  <a:schemeClr val="tx1"/>
                </a:solidFill>
              </a:rPr>
              <a:t>                  </a:t>
            </a:r>
            <a:r>
              <a:rPr lang="en-US" sz="1600" dirty="0" err="1">
                <a:solidFill>
                  <a:schemeClr val="tx1"/>
                </a:solidFill>
              </a:rPr>
              <a:t>goto</a:t>
            </a:r>
            <a:r>
              <a:rPr lang="en-US" sz="1600" dirty="0">
                <a:solidFill>
                  <a:schemeClr val="tx1"/>
                </a:solidFill>
              </a:rPr>
              <a:t>    test                       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sauter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l'etiquette</a:t>
            </a:r>
            <a:r>
              <a:rPr lang="en-US" sz="1400" dirty="0">
                <a:solidFill>
                  <a:schemeClr val="tx1"/>
                </a:solidFill>
              </a:rPr>
              <a:t>  test</a:t>
            </a:r>
            <a:endParaRPr lang="fr-FR" sz="14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1600" dirty="0">
                <a:solidFill>
                  <a:schemeClr val="tx1"/>
                </a:solidFill>
              </a:rPr>
              <a:t>off              </a:t>
            </a:r>
            <a:r>
              <a:rPr lang="en-US" sz="1600" dirty="0" err="1">
                <a:solidFill>
                  <a:schemeClr val="tx1"/>
                </a:solidFill>
              </a:rPr>
              <a:t>bcf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  <a:cs typeface="Arabic Transparent" pitchFamily="2" charset="-78"/>
              </a:rPr>
              <a:t>PORTA,RA0             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éteindre</a:t>
            </a:r>
            <a:r>
              <a:rPr lang="en-US" sz="1400" dirty="0">
                <a:solidFill>
                  <a:schemeClr val="tx1"/>
                </a:solidFill>
              </a:rPr>
              <a:t> la led</a:t>
            </a:r>
            <a:endParaRPr lang="fr-FR" sz="14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1600" dirty="0">
                <a:solidFill>
                  <a:schemeClr val="tx1"/>
                </a:solidFill>
              </a:rPr>
              <a:t>                  </a:t>
            </a:r>
            <a:r>
              <a:rPr lang="en-US" sz="1600" dirty="0" err="1">
                <a:solidFill>
                  <a:schemeClr val="tx1"/>
                </a:solidFill>
              </a:rPr>
              <a:t>goto</a:t>
            </a:r>
            <a:r>
              <a:rPr lang="en-US" sz="1600" dirty="0">
                <a:solidFill>
                  <a:schemeClr val="tx1"/>
                </a:solidFill>
              </a:rPr>
              <a:t>    test</a:t>
            </a:r>
            <a:endParaRPr lang="fr-FR" sz="16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1600" dirty="0">
                <a:solidFill>
                  <a:schemeClr val="tx1"/>
                </a:solidFill>
              </a:rPr>
              <a:t>                 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44475" y="38100"/>
            <a:ext cx="5963107" cy="668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NOM DE PROGRAMME 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DATE DE CREATION :  09/04/2012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AUTEUR : pic 16f84A  </a:t>
            </a:r>
            <a:r>
              <a:rPr lang="fr-FR" sz="1100" b="1" dirty="0" err="1">
                <a:solidFill>
                  <a:srgbClr val="008000"/>
                </a:solidFill>
                <a:cs typeface="Times New Roman" pitchFamily="18" charset="0"/>
              </a:rPr>
              <a:t>saida</a:t>
            </a:r>
            <a:endParaRPr lang="fr-FR" sz="1100" b="1" dirty="0">
              <a:solidFill>
                <a:srgbClr val="008000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LES DIRECTIVES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LIST</a:t>
            </a:r>
            <a:r>
              <a:rPr lang="fr-FR" sz="1100" b="1" dirty="0">
                <a:cs typeface="Times New Roman" pitchFamily="18" charset="0"/>
              </a:rPr>
              <a:t>      p=16F84  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Définition de processeur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#</a:t>
            </a:r>
            <a:r>
              <a:rPr lang="fr-FR" sz="1100" b="1" dirty="0" err="1">
                <a:solidFill>
                  <a:srgbClr val="0000FF"/>
                </a:solidFill>
                <a:cs typeface="Times New Roman" pitchFamily="18" charset="0"/>
              </a:rPr>
              <a:t>include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&lt;p16F84.inc</a:t>
            </a:r>
            <a:r>
              <a:rPr lang="fr-FR" sz="1100" b="1" dirty="0">
                <a:cs typeface="Times New Roman" pitchFamily="18" charset="0"/>
              </a:rPr>
              <a:t>&gt;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; Définitions de variables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__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CONFIG   _CP_OFF &amp; _WDT_OFF &amp; _PWRTE_ON &amp; _XT_OSC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;++++++++++++++++++++++++++++++++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DECLARATION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;++++++++++++++++++++++++++++++++</a:t>
            </a:r>
          </a:p>
          <a:p>
            <a:pPr eaLnBrk="0" hangingPunct="0"/>
            <a:r>
              <a:rPr lang="en-US" sz="1100" b="1" dirty="0">
                <a:solidFill>
                  <a:srgbClr val="0000FF"/>
                </a:solidFill>
                <a:cs typeface="Times New Roman" pitchFamily="18" charset="0"/>
              </a:rPr>
              <a:t>                          </a:t>
            </a:r>
            <a:r>
              <a:rPr lang="en-US" sz="1200" b="1" dirty="0">
                <a:solidFill>
                  <a:srgbClr val="0000FF"/>
                </a:solidFill>
                <a:cs typeface="Times New Roman" pitchFamily="18" charset="0"/>
              </a:rPr>
              <a:t>#define </a:t>
            </a:r>
            <a:r>
              <a:rPr lang="en-US" sz="1200" b="1" dirty="0">
                <a:cs typeface="Times New Roman" pitchFamily="18" charset="0"/>
              </a:rPr>
              <a:t> LED PORTA,RA0</a:t>
            </a:r>
            <a:endParaRPr lang="en-US" sz="1100" b="1" dirty="0">
              <a:cs typeface="Times New Roman" pitchFamily="18" charset="0"/>
            </a:endParaRPr>
          </a:p>
          <a:p>
            <a:pPr eaLnBrk="0" hangingPunct="0"/>
            <a:r>
              <a:rPr lang="en-US" sz="1100" b="1" dirty="0">
                <a:cs typeface="Times New Roman" pitchFamily="18" charset="0"/>
              </a:rPr>
              <a:t>                        </a:t>
            </a:r>
            <a:r>
              <a:rPr lang="en-US" sz="1200" b="1" dirty="0">
                <a:solidFill>
                  <a:srgbClr val="0000FF"/>
                </a:solidFill>
                <a:cs typeface="Times New Roman" pitchFamily="18" charset="0"/>
              </a:rPr>
              <a:t> #define</a:t>
            </a:r>
            <a:r>
              <a:rPr lang="en-US" sz="1200" b="1" dirty="0">
                <a:cs typeface="Times New Roman" pitchFamily="18" charset="0"/>
              </a:rPr>
              <a:t>  BP  PORTB,RB5</a:t>
            </a:r>
          </a:p>
          <a:p>
            <a:pPr eaLnBrk="0" hangingPunct="0"/>
            <a:r>
              <a:rPr lang="fr-FR" sz="1100" b="1" dirty="0">
                <a:solidFill>
                  <a:srgbClr val="00CC00"/>
                </a:solidFill>
                <a:cs typeface="Times New Roman" pitchFamily="18" charset="0"/>
              </a:rPr>
              <a:t>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;+++++++++++++++++++++++++++	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VECTEUR DE RESET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 ORG</a:t>
            </a:r>
            <a:r>
              <a:rPr lang="fr-FR" sz="1100" b="1" dirty="0">
                <a:cs typeface="Times New Roman" pitchFamily="18" charset="0"/>
              </a:rPr>
              <a:t>  0x000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; Vecteur de Reset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      INITIALISATIONS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 </a:t>
            </a:r>
          </a:p>
          <a:p>
            <a:pPr eaLnBrk="0" hangingPunct="0"/>
            <a:r>
              <a:rPr lang="fr-FR" sz="1200" b="1" dirty="0">
                <a:solidFill>
                  <a:srgbClr val="0000FF"/>
                </a:solidFill>
                <a:cs typeface="Times New Roman" pitchFamily="18" charset="0"/>
              </a:rPr>
              <a:t>                      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bsf</a:t>
            </a:r>
            <a:r>
              <a:rPr lang="fr-FR" sz="1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fr-FR" sz="1200" b="1" dirty="0">
                <a:cs typeface="Times New Roman" pitchFamily="18" charset="0"/>
              </a:rPr>
              <a:t>    STATUS,5             ; on met a 1 le 5 bit du registre </a:t>
            </a:r>
            <a:r>
              <a:rPr lang="fr-FR" sz="1200" b="1" dirty="0" err="1">
                <a:cs typeface="Times New Roman" pitchFamily="18" charset="0"/>
              </a:rPr>
              <a:t>status</a:t>
            </a:r>
            <a:endParaRPr lang="fr-FR" sz="1200" b="1" dirty="0">
              <a:cs typeface="Times New Roman" pitchFamily="18" charset="0"/>
            </a:endParaRP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fr-FR" sz="1200" b="1" dirty="0">
                <a:cs typeface="Times New Roman" pitchFamily="18" charset="0"/>
              </a:rPr>
              <a:t> </a:t>
            </a:r>
            <a:r>
              <a:rPr lang="en-GB" altLang="ja-JP" sz="1200" b="1" dirty="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0x1F</a:t>
            </a:r>
            <a:r>
              <a:rPr lang="fr-FR" sz="1200" b="1" dirty="0">
                <a:cs typeface="Times New Roman" pitchFamily="18" charset="0"/>
              </a:rPr>
              <a:t>                     ; charger w avec la valeur HEX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fr-FR" sz="1200" b="1" dirty="0">
                <a:cs typeface="Times New Roman" pitchFamily="18" charset="0"/>
              </a:rPr>
              <a:t>   TRISB                ; configurer RB5 en entrée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fr-FR" sz="1200" b="1" dirty="0">
                <a:cs typeface="Times New Roman" pitchFamily="18" charset="0"/>
              </a:rPr>
              <a:t> </a:t>
            </a:r>
            <a:r>
              <a:rPr lang="en-GB" altLang="ja-JP" sz="1200" b="1" dirty="0">
                <a:solidFill>
                  <a:srgbClr val="000000"/>
                </a:solidFill>
                <a:ea typeface="MS PGothic" pitchFamily="34" charset="-128"/>
              </a:rPr>
              <a:t>0xFE                    </a:t>
            </a:r>
            <a:r>
              <a:rPr lang="fr-FR" sz="1200" b="1" dirty="0">
                <a:cs typeface="Times New Roman" pitchFamily="18" charset="0"/>
              </a:rPr>
              <a:t> ; charger w avec la valeur HEX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</a:t>
            </a:r>
            <a:r>
              <a:rPr lang="fr-FR" sz="1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fr-FR" sz="1200" b="1" dirty="0">
                <a:cs typeface="Times New Roman" pitchFamily="18" charset="0"/>
              </a:rPr>
              <a:t>   TRISA                ; configurer RA0 en sortie 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</a:t>
            </a:r>
            <a:r>
              <a:rPr lang="fr-FR" sz="1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bcf</a:t>
            </a:r>
            <a:r>
              <a:rPr lang="fr-FR" sz="1200" b="1" dirty="0">
                <a:cs typeface="Times New Roman" pitchFamily="18" charset="0"/>
              </a:rPr>
              <a:t>     STATUS,5              ; retour a la première page de la mémoire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PROGRAMME PRINCIPALE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;+++++++++++++++++++++++++++</a:t>
            </a:r>
            <a:endParaRPr lang="fr-FR" sz="1200" b="1" dirty="0">
              <a:solidFill>
                <a:srgbClr val="008000"/>
              </a:solidFill>
              <a:cs typeface="Times New Roman" pitchFamily="18" charset="0"/>
            </a:endParaRP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test         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btfss</a:t>
            </a:r>
            <a:r>
              <a:rPr lang="fr-FR" sz="1200" b="1" dirty="0">
                <a:cs typeface="Times New Roman" pitchFamily="18" charset="0"/>
              </a:rPr>
              <a:t>   </a:t>
            </a:r>
            <a:r>
              <a:rPr lang="fr-FR" sz="1200" b="1" dirty="0" err="1">
                <a:cs typeface="Times New Roman" pitchFamily="18" charset="0"/>
              </a:rPr>
              <a:t>bp</a:t>
            </a:r>
            <a:r>
              <a:rPr lang="fr-FR" sz="1200" b="1" dirty="0">
                <a:cs typeface="Times New Roman" pitchFamily="18" charset="0"/>
              </a:rPr>
              <a:t>                        ; tester le bouton poussoir et sauter     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                                        ; l'instruction suivante s'il et égale à 1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</a:t>
            </a:r>
            <a:r>
              <a:rPr lang="fr-FR" sz="1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fr-FR" sz="1200" b="1" dirty="0" err="1">
                <a:solidFill>
                  <a:srgbClr val="0000FF"/>
                </a:solidFill>
                <a:cs typeface="Times New Roman" pitchFamily="18" charset="0"/>
              </a:rPr>
              <a:t>goto</a:t>
            </a:r>
            <a:r>
              <a:rPr lang="fr-FR" sz="1200" b="1" dirty="0">
                <a:cs typeface="Times New Roman" pitchFamily="18" charset="0"/>
              </a:rPr>
              <a:t>    off                       ; sauter vers l'étiquette off</a:t>
            </a:r>
          </a:p>
          <a:p>
            <a:pPr eaLnBrk="0" hangingPunct="0"/>
            <a:r>
              <a:rPr lang="fr-FR" sz="1200" b="1" dirty="0">
                <a:cs typeface="Times New Roman" pitchFamily="18" charset="0"/>
              </a:rPr>
              <a:t>                       </a:t>
            </a:r>
            <a:r>
              <a:rPr lang="en-US" sz="1200" b="1" dirty="0" err="1">
                <a:solidFill>
                  <a:srgbClr val="0000FF"/>
                </a:solidFill>
                <a:cs typeface="Times New Roman" pitchFamily="18" charset="0"/>
              </a:rPr>
              <a:t>bsf</a:t>
            </a:r>
            <a:r>
              <a:rPr lang="en-US" sz="1200" b="1" dirty="0">
                <a:cs typeface="Times New Roman" pitchFamily="18" charset="0"/>
              </a:rPr>
              <a:t>     led                        ; </a:t>
            </a:r>
            <a:r>
              <a:rPr lang="en-US" sz="1200" b="1" dirty="0" err="1">
                <a:cs typeface="Times New Roman" pitchFamily="18" charset="0"/>
              </a:rPr>
              <a:t>allumer</a:t>
            </a:r>
            <a:r>
              <a:rPr lang="en-US" sz="1200" b="1" dirty="0">
                <a:cs typeface="Times New Roman" pitchFamily="18" charset="0"/>
              </a:rPr>
              <a:t> la led</a:t>
            </a:r>
            <a:endParaRPr lang="fr-FR" sz="1200" b="1" dirty="0">
              <a:cs typeface="Times New Roman" pitchFamily="18" charset="0"/>
            </a:endParaRPr>
          </a:p>
          <a:p>
            <a:pPr eaLnBrk="0" hangingPunct="0"/>
            <a:r>
              <a:rPr lang="en-US" sz="1200" b="1" dirty="0">
                <a:cs typeface="Times New Roman" pitchFamily="18" charset="0"/>
              </a:rPr>
              <a:t>                       </a:t>
            </a:r>
            <a:r>
              <a:rPr lang="en-US" sz="1200" b="1" dirty="0" err="1">
                <a:solidFill>
                  <a:srgbClr val="0000FF"/>
                </a:solidFill>
                <a:cs typeface="Times New Roman" pitchFamily="18" charset="0"/>
              </a:rPr>
              <a:t>goto</a:t>
            </a:r>
            <a:r>
              <a:rPr lang="en-US" sz="1200" b="1" dirty="0">
                <a:cs typeface="Times New Roman" pitchFamily="18" charset="0"/>
              </a:rPr>
              <a:t>    test                      ; </a:t>
            </a:r>
            <a:r>
              <a:rPr lang="en-US" sz="1200" b="1" dirty="0" err="1">
                <a:cs typeface="Times New Roman" pitchFamily="18" charset="0"/>
              </a:rPr>
              <a:t>sauter</a:t>
            </a:r>
            <a:r>
              <a:rPr lang="en-US" sz="1200" b="1" dirty="0">
                <a:cs typeface="Times New Roman" pitchFamily="18" charset="0"/>
              </a:rPr>
              <a:t> </a:t>
            </a:r>
            <a:r>
              <a:rPr lang="en-US" sz="1200" b="1" dirty="0" err="1">
                <a:cs typeface="Times New Roman" pitchFamily="18" charset="0"/>
              </a:rPr>
              <a:t>vers</a:t>
            </a:r>
            <a:r>
              <a:rPr lang="en-US" sz="1200" b="1" dirty="0">
                <a:cs typeface="Times New Roman" pitchFamily="18" charset="0"/>
              </a:rPr>
              <a:t> </a:t>
            </a:r>
            <a:r>
              <a:rPr lang="en-US" sz="1200" b="1" dirty="0" err="1">
                <a:cs typeface="Times New Roman" pitchFamily="18" charset="0"/>
              </a:rPr>
              <a:t>l'etiquette</a:t>
            </a:r>
            <a:r>
              <a:rPr lang="en-US" sz="1200" b="1" dirty="0">
                <a:cs typeface="Times New Roman" pitchFamily="18" charset="0"/>
              </a:rPr>
              <a:t>  test</a:t>
            </a:r>
            <a:endParaRPr lang="fr-FR" sz="1200" b="1" dirty="0">
              <a:cs typeface="Times New Roman" pitchFamily="18" charset="0"/>
            </a:endParaRPr>
          </a:p>
          <a:p>
            <a:pPr eaLnBrk="0" hangingPunct="0"/>
            <a:r>
              <a:rPr lang="en-US" sz="1200" b="1" dirty="0">
                <a:cs typeface="Times New Roman" pitchFamily="18" charset="0"/>
              </a:rPr>
              <a:t>          off        </a:t>
            </a:r>
            <a:r>
              <a:rPr lang="en-US" sz="1200" b="1" dirty="0" err="1">
                <a:solidFill>
                  <a:srgbClr val="0000FF"/>
                </a:solidFill>
                <a:cs typeface="Times New Roman" pitchFamily="18" charset="0"/>
              </a:rPr>
              <a:t>bcf</a:t>
            </a:r>
            <a:r>
              <a:rPr lang="en-US" sz="1200" b="1" dirty="0">
                <a:cs typeface="Times New Roman" pitchFamily="18" charset="0"/>
              </a:rPr>
              <a:t>     led                        ; </a:t>
            </a:r>
            <a:r>
              <a:rPr lang="en-US" sz="1200" b="1" dirty="0" err="1">
                <a:cs typeface="Times New Roman" pitchFamily="18" charset="0"/>
              </a:rPr>
              <a:t>éteindre</a:t>
            </a:r>
            <a:r>
              <a:rPr lang="en-US" sz="1200" b="1" dirty="0">
                <a:cs typeface="Times New Roman" pitchFamily="18" charset="0"/>
              </a:rPr>
              <a:t> la led</a:t>
            </a:r>
            <a:endParaRPr lang="fr-FR" sz="1200" b="1" dirty="0">
              <a:cs typeface="Times New Roman" pitchFamily="18" charset="0"/>
            </a:endParaRPr>
          </a:p>
          <a:p>
            <a:pPr eaLnBrk="0" hangingPunct="0"/>
            <a:r>
              <a:rPr lang="en-US" sz="1200" b="1" dirty="0">
                <a:cs typeface="Times New Roman" pitchFamily="18" charset="0"/>
              </a:rPr>
              <a:t>                      </a:t>
            </a:r>
            <a:r>
              <a:rPr lang="en-US" sz="1200" b="1" dirty="0" err="1">
                <a:solidFill>
                  <a:srgbClr val="0000FF"/>
                </a:solidFill>
                <a:cs typeface="Times New Roman" pitchFamily="18" charset="0"/>
              </a:rPr>
              <a:t>goto</a:t>
            </a:r>
            <a:r>
              <a:rPr lang="en-US" sz="1200" b="1" dirty="0">
                <a:cs typeface="Times New Roman" pitchFamily="18" charset="0"/>
              </a:rPr>
              <a:t>    test</a:t>
            </a:r>
            <a:endParaRPr lang="fr-FR" sz="1200" b="1" dirty="0">
              <a:cs typeface="Times New Roman" pitchFamily="18" charset="0"/>
            </a:endParaRPr>
          </a:p>
          <a:p>
            <a:pPr eaLnBrk="0" hangingPunct="0"/>
            <a:r>
              <a:rPr lang="en-US" sz="1200" b="1" dirty="0">
                <a:cs typeface="Times New Roman" pitchFamily="18" charset="0"/>
              </a:rPr>
              <a:t>                     </a:t>
            </a:r>
            <a:r>
              <a:rPr lang="en-US" sz="1200" b="1" dirty="0">
                <a:solidFill>
                  <a:srgbClr val="0000FF"/>
                </a:solidFill>
                <a:cs typeface="Times New Roman" pitchFamily="18" charset="0"/>
              </a:rPr>
              <a:t>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614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614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614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614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614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614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614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500"/>
                                        <p:tgtEl>
                                          <p:spTgt spid="614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500"/>
                                        <p:tgtEl>
                                          <p:spTgt spid="614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2" dur="500"/>
                                        <p:tgtEl>
                                          <p:spTgt spid="614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7" dur="500"/>
                                        <p:tgtEl>
                                          <p:spTgt spid="614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2" dur="500"/>
                                        <p:tgtEl>
                                          <p:spTgt spid="614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7" dur="500"/>
                                        <p:tgtEl>
                                          <p:spTgt spid="6147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2" dur="500"/>
                                        <p:tgtEl>
                                          <p:spTgt spid="614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500"/>
                                        <p:tgtEl>
                                          <p:spTgt spid="6147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2" dur="500"/>
                                        <p:tgtEl>
                                          <p:spTgt spid="6147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7" dur="500"/>
                                        <p:tgtEl>
                                          <p:spTgt spid="6147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2" dur="500"/>
                                        <p:tgtEl>
                                          <p:spTgt spid="6147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58" name="AutoShape 54"/>
          <p:cNvSpPr>
            <a:spLocks noChangeArrowheads="1"/>
          </p:cNvSpPr>
          <p:nvPr/>
        </p:nvSpPr>
        <p:spPr bwMode="auto">
          <a:xfrm>
            <a:off x="244475" y="1936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7159" name="AutoShape 55"/>
          <p:cNvSpPr>
            <a:spLocks noChangeArrowheads="1"/>
          </p:cNvSpPr>
          <p:nvPr/>
        </p:nvSpPr>
        <p:spPr bwMode="auto">
          <a:xfrm>
            <a:off x="1760538" y="20320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7160" name="AutoShape 56"/>
          <p:cNvSpPr>
            <a:spLocks noChangeArrowheads="1"/>
          </p:cNvSpPr>
          <p:nvPr/>
        </p:nvSpPr>
        <p:spPr bwMode="auto">
          <a:xfrm>
            <a:off x="3294063" y="1936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7161" name="AutoShape 57"/>
          <p:cNvSpPr>
            <a:spLocks noChangeArrowheads="1"/>
          </p:cNvSpPr>
          <p:nvPr/>
        </p:nvSpPr>
        <p:spPr bwMode="auto">
          <a:xfrm>
            <a:off x="4805363" y="1889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7162" name="AutoShape 58"/>
          <p:cNvSpPr>
            <a:spLocks noChangeArrowheads="1"/>
          </p:cNvSpPr>
          <p:nvPr/>
        </p:nvSpPr>
        <p:spPr bwMode="auto">
          <a:xfrm>
            <a:off x="1519238" y="346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163" name="AutoShape 59"/>
          <p:cNvSpPr>
            <a:spLocks noChangeArrowheads="1"/>
          </p:cNvSpPr>
          <p:nvPr/>
        </p:nvSpPr>
        <p:spPr bwMode="auto">
          <a:xfrm>
            <a:off x="4551363" y="3587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164" name="AutoShape 60"/>
          <p:cNvSpPr>
            <a:spLocks noChangeArrowheads="1"/>
          </p:cNvSpPr>
          <p:nvPr/>
        </p:nvSpPr>
        <p:spPr bwMode="auto">
          <a:xfrm>
            <a:off x="3030538" y="3587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165" name="AutoShape 61"/>
          <p:cNvSpPr>
            <a:spLocks noChangeArrowheads="1"/>
          </p:cNvSpPr>
          <p:nvPr/>
        </p:nvSpPr>
        <p:spPr bwMode="auto">
          <a:xfrm>
            <a:off x="6343650" y="19843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7166" name="AutoShape 62"/>
          <p:cNvSpPr>
            <a:spLocks noChangeArrowheads="1"/>
          </p:cNvSpPr>
          <p:nvPr/>
        </p:nvSpPr>
        <p:spPr bwMode="auto">
          <a:xfrm>
            <a:off x="7867650" y="214313"/>
            <a:ext cx="1241425" cy="45243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ar-DZ" sz="2000" b="1">
                <a:cs typeface="Arabic Transparent" pitchFamily="2" charset="-78"/>
              </a:rPr>
              <a:t>اشارة الساعة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47167" name="AutoShape 63"/>
          <p:cNvSpPr>
            <a:spLocks noChangeArrowheads="1"/>
          </p:cNvSpPr>
          <p:nvPr/>
        </p:nvSpPr>
        <p:spPr bwMode="auto">
          <a:xfrm>
            <a:off x="6089650" y="3587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168" name="AutoShape 64"/>
          <p:cNvSpPr>
            <a:spLocks noChangeArrowheads="1"/>
          </p:cNvSpPr>
          <p:nvPr/>
        </p:nvSpPr>
        <p:spPr bwMode="auto">
          <a:xfrm>
            <a:off x="7610475" y="354013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7169" name="Picture 8" descr="2_6"/>
          <p:cNvPicPr>
            <a:picLocks noChangeAspect="1" noChangeArrowheads="1"/>
          </p:cNvPicPr>
          <p:nvPr/>
        </p:nvPicPr>
        <p:blipFill>
          <a:blip r:embed="rId2"/>
          <a:srcRect l="9321" r="-678" b="20810"/>
          <a:stretch>
            <a:fillRect/>
          </a:stretch>
        </p:blipFill>
        <p:spPr bwMode="auto">
          <a:xfrm>
            <a:off x="-32" y="2214554"/>
            <a:ext cx="3500462" cy="1856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00" name="AutoShape 59"/>
          <p:cNvSpPr>
            <a:spLocks noChangeArrowheads="1"/>
          </p:cNvSpPr>
          <p:nvPr/>
        </p:nvSpPr>
        <p:spPr bwMode="auto">
          <a:xfrm>
            <a:off x="571472" y="1604240"/>
            <a:ext cx="1800000" cy="396000"/>
          </a:xfrm>
          <a:prstGeom prst="wedgeRoundRectCallout">
            <a:avLst>
              <a:gd name="adj1" fmla="val 48964"/>
              <a:gd name="adj2" fmla="val 375712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/>
            <a:r>
              <a:rPr lang="ar-DZ" sz="16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الكوارتز (</a:t>
            </a:r>
            <a:r>
              <a:rPr lang="fr-FR" sz="16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QUARTEZ</a:t>
            </a:r>
            <a:r>
              <a:rPr lang="ar-DZ" sz="16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)   </a:t>
            </a:r>
            <a:endParaRPr lang="ar-DZ" sz="1600" dirty="0">
              <a:latin typeface="Calibri" pitchFamily="34" charset="0"/>
            </a:endParaRPr>
          </a:p>
        </p:txBody>
      </p:sp>
      <p:sp>
        <p:nvSpPr>
          <p:cNvPr id="101" name="Oval 25"/>
          <p:cNvSpPr>
            <a:spLocks noChangeArrowheads="1"/>
          </p:cNvSpPr>
          <p:nvPr/>
        </p:nvSpPr>
        <p:spPr bwMode="auto">
          <a:xfrm>
            <a:off x="7258050" y="2855894"/>
            <a:ext cx="1092200" cy="554037"/>
          </a:xfrm>
          <a:prstGeom prst="ellipse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/>
            <a:endParaRPr lang="ar-SA">
              <a:latin typeface="Franklin Gothic Book" pitchFamily="34" charset="0"/>
              <a:cs typeface="Tahoma" pitchFamily="34" charset="0"/>
            </a:endParaRPr>
          </a:p>
        </p:txBody>
      </p:sp>
      <p:sp>
        <p:nvSpPr>
          <p:cNvPr id="102" name="Rectangle 60"/>
          <p:cNvSpPr>
            <a:spLocks noChangeArrowheads="1"/>
          </p:cNvSpPr>
          <p:nvPr/>
        </p:nvSpPr>
        <p:spPr bwMode="auto">
          <a:xfrm>
            <a:off x="1285852" y="785794"/>
            <a:ext cx="761208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 eaLnBrk="1" hangingPunct="1"/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كذلك </a:t>
            </a:r>
            <a:r>
              <a:rPr lang="ar-DZ" b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يحتاج </a:t>
            </a:r>
            <a:r>
              <a:rPr lang="ar-DZ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إلى </a:t>
            </a:r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إشارة الساعة. حيث يتم توليد إشارة الساعة بعدة طرق منها</a:t>
            </a:r>
            <a:r>
              <a:rPr lang="ar-DZ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:</a:t>
            </a:r>
            <a:endParaRPr lang="en-US" b="1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03" name="Rectangle 69"/>
          <p:cNvSpPr>
            <a:spLocks noChangeArrowheads="1"/>
          </p:cNvSpPr>
          <p:nvPr/>
        </p:nvSpPr>
        <p:spPr bwMode="auto">
          <a:xfrm>
            <a:off x="5429256" y="1429277"/>
            <a:ext cx="338454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1ـ استعمال الكوارتز : </a:t>
            </a:r>
            <a:r>
              <a:rPr lang="fr-FR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QUARTEZ</a:t>
            </a:r>
            <a:endParaRPr lang="en-US" dirty="0">
              <a:latin typeface="Calibri" pitchFamily="34" charset="0"/>
              <a:cs typeface="Arabic Transparent" pitchFamily="2" charset="-78"/>
            </a:endParaRPr>
          </a:p>
        </p:txBody>
      </p:sp>
      <p:pic>
        <p:nvPicPr>
          <p:cNvPr id="47175" name="Picture 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29198"/>
            <a:ext cx="2016125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PH_REL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237" y="3109902"/>
            <a:ext cx="5558763" cy="374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1"/>
          <p:cNvSpPr>
            <a:spLocks noChangeArrowheads="1"/>
          </p:cNvSpPr>
          <p:nvPr/>
        </p:nvSpPr>
        <p:spPr bwMode="auto">
          <a:xfrm>
            <a:off x="4643438" y="3357562"/>
            <a:ext cx="928694" cy="928694"/>
          </a:xfrm>
          <a:prstGeom prst="ellipse">
            <a:avLst/>
          </a:prstGeom>
          <a:solidFill>
            <a:srgbClr val="0000FF">
              <a:alpha val="27058"/>
            </a:srgbClr>
          </a:solidFill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 rtl="1" eaLnBrk="1" hangingPunct="1"/>
            <a:endParaRPr lang="ar-SA">
              <a:latin typeface="Franklin Gothic Book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4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8" grpId="0" animBg="1"/>
      <p:bldP spid="47159" grpId="0" animBg="1"/>
      <p:bldP spid="47160" grpId="0" animBg="1"/>
      <p:bldP spid="47161" grpId="0" animBg="1"/>
      <p:bldP spid="47162" grpId="0" animBg="1"/>
      <p:bldP spid="47163" grpId="0" animBg="1"/>
      <p:bldP spid="47164" grpId="0" animBg="1"/>
      <p:bldP spid="47165" grpId="0" animBg="1"/>
      <p:bldP spid="47166" grpId="0" animBg="1"/>
      <p:bldP spid="47167" grpId="0" animBg="1"/>
      <p:bldP spid="47168" grpId="0" animBg="1"/>
      <p:bldP spid="100" grpId="0" animBg="1"/>
      <p:bldP spid="101" grpId="0"/>
      <p:bldP spid="102" grpId="0"/>
      <p:bldP spid="10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3685716" y="5857892"/>
            <a:ext cx="2376000" cy="82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8171" name="AutoShape 43"/>
          <p:cNvSpPr>
            <a:spLocks noChangeArrowheads="1"/>
          </p:cNvSpPr>
          <p:nvPr/>
        </p:nvSpPr>
        <p:spPr bwMode="auto">
          <a:xfrm>
            <a:off x="244475" y="1936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8172" name="AutoShape 44"/>
          <p:cNvSpPr>
            <a:spLocks noChangeArrowheads="1"/>
          </p:cNvSpPr>
          <p:nvPr/>
        </p:nvSpPr>
        <p:spPr bwMode="auto">
          <a:xfrm>
            <a:off x="1760538" y="20320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8173" name="AutoShape 45"/>
          <p:cNvSpPr>
            <a:spLocks noChangeArrowheads="1"/>
          </p:cNvSpPr>
          <p:nvPr/>
        </p:nvSpPr>
        <p:spPr bwMode="auto">
          <a:xfrm>
            <a:off x="3294063" y="1936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8174" name="AutoShape 46"/>
          <p:cNvSpPr>
            <a:spLocks noChangeArrowheads="1"/>
          </p:cNvSpPr>
          <p:nvPr/>
        </p:nvSpPr>
        <p:spPr bwMode="auto">
          <a:xfrm>
            <a:off x="4805363" y="1889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8175" name="AutoShape 47"/>
          <p:cNvSpPr>
            <a:spLocks noChangeArrowheads="1"/>
          </p:cNvSpPr>
          <p:nvPr/>
        </p:nvSpPr>
        <p:spPr bwMode="auto">
          <a:xfrm>
            <a:off x="1519238" y="346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76" name="AutoShape 48"/>
          <p:cNvSpPr>
            <a:spLocks noChangeArrowheads="1"/>
          </p:cNvSpPr>
          <p:nvPr/>
        </p:nvSpPr>
        <p:spPr bwMode="auto">
          <a:xfrm>
            <a:off x="4551363" y="3587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77" name="AutoShape 49"/>
          <p:cNvSpPr>
            <a:spLocks noChangeArrowheads="1"/>
          </p:cNvSpPr>
          <p:nvPr/>
        </p:nvSpPr>
        <p:spPr bwMode="auto">
          <a:xfrm>
            <a:off x="3030538" y="3587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78" name="AutoShape 50"/>
          <p:cNvSpPr>
            <a:spLocks noChangeArrowheads="1"/>
          </p:cNvSpPr>
          <p:nvPr/>
        </p:nvSpPr>
        <p:spPr bwMode="auto">
          <a:xfrm>
            <a:off x="6343650" y="19843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8179" name="AutoShape 51"/>
          <p:cNvSpPr>
            <a:spLocks noChangeArrowheads="1"/>
          </p:cNvSpPr>
          <p:nvPr/>
        </p:nvSpPr>
        <p:spPr bwMode="auto">
          <a:xfrm>
            <a:off x="7867650" y="214313"/>
            <a:ext cx="1241425" cy="45243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ar-DZ" sz="2000" b="1">
                <a:cs typeface="Arabic Transparent" pitchFamily="2" charset="-78"/>
              </a:rPr>
              <a:t>اشارة الساعة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48180" name="AutoShape 52"/>
          <p:cNvSpPr>
            <a:spLocks noChangeArrowheads="1"/>
          </p:cNvSpPr>
          <p:nvPr/>
        </p:nvSpPr>
        <p:spPr bwMode="auto">
          <a:xfrm>
            <a:off x="6089650" y="3587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81" name="AutoShape 53"/>
          <p:cNvSpPr>
            <a:spLocks noChangeArrowheads="1"/>
          </p:cNvSpPr>
          <p:nvPr/>
        </p:nvSpPr>
        <p:spPr bwMode="auto">
          <a:xfrm>
            <a:off x="7610475" y="354013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71"/>
          <p:cNvSpPr>
            <a:spLocks noChangeArrowheads="1"/>
          </p:cNvSpPr>
          <p:nvPr/>
        </p:nvSpPr>
        <p:spPr bwMode="auto">
          <a:xfrm>
            <a:off x="6072198" y="1071546"/>
            <a:ext cx="292416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 eaLnBrk="1" hangingPunct="1"/>
            <a:r>
              <a:rPr lang="ar-D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2ـ استعمال الدارة </a:t>
            </a:r>
            <a:r>
              <a:rPr lang="fr-FR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RC</a:t>
            </a:r>
            <a:r>
              <a:rPr lang="ar-D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: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8183" name="Picture 5" descr="2_8"/>
          <p:cNvPicPr>
            <a:picLocks noChangeAspect="1" noChangeArrowheads="1"/>
          </p:cNvPicPr>
          <p:nvPr/>
        </p:nvPicPr>
        <p:blipFill>
          <a:blip r:embed="rId2"/>
          <a:srcRect l="23035" t="12070" r="20052" b="17836"/>
          <a:stretch>
            <a:fillRect/>
          </a:stretch>
        </p:blipFill>
        <p:spPr bwMode="auto">
          <a:xfrm>
            <a:off x="4214810" y="1471615"/>
            <a:ext cx="3671887" cy="2314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06" name="Oval 1"/>
          <p:cNvSpPr>
            <a:spLocks noChangeArrowheads="1"/>
          </p:cNvSpPr>
          <p:nvPr/>
        </p:nvSpPr>
        <p:spPr bwMode="auto">
          <a:xfrm>
            <a:off x="4176710" y="1928815"/>
            <a:ext cx="935037" cy="1152525"/>
          </a:xfrm>
          <a:prstGeom prst="ellipse">
            <a:avLst/>
          </a:prstGeom>
          <a:solidFill>
            <a:srgbClr val="0000FF">
              <a:alpha val="27058"/>
            </a:srgbClr>
          </a:solidFill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 rtl="1" eaLnBrk="1" hangingPunct="1"/>
            <a:endParaRPr lang="ar-SA">
              <a:latin typeface="Franklin Gothic Book" pitchFamily="34" charset="0"/>
              <a:cs typeface="Tahoma" pitchFamily="34" charset="0"/>
            </a:endParaRPr>
          </a:p>
        </p:txBody>
      </p:sp>
      <p:pic>
        <p:nvPicPr>
          <p:cNvPr id="50" name="Picture 2" descr="clignotant8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142984"/>
            <a:ext cx="3678233" cy="280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Oval 168"/>
          <p:cNvSpPr>
            <a:spLocks noChangeArrowheads="1"/>
          </p:cNvSpPr>
          <p:nvPr/>
        </p:nvSpPr>
        <p:spPr bwMode="auto">
          <a:xfrm>
            <a:off x="2214546" y="2000240"/>
            <a:ext cx="1019374" cy="1726875"/>
          </a:xfrm>
          <a:prstGeom prst="ellipse">
            <a:avLst/>
          </a:prstGeom>
          <a:solidFill>
            <a:srgbClr val="0000FF">
              <a:alpha val="12941"/>
            </a:srgbClr>
          </a:solidFill>
          <a:ln w="28575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r" rtl="1" eaLnBrk="1" hangingPunct="1"/>
            <a:endParaRPr lang="ar-DZ">
              <a:latin typeface="Calibri" pitchFamily="34" charset="0"/>
            </a:endParaRPr>
          </a:p>
        </p:txBody>
      </p:sp>
      <p:sp>
        <p:nvSpPr>
          <p:cNvPr id="18" name="Rectangle 124"/>
          <p:cNvSpPr>
            <a:spLocks noChangeArrowheads="1"/>
          </p:cNvSpPr>
          <p:nvPr/>
        </p:nvSpPr>
        <p:spPr bwMode="auto">
          <a:xfrm>
            <a:off x="6786578" y="4071942"/>
            <a:ext cx="235742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fr-FR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3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 استعمال دارة منطقية : </a:t>
            </a:r>
            <a:endParaRPr lang="en-US" dirty="0"/>
          </a:p>
        </p:txBody>
      </p:sp>
      <p:grpSp>
        <p:nvGrpSpPr>
          <p:cNvPr id="19" name="Group 160"/>
          <p:cNvGrpSpPr>
            <a:grpSpLocks/>
          </p:cNvGrpSpPr>
          <p:nvPr/>
        </p:nvGrpSpPr>
        <p:grpSpPr bwMode="auto">
          <a:xfrm>
            <a:off x="6759725" y="4572008"/>
            <a:ext cx="1312739" cy="2143116"/>
            <a:chOff x="1482" y="663"/>
            <a:chExt cx="782" cy="1250"/>
          </a:xfrm>
        </p:grpSpPr>
        <p:sp>
          <p:nvSpPr>
            <p:cNvPr id="20" name="Line 161"/>
            <p:cNvSpPr>
              <a:spLocks noChangeShapeType="1"/>
            </p:cNvSpPr>
            <p:nvPr/>
          </p:nvSpPr>
          <p:spPr bwMode="auto">
            <a:xfrm>
              <a:off x="1890" y="1813"/>
              <a:ext cx="3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1" name="Line 162"/>
            <p:cNvSpPr>
              <a:spLocks noChangeShapeType="1"/>
            </p:cNvSpPr>
            <p:nvPr/>
          </p:nvSpPr>
          <p:spPr bwMode="auto">
            <a:xfrm>
              <a:off x="1898" y="1162"/>
              <a:ext cx="3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2" name="Line 163"/>
            <p:cNvSpPr>
              <a:spLocks noChangeShapeType="1"/>
            </p:cNvSpPr>
            <p:nvPr/>
          </p:nvSpPr>
          <p:spPr bwMode="auto">
            <a:xfrm>
              <a:off x="1898" y="981"/>
              <a:ext cx="3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3" name="Line 164"/>
            <p:cNvSpPr>
              <a:spLocks noChangeShapeType="1"/>
            </p:cNvSpPr>
            <p:nvPr/>
          </p:nvSpPr>
          <p:spPr bwMode="auto">
            <a:xfrm>
              <a:off x="1900" y="802"/>
              <a:ext cx="3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4" name="Rectangle 55"/>
            <p:cNvSpPr>
              <a:spLocks noChangeArrowheads="1"/>
            </p:cNvSpPr>
            <p:nvPr/>
          </p:nvSpPr>
          <p:spPr bwMode="auto">
            <a:xfrm>
              <a:off x="1567" y="663"/>
              <a:ext cx="567" cy="1250"/>
            </a:xfrm>
            <a:prstGeom prst="rect">
              <a:avLst/>
            </a:prstGeom>
            <a:solidFill>
              <a:srgbClr val="F5F5F5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endParaRPr lang="ar-SA" sz="1400">
                <a:latin typeface="Franklin Gothic Book" pitchFamily="34" charset="0"/>
                <a:cs typeface="Tahoma" pitchFamily="34" charset="0"/>
              </a:endParaRPr>
            </a:p>
          </p:txBody>
        </p:sp>
        <p:sp>
          <p:nvSpPr>
            <p:cNvPr id="25" name="Text Box 54"/>
            <p:cNvSpPr txBox="1">
              <a:spLocks noChangeArrowheads="1"/>
            </p:cNvSpPr>
            <p:nvPr/>
          </p:nvSpPr>
          <p:spPr bwMode="auto">
            <a:xfrm>
              <a:off x="1482" y="841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r>
                <a:rPr lang="fr-FR" sz="1400" b="1" dirty="0">
                  <a:solidFill>
                    <a:srgbClr val="FF0000"/>
                  </a:solidFill>
                  <a:cs typeface="Times New Roman" pitchFamily="18" charset="0"/>
                </a:rPr>
                <a:t>PIC 16F84</a:t>
              </a:r>
              <a:endParaRPr lang="fr-FR" sz="14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26" name="Text Box 86"/>
          <p:cNvSpPr txBox="1">
            <a:spLocks noChangeArrowheads="1"/>
          </p:cNvSpPr>
          <p:nvPr/>
        </p:nvSpPr>
        <p:spPr bwMode="auto">
          <a:xfrm>
            <a:off x="6712324" y="5310197"/>
            <a:ext cx="788634" cy="28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eaLnBrk="1" hangingPunct="1">
              <a:spcAft>
                <a:spcPts val="1000"/>
              </a:spcAft>
            </a:pPr>
            <a:r>
              <a:rPr lang="en-US" sz="1400" b="1" dirty="0">
                <a:solidFill>
                  <a:srgbClr val="0000FF"/>
                </a:solidFill>
              </a:rPr>
              <a:t>OSC1</a:t>
            </a:r>
            <a:endParaRPr lang="ar-DZ" sz="1400" b="1" dirty="0"/>
          </a:p>
        </p:txBody>
      </p:sp>
      <p:sp>
        <p:nvSpPr>
          <p:cNvPr id="27" name="Text Box 87"/>
          <p:cNvSpPr txBox="1">
            <a:spLocks noChangeArrowheads="1"/>
          </p:cNvSpPr>
          <p:nvPr/>
        </p:nvSpPr>
        <p:spPr bwMode="auto">
          <a:xfrm>
            <a:off x="6780585" y="5940434"/>
            <a:ext cx="711864" cy="30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eaLnBrk="1" hangingPunct="1">
              <a:spcAft>
                <a:spcPts val="1000"/>
              </a:spcAft>
            </a:pPr>
            <a:r>
              <a:rPr lang="en-US" sz="1400" b="1">
                <a:solidFill>
                  <a:srgbClr val="0000FF"/>
                </a:solidFill>
              </a:rPr>
              <a:t>OSC2</a:t>
            </a:r>
            <a:endParaRPr lang="ar-DZ" sz="1400" b="1"/>
          </a:p>
        </p:txBody>
      </p:sp>
      <p:sp>
        <p:nvSpPr>
          <p:cNvPr id="28" name="Line 88"/>
          <p:cNvSpPr>
            <a:spLocks noChangeShapeType="1"/>
          </p:cNvSpPr>
          <p:nvPr/>
        </p:nvSpPr>
        <p:spPr bwMode="auto">
          <a:xfrm>
            <a:off x="6500826" y="5429264"/>
            <a:ext cx="266367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fr-FR" sz="1400"/>
          </a:p>
        </p:txBody>
      </p:sp>
      <p:grpSp>
        <p:nvGrpSpPr>
          <p:cNvPr id="29" name="Group 90"/>
          <p:cNvGrpSpPr>
            <a:grpSpLocks noChangeAspect="1"/>
          </p:cNvGrpSpPr>
          <p:nvPr/>
        </p:nvGrpSpPr>
        <p:grpSpPr bwMode="auto">
          <a:xfrm>
            <a:off x="5212644" y="5148274"/>
            <a:ext cx="1216744" cy="468000"/>
            <a:chOff x="6769" y="6783"/>
            <a:chExt cx="1552" cy="754"/>
          </a:xfrm>
        </p:grpSpPr>
        <p:grpSp>
          <p:nvGrpSpPr>
            <p:cNvPr id="30" name="Group 91"/>
            <p:cNvGrpSpPr>
              <a:grpSpLocks noChangeAspect="1"/>
            </p:cNvGrpSpPr>
            <p:nvPr/>
          </p:nvGrpSpPr>
          <p:grpSpPr bwMode="auto">
            <a:xfrm>
              <a:off x="7086" y="6783"/>
              <a:ext cx="1235" cy="754"/>
              <a:chOff x="6040" y="8257"/>
              <a:chExt cx="1235" cy="754"/>
            </a:xfrm>
          </p:grpSpPr>
          <p:grpSp>
            <p:nvGrpSpPr>
              <p:cNvPr id="32" name="Group 92"/>
              <p:cNvGrpSpPr>
                <a:grpSpLocks noChangeAspect="1"/>
              </p:cNvGrpSpPr>
              <p:nvPr/>
            </p:nvGrpSpPr>
            <p:grpSpPr bwMode="auto">
              <a:xfrm>
                <a:off x="6040" y="8257"/>
                <a:ext cx="976" cy="278"/>
                <a:chOff x="6037" y="8257"/>
                <a:chExt cx="1622" cy="393"/>
              </a:xfrm>
            </p:grpSpPr>
            <p:sp>
              <p:nvSpPr>
                <p:cNvPr id="34" name="AutoShape 93"/>
                <p:cNvSpPr>
                  <a:spLocks noChangeAspect="1"/>
                </p:cNvSpPr>
                <p:nvPr/>
              </p:nvSpPr>
              <p:spPr bwMode="auto">
                <a:xfrm rot="5400000">
                  <a:off x="6111" y="8183"/>
                  <a:ext cx="391" cy="540"/>
                </a:xfrm>
                <a:prstGeom prst="leftBracket">
                  <a:avLst>
                    <a:gd name="adj" fmla="val 0"/>
                  </a:avLst>
                </a:prstGeom>
                <a:ln>
                  <a:solidFill>
                    <a:srgbClr val="00206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10800000" vert="eaVert"/>
                <a:lstStyle/>
                <a:p>
                  <a:pPr algn="r" rtl="1" eaLnBrk="1" hangingPunct="1"/>
                  <a:endParaRPr lang="ar-DZ" sz="1400" b="1">
                    <a:solidFill>
                      <a:srgbClr val="245A3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5" name="AutoShape 94"/>
                <p:cNvSpPr>
                  <a:spLocks noChangeAspect="1"/>
                </p:cNvSpPr>
                <p:nvPr/>
              </p:nvSpPr>
              <p:spPr bwMode="auto">
                <a:xfrm rot="-5400000">
                  <a:off x="6661" y="8185"/>
                  <a:ext cx="391" cy="540"/>
                </a:xfrm>
                <a:prstGeom prst="leftBracket">
                  <a:avLst>
                    <a:gd name="adj" fmla="val 0"/>
                  </a:avLst>
                </a:prstGeom>
                <a:ln>
                  <a:solidFill>
                    <a:srgbClr val="00206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eaVert"/>
                <a:lstStyle/>
                <a:p>
                  <a:pPr algn="r" rtl="1" eaLnBrk="1" hangingPunct="1"/>
                  <a:endParaRPr lang="ar-DZ" sz="1400" b="1">
                    <a:solidFill>
                      <a:srgbClr val="245A3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7" name="AutoShape 95"/>
                <p:cNvSpPr>
                  <a:spLocks noChangeAspect="1"/>
                </p:cNvSpPr>
                <p:nvPr/>
              </p:nvSpPr>
              <p:spPr bwMode="auto">
                <a:xfrm rot="5400000">
                  <a:off x="7193" y="8185"/>
                  <a:ext cx="391" cy="540"/>
                </a:xfrm>
                <a:prstGeom prst="leftBracket">
                  <a:avLst>
                    <a:gd name="adj" fmla="val 0"/>
                  </a:avLst>
                </a:prstGeom>
                <a:ln>
                  <a:solidFill>
                    <a:srgbClr val="00206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10800000" vert="eaVert"/>
                <a:lstStyle/>
                <a:p>
                  <a:pPr algn="r" rtl="1" eaLnBrk="1" hangingPunct="1"/>
                  <a:endParaRPr lang="ar-DZ" sz="1400" b="1">
                    <a:solidFill>
                      <a:srgbClr val="245A31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33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6155" y="8471"/>
                <a:ext cx="1120" cy="54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spcAft>
                    <a:spcPts val="1000"/>
                  </a:spcAft>
                </a:pPr>
                <a:r>
                  <a:rPr lang="en-US" sz="1400" b="1">
                    <a:solidFill>
                      <a:srgbClr val="245A31"/>
                    </a:solidFill>
                    <a:latin typeface="Calibri" pitchFamily="34" charset="0"/>
                  </a:rPr>
                  <a:t>TTL</a:t>
                </a:r>
                <a:endParaRPr lang="ar-DZ" sz="1400" b="1">
                  <a:solidFill>
                    <a:srgbClr val="245A31"/>
                  </a:solidFill>
                </a:endParaRPr>
              </a:p>
            </p:txBody>
          </p:sp>
        </p:grpSp>
        <p:sp>
          <p:nvSpPr>
            <p:cNvPr id="31" name="Line 97"/>
            <p:cNvSpPr>
              <a:spLocks noChangeAspect="1" noChangeShapeType="1"/>
            </p:cNvSpPr>
            <p:nvPr/>
          </p:nvSpPr>
          <p:spPr bwMode="auto">
            <a:xfrm>
              <a:off x="6769" y="7060"/>
              <a:ext cx="306" cy="0"/>
            </a:xfrm>
            <a:prstGeom prst="line">
              <a:avLst/>
            </a:prstGeom>
            <a:ln>
              <a:solidFill>
                <a:srgbClr val="002060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</p:grpSp>
      <p:sp>
        <p:nvSpPr>
          <p:cNvPr id="38" name="AutoShape 116"/>
          <p:cNvSpPr>
            <a:spLocks noChangeArrowheads="1"/>
          </p:cNvSpPr>
          <p:nvPr/>
        </p:nvSpPr>
        <p:spPr bwMode="auto">
          <a:xfrm>
            <a:off x="3428992" y="4572008"/>
            <a:ext cx="1281112" cy="431800"/>
          </a:xfrm>
          <a:prstGeom prst="wedgeRoundRectCallout">
            <a:avLst>
              <a:gd name="adj1" fmla="val -84324"/>
              <a:gd name="adj2" fmla="val 148898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/>
            <a:r>
              <a:rPr lang="ar-DZ" sz="2000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دارة منطقية</a:t>
            </a:r>
            <a:endParaRPr lang="ar-DZ" sz="2000">
              <a:ea typeface="Times New Roman" pitchFamily="18" charset="0"/>
              <a:cs typeface="Arabic Transparent" pitchFamily="2" charset="-78"/>
            </a:endParaRPr>
          </a:p>
        </p:txBody>
      </p:sp>
      <p:pic>
        <p:nvPicPr>
          <p:cNvPr id="39" name="Picture 67" descr="555 astable circu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256"/>
            <a:ext cx="2819390" cy="24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3714744" y="5886920"/>
            <a:ext cx="2357454" cy="79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في إشارة الساعة </a:t>
            </a:r>
            <a:r>
              <a:rPr lang="ar-DZ" sz="1600" b="1" dirty="0" err="1" smtClean="0">
                <a:solidFill>
                  <a:srgbClr val="0000FF"/>
                </a:solidFill>
              </a:rPr>
              <a:t>للميكرومراقب</a:t>
            </a:r>
            <a:r>
              <a:rPr lang="ar-DZ" sz="1600" b="1" dirty="0" smtClean="0">
                <a:solidFill>
                  <a:srgbClr val="0000FF"/>
                </a:solidFill>
              </a:rPr>
              <a:t> الأكثر استعمالا هو : الكوارتز أو الدارة </a:t>
            </a:r>
            <a:r>
              <a:rPr lang="fr-FR" sz="1600" b="1" dirty="0" smtClean="0">
                <a:solidFill>
                  <a:srgbClr val="0000FF"/>
                </a:solidFill>
              </a:rPr>
              <a:t>RC</a:t>
            </a:r>
            <a:endParaRPr lang="fr-FR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4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171" grpId="0" animBg="1"/>
      <p:bldP spid="48172" grpId="0" animBg="1"/>
      <p:bldP spid="48173" grpId="0" animBg="1"/>
      <p:bldP spid="48174" grpId="0" animBg="1"/>
      <p:bldP spid="48175" grpId="0" animBg="1"/>
      <p:bldP spid="48176" grpId="0" animBg="1"/>
      <p:bldP spid="48177" grpId="0" animBg="1"/>
      <p:bldP spid="48178" grpId="0" animBg="1"/>
      <p:bldP spid="48179" grpId="0" animBg="1"/>
      <p:bldP spid="48180" grpId="0" animBg="1"/>
      <p:bldP spid="48181" grpId="0" animBg="1"/>
      <p:bldP spid="36" grpId="0"/>
      <p:bldP spid="106" grpId="0" animBg="1"/>
      <p:bldP spid="51" grpId="0" animBg="1"/>
      <p:bldP spid="18" grpId="0"/>
      <p:bldP spid="26" grpId="0"/>
      <p:bldP spid="27" grpId="0"/>
      <p:bldP spid="28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re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 l="27208" t="17549" r="25165" b="23871"/>
          <a:stretch>
            <a:fillRect/>
          </a:stretch>
        </p:blipFill>
        <p:spPr>
          <a:xfrm>
            <a:off x="2771775" y="333375"/>
            <a:ext cx="4032250" cy="720725"/>
          </a:xfrm>
          <a:noFill/>
        </p:spPr>
      </p:pic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711568" y="1616075"/>
            <a:ext cx="1474787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sz="2400" b="1">
                <a:cs typeface="Arabic Transparent" pitchFamily="2" charset="-78"/>
              </a:rPr>
              <a:t>دفتر المعطيات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2643555" y="1616075"/>
            <a:ext cx="1474788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sz="2400" b="1">
                <a:cs typeface="Arabic Transparent" pitchFamily="2" charset="-78"/>
              </a:rPr>
              <a:t>الخوارزمية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4564430" y="1603375"/>
            <a:ext cx="1474788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sz="2400" b="1">
                <a:cs typeface="Arabic Transparent" pitchFamily="2" charset="-78"/>
              </a:rPr>
              <a:t>لغة التجميع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6475780" y="1603375"/>
            <a:ext cx="1474788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sz="2400" b="1">
                <a:cs typeface="Arabic Transparent" pitchFamily="2" charset="-78"/>
              </a:rPr>
              <a:t>لغة </a:t>
            </a:r>
            <a:r>
              <a:rPr lang="fr-FR" sz="2400" b="1">
                <a:cs typeface="Arabic Transparent" pitchFamily="2" charset="-78"/>
              </a:rPr>
              <a:t>HEX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2222868" y="17986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6064618" y="17605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4145330" y="1785938"/>
            <a:ext cx="395288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 rot="5400000">
            <a:off x="8093443" y="1692275"/>
            <a:ext cx="647700" cy="866775"/>
          </a:xfrm>
          <a:custGeom>
            <a:avLst/>
            <a:gdLst>
              <a:gd name="T0" fmla="*/ 388260146 w 21600"/>
              <a:gd name="T1" fmla="*/ 0 h 21600"/>
              <a:gd name="T2" fmla="*/ 388260146 w 21600"/>
              <a:gd name="T3" fmla="*/ 785633340 h 21600"/>
              <a:gd name="T4" fmla="*/ 70534235 w 21600"/>
              <a:gd name="T5" fmla="*/ 1395762141 h 21600"/>
              <a:gd name="T6" fmla="*/ 582390279 w 21600"/>
              <a:gd name="T7" fmla="*/ 39281667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-5400000">
            <a:off x="7672755" y="3105150"/>
            <a:ext cx="1944688" cy="7191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3200" b="1" dirty="0" err="1">
                <a:cs typeface="Arabic Transparent" pitchFamily="2" charset="-78"/>
              </a:rPr>
              <a:t>الميكرومراقب</a:t>
            </a:r>
            <a:endParaRPr lang="fr-FR" sz="3200" b="1" dirty="0">
              <a:cs typeface="Arabic Transparent" pitchFamily="2" charset="-78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786182" y="2571744"/>
            <a:ext cx="3929090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FF0000"/>
                </a:solidFill>
              </a:rPr>
              <a:t>من اجل برمجة </a:t>
            </a:r>
            <a:r>
              <a:rPr lang="ar-DZ" sz="2000" b="1" dirty="0" err="1" smtClean="0">
                <a:solidFill>
                  <a:srgbClr val="FF0000"/>
                </a:solidFill>
              </a:rPr>
              <a:t>الميكرومراقب</a:t>
            </a:r>
            <a:r>
              <a:rPr lang="ar-DZ" sz="2000" b="1" dirty="0" smtClean="0">
                <a:solidFill>
                  <a:srgbClr val="FF0000"/>
                </a:solidFill>
              </a:rPr>
              <a:t> لابد من ما يلي: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0" name="WordArt 14"/>
          <p:cNvSpPr>
            <a:spLocks noChangeArrowheads="1" noChangeShapeType="1" noTextEdit="1"/>
          </p:cNvSpPr>
          <p:nvPr/>
        </p:nvSpPr>
        <p:spPr bwMode="auto">
          <a:xfrm>
            <a:off x="4902225" y="2781300"/>
            <a:ext cx="3216275" cy="70485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                         </a:t>
            </a:r>
          </a:p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1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كتابة دفتر المعطيات.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31" name="WordArt 15"/>
          <p:cNvSpPr>
            <a:spLocks noChangeArrowheads="1" noChangeShapeType="1" noTextEdit="1"/>
          </p:cNvSpPr>
          <p:nvPr/>
        </p:nvSpPr>
        <p:spPr bwMode="auto">
          <a:xfrm>
            <a:off x="0" y="5339325"/>
            <a:ext cx="8215338" cy="368286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>
              <a:defRPr/>
            </a:pP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4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تحويل لغة التجميع </a:t>
            </a:r>
            <a:r>
              <a:rPr lang="fr-FR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assempleur</a:t>
            </a:r>
            <a:r>
              <a:rPr lang="fr-FR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ASM)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إلى 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لغة </a:t>
            </a:r>
            <a:r>
              <a:rPr lang="ar-DZ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الميكرومراقب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HEX)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).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32" name="WordArt 16"/>
          <p:cNvSpPr>
            <a:spLocks noChangeArrowheads="1" noChangeShapeType="1" noTextEdit="1"/>
          </p:cNvSpPr>
          <p:nvPr/>
        </p:nvSpPr>
        <p:spPr bwMode="auto">
          <a:xfrm>
            <a:off x="1431403" y="6072206"/>
            <a:ext cx="6781800" cy="3524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5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نقل البرنامج المكتوب بلغة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HEX)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إلى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الميكرومراقب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.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33" name="WordArt 17"/>
          <p:cNvSpPr>
            <a:spLocks noChangeArrowheads="1" noChangeShapeType="1" noTextEdit="1"/>
          </p:cNvSpPr>
          <p:nvPr/>
        </p:nvSpPr>
        <p:spPr bwMode="auto">
          <a:xfrm>
            <a:off x="2082825" y="3502025"/>
            <a:ext cx="6048375" cy="71913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                         </a:t>
            </a:r>
          </a:p>
          <a:p>
            <a:pPr algn="ctr" rtl="1"/>
            <a:r>
              <a:rPr lang="ar-DZ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2 ـ تحويل دفتر المعطيات الى لغة بيانية (الخوارزمية).</a:t>
            </a:r>
            <a:endParaRPr lang="fr-FR" sz="24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34" name="WordArt 18"/>
          <p:cNvSpPr>
            <a:spLocks noChangeArrowheads="1" noChangeShapeType="1" noTextEdit="1"/>
          </p:cNvSpPr>
          <p:nvPr/>
        </p:nvSpPr>
        <p:spPr bwMode="auto">
          <a:xfrm>
            <a:off x="2095525" y="4247630"/>
            <a:ext cx="6048375" cy="71913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                        </a:t>
            </a:r>
          </a:p>
          <a:p>
            <a:pPr algn="ctr" rtl="1">
              <a:defRPr/>
            </a:pP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3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تحويل الخوارزمية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الى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لغة التجميع (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Assembleur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13319" grpId="0" animBg="1"/>
      <p:bldP spid="13320" grpId="0" animBg="1"/>
      <p:bldP spid="13322" grpId="0" animBg="1"/>
      <p:bldP spid="13323" grpId="0" animBg="1"/>
      <p:bldP spid="13324" grpId="0" animBg="1"/>
      <p:bldP spid="13325" grpId="0" animBg="1"/>
      <p:bldP spid="17" grpId="0" animBg="1"/>
      <p:bldP spid="29" grpId="0"/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1" descr="C:\Documents and Settings\wafa\Mes documents\Mes images\331600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708275"/>
            <a:ext cx="13684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3" name="WordArt 5"/>
          <p:cNvSpPr>
            <a:spLocks noChangeArrowheads="1" noChangeShapeType="1" noTextEdit="1"/>
          </p:cNvSpPr>
          <p:nvPr/>
        </p:nvSpPr>
        <p:spPr bwMode="auto">
          <a:xfrm>
            <a:off x="6084888" y="115888"/>
            <a:ext cx="2640012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                         </a:t>
            </a:r>
          </a:p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1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كتابة دفتر المعطيات.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160774" name="AutoShape 6"/>
          <p:cNvSpPr>
            <a:spLocks noChangeAspect="1" noChangeArrowheads="1"/>
          </p:cNvSpPr>
          <p:nvPr/>
        </p:nvSpPr>
        <p:spPr bwMode="auto">
          <a:xfrm>
            <a:off x="611188" y="1350963"/>
            <a:ext cx="1420812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دفتر المعطيات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160775" name="AutoShape 7"/>
          <p:cNvSpPr>
            <a:spLocks noChangeAspect="1" noChangeArrowheads="1"/>
          </p:cNvSpPr>
          <p:nvPr/>
        </p:nvSpPr>
        <p:spPr bwMode="auto">
          <a:xfrm>
            <a:off x="2473325" y="1350963"/>
            <a:ext cx="1420813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160776" name="AutoShape 8"/>
          <p:cNvSpPr>
            <a:spLocks noChangeAspect="1" noChangeArrowheads="1"/>
          </p:cNvSpPr>
          <p:nvPr/>
        </p:nvSpPr>
        <p:spPr bwMode="auto">
          <a:xfrm>
            <a:off x="4324350" y="1341438"/>
            <a:ext cx="1422400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لغة التجميع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160777" name="AutoShape 9"/>
          <p:cNvSpPr>
            <a:spLocks noChangeAspect="1" noChangeArrowheads="1"/>
          </p:cNvSpPr>
          <p:nvPr/>
        </p:nvSpPr>
        <p:spPr bwMode="auto">
          <a:xfrm>
            <a:off x="6167438" y="1341438"/>
            <a:ext cx="1420812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160778" name="AutoShape 10"/>
          <p:cNvSpPr>
            <a:spLocks noChangeAspect="1" noChangeArrowheads="1"/>
          </p:cNvSpPr>
          <p:nvPr/>
        </p:nvSpPr>
        <p:spPr bwMode="auto">
          <a:xfrm rot="-5400000">
            <a:off x="7495382" y="2453481"/>
            <a:ext cx="1524000" cy="6937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cs typeface="Arabic Transparent" pitchFamily="2" charset="-78"/>
              </a:rPr>
              <a:t>الميكرومراقب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160779" name="AutoShape 11"/>
          <p:cNvSpPr>
            <a:spLocks noChangeAspect="1" noChangeArrowheads="1"/>
          </p:cNvSpPr>
          <p:nvPr/>
        </p:nvSpPr>
        <p:spPr bwMode="auto">
          <a:xfrm>
            <a:off x="2068513" y="1493838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0780" name="AutoShape 12"/>
          <p:cNvSpPr>
            <a:spLocks noChangeAspect="1" noChangeArrowheads="1"/>
          </p:cNvSpPr>
          <p:nvPr/>
        </p:nvSpPr>
        <p:spPr bwMode="auto">
          <a:xfrm>
            <a:off x="5770563" y="1465263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0781" name="AutoShape 13"/>
          <p:cNvSpPr>
            <a:spLocks noChangeAspect="1" noChangeArrowheads="1"/>
          </p:cNvSpPr>
          <p:nvPr/>
        </p:nvSpPr>
        <p:spPr bwMode="auto">
          <a:xfrm>
            <a:off x="3921125" y="1484313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0782" name="AutoShape 14"/>
          <p:cNvSpPr>
            <a:spLocks noChangeAspect="1" noChangeArrowheads="1"/>
          </p:cNvSpPr>
          <p:nvPr/>
        </p:nvSpPr>
        <p:spPr bwMode="auto">
          <a:xfrm rot="5400000">
            <a:off x="7784307" y="1332706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4033837" cy="2693987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800" b="1">
                <a:solidFill>
                  <a:schemeClr val="tx1"/>
                </a:solidFill>
                <a:cs typeface="Arabic Transparent" pitchFamily="2" charset="-78"/>
              </a:rPr>
              <a:t>نريد انجاز تركيب خاص بإشارة المرور , يحتوي على ثلاث اشارات..........................</a:t>
            </a:r>
          </a:p>
          <a:p>
            <a:pPr algn="r" rtl="1">
              <a:spcBef>
                <a:spcPct val="50000"/>
              </a:spcBef>
            </a:pPr>
            <a:r>
              <a:rPr lang="ar-DZ" sz="2800" b="1">
                <a:solidFill>
                  <a:schemeClr val="tx1"/>
                </a:solidFill>
                <a:cs typeface="Arabic Transparent" pitchFamily="2" charset="-78"/>
              </a:rPr>
              <a:t>.................................</a:t>
            </a:r>
          </a:p>
          <a:p>
            <a:pPr algn="r" rtl="1">
              <a:spcBef>
                <a:spcPct val="50000"/>
              </a:spcBef>
            </a:pPr>
            <a:r>
              <a:rPr lang="ar-DZ" sz="2800" b="1">
                <a:solidFill>
                  <a:schemeClr val="tx1"/>
                </a:solidFill>
                <a:cs typeface="Arabic Transparent" pitchFamily="2" charset="-78"/>
              </a:rPr>
              <a:t>.................................</a:t>
            </a:r>
            <a:endParaRPr lang="fr-FR" sz="28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1116013" y="549275"/>
            <a:ext cx="5349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en-US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  <a:sym typeface="Wingdings 2" pitchFamily="18" charset="2"/>
              </a:rPr>
              <a:t>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60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 animBg="1"/>
      <p:bldP spid="160774" grpId="0" animBg="1"/>
      <p:bldP spid="160775" grpId="0" animBg="1"/>
      <p:bldP spid="160776" grpId="0" animBg="1"/>
      <p:bldP spid="160777" grpId="0" animBg="1"/>
      <p:bldP spid="160778" grpId="0" animBg="1"/>
      <p:bldP spid="160779" grpId="0" animBg="1"/>
      <p:bldP spid="160780" grpId="0" animBg="1"/>
      <p:bldP spid="160781" grpId="0" animBg="1"/>
      <p:bldP spid="160782" grpId="0" animBg="1"/>
      <p:bldP spid="160784" grpId="0" animBg="1"/>
      <p:bldP spid="1607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WordArt 4"/>
          <p:cNvSpPr>
            <a:spLocks noChangeArrowheads="1" noChangeShapeType="1" noTextEdit="1"/>
          </p:cNvSpPr>
          <p:nvPr/>
        </p:nvSpPr>
        <p:spPr bwMode="auto">
          <a:xfrm>
            <a:off x="4000496" y="129470"/>
            <a:ext cx="5004000" cy="36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2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تحويل دفتر المعطيات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الى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لغة بيانية (الخوارزمية).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292725" y="2133601"/>
            <a:ext cx="1636729" cy="3581416"/>
            <a:chOff x="4105" y="663"/>
            <a:chExt cx="1550" cy="3156"/>
          </a:xfrm>
        </p:grpSpPr>
        <p:pic>
          <p:nvPicPr>
            <p:cNvPr id="10257" name="Picture 6"/>
            <p:cNvPicPr>
              <a:picLocks noChangeAspect="1" noChangeArrowheads="1"/>
            </p:cNvPicPr>
            <p:nvPr/>
          </p:nvPicPr>
          <p:blipFill>
            <a:blip r:embed="rId2"/>
            <a:srcRect l="6364" r="59521"/>
            <a:stretch>
              <a:fillRect/>
            </a:stretch>
          </p:blipFill>
          <p:spPr bwMode="auto">
            <a:xfrm>
              <a:off x="4105" y="663"/>
              <a:ext cx="1550" cy="3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8" name="Line 7"/>
            <p:cNvSpPr>
              <a:spLocks noChangeShapeType="1"/>
            </p:cNvSpPr>
            <p:nvPr/>
          </p:nvSpPr>
          <p:spPr bwMode="auto">
            <a:xfrm>
              <a:off x="5647" y="669"/>
              <a:ext cx="0" cy="30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51" name="AutoShape 7"/>
          <p:cNvSpPr>
            <a:spLocks noChangeArrowheads="1"/>
          </p:cNvSpPr>
          <p:nvPr/>
        </p:nvSpPr>
        <p:spPr bwMode="auto">
          <a:xfrm rot="10800000">
            <a:off x="4140200" y="3498850"/>
            <a:ext cx="965200" cy="503238"/>
          </a:xfrm>
          <a:prstGeom prst="leftArrow">
            <a:avLst>
              <a:gd name="adj1" fmla="val 50000"/>
              <a:gd name="adj2" fmla="val 47949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pic>
        <p:nvPicPr>
          <p:cNvPr id="159754" name="Picture 1" descr="C:\Documents and Settings\wafa\Mes documents\Mes images\33160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4922838"/>
            <a:ext cx="792163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6" name="AutoShape 12"/>
          <p:cNvSpPr>
            <a:spLocks noChangeAspect="1" noChangeArrowheads="1"/>
          </p:cNvSpPr>
          <p:nvPr/>
        </p:nvSpPr>
        <p:spPr bwMode="auto">
          <a:xfrm>
            <a:off x="900113" y="1203325"/>
            <a:ext cx="1420812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000" b="1">
                <a:solidFill>
                  <a:schemeClr val="bg1"/>
                </a:solidFill>
                <a:cs typeface="Arabic Transparent" pitchFamily="2" charset="-78"/>
              </a:rPr>
              <a:t>دفتر المعطيات</a:t>
            </a:r>
            <a:endParaRPr lang="fr-FR" sz="20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159757" name="AutoShape 13"/>
          <p:cNvSpPr>
            <a:spLocks noChangeAspect="1" noChangeArrowheads="1"/>
          </p:cNvSpPr>
          <p:nvPr/>
        </p:nvSpPr>
        <p:spPr bwMode="auto">
          <a:xfrm>
            <a:off x="2762250" y="1203325"/>
            <a:ext cx="1420813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الخوارزمية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159758" name="AutoShape 14"/>
          <p:cNvSpPr>
            <a:spLocks noChangeAspect="1" noChangeArrowheads="1"/>
          </p:cNvSpPr>
          <p:nvPr/>
        </p:nvSpPr>
        <p:spPr bwMode="auto">
          <a:xfrm>
            <a:off x="4613275" y="1193800"/>
            <a:ext cx="1422400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لغة التجميع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159759" name="AutoShape 15"/>
          <p:cNvSpPr>
            <a:spLocks noChangeAspect="1" noChangeArrowheads="1"/>
          </p:cNvSpPr>
          <p:nvPr/>
        </p:nvSpPr>
        <p:spPr bwMode="auto">
          <a:xfrm>
            <a:off x="6456363" y="1193800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159760" name="AutoShape 16"/>
          <p:cNvSpPr>
            <a:spLocks noChangeAspect="1" noChangeArrowheads="1"/>
          </p:cNvSpPr>
          <p:nvPr/>
        </p:nvSpPr>
        <p:spPr bwMode="auto">
          <a:xfrm rot="-5400000">
            <a:off x="7784307" y="2305844"/>
            <a:ext cx="1524000" cy="6937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cs typeface="Arabic Transparent" pitchFamily="2" charset="-78"/>
              </a:rPr>
              <a:t>الميكرومراقب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159761" name="AutoShape 17"/>
          <p:cNvSpPr>
            <a:spLocks noChangeAspect="1" noChangeArrowheads="1"/>
          </p:cNvSpPr>
          <p:nvPr/>
        </p:nvSpPr>
        <p:spPr bwMode="auto">
          <a:xfrm>
            <a:off x="2357438" y="1346200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59762" name="AutoShape 18"/>
          <p:cNvSpPr>
            <a:spLocks noChangeAspect="1" noChangeArrowheads="1"/>
          </p:cNvSpPr>
          <p:nvPr/>
        </p:nvSpPr>
        <p:spPr bwMode="auto">
          <a:xfrm>
            <a:off x="6059488" y="1317625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59763" name="AutoShape 19"/>
          <p:cNvSpPr>
            <a:spLocks noChangeAspect="1" noChangeArrowheads="1"/>
          </p:cNvSpPr>
          <p:nvPr/>
        </p:nvSpPr>
        <p:spPr bwMode="auto">
          <a:xfrm>
            <a:off x="4210050" y="1336675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59764" name="AutoShape 20"/>
          <p:cNvSpPr>
            <a:spLocks noChangeAspect="1" noChangeArrowheads="1"/>
          </p:cNvSpPr>
          <p:nvPr/>
        </p:nvSpPr>
        <p:spPr bwMode="auto">
          <a:xfrm rot="5400000">
            <a:off x="8073232" y="1185068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59765" name="Text Box 21"/>
          <p:cNvSpPr txBox="1">
            <a:spLocks noChangeArrowheads="1"/>
          </p:cNvSpPr>
          <p:nvPr/>
        </p:nvSpPr>
        <p:spPr bwMode="auto">
          <a:xfrm>
            <a:off x="323850" y="2420938"/>
            <a:ext cx="3671888" cy="2320925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نريد انجاز تركيب خاص بإشارة المرور , يحتوي على ثلاث </a:t>
            </a:r>
            <a:r>
              <a:rPr lang="ar-DZ" sz="2400" b="1" dirty="0" smtClean="0">
                <a:solidFill>
                  <a:schemeClr val="tx1"/>
                </a:solidFill>
                <a:cs typeface="Arabic Transparent" pitchFamily="2" charset="-78"/>
              </a:rPr>
              <a:t>إشارات..........................</a:t>
            </a:r>
            <a:endParaRPr lang="ar-DZ" sz="24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.................................</a:t>
            </a:r>
          </a:p>
          <a:p>
            <a:pPr algn="r" rtl="1">
              <a:spcBef>
                <a:spcPct val="50000"/>
              </a:spcBef>
            </a:pPr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.................................</a:t>
            </a:r>
            <a:endParaRPr lang="fr-FR" sz="2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59766" name="Rectangle 22"/>
          <p:cNvSpPr>
            <a:spLocks noChangeArrowheads="1"/>
          </p:cNvSpPr>
          <p:nvPr/>
        </p:nvSpPr>
        <p:spPr bwMode="auto">
          <a:xfrm>
            <a:off x="2987675" y="404813"/>
            <a:ext cx="5349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  <a:sym typeface="Wingdings 2" pitchFamily="18" charset="2"/>
              </a:rPr>
              <a:t>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215338" y="5675827"/>
            <a:ext cx="851133" cy="3667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u="sng" dirty="0">
                <a:solidFill>
                  <a:srgbClr val="FF0000"/>
                </a:solidFill>
              </a:rPr>
              <a:t>ملاحظة: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397007" y="6078299"/>
            <a:ext cx="3708000" cy="3667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</a:rPr>
              <a:t>ـ  </a:t>
            </a:r>
            <a:r>
              <a:rPr lang="ar-DZ" b="1" dirty="0" smtClean="0">
                <a:solidFill>
                  <a:schemeClr val="tx1"/>
                </a:solidFill>
              </a:rPr>
              <a:t>إنشاء </a:t>
            </a:r>
            <a:r>
              <a:rPr lang="ar-DZ" b="1" dirty="0">
                <a:solidFill>
                  <a:schemeClr val="tx1"/>
                </a:solidFill>
              </a:rPr>
              <a:t>دفتر الشروط يتم من طرف المتعامل.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405432" y="6491287"/>
            <a:ext cx="3738568" cy="3667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</a:rPr>
              <a:t>ـ  </a:t>
            </a:r>
            <a:r>
              <a:rPr lang="ar-DZ" b="1" dirty="0" smtClean="0">
                <a:solidFill>
                  <a:schemeClr val="tx1"/>
                </a:solidFill>
              </a:rPr>
              <a:t>إنشاء </a:t>
            </a:r>
            <a:r>
              <a:rPr lang="ar-DZ" b="1" dirty="0">
                <a:solidFill>
                  <a:schemeClr val="tx1"/>
                </a:solidFill>
              </a:rPr>
              <a:t>الخوارزمية يتم من </a:t>
            </a:r>
            <a:r>
              <a:rPr lang="ar-DZ" b="1" dirty="0" smtClean="0">
                <a:solidFill>
                  <a:schemeClr val="tx1"/>
                </a:solidFill>
              </a:rPr>
              <a:t>طرف </a:t>
            </a:r>
            <a:r>
              <a:rPr lang="ar-DZ" b="1" dirty="0">
                <a:solidFill>
                  <a:schemeClr val="tx1"/>
                </a:solidFill>
              </a:rPr>
              <a:t>المتعامل.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5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5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5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5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5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5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5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5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/>
      <p:bldP spid="6151" grpId="0" animBg="1"/>
      <p:bldP spid="159756" grpId="0" animBg="1"/>
      <p:bldP spid="159757" grpId="0" animBg="1"/>
      <p:bldP spid="159758" grpId="0" animBg="1"/>
      <p:bldP spid="159759" grpId="0" animBg="1"/>
      <p:bldP spid="159760" grpId="0" animBg="1"/>
      <p:bldP spid="159761" grpId="0" animBg="1"/>
      <p:bldP spid="159762" grpId="0" animBg="1"/>
      <p:bldP spid="159763" grpId="0" animBg="1"/>
      <p:bldP spid="159764" grpId="0" animBg="1"/>
      <p:bldP spid="159765" grpId="0" animBg="1"/>
      <p:bldP spid="159766" grpId="0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7294563" y="223996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6151" name="AutoShape 7"/>
          <p:cNvSpPr>
            <a:spLocks noChangeAspect="1" noChangeArrowheads="1"/>
          </p:cNvSpPr>
          <p:nvPr/>
        </p:nvSpPr>
        <p:spPr bwMode="auto">
          <a:xfrm rot="10800000">
            <a:off x="3492500" y="4365625"/>
            <a:ext cx="503238" cy="261938"/>
          </a:xfrm>
          <a:prstGeom prst="leftArrow">
            <a:avLst>
              <a:gd name="adj1" fmla="val 50000"/>
              <a:gd name="adj2" fmla="val 4803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809625" y="1111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12293" name="Rectangle 21"/>
          <p:cNvSpPr>
            <a:spLocks noChangeArrowheads="1"/>
          </p:cNvSpPr>
          <p:nvPr/>
        </p:nvSpPr>
        <p:spPr bwMode="auto">
          <a:xfrm>
            <a:off x="0" y="2784475"/>
            <a:ext cx="2984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rtl="1"/>
            <a:r>
              <a:rPr lang="en-US" sz="1100" b="0"/>
              <a:t/>
            </a:r>
            <a:br>
              <a:rPr lang="en-US" sz="1100" b="0"/>
            </a:br>
            <a:endParaRPr lang="en-US" b="0"/>
          </a:p>
          <a:p>
            <a:pPr rtl="1" eaLnBrk="0" hangingPunct="0"/>
            <a:r>
              <a:rPr lang="ar-DZ" altLang="ja-JP" sz="1400">
                <a:ea typeface="SimSun" pitchFamily="2" charset="-122"/>
                <a:cs typeface="Arabic Transparent" pitchFamily="2" charset="-78"/>
              </a:rPr>
              <a:t>  </a:t>
            </a:r>
            <a:endParaRPr lang="en-US" altLang="ja-JP" sz="1100" b="0"/>
          </a:p>
          <a:p>
            <a:pPr eaLnBrk="0" hangingPunct="0"/>
            <a:endParaRPr lang="en-US" altLang="ja-JP" b="0"/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4286248" y="2149475"/>
            <a:ext cx="3813177" cy="476250"/>
          </a:xfrm>
          <a:prstGeom prst="rect">
            <a:avLst/>
          </a:prstGeom>
          <a:gradFill rotWithShape="1">
            <a:gsLst>
              <a:gs pos="0">
                <a:srgbClr val="666633"/>
              </a:gs>
              <a:gs pos="50000">
                <a:schemeClr val="bg1"/>
              </a:gs>
              <a:gs pos="100000">
                <a:srgbClr val="666633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 eaLnBrk="0" hangingPunct="0">
              <a:defRPr/>
            </a:pPr>
            <a:r>
              <a:rPr lang="ar-DZ" altLang="ja-JP" sz="2400" b="1" dirty="0">
                <a:ea typeface="SimSun" pitchFamily="2" charset="-122"/>
                <a:cs typeface="Arabic Transparent" pitchFamily="2" charset="-78"/>
              </a:rPr>
              <a:t>لغة التجميع </a:t>
            </a:r>
            <a:r>
              <a:rPr lang="fr-FR" altLang="ja-JP" sz="2400" b="1" dirty="0">
                <a:ea typeface="SimSun" pitchFamily="2" charset="-122"/>
                <a:cs typeface="Arabic Transparent" pitchFamily="2" charset="-78"/>
              </a:rPr>
              <a:t>assembleur</a:t>
            </a:r>
            <a:r>
              <a:rPr lang="ar-DZ" altLang="ja-JP" sz="2400" b="1" dirty="0"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sz="2400" b="1" dirty="0">
                <a:ea typeface="SimSun" pitchFamily="2" charset="-122"/>
                <a:cs typeface="Arabic Transparent" pitchFamily="2" charset="-78"/>
              </a:rPr>
              <a:t>ASM</a:t>
            </a:r>
            <a:r>
              <a:rPr lang="ar-DZ" altLang="ja-JP" sz="2400" b="1" dirty="0">
                <a:ea typeface="SimSun" pitchFamily="2" charset="-122"/>
                <a:cs typeface="Arabic Transparent" pitchFamily="2" charset="-78"/>
              </a:rPr>
              <a:t>)</a:t>
            </a:r>
            <a:endParaRPr lang="fr-FR" sz="2400" b="1" dirty="0">
              <a:cs typeface="Arabic Transparent" pitchFamily="2" charset="-78"/>
            </a:endParaRPr>
          </a:p>
        </p:txBody>
      </p:sp>
      <p:pic>
        <p:nvPicPr>
          <p:cNvPr id="16413" name="Picture 29"/>
          <p:cNvPicPr>
            <a:picLocks noChangeAspect="1" noChangeArrowheads="1"/>
          </p:cNvPicPr>
          <p:nvPr/>
        </p:nvPicPr>
        <p:blipFill>
          <a:blip r:embed="rId2"/>
          <a:srcRect t="26685" r="42343"/>
          <a:stretch>
            <a:fillRect/>
          </a:stretch>
        </p:blipFill>
        <p:spPr bwMode="auto">
          <a:xfrm>
            <a:off x="4356100" y="2754335"/>
            <a:ext cx="36004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6" name="WordArt 32"/>
          <p:cNvSpPr>
            <a:spLocks noChangeArrowheads="1" noChangeShapeType="1" noTextEdit="1"/>
          </p:cNvSpPr>
          <p:nvPr/>
        </p:nvSpPr>
        <p:spPr bwMode="auto">
          <a:xfrm>
            <a:off x="3809818" y="-74950"/>
            <a:ext cx="4953000" cy="6096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kern="10" dirty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                          </a:t>
            </a:r>
          </a:p>
          <a:p>
            <a:pPr algn="ctr" rtl="1">
              <a:defRPr/>
            </a:pPr>
            <a:r>
              <a:rPr lang="ar-DZ" sz="2000" kern="10" dirty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3 </a:t>
            </a:r>
            <a:r>
              <a:rPr lang="ar-DZ" sz="2000" kern="10" dirty="0" err="1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ـ</a:t>
            </a:r>
            <a:r>
              <a:rPr lang="ar-DZ" sz="2000" kern="10" dirty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 تحويل الخوارزمية </a:t>
            </a:r>
            <a:r>
              <a:rPr lang="ar-DZ" sz="2000" kern="10" dirty="0" err="1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الى</a:t>
            </a:r>
            <a:r>
              <a:rPr lang="ar-DZ" sz="2000" kern="10" dirty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 لغة </a:t>
            </a:r>
            <a:r>
              <a:rPr lang="ar-DZ" sz="2000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التجميع </a:t>
            </a:r>
            <a:r>
              <a:rPr lang="fr-FR" sz="2000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Assembleur)</a:t>
            </a:r>
            <a:r>
              <a:rPr lang="ar-DZ" sz="2000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) </a:t>
            </a:r>
            <a:r>
              <a:rPr lang="fr-FR" sz="2000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abic Transparent"/>
              </a:rPr>
              <a:t>.</a:t>
            </a:r>
            <a:endParaRPr lang="fr-FR" sz="2000" kern="10" dirty="0">
              <a:ln w="9525">
                <a:solidFill>
                  <a:srgbClr val="3333CC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cs typeface="Arabic Transparent"/>
            </a:endParaRPr>
          </a:p>
        </p:txBody>
      </p:sp>
      <p:sp>
        <p:nvSpPr>
          <p:cNvPr id="16418" name="AutoShape 34"/>
          <p:cNvSpPr>
            <a:spLocks noChangeAspect="1" noChangeArrowheads="1"/>
          </p:cNvSpPr>
          <p:nvPr/>
        </p:nvSpPr>
        <p:spPr bwMode="auto">
          <a:xfrm>
            <a:off x="971550" y="1217612"/>
            <a:ext cx="1420813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16419" name="AutoShape 35"/>
          <p:cNvSpPr>
            <a:spLocks noChangeAspect="1" noChangeArrowheads="1"/>
          </p:cNvSpPr>
          <p:nvPr/>
        </p:nvSpPr>
        <p:spPr bwMode="auto">
          <a:xfrm>
            <a:off x="2833688" y="1217612"/>
            <a:ext cx="1420812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000" b="1">
                <a:solidFill>
                  <a:schemeClr val="bg1"/>
                </a:solidFill>
                <a:cs typeface="Arabic Transparent" pitchFamily="2" charset="-78"/>
              </a:rPr>
              <a:t>الخوارزمية</a:t>
            </a:r>
            <a:endParaRPr lang="fr-FR" sz="20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16420" name="AutoShape 36"/>
          <p:cNvSpPr>
            <a:spLocks noChangeAspect="1" noChangeArrowheads="1"/>
          </p:cNvSpPr>
          <p:nvPr/>
        </p:nvSpPr>
        <p:spPr bwMode="auto">
          <a:xfrm>
            <a:off x="4684713" y="1208087"/>
            <a:ext cx="1422400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16421" name="AutoShape 37"/>
          <p:cNvSpPr>
            <a:spLocks noChangeAspect="1" noChangeArrowheads="1"/>
          </p:cNvSpPr>
          <p:nvPr/>
        </p:nvSpPr>
        <p:spPr bwMode="auto">
          <a:xfrm>
            <a:off x="6527800" y="1208087"/>
            <a:ext cx="1420813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16422" name="AutoShape 38"/>
          <p:cNvSpPr>
            <a:spLocks noChangeAspect="1" noChangeArrowheads="1"/>
          </p:cNvSpPr>
          <p:nvPr/>
        </p:nvSpPr>
        <p:spPr bwMode="auto">
          <a:xfrm rot="-5400000">
            <a:off x="7855744" y="2320131"/>
            <a:ext cx="1524000" cy="6937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cs typeface="Arabic Transparent" pitchFamily="2" charset="-78"/>
              </a:rPr>
              <a:t>الميكرومراقب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16423" name="AutoShape 39"/>
          <p:cNvSpPr>
            <a:spLocks noChangeAspect="1" noChangeArrowheads="1"/>
          </p:cNvSpPr>
          <p:nvPr/>
        </p:nvSpPr>
        <p:spPr bwMode="auto">
          <a:xfrm>
            <a:off x="2428875" y="1360487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424" name="AutoShape 40"/>
          <p:cNvSpPr>
            <a:spLocks noChangeAspect="1" noChangeArrowheads="1"/>
          </p:cNvSpPr>
          <p:nvPr/>
        </p:nvSpPr>
        <p:spPr bwMode="auto">
          <a:xfrm>
            <a:off x="6130925" y="1331912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425" name="AutoShape 41"/>
          <p:cNvSpPr>
            <a:spLocks noChangeAspect="1" noChangeArrowheads="1"/>
          </p:cNvSpPr>
          <p:nvPr/>
        </p:nvSpPr>
        <p:spPr bwMode="auto">
          <a:xfrm>
            <a:off x="4281488" y="1350962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16426" name="AutoShape 42"/>
          <p:cNvSpPr>
            <a:spLocks noChangeAspect="1" noChangeArrowheads="1"/>
          </p:cNvSpPr>
          <p:nvPr/>
        </p:nvSpPr>
        <p:spPr bwMode="auto">
          <a:xfrm rot="5400000">
            <a:off x="8144669" y="1199356"/>
            <a:ext cx="508000" cy="836612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5847 h 21600"/>
              <a:gd name="T4" fmla="*/ 34030190 w 21600"/>
              <a:gd name="T5" fmla="*/ 1255060390 h 21600"/>
              <a:gd name="T6" fmla="*/ 280985141 w 21600"/>
              <a:gd name="T7" fmla="*/ 35321792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95288" y="2176463"/>
            <a:ext cx="2520950" cy="4681537"/>
            <a:chOff x="4105" y="663"/>
            <a:chExt cx="1550" cy="3156"/>
          </a:xfrm>
        </p:grpSpPr>
        <p:pic>
          <p:nvPicPr>
            <p:cNvPr id="12308" name="Picture 49"/>
            <p:cNvPicPr>
              <a:picLocks noChangeAspect="1" noChangeArrowheads="1"/>
            </p:cNvPicPr>
            <p:nvPr/>
          </p:nvPicPr>
          <p:blipFill>
            <a:blip r:embed="rId3"/>
            <a:srcRect l="6364" r="59521"/>
            <a:stretch>
              <a:fillRect/>
            </a:stretch>
          </p:blipFill>
          <p:spPr bwMode="auto">
            <a:xfrm>
              <a:off x="4105" y="663"/>
              <a:ext cx="1550" cy="3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>
              <a:off x="5647" y="669"/>
              <a:ext cx="0" cy="30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435" name="Rectangle 51"/>
          <p:cNvSpPr>
            <a:spLocks noChangeArrowheads="1"/>
          </p:cNvSpPr>
          <p:nvPr/>
        </p:nvSpPr>
        <p:spPr bwMode="auto">
          <a:xfrm>
            <a:off x="5251458" y="428604"/>
            <a:ext cx="5349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en-US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  <a:sym typeface="Wingdings 2" pitchFamily="18" charset="2"/>
              </a:rPr>
              <a:t>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  <p:bldP spid="16406" grpId="0" animBg="1"/>
      <p:bldP spid="16418" grpId="0" animBg="1"/>
      <p:bldP spid="16419" grpId="0" animBg="1"/>
      <p:bldP spid="16420" grpId="0" animBg="1"/>
      <p:bldP spid="16421" grpId="0" animBg="1"/>
      <p:bldP spid="16422" grpId="0" animBg="1"/>
      <p:bldP spid="16423" grpId="0" animBg="1"/>
      <p:bldP spid="16424" grpId="0" animBg="1"/>
      <p:bldP spid="16425" grpId="0" animBg="1"/>
      <p:bldP spid="16426" grpId="0" animBg="1"/>
      <p:bldP spid="16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15213" y="571480"/>
            <a:ext cx="1728787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ملاحظة:</a:t>
            </a:r>
            <a:endParaRPr lang="fr-FR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491917" y="1074717"/>
            <a:ext cx="4657742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>
                <a:solidFill>
                  <a:schemeClr val="tx1"/>
                </a:solidFill>
                <a:cs typeface="Arabic Transparent" pitchFamily="2" charset="-78"/>
              </a:rPr>
              <a:t>ـ  يتم تحويل الخوارزمية الى لغة التجميع بواسطة:</a:t>
            </a:r>
            <a:endParaRPr lang="fr-FR" sz="20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33940" y="1724005"/>
            <a:ext cx="4467216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>
                <a:solidFill>
                  <a:schemeClr val="tx1"/>
                </a:solidFill>
                <a:cs typeface="Arabic Transparent" pitchFamily="2" charset="-78"/>
              </a:rPr>
              <a:t>1 ـ المتعامل(خبير في الخوارزمية ولغة التجميع).</a:t>
            </a:r>
            <a:endParaRPr lang="fr-FR" sz="20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34138" y="2300267"/>
            <a:ext cx="2714644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2 </a:t>
            </a:r>
            <a:r>
              <a:rPr lang="ar-DZ" sz="2000" b="1" dirty="0" err="1">
                <a:solidFill>
                  <a:schemeClr val="tx1"/>
                </a:solidFill>
                <a:cs typeface="Arabic Transparent" pitchFamily="2" charset="-78"/>
              </a:rPr>
              <a:t>ـ</a:t>
            </a: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 مبرمجات  والتي منها:</a:t>
            </a:r>
            <a:endParaRPr lang="fr-FR" sz="20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210957" y="4368815"/>
            <a:ext cx="1837693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>
                <a:solidFill>
                  <a:schemeClr val="tx1"/>
                </a:solidFill>
              </a:rPr>
              <a:t>ـ </a:t>
            </a:r>
            <a:r>
              <a:rPr lang="fr-FR" sz="2000" b="1">
                <a:solidFill>
                  <a:schemeClr val="tx1"/>
                </a:solidFill>
              </a:rPr>
              <a:t>LogiPic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44295" y="3216290"/>
            <a:ext cx="1837693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>
                <a:solidFill>
                  <a:schemeClr val="tx1"/>
                </a:solidFill>
              </a:rPr>
              <a:t>ـ </a:t>
            </a:r>
            <a:r>
              <a:rPr lang="fr-FR" sz="2000" b="1">
                <a:solidFill>
                  <a:schemeClr val="tx1"/>
                </a:solidFill>
              </a:rPr>
              <a:t>AlgoPic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631501" y="5521340"/>
            <a:ext cx="1655275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Flowcode</a:t>
            </a:r>
            <a:r>
              <a:rPr lang="ar-DZ" sz="2000" b="1">
                <a:solidFill>
                  <a:schemeClr val="tx1"/>
                </a:solidFill>
              </a:rPr>
              <a:t>ـ </a:t>
            </a:r>
            <a:endParaRPr lang="fr-FR" sz="2000" b="1">
              <a:solidFill>
                <a:schemeClr val="tx1"/>
              </a:solidFill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26" y="5521340"/>
            <a:ext cx="24479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364" y="2928953"/>
            <a:ext cx="8985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0601" y="4225940"/>
            <a:ext cx="25923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188913"/>
            <a:ext cx="4510336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égende encadrée 2 17"/>
          <p:cNvSpPr/>
          <p:nvPr/>
        </p:nvSpPr>
        <p:spPr>
          <a:xfrm>
            <a:off x="928662" y="4000504"/>
            <a:ext cx="2088000" cy="648000"/>
          </a:xfrm>
          <a:prstGeom prst="borderCallout2">
            <a:avLst>
              <a:gd name="adj1" fmla="val 12237"/>
              <a:gd name="adj2" fmla="val -6312"/>
              <a:gd name="adj3" fmla="val -5888"/>
              <a:gd name="adj4" fmla="val -17362"/>
              <a:gd name="adj5" fmla="val -569762"/>
              <a:gd name="adj6" fmla="val -33021"/>
            </a:avLst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1600" b="1" dirty="0" smtClean="0">
                <a:solidFill>
                  <a:srgbClr val="000000"/>
                </a:solidFill>
              </a:rPr>
              <a:t>المبرمج </a:t>
            </a:r>
            <a:r>
              <a:rPr lang="fr-FR" sz="1600" b="1" dirty="0" smtClean="0">
                <a:solidFill>
                  <a:srgbClr val="000000"/>
                </a:solidFill>
              </a:rPr>
              <a:t>Flow code</a:t>
            </a:r>
          </a:p>
          <a:p>
            <a:pPr algn="r" rtl="1"/>
            <a:r>
              <a:rPr lang="ar-DZ" sz="1600" b="1" dirty="0" smtClean="0">
                <a:solidFill>
                  <a:srgbClr val="000000"/>
                </a:solidFill>
              </a:rPr>
              <a:t>  يمكن من إنشاء الخوارزمية</a:t>
            </a:r>
            <a:endParaRPr lang="fr-FR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14" name="WordArt 18"/>
          <p:cNvSpPr>
            <a:spLocks noChangeArrowheads="1" noChangeShapeType="1" noTextEdit="1"/>
          </p:cNvSpPr>
          <p:nvPr/>
        </p:nvSpPr>
        <p:spPr bwMode="auto">
          <a:xfrm>
            <a:off x="5907117" y="142852"/>
            <a:ext cx="2951163" cy="28733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abic Transparent"/>
              </a:rPr>
              <a:t>ـ لغة </a:t>
            </a:r>
            <a:r>
              <a:rPr lang="ar-DZ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abic Transparent"/>
              </a:rPr>
              <a:t>التجميع </a:t>
            </a:r>
            <a:r>
              <a:rPr lang="fr-FR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abic Transparent"/>
              </a:rPr>
              <a:t>assembleur</a:t>
            </a:r>
            <a:r>
              <a:rPr lang="ar-DZ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abic Transparent"/>
              </a:rPr>
              <a:t>. </a:t>
            </a:r>
            <a:endParaRPr lang="fr-FR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cs typeface="Arabic Transparent"/>
            </a:endParaRPr>
          </a:p>
        </p:txBody>
      </p:sp>
      <p:sp>
        <p:nvSpPr>
          <p:cNvPr id="157727" name="Rectangle 31"/>
          <p:cNvSpPr>
            <a:spLocks noChangeArrowheads="1"/>
          </p:cNvSpPr>
          <p:nvPr/>
        </p:nvSpPr>
        <p:spPr bwMode="auto">
          <a:xfrm>
            <a:off x="4935597" y="2857496"/>
            <a:ext cx="5349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en-US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  <a:sym typeface="Wingdings 2" pitchFamily="18" charset="2"/>
              </a:rPr>
              <a:t>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1472" y="874525"/>
            <a:ext cx="6858048" cy="18364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 rtl="1">
              <a:lnSpc>
                <a:spcPts val="1700"/>
              </a:lnSpc>
            </a:pPr>
            <a:endParaRPr lang="en-US" altLang="ja-JP" sz="2000" b="1" dirty="0" smtClean="0">
              <a:solidFill>
                <a:prstClr val="white"/>
              </a:solidFill>
              <a:cs typeface="Arabic Transparent" pitchFamily="2" charset="-78"/>
            </a:endParaRPr>
          </a:p>
          <a:p>
            <a:pPr lvl="0" algn="r" rtl="1" eaLnBrk="0" hangingPunct="0">
              <a:lnSpc>
                <a:spcPts val="1700"/>
              </a:lnSpc>
            </a:pP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      1 </a:t>
            </a:r>
            <a:r>
              <a:rPr lang="ar-DZ" altLang="ja-JP" sz="2000" b="1" dirty="0" err="1" smtClean="0">
                <a:solidFill>
                  <a:srgbClr val="9900CC"/>
                </a:solidFill>
                <a:cs typeface="Arabic Transparent" pitchFamily="2" charset="-78"/>
              </a:rPr>
              <a:t>ـ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معرفة بنية </a:t>
            </a:r>
            <a:r>
              <a:rPr lang="ar-DZ" altLang="ja-JP" sz="2000" b="1" dirty="0" err="1" smtClean="0">
                <a:solidFill>
                  <a:srgbClr val="9900CC"/>
                </a:solidFill>
                <a:cs typeface="Arabic Transparent" pitchFamily="2" charset="-78"/>
              </a:rPr>
              <a:t>الميكرومراقب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.</a:t>
            </a:r>
          </a:p>
          <a:p>
            <a:pPr lvl="0" algn="r" rtl="1" eaLnBrk="0" hangingPunct="0">
              <a:lnSpc>
                <a:spcPts val="1700"/>
              </a:lnSpc>
            </a:pPr>
            <a:endParaRPr lang="en-US" altLang="ja-JP" sz="2000" b="1" dirty="0" smtClean="0">
              <a:solidFill>
                <a:srgbClr val="9900CC"/>
              </a:solidFill>
              <a:cs typeface="Arabic Transparent" pitchFamily="2" charset="-78"/>
            </a:endParaRPr>
          </a:p>
          <a:p>
            <a:pPr lvl="0" algn="r" rtl="1" eaLnBrk="0" hangingPunct="0">
              <a:lnSpc>
                <a:spcPts val="1700"/>
              </a:lnSpc>
            </a:pP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      </a:t>
            </a:r>
            <a:r>
              <a:rPr lang="fr-FR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2 </a:t>
            </a:r>
            <a:r>
              <a:rPr lang="ar-DZ" altLang="ja-JP" sz="2000" b="1" dirty="0" err="1" smtClean="0">
                <a:solidFill>
                  <a:srgbClr val="9900CC"/>
                </a:solidFill>
                <a:cs typeface="Arabic Transparent" pitchFamily="2" charset="-78"/>
              </a:rPr>
              <a:t>ـ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معرفة بصفة خاصة دور السجلات (</a:t>
            </a:r>
            <a:r>
              <a:rPr lang="fr-FR" altLang="ja-JP" sz="2000" b="1" dirty="0" smtClean="0">
                <a:solidFill>
                  <a:srgbClr val="9900CC"/>
                </a:solidFill>
                <a:ea typeface="SimSun" pitchFamily="2" charset="-122"/>
                <a:cs typeface="Arabic Transparent" pitchFamily="2" charset="-78"/>
              </a:rPr>
              <a:t>LES REGISTRES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).</a:t>
            </a:r>
          </a:p>
          <a:p>
            <a:pPr lvl="0" algn="r" rtl="1" eaLnBrk="0" hangingPunct="0">
              <a:lnSpc>
                <a:spcPts val="1700"/>
              </a:lnSpc>
            </a:pPr>
            <a:endParaRPr lang="en-US" altLang="ja-JP" sz="2000" b="1" dirty="0" smtClean="0">
              <a:solidFill>
                <a:srgbClr val="9900CC"/>
              </a:solidFill>
              <a:cs typeface="Arabic Transparent" pitchFamily="2" charset="-78"/>
            </a:endParaRPr>
          </a:p>
          <a:p>
            <a:pPr lvl="0" algn="r" rtl="1" eaLnBrk="0" hangingPunct="0">
              <a:lnSpc>
                <a:spcPts val="1700"/>
              </a:lnSpc>
            </a:pP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      </a:t>
            </a:r>
            <a:r>
              <a:rPr lang="fr-FR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     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3 </a:t>
            </a:r>
            <a:r>
              <a:rPr lang="ar-DZ" altLang="ja-JP" sz="2000" b="1" dirty="0" err="1" smtClean="0">
                <a:solidFill>
                  <a:srgbClr val="9900CC"/>
                </a:solidFill>
                <a:cs typeface="Arabic Transparent" pitchFamily="2" charset="-78"/>
              </a:rPr>
              <a:t>ـ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معرفة التعليمات </a:t>
            </a:r>
            <a:r>
              <a:rPr lang="fr-FR" altLang="ja-JP" sz="2000" b="1" dirty="0" smtClean="0">
                <a:solidFill>
                  <a:srgbClr val="9900CC"/>
                </a:solidFill>
              </a:rPr>
              <a:t>LES INSTRUCTIONS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.</a:t>
            </a:r>
          </a:p>
          <a:p>
            <a:pPr lvl="0" algn="r" rtl="1" eaLnBrk="0" hangingPunct="0">
              <a:lnSpc>
                <a:spcPts val="1700"/>
              </a:lnSpc>
            </a:pPr>
            <a:endParaRPr lang="en-US" altLang="ja-JP" sz="2000" b="1" dirty="0" smtClean="0">
              <a:solidFill>
                <a:srgbClr val="9900CC"/>
              </a:solidFill>
            </a:endParaRPr>
          </a:p>
          <a:p>
            <a:pPr lvl="0" algn="r" rtl="1" eaLnBrk="0" hangingPunct="0">
              <a:lnSpc>
                <a:spcPts val="1700"/>
              </a:lnSpc>
            </a:pP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      </a:t>
            </a:r>
            <a:r>
              <a:rPr lang="fr-FR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                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4 </a:t>
            </a:r>
            <a:r>
              <a:rPr lang="ar-DZ" altLang="ja-JP" sz="2000" b="1" dirty="0" err="1" smtClean="0">
                <a:solidFill>
                  <a:srgbClr val="9900CC"/>
                </a:solidFill>
                <a:cs typeface="Arabic Transparent" pitchFamily="2" charset="-78"/>
              </a:rPr>
              <a:t>ـ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 معرفة التوجيهات </a:t>
            </a:r>
            <a:r>
              <a:rPr lang="fr-FR" altLang="ja-JP" sz="2000" b="1" dirty="0" smtClean="0">
                <a:solidFill>
                  <a:srgbClr val="9900CC"/>
                </a:solidFill>
                <a:ea typeface="SimSun" pitchFamily="2" charset="-122"/>
              </a:rPr>
              <a:t>LES DIRECTIVES</a:t>
            </a:r>
            <a:r>
              <a:rPr lang="ar-DZ" altLang="ja-JP" sz="2000" b="1" dirty="0" smtClean="0">
                <a:solidFill>
                  <a:srgbClr val="9900CC"/>
                </a:solidFill>
                <a:cs typeface="Arabic Transparent" pitchFamily="2" charset="-78"/>
              </a:rPr>
              <a:t>.</a:t>
            </a:r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70139" y="642918"/>
            <a:ext cx="4887877" cy="332783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r" rtl="1">
              <a:lnSpc>
                <a:spcPts val="1700"/>
              </a:lnSpc>
            </a:pPr>
            <a:r>
              <a:rPr lang="ar-DZ" altLang="ja-JP" sz="20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ـ من اجل الكتابة بلغة التجميع (</a:t>
            </a:r>
            <a:r>
              <a:rPr lang="fr-FR" altLang="ja-JP" sz="20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ASM</a:t>
            </a:r>
            <a:r>
              <a:rPr lang="ar-DZ" altLang="ja-JP" sz="20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) لابد من ما يلي:</a:t>
            </a:r>
          </a:p>
        </p:txBody>
      </p:sp>
      <p:sp>
        <p:nvSpPr>
          <p:cNvPr id="57" name="AutoShape 5"/>
          <p:cNvSpPr>
            <a:spLocks noChangeAspect="1" noChangeArrowheads="1"/>
          </p:cNvSpPr>
          <p:nvPr/>
        </p:nvSpPr>
        <p:spPr bwMode="auto">
          <a:xfrm>
            <a:off x="722341" y="3724277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58" name="AutoShape 6"/>
          <p:cNvSpPr>
            <a:spLocks noChangeAspect="1" noChangeArrowheads="1"/>
          </p:cNvSpPr>
          <p:nvPr/>
        </p:nvSpPr>
        <p:spPr bwMode="auto">
          <a:xfrm>
            <a:off x="2584478" y="3724277"/>
            <a:ext cx="1420813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59" name="AutoShape 7"/>
          <p:cNvSpPr>
            <a:spLocks noChangeAspect="1" noChangeArrowheads="1"/>
          </p:cNvSpPr>
          <p:nvPr/>
        </p:nvSpPr>
        <p:spPr bwMode="auto">
          <a:xfrm>
            <a:off x="4435503" y="3714752"/>
            <a:ext cx="1422400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60" name="AutoShape 8"/>
          <p:cNvSpPr>
            <a:spLocks noChangeAspect="1" noChangeArrowheads="1"/>
          </p:cNvSpPr>
          <p:nvPr/>
        </p:nvSpPr>
        <p:spPr bwMode="auto">
          <a:xfrm>
            <a:off x="6278591" y="3714752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61" name="AutoShape 9"/>
          <p:cNvSpPr>
            <a:spLocks noChangeAspect="1" noChangeArrowheads="1"/>
          </p:cNvSpPr>
          <p:nvPr/>
        </p:nvSpPr>
        <p:spPr bwMode="auto">
          <a:xfrm rot="-5400000">
            <a:off x="7606535" y="4826796"/>
            <a:ext cx="1524000" cy="6937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cs typeface="Arabic Transparent" pitchFamily="2" charset="-78"/>
              </a:rPr>
              <a:t>الميكرومراقب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62" name="AutoShape 10"/>
          <p:cNvSpPr>
            <a:spLocks noChangeAspect="1" noChangeArrowheads="1"/>
          </p:cNvSpPr>
          <p:nvPr/>
        </p:nvSpPr>
        <p:spPr bwMode="auto">
          <a:xfrm>
            <a:off x="2179666" y="3867152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63" name="AutoShape 11"/>
          <p:cNvSpPr>
            <a:spLocks noChangeAspect="1" noChangeArrowheads="1"/>
          </p:cNvSpPr>
          <p:nvPr/>
        </p:nvSpPr>
        <p:spPr bwMode="auto">
          <a:xfrm>
            <a:off x="5881716" y="3838577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64" name="AutoShape 12"/>
          <p:cNvSpPr>
            <a:spLocks noChangeAspect="1" noChangeArrowheads="1"/>
          </p:cNvSpPr>
          <p:nvPr/>
        </p:nvSpPr>
        <p:spPr bwMode="auto">
          <a:xfrm>
            <a:off x="4032278" y="3857627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65" name="AutoShape 13"/>
          <p:cNvSpPr>
            <a:spLocks noChangeAspect="1" noChangeArrowheads="1"/>
          </p:cNvSpPr>
          <p:nvPr/>
        </p:nvSpPr>
        <p:spPr bwMode="auto">
          <a:xfrm rot="5400000">
            <a:off x="7895460" y="3706020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66" name="Rectangle 14"/>
          <p:cNvSpPr>
            <a:spLocks noChangeArrowheads="1"/>
          </p:cNvSpPr>
          <p:nvPr/>
        </p:nvSpPr>
        <p:spPr bwMode="auto">
          <a:xfrm>
            <a:off x="2667028" y="5035546"/>
            <a:ext cx="1404039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Registres</a:t>
            </a:r>
          </a:p>
          <a:p>
            <a:pPr algn="ctr" rtl="1"/>
            <a:r>
              <a:rPr lang="ar-DZ" altLang="ja-JP" sz="2400" b="1">
                <a:solidFill>
                  <a:srgbClr val="9900CC"/>
                </a:solidFill>
                <a:cs typeface="Arabic Transparent" pitchFamily="2" charset="-78"/>
              </a:rPr>
              <a:t>السجلات</a:t>
            </a:r>
            <a:endParaRPr lang="fr-FR" sz="24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4389466" y="5035546"/>
            <a:ext cx="1671291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Instructions</a:t>
            </a:r>
          </a:p>
          <a:p>
            <a:pPr algn="ctr"/>
            <a:r>
              <a:rPr lang="ar-DZ" altLang="ja-JP" sz="2400" b="1">
                <a:solidFill>
                  <a:srgbClr val="9900CC"/>
                </a:solidFill>
                <a:cs typeface="Arabic Transparent" pitchFamily="2" charset="-78"/>
              </a:rPr>
              <a:t>التعليمات</a:t>
            </a:r>
            <a:endParaRPr lang="fr-FR" sz="24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6338916" y="5035546"/>
            <a:ext cx="1484830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 dirty="0">
                <a:solidFill>
                  <a:srgbClr val="9900CC"/>
                </a:solidFill>
              </a:rPr>
              <a:t>Les Directives</a:t>
            </a:r>
            <a:endParaRPr lang="ar-DZ" altLang="ja-JP" b="1" dirty="0">
              <a:solidFill>
                <a:srgbClr val="9900CC"/>
              </a:solidFill>
            </a:endParaRPr>
          </a:p>
          <a:p>
            <a:pPr algn="ctr"/>
            <a:r>
              <a:rPr lang="ar-DZ" altLang="ja-JP" sz="2400" b="1" dirty="0">
                <a:solidFill>
                  <a:srgbClr val="9900CC"/>
                </a:solidFill>
              </a:rPr>
              <a:t>التوجيهات</a:t>
            </a:r>
            <a:endParaRPr lang="fr-FR" sz="2400" b="1" dirty="0">
              <a:solidFill>
                <a:srgbClr val="9900CC"/>
              </a:solidFill>
            </a:endParaRPr>
          </a:p>
        </p:txBody>
      </p:sp>
      <p:sp>
        <p:nvSpPr>
          <p:cNvPr id="69" name="Rectangle 17"/>
          <p:cNvSpPr>
            <a:spLocks noChangeArrowheads="1"/>
          </p:cNvSpPr>
          <p:nvPr/>
        </p:nvSpPr>
        <p:spPr bwMode="auto">
          <a:xfrm>
            <a:off x="435003" y="5006971"/>
            <a:ext cx="1861407" cy="70788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>
                <a:solidFill>
                  <a:srgbClr val="9900CC"/>
                </a:solidFill>
              </a:rPr>
              <a:t>Microcontrôleur</a:t>
            </a:r>
            <a:endParaRPr lang="ar-DZ" altLang="ja-JP" b="1">
              <a:solidFill>
                <a:srgbClr val="9900CC"/>
              </a:solidFill>
            </a:endParaRPr>
          </a:p>
          <a:p>
            <a:r>
              <a:rPr lang="ar-DZ" altLang="ja-JP" sz="2200" b="1">
                <a:solidFill>
                  <a:srgbClr val="9900CC"/>
                </a:solidFill>
                <a:cs typeface="Arabic Transparent" pitchFamily="2" charset="-78"/>
              </a:rPr>
              <a:t>بنية الميكرومراقب</a:t>
            </a:r>
            <a:endParaRPr lang="fr-FR" sz="22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grpSp>
        <p:nvGrpSpPr>
          <p:cNvPr id="70" name="Group 29"/>
          <p:cNvGrpSpPr>
            <a:grpSpLocks/>
          </p:cNvGrpSpPr>
          <p:nvPr/>
        </p:nvGrpSpPr>
        <p:grpSpPr bwMode="auto">
          <a:xfrm>
            <a:off x="1154141" y="4183065"/>
            <a:ext cx="6048375" cy="385938"/>
            <a:chOff x="839" y="1185"/>
            <a:chExt cx="3810" cy="557"/>
          </a:xfrm>
        </p:grpSpPr>
        <p:sp>
          <p:nvSpPr>
            <p:cNvPr id="71" name="Line 18"/>
            <p:cNvSpPr>
              <a:spLocks noChangeShapeType="1"/>
            </p:cNvSpPr>
            <p:nvPr/>
          </p:nvSpPr>
          <p:spPr bwMode="auto">
            <a:xfrm>
              <a:off x="3289" y="1185"/>
              <a:ext cx="0" cy="547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  <p:sp>
          <p:nvSpPr>
            <p:cNvPr id="72" name="Line 19"/>
            <p:cNvSpPr>
              <a:spLocks noChangeShapeType="1"/>
            </p:cNvSpPr>
            <p:nvPr/>
          </p:nvSpPr>
          <p:spPr bwMode="auto">
            <a:xfrm flipH="1" flipV="1">
              <a:off x="839" y="1742"/>
              <a:ext cx="381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</p:grpSp>
      <p:sp>
        <p:nvSpPr>
          <p:cNvPr id="73" name="Line 20"/>
          <p:cNvSpPr>
            <a:spLocks noChangeShapeType="1"/>
          </p:cNvSpPr>
          <p:nvPr/>
        </p:nvSpPr>
        <p:spPr bwMode="auto">
          <a:xfrm>
            <a:off x="7192991" y="4564846"/>
            <a:ext cx="0" cy="443448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Line 21"/>
          <p:cNvSpPr>
            <a:spLocks noChangeShapeType="1"/>
          </p:cNvSpPr>
          <p:nvPr/>
        </p:nvSpPr>
        <p:spPr bwMode="auto">
          <a:xfrm>
            <a:off x="5330853" y="4567617"/>
            <a:ext cx="0" cy="443448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5" name="Line 22"/>
          <p:cNvSpPr>
            <a:spLocks noChangeShapeType="1"/>
          </p:cNvSpPr>
          <p:nvPr/>
        </p:nvSpPr>
        <p:spPr bwMode="auto">
          <a:xfrm>
            <a:off x="3530628" y="4563460"/>
            <a:ext cx="0" cy="443448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6" name="Line 23"/>
          <p:cNvSpPr>
            <a:spLocks noChangeShapeType="1"/>
          </p:cNvSpPr>
          <p:nvPr/>
        </p:nvSpPr>
        <p:spPr bwMode="auto">
          <a:xfrm>
            <a:off x="1154141" y="4563460"/>
            <a:ext cx="0" cy="443448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5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27" grpId="0"/>
      <p:bldP spid="55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3" grpId="0" animBg="1"/>
      <p:bldP spid="74" grpId="0" animBg="1"/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5"/>
          <p:cNvSpPr>
            <a:spLocks noChangeAspect="1" noChangeArrowheads="1"/>
          </p:cNvSpPr>
          <p:nvPr/>
        </p:nvSpPr>
        <p:spPr bwMode="auto">
          <a:xfrm>
            <a:off x="730262" y="723881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5" name="AutoShape 6"/>
          <p:cNvSpPr>
            <a:spLocks noChangeAspect="1" noChangeArrowheads="1"/>
          </p:cNvSpPr>
          <p:nvPr/>
        </p:nvSpPr>
        <p:spPr bwMode="auto">
          <a:xfrm>
            <a:off x="2592399" y="723881"/>
            <a:ext cx="1420813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6" name="AutoShape 7"/>
          <p:cNvSpPr>
            <a:spLocks noChangeAspect="1" noChangeArrowheads="1"/>
          </p:cNvSpPr>
          <p:nvPr/>
        </p:nvSpPr>
        <p:spPr bwMode="auto">
          <a:xfrm>
            <a:off x="4443424" y="714356"/>
            <a:ext cx="1422400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7" name="AutoShape 8"/>
          <p:cNvSpPr>
            <a:spLocks noChangeAspect="1" noChangeArrowheads="1"/>
          </p:cNvSpPr>
          <p:nvPr/>
        </p:nvSpPr>
        <p:spPr bwMode="auto">
          <a:xfrm>
            <a:off x="6286512" y="714356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28" name="AutoShape 9"/>
          <p:cNvSpPr>
            <a:spLocks noChangeAspect="1" noChangeArrowheads="1"/>
          </p:cNvSpPr>
          <p:nvPr/>
        </p:nvSpPr>
        <p:spPr bwMode="auto">
          <a:xfrm rot="-5400000">
            <a:off x="7614456" y="1826400"/>
            <a:ext cx="1524000" cy="6937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cs typeface="Arabic Transparent" pitchFamily="2" charset="-78"/>
              </a:rPr>
              <a:t>الميكرومراقب</a:t>
            </a:r>
            <a:endParaRPr lang="fr-FR" sz="2400" b="1">
              <a:cs typeface="Arabic Transparent" pitchFamily="2" charset="-78"/>
            </a:endParaRPr>
          </a:p>
        </p:txBody>
      </p:sp>
      <p:sp>
        <p:nvSpPr>
          <p:cNvPr id="29" name="AutoShape 10"/>
          <p:cNvSpPr>
            <a:spLocks noChangeAspect="1" noChangeArrowheads="1"/>
          </p:cNvSpPr>
          <p:nvPr/>
        </p:nvSpPr>
        <p:spPr bwMode="auto">
          <a:xfrm>
            <a:off x="2187587" y="866756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0" name="AutoShape 11"/>
          <p:cNvSpPr>
            <a:spLocks noChangeAspect="1" noChangeArrowheads="1"/>
          </p:cNvSpPr>
          <p:nvPr/>
        </p:nvSpPr>
        <p:spPr bwMode="auto">
          <a:xfrm>
            <a:off x="5889637" y="838181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1" name="AutoShape 12"/>
          <p:cNvSpPr>
            <a:spLocks noChangeAspect="1" noChangeArrowheads="1"/>
          </p:cNvSpPr>
          <p:nvPr/>
        </p:nvSpPr>
        <p:spPr bwMode="auto">
          <a:xfrm>
            <a:off x="4040199" y="857231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2" name="AutoShape 13"/>
          <p:cNvSpPr>
            <a:spLocks noChangeAspect="1" noChangeArrowheads="1"/>
          </p:cNvSpPr>
          <p:nvPr/>
        </p:nvSpPr>
        <p:spPr bwMode="auto">
          <a:xfrm rot="5400000">
            <a:off x="7903381" y="705624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2674949" y="2035150"/>
            <a:ext cx="1404039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Registres</a:t>
            </a:r>
          </a:p>
          <a:p>
            <a:pPr algn="ctr" rtl="1"/>
            <a:r>
              <a:rPr lang="ar-DZ" altLang="ja-JP" sz="2400" b="1">
                <a:solidFill>
                  <a:srgbClr val="9900CC"/>
                </a:solidFill>
                <a:cs typeface="Arabic Transparent" pitchFamily="2" charset="-78"/>
              </a:rPr>
              <a:t>السجلات</a:t>
            </a:r>
            <a:endParaRPr lang="fr-FR" sz="24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4397387" y="2035150"/>
            <a:ext cx="1671291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Instructions</a:t>
            </a:r>
          </a:p>
          <a:p>
            <a:pPr algn="ctr"/>
            <a:r>
              <a:rPr lang="ar-DZ" altLang="ja-JP" sz="2400" b="1">
                <a:solidFill>
                  <a:srgbClr val="9900CC"/>
                </a:solidFill>
                <a:cs typeface="Arabic Transparent" pitchFamily="2" charset="-78"/>
              </a:rPr>
              <a:t>التعليمات</a:t>
            </a:r>
            <a:endParaRPr lang="fr-FR" sz="24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6346837" y="2035150"/>
            <a:ext cx="1484830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Directives</a:t>
            </a:r>
            <a:endParaRPr lang="ar-DZ" altLang="ja-JP" b="1">
              <a:solidFill>
                <a:srgbClr val="9900CC"/>
              </a:solidFill>
            </a:endParaRPr>
          </a:p>
          <a:p>
            <a:pPr algn="ctr"/>
            <a:r>
              <a:rPr lang="ar-DZ" altLang="ja-JP" sz="2400" b="1">
                <a:solidFill>
                  <a:srgbClr val="9900CC"/>
                </a:solidFill>
              </a:rPr>
              <a:t>التوجيهات</a:t>
            </a:r>
            <a:endParaRPr lang="fr-FR" sz="2400" b="1">
              <a:solidFill>
                <a:srgbClr val="9900CC"/>
              </a:solidFill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442924" y="2006575"/>
            <a:ext cx="1861407" cy="70788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rgbClr val="FF0000"/>
                </a:solidFill>
              </a:rPr>
              <a:t>Microcontrôleur</a:t>
            </a:r>
            <a:endParaRPr lang="ar-DZ" altLang="ja-JP" b="1" dirty="0">
              <a:solidFill>
                <a:srgbClr val="FF0000"/>
              </a:solidFill>
            </a:endParaRPr>
          </a:p>
          <a:p>
            <a:r>
              <a:rPr lang="ar-DZ" altLang="ja-JP" sz="2200" b="1" dirty="0">
                <a:solidFill>
                  <a:srgbClr val="FF0000"/>
                </a:solidFill>
                <a:cs typeface="Arabic Transparent" pitchFamily="2" charset="-78"/>
              </a:rPr>
              <a:t>بنية </a:t>
            </a:r>
            <a:r>
              <a:rPr lang="ar-DZ" altLang="ja-JP" sz="2200" b="1" dirty="0" err="1">
                <a:solidFill>
                  <a:srgbClr val="FF0000"/>
                </a:solidFill>
                <a:cs typeface="Arabic Transparent" pitchFamily="2" charset="-78"/>
              </a:rPr>
              <a:t>الميكرومراقب</a:t>
            </a:r>
            <a:endParaRPr lang="fr-FR" sz="2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162062" y="1182669"/>
            <a:ext cx="6048375" cy="828000"/>
            <a:chOff x="1162062" y="1182669"/>
            <a:chExt cx="6048375" cy="828000"/>
          </a:xfrm>
        </p:grpSpPr>
        <p:grpSp>
          <p:nvGrpSpPr>
            <p:cNvPr id="37" name="Group 29"/>
            <p:cNvGrpSpPr>
              <a:grpSpLocks/>
            </p:cNvGrpSpPr>
            <p:nvPr/>
          </p:nvGrpSpPr>
          <p:grpSpPr bwMode="auto">
            <a:xfrm>
              <a:off x="1162062" y="1182669"/>
              <a:ext cx="6048375" cy="385938"/>
              <a:chOff x="839" y="1185"/>
              <a:chExt cx="3810" cy="557"/>
            </a:xfrm>
          </p:grpSpPr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>
                <a:off x="3289" y="1185"/>
                <a:ext cx="0" cy="547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b="1"/>
              </a:p>
            </p:txBody>
          </p:sp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 flipH="1" flipV="1">
                <a:off x="839" y="1742"/>
                <a:ext cx="381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b="1"/>
              </a:p>
            </p:txBody>
          </p:sp>
        </p:grpSp>
        <p:sp>
          <p:nvSpPr>
            <p:cNvPr id="40" name="Line 20"/>
            <p:cNvSpPr>
              <a:spLocks noChangeShapeType="1"/>
            </p:cNvSpPr>
            <p:nvPr/>
          </p:nvSpPr>
          <p:spPr bwMode="auto">
            <a:xfrm>
              <a:off x="7200912" y="1564450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Line 21"/>
            <p:cNvSpPr>
              <a:spLocks noChangeShapeType="1"/>
            </p:cNvSpPr>
            <p:nvPr/>
          </p:nvSpPr>
          <p:spPr bwMode="auto">
            <a:xfrm>
              <a:off x="5338774" y="1567221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>
              <a:off x="3538549" y="1563064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3" name="Line 23"/>
            <p:cNvSpPr>
              <a:spLocks noChangeShapeType="1"/>
            </p:cNvSpPr>
            <p:nvPr/>
          </p:nvSpPr>
          <p:spPr bwMode="auto">
            <a:xfrm>
              <a:off x="1162062" y="1563064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6" name="Rectangle 25"/>
          <p:cNvSpPr>
            <a:spLocks noChangeArrowheads="1"/>
          </p:cNvSpPr>
          <p:nvPr/>
        </p:nvSpPr>
        <p:spPr bwMode="auto">
          <a:xfrm>
            <a:off x="3929058" y="3286124"/>
            <a:ext cx="4981575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sz="2400" b="1" dirty="0">
                <a:solidFill>
                  <a:schemeClr val="hlink"/>
                </a:solidFill>
                <a:cs typeface="Arabic Transparent" pitchFamily="2" charset="-78"/>
              </a:rPr>
              <a:t>ـ معرفة بنية </a:t>
            </a:r>
            <a:r>
              <a:rPr lang="ar-DZ" altLang="ja-JP" sz="2400" b="1" dirty="0" err="1">
                <a:solidFill>
                  <a:schemeClr val="hlink"/>
                </a:solidFill>
                <a:cs typeface="Arabic Transparent" pitchFamily="2" charset="-78"/>
              </a:rPr>
              <a:t>الميكرومراقب</a:t>
            </a:r>
            <a:r>
              <a:rPr lang="ar-DZ" altLang="ja-JP" sz="2400" b="1" dirty="0">
                <a:solidFill>
                  <a:schemeClr val="hlink"/>
                </a:solidFill>
                <a:cs typeface="Arabic Transparent" pitchFamily="2" charset="-78"/>
              </a:rPr>
              <a:t> ( تم الحديث عنها).</a:t>
            </a:r>
            <a:endParaRPr lang="fr-FR" sz="2400" b="1" dirty="0">
              <a:solidFill>
                <a:schemeClr val="hlink"/>
              </a:solidFill>
              <a:ea typeface="MS PGothic" pitchFamily="34" charset="-128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596" y="0"/>
            <a:ext cx="7535885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DZ" sz="3200" b="1" dirty="0" err="1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Arabic Transparent" pitchFamily="2" charset="-78"/>
              </a:rPr>
              <a:t>الدارات</a:t>
            </a:r>
            <a:r>
              <a:rPr lang="ar-DZ" sz="3200" b="1" dirty="0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Arabic Transparent" pitchFamily="2" charset="-78"/>
              </a:rPr>
              <a:t> المنطقية المبرمجة على شكل </a:t>
            </a:r>
            <a:r>
              <a:rPr lang="ar-DZ" sz="3200" b="1" dirty="0" err="1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Arabic Transparent" pitchFamily="2" charset="-78"/>
              </a:rPr>
              <a:t>دارات</a:t>
            </a:r>
            <a:r>
              <a:rPr lang="ar-DZ" sz="3200" b="1" dirty="0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Arabic Transparent" pitchFamily="2" charset="-78"/>
              </a:rPr>
              <a:t> مندمجة</a:t>
            </a:r>
            <a:endParaRPr lang="fr-FR" sz="3200" b="1" dirty="0">
              <a:ln w="17780" cmpd="sng">
                <a:solidFill>
                  <a:schemeClr val="bg2">
                    <a:lumMod val="2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Arabic Transparent" pitchFamily="2" charset="-78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042988" y="765175"/>
            <a:ext cx="7129462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1" eaLnBrk="1" hangingPunct="1"/>
            <a:r>
              <a:rPr lang="ar-DZ" sz="2400" b="1" dirty="0" err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sz="2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Microcontrôleur </a:t>
            </a:r>
            <a:r>
              <a:rPr lang="fr-FR" sz="2400" b="1" dirty="0">
                <a:solidFill>
                  <a:schemeClr val="accent4">
                    <a:lumMod val="10000"/>
                  </a:schemeClr>
                </a:solidFill>
                <a:ea typeface="Times New Roman" pitchFamily="18" charset="0"/>
                <a:cs typeface="Arabic Transparent" pitchFamily="2" charset="-78"/>
              </a:rPr>
              <a:t>PIC 16F84</a:t>
            </a:r>
            <a:r>
              <a:rPr lang="ar-DZ" sz="2400" b="1" dirty="0">
                <a:solidFill>
                  <a:schemeClr val="accent4">
                    <a:lumMod val="10000"/>
                  </a:schemeClr>
                </a:solidFill>
                <a:ea typeface="Times New Roman" pitchFamily="18" charset="0"/>
                <a:cs typeface="Arabic Transparent" pitchFamily="2" charset="-78"/>
              </a:rPr>
              <a:t>           </a:t>
            </a:r>
            <a:endParaRPr lang="ar-DZ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5370" name="WordArt 10"/>
          <p:cNvSpPr>
            <a:spLocks noChangeArrowheads="1" noChangeShapeType="1" noTextEdit="1"/>
          </p:cNvSpPr>
          <p:nvPr/>
        </p:nvSpPr>
        <p:spPr bwMode="auto">
          <a:xfrm>
            <a:off x="3866229" y="3533775"/>
            <a:ext cx="4541838" cy="3524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fr-FR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.PIC16F84A </a:t>
            </a:r>
            <a:r>
              <a:rPr lang="ar-DZ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 </a:t>
            </a:r>
            <a:r>
              <a:rPr lang="fr-FR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ـ </a:t>
            </a:r>
            <a:r>
              <a:rPr lang="ar-DZ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عموميات على </a:t>
            </a:r>
            <a:r>
              <a:rPr lang="ar-DZ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الميكرومراقب</a:t>
            </a:r>
            <a:r>
              <a:rPr lang="fr-FR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3</a:t>
            </a:r>
            <a:endParaRPr lang="fr-FR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  <a:cs typeface="Arabic Transparent"/>
            </a:endParaRPr>
          </a:p>
        </p:txBody>
      </p:sp>
      <p:sp>
        <p:nvSpPr>
          <p:cNvPr id="15371" name="WordArt 11"/>
          <p:cNvSpPr>
            <a:spLocks noChangeArrowheads="1" noChangeShapeType="1" noTextEdit="1"/>
          </p:cNvSpPr>
          <p:nvPr/>
        </p:nvSpPr>
        <p:spPr bwMode="auto">
          <a:xfrm>
            <a:off x="5762652" y="4351338"/>
            <a:ext cx="2633663" cy="28098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4 </a:t>
            </a:r>
            <a:r>
              <a:rPr lang="ar-DZ" sz="1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ـ</a:t>
            </a:r>
            <a:r>
              <a:rPr lang="ar-DZ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 الربط </a:t>
            </a:r>
            <a:r>
              <a:rPr lang="fr-FR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Brochage</a:t>
            </a:r>
            <a:endParaRPr lang="fr-FR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  <a:cs typeface="Arabic Transparent"/>
            </a:endParaRPr>
          </a:p>
        </p:txBody>
      </p:sp>
      <p:sp>
        <p:nvSpPr>
          <p:cNvPr id="15372" name="WordArt 12"/>
          <p:cNvSpPr>
            <a:spLocks noChangeArrowheads="1" noChangeShapeType="1" noTextEdit="1"/>
          </p:cNvSpPr>
          <p:nvPr/>
        </p:nvSpPr>
        <p:spPr bwMode="auto">
          <a:xfrm>
            <a:off x="5710314" y="5848350"/>
            <a:ext cx="2684462" cy="38893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6 </a:t>
            </a:r>
            <a:r>
              <a:rPr lang="ar-DZ" sz="1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ـ</a:t>
            </a:r>
            <a:r>
              <a:rPr lang="ar-DZ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 إشارة الساعة (</a:t>
            </a:r>
            <a:r>
              <a:rPr lang="ar-DZ" sz="1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الميقاتية</a:t>
            </a:r>
            <a:r>
              <a:rPr lang="ar-DZ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) .</a:t>
            </a:r>
            <a:endParaRPr lang="fr-FR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  <a:cs typeface="Arabic Transparent"/>
            </a:endParaRPr>
          </a:p>
        </p:txBody>
      </p:sp>
      <p:sp>
        <p:nvSpPr>
          <p:cNvPr id="15373" name="WordArt 13"/>
          <p:cNvSpPr>
            <a:spLocks noChangeArrowheads="1" noChangeShapeType="1" noTextEdit="1"/>
          </p:cNvSpPr>
          <p:nvPr/>
        </p:nvSpPr>
        <p:spPr bwMode="auto">
          <a:xfrm>
            <a:off x="4831016" y="5059363"/>
            <a:ext cx="3613150" cy="3524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5ـ البنية الداخلية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للميكرومراقب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  <a:cs typeface="Arabic Transparent"/>
            </a:endParaRP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>
            <a:off x="6672730" y="2060575"/>
            <a:ext cx="1695450" cy="34607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cs typeface="Arabic Transparent"/>
              </a:rPr>
              <a:t>1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cs typeface="Arabic Transparent"/>
              </a:rPr>
              <a:t> طرح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cs typeface="Arabic Transparent"/>
              </a:rPr>
              <a:t>الاشكال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cs typeface="Arabic Transparent"/>
              </a:rPr>
              <a:t>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66"/>
              </a:solidFill>
              <a:cs typeface="Arabic Transparent"/>
            </a:endParaRPr>
          </a:p>
        </p:txBody>
      </p:sp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3944739" y="2733675"/>
            <a:ext cx="4541837" cy="3524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>
              <a:defRPr/>
            </a:pPr>
            <a:r>
              <a:rPr lang="fr-FR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.PIC16F84A </a:t>
            </a:r>
            <a:r>
              <a:rPr lang="ar-DZ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 </a:t>
            </a:r>
            <a:r>
              <a:rPr lang="fr-FR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ـ </a:t>
            </a:r>
            <a:r>
              <a:rPr lang="ar-DZ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ميادين استعمال </a:t>
            </a:r>
            <a:r>
              <a:rPr lang="ar-DZ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الميكرومراقب</a:t>
            </a:r>
            <a:r>
              <a:rPr lang="ar-DZ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 </a:t>
            </a:r>
            <a:r>
              <a:rPr lang="fr-FR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cs typeface="Arabic Transparent"/>
              </a:rPr>
              <a:t>2</a:t>
            </a:r>
            <a:endParaRPr lang="fr-FR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  <a:cs typeface="Arabic Transpare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372" grpId="0"/>
      <p:bldP spid="15373" grpId="0"/>
      <p:bldP spid="153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29" name="Text Box 25"/>
          <p:cNvSpPr txBox="1">
            <a:spLocks noChangeArrowheads="1"/>
          </p:cNvSpPr>
          <p:nvPr/>
        </p:nvSpPr>
        <p:spPr bwMode="auto">
          <a:xfrm>
            <a:off x="4643438" y="357166"/>
            <a:ext cx="428628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من اجل معرفة دور السجلات لابد من معرفة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ما</a:t>
            </a:r>
            <a:r>
              <a:rPr lang="fr-FR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يلي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9" name="AutoShape 5"/>
          <p:cNvSpPr>
            <a:spLocks noChangeAspect="1" noChangeArrowheads="1"/>
          </p:cNvSpPr>
          <p:nvPr/>
        </p:nvSpPr>
        <p:spPr bwMode="auto">
          <a:xfrm>
            <a:off x="730262" y="1146174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30" name="AutoShape 6"/>
          <p:cNvSpPr>
            <a:spLocks noChangeAspect="1" noChangeArrowheads="1"/>
          </p:cNvSpPr>
          <p:nvPr/>
        </p:nvSpPr>
        <p:spPr bwMode="auto">
          <a:xfrm>
            <a:off x="2592399" y="1146174"/>
            <a:ext cx="1420813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31" name="AutoShape 7"/>
          <p:cNvSpPr>
            <a:spLocks noChangeAspect="1" noChangeArrowheads="1"/>
          </p:cNvSpPr>
          <p:nvPr/>
        </p:nvSpPr>
        <p:spPr bwMode="auto">
          <a:xfrm>
            <a:off x="4443424" y="1136649"/>
            <a:ext cx="1422400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32" name="AutoShape 8"/>
          <p:cNvSpPr>
            <a:spLocks noChangeAspect="1" noChangeArrowheads="1"/>
          </p:cNvSpPr>
          <p:nvPr/>
        </p:nvSpPr>
        <p:spPr bwMode="auto">
          <a:xfrm>
            <a:off x="6286512" y="1136649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33" name="AutoShape 9"/>
          <p:cNvSpPr>
            <a:spLocks noChangeAspect="1" noChangeArrowheads="1"/>
          </p:cNvSpPr>
          <p:nvPr/>
        </p:nvSpPr>
        <p:spPr bwMode="auto">
          <a:xfrm rot="-5400000">
            <a:off x="7614456" y="2248693"/>
            <a:ext cx="1524000" cy="6937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 dirty="0" err="1">
                <a:cs typeface="Arabic Transparent" pitchFamily="2" charset="-78"/>
              </a:rPr>
              <a:t>الميكرومراقب</a:t>
            </a:r>
            <a:endParaRPr lang="fr-FR" sz="2400" b="1" dirty="0">
              <a:cs typeface="Arabic Transparent" pitchFamily="2" charset="-78"/>
            </a:endParaRPr>
          </a:p>
        </p:txBody>
      </p:sp>
      <p:sp>
        <p:nvSpPr>
          <p:cNvPr id="34" name="AutoShape 10"/>
          <p:cNvSpPr>
            <a:spLocks noChangeAspect="1" noChangeArrowheads="1"/>
          </p:cNvSpPr>
          <p:nvPr/>
        </p:nvSpPr>
        <p:spPr bwMode="auto">
          <a:xfrm>
            <a:off x="2187587" y="1289049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5" name="AutoShape 11"/>
          <p:cNvSpPr>
            <a:spLocks noChangeAspect="1" noChangeArrowheads="1"/>
          </p:cNvSpPr>
          <p:nvPr/>
        </p:nvSpPr>
        <p:spPr bwMode="auto">
          <a:xfrm>
            <a:off x="5889637" y="1260474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6" name="AutoShape 12"/>
          <p:cNvSpPr>
            <a:spLocks noChangeAspect="1" noChangeArrowheads="1"/>
          </p:cNvSpPr>
          <p:nvPr/>
        </p:nvSpPr>
        <p:spPr bwMode="auto">
          <a:xfrm>
            <a:off x="4040199" y="1279524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7" name="AutoShape 13"/>
          <p:cNvSpPr>
            <a:spLocks noChangeAspect="1" noChangeArrowheads="1"/>
          </p:cNvSpPr>
          <p:nvPr/>
        </p:nvSpPr>
        <p:spPr bwMode="auto">
          <a:xfrm rot="5400000">
            <a:off x="7903381" y="1127917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2674949" y="2457443"/>
            <a:ext cx="1404039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 dirty="0">
                <a:solidFill>
                  <a:srgbClr val="FF0000"/>
                </a:solidFill>
              </a:rPr>
              <a:t>Les Registres</a:t>
            </a:r>
          </a:p>
          <a:p>
            <a:pPr algn="ctr" rtl="1"/>
            <a:r>
              <a:rPr lang="ar-DZ" altLang="ja-JP" sz="2400" b="1" dirty="0">
                <a:solidFill>
                  <a:srgbClr val="FF0000"/>
                </a:solidFill>
                <a:cs typeface="Arabic Transparent" pitchFamily="2" charset="-78"/>
              </a:rPr>
              <a:t>السجلات</a:t>
            </a:r>
            <a:endParaRPr lang="fr-FR" sz="2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4397387" y="2457443"/>
            <a:ext cx="1671291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Instructions</a:t>
            </a:r>
          </a:p>
          <a:p>
            <a:pPr algn="ctr"/>
            <a:r>
              <a:rPr lang="ar-DZ" altLang="ja-JP" sz="2400" b="1">
                <a:solidFill>
                  <a:srgbClr val="9900CC"/>
                </a:solidFill>
                <a:cs typeface="Arabic Transparent" pitchFamily="2" charset="-78"/>
              </a:rPr>
              <a:t>التعليمات</a:t>
            </a:r>
            <a:endParaRPr lang="fr-FR" sz="24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6346837" y="2457443"/>
            <a:ext cx="1484830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Directives</a:t>
            </a:r>
            <a:endParaRPr lang="ar-DZ" altLang="ja-JP" b="1">
              <a:solidFill>
                <a:srgbClr val="9900CC"/>
              </a:solidFill>
            </a:endParaRPr>
          </a:p>
          <a:p>
            <a:pPr algn="ctr"/>
            <a:r>
              <a:rPr lang="ar-DZ" altLang="ja-JP" sz="2400" b="1">
                <a:solidFill>
                  <a:srgbClr val="9900CC"/>
                </a:solidFill>
              </a:rPr>
              <a:t>التوجيهات</a:t>
            </a:r>
            <a:endParaRPr lang="fr-FR" sz="2400" b="1">
              <a:solidFill>
                <a:srgbClr val="9900CC"/>
              </a:solidFill>
            </a:endParaRPr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>
            <a:off x="442924" y="2428868"/>
            <a:ext cx="1861407" cy="70788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rgbClr val="9900CC"/>
                </a:solidFill>
              </a:rPr>
              <a:t>Microcontrôleur</a:t>
            </a:r>
            <a:endParaRPr lang="ar-DZ" altLang="ja-JP" b="1" dirty="0">
              <a:solidFill>
                <a:srgbClr val="9900CC"/>
              </a:solidFill>
            </a:endParaRPr>
          </a:p>
          <a:p>
            <a:r>
              <a:rPr lang="ar-DZ" altLang="ja-JP" sz="2200" b="1" dirty="0">
                <a:solidFill>
                  <a:srgbClr val="9900CC"/>
                </a:solidFill>
                <a:cs typeface="Arabic Transparent" pitchFamily="2" charset="-78"/>
              </a:rPr>
              <a:t>بنية </a:t>
            </a:r>
            <a:r>
              <a:rPr lang="ar-DZ" altLang="ja-JP" sz="2200" b="1" dirty="0" err="1">
                <a:solidFill>
                  <a:srgbClr val="9900CC"/>
                </a:solidFill>
                <a:cs typeface="Arabic Transparent" pitchFamily="2" charset="-78"/>
              </a:rPr>
              <a:t>الميكرومراقب</a:t>
            </a:r>
            <a:endParaRPr lang="fr-FR" sz="2200" b="1" dirty="0">
              <a:solidFill>
                <a:srgbClr val="9900CC"/>
              </a:solidFill>
              <a:cs typeface="Arabic Transparent" pitchFamily="2" charset="-78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1162062" y="1604962"/>
            <a:ext cx="6048375" cy="828000"/>
            <a:chOff x="1162062" y="1604962"/>
            <a:chExt cx="6048375" cy="828000"/>
          </a:xfrm>
        </p:grpSpPr>
        <p:grpSp>
          <p:nvGrpSpPr>
            <p:cNvPr id="42" name="Group 29"/>
            <p:cNvGrpSpPr>
              <a:grpSpLocks/>
            </p:cNvGrpSpPr>
            <p:nvPr/>
          </p:nvGrpSpPr>
          <p:grpSpPr bwMode="auto">
            <a:xfrm>
              <a:off x="1162062" y="1604962"/>
              <a:ext cx="6048375" cy="385938"/>
              <a:chOff x="839" y="1185"/>
              <a:chExt cx="3810" cy="557"/>
            </a:xfrm>
          </p:grpSpPr>
          <p:sp>
            <p:nvSpPr>
              <p:cNvPr id="43" name="Line 18"/>
              <p:cNvSpPr>
                <a:spLocks noChangeShapeType="1"/>
              </p:cNvSpPr>
              <p:nvPr/>
            </p:nvSpPr>
            <p:spPr bwMode="auto">
              <a:xfrm>
                <a:off x="3289" y="1185"/>
                <a:ext cx="0" cy="547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b="1"/>
              </a:p>
            </p:txBody>
          </p:sp>
          <p:sp>
            <p:nvSpPr>
              <p:cNvPr id="44" name="Line 19"/>
              <p:cNvSpPr>
                <a:spLocks noChangeShapeType="1"/>
              </p:cNvSpPr>
              <p:nvPr/>
            </p:nvSpPr>
            <p:spPr bwMode="auto">
              <a:xfrm flipH="1" flipV="1">
                <a:off x="839" y="1742"/>
                <a:ext cx="381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b="1"/>
              </a:p>
            </p:txBody>
          </p:sp>
        </p:grp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7200912" y="1986743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5338774" y="1989514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3538549" y="1985357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>
              <a:off x="1162062" y="1985357"/>
              <a:ext cx="0" cy="443448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4529111" y="4000504"/>
            <a:ext cx="3887788" cy="4270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DZ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1ـ </a:t>
            </a:r>
            <a:r>
              <a:rPr lang="ar-DZ" sz="2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أين </a:t>
            </a:r>
            <a:r>
              <a:rPr lang="ar-DZ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يوضع البرنامج المراد تنفيذه ؟ </a:t>
            </a:r>
            <a:endParaRPr lang="en-US" sz="22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3162274" y="4454529"/>
            <a:ext cx="4787900" cy="4270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fr-FR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2 ـ بماذا يتم برمجة اقطاب الميكرومراقب ؟</a:t>
            </a:r>
            <a:endParaRPr lang="ar-DZ" sz="2200" b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925486" y="4927604"/>
            <a:ext cx="6445250" cy="4270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DZ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3 ـ كيف يتم برمجة اقطاب الميكرومراقب كمداخل او مخارج؟    </a:t>
            </a:r>
            <a:endParaRPr lang="fr-FR" sz="2200" b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857224" y="5386391"/>
            <a:ext cx="6011862" cy="4270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DZ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4 ـ كيف يتم </a:t>
            </a:r>
            <a:r>
              <a:rPr lang="ar-DZ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برمجة</a:t>
            </a:r>
            <a:r>
              <a:rPr lang="ar-DZ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abic Transparent" pitchFamily="2" charset="-78"/>
              </a:rPr>
              <a:t> اشارة الساعة الميكرومراقب ؟    </a:t>
            </a:r>
            <a:endParaRPr lang="fr-FR" sz="2200" b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29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50" grpId="0"/>
      <p:bldP spid="51" grpId="0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 preferRelativeResize="0">
            <a:picLocks noChangeArrowheads="1"/>
          </p:cNvPicPr>
          <p:nvPr/>
        </p:nvPicPr>
        <p:blipFill>
          <a:blip r:embed="rId2"/>
          <a:srcRect r="9491"/>
          <a:stretch>
            <a:fillRect/>
          </a:stretch>
        </p:blipFill>
        <p:spPr bwMode="auto">
          <a:xfrm>
            <a:off x="3028499" y="1200354"/>
            <a:ext cx="6048000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pict0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005138" y="1198561"/>
            <a:ext cx="606266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outils de programmation de PIC et mémoires\PIC16F84\le PIC16F84_files\pic16f84_files\rom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90500" y="1149349"/>
            <a:ext cx="25511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spect="1" noChangeArrowheads="1"/>
          </p:cNvSpPr>
          <p:nvPr/>
        </p:nvSpPr>
        <p:spPr bwMode="auto">
          <a:xfrm>
            <a:off x="3033713" y="1239836"/>
            <a:ext cx="1201737" cy="850900"/>
          </a:xfrm>
          <a:prstGeom prst="rect">
            <a:avLst/>
          </a:prstGeom>
          <a:solidFill>
            <a:schemeClr val="hlink">
              <a:alpha val="23137"/>
            </a:schemeClr>
          </a:solidFill>
          <a:ln w="31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sp>
        <p:nvSpPr>
          <p:cNvPr id="2049" name="AutoShape 1"/>
          <p:cNvSpPr>
            <a:spLocks noChangeArrowheads="1"/>
          </p:cNvSpPr>
          <p:nvPr/>
        </p:nvSpPr>
        <p:spPr bwMode="auto">
          <a:xfrm rot="5400000">
            <a:off x="2959894" y="272255"/>
            <a:ext cx="436563" cy="1679575"/>
          </a:xfrm>
          <a:prstGeom prst="curvedRightArrow">
            <a:avLst>
              <a:gd name="adj1" fmla="val 13056"/>
              <a:gd name="adj2" fmla="val 89467"/>
              <a:gd name="adj3" fmla="val 21477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30227" y="285728"/>
            <a:ext cx="8456615" cy="43088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>
              <a:defRPr/>
            </a:pP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1ـ </a:t>
            </a:r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أين 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يوضع البرنامج المراد </a:t>
            </a:r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تنفيذه  </a:t>
            </a:r>
            <a:r>
              <a:rPr lang="ar-DZ" sz="2000" b="1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ar-DZ" sz="20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مثال تنفيذ برنامج تنظيم إشارة المرور </a:t>
            </a:r>
            <a:r>
              <a:rPr lang="fr-FR" sz="20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Tricolore)</a:t>
            </a:r>
            <a:r>
              <a:rPr lang="ar-DZ" sz="2000" b="1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).</a:t>
            </a:r>
            <a:r>
              <a:rPr lang="ar-DZ" sz="2000" b="1" dirty="0" smtClean="0">
                <a:cs typeface="Arabic Transparent" pitchFamily="2" charset="-78"/>
              </a:rPr>
              <a:t> </a:t>
            </a:r>
            <a:endParaRPr lang="en-US" sz="2000" b="1" dirty="0"/>
          </a:p>
        </p:txBody>
      </p:sp>
      <p:sp>
        <p:nvSpPr>
          <p:cNvPr id="167954" name="Rectangle 18"/>
          <p:cNvSpPr>
            <a:spLocks noChangeArrowheads="1"/>
          </p:cNvSpPr>
          <p:nvPr/>
        </p:nvSpPr>
        <p:spPr bwMode="auto">
          <a:xfrm>
            <a:off x="468313" y="5878511"/>
            <a:ext cx="8459787" cy="45720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 eaLnBrk="0" hangingPunct="0"/>
            <a:r>
              <a:rPr lang="ar-DZ" sz="2400" b="1" dirty="0" err="1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اذن</a:t>
            </a:r>
            <a:r>
              <a:rPr lang="ar-DZ" sz="24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يوضع البرنامج المراد تنفيذه في الذاكرة (ذاكرة </a:t>
            </a:r>
            <a:r>
              <a:rPr lang="fr-FR" sz="24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ROM </a:t>
            </a:r>
            <a:r>
              <a:rPr lang="ar-DZ" sz="24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من نوع </a:t>
            </a:r>
            <a:r>
              <a:rPr lang="fr-FR" sz="24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FLASH</a:t>
            </a:r>
            <a:r>
              <a:rPr lang="ar-DZ" sz="24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).</a:t>
            </a:r>
            <a:endParaRPr lang="en-US" sz="2400" b="1" dirty="0">
              <a:solidFill>
                <a:srgbClr val="FFFF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900" y="785794"/>
            <a:ext cx="2591735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ذاكرة </a:t>
            </a:r>
            <a:r>
              <a:rPr lang="fr-FR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ROM </a:t>
            </a:r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من نوع </a:t>
            </a:r>
            <a:r>
              <a:rPr lang="fr-FR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FLASH</a:t>
            </a:r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endParaRPr lang="fr-FR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49" grpId="0" animBg="1"/>
      <p:bldP spid="2055" grpId="0"/>
      <p:bldP spid="167954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88" name="Picture 14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7571" y="2444729"/>
            <a:ext cx="44280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89" name="Picture 14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838" y="1227994"/>
            <a:ext cx="4379912" cy="11858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53390" name="Text Box 142"/>
          <p:cNvSpPr txBox="1">
            <a:spLocks noChangeArrowheads="1"/>
          </p:cNvSpPr>
          <p:nvPr/>
        </p:nvSpPr>
        <p:spPr bwMode="auto">
          <a:xfrm>
            <a:off x="4572000" y="1223451"/>
            <a:ext cx="4130675" cy="3429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شعاع الوضع في الصفر       </a:t>
            </a:r>
            <a:r>
              <a:rPr lang="fr-FR" sz="1400" b="1" dirty="0">
                <a:solidFill>
                  <a:schemeClr val="tx1"/>
                </a:solidFill>
              </a:rPr>
              <a:t>Vecteur De Reset</a:t>
            </a:r>
            <a:r>
              <a:rPr lang="ar-DZ" sz="1400" b="1" dirty="0">
                <a:solidFill>
                  <a:schemeClr val="tx1"/>
                </a:solidFill>
              </a:rPr>
              <a:t>    </a:t>
            </a:r>
            <a:r>
              <a:rPr lang="fr-FR" sz="14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3391" name="Text Box 143"/>
          <p:cNvSpPr txBox="1">
            <a:spLocks noChangeArrowheads="1"/>
          </p:cNvSpPr>
          <p:nvPr/>
        </p:nvSpPr>
        <p:spPr bwMode="auto">
          <a:xfrm>
            <a:off x="4716463" y="2087051"/>
            <a:ext cx="4121150" cy="4556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شعاع الاستقطاع     </a:t>
            </a:r>
            <a:r>
              <a:rPr lang="fr-FR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  </a:t>
            </a:r>
            <a:r>
              <a:rPr lang="fr-FR" sz="1400" b="1" dirty="0">
                <a:solidFill>
                  <a:schemeClr val="tx1"/>
                </a:solidFill>
              </a:rPr>
              <a:t>Vecteur D'interruption</a:t>
            </a:r>
          </a:p>
          <a:p>
            <a:pPr algn="ctr"/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53392" name="Text Box 144"/>
          <p:cNvSpPr txBox="1">
            <a:spLocks noChangeArrowheads="1"/>
          </p:cNvSpPr>
          <p:nvPr/>
        </p:nvSpPr>
        <p:spPr bwMode="auto">
          <a:xfrm>
            <a:off x="4572000" y="2400279"/>
            <a:ext cx="3948113" cy="3429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بداية البرنامج       </a:t>
            </a:r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     </a:t>
            </a:r>
            <a:r>
              <a:rPr lang="fr-FR" sz="1400" b="1" dirty="0">
                <a:solidFill>
                  <a:schemeClr val="tx1"/>
                </a:solidFill>
              </a:rPr>
              <a:t>début de programme</a:t>
            </a:r>
          </a:p>
        </p:txBody>
      </p:sp>
      <p:sp>
        <p:nvSpPr>
          <p:cNvPr id="21513" name="Text Box 145"/>
          <p:cNvSpPr txBox="1">
            <a:spLocks noChangeArrowheads="1"/>
          </p:cNvSpPr>
          <p:nvPr/>
        </p:nvSpPr>
        <p:spPr bwMode="auto">
          <a:xfrm>
            <a:off x="4748213" y="2857479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cs typeface="Arabic Transparent" pitchFamily="2" charset="-78"/>
            </a:endParaRPr>
          </a:p>
        </p:txBody>
      </p:sp>
      <p:sp>
        <p:nvSpPr>
          <p:cNvPr id="53394" name="Text Box 146"/>
          <p:cNvSpPr txBox="1">
            <a:spLocks noChangeArrowheads="1"/>
          </p:cNvSpPr>
          <p:nvPr/>
        </p:nvSpPr>
        <p:spPr bwMode="auto">
          <a:xfrm>
            <a:off x="4743450" y="4468791"/>
            <a:ext cx="3981450" cy="3714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نهاية مجال الذاكرة</a:t>
            </a:r>
            <a:r>
              <a:rPr lang="ar-DZ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   </a:t>
            </a:r>
            <a:r>
              <a:rPr lang="fr-FR" sz="1400" b="1" dirty="0">
                <a:solidFill>
                  <a:schemeClr val="tx1"/>
                </a:solidFill>
              </a:rPr>
              <a:t>Fin De L'espace Mémoire</a:t>
            </a:r>
          </a:p>
        </p:txBody>
      </p:sp>
      <p:sp>
        <p:nvSpPr>
          <p:cNvPr id="53395" name="Text Box 147"/>
          <p:cNvSpPr txBox="1">
            <a:spLocks noChangeArrowheads="1"/>
          </p:cNvSpPr>
          <p:nvPr/>
        </p:nvSpPr>
        <p:spPr bwMode="auto">
          <a:xfrm>
            <a:off x="3413260" y="2338974"/>
            <a:ext cx="1044000" cy="2428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fr-FR" sz="1600" b="1" dirty="0" smtClean="0">
                <a:solidFill>
                  <a:schemeClr val="tx1"/>
                </a:solidFill>
              </a:rPr>
              <a:t>ORG </a:t>
            </a:r>
            <a:r>
              <a:rPr lang="fr-FR" sz="1600" b="1" dirty="0">
                <a:solidFill>
                  <a:schemeClr val="tx1"/>
                </a:solidFill>
              </a:rPr>
              <a:t>0X05</a:t>
            </a:r>
          </a:p>
          <a:p>
            <a:pPr algn="r" rtl="1"/>
            <a:endParaRPr lang="fr-FR" sz="1600" b="1" dirty="0"/>
          </a:p>
          <a:p>
            <a:pPr algn="r" rtl="1"/>
            <a:r>
              <a:rPr lang="fr-FR" sz="1600" b="1" dirty="0"/>
              <a:t> </a:t>
            </a:r>
          </a:p>
          <a:p>
            <a:pPr algn="r" rtl="1"/>
            <a:r>
              <a:rPr lang="fr-FR" sz="1600" b="1" dirty="0"/>
              <a:t>    </a:t>
            </a:r>
            <a:r>
              <a:rPr lang="fr-FR" sz="1600" b="1" dirty="0">
                <a:solidFill>
                  <a:srgbClr val="FF0000"/>
                </a:solidFill>
              </a:rPr>
              <a:t>1019 </a:t>
            </a:r>
          </a:p>
          <a:p>
            <a:pPr algn="r" rtl="1"/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عنوان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endParaRPr lang="fr-FR" sz="1600" b="1" dirty="0"/>
          </a:p>
          <a:p>
            <a:pPr algn="r" rtl="1"/>
            <a:endParaRPr lang="fr-FR" sz="1600" b="1" dirty="0"/>
          </a:p>
          <a:p>
            <a:pPr algn="r" rtl="1"/>
            <a:r>
              <a:rPr lang="fr-FR" sz="1600" b="1" dirty="0">
                <a:solidFill>
                  <a:schemeClr val="tx1"/>
                </a:solidFill>
              </a:rPr>
              <a:t>          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r" rtl="1"/>
            <a:endParaRPr lang="fr-FR" sz="1600" b="1" dirty="0" smtClean="0">
              <a:solidFill>
                <a:schemeClr val="tx1"/>
              </a:solidFill>
            </a:endParaRPr>
          </a:p>
          <a:p>
            <a:pPr algn="r" rtl="1"/>
            <a:r>
              <a:rPr lang="fr-FR" sz="1600" b="1" dirty="0" smtClean="0">
                <a:solidFill>
                  <a:schemeClr val="tx1"/>
                </a:solidFill>
              </a:rPr>
              <a:t>3FF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53396" name="Line 148"/>
          <p:cNvSpPr>
            <a:spLocks noChangeShapeType="1"/>
          </p:cNvSpPr>
          <p:nvPr/>
        </p:nvSpPr>
        <p:spPr bwMode="auto">
          <a:xfrm>
            <a:off x="4457467" y="2447414"/>
            <a:ext cx="0" cy="2268000"/>
          </a:xfrm>
          <a:prstGeom prst="line">
            <a:avLst/>
          </a:prstGeom>
          <a:ln>
            <a:solidFill>
              <a:srgbClr val="0000FF"/>
            </a:solidFill>
            <a:headEnd type="triangle"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517" name="Text Box 149"/>
          <p:cNvSpPr txBox="1">
            <a:spLocks noChangeArrowheads="1"/>
          </p:cNvSpPr>
          <p:nvPr/>
        </p:nvSpPr>
        <p:spPr bwMode="auto">
          <a:xfrm>
            <a:off x="6902450" y="1455226"/>
            <a:ext cx="1841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/>
            <a:endParaRPr lang="fr-FR">
              <a:cs typeface="Arabic Transparent" pitchFamily="2" charset="-78"/>
            </a:endParaRPr>
          </a:p>
        </p:txBody>
      </p:sp>
      <p:sp>
        <p:nvSpPr>
          <p:cNvPr id="21518" name="Text Box 150"/>
          <p:cNvSpPr txBox="1">
            <a:spLocks noChangeArrowheads="1"/>
          </p:cNvSpPr>
          <p:nvPr/>
        </p:nvSpPr>
        <p:spPr bwMode="auto">
          <a:xfrm>
            <a:off x="5192713" y="3294041"/>
            <a:ext cx="154305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cs typeface="Arabic Transparent" pitchFamily="2" charset="-78"/>
            </a:endParaRPr>
          </a:p>
        </p:txBody>
      </p:sp>
      <p:pic>
        <p:nvPicPr>
          <p:cNvPr id="53399" name="Picture 151" descr="r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919141"/>
            <a:ext cx="26384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400" name="WordArt 152"/>
          <p:cNvSpPr>
            <a:spLocks noChangeArrowheads="1" noChangeShapeType="1" noTextEdit="1"/>
          </p:cNvSpPr>
          <p:nvPr/>
        </p:nvSpPr>
        <p:spPr bwMode="auto">
          <a:xfrm>
            <a:off x="5713413" y="2614591"/>
            <a:ext cx="1928812" cy="4667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abic Transparent"/>
              </a:rPr>
              <a:t>البرنـــامج</a:t>
            </a:r>
            <a:endParaRPr lang="fr-FR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abic Transparent"/>
            </a:endParaRPr>
          </a:p>
        </p:txBody>
      </p:sp>
      <p:sp>
        <p:nvSpPr>
          <p:cNvPr id="39950" name="WordArt 14"/>
          <p:cNvSpPr>
            <a:spLocks noChangeArrowheads="1" noChangeShapeType="1" noTextEdit="1"/>
          </p:cNvSpPr>
          <p:nvPr/>
        </p:nvSpPr>
        <p:spPr bwMode="auto">
          <a:xfrm>
            <a:off x="5929313" y="3117829"/>
            <a:ext cx="1860550" cy="22225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Programme</a:t>
            </a:r>
          </a:p>
        </p:txBody>
      </p:sp>
      <p:sp>
        <p:nvSpPr>
          <p:cNvPr id="39952" name="WordArt 16"/>
          <p:cNvSpPr>
            <a:spLocks noChangeAspect="1" noChangeArrowheads="1" noChangeShapeType="1" noTextEdit="1"/>
          </p:cNvSpPr>
          <p:nvPr/>
        </p:nvSpPr>
        <p:spPr bwMode="auto">
          <a:xfrm>
            <a:off x="5565775" y="1701289"/>
            <a:ext cx="2638425" cy="28575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cs typeface="Arabic Transparent"/>
              </a:rPr>
              <a:t>ينصح عدم الكتابة في هذا المجال</a:t>
            </a:r>
            <a:endParaRPr lang="fr-FR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cs typeface="Arabic Transparent"/>
            </a:endParaRPr>
          </a:p>
        </p:txBody>
      </p:sp>
      <p:sp>
        <p:nvSpPr>
          <p:cNvPr id="53403" name="Rectangle 155"/>
          <p:cNvSpPr>
            <a:spLocks noChangeArrowheads="1"/>
          </p:cNvSpPr>
          <p:nvPr/>
        </p:nvSpPr>
        <p:spPr bwMode="auto">
          <a:xfrm>
            <a:off x="4000496" y="5422879"/>
            <a:ext cx="4243392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fr-FR" sz="2400" b="1" dirty="0">
                <a:solidFill>
                  <a:srgbClr val="FF0000"/>
                </a:solidFill>
              </a:rPr>
              <a:t>(3FF-4=3FB) =(1019)</a:t>
            </a:r>
            <a:r>
              <a:rPr lang="fr-FR" sz="1600" b="1" dirty="0">
                <a:solidFill>
                  <a:srgbClr val="FF0000"/>
                </a:solidFill>
              </a:rPr>
              <a:t>10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ar-DZ" sz="2400" b="1" dirty="0">
                <a:solidFill>
                  <a:srgbClr val="FF0000"/>
                </a:solidFill>
                <a:cs typeface="Arabic Transparent" pitchFamily="2" charset="-78"/>
              </a:rPr>
              <a:t>ملاحظة:</a:t>
            </a:r>
            <a:r>
              <a:rPr lang="ar-DZ" sz="2400" b="1" dirty="0">
                <a:solidFill>
                  <a:srgbClr val="FF0000"/>
                </a:solidFill>
              </a:rPr>
              <a:t> 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3404" name="Line 156"/>
          <p:cNvSpPr>
            <a:spLocks noChangeShapeType="1"/>
          </p:cNvSpPr>
          <p:nvPr/>
        </p:nvSpPr>
        <p:spPr bwMode="auto">
          <a:xfrm flipV="1">
            <a:off x="3016140" y="1431453"/>
            <a:ext cx="576000" cy="6120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3405" name="Line 157"/>
          <p:cNvSpPr>
            <a:spLocks noChangeShapeType="1"/>
          </p:cNvSpPr>
          <p:nvPr/>
        </p:nvSpPr>
        <p:spPr bwMode="auto">
          <a:xfrm>
            <a:off x="2965450" y="4303691"/>
            <a:ext cx="1106484" cy="385774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3406" name="Rectangle 158"/>
          <p:cNvSpPr>
            <a:spLocks noChangeArrowheads="1"/>
          </p:cNvSpPr>
          <p:nvPr/>
        </p:nvSpPr>
        <p:spPr bwMode="auto">
          <a:xfrm>
            <a:off x="4080699" y="357166"/>
            <a:ext cx="4551438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eaLnBrk="0" hangingPunct="0"/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ـ الذاكرة (ذاكرة </a:t>
            </a:r>
            <a:r>
              <a:rPr lang="fr-FR" sz="2400" b="1" dirty="0">
                <a:solidFill>
                  <a:schemeClr val="tx1"/>
                </a:solidFill>
                <a:cs typeface="Arabic Transparent" pitchFamily="2" charset="-78"/>
              </a:rPr>
              <a:t>ROM </a:t>
            </a:r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2400" b="1" dirty="0" smtClean="0">
                <a:solidFill>
                  <a:schemeClr val="tx1"/>
                </a:solidFill>
                <a:cs typeface="Arabic Transparent" pitchFamily="2" charset="-78"/>
              </a:rPr>
              <a:t>من نوع </a:t>
            </a:r>
            <a:r>
              <a:rPr lang="fr-FR" sz="2400" b="1" dirty="0" smtClean="0">
                <a:solidFill>
                  <a:schemeClr val="tx1"/>
                </a:solidFill>
                <a:cs typeface="Arabic Transparent" pitchFamily="2" charset="-78"/>
              </a:rPr>
              <a:t>Flash</a:t>
            </a:r>
            <a:r>
              <a:rPr lang="ar-DZ" sz="24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).</a:t>
            </a:r>
            <a:endParaRPr lang="en-US" sz="2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53407" name="Rectangle 159"/>
          <p:cNvSpPr>
            <a:spLocks noChangeArrowheads="1"/>
          </p:cNvSpPr>
          <p:nvPr/>
        </p:nvSpPr>
        <p:spPr bwMode="auto">
          <a:xfrm>
            <a:off x="3470498" y="1146799"/>
            <a:ext cx="1087434" cy="13006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b="1" dirty="0">
                <a:solidFill>
                  <a:schemeClr val="tx1"/>
                </a:solidFill>
              </a:rPr>
              <a:t> ORG 0X00</a:t>
            </a:r>
          </a:p>
          <a:p>
            <a:pPr>
              <a:lnSpc>
                <a:spcPts val="2400"/>
              </a:lnSpc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ts val="2400"/>
              </a:lnSpc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ts val="2400"/>
              </a:lnSpc>
            </a:pPr>
            <a:r>
              <a:rPr lang="fr-FR" sz="1600" b="1" dirty="0">
                <a:solidFill>
                  <a:schemeClr val="tx1"/>
                </a:solidFill>
              </a:rPr>
              <a:t>ORG 0X0</a:t>
            </a:r>
            <a:r>
              <a:rPr lang="en-US" sz="1600" b="1" dirty="0">
                <a:solidFill>
                  <a:schemeClr val="tx1"/>
                </a:solidFill>
              </a:rPr>
              <a:t>4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53408" name="Picture 1" descr="C:\Documents and Settings\wafa\Mes documents\Mes images\331600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6213" y="3333729"/>
            <a:ext cx="5905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 descr="C:\Documents and Settings\wafa\Mes documents\Mes images\331600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2558" y="2760639"/>
            <a:ext cx="5905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Line 156"/>
          <p:cNvSpPr>
            <a:spLocks noChangeShapeType="1"/>
          </p:cNvSpPr>
          <p:nvPr/>
        </p:nvSpPr>
        <p:spPr bwMode="auto">
          <a:xfrm flipV="1">
            <a:off x="3028500" y="2274641"/>
            <a:ext cx="504000" cy="45719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90" grpId="0"/>
      <p:bldP spid="53391" grpId="0"/>
      <p:bldP spid="53392" grpId="0"/>
      <p:bldP spid="53394" grpId="0"/>
      <p:bldP spid="53395" grpId="0"/>
      <p:bldP spid="53396" grpId="0" animBg="1"/>
      <p:bldP spid="53400" grpId="0"/>
      <p:bldP spid="39950" grpId="0"/>
      <p:bldP spid="39952" grpId="0"/>
      <p:bldP spid="53403" grpId="0" animBg="1"/>
      <p:bldP spid="53404" grpId="0" animBg="1"/>
      <p:bldP spid="53405" grpId="0" animBg="1"/>
      <p:bldP spid="53406" grpId="0"/>
      <p:bldP spid="53407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4" name="Picture 58" descr="7408_7409.GIF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4" y="500042"/>
            <a:ext cx="1889110" cy="149543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22532" name="Text Box 28"/>
          <p:cNvSpPr txBox="1">
            <a:spLocks noChangeArrowheads="1"/>
          </p:cNvSpPr>
          <p:nvPr/>
        </p:nvSpPr>
        <p:spPr bwMode="auto">
          <a:xfrm>
            <a:off x="4862513" y="3949699"/>
            <a:ext cx="30956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4286248" y="214290"/>
            <a:ext cx="4714908" cy="43088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fr-FR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DZ" sz="22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بماذا يتم برمجة </a:t>
            </a:r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أقطاب </a:t>
            </a:r>
            <a:r>
              <a:rPr lang="ar-DZ" sz="22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؟</a:t>
            </a:r>
            <a:endParaRPr lang="ar-DZ" sz="2200" b="1" dirty="0">
              <a:solidFill>
                <a:srgbClr val="0000FF"/>
              </a:solidFill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857620" y="791158"/>
            <a:ext cx="5145095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......  في </a:t>
            </a:r>
            <a:r>
              <a:rPr lang="ar-DZ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الدارات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المندمجة  مثل البوابات ، العدادات ، السجلات ...... تكون المداخل والمخارج 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مبرمجة مسبقا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إما بطريقة 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TTL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أو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RTL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.... ولا يمكن تغير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ذلك( غير قابلة للبرمجة).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  </a:t>
            </a:r>
            <a:endParaRPr lang="ar-DZ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0980" name="AutoShape 20"/>
          <p:cNvSpPr>
            <a:spLocks noChangeArrowheads="1"/>
          </p:cNvSpPr>
          <p:nvPr/>
        </p:nvSpPr>
        <p:spPr bwMode="auto">
          <a:xfrm>
            <a:off x="2214546" y="189690"/>
            <a:ext cx="612000" cy="324000"/>
          </a:xfrm>
          <a:prstGeom prst="wedgeRoundRectCallout">
            <a:avLst>
              <a:gd name="adj1" fmla="val -146403"/>
              <a:gd name="adj2" fmla="val 119494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spcAft>
                <a:spcPts val="1000"/>
              </a:spcAft>
            </a:pP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مخرج</a:t>
            </a:r>
            <a:endParaRPr lang="ar-DZ" sz="1600" b="1" dirty="0">
              <a:cs typeface="Arabic Transparent" pitchFamily="2" charset="-78"/>
            </a:endParaRPr>
          </a:p>
        </p:txBody>
      </p:sp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54592" y="40944"/>
            <a:ext cx="612000" cy="324000"/>
          </a:xfrm>
          <a:prstGeom prst="wedgeRoundRectCallout">
            <a:avLst>
              <a:gd name="adj1" fmla="val 65048"/>
              <a:gd name="adj2" fmla="val 158660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spcAft>
                <a:spcPts val="1000"/>
              </a:spcAft>
            </a:pPr>
            <a:r>
              <a:rPr lang="ar-DZ" sz="1600" b="1">
                <a:solidFill>
                  <a:srgbClr val="FF0000"/>
                </a:solidFill>
                <a:cs typeface="Arabic Transparent" pitchFamily="2" charset="-78"/>
              </a:rPr>
              <a:t>مدخل</a:t>
            </a:r>
            <a:endParaRPr lang="ar-DZ" sz="1600" b="1">
              <a:cs typeface="Arabic Transparent" pitchFamily="2" charset="-78"/>
            </a:endParaRPr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2786050" y="1925413"/>
            <a:ext cx="6285695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..... هناك </a:t>
            </a:r>
            <a:r>
              <a:rPr lang="ar-DZ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دارات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مندمجة أخرى مخصصة للتحكم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لا يمكن تغير محتوى برنامجها </a:t>
            </a:r>
            <a:endParaRPr lang="ar-DZ" b="1" dirty="0" smtClean="0">
              <a:solidFill>
                <a:srgbClr val="0000FF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مثل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SAA1027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،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PAL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......</a:t>
            </a:r>
            <a:endParaRPr lang="ar-DZ" b="1" dirty="0">
              <a:solidFill>
                <a:schemeClr val="tx1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4786314" y="2643182"/>
            <a:ext cx="4286243" cy="1714512"/>
            <a:chOff x="1382" y="2578"/>
            <a:chExt cx="3420" cy="1464"/>
          </a:xfrm>
        </p:grpSpPr>
        <p:sp>
          <p:nvSpPr>
            <p:cNvPr id="22540" name="Rectangle 26"/>
            <p:cNvSpPr>
              <a:spLocks noChangeArrowheads="1"/>
            </p:cNvSpPr>
            <p:nvPr/>
          </p:nvSpPr>
          <p:spPr bwMode="auto">
            <a:xfrm>
              <a:off x="1382" y="2578"/>
              <a:ext cx="3420" cy="14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ar-DZ" b="0">
                <a:latin typeface="Calibri" pitchFamily="34" charset="0"/>
              </a:endParaRPr>
            </a:p>
          </p:txBody>
        </p:sp>
        <p:sp>
          <p:nvSpPr>
            <p:cNvPr id="22541" name="Text Box 27"/>
            <p:cNvSpPr txBox="1">
              <a:spLocks noChangeArrowheads="1"/>
            </p:cNvSpPr>
            <p:nvPr/>
          </p:nvSpPr>
          <p:spPr bwMode="auto">
            <a:xfrm>
              <a:off x="3041" y="2986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endParaRPr lang="ar-DZ" b="0"/>
            </a:p>
          </p:txBody>
        </p:sp>
        <p:pic>
          <p:nvPicPr>
            <p:cNvPr id="22542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60" y="2602"/>
              <a:ext cx="1490" cy="1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3" name="Picture 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84" y="2931"/>
              <a:ext cx="1595" cy="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430" descr="Saa1027_Controller_C9hip"/>
          <p:cNvPicPr>
            <a:picLocks noChangeAspect="1" noChangeArrowheads="1"/>
          </p:cNvPicPr>
          <p:nvPr/>
        </p:nvPicPr>
        <p:blipFill>
          <a:blip r:embed="rId5"/>
          <a:srcRect l="27187" t="31850" r="30287" b="30952"/>
          <a:stretch>
            <a:fillRect/>
          </a:stretch>
        </p:blipFill>
        <p:spPr bwMode="auto">
          <a:xfrm>
            <a:off x="2697165" y="2691783"/>
            <a:ext cx="1874835" cy="10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:\61cgH-OT8FL._SL1500_.jpg"/>
          <p:cNvPicPr>
            <a:picLocks noChangeAspect="1" noChangeArrowheads="1"/>
          </p:cNvPicPr>
          <p:nvPr/>
        </p:nvPicPr>
        <p:blipFill>
          <a:blip r:embed="rId6" cstate="print"/>
          <a:srcRect t="5371" b="8700"/>
          <a:stretch>
            <a:fillRect/>
          </a:stretch>
        </p:blipFill>
        <p:spPr bwMode="auto">
          <a:xfrm>
            <a:off x="1973443" y="714356"/>
            <a:ext cx="1741301" cy="928694"/>
          </a:xfrm>
          <a:prstGeom prst="rect">
            <a:avLst/>
          </a:prstGeom>
          <a:noFill/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143240" y="4782933"/>
            <a:ext cx="5929322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أما في دارة </a:t>
            </a:r>
            <a:r>
              <a:rPr lang="ar-DZ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PIC 16F84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فالعكس من ذلك :</a:t>
            </a:r>
            <a:endParaRPr lang="en-US" b="1" dirty="0">
              <a:solidFill>
                <a:schemeClr val="tx1"/>
              </a:solidFill>
            </a:endParaRPr>
          </a:p>
          <a:p>
            <a:pPr algn="r" rtl="1" eaLnBrk="0" hangingPunct="0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  ـ نستطيع برمجة أقطابه كمداخل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أو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كمخارج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( </a:t>
            </a:r>
            <a:r>
              <a:rPr lang="ar-DZ" b="1" dirty="0" err="1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دارات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قابلة للبرمجة).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 r="9491"/>
          <a:stretch>
            <a:fillRect/>
          </a:stretch>
        </p:blipFill>
        <p:spPr bwMode="auto">
          <a:xfrm>
            <a:off x="142844" y="4478341"/>
            <a:ext cx="3342577" cy="23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285720" y="3983726"/>
            <a:ext cx="612000" cy="324000"/>
          </a:xfrm>
          <a:prstGeom prst="wedgeRoundRectCallout">
            <a:avLst>
              <a:gd name="adj1" fmla="val 51822"/>
              <a:gd name="adj2" fmla="val 188860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spcAft>
                <a:spcPts val="1000"/>
              </a:spcAft>
            </a:pP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مخرج</a:t>
            </a:r>
            <a:endParaRPr lang="ar-DZ" sz="1600" b="1" dirty="0">
              <a:cs typeface="Arabic Transparent" pitchFamily="2" charset="-78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1357290" y="4000504"/>
            <a:ext cx="612000" cy="324000"/>
          </a:xfrm>
          <a:prstGeom prst="wedgeRoundRectCallout">
            <a:avLst>
              <a:gd name="adj1" fmla="val -86582"/>
              <a:gd name="adj2" fmla="val 180903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spcAft>
                <a:spcPts val="1000"/>
              </a:spcAft>
            </a:pPr>
            <a:r>
              <a:rPr lang="ar-DZ" sz="1600" b="1">
                <a:solidFill>
                  <a:srgbClr val="FF0000"/>
                </a:solidFill>
                <a:cs typeface="Arabic Transparent" pitchFamily="2" charset="-78"/>
              </a:rPr>
              <a:t>مدخل</a:t>
            </a:r>
            <a:endParaRPr lang="ar-DZ" sz="1600" b="1"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2" grpId="0"/>
      <p:bldP spid="40980" grpId="0" animBg="1"/>
      <p:bldP spid="40981" grpId="0" animBg="1"/>
      <p:bldP spid="40982" grpId="0"/>
      <p:bldP spid="18" grpId="0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2"/>
          <a:srcRect r="9491"/>
          <a:stretch>
            <a:fillRect/>
          </a:stretch>
        </p:blipFill>
        <p:spPr bwMode="auto">
          <a:xfrm>
            <a:off x="3286116" y="2243788"/>
            <a:ext cx="5652000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pict0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243263" y="2219325"/>
            <a:ext cx="5729287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Documents and Settings\wafa\outils de programmation de PIC et mémoires\PIC16F84\le PIC16F84_files\pic16f84_files\ram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29781" y="1428736"/>
            <a:ext cx="2483603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745163" y="2562225"/>
            <a:ext cx="1152525" cy="636588"/>
          </a:xfrm>
          <a:prstGeom prst="rect">
            <a:avLst/>
          </a:prstGeom>
          <a:solidFill>
            <a:schemeClr val="hlink">
              <a:alpha val="18823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sp>
        <p:nvSpPr>
          <p:cNvPr id="44038" name="Arc 6"/>
          <p:cNvSpPr>
            <a:spLocks/>
          </p:cNvSpPr>
          <p:nvPr/>
        </p:nvSpPr>
        <p:spPr bwMode="auto">
          <a:xfrm rot="-2801933">
            <a:off x="2623591" y="82454"/>
            <a:ext cx="2160677" cy="4020099"/>
          </a:xfrm>
          <a:custGeom>
            <a:avLst/>
            <a:gdLst>
              <a:gd name="T0" fmla="*/ 0 w 21600"/>
              <a:gd name="T1" fmla="*/ 0 h 24625"/>
              <a:gd name="T2" fmla="*/ 2147483647 w 21600"/>
              <a:gd name="T3" fmla="*/ 2147483647 h 24625"/>
              <a:gd name="T4" fmla="*/ 0 w 21600"/>
              <a:gd name="T5" fmla="*/ 2147483647 h 24625"/>
              <a:gd name="T6" fmla="*/ 0 60000 65536"/>
              <a:gd name="T7" fmla="*/ 0 60000 65536"/>
              <a:gd name="T8" fmla="*/ 0 60000 65536"/>
              <a:gd name="T9" fmla="*/ 0 w 21600"/>
              <a:gd name="T10" fmla="*/ 0 h 24625"/>
              <a:gd name="T11" fmla="*/ 21600 w 21600"/>
              <a:gd name="T12" fmla="*/ 24625 h 246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62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12"/>
                  <a:pt x="21528" y="23622"/>
                  <a:pt x="21387" y="24625"/>
                </a:cubicBezTo>
              </a:path>
              <a:path w="21600" h="2462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12"/>
                  <a:pt x="21528" y="23622"/>
                  <a:pt x="21387" y="24625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</p:spPr>
        <p:txBody>
          <a:bodyPr vert="eaVert"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625505" y="149225"/>
            <a:ext cx="8161337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DZ" sz="2000" b="1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اذن يتم برمجة اقطاب الميكرومراقب ( مثل المداخل ، المخارج ....)  بواسطة استعمال</a:t>
            </a:r>
            <a:r>
              <a:rPr lang="ar-DZ" sz="2000" b="1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السجلات (</a:t>
            </a:r>
            <a:r>
              <a:rPr lang="fr-FR" sz="2000" b="1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Les Registres</a:t>
            </a:r>
            <a:r>
              <a:rPr lang="ar-DZ" sz="2000" b="1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).</a:t>
            </a:r>
            <a:r>
              <a:rPr lang="ar-DZ" sz="2000" b="1">
                <a:solidFill>
                  <a:srgbClr val="FFFF00"/>
                </a:solidFill>
                <a:cs typeface="Arabic Transparent" pitchFamily="2" charset="-78"/>
              </a:rPr>
              <a:t>        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4859338" y="1125538"/>
            <a:ext cx="3938587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هذه السجلات موجودة في الذاكرة </a:t>
            </a:r>
            <a:r>
              <a:rPr lang="fr-FR" sz="2000" b="1" dirty="0">
                <a:solidFill>
                  <a:schemeClr val="tx1"/>
                </a:solidFill>
                <a:cs typeface="Arabic Transparent" pitchFamily="2" charset="-78"/>
              </a:rPr>
              <a:t>RAM </a:t>
            </a: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 .</a:t>
            </a:r>
            <a:endParaRPr lang="fr-FR" sz="20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448" y="1071546"/>
            <a:ext cx="1401346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000" b="1" dirty="0" smtClean="0">
                <a:solidFill>
                  <a:prstClr val="black"/>
                </a:solidFill>
                <a:cs typeface="Arabic Transparent" pitchFamily="2" charset="-78"/>
              </a:rPr>
              <a:t>الذاكرة </a:t>
            </a:r>
            <a:r>
              <a:rPr lang="fr-FR" sz="2000" b="1" dirty="0" smtClean="0">
                <a:solidFill>
                  <a:prstClr val="black"/>
                </a:solidFill>
                <a:cs typeface="Arabic Transparent" pitchFamily="2" charset="-78"/>
              </a:rPr>
              <a:t>RAM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  <p:bldP spid="44038" grpId="0" animBg="1"/>
      <p:bldP spid="44040" grpId="0" animBg="1"/>
      <p:bldP spid="2151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 preferRelativeResize="0">
            <a:picLocks noChangeArrowheads="1"/>
          </p:cNvPicPr>
          <p:nvPr/>
        </p:nvPicPr>
        <p:blipFill>
          <a:blip r:embed="rId2"/>
          <a:srcRect l="42480" t="20508" r="33708" b="16016"/>
          <a:stretch>
            <a:fillRect/>
          </a:stretch>
        </p:blipFill>
        <p:spPr bwMode="auto">
          <a:xfrm>
            <a:off x="6472690" y="1242060"/>
            <a:ext cx="2300400" cy="464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2484" t="20522" r="33931" b="15994"/>
          <a:stretch>
            <a:fillRect/>
          </a:stretch>
        </p:blipFill>
        <p:spPr bwMode="auto">
          <a:xfrm>
            <a:off x="4143375" y="1239838"/>
            <a:ext cx="2300288" cy="464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 l="8252" t="20703" r="63184" b="7031"/>
          <a:stretch>
            <a:fillRect/>
          </a:stretch>
        </p:blipFill>
        <p:spPr bwMode="auto">
          <a:xfrm>
            <a:off x="857250" y="1166813"/>
            <a:ext cx="27860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71600" y="1323975"/>
            <a:ext cx="785813" cy="4572000"/>
          </a:xfrm>
          <a:prstGeom prst="rect">
            <a:avLst/>
          </a:prstGeom>
          <a:solidFill>
            <a:srgbClr val="FF0000">
              <a:alpha val="20000"/>
            </a:srgb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DZ" b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14563" y="1323975"/>
            <a:ext cx="785812" cy="457200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DZ" b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389999" y="1233488"/>
            <a:ext cx="1744672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chemeClr val="tx1"/>
                </a:solidFill>
              </a:rPr>
              <a:t>Adressage indirect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748463" y="1233580"/>
            <a:ext cx="1609751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chemeClr val="tx1"/>
                </a:solidFill>
              </a:rPr>
              <a:t>Adressage indirect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661368" y="1498600"/>
            <a:ext cx="630301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TMR0 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692079" y="1757363"/>
            <a:ext cx="468397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>
                <a:solidFill>
                  <a:schemeClr val="tx1"/>
                </a:solidFill>
              </a:rPr>
              <a:t>PCL 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679016" y="2016125"/>
            <a:ext cx="726033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STATUS 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4687765" y="2487145"/>
            <a:ext cx="686150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PORTA 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86985" y="2736850"/>
            <a:ext cx="691215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PORTB 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4678302" y="3241768"/>
            <a:ext cx="746166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EEDATA </a:t>
            </a: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4686985" y="3486150"/>
            <a:ext cx="685957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EEADR </a:t>
            </a: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4704317" y="3744913"/>
            <a:ext cx="822276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PCLATCH </a:t>
            </a: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4679243" y="4001726"/>
            <a:ext cx="766492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INTCON </a:t>
            </a: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6996794" y="1494958"/>
            <a:ext cx="1135504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OPTION_REG </a:t>
            </a: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6989318" y="2476500"/>
            <a:ext cx="621837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TRISA </a:t>
            </a: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6979406" y="2735263"/>
            <a:ext cx="615874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>
                <a:solidFill>
                  <a:schemeClr val="tx1"/>
                </a:solidFill>
              </a:rPr>
              <a:t>TRISB 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7005206" y="3245410"/>
            <a:ext cx="774378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EECON1 </a:t>
            </a: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7003619" y="3486243"/>
            <a:ext cx="774378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EECON2 </a:t>
            </a: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4687981" y="2232025"/>
            <a:ext cx="471026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FSR </a:t>
            </a: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7001379" y="1728788"/>
            <a:ext cx="468397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>
                <a:solidFill>
                  <a:schemeClr val="tx1"/>
                </a:solidFill>
              </a:rPr>
              <a:t>PCL </a:t>
            </a: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6992696" y="1987550"/>
            <a:ext cx="726033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STATUS </a:t>
            </a: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6995500" y="2232025"/>
            <a:ext cx="471026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FSR </a:t>
            </a: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7010441" y="3726983"/>
            <a:ext cx="822276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PCLATCH </a:t>
            </a: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7001888" y="3989388"/>
            <a:ext cx="766492" cy="292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 b="1" dirty="0">
                <a:solidFill>
                  <a:schemeClr val="tx1"/>
                </a:solidFill>
              </a:rPr>
              <a:t>INTCON </a:t>
            </a: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4572000" y="4314825"/>
            <a:ext cx="1366838" cy="7032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>
                <a:solidFill>
                  <a:schemeClr val="tx1"/>
                </a:solidFill>
              </a:rPr>
              <a:t>Mémoire</a:t>
            </a:r>
          </a:p>
          <a:p>
            <a:pPr>
              <a:spcBef>
                <a:spcPct val="50000"/>
              </a:spcBef>
            </a:pPr>
            <a:r>
              <a:rPr lang="fr-FR" sz="1600" b="1">
                <a:solidFill>
                  <a:schemeClr val="tx1"/>
                </a:solidFill>
              </a:rPr>
              <a:t>utilisateur</a:t>
            </a:r>
          </a:p>
        </p:txBody>
      </p:sp>
      <p:sp>
        <p:nvSpPr>
          <p:cNvPr id="22560" name="Text Box 32"/>
          <p:cNvSpPr txBox="1">
            <a:spLocks noChangeArrowheads="1"/>
          </p:cNvSpPr>
          <p:nvPr/>
        </p:nvSpPr>
        <p:spPr bwMode="auto">
          <a:xfrm>
            <a:off x="7092950" y="4530725"/>
            <a:ext cx="1223963" cy="5810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>
                <a:solidFill>
                  <a:schemeClr val="tx1"/>
                </a:solidFill>
              </a:rPr>
              <a:t>Mapped in bank0</a:t>
            </a:r>
          </a:p>
        </p:txBody>
      </p:sp>
      <p:sp>
        <p:nvSpPr>
          <p:cNvPr id="25631" name="Text Box 34"/>
          <p:cNvSpPr txBox="1">
            <a:spLocks noChangeArrowheads="1"/>
          </p:cNvSpPr>
          <p:nvPr/>
        </p:nvSpPr>
        <p:spPr bwMode="auto">
          <a:xfrm>
            <a:off x="4427538" y="5465763"/>
            <a:ext cx="1944687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25632" name="Text Box 35"/>
          <p:cNvSpPr txBox="1">
            <a:spLocks noChangeArrowheads="1"/>
          </p:cNvSpPr>
          <p:nvPr/>
        </p:nvSpPr>
        <p:spPr bwMode="auto">
          <a:xfrm>
            <a:off x="5292725" y="5394325"/>
            <a:ext cx="20161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22564" name="Text Box 36"/>
          <p:cNvSpPr txBox="1">
            <a:spLocks noChangeArrowheads="1"/>
          </p:cNvSpPr>
          <p:nvPr/>
        </p:nvSpPr>
        <p:spPr bwMode="auto">
          <a:xfrm>
            <a:off x="4857752" y="5394325"/>
            <a:ext cx="266699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مخصصة لمكر ومراقبات 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أخرى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graphicFrame>
        <p:nvGraphicFramePr>
          <p:cNvPr id="22876" name="Group 348"/>
          <p:cNvGraphicFramePr>
            <a:graphicFrameLocks noGrp="1"/>
          </p:cNvGraphicFramePr>
          <p:nvPr/>
        </p:nvGraphicFramePr>
        <p:xfrm>
          <a:off x="3708400" y="1289050"/>
          <a:ext cx="431800" cy="4568835"/>
        </p:xfrm>
        <a:graphic>
          <a:graphicData uri="http://schemas.openxmlformats.org/drawingml/2006/table">
            <a:tbl>
              <a:tblPr/>
              <a:tblGrid>
                <a:gridCol w="431800"/>
              </a:tblGrid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00h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02h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03h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04h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05h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06h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07h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08h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09h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0Ah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0Bh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0Ch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46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ts val="11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7Fh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 361"/>
          <p:cNvGrpSpPr>
            <a:grpSpLocks/>
          </p:cNvGrpSpPr>
          <p:nvPr/>
        </p:nvGrpSpPr>
        <p:grpSpPr bwMode="auto">
          <a:xfrm>
            <a:off x="4500565" y="379413"/>
            <a:ext cx="1150938" cy="803275"/>
            <a:chOff x="2835" y="287"/>
            <a:chExt cx="725" cy="506"/>
          </a:xfrm>
          <a:noFill/>
        </p:grpSpPr>
        <p:grpSp>
          <p:nvGrpSpPr>
            <p:cNvPr id="6" name="Group 359"/>
            <p:cNvGrpSpPr>
              <a:grpSpLocks/>
            </p:cNvGrpSpPr>
            <p:nvPr/>
          </p:nvGrpSpPr>
          <p:grpSpPr bwMode="auto">
            <a:xfrm>
              <a:off x="2835" y="287"/>
              <a:ext cx="725" cy="350"/>
              <a:chOff x="2835" y="287"/>
              <a:chExt cx="725" cy="350"/>
            </a:xfrm>
            <a:grpFill/>
          </p:grpSpPr>
          <p:sp>
            <p:nvSpPr>
              <p:cNvPr id="25685" name="Text Box 350"/>
              <p:cNvSpPr txBox="1">
                <a:spLocks noChangeArrowheads="1"/>
              </p:cNvSpPr>
              <p:nvPr/>
            </p:nvSpPr>
            <p:spPr bwMode="auto">
              <a:xfrm>
                <a:off x="2835" y="287"/>
                <a:ext cx="725" cy="231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ar-DZ" b="1">
                    <a:solidFill>
                      <a:schemeClr val="tx1"/>
                    </a:solidFill>
                    <a:cs typeface="Arabic Transparent" pitchFamily="2" charset="-78"/>
                  </a:rPr>
                  <a:t>الصفحة 0</a:t>
                </a:r>
              </a:p>
            </p:txBody>
          </p:sp>
          <p:sp>
            <p:nvSpPr>
              <p:cNvPr id="25686" name="Rectangle 351"/>
              <p:cNvSpPr>
                <a:spLocks noChangeArrowheads="1"/>
              </p:cNvSpPr>
              <p:nvPr/>
            </p:nvSpPr>
            <p:spPr bwMode="auto">
              <a:xfrm>
                <a:off x="3042" y="404"/>
                <a:ext cx="476" cy="233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rtl="1">
                  <a:spcBef>
                    <a:spcPct val="50000"/>
                  </a:spcBef>
                </a:pPr>
                <a:r>
                  <a:rPr lang="fr-FR" b="1">
                    <a:solidFill>
                      <a:schemeClr val="tx1"/>
                    </a:solidFill>
                    <a:cs typeface="Arabic Transparent" pitchFamily="2" charset="-78"/>
                  </a:rPr>
                  <a:t>Page0</a:t>
                </a:r>
              </a:p>
            </p:txBody>
          </p:sp>
        </p:grpSp>
        <p:sp>
          <p:nvSpPr>
            <p:cNvPr id="25684" name="Rectangle 352"/>
            <p:cNvSpPr>
              <a:spLocks noChangeArrowheads="1"/>
            </p:cNvSpPr>
            <p:nvPr/>
          </p:nvSpPr>
          <p:spPr bwMode="auto">
            <a:xfrm>
              <a:off x="3061" y="560"/>
              <a:ext cx="487" cy="233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rtl="1">
                <a:spcBef>
                  <a:spcPct val="50000"/>
                </a:spcBef>
              </a:pPr>
              <a:r>
                <a:rPr lang="fr-FR" b="1">
                  <a:solidFill>
                    <a:schemeClr val="tx1"/>
                  </a:solidFill>
                  <a:cs typeface="Arabic Transparent" pitchFamily="2" charset="-78"/>
                </a:rPr>
                <a:t>bank0</a:t>
              </a:r>
            </a:p>
          </p:txBody>
        </p:sp>
      </p:grpSp>
      <p:grpSp>
        <p:nvGrpSpPr>
          <p:cNvPr id="7" name="Group 360"/>
          <p:cNvGrpSpPr>
            <a:grpSpLocks/>
          </p:cNvGrpSpPr>
          <p:nvPr/>
        </p:nvGrpSpPr>
        <p:grpSpPr bwMode="auto">
          <a:xfrm>
            <a:off x="7102478" y="411163"/>
            <a:ext cx="1150938" cy="803275"/>
            <a:chOff x="4474" y="307"/>
            <a:chExt cx="725" cy="506"/>
          </a:xfrm>
          <a:noFill/>
        </p:grpSpPr>
        <p:sp>
          <p:nvSpPr>
            <p:cNvPr id="25680" name="Text Box 353"/>
            <p:cNvSpPr txBox="1">
              <a:spLocks noChangeArrowheads="1"/>
            </p:cNvSpPr>
            <p:nvPr/>
          </p:nvSpPr>
          <p:spPr bwMode="auto">
            <a:xfrm>
              <a:off x="4474" y="307"/>
              <a:ext cx="725" cy="231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b="1" dirty="0">
                  <a:solidFill>
                    <a:schemeClr val="tx1"/>
                  </a:solidFill>
                  <a:cs typeface="Arabic Transparent" pitchFamily="2" charset="-78"/>
                </a:rPr>
                <a:t>الصفحة 1</a:t>
              </a:r>
            </a:p>
          </p:txBody>
        </p:sp>
        <p:sp>
          <p:nvSpPr>
            <p:cNvPr id="25681" name="Rectangle 354"/>
            <p:cNvSpPr>
              <a:spLocks noChangeArrowheads="1"/>
            </p:cNvSpPr>
            <p:nvPr/>
          </p:nvSpPr>
          <p:spPr bwMode="auto">
            <a:xfrm>
              <a:off x="4681" y="424"/>
              <a:ext cx="476" cy="233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rtl="1">
                <a:spcBef>
                  <a:spcPct val="50000"/>
                </a:spcBef>
              </a:pPr>
              <a:r>
                <a:rPr lang="fr-FR" b="1">
                  <a:solidFill>
                    <a:schemeClr val="tx1"/>
                  </a:solidFill>
                  <a:cs typeface="Arabic Transparent" pitchFamily="2" charset="-78"/>
                </a:rPr>
                <a:t>Page1</a:t>
              </a:r>
            </a:p>
          </p:txBody>
        </p:sp>
        <p:sp>
          <p:nvSpPr>
            <p:cNvPr id="25682" name="Rectangle 355"/>
            <p:cNvSpPr>
              <a:spLocks noChangeArrowheads="1"/>
            </p:cNvSpPr>
            <p:nvPr/>
          </p:nvSpPr>
          <p:spPr bwMode="auto">
            <a:xfrm>
              <a:off x="4700" y="580"/>
              <a:ext cx="487" cy="233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rtl="1">
                <a:spcBef>
                  <a:spcPct val="50000"/>
                </a:spcBef>
              </a:pPr>
              <a:r>
                <a:rPr lang="fr-FR" b="1">
                  <a:solidFill>
                    <a:schemeClr val="tx1"/>
                  </a:solidFill>
                  <a:cs typeface="Arabic Transparent" pitchFamily="2" charset="-78"/>
                </a:rPr>
                <a:t>bank1</a:t>
              </a:r>
            </a:p>
          </p:txBody>
        </p:sp>
      </p:grpSp>
      <p:sp>
        <p:nvSpPr>
          <p:cNvPr id="22884" name="Rectangle 356"/>
          <p:cNvSpPr>
            <a:spLocks noChangeArrowheads="1"/>
          </p:cNvSpPr>
          <p:nvPr/>
        </p:nvSpPr>
        <p:spPr bwMode="auto">
          <a:xfrm>
            <a:off x="1303684" y="712788"/>
            <a:ext cx="1572866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400" b="1" dirty="0">
                <a:solidFill>
                  <a:srgbClr val="FF3300"/>
                </a:solidFill>
                <a:cs typeface="Arabic Transparent" pitchFamily="2" charset="-78"/>
              </a:rPr>
              <a:t>الذاكرة </a:t>
            </a:r>
            <a:r>
              <a:rPr lang="fr-FR" sz="2400" b="1" dirty="0">
                <a:solidFill>
                  <a:srgbClr val="FF3300"/>
                </a:solidFill>
                <a:cs typeface="Arabic Transparent" pitchFamily="2" charset="-78"/>
              </a:rPr>
              <a:t>RAM</a:t>
            </a:r>
          </a:p>
        </p:txBody>
      </p:sp>
      <p:sp>
        <p:nvSpPr>
          <p:cNvPr id="22886" name="Text Box 358"/>
          <p:cNvSpPr txBox="1">
            <a:spLocks noChangeArrowheads="1"/>
          </p:cNvSpPr>
          <p:nvPr/>
        </p:nvSpPr>
        <p:spPr bwMode="auto">
          <a:xfrm>
            <a:off x="4191000" y="4972050"/>
            <a:ext cx="15843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السجلات العامة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2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7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2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7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2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534" grpId="0"/>
      <p:bldP spid="22535" grpId="0"/>
      <p:bldP spid="22537" grpId="0"/>
      <p:bldP spid="22538" grpId="0"/>
      <p:bldP spid="22539" grpId="0"/>
      <p:bldP spid="22540" grpId="0"/>
      <p:bldP spid="22541" grpId="0"/>
      <p:bldP spid="22543" grpId="0"/>
      <p:bldP spid="22544" grpId="0"/>
      <p:bldP spid="22545" grpId="0"/>
      <p:bldP spid="22546" grpId="0"/>
      <p:bldP spid="22547" grpId="0"/>
      <p:bldP spid="22548" grpId="0"/>
      <p:bldP spid="22549" grpId="0"/>
      <p:bldP spid="22550" grpId="0"/>
      <p:bldP spid="22551" grpId="0"/>
      <p:bldP spid="22552" grpId="0"/>
      <p:bldP spid="22553" grpId="0"/>
      <p:bldP spid="22554" grpId="0"/>
      <p:bldP spid="22555" grpId="0"/>
      <p:bldP spid="22556" grpId="0"/>
      <p:bldP spid="22557" grpId="0"/>
      <p:bldP spid="22558" grpId="0"/>
      <p:bldP spid="22560" grpId="0"/>
      <p:bldP spid="22564" grpId="0"/>
      <p:bldP spid="22884" grpId="0"/>
      <p:bldP spid="228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305490" y="-24"/>
            <a:ext cx="2767104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ذاكـرة من نوع </a:t>
            </a:r>
            <a:r>
              <a:rPr lang="fr-FR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RAM </a:t>
            </a:r>
            <a:r>
              <a:rPr lang="ar-DZ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: </a:t>
            </a:r>
            <a:endParaRPr lang="ar-DZ" sz="2400" b="1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348564" y="428604"/>
            <a:ext cx="258115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هذه الذاكرة مقسمة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إلى جزأين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: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71472" y="1857364"/>
            <a:ext cx="754541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fr-FR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 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القسم الثاني: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يدعى الصفحة الثانية (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BANK1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) يبدأ من العنوان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80h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إلى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8Bh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. </a:t>
            </a:r>
            <a:endParaRPr lang="ar-DZ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03269" y="2362794"/>
            <a:ext cx="8569325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fr-FR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2ـ الجزء الثاني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: يبدأ من العنوان </a:t>
            </a:r>
            <a:r>
              <a:rPr lang="fr-FR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OCh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إلى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العنوان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2F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وهو مخصص للسجلات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العامة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GPR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General </a:t>
            </a:r>
            <a:r>
              <a:rPr lang="fr-FR" b="1" dirty="0" err="1">
                <a:solidFill>
                  <a:schemeClr val="tx1"/>
                </a:solidFill>
                <a:cs typeface="Times New Roman" pitchFamily="18" charset="0"/>
              </a:rPr>
              <a:t>Purpose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cs typeface="Times New Roman" pitchFamily="18" charset="0"/>
              </a:rPr>
              <a:t>Register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ويضع في هذا الجزء بعض السجلات المقترحة(غير موجودة في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الميكرومراقب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) ومتغيرات البرنامج .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397096" y="785794"/>
            <a:ext cx="7675498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92075" indent="-92075" algn="r" rtl="1">
              <a:buFontTx/>
              <a:buAutoNum type="arabicPlain"/>
            </a:pP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 الجزء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الأول: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يحتوي على 24 خانة تحتوي مجموعة من السجلات تدعى سجلات  خاصة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SFR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</a:p>
          <a:p>
            <a:pPr marL="2171700" lvl="4" indent="-342900"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fr-FR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Special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Function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Registers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)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 وهو مقسم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إلى جزأين: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1583937" y="1500174"/>
            <a:ext cx="647100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ـ </a:t>
            </a: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القسم الأول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: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يدعى الصفحة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الأولى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BANK0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)  يبدأ من العنوان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00h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إلى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0Bh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981231" y="3786190"/>
            <a:ext cx="7019925" cy="38100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abic Transparent" pitchFamily="2" charset="-78"/>
              </a:rPr>
              <a:t>ـ أقطاب (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RA0,RA1,RA2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RA3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) ، تدعى بالمرفأ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 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Symbol" pitchFamily="18" charset="2"/>
              </a:rPr>
              <a:t>A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Symbol" pitchFamily="18" charset="2"/>
              </a:rPr>
              <a:t>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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PORTA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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902755" y="4214818"/>
            <a:ext cx="7096815" cy="36933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ـ  أقطاب (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RB0,RB1,RB2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RB3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RB4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RB5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RB6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RB7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) ، تدعى بالمرفأ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 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  <a:sym typeface="Symbol" pitchFamily="18" charset="2"/>
              </a:rPr>
              <a:t>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Symbol" pitchFamily="18" charset="2"/>
              </a:rPr>
              <a:t>B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Symbol" pitchFamily="18" charset="2"/>
              </a:rPr>
              <a:t>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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PORTB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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  <a:sym typeface="Symbol" pitchFamily="18" charset="2"/>
              </a:rPr>
              <a:t>.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42910" y="4698000"/>
            <a:ext cx="3665543" cy="2160000"/>
            <a:chOff x="1066" y="1480"/>
            <a:chExt cx="3855" cy="2631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1066" y="1480"/>
              <a:ext cx="3855" cy="2631"/>
              <a:chOff x="-4" y="2614"/>
              <a:chExt cx="2450" cy="1589"/>
            </a:xfrm>
          </p:grpSpPr>
          <p:pic>
            <p:nvPicPr>
              <p:cNvPr id="19" name="Picture 6" descr="F84&amp;F628Using%20Pins"/>
              <p:cNvPicPr>
                <a:picLocks noChangeAspect="1" noChangeArrowheads="1"/>
              </p:cNvPicPr>
              <p:nvPr/>
            </p:nvPicPr>
            <p:blipFill>
              <a:blip r:embed="rId2"/>
              <a:srcRect l="13904" t="2026" r="12456" b="48920"/>
              <a:stretch>
                <a:fillRect/>
              </a:stretch>
            </p:blipFill>
            <p:spPr bwMode="auto">
              <a:xfrm>
                <a:off x="-4" y="2614"/>
                <a:ext cx="2450" cy="1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>
                <a:off x="349" y="286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349" y="3010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348" y="315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1555" y="2866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11"/>
              <p:cNvSpPr>
                <a:spLocks noChangeShapeType="1"/>
              </p:cNvSpPr>
              <p:nvPr/>
            </p:nvSpPr>
            <p:spPr bwMode="auto">
              <a:xfrm>
                <a:off x="1555" y="3006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12"/>
              <p:cNvSpPr>
                <a:spLocks noChangeShapeType="1"/>
              </p:cNvSpPr>
              <p:nvPr/>
            </p:nvSpPr>
            <p:spPr bwMode="auto">
              <a:xfrm>
                <a:off x="380" y="357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376" y="371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381" y="386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>
                <a:off x="373" y="4012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16"/>
              <p:cNvSpPr>
                <a:spLocks noChangeShapeType="1"/>
              </p:cNvSpPr>
              <p:nvPr/>
            </p:nvSpPr>
            <p:spPr bwMode="auto">
              <a:xfrm>
                <a:off x="1519" y="357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17"/>
              <p:cNvSpPr>
                <a:spLocks noChangeShapeType="1"/>
              </p:cNvSpPr>
              <p:nvPr/>
            </p:nvSpPr>
            <p:spPr bwMode="auto">
              <a:xfrm>
                <a:off x="1515" y="371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18"/>
              <p:cNvSpPr>
                <a:spLocks noChangeShapeType="1"/>
              </p:cNvSpPr>
              <p:nvPr/>
            </p:nvSpPr>
            <p:spPr bwMode="auto">
              <a:xfrm>
                <a:off x="1520" y="3868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>
                <a:off x="1512" y="4012"/>
                <a:ext cx="24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3891" y="2742"/>
              <a:ext cx="317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286" y="3203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3835" y="2567"/>
              <a:ext cx="823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>
                  <a:solidFill>
                    <a:srgbClr val="00FF00"/>
                  </a:solidFill>
                </a:rPr>
                <a:t>V</a:t>
              </a:r>
              <a:r>
                <a:rPr lang="fr-FR" sz="1200" dirty="0">
                  <a:solidFill>
                    <a:srgbClr val="00FF00"/>
                  </a:solidFill>
                </a:rPr>
                <a:t>DD</a:t>
              </a:r>
              <a:endParaRPr lang="en-US" sz="1200" dirty="0">
                <a:solidFill>
                  <a:srgbClr val="00FF00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28596" y="3273982"/>
            <a:ext cx="8501122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kern="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يحتوي </a:t>
            </a:r>
            <a:r>
              <a:rPr lang="ar-DZ" b="1" kern="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b="1" kern="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على 13 قطب يمكن برمجتها كمدخل أو مخرج ، ويمكن تصنيفها إلى:</a:t>
            </a:r>
            <a:r>
              <a:rPr lang="ar-DZ" b="1" kern="0" dirty="0" smtClean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/>
      <p:bldP spid="23555" grpId="0"/>
      <p:bldP spid="23556" grpId="0"/>
      <p:bldP spid="23559" grpId="0"/>
      <p:bldP spid="23561" grpId="0"/>
      <p:bldP spid="12" grpId="0"/>
      <p:bldP spid="13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59" name="Picture 183" descr="asmrtois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357718" cy="265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4"/>
          <p:cNvSpPr>
            <a:spLocks noChangeArrowheads="1"/>
          </p:cNvSpPr>
          <p:nvPr/>
        </p:nvSpPr>
        <p:spPr bwMode="auto">
          <a:xfrm>
            <a:off x="101573" y="3259118"/>
            <a:ext cx="9144000" cy="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76" name="Rectangle 119"/>
          <p:cNvSpPr>
            <a:spLocks noChangeArrowheads="1"/>
          </p:cNvSpPr>
          <p:nvPr/>
        </p:nvSpPr>
        <p:spPr bwMode="auto">
          <a:xfrm>
            <a:off x="114636" y="3852344"/>
            <a:ext cx="9144000" cy="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754" name="AutoShape 1"/>
          <p:cNvSpPr>
            <a:spLocks noChangeArrowheads="1"/>
          </p:cNvSpPr>
          <p:nvPr/>
        </p:nvSpPr>
        <p:spPr bwMode="auto">
          <a:xfrm>
            <a:off x="5201879" y="2000241"/>
            <a:ext cx="1152000" cy="396000"/>
          </a:xfrm>
          <a:prstGeom prst="wedgeRoundRectCallout">
            <a:avLst>
              <a:gd name="adj1" fmla="val -183176"/>
              <a:gd name="adj2" fmla="val -182388"/>
              <a:gd name="adj3" fmla="val 16667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مبرمج كمدخل</a:t>
            </a:r>
          </a:p>
        </p:txBody>
      </p:sp>
      <p:sp>
        <p:nvSpPr>
          <p:cNvPr id="24755" name="AutoShape 18"/>
          <p:cNvSpPr>
            <a:spLocks noChangeArrowheads="1"/>
          </p:cNvSpPr>
          <p:nvPr/>
        </p:nvSpPr>
        <p:spPr bwMode="auto">
          <a:xfrm>
            <a:off x="5143504" y="928670"/>
            <a:ext cx="1188000" cy="396000"/>
          </a:xfrm>
          <a:prstGeom prst="wedgeRoundRectCallout">
            <a:avLst>
              <a:gd name="adj1" fmla="val -174766"/>
              <a:gd name="adj2" fmla="val -97336"/>
              <a:gd name="adj3" fmla="val 16667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spcAft>
                <a:spcPts val="1000"/>
              </a:spcAft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مبرمج كمخرج</a:t>
            </a:r>
          </a:p>
        </p:txBody>
      </p:sp>
      <p:sp>
        <p:nvSpPr>
          <p:cNvPr id="24778" name="Rectangle 202"/>
          <p:cNvSpPr>
            <a:spLocks noChangeArrowheads="1"/>
          </p:cNvSpPr>
          <p:nvPr/>
        </p:nvSpPr>
        <p:spPr bwMode="auto">
          <a:xfrm>
            <a:off x="3143240" y="42842"/>
            <a:ext cx="6000760" cy="43088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DZ" sz="22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كيف يتم برمجة </a:t>
            </a:r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أقطاب </a:t>
            </a:r>
            <a:r>
              <a:rPr lang="ar-DZ" sz="22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كمداخل </a:t>
            </a:r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أو 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مخارج؟    </a:t>
            </a:r>
            <a:endParaRPr lang="fr-FR" sz="2200" b="1" dirty="0">
              <a:solidFill>
                <a:srgbClr val="0000FF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4779" name="Rectangle 203"/>
          <p:cNvSpPr>
            <a:spLocks noChangeArrowheads="1"/>
          </p:cNvSpPr>
          <p:nvPr/>
        </p:nvSpPr>
        <p:spPr bwMode="auto">
          <a:xfrm>
            <a:off x="2000232" y="3214686"/>
            <a:ext cx="6958003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يتم برمجة </a:t>
            </a:r>
            <a:r>
              <a:rPr lang="ar-DZ" sz="2000" b="1" dirty="0" smtClean="0">
                <a:solidFill>
                  <a:schemeClr val="bg1"/>
                </a:solidFill>
                <a:cs typeface="Arabic Transparent" pitchFamily="2" charset="-78"/>
              </a:rPr>
              <a:t>أقطاب </a:t>
            </a:r>
            <a:r>
              <a:rPr lang="ar-DZ" sz="2000" b="1" dirty="0" err="1">
                <a:solidFill>
                  <a:schemeClr val="bg1"/>
                </a:solidFill>
                <a:cs typeface="Arabic Transparent" pitchFamily="2" charset="-78"/>
              </a:rPr>
              <a:t>الميكرومراقب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 كمداخل </a:t>
            </a:r>
            <a:r>
              <a:rPr lang="ar-DZ" sz="2000" b="1" dirty="0" smtClean="0">
                <a:solidFill>
                  <a:schemeClr val="bg1"/>
                </a:solidFill>
                <a:cs typeface="Arabic Transparent" pitchFamily="2" charset="-78"/>
              </a:rPr>
              <a:t>أو 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مخارج باستعمال</a:t>
            </a:r>
            <a:r>
              <a:rPr lang="ar-DZ" sz="2000" b="1" dirty="0">
                <a:solidFill>
                  <a:srgbClr val="FFFF00"/>
                </a:solidFill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rgbClr val="FFFF00"/>
                </a:solidFill>
                <a:cs typeface="Arabic Transparent" pitchFamily="2" charset="-78"/>
              </a:rPr>
              <a:t>سجلات التوجيه :</a:t>
            </a:r>
            <a:r>
              <a:rPr lang="ar-DZ" sz="24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   </a:t>
            </a:r>
            <a:endParaRPr lang="fr-FR" sz="2000" b="1" dirty="0">
              <a:solidFill>
                <a:srgbClr val="FFFF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9" name="Rectangle 35"/>
          <p:cNvSpPr>
            <a:spLocks noChangeArrowheads="1"/>
          </p:cNvSpPr>
          <p:nvPr/>
        </p:nvSpPr>
        <p:spPr bwMode="auto">
          <a:xfrm>
            <a:off x="4357686" y="3896817"/>
            <a:ext cx="4701845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سجلات التوجيه هي </a:t>
            </a:r>
            <a:r>
              <a:rPr lang="ar-DZ" sz="2000" b="1" dirty="0">
                <a:solidFill>
                  <a:schemeClr val="hlink"/>
                </a:solidFill>
                <a:cs typeface="Arabic Transparent" pitchFamily="2" charset="-78"/>
              </a:rPr>
              <a:t>:  </a:t>
            </a:r>
            <a:r>
              <a:rPr lang="fr-FR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TRIS</a:t>
            </a:r>
            <a:r>
              <a:rPr 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>
                <a:solidFill>
                  <a:schemeClr val="hlink"/>
                </a:solidFill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chemeClr val="hlink"/>
                </a:solidFill>
                <a:cs typeface="Arabic Transparent" pitchFamily="2" charset="-78"/>
              </a:rPr>
              <a:t>  و  </a:t>
            </a:r>
            <a:r>
              <a:rPr lang="fr-FR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TRIS</a:t>
            </a:r>
            <a:r>
              <a:rPr 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6"/>
          <p:cNvSpPr>
            <a:spLocks noChangeArrowheads="1"/>
          </p:cNvSpPr>
          <p:nvPr/>
        </p:nvSpPr>
        <p:spPr bwMode="auto">
          <a:xfrm>
            <a:off x="6561532" y="4631099"/>
            <a:ext cx="2595563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sz="2000" b="1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1 ـ السجل </a:t>
            </a:r>
            <a:r>
              <a:rPr lang="fr-FR" sz="2000" b="1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TRISA</a:t>
            </a:r>
            <a:r>
              <a:rPr lang="ar-DZ" sz="2000" b="1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:</a:t>
            </a:r>
            <a:endParaRPr lang="fr-FR" sz="2000" b="1"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1" name="Rectangle 130"/>
          <p:cNvSpPr>
            <a:spLocks noChangeArrowheads="1"/>
          </p:cNvSpPr>
          <p:nvPr/>
        </p:nvSpPr>
        <p:spPr bwMode="auto">
          <a:xfrm>
            <a:off x="3286116" y="4611197"/>
            <a:ext cx="3794529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يقع في العنوان 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85h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الصفحة1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) من الذاكرة 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RAM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وله </a:t>
            </a:r>
            <a:r>
              <a:rPr lang="ar-DZ" b="1" dirty="0" smtClean="0">
                <a:solidFill>
                  <a:schemeClr val="tx1"/>
                </a:solidFill>
                <a:latin typeface="Arial"/>
                <a:ea typeface="Times New Roman" pitchFamily="18" charset="0"/>
                <a:cs typeface="Arial"/>
              </a:rPr>
              <a:t>8 بيت , 3 منها لا تستعمل.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8252" t="20703" r="63184" b="59613"/>
          <a:stretch>
            <a:fillRect/>
          </a:stretch>
        </p:blipFill>
        <p:spPr bwMode="auto">
          <a:xfrm>
            <a:off x="13063" y="3909880"/>
            <a:ext cx="3529012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80"/>
          <p:cNvSpPr>
            <a:spLocks noChangeArrowheads="1"/>
          </p:cNvSpPr>
          <p:nvPr/>
        </p:nvSpPr>
        <p:spPr bwMode="auto">
          <a:xfrm>
            <a:off x="1668825" y="5251318"/>
            <a:ext cx="1152525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Oval 226"/>
          <p:cNvSpPr>
            <a:spLocks noChangeArrowheads="1"/>
          </p:cNvSpPr>
          <p:nvPr/>
        </p:nvSpPr>
        <p:spPr bwMode="auto">
          <a:xfrm>
            <a:off x="1668825" y="5467218"/>
            <a:ext cx="1152525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" name="Group 182"/>
          <p:cNvGraphicFramePr>
            <a:graphicFrameLocks noGrp="1"/>
          </p:cNvGraphicFramePr>
          <p:nvPr/>
        </p:nvGraphicFramePr>
        <p:xfrm>
          <a:off x="1951382" y="6323262"/>
          <a:ext cx="6985000" cy="365760"/>
        </p:xfrm>
        <a:graphic>
          <a:graphicData uri="http://schemas.openxmlformats.org/drawingml/2006/table">
            <a:tbl>
              <a:tblPr/>
              <a:tblGrid>
                <a:gridCol w="788987"/>
                <a:gridCol w="787400"/>
                <a:gridCol w="788988"/>
                <a:gridCol w="1177925"/>
                <a:gridCol w="862012"/>
                <a:gridCol w="862013"/>
                <a:gridCol w="862012"/>
                <a:gridCol w="855663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1857" y="5850187"/>
            <a:ext cx="7038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042642" y="5814350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   X             X           X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54" grpId="0" animBg="1"/>
      <p:bldP spid="24755" grpId="0" animBg="1"/>
      <p:bldP spid="24778" grpId="0"/>
      <p:bldP spid="24779" grpId="0" animBg="1"/>
      <p:bldP spid="9" grpId="0"/>
      <p:bldP spid="10" grpId="0" autoUpdateAnimBg="0"/>
      <p:bldP spid="11" grpId="0" autoUpdateAnimBg="0"/>
      <p:bldP spid="13" grpId="0" animBg="1"/>
      <p:bldP spid="14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32" name="Rectangle 224"/>
          <p:cNvSpPr>
            <a:spLocks noChangeArrowheads="1"/>
          </p:cNvSpPr>
          <p:nvPr/>
        </p:nvSpPr>
        <p:spPr bwMode="auto">
          <a:xfrm>
            <a:off x="6564345" y="63319"/>
            <a:ext cx="2579687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b="1" dirty="0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b="1" dirty="0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2</a:t>
            </a:r>
            <a:r>
              <a:rPr lang="ar-DZ" b="1" dirty="0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ـ السجل </a:t>
            </a:r>
            <a:r>
              <a:rPr lang="fr-FR" b="1" dirty="0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TRISB</a:t>
            </a:r>
            <a:r>
              <a:rPr lang="ar-DZ" b="1" dirty="0">
                <a:solidFill>
                  <a:schemeClr val="fol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:</a:t>
            </a:r>
            <a:endParaRPr lang="fr-FR" b="1" dirty="0"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20033" name="Rectangle 225"/>
          <p:cNvSpPr>
            <a:spLocks noChangeArrowheads="1"/>
          </p:cNvSpPr>
          <p:nvPr/>
        </p:nvSpPr>
        <p:spPr bwMode="auto">
          <a:xfrm>
            <a:off x="3000364" y="44282"/>
            <a:ext cx="425981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يقع في العنوان 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86h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الصفحة1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) من الذاكرة 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RAM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endParaRPr lang="fr-FR" b="1" dirty="0" smtClean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120035" name="Picture 2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093" y="500042"/>
            <a:ext cx="7032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0036" name="Group 228"/>
          <p:cNvGraphicFramePr>
            <a:graphicFrameLocks noGrp="1"/>
          </p:cNvGraphicFramePr>
          <p:nvPr/>
        </p:nvGraphicFramePr>
        <p:xfrm>
          <a:off x="1857356" y="913680"/>
          <a:ext cx="7048500" cy="365760"/>
        </p:xfrm>
        <a:graphic>
          <a:graphicData uri="http://schemas.openxmlformats.org/drawingml/2006/table">
            <a:tbl>
              <a:tblPr/>
              <a:tblGrid>
                <a:gridCol w="881062"/>
                <a:gridCol w="881063"/>
                <a:gridCol w="881062"/>
                <a:gridCol w="881063"/>
                <a:gridCol w="881062"/>
                <a:gridCol w="881063"/>
                <a:gridCol w="881062"/>
                <a:gridCol w="881063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7 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6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bit 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/>
          <a:srcRect r="9491"/>
          <a:stretch>
            <a:fillRect/>
          </a:stretch>
        </p:blipFill>
        <p:spPr bwMode="auto">
          <a:xfrm>
            <a:off x="71406" y="1376343"/>
            <a:ext cx="3718206" cy="26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3"/>
          <p:cNvSpPr>
            <a:spLocks noChangeAspect="1" noChangeArrowheads="1"/>
          </p:cNvSpPr>
          <p:nvPr/>
        </p:nvSpPr>
        <p:spPr bwMode="auto">
          <a:xfrm>
            <a:off x="2714612" y="3071810"/>
            <a:ext cx="714380" cy="862914"/>
          </a:xfrm>
          <a:prstGeom prst="rect">
            <a:avLst/>
          </a:prstGeom>
          <a:solidFill>
            <a:srgbClr val="0000FF">
              <a:alpha val="1411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4"/>
          <p:cNvSpPr>
            <a:spLocks noChangeAspect="1" noChangeArrowheads="1"/>
          </p:cNvSpPr>
          <p:nvPr/>
        </p:nvSpPr>
        <p:spPr bwMode="auto">
          <a:xfrm>
            <a:off x="424802" y="3071811"/>
            <a:ext cx="864000" cy="762024"/>
          </a:xfrm>
          <a:prstGeom prst="rect">
            <a:avLst/>
          </a:prstGeom>
          <a:solidFill>
            <a:srgbClr val="0000FF">
              <a:alpha val="1411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Rectangle 5"/>
          <p:cNvSpPr>
            <a:spLocks noChangeAspect="1" noChangeArrowheads="1"/>
          </p:cNvSpPr>
          <p:nvPr/>
        </p:nvSpPr>
        <p:spPr bwMode="auto">
          <a:xfrm>
            <a:off x="2714612" y="1619413"/>
            <a:ext cx="731010" cy="470319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PubL"/>
          <p:cNvSpPr>
            <a:spLocks noChangeAspect="1" noEditPoints="1" noChangeArrowheads="1"/>
          </p:cNvSpPr>
          <p:nvPr/>
        </p:nvSpPr>
        <p:spPr bwMode="auto">
          <a:xfrm flipH="1">
            <a:off x="71406" y="1577956"/>
            <a:ext cx="1218797" cy="792823"/>
          </a:xfrm>
          <a:custGeom>
            <a:avLst/>
            <a:gdLst>
              <a:gd name="T0" fmla="*/ 2000607000 w 21600"/>
              <a:gd name="T1" fmla="*/ 0 h 21600"/>
              <a:gd name="T2" fmla="*/ 0 w 21600"/>
              <a:gd name="T3" fmla="*/ 880562125 h 21600"/>
              <a:gd name="T4" fmla="*/ 2147483647 w 21600"/>
              <a:gd name="T5" fmla="*/ 1761122862 h 21600"/>
              <a:gd name="T6" fmla="*/ 2147483647 w 21600"/>
              <a:gd name="T7" fmla="*/ 145317142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14045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4045"/>
                </a:lnTo>
                <a:lnTo>
                  <a:pt x="13508" y="14045"/>
                </a:lnTo>
                <a:lnTo>
                  <a:pt x="13508" y="0"/>
                </a:lnTo>
                <a:close/>
              </a:path>
            </a:pathLst>
          </a:custGeom>
          <a:solidFill>
            <a:srgbClr val="FF0000">
              <a:alpha val="1215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 Box 7"/>
          <p:cNvSpPr txBox="1">
            <a:spLocks noChangeAspect="1" noChangeArrowheads="1"/>
          </p:cNvSpPr>
          <p:nvPr/>
        </p:nvSpPr>
        <p:spPr bwMode="auto">
          <a:xfrm rot="5400000">
            <a:off x="1826842" y="3426499"/>
            <a:ext cx="849263" cy="33855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TRISB</a:t>
            </a:r>
          </a:p>
        </p:txBody>
      </p:sp>
      <p:sp>
        <p:nvSpPr>
          <p:cNvPr id="32" name="Text Box 8"/>
          <p:cNvSpPr txBox="1">
            <a:spLocks noChangeAspect="1" noChangeArrowheads="1"/>
          </p:cNvSpPr>
          <p:nvPr/>
        </p:nvSpPr>
        <p:spPr bwMode="auto">
          <a:xfrm rot="5400000">
            <a:off x="1255478" y="3454434"/>
            <a:ext cx="874794" cy="33855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TRISB</a:t>
            </a:r>
          </a:p>
        </p:txBody>
      </p:sp>
      <p:sp>
        <p:nvSpPr>
          <p:cNvPr id="33" name="Text Box 9"/>
          <p:cNvSpPr txBox="1">
            <a:spLocks noChangeAspect="1" noChangeArrowheads="1"/>
          </p:cNvSpPr>
          <p:nvPr/>
        </p:nvSpPr>
        <p:spPr bwMode="auto">
          <a:xfrm rot="5400000">
            <a:off x="1737660" y="2028374"/>
            <a:ext cx="1096515" cy="33855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TRISA</a:t>
            </a:r>
          </a:p>
        </p:txBody>
      </p:sp>
      <p:sp>
        <p:nvSpPr>
          <p:cNvPr id="34" name="Text Box 10"/>
          <p:cNvSpPr txBox="1">
            <a:spLocks noChangeAspect="1" noChangeArrowheads="1"/>
          </p:cNvSpPr>
          <p:nvPr/>
        </p:nvSpPr>
        <p:spPr bwMode="auto">
          <a:xfrm rot="5400000">
            <a:off x="1147653" y="1999347"/>
            <a:ext cx="1096517" cy="33855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TRISA</a:t>
            </a: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4071934" y="2195577"/>
            <a:ext cx="1116000" cy="304729"/>
          </a:xfrm>
          <a:prstGeom prst="wedgeRoundRectCallout">
            <a:avLst>
              <a:gd name="adj1" fmla="val -197373"/>
              <a:gd name="adj2" fmla="val -148135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سجل التوجيه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abic Transparent" pitchFamily="2" charset="-78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4000496" y="2714620"/>
            <a:ext cx="1152000" cy="324000"/>
          </a:xfrm>
          <a:prstGeom prst="wedgeRoundRectCallout">
            <a:avLst>
              <a:gd name="adj1" fmla="val -201450"/>
              <a:gd name="adj2" fmla="val 120695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سجل التوجيه</a:t>
            </a:r>
            <a:endParaRPr kumimoji="0" lang="fr-FR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abic Transparent" pitchFamily="2" charset="-78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286380" y="1357298"/>
            <a:ext cx="3784589" cy="36933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سجلات التوجيه هي : 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TRISA </a:t>
            </a:r>
            <a:r>
              <a:rPr kumimoji="0" lang="ar-DZ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  و 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rPr>
              <a:t>TRISB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956054" y="1785926"/>
            <a:ext cx="1142976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FF0000"/>
                </a:solidFill>
              </a:rPr>
              <a:t>القاعدة :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19" name="Rectangle 29"/>
          <p:cNvSpPr>
            <a:spLocks noChangeArrowheads="1"/>
          </p:cNvSpPr>
          <p:nvPr/>
        </p:nvSpPr>
        <p:spPr bwMode="auto">
          <a:xfrm>
            <a:off x="5798680" y="2031357"/>
            <a:ext cx="112601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chemeClr val="tx1"/>
                </a:solidFill>
              </a:rPr>
              <a:t>TRISA = 0 </a:t>
            </a: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5810238" y="2477444"/>
            <a:ext cx="111921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chemeClr val="tx1"/>
                </a:solidFill>
              </a:rPr>
              <a:t>TRISB = 0 </a:t>
            </a:r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5824599" y="3537330"/>
            <a:ext cx="112601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chemeClr val="tx1"/>
                </a:solidFill>
              </a:rPr>
              <a:t>TRISA = 1 </a:t>
            </a: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5798058" y="3053143"/>
            <a:ext cx="111921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chemeClr val="tx1"/>
                </a:solidFill>
              </a:rPr>
              <a:t>TRISB = 1 </a:t>
            </a:r>
          </a:p>
        </p:txBody>
      </p:sp>
      <p:sp>
        <p:nvSpPr>
          <p:cNvPr id="23" name="Rectangle 55"/>
          <p:cNvSpPr>
            <a:spLocks noChangeArrowheads="1"/>
          </p:cNvSpPr>
          <p:nvPr/>
        </p:nvSpPr>
        <p:spPr bwMode="auto">
          <a:xfrm>
            <a:off x="7421158" y="2204577"/>
            <a:ext cx="156324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يبرمج كمخـرج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S</a:t>
            </a:r>
          </a:p>
        </p:txBody>
      </p:sp>
      <p:sp>
        <p:nvSpPr>
          <p:cNvPr id="24" name="Rectangle 56"/>
          <p:cNvSpPr>
            <a:spLocks noChangeArrowheads="1"/>
          </p:cNvSpPr>
          <p:nvPr/>
        </p:nvSpPr>
        <p:spPr bwMode="auto">
          <a:xfrm>
            <a:off x="7381564" y="3240468"/>
            <a:ext cx="1407757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يبرمج ك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مدخل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E</a:t>
            </a:r>
            <a:r>
              <a:rPr lang="fr-FR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AutoShape 57"/>
          <p:cNvSpPr>
            <a:spLocks/>
          </p:cNvSpPr>
          <p:nvPr/>
        </p:nvSpPr>
        <p:spPr bwMode="auto">
          <a:xfrm>
            <a:off x="5729999" y="2145766"/>
            <a:ext cx="142875" cy="648000"/>
          </a:xfrm>
          <a:prstGeom prst="leftBrace">
            <a:avLst>
              <a:gd name="adj1" fmla="val 33611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38" name="AutoShape 58"/>
          <p:cNvSpPr>
            <a:spLocks noChangeArrowheads="1"/>
          </p:cNvSpPr>
          <p:nvPr/>
        </p:nvSpPr>
        <p:spPr bwMode="auto">
          <a:xfrm>
            <a:off x="7008998" y="2319059"/>
            <a:ext cx="432000" cy="180000"/>
          </a:xfrm>
          <a:prstGeom prst="rightArrow">
            <a:avLst>
              <a:gd name="adj1" fmla="val 50000"/>
              <a:gd name="adj2" fmla="val 83456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AutoShape 59"/>
          <p:cNvSpPr>
            <a:spLocks/>
          </p:cNvSpPr>
          <p:nvPr/>
        </p:nvSpPr>
        <p:spPr bwMode="auto">
          <a:xfrm>
            <a:off x="5733511" y="3183150"/>
            <a:ext cx="142875" cy="648000"/>
          </a:xfrm>
          <a:prstGeom prst="leftBrace">
            <a:avLst>
              <a:gd name="adj1" fmla="val 33611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0" name="AutoShape 60"/>
          <p:cNvSpPr>
            <a:spLocks noChangeArrowheads="1"/>
          </p:cNvSpPr>
          <p:nvPr/>
        </p:nvSpPr>
        <p:spPr bwMode="auto">
          <a:xfrm>
            <a:off x="6967540" y="3354950"/>
            <a:ext cx="432000" cy="180000"/>
          </a:xfrm>
          <a:prstGeom prst="rightArrow">
            <a:avLst>
              <a:gd name="adj1" fmla="val 50000"/>
              <a:gd name="adj2" fmla="val 83456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175" y="4289768"/>
            <a:ext cx="7032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970588" y="4631968"/>
            <a:ext cx="6226175" cy="180000"/>
            <a:chOff x="2247" y="4723"/>
            <a:chExt cx="7000" cy="376"/>
          </a:xfrm>
        </p:grpSpPr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2247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7"/>
            <p:cNvSpPr>
              <a:spLocks noChangeShapeType="1"/>
            </p:cNvSpPr>
            <p:nvPr/>
          </p:nvSpPr>
          <p:spPr bwMode="auto">
            <a:xfrm>
              <a:off x="3291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4255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>
              <a:off x="5263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>
              <a:off x="6291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7287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12"/>
            <p:cNvSpPr>
              <a:spLocks noChangeShapeType="1"/>
            </p:cNvSpPr>
            <p:nvPr/>
          </p:nvSpPr>
          <p:spPr bwMode="auto">
            <a:xfrm>
              <a:off x="8267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9247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7949289" y="4069073"/>
            <a:ext cx="77623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u="sng" dirty="0">
                <a:solidFill>
                  <a:srgbClr val="FF0000"/>
                </a:solidFill>
                <a:cs typeface="Arabic Transparent" pitchFamily="2" charset="-78"/>
              </a:rPr>
              <a:t>مثال:</a:t>
            </a:r>
            <a:endParaRPr lang="fr-FR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52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846282"/>
            <a:ext cx="70929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471938"/>
            <a:ext cx="7148513" cy="31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 18"/>
          <p:cNvGrpSpPr>
            <a:grpSpLocks/>
          </p:cNvGrpSpPr>
          <p:nvPr/>
        </p:nvGrpSpPr>
        <p:grpSpPr bwMode="auto">
          <a:xfrm>
            <a:off x="1004860" y="5203652"/>
            <a:ext cx="6226175" cy="180000"/>
            <a:chOff x="2247" y="4723"/>
            <a:chExt cx="7000" cy="376"/>
          </a:xfrm>
        </p:grpSpPr>
        <p:sp>
          <p:nvSpPr>
            <p:cNvPr id="55" name="Line 19"/>
            <p:cNvSpPr>
              <a:spLocks noChangeShapeType="1"/>
            </p:cNvSpPr>
            <p:nvPr/>
          </p:nvSpPr>
          <p:spPr bwMode="auto">
            <a:xfrm>
              <a:off x="2247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3291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21"/>
            <p:cNvSpPr>
              <a:spLocks noChangeShapeType="1"/>
            </p:cNvSpPr>
            <p:nvPr/>
          </p:nvSpPr>
          <p:spPr bwMode="auto">
            <a:xfrm>
              <a:off x="4255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22"/>
            <p:cNvSpPr>
              <a:spLocks noChangeShapeType="1"/>
            </p:cNvSpPr>
            <p:nvPr/>
          </p:nvSpPr>
          <p:spPr bwMode="auto">
            <a:xfrm>
              <a:off x="5263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23"/>
            <p:cNvSpPr>
              <a:spLocks noChangeShapeType="1"/>
            </p:cNvSpPr>
            <p:nvPr/>
          </p:nvSpPr>
          <p:spPr bwMode="auto">
            <a:xfrm>
              <a:off x="6291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24"/>
            <p:cNvSpPr>
              <a:spLocks noChangeShapeType="1"/>
            </p:cNvSpPr>
            <p:nvPr/>
          </p:nvSpPr>
          <p:spPr bwMode="auto">
            <a:xfrm>
              <a:off x="7287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25"/>
            <p:cNvSpPr>
              <a:spLocks noChangeShapeType="1"/>
            </p:cNvSpPr>
            <p:nvPr/>
          </p:nvSpPr>
          <p:spPr bwMode="auto">
            <a:xfrm>
              <a:off x="8267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26"/>
            <p:cNvSpPr>
              <a:spLocks noChangeShapeType="1"/>
            </p:cNvSpPr>
            <p:nvPr/>
          </p:nvSpPr>
          <p:spPr bwMode="auto">
            <a:xfrm>
              <a:off x="9247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" name="Group 27"/>
          <p:cNvGrpSpPr>
            <a:grpSpLocks/>
          </p:cNvGrpSpPr>
          <p:nvPr/>
        </p:nvGrpSpPr>
        <p:grpSpPr bwMode="auto">
          <a:xfrm>
            <a:off x="1004860" y="5794202"/>
            <a:ext cx="6226175" cy="180000"/>
            <a:chOff x="2247" y="4723"/>
            <a:chExt cx="7000" cy="376"/>
          </a:xfrm>
        </p:grpSpPr>
        <p:sp>
          <p:nvSpPr>
            <p:cNvPr id="64" name="Line 28"/>
            <p:cNvSpPr>
              <a:spLocks noChangeShapeType="1"/>
            </p:cNvSpPr>
            <p:nvPr/>
          </p:nvSpPr>
          <p:spPr bwMode="auto">
            <a:xfrm>
              <a:off x="2247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29"/>
            <p:cNvSpPr>
              <a:spLocks noChangeShapeType="1"/>
            </p:cNvSpPr>
            <p:nvPr/>
          </p:nvSpPr>
          <p:spPr bwMode="auto">
            <a:xfrm>
              <a:off x="3291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30"/>
            <p:cNvSpPr>
              <a:spLocks noChangeShapeType="1"/>
            </p:cNvSpPr>
            <p:nvPr/>
          </p:nvSpPr>
          <p:spPr bwMode="auto">
            <a:xfrm>
              <a:off x="4255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31"/>
            <p:cNvSpPr>
              <a:spLocks noChangeShapeType="1"/>
            </p:cNvSpPr>
            <p:nvPr/>
          </p:nvSpPr>
          <p:spPr bwMode="auto">
            <a:xfrm>
              <a:off x="5263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auto">
            <a:xfrm>
              <a:off x="6291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33"/>
            <p:cNvSpPr>
              <a:spLocks noChangeShapeType="1"/>
            </p:cNvSpPr>
            <p:nvPr/>
          </p:nvSpPr>
          <p:spPr bwMode="auto">
            <a:xfrm>
              <a:off x="7287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Line 34"/>
            <p:cNvSpPr>
              <a:spLocks noChangeShapeType="1"/>
            </p:cNvSpPr>
            <p:nvPr/>
          </p:nvSpPr>
          <p:spPr bwMode="auto">
            <a:xfrm>
              <a:off x="8267" y="473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Line 35"/>
            <p:cNvSpPr>
              <a:spLocks noChangeShapeType="1"/>
            </p:cNvSpPr>
            <p:nvPr/>
          </p:nvSpPr>
          <p:spPr bwMode="auto">
            <a:xfrm>
              <a:off x="9247" y="47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2" name="ZoneTexte 71"/>
          <p:cNvSpPr txBox="1"/>
          <p:nvPr/>
        </p:nvSpPr>
        <p:spPr>
          <a:xfrm>
            <a:off x="1716067" y="6012040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مدخل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785114" y="5997256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مخرج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2602596" y="6028788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مدخل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5301474" y="6028788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مدخل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7024360" y="6044554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مدخل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3493643" y="6028788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مخرج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4406571" y="5997256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مخرج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6145223" y="6013022"/>
            <a:ext cx="430887" cy="7143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مخرج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643879" y="6432298"/>
            <a:ext cx="6985000" cy="3635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600" b="1" dirty="0">
                <a:solidFill>
                  <a:srgbClr val="FF0000"/>
                </a:solidFill>
              </a:rPr>
              <a:t>     S	  </a:t>
            </a:r>
            <a:r>
              <a:rPr lang="ar-DZ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E	</a:t>
            </a:r>
            <a:r>
              <a:rPr lang="ar-DZ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0000"/>
                </a:solidFill>
              </a:rPr>
              <a:t>E	</a:t>
            </a:r>
            <a:r>
              <a:rPr lang="ar-DZ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0000"/>
                </a:solidFill>
              </a:rPr>
              <a:t>S	</a:t>
            </a:r>
            <a:r>
              <a:rPr lang="ar-DZ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0000"/>
                </a:solidFill>
              </a:rPr>
              <a:t>S	</a:t>
            </a:r>
            <a:r>
              <a:rPr lang="ar-DZ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0000"/>
                </a:solidFill>
              </a:rPr>
              <a:t>E	   S	   </a:t>
            </a:r>
            <a:r>
              <a:rPr lang="fr-FR" sz="1600" b="1" dirty="0">
                <a:solidFill>
                  <a:srgbClr val="FF0000"/>
                </a:solidFill>
              </a:rPr>
              <a:t>E	</a:t>
            </a:r>
          </a:p>
          <a:p>
            <a:endParaRPr lang="fr-F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0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32" grpId="0" autoUpdateAnimBg="0"/>
      <p:bldP spid="120033" grpId="0" autoUpdateAnimBg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3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38" grpId="0" animBg="1"/>
      <p:bldP spid="39" grpId="0" animBg="1"/>
      <p:bldP spid="40" grpId="0" animBg="1"/>
      <p:bldP spid="5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04" name="Picture 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8776"/>
            <a:ext cx="3602035" cy="25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805" name="AutoShape 461"/>
          <p:cNvSpPr>
            <a:spLocks noChangeArrowheads="1"/>
          </p:cNvSpPr>
          <p:nvPr/>
        </p:nvSpPr>
        <p:spPr bwMode="auto">
          <a:xfrm>
            <a:off x="4293640" y="104312"/>
            <a:ext cx="765465" cy="325297"/>
          </a:xfrm>
          <a:prstGeom prst="wedgeRoundRectCallout">
            <a:avLst>
              <a:gd name="adj1" fmla="val -304361"/>
              <a:gd name="adj2" fmla="val 208454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DZ" sz="1600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مخرج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57806" name="AutoShape 462"/>
          <p:cNvSpPr>
            <a:spLocks noChangeArrowheads="1"/>
          </p:cNvSpPr>
          <p:nvPr/>
        </p:nvSpPr>
        <p:spPr bwMode="auto">
          <a:xfrm>
            <a:off x="4258682" y="2111944"/>
            <a:ext cx="606462" cy="326493"/>
          </a:xfrm>
          <a:prstGeom prst="wedgeRoundRectCallout">
            <a:avLst>
              <a:gd name="adj1" fmla="val -359583"/>
              <a:gd name="adj2" fmla="val -148231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DZ" sz="1600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مدخل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3" name="AutoShape 462"/>
          <p:cNvSpPr>
            <a:spLocks noChangeArrowheads="1"/>
          </p:cNvSpPr>
          <p:nvPr/>
        </p:nvSpPr>
        <p:spPr bwMode="auto">
          <a:xfrm>
            <a:off x="4286248" y="857232"/>
            <a:ext cx="606462" cy="326493"/>
          </a:xfrm>
          <a:prstGeom prst="wedgeRoundRectCallout">
            <a:avLst>
              <a:gd name="adj1" fmla="val -452055"/>
              <a:gd name="adj2" fmla="val 127698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DZ" sz="1600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مدخل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7" name="AutoShape 462"/>
          <p:cNvSpPr>
            <a:spLocks noChangeArrowheads="1"/>
          </p:cNvSpPr>
          <p:nvPr/>
        </p:nvSpPr>
        <p:spPr bwMode="auto">
          <a:xfrm>
            <a:off x="4286248" y="2500306"/>
            <a:ext cx="606462" cy="326493"/>
          </a:xfrm>
          <a:prstGeom prst="wedgeRoundRectCallout">
            <a:avLst>
              <a:gd name="adj1" fmla="val -449900"/>
              <a:gd name="adj2" fmla="val -208521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DZ" sz="1600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مدخل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8" name="AutoShape 466"/>
          <p:cNvSpPr>
            <a:spLocks noChangeArrowheads="1"/>
          </p:cNvSpPr>
          <p:nvPr/>
        </p:nvSpPr>
        <p:spPr bwMode="auto">
          <a:xfrm>
            <a:off x="5572132" y="1285860"/>
            <a:ext cx="539995" cy="201186"/>
          </a:xfrm>
          <a:prstGeom prst="rightArrow">
            <a:avLst>
              <a:gd name="adj1" fmla="val 50000"/>
              <a:gd name="adj2" fmla="val 54846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143768" y="13648"/>
            <a:ext cx="1099999" cy="1627612"/>
            <a:chOff x="7143768" y="13648"/>
            <a:chExt cx="1099999" cy="1627612"/>
          </a:xfrm>
        </p:grpSpPr>
        <p:pic>
          <p:nvPicPr>
            <p:cNvPr id="40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43768" y="13648"/>
              <a:ext cx="1099999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1" name="Groupe 17"/>
            <p:cNvGrpSpPr/>
            <p:nvPr/>
          </p:nvGrpSpPr>
          <p:grpSpPr>
            <a:xfrm>
              <a:off x="7399026" y="942318"/>
              <a:ext cx="360388" cy="698942"/>
              <a:chOff x="7399026" y="942318"/>
              <a:chExt cx="360388" cy="698942"/>
            </a:xfrm>
          </p:grpSpPr>
          <p:sp>
            <p:nvSpPr>
              <p:cNvPr id="42" name="ZoneTexte 41"/>
              <p:cNvSpPr txBox="1"/>
              <p:nvPr/>
            </p:nvSpPr>
            <p:spPr>
              <a:xfrm>
                <a:off x="7399026" y="942318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7402224" y="1129336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7399026" y="1302706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</p:grpSp>
      </p:grpSp>
      <p:pic>
        <p:nvPicPr>
          <p:cNvPr id="45" name="Picture 496"/>
          <p:cNvPicPr>
            <a:picLocks noChangeAspect="1" noChangeArrowheads="1"/>
          </p:cNvPicPr>
          <p:nvPr/>
        </p:nvPicPr>
        <p:blipFill>
          <a:blip r:embed="rId4"/>
          <a:srcRect t="49435"/>
          <a:stretch>
            <a:fillRect/>
          </a:stretch>
        </p:blipFill>
        <p:spPr bwMode="auto">
          <a:xfrm>
            <a:off x="7143768" y="1657298"/>
            <a:ext cx="1116000" cy="158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357562"/>
            <a:ext cx="46694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5715008" y="5000636"/>
            <a:ext cx="540000" cy="214314"/>
          </a:xfrm>
          <a:prstGeom prst="rightArrow">
            <a:avLst>
              <a:gd name="adj1" fmla="val 50000"/>
              <a:gd name="adj2" fmla="val 32407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8" name="Picture 7"/>
          <p:cNvPicPr preferRelativeResize="0">
            <a:picLocks noChangeAspect="1" noChangeArrowheads="1"/>
          </p:cNvPicPr>
          <p:nvPr/>
        </p:nvPicPr>
        <p:blipFill>
          <a:blip r:embed="rId6"/>
          <a:srcRect t="49118"/>
          <a:stretch>
            <a:fillRect/>
          </a:stretch>
        </p:blipFill>
        <p:spPr bwMode="auto">
          <a:xfrm>
            <a:off x="7143766" y="5238024"/>
            <a:ext cx="111191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e 48"/>
          <p:cNvGrpSpPr/>
          <p:nvPr/>
        </p:nvGrpSpPr>
        <p:grpSpPr>
          <a:xfrm>
            <a:off x="7143768" y="3533561"/>
            <a:ext cx="1085850" cy="1666875"/>
            <a:chOff x="7143768" y="3473142"/>
            <a:chExt cx="1085850" cy="1666875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43768" y="3473142"/>
              <a:ext cx="1085850" cy="16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1" name="Groupe 18"/>
            <p:cNvGrpSpPr/>
            <p:nvPr/>
          </p:nvGrpSpPr>
          <p:grpSpPr>
            <a:xfrm>
              <a:off x="7402224" y="4386780"/>
              <a:ext cx="360388" cy="698942"/>
              <a:chOff x="7399026" y="942318"/>
              <a:chExt cx="360388" cy="698942"/>
            </a:xfrm>
          </p:grpSpPr>
          <p:sp>
            <p:nvSpPr>
              <p:cNvPr id="52" name="ZoneTexte 51"/>
              <p:cNvSpPr txBox="1"/>
              <p:nvPr/>
            </p:nvSpPr>
            <p:spPr>
              <a:xfrm>
                <a:off x="7399026" y="942318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7402224" y="1129336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7399026" y="1302706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05" grpId="0" animBg="1"/>
      <p:bldP spid="57806" grpId="0" animBg="1"/>
      <p:bldP spid="23" grpId="0" animBg="1"/>
      <p:bldP spid="37" grpId="0" animBg="1"/>
      <p:bldP spid="38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7"/>
          <p:cNvSpPr>
            <a:spLocks noChangeArrowheads="1"/>
          </p:cNvSpPr>
          <p:nvPr/>
        </p:nvSpPr>
        <p:spPr bwMode="auto">
          <a:xfrm>
            <a:off x="142844" y="290490"/>
            <a:ext cx="1241425" cy="452438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cs typeface="Arabic Transparent" pitchFamily="2" charset="-78"/>
              </a:rPr>
              <a:t>طرح الاشكال</a:t>
            </a:r>
            <a:endParaRPr lang="fr-FR" sz="1700" b="1">
              <a:cs typeface="Arabic Transparent" pitchFamily="2" charset="-78"/>
            </a:endParaRPr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3192432" y="29049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4703732" y="28572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390311" y="4428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4449732" y="4555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2915259" y="4555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AutoShape 34"/>
          <p:cNvSpPr>
            <a:spLocks noChangeArrowheads="1"/>
          </p:cNvSpPr>
          <p:nvPr/>
        </p:nvSpPr>
        <p:spPr bwMode="auto">
          <a:xfrm>
            <a:off x="6242019" y="29525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7766019" y="31112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4" name="AutoShape 36"/>
          <p:cNvSpPr>
            <a:spLocks noChangeArrowheads="1"/>
          </p:cNvSpPr>
          <p:nvPr/>
        </p:nvSpPr>
        <p:spPr bwMode="auto">
          <a:xfrm>
            <a:off x="5974371" y="4555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7495196" y="450828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AutoShape 29"/>
          <p:cNvSpPr>
            <a:spLocks noChangeArrowheads="1"/>
          </p:cNvSpPr>
          <p:nvPr/>
        </p:nvSpPr>
        <p:spPr bwMode="auto">
          <a:xfrm>
            <a:off x="1629695" y="293993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 dirty="0" smtClean="0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pic>
        <p:nvPicPr>
          <p:cNvPr id="17" name="Picture 4" descr="H:\carte-mere-composants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2844" y="941002"/>
            <a:ext cx="7072362" cy="499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Légende encadrée 2 17"/>
          <p:cNvSpPr/>
          <p:nvPr/>
        </p:nvSpPr>
        <p:spPr bwMode="auto">
          <a:xfrm>
            <a:off x="6500826" y="6000768"/>
            <a:ext cx="2571768" cy="64294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5126"/>
              <a:gd name="adj6" fmla="val -43905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في الـحاسوب</a:t>
            </a:r>
            <a:r>
              <a:rPr kumimoji="0" lang="ar-DZ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 أن كل من الذاكرات والمعالج </a:t>
            </a:r>
            <a:r>
              <a:rPr lang="ar-DZ" sz="16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في مكان مختلف.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" y="5448044"/>
            <a:ext cx="9144000" cy="122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3203575" y="214290"/>
            <a:ext cx="5472113" cy="7848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ـ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تم توجيه مخارج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الميكرومراقب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 ولكن كيف يتم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الحصول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على </a:t>
            </a:r>
            <a:endParaRPr lang="fr-FR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fr-FR" b="1" dirty="0" smtClean="0">
                <a:solidFill>
                  <a:srgbClr val="0000FF"/>
                </a:solidFill>
                <a:cs typeface="Arabic Transparent" pitchFamily="2" charset="-78"/>
              </a:rPr>
              <a:t>5V</a:t>
            </a: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( 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mise a 1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 )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على مستوى المخارج.    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4572000" y="1071546"/>
            <a:ext cx="4392613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يتم ذلك بواسطة</a:t>
            </a:r>
            <a:r>
              <a:rPr lang="ar-DZ" sz="2000" b="1" dirty="0">
                <a:solidFill>
                  <a:srgbClr val="FFFF00"/>
                </a:solidFill>
                <a:cs typeface="Arabic Transparent" pitchFamily="2" charset="-78"/>
              </a:rPr>
              <a:t> السجلات </a:t>
            </a:r>
            <a:r>
              <a:rPr lang="fr-FR" sz="2000" b="1" dirty="0">
                <a:solidFill>
                  <a:srgbClr val="FFFF00"/>
                </a:solidFill>
                <a:cs typeface="Arabic Transparent" pitchFamily="2" charset="-78"/>
              </a:rPr>
              <a:t>PORTA</a:t>
            </a:r>
            <a:r>
              <a:rPr lang="ar-DZ" sz="2000" b="1" dirty="0">
                <a:solidFill>
                  <a:srgbClr val="FFFF00"/>
                </a:solidFill>
                <a:cs typeface="Arabic Transparent" pitchFamily="2" charset="-78"/>
              </a:rPr>
              <a:t> و </a:t>
            </a:r>
            <a:r>
              <a:rPr lang="fr-FR" sz="2000" b="1" dirty="0">
                <a:solidFill>
                  <a:srgbClr val="FFFF00"/>
                </a:solidFill>
                <a:cs typeface="Arabic Transparent" pitchFamily="2" charset="-78"/>
              </a:rPr>
              <a:t>PORTAB</a:t>
            </a:r>
            <a:r>
              <a:rPr lang="ar-DZ" sz="2000" b="1" dirty="0">
                <a:solidFill>
                  <a:srgbClr val="FFFF00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rgbClr val="FFFF00"/>
              </a:solidFill>
              <a:cs typeface="Arabic Transparent" pitchFamily="2" charset="-78"/>
            </a:endParaRP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3286116" y="1571612"/>
            <a:ext cx="564360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 rtl="1"/>
            <a:r>
              <a:rPr lang="ar-DZ" b="1" dirty="0">
                <a:solidFill>
                  <a:schemeClr val="folHlink"/>
                </a:solidFill>
                <a:cs typeface="Arabic Transparent" pitchFamily="2" charset="-78"/>
              </a:rPr>
              <a:t>السجل </a:t>
            </a:r>
            <a:r>
              <a:rPr lang="fr-FR" b="1" dirty="0">
                <a:solidFill>
                  <a:schemeClr val="folHlink"/>
                </a:solidFill>
                <a:cs typeface="Arabic Transparent" pitchFamily="2" charset="-78"/>
              </a:rPr>
              <a:t>PORTA</a:t>
            </a:r>
            <a:r>
              <a:rPr lang="ar-DZ" b="1" dirty="0">
                <a:solidFill>
                  <a:schemeClr val="folHlink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: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يقع في العنوان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05h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prstClr val="black"/>
                </a:solidFill>
                <a:ea typeface="ＭＳ Ｐゴシック"/>
                <a:cs typeface="Arabic Transparent" pitchFamily="2" charset="-78"/>
              </a:rPr>
              <a:t>(</a:t>
            </a:r>
            <a:r>
              <a:rPr lang="ar-DZ" b="1" dirty="0" smtClean="0">
                <a:solidFill>
                  <a:prstClr val="black"/>
                </a:solidFill>
                <a:cs typeface="Arabic Transparent" pitchFamily="2" charset="-78"/>
              </a:rPr>
              <a:t>الصفحة</a:t>
            </a:r>
            <a:r>
              <a:rPr lang="en-US" b="1" dirty="0" smtClean="0">
                <a:solidFill>
                  <a:prstClr val="black"/>
                </a:solidFill>
                <a:cs typeface="Arabic Transparent" pitchFamily="2" charset="-78"/>
              </a:rPr>
              <a:t>0</a:t>
            </a:r>
            <a:r>
              <a:rPr lang="ar-DZ" b="1" dirty="0" smtClean="0">
                <a:solidFill>
                  <a:prstClr val="black"/>
                </a:solidFill>
                <a:ea typeface="Times New Roman" pitchFamily="18" charset="0"/>
                <a:cs typeface="Arabic Transparent" pitchFamily="2" charset="-78"/>
              </a:rPr>
              <a:t>) من الذاكرة </a:t>
            </a:r>
            <a:r>
              <a:rPr lang="fr-FR" b="1" dirty="0" smtClean="0">
                <a:solidFill>
                  <a:prstClr val="black"/>
                </a:solidFill>
                <a:ea typeface="Times New Roman" pitchFamily="18" charset="0"/>
                <a:cs typeface="Arabic Transparent" pitchFamily="2" charset="-78"/>
              </a:rPr>
              <a:t>RAM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.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fr-FR" b="1" dirty="0">
              <a:solidFill>
                <a:schemeClr val="tx1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 l="8252" t="20703" r="63184" b="59613"/>
          <a:stretch>
            <a:fillRect/>
          </a:stretch>
        </p:blipFill>
        <p:spPr bwMode="auto">
          <a:xfrm>
            <a:off x="179388" y="142852"/>
            <a:ext cx="30241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69" name="Oval 49"/>
          <p:cNvSpPr>
            <a:spLocks noChangeArrowheads="1"/>
          </p:cNvSpPr>
          <p:nvPr/>
        </p:nvSpPr>
        <p:spPr bwMode="auto">
          <a:xfrm>
            <a:off x="639243" y="1484290"/>
            <a:ext cx="1152525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09975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31" y="2304903"/>
            <a:ext cx="849788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97" name="Text Box 77"/>
          <p:cNvSpPr txBox="1">
            <a:spLocks noChangeArrowheads="1"/>
          </p:cNvSpPr>
          <p:nvPr/>
        </p:nvSpPr>
        <p:spPr bwMode="auto">
          <a:xfrm>
            <a:off x="2789283" y="3571876"/>
            <a:ext cx="6068997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 rtl="1"/>
            <a:r>
              <a:rPr lang="ar-DZ" sz="2000" b="1" dirty="0">
                <a:solidFill>
                  <a:schemeClr val="folHlink"/>
                </a:solidFill>
                <a:cs typeface="Arabic Transparent" pitchFamily="2" charset="-78"/>
              </a:rPr>
              <a:t>السجل </a:t>
            </a:r>
            <a:r>
              <a:rPr lang="fr-FR" sz="2000" b="1" dirty="0">
                <a:solidFill>
                  <a:schemeClr val="folHlink"/>
                </a:solidFill>
                <a:cs typeface="Arabic Transparent" pitchFamily="2" charset="-78"/>
              </a:rPr>
              <a:t>PORTB</a:t>
            </a:r>
            <a:r>
              <a:rPr lang="ar-DZ" sz="2000" b="1" dirty="0">
                <a:solidFill>
                  <a:schemeClr val="folHlink"/>
                </a:solidFill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: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يقع في العنوان </a:t>
            </a:r>
            <a:r>
              <a:rPr lang="ar-DZ" altLang="ja-JP" sz="2000" b="1" dirty="0" smtClean="0">
                <a:solidFill>
                  <a:prstClr val="black"/>
                </a:solidFill>
                <a:ea typeface="ＭＳ Ｐゴシック"/>
                <a:cs typeface="Arabic Transparent" pitchFamily="2" charset="-78"/>
              </a:rPr>
              <a:t>(</a:t>
            </a:r>
            <a:r>
              <a:rPr lang="ar-DZ" sz="2000" b="1" dirty="0" smtClean="0">
                <a:solidFill>
                  <a:prstClr val="black"/>
                </a:solidFill>
                <a:cs typeface="Arabic Transparent" pitchFamily="2" charset="-78"/>
              </a:rPr>
              <a:t>الصفحة</a:t>
            </a:r>
            <a:r>
              <a:rPr lang="en-US" sz="2000" b="1" dirty="0" smtClean="0">
                <a:solidFill>
                  <a:prstClr val="black"/>
                </a:solidFill>
                <a:cs typeface="Arabic Transparent" pitchFamily="2" charset="-78"/>
              </a:rPr>
              <a:t>0</a:t>
            </a:r>
            <a:r>
              <a:rPr lang="ar-DZ" sz="2000" b="1" dirty="0" smtClean="0">
                <a:solidFill>
                  <a:prstClr val="black"/>
                </a:solidFill>
                <a:ea typeface="Times New Roman" pitchFamily="18" charset="0"/>
                <a:cs typeface="Arabic Transparent" pitchFamily="2" charset="-78"/>
              </a:rPr>
              <a:t>) من الذاكرة </a:t>
            </a:r>
            <a:r>
              <a:rPr lang="fr-FR" sz="2000" b="1" dirty="0" smtClean="0">
                <a:solidFill>
                  <a:prstClr val="black"/>
                </a:solidFill>
                <a:ea typeface="Times New Roman" pitchFamily="18" charset="0"/>
                <a:cs typeface="Arabic Transparent" pitchFamily="2" charset="-78"/>
              </a:rPr>
              <a:t>RAM</a:t>
            </a:r>
            <a:endParaRPr lang="fr-FR" sz="2000" b="1" dirty="0" smtClean="0">
              <a:solidFill>
                <a:prstClr val="black"/>
              </a:solidFill>
              <a:cs typeface="Arabic Transparent" pitchFamily="2" charset="-78"/>
            </a:endParaRPr>
          </a:p>
        </p:txBody>
      </p:sp>
      <p:graphicFrame>
        <p:nvGraphicFramePr>
          <p:cNvPr id="209998" name="Group 78"/>
          <p:cNvGraphicFramePr>
            <a:graphicFrameLocks noGrp="1"/>
          </p:cNvGraphicFramePr>
          <p:nvPr>
            <p:ph sz="half" idx="2"/>
          </p:nvPr>
        </p:nvGraphicFramePr>
        <p:xfrm>
          <a:off x="433418" y="2857496"/>
          <a:ext cx="8424862" cy="457200"/>
        </p:xfrm>
        <a:graphic>
          <a:graphicData uri="http://schemas.openxmlformats.org/drawingml/2006/table">
            <a:tbl>
              <a:tblPr/>
              <a:tblGrid>
                <a:gridCol w="1055687"/>
                <a:gridCol w="1050925"/>
                <a:gridCol w="1054100"/>
                <a:gridCol w="1054100"/>
                <a:gridCol w="1049338"/>
                <a:gridCol w="1054100"/>
                <a:gridCol w="1050925"/>
                <a:gridCol w="1055687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0018" name="Oval 98"/>
          <p:cNvSpPr>
            <a:spLocks noChangeArrowheads="1"/>
          </p:cNvSpPr>
          <p:nvPr/>
        </p:nvSpPr>
        <p:spPr bwMode="auto">
          <a:xfrm>
            <a:off x="641168" y="1700190"/>
            <a:ext cx="1152525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10020" name="Picture 1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87182"/>
            <a:ext cx="86423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0021" name="Group 101"/>
          <p:cNvGraphicFramePr>
            <a:graphicFrameLocks noGrp="1"/>
          </p:cNvGraphicFramePr>
          <p:nvPr/>
        </p:nvGraphicFramePr>
        <p:xfrm>
          <a:off x="357158" y="4616146"/>
          <a:ext cx="8675688" cy="457200"/>
        </p:xfrm>
        <a:graphic>
          <a:graphicData uri="http://schemas.openxmlformats.org/drawingml/2006/table">
            <a:tbl>
              <a:tblPr/>
              <a:tblGrid>
                <a:gridCol w="1084263"/>
                <a:gridCol w="1085850"/>
                <a:gridCol w="1082675"/>
                <a:gridCol w="1085850"/>
                <a:gridCol w="1084262"/>
                <a:gridCol w="1085850"/>
                <a:gridCol w="1082675"/>
                <a:gridCol w="1084263"/>
              </a:tblGrid>
              <a:tr h="2174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7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6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bit 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536577" y="228599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X            X            X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798" y="5486968"/>
            <a:ext cx="9072562" cy="122084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ts val="2200"/>
              </a:lnSpc>
            </a:pPr>
            <a:r>
              <a:rPr lang="ar-DZ" sz="1600" b="1" u="sng" dirty="0" smtClean="0">
                <a:solidFill>
                  <a:srgbClr val="FF0000"/>
                </a:solidFill>
              </a:rPr>
              <a:t>ملاحظة هامة جدا: </a:t>
            </a:r>
            <a:r>
              <a:rPr lang="ar-DZ" sz="1600" b="1" dirty="0" smtClean="0">
                <a:solidFill>
                  <a:schemeClr val="tx1"/>
                </a:solidFill>
              </a:rPr>
              <a:t>هناك فرق بين </a:t>
            </a:r>
            <a:r>
              <a:rPr lang="ar-DZ" sz="1600" b="1" dirty="0" smtClean="0">
                <a:solidFill>
                  <a:srgbClr val="0000FF"/>
                </a:solidFill>
              </a:rPr>
              <a:t>السجلات التوجيه (</a:t>
            </a:r>
            <a:r>
              <a:rPr lang="fr-FR" sz="1600" b="1" dirty="0" smtClean="0">
                <a:solidFill>
                  <a:srgbClr val="0000FF"/>
                </a:solidFill>
              </a:rPr>
              <a:t>TRISA</a:t>
            </a:r>
            <a:r>
              <a:rPr lang="ar-DZ" sz="1600" b="1" dirty="0" smtClean="0">
                <a:solidFill>
                  <a:srgbClr val="0000FF"/>
                </a:solidFill>
              </a:rPr>
              <a:t> و </a:t>
            </a:r>
            <a:r>
              <a:rPr lang="en-US" sz="1600" b="1" dirty="0" smtClean="0">
                <a:solidFill>
                  <a:srgbClr val="0000FF"/>
                </a:solidFill>
              </a:rPr>
              <a:t>TRISB</a:t>
            </a:r>
            <a:r>
              <a:rPr lang="ar-DZ" sz="1600" b="1" dirty="0" smtClean="0">
                <a:solidFill>
                  <a:srgbClr val="0000FF"/>
                </a:solidFill>
              </a:rPr>
              <a:t>) </a:t>
            </a:r>
            <a:r>
              <a:rPr lang="ar-DZ" sz="1600" b="1" dirty="0" smtClean="0">
                <a:solidFill>
                  <a:srgbClr val="336600"/>
                </a:solidFill>
              </a:rPr>
              <a:t>– داخل </a:t>
            </a:r>
            <a:r>
              <a:rPr lang="ar-DZ" sz="1600" b="1" dirty="0" err="1" smtClean="0">
                <a:solidFill>
                  <a:srgbClr val="336600"/>
                </a:solidFill>
              </a:rPr>
              <a:t>المكرومراقب</a:t>
            </a:r>
            <a:r>
              <a:rPr lang="ar-DZ" sz="1600" b="1" dirty="0" smtClean="0">
                <a:solidFill>
                  <a:srgbClr val="336600"/>
                </a:solidFill>
              </a:rPr>
              <a:t>- </a:t>
            </a:r>
            <a:r>
              <a:rPr lang="ar-DZ" sz="1600" b="1" dirty="0" smtClean="0">
                <a:solidFill>
                  <a:srgbClr val="0000FF"/>
                </a:solidFill>
              </a:rPr>
              <a:t>والمرافئ (</a:t>
            </a:r>
            <a:r>
              <a:rPr lang="en-US" sz="1600" b="1" dirty="0" smtClean="0">
                <a:solidFill>
                  <a:srgbClr val="0000FF"/>
                </a:solidFill>
              </a:rPr>
              <a:t>PORTA </a:t>
            </a:r>
            <a:r>
              <a:rPr lang="ar-DZ" sz="1600" b="1" dirty="0" smtClean="0">
                <a:solidFill>
                  <a:srgbClr val="0000FF"/>
                </a:solidFill>
              </a:rPr>
              <a:t> و </a:t>
            </a:r>
            <a:r>
              <a:rPr lang="fr-FR" sz="1600" b="1" dirty="0" smtClean="0">
                <a:solidFill>
                  <a:srgbClr val="0000FF"/>
                </a:solidFill>
              </a:rPr>
              <a:t>PORTB</a:t>
            </a:r>
            <a:r>
              <a:rPr lang="ar-DZ" sz="1600" b="1" dirty="0" smtClean="0">
                <a:solidFill>
                  <a:srgbClr val="336600"/>
                </a:solidFill>
              </a:rPr>
              <a:t>)-الاتصال بالخارج-</a:t>
            </a:r>
            <a:r>
              <a:rPr lang="ar-DZ" sz="1600" b="1" dirty="0" smtClean="0">
                <a:solidFill>
                  <a:schemeClr val="tx1"/>
                </a:solidFill>
              </a:rPr>
              <a:t> فشحن </a:t>
            </a:r>
            <a:r>
              <a:rPr lang="fr-FR" sz="1600" b="1" dirty="0" smtClean="0">
                <a:solidFill>
                  <a:schemeClr val="tx1"/>
                </a:solidFill>
              </a:rPr>
              <a:t>TRISA</a:t>
            </a:r>
            <a:r>
              <a:rPr lang="ar-DZ" sz="1600" b="1" dirty="0" smtClean="0">
                <a:solidFill>
                  <a:schemeClr val="tx1"/>
                </a:solidFill>
              </a:rPr>
              <a:t> أو </a:t>
            </a:r>
            <a:r>
              <a:rPr lang="fr-FR" sz="1600" b="1" dirty="0" smtClean="0">
                <a:solidFill>
                  <a:schemeClr val="tx1"/>
                </a:solidFill>
              </a:rPr>
              <a:t>TRISB</a:t>
            </a:r>
            <a:r>
              <a:rPr lang="ar-DZ" sz="1600" b="1" dirty="0" smtClean="0">
                <a:solidFill>
                  <a:schemeClr val="tx1"/>
                </a:solidFill>
              </a:rPr>
              <a:t> بالقيمة ”1“  أو“0“ (فقط توجيهه كمدخل أو مخرج  </a:t>
            </a:r>
            <a:r>
              <a:rPr lang="ar-DZ" sz="1600" b="1" dirty="0" smtClean="0">
                <a:solidFill>
                  <a:schemeClr val="accent6">
                    <a:lumMod val="75000"/>
                  </a:schemeClr>
                </a:solidFill>
              </a:rPr>
              <a:t>دون توفير الطاقة الكهربائية (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5V</a:t>
            </a:r>
            <a:r>
              <a:rPr lang="ar-DZ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) </a:t>
            </a:r>
            <a:r>
              <a:rPr lang="ar-DZ" sz="1600" b="1" dirty="0" smtClean="0">
                <a:solidFill>
                  <a:schemeClr val="tx1"/>
                </a:solidFill>
                <a:latin typeface="Arial"/>
                <a:cs typeface="Arial"/>
              </a:rPr>
              <a:t>على مستوى ذلك القطب )</a:t>
            </a:r>
            <a:r>
              <a:rPr lang="fr-FR" sz="1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</a:rPr>
              <a:t>وإرغام </a:t>
            </a:r>
            <a:r>
              <a:rPr lang="fr-FR" sz="1600" b="1" dirty="0" smtClean="0">
                <a:solidFill>
                  <a:schemeClr val="tx1"/>
                </a:solidFill>
              </a:rPr>
              <a:t>PORTA</a:t>
            </a:r>
            <a:r>
              <a:rPr lang="ar-DZ" sz="1600" b="1" dirty="0" smtClean="0">
                <a:solidFill>
                  <a:schemeClr val="tx1"/>
                </a:solidFill>
              </a:rPr>
              <a:t> أو </a:t>
            </a:r>
            <a:r>
              <a:rPr lang="fr-FR" sz="1600" b="1" dirty="0" smtClean="0">
                <a:solidFill>
                  <a:schemeClr val="tx1"/>
                </a:solidFill>
              </a:rPr>
              <a:t>PORTB</a:t>
            </a:r>
            <a:r>
              <a:rPr lang="ar-DZ" sz="1600" b="1" dirty="0" smtClean="0">
                <a:solidFill>
                  <a:schemeClr val="tx1"/>
                </a:solidFill>
              </a:rPr>
              <a:t> اخذ القيمة ”1“  أو ”0“ </a:t>
            </a:r>
            <a:r>
              <a:rPr lang="ar-DZ" sz="1600" b="1" dirty="0" smtClean="0">
                <a:solidFill>
                  <a:schemeClr val="accent6">
                    <a:lumMod val="75000"/>
                  </a:schemeClr>
                </a:solidFill>
              </a:rPr>
              <a:t>يعني توفير الطاقة الكهربائية (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5V</a:t>
            </a:r>
            <a:r>
              <a:rPr lang="ar-DZ" sz="1600" b="1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  <a:r>
              <a:rPr lang="ar-DZ" sz="1600" b="1" dirty="0" smtClean="0">
                <a:solidFill>
                  <a:schemeClr val="tx1"/>
                </a:solidFill>
              </a:rPr>
              <a:t>على مستوى ذلك القطب من اجل مثلا إشعال مصباح(</a:t>
            </a:r>
            <a:r>
              <a:rPr lang="fr-FR" sz="1600" b="1" dirty="0" smtClean="0">
                <a:solidFill>
                  <a:schemeClr val="tx1"/>
                </a:solidFill>
              </a:rPr>
              <a:t>LED</a:t>
            </a:r>
            <a:r>
              <a:rPr lang="ar-DZ" sz="1600" b="1" dirty="0" smtClean="0">
                <a:solidFill>
                  <a:schemeClr val="tx1"/>
                </a:solidFill>
              </a:rPr>
              <a:t>) وإطفائه. 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0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1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9922" grpId="0" autoUpdateAnimBg="0"/>
      <p:bldP spid="209923" grpId="0" animBg="1" autoUpdateAnimBg="0"/>
      <p:bldP spid="209924" grpId="0" autoUpdateAnimBg="0"/>
      <p:bldP spid="209969" grpId="0" animBg="1"/>
      <p:bldP spid="209997" grpId="0" autoUpdateAnimBg="0"/>
      <p:bldP spid="210018" grpId="0" animBg="1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214282" y="158933"/>
            <a:ext cx="8643998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ـ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هذه السجلات موجودة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إما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في الصفحة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الأولى(</a:t>
            </a:r>
            <a:r>
              <a:rPr lang="fr-FR" b="1" dirty="0">
                <a:solidFill>
                  <a:srgbClr val="FF0000"/>
                </a:solidFill>
                <a:cs typeface="Arabic Transparent" pitchFamily="2" charset="-78"/>
              </a:rPr>
              <a:t>BANK0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)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أو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في الصفحة الثانية (</a:t>
            </a:r>
            <a:r>
              <a:rPr lang="fr-FR" b="1" dirty="0">
                <a:solidFill>
                  <a:srgbClr val="FF0000"/>
                </a:solidFill>
                <a:cs typeface="Arabic Transparent" pitchFamily="2" charset="-78"/>
              </a:rPr>
              <a:t>BANK1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) فكيف يتم اختيار الصفحة لكي يتم التعامل مع هذه السجلات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38915" name="Picture 3" descr="ram"/>
          <p:cNvPicPr preferRelativeResize="0">
            <a:picLocks noChangeArrowheads="1"/>
          </p:cNvPicPr>
          <p:nvPr/>
        </p:nvPicPr>
        <p:blipFill>
          <a:blip r:embed="rId2"/>
          <a:srcRect l="2632" r="-3289" b="20461"/>
          <a:stretch>
            <a:fillRect/>
          </a:stretch>
        </p:blipFill>
        <p:spPr bwMode="auto">
          <a:xfrm>
            <a:off x="6572264" y="1497958"/>
            <a:ext cx="2500298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5881520" y="961860"/>
            <a:ext cx="1548000" cy="324000"/>
          </a:xfrm>
          <a:prstGeom prst="wedgeRoundRectCallout">
            <a:avLst>
              <a:gd name="adj1" fmla="val 40945"/>
              <a:gd name="adj2" fmla="val 154952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RP0=0</a:t>
            </a:r>
            <a:r>
              <a:rPr lang="fr-FR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الصفحة 0</a:t>
            </a:r>
            <a:r>
              <a:rPr lang="fr-FR" sz="16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  </a:t>
            </a:r>
            <a:endParaRPr lang="en-US" sz="1600" b="1" dirty="0">
              <a:solidFill>
                <a:srgbClr val="FF0000"/>
              </a:solidFill>
              <a:ea typeface="SimSun" pitchFamily="2" charset="-122"/>
              <a:cs typeface="Arabic Transparent" pitchFamily="2" charset="-78"/>
            </a:endParaRPr>
          </a:p>
          <a:p>
            <a:endParaRPr lang="fr-FR" sz="1600" b="1" dirty="0"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7572396" y="928670"/>
            <a:ext cx="1548000" cy="324000"/>
          </a:xfrm>
          <a:prstGeom prst="wedgeRoundRectCallout">
            <a:avLst>
              <a:gd name="adj1" fmla="val -12379"/>
              <a:gd name="adj2" fmla="val 164028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RP0=1</a:t>
            </a:r>
            <a:r>
              <a:rPr lang="fr-FR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 dirty="0" smtClean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الصفحة</a:t>
            </a:r>
            <a:endParaRPr lang="fr-FR" sz="1600" b="1" dirty="0">
              <a:solidFill>
                <a:srgbClr val="0000FF"/>
              </a:solidFill>
              <a:ea typeface="SimSun" pitchFamily="2" charset="-122"/>
              <a:cs typeface="Arabic Transparent" pitchFamily="2" charset="-78"/>
            </a:endParaRPr>
          </a:p>
          <a:p>
            <a:endParaRPr lang="fr-FR" sz="1600" b="1" dirty="0"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979884" y="1642420"/>
            <a:ext cx="756000" cy="46800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DZ" b="0"/>
          </a:p>
        </p:txBody>
      </p:sp>
      <p:sp>
        <p:nvSpPr>
          <p:cNvPr id="5" name="Rectangle 4"/>
          <p:cNvSpPr/>
          <p:nvPr/>
        </p:nvSpPr>
        <p:spPr bwMode="auto">
          <a:xfrm>
            <a:off x="7755888" y="1642420"/>
            <a:ext cx="756000" cy="468000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DZ" b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93725" y="897832"/>
            <a:ext cx="2835267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bg1"/>
                </a:solidFill>
                <a:cs typeface="Arabic Transparent" pitchFamily="2" charset="-78"/>
              </a:rPr>
              <a:t>يتم ذلك بواسطة</a:t>
            </a:r>
            <a:r>
              <a:rPr lang="ar-DZ" b="1" dirty="0">
                <a:solidFill>
                  <a:srgbClr val="FFFF00"/>
                </a:solidFill>
                <a:cs typeface="Arabic Transparent" pitchFamily="2" charset="-78"/>
              </a:rPr>
              <a:t> السجل </a:t>
            </a:r>
            <a:r>
              <a:rPr lang="fr-FR" b="1" dirty="0">
                <a:solidFill>
                  <a:srgbClr val="FFFF00"/>
                </a:solidFill>
                <a:cs typeface="Arabic Transparent" pitchFamily="2" charset="-78"/>
              </a:rPr>
              <a:t>STATUS</a:t>
            </a:r>
            <a:r>
              <a:rPr lang="ar-DZ" b="1" dirty="0">
                <a:solidFill>
                  <a:srgbClr val="FFFF00"/>
                </a:solidFill>
                <a:cs typeface="Arabic Transparent" pitchFamily="2" charset="-78"/>
              </a:rPr>
              <a:t>.</a:t>
            </a:r>
            <a:endParaRPr lang="fr-FR" b="1" dirty="0">
              <a:solidFill>
                <a:srgbClr val="FFFF00"/>
              </a:solidFill>
              <a:cs typeface="Arabic Transparent" pitchFamily="2" charset="-7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8252" t="20703" r="63184" b="59613"/>
          <a:stretch>
            <a:fillRect/>
          </a:stretch>
        </p:blipFill>
        <p:spPr bwMode="auto">
          <a:xfrm>
            <a:off x="544509" y="2714620"/>
            <a:ext cx="2955921" cy="17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65"/>
          <p:cNvSpPr>
            <a:spLocks noChangeArrowheads="1"/>
          </p:cNvSpPr>
          <p:nvPr/>
        </p:nvSpPr>
        <p:spPr bwMode="auto">
          <a:xfrm>
            <a:off x="1169828" y="3581388"/>
            <a:ext cx="684000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Oval 66"/>
          <p:cNvSpPr>
            <a:spLocks noChangeArrowheads="1"/>
          </p:cNvSpPr>
          <p:nvPr/>
        </p:nvSpPr>
        <p:spPr bwMode="auto">
          <a:xfrm>
            <a:off x="2022422" y="3568688"/>
            <a:ext cx="684000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41"/>
          <p:cNvSpPr>
            <a:spLocks noChangeArrowheads="1"/>
          </p:cNvSpPr>
          <p:nvPr/>
        </p:nvSpPr>
        <p:spPr bwMode="auto">
          <a:xfrm>
            <a:off x="214282" y="1371415"/>
            <a:ext cx="6109365" cy="120032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 smtClean="0">
                <a:solidFill>
                  <a:schemeClr val="fol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1ـ </a:t>
            </a:r>
            <a:r>
              <a:rPr lang="ar-DZ" altLang="ja-JP" b="1" dirty="0">
                <a:solidFill>
                  <a:schemeClr val="fol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السجل </a:t>
            </a:r>
            <a:r>
              <a:rPr lang="fr-FR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: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يقع في العنوان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03h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و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83h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يسمح هذا 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السجل</a:t>
            </a:r>
          </a:p>
          <a:p>
            <a:pPr algn="r" rtl="1"/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باختيار الصفحة 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الأولى أو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الثانية للذاكرة "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RAM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"  وكذلك حالة 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ناتج العمليات</a:t>
            </a:r>
          </a:p>
          <a:p>
            <a:pPr algn="r" rtl="1"/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الحسابية وهو ذو 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8 </a:t>
            </a:r>
            <a:r>
              <a:rPr lang="fr-FR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BIT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.(تكراره مرتين حتى يتسنى العمل بالسجلات</a:t>
            </a:r>
          </a:p>
          <a:p>
            <a:pPr algn="r" rtl="1"/>
            <a:r>
              <a:rPr lang="ar-DZ" altLang="ja-JP" b="1" dirty="0" smtClean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الموجودة في الصفحة 0 أو الموجودة في الصفحة 1)</a:t>
            </a:r>
            <a:endParaRPr lang="ar-DZ" altLang="ja-JP" b="1" dirty="0">
              <a:solidFill>
                <a:srgbClr val="0000FF"/>
              </a:solidFill>
              <a:latin typeface="Calibri" pitchFamily="34" charset="0"/>
              <a:cs typeface="Arabic Transparent" pitchFamily="2" charset="-78"/>
            </a:endParaRPr>
          </a:p>
        </p:txBody>
      </p:sp>
      <p:pic>
        <p:nvPicPr>
          <p:cNvPr id="13" name="Picture 6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275810"/>
            <a:ext cx="633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oup 68"/>
          <p:cNvGraphicFramePr>
            <a:graphicFrameLocks noGrp="1"/>
          </p:cNvGraphicFramePr>
          <p:nvPr/>
        </p:nvGraphicFramePr>
        <p:xfrm>
          <a:off x="142844" y="4704306"/>
          <a:ext cx="6286577" cy="365760"/>
        </p:xfrm>
        <a:graphic>
          <a:graphicData uri="http://schemas.openxmlformats.org/drawingml/2006/table">
            <a:tbl>
              <a:tblPr/>
              <a:tblGrid>
                <a:gridCol w="786647"/>
                <a:gridCol w="785327"/>
                <a:gridCol w="786647"/>
                <a:gridCol w="785328"/>
                <a:gridCol w="784007"/>
                <a:gridCol w="786647"/>
                <a:gridCol w="785327"/>
                <a:gridCol w="786647"/>
              </a:tblGrid>
              <a:tr h="285752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7 </a:t>
                      </a: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6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bit 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2201837" y="5718734"/>
            <a:ext cx="0" cy="324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" name="AutoShape 89"/>
          <p:cNvSpPr>
            <a:spLocks noChangeArrowheads="1"/>
          </p:cNvSpPr>
          <p:nvPr/>
        </p:nvSpPr>
        <p:spPr bwMode="auto">
          <a:xfrm>
            <a:off x="955274" y="6061628"/>
            <a:ext cx="2448000" cy="6840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 algn="r"/>
            <a:r>
              <a:rPr lang="ar-DZ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يشير الى الصفحة الاولى أو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"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RAM </a:t>
            </a:r>
            <a:r>
              <a:rPr lang="fr-FR" b="1">
                <a:solidFill>
                  <a:srgbClr val="FF0000"/>
                </a:solidFill>
              </a:rPr>
              <a:t>"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الثانية للذاكــرة</a:t>
            </a:r>
            <a:endParaRPr lang="fr-FR" b="1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/>
            <a:endParaRPr lang="fr-FR" b="1"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/>
      <p:bldP spid="38916" grpId="0" animBg="1"/>
      <p:bldP spid="38917" grpId="0" animBg="1"/>
      <p:bldP spid="4" grpId="0" animBg="1"/>
      <p:bldP spid="5" grpId="0" animBg="1"/>
      <p:bldP spid="8" grpId="0" animBg="1"/>
      <p:bldP spid="10" grpId="0" animBg="1"/>
      <p:bldP spid="11" grpId="0" animBg="1"/>
      <p:bldP spid="12" grpId="0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952530" y="214290"/>
            <a:ext cx="7977188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ـ </a:t>
            </a:r>
            <a:r>
              <a:rPr lang="ar-DZ" sz="2000" b="1" dirty="0" err="1">
                <a:solidFill>
                  <a:srgbClr val="FF0000"/>
                </a:solidFill>
                <a:cs typeface="Arabic Transparent" pitchFamily="2" charset="-78"/>
              </a:rPr>
              <a:t>اذا</a:t>
            </a: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2000" b="1" dirty="0" err="1">
                <a:solidFill>
                  <a:srgbClr val="FF0000"/>
                </a:solidFill>
                <a:cs typeface="Arabic Transparent" pitchFamily="2" charset="-78"/>
              </a:rPr>
              <a:t>اردنا</a:t>
            </a: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 استعمال التوقيت في برنامج معين (</a:t>
            </a:r>
            <a:r>
              <a:rPr lang="ar-DZ" sz="2000" b="1" dirty="0" err="1">
                <a:solidFill>
                  <a:srgbClr val="FF0000"/>
                </a:solidFill>
                <a:cs typeface="Arabic Transparent" pitchFamily="2" charset="-78"/>
              </a:rPr>
              <a:t>اشارة</a:t>
            </a: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 المرور) فكيف يتم ذلك؟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5035569" y="714356"/>
            <a:ext cx="3179769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يتم ذلك بواسطة</a:t>
            </a:r>
            <a:r>
              <a:rPr lang="ar-DZ" sz="2000" b="1" dirty="0">
                <a:solidFill>
                  <a:srgbClr val="FFFF00"/>
                </a:solidFill>
                <a:cs typeface="Arabic Transparent" pitchFamily="2" charset="-78"/>
              </a:rPr>
              <a:t> السجل </a:t>
            </a:r>
            <a:r>
              <a:rPr lang="fr-FR" sz="2000" b="1" dirty="0">
                <a:solidFill>
                  <a:srgbClr val="FFFF00"/>
                </a:solidFill>
                <a:cs typeface="Arabic Transparent" pitchFamily="2" charset="-78"/>
              </a:rPr>
              <a:t>TMRO</a:t>
            </a:r>
            <a:r>
              <a:rPr lang="ar-DZ" sz="2000" b="1" dirty="0">
                <a:solidFill>
                  <a:srgbClr val="FFFF00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rgbClr val="FFFF00"/>
              </a:solidFill>
              <a:cs typeface="Arabic Transparent" pitchFamily="2" charset="-78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3584558" y="1142984"/>
            <a:ext cx="3916400" cy="70788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SA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يقع في العنوان 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01h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وهو سجل ذو 8 </a:t>
            </a:r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بيت</a:t>
            </a:r>
          </a:p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وله نمطين </a:t>
            </a:r>
            <a:r>
              <a:rPr lang="ar-DZ" altLang="ja-JP" sz="2000" b="1" dirty="0">
                <a:solidFill>
                  <a:schemeClr val="tx1"/>
                </a:solidFill>
              </a:rPr>
              <a:t>للتشغيل :</a:t>
            </a:r>
            <a:endParaRPr lang="ar-DZ" altLang="ja-JP" sz="2000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7267781" y="1176322"/>
            <a:ext cx="1590499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altLang="ja-JP" sz="2000" b="1" dirty="0">
                <a:solidFill>
                  <a:schemeClr val="folHlink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r>
              <a:rPr lang="fr-FR" altLang="ja-JP" sz="2000" b="1" dirty="0">
                <a:solidFill>
                  <a:schemeClr val="folHlink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chemeClr val="folHlink"/>
                </a:solidFill>
                <a:ea typeface="MS PGothic" pitchFamily="34" charset="-128"/>
                <a:cs typeface="Arabic Transparent" pitchFamily="2" charset="-78"/>
              </a:rPr>
              <a:t>TMR0</a:t>
            </a:r>
            <a:r>
              <a:rPr lang="fr-FR" altLang="ja-JP" sz="2000" b="1" dirty="0">
                <a:solidFill>
                  <a:schemeClr val="folHlink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ea typeface="MS PGothic" pitchFamily="34" charset="-12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</a:rPr>
              <a:t>:</a:t>
            </a:r>
            <a:endParaRPr lang="en-US" altLang="ja-JP" sz="2000" b="1" dirty="0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8252" t="20703" r="63184" b="59613"/>
          <a:stretch>
            <a:fillRect/>
          </a:stretch>
        </p:blipFill>
        <p:spPr bwMode="auto">
          <a:xfrm>
            <a:off x="44443" y="785794"/>
            <a:ext cx="35274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65"/>
          <p:cNvSpPr>
            <a:spLocks noChangeArrowheads="1"/>
          </p:cNvSpPr>
          <p:nvPr/>
        </p:nvSpPr>
        <p:spPr bwMode="auto">
          <a:xfrm>
            <a:off x="641343" y="1344235"/>
            <a:ext cx="1081088" cy="2159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643306" y="1891849"/>
            <a:ext cx="4338674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1ـ نمط المؤقت</a:t>
            </a:r>
            <a:r>
              <a:rPr lang="fr-FR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 ( </a:t>
            </a:r>
            <a:r>
              <a:rPr lang="fr-FR" altLang="ja-JP" sz="2000" b="1" dirty="0">
                <a:solidFill>
                  <a:srgbClr val="336600"/>
                </a:solidFill>
                <a:ea typeface="MS PGothic" pitchFamily="34" charset="-128"/>
                <a:cs typeface="Arabic Transparent" pitchFamily="2" charset="-78"/>
              </a:rPr>
              <a:t>temporisateur-</a:t>
            </a:r>
            <a:r>
              <a:rPr lang="fr-FR" altLang="ja-JP" sz="2000" b="1" dirty="0" err="1">
                <a:solidFill>
                  <a:srgbClr val="336600"/>
                </a:solidFill>
                <a:ea typeface="MS PGothic" pitchFamily="34" charset="-128"/>
                <a:cs typeface="Arabic Transparent" pitchFamily="2" charset="-78"/>
              </a:rPr>
              <a:t>timer</a:t>
            </a:r>
            <a:r>
              <a:rPr lang="fr-FR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 ):</a:t>
            </a:r>
            <a:r>
              <a:rPr lang="fr-FR" altLang="ja-JP" sz="2000" b="1" dirty="0">
                <a:solidFill>
                  <a:srgbClr val="336600"/>
                </a:solidFill>
                <a:ea typeface="MS PGothic" pitchFamily="34" charset="-128"/>
              </a:rPr>
              <a:t> </a:t>
            </a:r>
            <a:r>
              <a:rPr lang="ar-DZ" altLang="ja-JP" sz="2000" b="1" dirty="0">
                <a:solidFill>
                  <a:srgbClr val="336600"/>
                </a:solidFill>
              </a:rPr>
              <a:t>.</a:t>
            </a:r>
            <a:endParaRPr lang="en-US" altLang="ja-JP" sz="2000" b="1" dirty="0">
              <a:solidFill>
                <a:srgbClr val="336600"/>
              </a:solidFill>
              <a:ea typeface="MS PGothic" pitchFamily="34" charset="-128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497659" y="2285992"/>
            <a:ext cx="348932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2 </a:t>
            </a:r>
            <a:r>
              <a:rPr lang="ar-DZ" altLang="ja-JP" sz="2000" b="1" dirty="0" err="1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ـ</a:t>
            </a:r>
            <a:r>
              <a:rPr lang="ar-DZ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 نمط العـداد </a:t>
            </a:r>
            <a:r>
              <a:rPr lang="fr-FR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sz="2000" b="1" dirty="0">
                <a:solidFill>
                  <a:srgbClr val="336600"/>
                </a:solidFill>
                <a:ea typeface="MS PGothic" pitchFamily="34" charset="-128"/>
                <a:cs typeface="Arabic Transparent" pitchFamily="2" charset="-78"/>
              </a:rPr>
              <a:t>compteur</a:t>
            </a:r>
            <a:r>
              <a:rPr lang="fr-FR" altLang="ja-JP" sz="2000" b="1" dirty="0">
                <a:solidFill>
                  <a:srgbClr val="336600"/>
                </a:solidFill>
                <a:ea typeface="SimSun" pitchFamily="2" charset="-122"/>
                <a:cs typeface="Arabic Transparent" pitchFamily="2" charset="-78"/>
              </a:rPr>
              <a:t> ) :</a:t>
            </a:r>
            <a:r>
              <a:rPr lang="fr-FR" altLang="ja-JP" sz="2000" b="1" dirty="0">
                <a:solidFill>
                  <a:srgbClr val="336600"/>
                </a:solidFill>
                <a:ea typeface="MS PGothic" pitchFamily="34" charset="-128"/>
              </a:rPr>
              <a:t> </a:t>
            </a:r>
            <a:r>
              <a:rPr lang="ar-DZ" altLang="ja-JP" sz="2000" b="1" dirty="0">
                <a:solidFill>
                  <a:srgbClr val="336600"/>
                </a:solidFill>
              </a:rPr>
              <a:t>.</a:t>
            </a:r>
            <a:endParaRPr lang="en-US" altLang="ja-JP" sz="2000" b="1" dirty="0">
              <a:solidFill>
                <a:srgbClr val="336600"/>
              </a:solidFill>
              <a:ea typeface="MS PGothic" pitchFamily="34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544572" y="3030866"/>
            <a:ext cx="5286380" cy="43088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4 </a:t>
            </a:r>
            <a:r>
              <a:rPr lang="ar-DZ" sz="22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كيف يتم </a:t>
            </a:r>
            <a:r>
              <a:rPr lang="ar-DZ" sz="2200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برمجة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2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إشارة 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الساعة </a:t>
            </a:r>
            <a:r>
              <a:rPr lang="ar-DZ" sz="22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sz="22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؟    </a:t>
            </a:r>
            <a:endParaRPr lang="fr-FR" sz="2200" b="1" dirty="0">
              <a:solidFill>
                <a:srgbClr val="0000FF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330103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4000496" y="4000504"/>
            <a:ext cx="1368000" cy="432000"/>
          </a:xfrm>
          <a:prstGeom prst="wedgeRoundRectCallout">
            <a:avLst>
              <a:gd name="adj1" fmla="val -154101"/>
              <a:gd name="adj2" fmla="val 335619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20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اشارة الساعة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781156" y="3500438"/>
            <a:ext cx="5220000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r>
              <a:rPr lang="ar-DZ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يتم برمجة </a:t>
            </a:r>
            <a:r>
              <a:rPr lang="ar-DZ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إشارة </a:t>
            </a:r>
            <a:r>
              <a:rPr lang="fr-FR" b="1" dirty="0" smtClean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الساعة بواسطة</a:t>
            </a:r>
            <a:r>
              <a:rPr lang="ar-DZ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السجل</a:t>
            </a:r>
            <a:r>
              <a:rPr lang="fr-FR" sz="2000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.CONFIGURATION 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114822" y="5800745"/>
            <a:ext cx="4100516" cy="4143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sz="2400" b="1" dirty="0" smtClean="0">
                <a:solidFill>
                  <a:schemeClr val="folHlink"/>
                </a:solidFill>
              </a:rPr>
              <a:t>Registre de CONFIGURATION</a:t>
            </a:r>
            <a:endParaRPr lang="fr-FR" sz="2400" b="1" dirty="0">
              <a:solidFill>
                <a:schemeClr val="folHlink"/>
              </a:solidFill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6219840"/>
            <a:ext cx="87137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215043" grpId="0" animBg="1"/>
      <p:bldP spid="215044" grpId="0"/>
      <p:bldP spid="215045" grpId="0"/>
      <p:bldP spid="9" grpId="0" animBg="1"/>
      <p:bldP spid="16" grpId="0"/>
      <p:bldP spid="17" grpId="0"/>
      <p:bldP spid="18" grpId="0"/>
      <p:bldP spid="20" grpId="0" animBg="1"/>
      <p:bldP spid="21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6182940" y="142852"/>
            <a:ext cx="274677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0" hangingPunct="0"/>
            <a:r>
              <a:rPr lang="ar-DZ" sz="2000" b="1" dirty="0">
                <a:solidFill>
                  <a:schemeClr val="folHlink"/>
                </a:solidFill>
                <a:cs typeface="Arabic Transparent" pitchFamily="2" charset="-78"/>
              </a:rPr>
              <a:t>السجل</a:t>
            </a:r>
            <a:r>
              <a:rPr lang="fr-FR" sz="2000" b="1" dirty="0">
                <a:solidFill>
                  <a:schemeClr val="folHlink"/>
                </a:solidFill>
                <a:cs typeface="Arabic Transparent" pitchFamily="2" charset="-78"/>
              </a:rPr>
              <a:t> CONFIGURATION   </a:t>
            </a:r>
          </a:p>
        </p:txBody>
      </p:sp>
      <p:pic>
        <p:nvPicPr>
          <p:cNvPr id="60421" name="Picture 5" descr="r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6369" y="666773"/>
            <a:ext cx="20875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/>
          <a:srcRect l="18239" t="22726" r="5449"/>
          <a:stretch>
            <a:fillRect/>
          </a:stretch>
        </p:blipFill>
        <p:spPr bwMode="auto">
          <a:xfrm>
            <a:off x="5183219" y="666773"/>
            <a:ext cx="388937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4606956" y="3906860"/>
            <a:ext cx="727075" cy="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230469" y="4071942"/>
            <a:ext cx="2808287" cy="457200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2000" b="1" dirty="0">
                <a:solidFill>
                  <a:srgbClr val="FF00FF"/>
                </a:solidFill>
                <a:cs typeface="Arabic Transparent" pitchFamily="2" charset="-78"/>
              </a:rPr>
              <a:t>ملاحظة</a:t>
            </a:r>
            <a:r>
              <a:rPr lang="ar-DZ" sz="2000" b="1" dirty="0">
                <a:solidFill>
                  <a:srgbClr val="FF00FF"/>
                </a:solidFill>
              </a:rPr>
              <a:t>:</a:t>
            </a:r>
            <a:r>
              <a:rPr lang="fr-FR" sz="2000" b="1" dirty="0">
                <a:solidFill>
                  <a:srgbClr val="FF00FF"/>
                </a:solidFill>
              </a:rPr>
              <a:t>1FFF + 1 = 2000</a:t>
            </a:r>
          </a:p>
        </p:txBody>
      </p:sp>
      <p:sp>
        <p:nvSpPr>
          <p:cNvPr id="60425" name="Oval 9"/>
          <p:cNvSpPr>
            <a:spLocks noChangeArrowheads="1"/>
          </p:cNvSpPr>
          <p:nvPr/>
        </p:nvSpPr>
        <p:spPr bwMode="auto">
          <a:xfrm>
            <a:off x="5254656" y="4627585"/>
            <a:ext cx="2667000" cy="685800"/>
          </a:xfrm>
          <a:prstGeom prst="ellipse">
            <a:avLst/>
          </a:prstGeom>
          <a:solidFill>
            <a:schemeClr val="folHlink">
              <a:alpha val="18823"/>
            </a:schemeClr>
          </a:solidFill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26" name="Oval 10"/>
          <p:cNvSpPr>
            <a:spLocks noChangeArrowheads="1"/>
          </p:cNvSpPr>
          <p:nvPr/>
        </p:nvSpPr>
        <p:spPr bwMode="auto">
          <a:xfrm>
            <a:off x="5307044" y="3927498"/>
            <a:ext cx="4445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3173444" y="2035198"/>
            <a:ext cx="806431" cy="4730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ROM</a:t>
            </a:r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 flipV="1">
            <a:off x="4391056" y="1603398"/>
            <a:ext cx="1008063" cy="15113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 flipV="1">
            <a:off x="4462494" y="1171598"/>
            <a:ext cx="936625" cy="35877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23"/>
          <p:cNvSpPr>
            <a:spLocks noChangeArrowheads="1"/>
          </p:cNvSpPr>
          <p:nvPr/>
        </p:nvSpPr>
        <p:spPr bwMode="auto">
          <a:xfrm>
            <a:off x="103504" y="4881396"/>
            <a:ext cx="5040000" cy="1569660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sz="1600" b="1" dirty="0"/>
              <a:t>    </a:t>
            </a:r>
            <a:r>
              <a:rPr lang="ar-DZ" altLang="ja-JP" sz="16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ملاحظة :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في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أسفل الذاكرة </a:t>
            </a:r>
            <a:r>
              <a:rPr lang="fr-FR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ROM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 تحتوي على 8 خانات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من العنوان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2000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إلى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2007 مخصصة </a:t>
            </a:r>
            <a:r>
              <a:rPr lang="ar-DZ" altLang="ja-JP" sz="1600" b="1" dirty="0" err="1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للميكرومراقب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 غير ممثل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في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الذاكرة </a:t>
            </a:r>
            <a:r>
              <a:rPr lang="fr-FR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ROM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ذات </a:t>
            </a:r>
            <a:r>
              <a:rPr lang="fr-FR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1kilot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(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.</a:t>
            </a:r>
            <a:r>
              <a:rPr lang="ar-DZ" altLang="ja-JP" sz="1600" b="1" dirty="0" smtClean="0">
                <a:latin typeface="Calibri" pitchFamily="34" charset="0"/>
                <a:cs typeface="Arabic Transparent" pitchFamily="2" charset="-78"/>
              </a:rPr>
              <a:t>    </a:t>
            </a:r>
            <a:endParaRPr lang="fr-FR" altLang="ja-JP" sz="1600" b="1" dirty="0">
              <a:latin typeface="Calibri" pitchFamily="34" charset="0"/>
            </a:endParaRPr>
          </a:p>
          <a:p>
            <a:pPr algn="r" rtl="1" eaLnBrk="0" hangingPunct="0"/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ـ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العنوان 2007 مخصص لسجل </a:t>
            </a:r>
            <a:r>
              <a:rPr lang="ar-DZ" altLang="ja-JP" sz="1600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fr-FR" altLang="ja-JP" sz="1600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CONFIGURATION</a:t>
            </a:r>
            <a:r>
              <a:rPr lang="ar-DZ" altLang="ja-JP" sz="1600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)</a:t>
            </a:r>
            <a:r>
              <a:rPr lang="ar-DZ" altLang="ja-JP" sz="1600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sz="1600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للميكرومراقب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endParaRPr lang="ar-DZ" altLang="ja-JP" sz="1600" b="1" dirty="0" smtClean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  <a:p>
            <a:pPr algn="r" rtl="1" eaLnBrk="0" hangingPunct="0"/>
            <a:r>
              <a:rPr lang="ar-DZ" altLang="ja-JP" sz="1600" b="1" dirty="0" err="1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مرمز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على14 بيت (</a:t>
            </a:r>
            <a:r>
              <a:rPr lang="fr-FR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BIT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وهو يحدد وسائط الترميز </a:t>
            </a:r>
            <a:r>
              <a:rPr lang="ar-DZ" altLang="ja-JP" sz="1600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للميكرمراقب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أثناء </a:t>
            </a:r>
            <a:endParaRPr lang="ar-DZ" altLang="ja-JP" sz="1600" b="1" dirty="0" smtClean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  <a:p>
            <a:pPr algn="r" rtl="1" eaLnBrk="0" hangingPunct="0"/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البرمجة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، على الشكل التالي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3" grpId="0" animBg="1"/>
      <p:bldP spid="60424" grpId="0" animBg="1"/>
      <p:bldP spid="60425" grpId="0" animBg="1"/>
      <p:bldP spid="60426" grpId="0" animBg="1"/>
      <p:bldP spid="60427" grpId="0"/>
      <p:bldP spid="60429" grpId="0" animBg="1"/>
      <p:bldP spid="6043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643174" y="29004"/>
            <a:ext cx="650085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 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السجل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.CONFIGURATION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وبه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يتم برمجة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إشارة</a:t>
            </a:r>
            <a:r>
              <a:rPr lang="fr-FR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الساعة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للميكرومراقب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. 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121988" name="Picture 1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30189"/>
            <a:ext cx="29162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990" name="Picture 134" descr="PH_REL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6550" y="893739"/>
            <a:ext cx="2525713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991" name="Oval 135"/>
          <p:cNvSpPr>
            <a:spLocks noChangeAspect="1" noChangeArrowheads="1"/>
          </p:cNvSpPr>
          <p:nvPr/>
        </p:nvSpPr>
        <p:spPr bwMode="auto">
          <a:xfrm>
            <a:off x="6792313" y="965177"/>
            <a:ext cx="658812" cy="469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992" name="AutoShape 136"/>
          <p:cNvSpPr>
            <a:spLocks noChangeArrowheads="1"/>
          </p:cNvSpPr>
          <p:nvPr/>
        </p:nvSpPr>
        <p:spPr bwMode="auto">
          <a:xfrm>
            <a:off x="7848000" y="458764"/>
            <a:ext cx="1296000" cy="324000"/>
          </a:xfrm>
          <a:prstGeom prst="wedgeRoundRectCallout">
            <a:avLst>
              <a:gd name="adj1" fmla="val -100314"/>
              <a:gd name="adj2" fmla="val 169606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استعمال </a:t>
            </a:r>
            <a:r>
              <a:rPr lang="ar-DZ" sz="1600" b="1" dirty="0" err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كوارتز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121993" name="Picture 2" descr="clignotant8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5600" y="933427"/>
            <a:ext cx="22510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994" name="Oval 138"/>
          <p:cNvSpPr>
            <a:spLocks noChangeArrowheads="1"/>
          </p:cNvSpPr>
          <p:nvPr/>
        </p:nvSpPr>
        <p:spPr bwMode="auto">
          <a:xfrm>
            <a:off x="5106388" y="1166789"/>
            <a:ext cx="647700" cy="148431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995" name="AutoShape 139"/>
          <p:cNvSpPr>
            <a:spLocks noChangeArrowheads="1"/>
          </p:cNvSpPr>
          <p:nvPr/>
        </p:nvSpPr>
        <p:spPr bwMode="auto">
          <a:xfrm>
            <a:off x="5900294" y="472146"/>
            <a:ext cx="1404000" cy="324000"/>
          </a:xfrm>
          <a:prstGeom prst="wedgeRoundRectCallout">
            <a:avLst>
              <a:gd name="adj1" fmla="val -63914"/>
              <a:gd name="adj2" fmla="val 216417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استعمال</a:t>
            </a:r>
            <a:r>
              <a:rPr lang="ar-DZ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دارة </a:t>
            </a:r>
            <a:r>
              <a:rPr lang="fr-FR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RC</a:t>
            </a:r>
          </a:p>
        </p:txBody>
      </p:sp>
      <p:sp>
        <p:nvSpPr>
          <p:cNvPr id="121989" name="AutoShape 133"/>
          <p:cNvSpPr>
            <a:spLocks noChangeArrowheads="1"/>
          </p:cNvSpPr>
          <p:nvPr/>
        </p:nvSpPr>
        <p:spPr bwMode="auto">
          <a:xfrm>
            <a:off x="3454624" y="543584"/>
            <a:ext cx="1152000" cy="324000"/>
          </a:xfrm>
          <a:prstGeom prst="wedgeRoundRectCallout">
            <a:avLst>
              <a:gd name="adj1" fmla="val -162109"/>
              <a:gd name="adj2" fmla="val 486799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إشارة </a:t>
            </a:r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الساعة</a:t>
            </a:r>
            <a:endParaRPr lang="fr-FR" sz="1600" b="1" dirty="0">
              <a:cs typeface="Arabic Transparent" pitchFamily="2" charset="-78"/>
            </a:endParaRPr>
          </a:p>
        </p:txBody>
      </p:sp>
      <p:grpSp>
        <p:nvGrpSpPr>
          <p:cNvPr id="49" name="Group 179"/>
          <p:cNvGrpSpPr>
            <a:grpSpLocks/>
          </p:cNvGrpSpPr>
          <p:nvPr/>
        </p:nvGrpSpPr>
        <p:grpSpPr bwMode="auto">
          <a:xfrm>
            <a:off x="642910" y="2523494"/>
            <a:ext cx="8358246" cy="936000"/>
            <a:chOff x="158" y="28"/>
            <a:chExt cx="5489" cy="635"/>
          </a:xfrm>
          <a:noFill/>
        </p:grpSpPr>
        <p:grpSp>
          <p:nvGrpSpPr>
            <p:cNvPr id="50" name="Group 46"/>
            <p:cNvGrpSpPr>
              <a:grpSpLocks/>
            </p:cNvGrpSpPr>
            <p:nvPr/>
          </p:nvGrpSpPr>
          <p:grpSpPr bwMode="auto">
            <a:xfrm>
              <a:off x="158" y="29"/>
              <a:ext cx="5484" cy="627"/>
              <a:chOff x="210" y="2024"/>
              <a:chExt cx="5296" cy="602"/>
            </a:xfrm>
            <a:grpFill/>
          </p:grpSpPr>
          <p:grpSp>
            <p:nvGrpSpPr>
              <p:cNvPr id="57" name="Group 47"/>
              <p:cNvGrpSpPr>
                <a:grpSpLocks/>
              </p:cNvGrpSpPr>
              <p:nvPr/>
            </p:nvGrpSpPr>
            <p:grpSpPr bwMode="auto">
              <a:xfrm>
                <a:off x="217" y="2195"/>
                <a:ext cx="5289" cy="431"/>
                <a:chOff x="1208" y="2160"/>
                <a:chExt cx="4552" cy="317"/>
              </a:xfrm>
              <a:grpFill/>
            </p:grpSpPr>
            <p:sp>
              <p:nvSpPr>
                <p:cNvPr id="77" name="Rectangle 48"/>
                <p:cNvSpPr>
                  <a:spLocks noChangeArrowheads="1"/>
                </p:cNvSpPr>
                <p:nvPr/>
              </p:nvSpPr>
              <p:spPr bwMode="auto">
                <a:xfrm>
                  <a:off x="5346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fr-FR" altLang="ja-JP" sz="1600" b="1" dirty="0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FOSC</a:t>
                  </a:r>
                  <a:r>
                    <a:rPr lang="fr-FR" altLang="ja-JP" sz="1600" b="1" baseline="-25000" dirty="0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0</a:t>
                  </a:r>
                </a:p>
              </p:txBody>
            </p:sp>
            <p:sp>
              <p:nvSpPr>
                <p:cNvPr id="78" name="Rectangle 49"/>
                <p:cNvSpPr>
                  <a:spLocks noChangeArrowheads="1"/>
                </p:cNvSpPr>
                <p:nvPr/>
              </p:nvSpPr>
              <p:spPr bwMode="auto">
                <a:xfrm>
                  <a:off x="4932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fr-FR" altLang="ja-JP" sz="1600" b="1" dirty="0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FOSC</a:t>
                  </a:r>
                  <a:r>
                    <a:rPr lang="fr-FR" altLang="ja-JP" sz="1600" b="1" baseline="-25000" dirty="0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1</a:t>
                  </a:r>
                  <a:endParaRPr lang="en-US" altLang="ja-JP" sz="1600" b="1" baseline="-25000" dirty="0">
                    <a:solidFill>
                      <a:schemeClr val="tx1"/>
                    </a:solidFill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79" name="Rectangle 50"/>
                <p:cNvSpPr>
                  <a:spLocks noChangeArrowheads="1"/>
                </p:cNvSpPr>
                <p:nvPr/>
              </p:nvSpPr>
              <p:spPr bwMode="auto">
                <a:xfrm>
                  <a:off x="4518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WDTE</a:t>
                  </a:r>
                </a:p>
              </p:txBody>
            </p:sp>
            <p:sp>
              <p:nvSpPr>
                <p:cNvPr id="80" name="Rectangle 51"/>
                <p:cNvSpPr>
                  <a:spLocks noChangeArrowheads="1"/>
                </p:cNvSpPr>
                <p:nvPr/>
              </p:nvSpPr>
              <p:spPr bwMode="auto">
                <a:xfrm>
                  <a:off x="4074" y="2319"/>
                  <a:ext cx="455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 dirty="0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PWRTE</a:t>
                  </a:r>
                </a:p>
              </p:txBody>
            </p:sp>
            <p:sp>
              <p:nvSpPr>
                <p:cNvPr id="81" name="Rectangle 52"/>
                <p:cNvSpPr>
                  <a:spLocks noChangeArrowheads="1"/>
                </p:cNvSpPr>
                <p:nvPr/>
              </p:nvSpPr>
              <p:spPr bwMode="auto">
                <a:xfrm>
                  <a:off x="3692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chemeClr val="tx1"/>
                      </a:solidFill>
                      <a:latin typeface="Calibri" pitchFamily="34" charset="0"/>
                      <a:cs typeface="Times New Roman" pitchFamily="18" charset="0"/>
                    </a:rPr>
                    <a:t>CP</a:t>
                  </a:r>
                </a:p>
              </p:txBody>
            </p:sp>
            <p:sp>
              <p:nvSpPr>
                <p:cNvPr id="82" name="Rectangle 53"/>
                <p:cNvSpPr>
                  <a:spLocks noChangeArrowheads="1"/>
                </p:cNvSpPr>
                <p:nvPr/>
              </p:nvSpPr>
              <p:spPr bwMode="auto">
                <a:xfrm>
                  <a:off x="3278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endParaRPr lang="en-US" altLang="ja-JP" sz="1600" b="1">
                    <a:latin typeface="Calibri" pitchFamily="34" charset="0"/>
                  </a:endParaRPr>
                </a:p>
              </p:txBody>
            </p:sp>
            <p:sp>
              <p:nvSpPr>
                <p:cNvPr id="83" name="Rectangle 54"/>
                <p:cNvSpPr>
                  <a:spLocks noChangeArrowheads="1"/>
                </p:cNvSpPr>
                <p:nvPr/>
              </p:nvSpPr>
              <p:spPr bwMode="auto">
                <a:xfrm>
                  <a:off x="2864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endParaRPr lang="en-US" altLang="ja-JP" sz="1600" b="1">
                    <a:latin typeface="Calibri" pitchFamily="34" charset="0"/>
                  </a:endParaRPr>
                </a:p>
              </p:txBody>
            </p:sp>
            <p:sp>
              <p:nvSpPr>
                <p:cNvPr id="84" name="Rectangle 55"/>
                <p:cNvSpPr>
                  <a:spLocks noChangeArrowheads="1"/>
                </p:cNvSpPr>
                <p:nvPr/>
              </p:nvSpPr>
              <p:spPr bwMode="auto">
                <a:xfrm>
                  <a:off x="2450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endParaRPr lang="en-US" sz="1600" b="1">
                    <a:latin typeface="Calibri" pitchFamily="34" charset="0"/>
                  </a:endParaRPr>
                </a:p>
              </p:txBody>
            </p:sp>
            <p:sp>
              <p:nvSpPr>
                <p:cNvPr id="85" name="Rectangle 56"/>
                <p:cNvSpPr>
                  <a:spLocks noChangeArrowheads="1"/>
                </p:cNvSpPr>
                <p:nvPr/>
              </p:nvSpPr>
              <p:spPr bwMode="auto">
                <a:xfrm>
                  <a:off x="5346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 dirty="0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0</a:t>
                  </a:r>
                  <a:endParaRPr lang="en-US" altLang="ja-JP" sz="1600" b="1" dirty="0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6" name="Rectangle 57"/>
                <p:cNvSpPr>
                  <a:spLocks noChangeArrowheads="1"/>
                </p:cNvSpPr>
                <p:nvPr/>
              </p:nvSpPr>
              <p:spPr bwMode="auto">
                <a:xfrm>
                  <a:off x="4932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1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7" name="Rectangle 58"/>
                <p:cNvSpPr>
                  <a:spLocks noChangeArrowheads="1"/>
                </p:cNvSpPr>
                <p:nvPr/>
              </p:nvSpPr>
              <p:spPr bwMode="auto">
                <a:xfrm>
                  <a:off x="4518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2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8" name="Rectangle 59"/>
                <p:cNvSpPr>
                  <a:spLocks noChangeArrowheads="1"/>
                </p:cNvSpPr>
                <p:nvPr/>
              </p:nvSpPr>
              <p:spPr bwMode="auto">
                <a:xfrm>
                  <a:off x="4106" y="2160"/>
                  <a:ext cx="412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3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9" name="Rectangle 60"/>
                <p:cNvSpPr>
                  <a:spLocks noChangeArrowheads="1"/>
                </p:cNvSpPr>
                <p:nvPr/>
              </p:nvSpPr>
              <p:spPr bwMode="auto">
                <a:xfrm>
                  <a:off x="3692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4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0" name="Rectangle 61"/>
                <p:cNvSpPr>
                  <a:spLocks noChangeArrowheads="1"/>
                </p:cNvSpPr>
                <p:nvPr/>
              </p:nvSpPr>
              <p:spPr bwMode="auto">
                <a:xfrm>
                  <a:off x="3278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 dirty="0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5</a:t>
                  </a:r>
                  <a:endParaRPr lang="en-US" altLang="ja-JP" sz="1600" b="1" dirty="0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1" name="Rectangle 62"/>
                <p:cNvSpPr>
                  <a:spLocks noChangeArrowheads="1"/>
                </p:cNvSpPr>
                <p:nvPr/>
              </p:nvSpPr>
              <p:spPr bwMode="auto">
                <a:xfrm>
                  <a:off x="2864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fr-FR" altLang="ja-JP" sz="1600" b="1" dirty="0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6</a:t>
                  </a:r>
                  <a:endParaRPr lang="fr-FR" altLang="ja-JP" sz="1600" b="1" dirty="0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2" name="Rectangle 63"/>
                <p:cNvSpPr>
                  <a:spLocks noChangeArrowheads="1"/>
                </p:cNvSpPr>
                <p:nvPr/>
              </p:nvSpPr>
              <p:spPr bwMode="auto">
                <a:xfrm>
                  <a:off x="2450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fr-FR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7 </a:t>
                  </a:r>
                  <a:endParaRPr lang="fr-FR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3" name="Line 64"/>
                <p:cNvSpPr>
                  <a:spLocks noChangeShapeType="1"/>
                </p:cNvSpPr>
                <p:nvPr/>
              </p:nvSpPr>
              <p:spPr bwMode="auto">
                <a:xfrm>
                  <a:off x="2450" y="2160"/>
                  <a:ext cx="3310" cy="0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94" name="Line 65"/>
                <p:cNvSpPr>
                  <a:spLocks noChangeShapeType="1"/>
                </p:cNvSpPr>
                <p:nvPr/>
              </p:nvSpPr>
              <p:spPr bwMode="auto">
                <a:xfrm>
                  <a:off x="2450" y="2477"/>
                  <a:ext cx="3310" cy="0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95" name="Line 66"/>
                <p:cNvSpPr>
                  <a:spLocks noChangeShapeType="1"/>
                </p:cNvSpPr>
                <p:nvPr/>
              </p:nvSpPr>
              <p:spPr bwMode="auto">
                <a:xfrm>
                  <a:off x="2450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96" name="Line 67"/>
                <p:cNvSpPr>
                  <a:spLocks noChangeShapeType="1"/>
                </p:cNvSpPr>
                <p:nvPr/>
              </p:nvSpPr>
              <p:spPr bwMode="auto">
                <a:xfrm>
                  <a:off x="5760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97" name="Line 68"/>
                <p:cNvSpPr>
                  <a:spLocks noChangeShapeType="1"/>
                </p:cNvSpPr>
                <p:nvPr/>
              </p:nvSpPr>
              <p:spPr bwMode="auto">
                <a:xfrm>
                  <a:off x="2450" y="2318"/>
                  <a:ext cx="3310" cy="0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98" name="Line 69"/>
                <p:cNvSpPr>
                  <a:spLocks noChangeShapeType="1"/>
                </p:cNvSpPr>
                <p:nvPr/>
              </p:nvSpPr>
              <p:spPr bwMode="auto">
                <a:xfrm>
                  <a:off x="2864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99" name="Line 70"/>
                <p:cNvSpPr>
                  <a:spLocks noChangeShapeType="1"/>
                </p:cNvSpPr>
                <p:nvPr/>
              </p:nvSpPr>
              <p:spPr bwMode="auto">
                <a:xfrm>
                  <a:off x="3278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00" name="Line 71"/>
                <p:cNvSpPr>
                  <a:spLocks noChangeShapeType="1"/>
                </p:cNvSpPr>
                <p:nvPr/>
              </p:nvSpPr>
              <p:spPr bwMode="auto">
                <a:xfrm>
                  <a:off x="3692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01" name="Line 72"/>
                <p:cNvSpPr>
                  <a:spLocks noChangeShapeType="1"/>
                </p:cNvSpPr>
                <p:nvPr/>
              </p:nvSpPr>
              <p:spPr bwMode="auto">
                <a:xfrm>
                  <a:off x="4106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02" name="Line 73"/>
                <p:cNvSpPr>
                  <a:spLocks noChangeShapeType="1"/>
                </p:cNvSpPr>
                <p:nvPr/>
              </p:nvSpPr>
              <p:spPr bwMode="auto">
                <a:xfrm>
                  <a:off x="4518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03" name="Line 74"/>
                <p:cNvSpPr>
                  <a:spLocks noChangeShapeType="1"/>
                </p:cNvSpPr>
                <p:nvPr/>
              </p:nvSpPr>
              <p:spPr bwMode="auto">
                <a:xfrm>
                  <a:off x="4932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04" name="Line 75"/>
                <p:cNvSpPr>
                  <a:spLocks noChangeShapeType="1"/>
                </p:cNvSpPr>
                <p:nvPr/>
              </p:nvSpPr>
              <p:spPr bwMode="auto">
                <a:xfrm>
                  <a:off x="5346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05" name="Rectangle 76"/>
                <p:cNvSpPr>
                  <a:spLocks noChangeArrowheads="1"/>
                </p:cNvSpPr>
                <p:nvPr/>
              </p:nvSpPr>
              <p:spPr bwMode="auto">
                <a:xfrm>
                  <a:off x="2036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endParaRPr lang="fr-FR" altLang="ja-JP" sz="1600" b="1" baseline="-25000">
                    <a:latin typeface="Calibri" pitchFamily="34" charset="0"/>
                  </a:endParaRPr>
                </a:p>
              </p:txBody>
            </p:sp>
            <p:sp>
              <p:nvSpPr>
                <p:cNvPr id="106" name="Rectangle 77"/>
                <p:cNvSpPr>
                  <a:spLocks noChangeArrowheads="1"/>
                </p:cNvSpPr>
                <p:nvPr/>
              </p:nvSpPr>
              <p:spPr bwMode="auto">
                <a:xfrm>
                  <a:off x="1622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endParaRPr lang="en-US" altLang="ja-JP" sz="1600" b="1" baseline="-25000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7" name="Rectangle 78"/>
                <p:cNvSpPr>
                  <a:spLocks noChangeArrowheads="1"/>
                </p:cNvSpPr>
                <p:nvPr/>
              </p:nvSpPr>
              <p:spPr bwMode="auto">
                <a:xfrm>
                  <a:off x="1208" y="2319"/>
                  <a:ext cx="414" cy="158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endParaRPr lang="en-US" altLang="ja-JP" sz="1600" b="1">
                    <a:latin typeface="Calibri" pitchFamily="34" charset="0"/>
                  </a:endParaRPr>
                </a:p>
              </p:txBody>
            </p:sp>
            <p:sp>
              <p:nvSpPr>
                <p:cNvPr id="108" name="Rectangle 79"/>
                <p:cNvSpPr>
                  <a:spLocks noChangeArrowheads="1"/>
                </p:cNvSpPr>
                <p:nvPr/>
              </p:nvSpPr>
              <p:spPr bwMode="auto">
                <a:xfrm>
                  <a:off x="2036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cs typeface="Times New Roman" pitchFamily="18" charset="0"/>
                    </a:rPr>
                    <a:t>…</a:t>
                  </a: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.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9" name="Rectangle 80"/>
                <p:cNvSpPr>
                  <a:spLocks noChangeArrowheads="1"/>
                </p:cNvSpPr>
                <p:nvPr/>
              </p:nvSpPr>
              <p:spPr bwMode="auto">
                <a:xfrm>
                  <a:off x="1622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cs typeface="Times New Roman" pitchFamily="18" charset="0"/>
                    </a:rPr>
                    <a:t>…</a:t>
                  </a: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.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0" name="Rectangle 81"/>
                <p:cNvSpPr>
                  <a:spLocks noChangeArrowheads="1"/>
                </p:cNvSpPr>
                <p:nvPr/>
              </p:nvSpPr>
              <p:spPr bwMode="auto">
                <a:xfrm>
                  <a:off x="1208" y="2160"/>
                  <a:ext cx="414" cy="159"/>
                </a:xfrm>
                <a:prstGeom prst="rect">
                  <a:avLst/>
                </a:prstGeom>
                <a:grp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>
                    <a:buFont typeface="Arial" charset="0"/>
                    <a:buNone/>
                  </a:pPr>
                  <a:r>
                    <a:rPr lang="en-US" altLang="ja-JP" sz="1600" b="1">
                      <a:solidFill>
                        <a:srgbClr val="FF0000"/>
                      </a:solidFill>
                      <a:latin typeface="Calibri" pitchFamily="34" charset="0"/>
                      <a:cs typeface="Times New Roman" pitchFamily="18" charset="0"/>
                    </a:rPr>
                    <a:t>bit 13</a:t>
                  </a:r>
                  <a:endParaRPr lang="en-US" altLang="ja-JP" sz="1600" b="1">
                    <a:latin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1" name="Line 82"/>
                <p:cNvSpPr>
                  <a:spLocks noChangeShapeType="1"/>
                </p:cNvSpPr>
                <p:nvPr/>
              </p:nvSpPr>
              <p:spPr bwMode="auto">
                <a:xfrm>
                  <a:off x="1208" y="2160"/>
                  <a:ext cx="1242" cy="0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12" name="Line 83"/>
                <p:cNvSpPr>
                  <a:spLocks noChangeShapeType="1"/>
                </p:cNvSpPr>
                <p:nvPr/>
              </p:nvSpPr>
              <p:spPr bwMode="auto">
                <a:xfrm>
                  <a:off x="1208" y="2477"/>
                  <a:ext cx="1242" cy="0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13" name="Line 84"/>
                <p:cNvSpPr>
                  <a:spLocks noChangeShapeType="1"/>
                </p:cNvSpPr>
                <p:nvPr/>
              </p:nvSpPr>
              <p:spPr bwMode="auto">
                <a:xfrm>
                  <a:off x="1208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14" name="Line 85"/>
                <p:cNvSpPr>
                  <a:spLocks noChangeShapeType="1"/>
                </p:cNvSpPr>
                <p:nvPr/>
              </p:nvSpPr>
              <p:spPr bwMode="auto">
                <a:xfrm>
                  <a:off x="2450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15" name="Line 86"/>
                <p:cNvSpPr>
                  <a:spLocks noChangeShapeType="1"/>
                </p:cNvSpPr>
                <p:nvPr/>
              </p:nvSpPr>
              <p:spPr bwMode="auto">
                <a:xfrm>
                  <a:off x="1208" y="2319"/>
                  <a:ext cx="1242" cy="0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16" name="Line 87"/>
                <p:cNvSpPr>
                  <a:spLocks noChangeShapeType="1"/>
                </p:cNvSpPr>
                <p:nvPr/>
              </p:nvSpPr>
              <p:spPr bwMode="auto">
                <a:xfrm>
                  <a:off x="1622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117" name="Line 88"/>
                <p:cNvSpPr>
                  <a:spLocks noChangeShapeType="1"/>
                </p:cNvSpPr>
                <p:nvPr/>
              </p:nvSpPr>
              <p:spPr bwMode="auto">
                <a:xfrm>
                  <a:off x="2036" y="2160"/>
                  <a:ext cx="0" cy="317"/>
                </a:xfrm>
                <a:prstGeom prst="line">
                  <a:avLst/>
                </a:prstGeom>
                <a:grp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  <p:graphicFrame>
            <p:nvGraphicFramePr>
              <p:cNvPr id="58" name="Object 89"/>
              <p:cNvGraphicFramePr>
                <a:graphicFrameLocks noChangeAspect="1"/>
              </p:cNvGraphicFramePr>
              <p:nvPr/>
            </p:nvGraphicFramePr>
            <p:xfrm>
              <a:off x="2856" y="2024"/>
              <a:ext cx="103" cy="229"/>
            </p:xfrm>
            <a:graphic>
              <a:graphicData uri="http://schemas.openxmlformats.org/presentationml/2006/ole">
                <p:oleObj spid="_x0000_s154625" name="Equation" r:id="rId6" imgW="139680" imgH="266400" progId="Equation.3">
                  <p:embed/>
                </p:oleObj>
              </a:graphicData>
            </a:graphic>
          </p:graphicFrame>
          <p:grpSp>
            <p:nvGrpSpPr>
              <p:cNvPr id="59" name="Group 90"/>
              <p:cNvGrpSpPr>
                <a:grpSpLocks/>
              </p:cNvGrpSpPr>
              <p:nvPr/>
            </p:nvGrpSpPr>
            <p:grpSpPr bwMode="auto">
              <a:xfrm>
                <a:off x="210" y="2429"/>
                <a:ext cx="499" cy="193"/>
                <a:chOff x="210" y="2429"/>
                <a:chExt cx="499" cy="193"/>
              </a:xfrm>
              <a:grpFill/>
            </p:grpSpPr>
            <p:sp>
              <p:nvSpPr>
                <p:cNvPr id="75" name="Line 91"/>
                <p:cNvSpPr>
                  <a:spLocks noChangeShapeType="1"/>
                </p:cNvSpPr>
                <p:nvPr/>
              </p:nvSpPr>
              <p:spPr bwMode="auto">
                <a:xfrm rot="180000">
                  <a:off x="210" y="2438"/>
                  <a:ext cx="499" cy="182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76" name="Line 92"/>
                <p:cNvSpPr>
                  <a:spLocks noChangeAspect="1" noChangeShapeType="1"/>
                </p:cNvSpPr>
                <p:nvPr/>
              </p:nvSpPr>
              <p:spPr bwMode="auto">
                <a:xfrm rot="21480000" flipH="1">
                  <a:off x="216" y="2429"/>
                  <a:ext cx="483" cy="193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  <p:grpSp>
            <p:nvGrpSpPr>
              <p:cNvPr id="60" name="Group 93"/>
              <p:cNvGrpSpPr>
                <a:grpSpLocks/>
              </p:cNvGrpSpPr>
              <p:nvPr/>
            </p:nvGrpSpPr>
            <p:grpSpPr bwMode="auto">
              <a:xfrm>
                <a:off x="697" y="2429"/>
                <a:ext cx="499" cy="193"/>
                <a:chOff x="210" y="2429"/>
                <a:chExt cx="499" cy="193"/>
              </a:xfrm>
              <a:grpFill/>
            </p:grpSpPr>
            <p:sp>
              <p:nvSpPr>
                <p:cNvPr id="73" name="Line 94"/>
                <p:cNvSpPr>
                  <a:spLocks noChangeShapeType="1"/>
                </p:cNvSpPr>
                <p:nvPr/>
              </p:nvSpPr>
              <p:spPr bwMode="auto">
                <a:xfrm rot="180000">
                  <a:off x="210" y="2438"/>
                  <a:ext cx="499" cy="182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74" name="Line 95"/>
                <p:cNvSpPr>
                  <a:spLocks noChangeAspect="1" noChangeShapeType="1"/>
                </p:cNvSpPr>
                <p:nvPr/>
              </p:nvSpPr>
              <p:spPr bwMode="auto">
                <a:xfrm rot="21480000" flipH="1">
                  <a:off x="216" y="2429"/>
                  <a:ext cx="483" cy="193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  <p:grpSp>
            <p:nvGrpSpPr>
              <p:cNvPr id="61" name="Group 96"/>
              <p:cNvGrpSpPr>
                <a:grpSpLocks/>
              </p:cNvGrpSpPr>
              <p:nvPr/>
            </p:nvGrpSpPr>
            <p:grpSpPr bwMode="auto">
              <a:xfrm>
                <a:off x="1174" y="2426"/>
                <a:ext cx="499" cy="193"/>
                <a:chOff x="210" y="2429"/>
                <a:chExt cx="499" cy="193"/>
              </a:xfrm>
              <a:grpFill/>
            </p:grpSpPr>
            <p:sp>
              <p:nvSpPr>
                <p:cNvPr id="71" name="Line 97"/>
                <p:cNvSpPr>
                  <a:spLocks noChangeShapeType="1"/>
                </p:cNvSpPr>
                <p:nvPr/>
              </p:nvSpPr>
              <p:spPr bwMode="auto">
                <a:xfrm rot="180000">
                  <a:off x="210" y="2438"/>
                  <a:ext cx="499" cy="182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72" name="Line 98"/>
                <p:cNvSpPr>
                  <a:spLocks noChangeAspect="1" noChangeShapeType="1"/>
                </p:cNvSpPr>
                <p:nvPr/>
              </p:nvSpPr>
              <p:spPr bwMode="auto">
                <a:xfrm rot="21480000" flipH="1">
                  <a:off x="216" y="2429"/>
                  <a:ext cx="483" cy="193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  <p:grpSp>
            <p:nvGrpSpPr>
              <p:cNvPr id="62" name="Group 99"/>
              <p:cNvGrpSpPr>
                <a:grpSpLocks/>
              </p:cNvGrpSpPr>
              <p:nvPr/>
            </p:nvGrpSpPr>
            <p:grpSpPr bwMode="auto">
              <a:xfrm>
                <a:off x="1652" y="2429"/>
                <a:ext cx="499" cy="193"/>
                <a:chOff x="210" y="2429"/>
                <a:chExt cx="499" cy="193"/>
              </a:xfrm>
              <a:grpFill/>
            </p:grpSpPr>
            <p:sp>
              <p:nvSpPr>
                <p:cNvPr id="69" name="Line 100"/>
                <p:cNvSpPr>
                  <a:spLocks noChangeShapeType="1"/>
                </p:cNvSpPr>
                <p:nvPr/>
              </p:nvSpPr>
              <p:spPr bwMode="auto">
                <a:xfrm rot="180000">
                  <a:off x="210" y="2438"/>
                  <a:ext cx="499" cy="182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70" name="Line 101"/>
                <p:cNvSpPr>
                  <a:spLocks noChangeAspect="1" noChangeShapeType="1"/>
                </p:cNvSpPr>
                <p:nvPr/>
              </p:nvSpPr>
              <p:spPr bwMode="auto">
                <a:xfrm rot="21480000" flipH="1">
                  <a:off x="216" y="2429"/>
                  <a:ext cx="483" cy="193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  <p:grpSp>
            <p:nvGrpSpPr>
              <p:cNvPr id="63" name="Group 102"/>
              <p:cNvGrpSpPr>
                <a:grpSpLocks/>
              </p:cNvGrpSpPr>
              <p:nvPr/>
            </p:nvGrpSpPr>
            <p:grpSpPr bwMode="auto">
              <a:xfrm>
                <a:off x="2139" y="2429"/>
                <a:ext cx="499" cy="193"/>
                <a:chOff x="210" y="2429"/>
                <a:chExt cx="499" cy="193"/>
              </a:xfrm>
              <a:grpFill/>
            </p:grpSpPr>
            <p:sp>
              <p:nvSpPr>
                <p:cNvPr id="67" name="Line 103"/>
                <p:cNvSpPr>
                  <a:spLocks noChangeShapeType="1"/>
                </p:cNvSpPr>
                <p:nvPr/>
              </p:nvSpPr>
              <p:spPr bwMode="auto">
                <a:xfrm rot="180000">
                  <a:off x="210" y="2438"/>
                  <a:ext cx="499" cy="182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68" name="Line 104"/>
                <p:cNvSpPr>
                  <a:spLocks noChangeAspect="1" noChangeShapeType="1"/>
                </p:cNvSpPr>
                <p:nvPr/>
              </p:nvSpPr>
              <p:spPr bwMode="auto">
                <a:xfrm rot="21480000" flipH="1">
                  <a:off x="216" y="2429"/>
                  <a:ext cx="483" cy="193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  <p:grpSp>
            <p:nvGrpSpPr>
              <p:cNvPr id="64" name="Group 105"/>
              <p:cNvGrpSpPr>
                <a:grpSpLocks/>
              </p:cNvGrpSpPr>
              <p:nvPr/>
            </p:nvGrpSpPr>
            <p:grpSpPr bwMode="auto">
              <a:xfrm>
                <a:off x="2623" y="2429"/>
                <a:ext cx="499" cy="193"/>
                <a:chOff x="210" y="2429"/>
                <a:chExt cx="499" cy="193"/>
              </a:xfrm>
              <a:grpFill/>
            </p:grpSpPr>
            <p:sp>
              <p:nvSpPr>
                <p:cNvPr id="65" name="Line 106"/>
                <p:cNvSpPr>
                  <a:spLocks noChangeShapeType="1"/>
                </p:cNvSpPr>
                <p:nvPr/>
              </p:nvSpPr>
              <p:spPr bwMode="auto">
                <a:xfrm rot="180000">
                  <a:off x="210" y="2438"/>
                  <a:ext cx="499" cy="182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  <p:sp>
              <p:nvSpPr>
                <p:cNvPr id="66" name="Line 107"/>
                <p:cNvSpPr>
                  <a:spLocks noChangeAspect="1" noChangeShapeType="1"/>
                </p:cNvSpPr>
                <p:nvPr/>
              </p:nvSpPr>
              <p:spPr bwMode="auto">
                <a:xfrm rot="21480000" flipH="1">
                  <a:off x="216" y="2429"/>
                  <a:ext cx="483" cy="193"/>
                </a:xfrm>
                <a:prstGeom prst="line">
                  <a:avLst/>
                </a:prstGeom>
                <a:grpFill/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 b="1"/>
                </a:p>
              </p:txBody>
            </p:sp>
          </p:grpSp>
        </p:grpSp>
        <p:sp>
          <p:nvSpPr>
            <p:cNvPr id="51" name="Rectangle 148"/>
            <p:cNvSpPr>
              <a:spLocks noChangeArrowheads="1"/>
            </p:cNvSpPr>
            <p:nvPr/>
          </p:nvSpPr>
          <p:spPr bwMode="auto">
            <a:xfrm>
              <a:off x="2789" y="436"/>
              <a:ext cx="251" cy="19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52" name="Rectangle 149"/>
            <p:cNvSpPr>
              <a:spLocks noChangeArrowheads="1"/>
            </p:cNvSpPr>
            <p:nvPr/>
          </p:nvSpPr>
          <p:spPr bwMode="auto">
            <a:xfrm>
              <a:off x="2290" y="439"/>
              <a:ext cx="251" cy="19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53" name="Rectangle 150"/>
            <p:cNvSpPr>
              <a:spLocks noChangeArrowheads="1"/>
            </p:cNvSpPr>
            <p:nvPr/>
          </p:nvSpPr>
          <p:spPr bwMode="auto">
            <a:xfrm>
              <a:off x="257" y="436"/>
              <a:ext cx="251" cy="19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54" name="Rectangle 151"/>
            <p:cNvSpPr>
              <a:spLocks noChangeArrowheads="1"/>
            </p:cNvSpPr>
            <p:nvPr/>
          </p:nvSpPr>
          <p:spPr bwMode="auto">
            <a:xfrm>
              <a:off x="777" y="436"/>
              <a:ext cx="251" cy="19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600" b="1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55" name="Rectangle 152"/>
            <p:cNvSpPr>
              <a:spLocks noChangeArrowheads="1"/>
            </p:cNvSpPr>
            <p:nvPr/>
          </p:nvSpPr>
          <p:spPr bwMode="auto">
            <a:xfrm>
              <a:off x="1775" y="428"/>
              <a:ext cx="251" cy="19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56" name="Rectangle 153"/>
            <p:cNvSpPr>
              <a:spLocks noChangeArrowheads="1"/>
            </p:cNvSpPr>
            <p:nvPr/>
          </p:nvSpPr>
          <p:spPr bwMode="auto">
            <a:xfrm>
              <a:off x="1263" y="436"/>
              <a:ext cx="251" cy="19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600" b="1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</p:grpSp>
      <p:sp>
        <p:nvSpPr>
          <p:cNvPr id="118" name="Rectangle 180"/>
          <p:cNvSpPr>
            <a:spLocks noChangeArrowheads="1"/>
          </p:cNvSpPr>
          <p:nvPr/>
        </p:nvSpPr>
        <p:spPr bwMode="auto">
          <a:xfrm>
            <a:off x="2744803" y="4981288"/>
            <a:ext cx="2705147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r" rtl="1">
              <a:buFont typeface="Arial" charset="0"/>
              <a:buNone/>
            </a:pPr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دارة 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RC</a:t>
            </a:r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ذات تواتر حتى 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4MHz</a:t>
            </a:r>
          </a:p>
        </p:txBody>
      </p:sp>
      <p:sp>
        <p:nvSpPr>
          <p:cNvPr id="119" name="Rectangle 181"/>
          <p:cNvSpPr>
            <a:spLocks noChangeArrowheads="1"/>
          </p:cNvSpPr>
          <p:nvPr/>
        </p:nvSpPr>
        <p:spPr bwMode="auto">
          <a:xfrm>
            <a:off x="5625430" y="4981288"/>
            <a:ext cx="1153984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RC</a:t>
            </a:r>
          </a:p>
        </p:txBody>
      </p:sp>
      <p:sp>
        <p:nvSpPr>
          <p:cNvPr id="120" name="Rectangle 182"/>
          <p:cNvSpPr>
            <a:spLocks noChangeArrowheads="1"/>
          </p:cNvSpPr>
          <p:nvPr/>
        </p:nvSpPr>
        <p:spPr bwMode="auto">
          <a:xfrm>
            <a:off x="6912165" y="4981288"/>
            <a:ext cx="956996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ar-SA" b="1">
                <a:solidFill>
                  <a:srgbClr val="000000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121" name="Rectangle 183"/>
          <p:cNvSpPr>
            <a:spLocks noChangeArrowheads="1"/>
          </p:cNvSpPr>
          <p:nvPr/>
        </p:nvSpPr>
        <p:spPr bwMode="auto">
          <a:xfrm>
            <a:off x="7995423" y="4981288"/>
            <a:ext cx="923467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ar-SA" b="1">
                <a:solidFill>
                  <a:srgbClr val="000000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122" name="Rectangle 184"/>
          <p:cNvSpPr>
            <a:spLocks noChangeArrowheads="1"/>
          </p:cNvSpPr>
          <p:nvPr/>
        </p:nvSpPr>
        <p:spPr bwMode="auto">
          <a:xfrm>
            <a:off x="3030555" y="4673621"/>
            <a:ext cx="2422707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r" rtl="1">
              <a:buFont typeface="Arial" charset="0"/>
              <a:buNone/>
            </a:pPr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تواتر حتى 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20MHz</a:t>
            </a:r>
            <a:endParaRPr lang="fr-FR" b="1" dirty="0">
              <a:solidFill>
                <a:srgbClr val="000000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23" name="Rectangle 185"/>
          <p:cNvSpPr>
            <a:spLocks noChangeArrowheads="1"/>
          </p:cNvSpPr>
          <p:nvPr/>
        </p:nvSpPr>
        <p:spPr bwMode="auto">
          <a:xfrm>
            <a:off x="5625430" y="4673621"/>
            <a:ext cx="1153984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HS</a:t>
            </a:r>
          </a:p>
        </p:txBody>
      </p:sp>
      <p:sp>
        <p:nvSpPr>
          <p:cNvPr id="124" name="Rectangle 186"/>
          <p:cNvSpPr>
            <a:spLocks noChangeArrowheads="1"/>
          </p:cNvSpPr>
          <p:nvPr/>
        </p:nvSpPr>
        <p:spPr bwMode="auto">
          <a:xfrm>
            <a:off x="6912165" y="4673621"/>
            <a:ext cx="956996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25" name="Rectangle 187"/>
          <p:cNvSpPr>
            <a:spLocks noChangeArrowheads="1"/>
          </p:cNvSpPr>
          <p:nvPr/>
        </p:nvSpPr>
        <p:spPr bwMode="auto">
          <a:xfrm>
            <a:off x="7995423" y="4673621"/>
            <a:ext cx="923467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6" name="Rectangle 188"/>
          <p:cNvSpPr>
            <a:spLocks noChangeArrowheads="1"/>
          </p:cNvSpPr>
          <p:nvPr/>
        </p:nvSpPr>
        <p:spPr bwMode="auto">
          <a:xfrm>
            <a:off x="2959117" y="4338659"/>
            <a:ext cx="2493317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r" rtl="1">
              <a:buFont typeface="Arial" charset="0"/>
              <a:buNone/>
            </a:pPr>
            <a:r>
              <a:rPr lang="ar-DZ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كوارتز </a:t>
            </a:r>
            <a:r>
              <a:rPr lang="fr-FR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XT</a:t>
            </a:r>
            <a:r>
              <a:rPr lang="en-US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او </a:t>
            </a:r>
            <a:r>
              <a:rPr lang="fr-FR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4MHz</a:t>
            </a:r>
          </a:p>
        </p:txBody>
      </p:sp>
      <p:sp>
        <p:nvSpPr>
          <p:cNvPr id="127" name="Rectangle 189"/>
          <p:cNvSpPr>
            <a:spLocks noChangeArrowheads="1"/>
          </p:cNvSpPr>
          <p:nvPr/>
        </p:nvSpPr>
        <p:spPr bwMode="auto">
          <a:xfrm>
            <a:off x="5625430" y="4338659"/>
            <a:ext cx="1153984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XT</a:t>
            </a:r>
          </a:p>
        </p:txBody>
      </p:sp>
      <p:sp>
        <p:nvSpPr>
          <p:cNvPr id="128" name="Rectangle 190"/>
          <p:cNvSpPr>
            <a:spLocks noChangeArrowheads="1"/>
          </p:cNvSpPr>
          <p:nvPr/>
        </p:nvSpPr>
        <p:spPr bwMode="auto">
          <a:xfrm>
            <a:off x="6912165" y="4338659"/>
            <a:ext cx="956996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9" name="Rectangle 191"/>
          <p:cNvSpPr>
            <a:spLocks noChangeArrowheads="1"/>
          </p:cNvSpPr>
          <p:nvPr/>
        </p:nvSpPr>
        <p:spPr bwMode="auto">
          <a:xfrm>
            <a:off x="7995423" y="4338659"/>
            <a:ext cx="923467" cy="31325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0" name="Rectangle 192"/>
          <p:cNvSpPr>
            <a:spLocks noChangeArrowheads="1"/>
          </p:cNvSpPr>
          <p:nvPr/>
        </p:nvSpPr>
        <p:spPr bwMode="auto">
          <a:xfrm>
            <a:off x="3030555" y="4030992"/>
            <a:ext cx="2422707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r" rtl="1">
              <a:buFont typeface="Arial" charset="0"/>
              <a:buNone/>
            </a:pPr>
            <a:r>
              <a:rPr lang="ar-DZ" b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كوارتز</a:t>
            </a:r>
            <a:r>
              <a:rPr lang="ar-DZ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ذو تردد 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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  <a:sym typeface="Symbol" pitchFamily="18" charset="2"/>
              </a:rPr>
              <a:t>200KHz</a:t>
            </a:r>
          </a:p>
        </p:txBody>
      </p:sp>
      <p:sp>
        <p:nvSpPr>
          <p:cNvPr id="131" name="Rectangle 193"/>
          <p:cNvSpPr>
            <a:spLocks noChangeArrowheads="1"/>
          </p:cNvSpPr>
          <p:nvPr/>
        </p:nvSpPr>
        <p:spPr bwMode="auto">
          <a:xfrm>
            <a:off x="5625430" y="4030992"/>
            <a:ext cx="1153984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fr-FR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LP</a:t>
            </a:r>
          </a:p>
        </p:txBody>
      </p:sp>
      <p:sp>
        <p:nvSpPr>
          <p:cNvPr id="132" name="Rectangle 194"/>
          <p:cNvSpPr>
            <a:spLocks noChangeArrowheads="1"/>
          </p:cNvSpPr>
          <p:nvPr/>
        </p:nvSpPr>
        <p:spPr bwMode="auto">
          <a:xfrm>
            <a:off x="6912165" y="4030992"/>
            <a:ext cx="956996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ar-SA" b="1">
                <a:solidFill>
                  <a:srgbClr val="000000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133" name="Rectangle 195"/>
          <p:cNvSpPr>
            <a:spLocks noChangeArrowheads="1"/>
          </p:cNvSpPr>
          <p:nvPr/>
        </p:nvSpPr>
        <p:spPr bwMode="auto">
          <a:xfrm>
            <a:off x="7995423" y="4030992"/>
            <a:ext cx="923467" cy="31325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rtl="1">
              <a:buFont typeface="Arial" charset="0"/>
              <a:buNone/>
            </a:pPr>
            <a:r>
              <a:rPr lang="ar-SA" b="1">
                <a:solidFill>
                  <a:srgbClr val="000000"/>
                </a:solidFill>
                <a:cs typeface="Times New Roman" pitchFamily="18" charset="0"/>
              </a:rPr>
              <a:t>0</a:t>
            </a:r>
          </a:p>
        </p:txBody>
      </p:sp>
      <p:grpSp>
        <p:nvGrpSpPr>
          <p:cNvPr id="134" name="Group 196"/>
          <p:cNvGrpSpPr>
            <a:grpSpLocks/>
          </p:cNvGrpSpPr>
          <p:nvPr/>
        </p:nvGrpSpPr>
        <p:grpSpPr bwMode="auto">
          <a:xfrm>
            <a:off x="2765635" y="3736974"/>
            <a:ext cx="6092645" cy="1566260"/>
            <a:chOff x="975" y="2795"/>
            <a:chExt cx="4361" cy="1055"/>
          </a:xfrm>
          <a:noFill/>
        </p:grpSpPr>
        <p:sp>
          <p:nvSpPr>
            <p:cNvPr id="135" name="Line 197"/>
            <p:cNvSpPr>
              <a:spLocks noChangeShapeType="1"/>
            </p:cNvSpPr>
            <p:nvPr/>
          </p:nvSpPr>
          <p:spPr bwMode="auto">
            <a:xfrm>
              <a:off x="975" y="3850"/>
              <a:ext cx="4361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600" b="1"/>
            </a:p>
          </p:txBody>
        </p:sp>
        <p:grpSp>
          <p:nvGrpSpPr>
            <p:cNvPr id="136" name="Group 198"/>
            <p:cNvGrpSpPr>
              <a:grpSpLocks/>
            </p:cNvGrpSpPr>
            <p:nvPr/>
          </p:nvGrpSpPr>
          <p:grpSpPr bwMode="auto">
            <a:xfrm>
              <a:off x="975" y="2795"/>
              <a:ext cx="4361" cy="1055"/>
              <a:chOff x="975" y="2795"/>
              <a:chExt cx="4361" cy="1055"/>
            </a:xfrm>
            <a:grpFill/>
          </p:grpSpPr>
          <p:sp>
            <p:nvSpPr>
              <p:cNvPr id="137" name="Rectangle 199"/>
              <p:cNvSpPr>
                <a:spLocks noChangeArrowheads="1"/>
              </p:cNvSpPr>
              <p:nvPr/>
            </p:nvSpPr>
            <p:spPr bwMode="auto">
              <a:xfrm>
                <a:off x="975" y="2795"/>
                <a:ext cx="2189" cy="211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342900" indent="-342900" algn="r" rtl="1">
                  <a:buFont typeface="Arial" charset="0"/>
                  <a:buNone/>
                </a:pPr>
                <a:r>
                  <a:rPr lang="ar-SA" sz="1600" b="1">
                    <a:solidFill>
                      <a:srgbClr val="000000"/>
                    </a:solidFill>
                    <a:latin typeface="Calibri" pitchFamily="34" charset="0"/>
                    <a:ea typeface="Times New Roman" pitchFamily="18" charset="0"/>
                    <a:cs typeface="Arabic Transparent" pitchFamily="2" charset="-78"/>
                  </a:rPr>
                  <a:t>الخواص</a:t>
                </a:r>
              </a:p>
            </p:txBody>
          </p:sp>
          <p:sp>
            <p:nvSpPr>
              <p:cNvPr id="138" name="Rectangle 200"/>
              <p:cNvSpPr>
                <a:spLocks noChangeArrowheads="1"/>
              </p:cNvSpPr>
              <p:nvPr/>
            </p:nvSpPr>
            <p:spPr bwMode="auto">
              <a:xfrm>
                <a:off x="3164" y="2795"/>
                <a:ext cx="826" cy="211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342900" indent="-342900" algn="ctr" rtl="1">
                  <a:buFont typeface="Arial" charset="0"/>
                  <a:buNone/>
                </a:pPr>
                <a:r>
                  <a:rPr lang="ar-DZ" sz="1600" b="1">
                    <a:solidFill>
                      <a:srgbClr val="000000"/>
                    </a:solidFill>
                    <a:latin typeface="Calibri" pitchFamily="34" charset="0"/>
                    <a:ea typeface="Times New Roman" pitchFamily="18" charset="0"/>
                    <a:cs typeface="Arabic Transparent" pitchFamily="2" charset="-78"/>
                  </a:rPr>
                  <a:t>نوع الدارة</a:t>
                </a:r>
              </a:p>
            </p:txBody>
          </p:sp>
          <p:sp>
            <p:nvSpPr>
              <p:cNvPr id="139" name="Rectangle 201"/>
              <p:cNvSpPr>
                <a:spLocks noChangeArrowheads="1"/>
              </p:cNvSpPr>
              <p:nvPr/>
            </p:nvSpPr>
            <p:spPr bwMode="auto">
              <a:xfrm>
                <a:off x="3990" y="2795"/>
                <a:ext cx="685" cy="211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342900" indent="-342900" algn="ctr" rtl="1">
                  <a:buFont typeface="Arial" charset="0"/>
                  <a:buNone/>
                </a:pPr>
                <a:r>
                  <a:rPr lang="fr-FR" sz="1600" b="1" dirty="0">
                    <a:solidFill>
                      <a:srgbClr val="FF0000"/>
                    </a:solidFill>
                  </a:rPr>
                  <a:t>FOSC</a:t>
                </a:r>
                <a:r>
                  <a:rPr lang="fr-FR" sz="1600" b="1" baseline="-30000" dirty="0">
                    <a:solidFill>
                      <a:srgbClr val="FF0000"/>
                    </a:solidFill>
                  </a:rPr>
                  <a:t>1</a:t>
                </a:r>
                <a:endParaRPr lang="fr-FR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02"/>
              <p:cNvSpPr>
                <a:spLocks noChangeArrowheads="1"/>
              </p:cNvSpPr>
              <p:nvPr/>
            </p:nvSpPr>
            <p:spPr bwMode="auto">
              <a:xfrm>
                <a:off x="4675" y="2795"/>
                <a:ext cx="661" cy="211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342900" indent="-342900" algn="ctr" rtl="1">
                  <a:buFont typeface="Arial" charset="0"/>
                  <a:buNone/>
                </a:pPr>
                <a:r>
                  <a:rPr lang="fr-FR" sz="1600" b="1" dirty="0">
                    <a:solidFill>
                      <a:srgbClr val="FF0000"/>
                    </a:solidFill>
                  </a:rPr>
                  <a:t>FOSC</a:t>
                </a:r>
                <a:r>
                  <a:rPr lang="fr-FR" sz="1600" b="1" baseline="-30000" dirty="0">
                    <a:solidFill>
                      <a:srgbClr val="FF0000"/>
                    </a:solidFill>
                  </a:rPr>
                  <a:t>0</a:t>
                </a:r>
                <a:endParaRPr lang="fr-FR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Line 203"/>
              <p:cNvSpPr>
                <a:spLocks noChangeShapeType="1"/>
              </p:cNvSpPr>
              <p:nvPr/>
            </p:nvSpPr>
            <p:spPr bwMode="auto">
              <a:xfrm>
                <a:off x="975" y="2795"/>
                <a:ext cx="4361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2" name="Line 204"/>
              <p:cNvSpPr>
                <a:spLocks noChangeShapeType="1"/>
              </p:cNvSpPr>
              <p:nvPr/>
            </p:nvSpPr>
            <p:spPr bwMode="auto">
              <a:xfrm>
                <a:off x="5336" y="2795"/>
                <a:ext cx="0" cy="1055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3" name="Line 205"/>
              <p:cNvSpPr>
                <a:spLocks noChangeShapeType="1"/>
              </p:cNvSpPr>
              <p:nvPr/>
            </p:nvSpPr>
            <p:spPr bwMode="auto">
              <a:xfrm>
                <a:off x="975" y="2795"/>
                <a:ext cx="0" cy="1055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4" name="Line 206"/>
              <p:cNvSpPr>
                <a:spLocks noChangeShapeType="1"/>
              </p:cNvSpPr>
              <p:nvPr/>
            </p:nvSpPr>
            <p:spPr bwMode="auto">
              <a:xfrm>
                <a:off x="975" y="3006"/>
                <a:ext cx="4361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5" name="Line 207"/>
              <p:cNvSpPr>
                <a:spLocks noChangeShapeType="1"/>
              </p:cNvSpPr>
              <p:nvPr/>
            </p:nvSpPr>
            <p:spPr bwMode="auto">
              <a:xfrm>
                <a:off x="4675" y="2795"/>
                <a:ext cx="0" cy="1055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6" name="Line 208"/>
              <p:cNvSpPr>
                <a:spLocks noChangeShapeType="1"/>
              </p:cNvSpPr>
              <p:nvPr/>
            </p:nvSpPr>
            <p:spPr bwMode="auto">
              <a:xfrm>
                <a:off x="3990" y="2795"/>
                <a:ext cx="0" cy="1055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7" name="Line 209"/>
              <p:cNvSpPr>
                <a:spLocks noChangeShapeType="1"/>
              </p:cNvSpPr>
              <p:nvPr/>
            </p:nvSpPr>
            <p:spPr bwMode="auto">
              <a:xfrm>
                <a:off x="3164" y="2795"/>
                <a:ext cx="0" cy="1055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8" name="Line 210"/>
              <p:cNvSpPr>
                <a:spLocks noChangeShapeType="1"/>
              </p:cNvSpPr>
              <p:nvPr/>
            </p:nvSpPr>
            <p:spPr bwMode="auto">
              <a:xfrm>
                <a:off x="975" y="3217"/>
                <a:ext cx="4361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49" name="Line 211"/>
              <p:cNvSpPr>
                <a:spLocks noChangeShapeType="1"/>
              </p:cNvSpPr>
              <p:nvPr/>
            </p:nvSpPr>
            <p:spPr bwMode="auto">
              <a:xfrm>
                <a:off x="975" y="3428"/>
                <a:ext cx="4361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50" name="Line 212"/>
              <p:cNvSpPr>
                <a:spLocks noChangeShapeType="1"/>
              </p:cNvSpPr>
              <p:nvPr/>
            </p:nvSpPr>
            <p:spPr bwMode="auto">
              <a:xfrm>
                <a:off x="975" y="3639"/>
                <a:ext cx="4361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 b="1"/>
              </a:p>
            </p:txBody>
          </p:sp>
        </p:grpSp>
      </p:grpSp>
      <p:sp>
        <p:nvSpPr>
          <p:cNvPr id="151" name="Line 213"/>
          <p:cNvSpPr>
            <a:spLocks noChangeShapeType="1"/>
          </p:cNvSpPr>
          <p:nvPr/>
        </p:nvSpPr>
        <p:spPr bwMode="auto">
          <a:xfrm>
            <a:off x="8572528" y="3500437"/>
            <a:ext cx="0" cy="216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52" name="Line 214"/>
          <p:cNvSpPr>
            <a:spLocks noChangeShapeType="1"/>
          </p:cNvSpPr>
          <p:nvPr/>
        </p:nvSpPr>
        <p:spPr bwMode="auto">
          <a:xfrm>
            <a:off x="7851168" y="3477558"/>
            <a:ext cx="0" cy="108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53" name="Line 215"/>
          <p:cNvSpPr>
            <a:spLocks noChangeShapeType="1"/>
          </p:cNvSpPr>
          <p:nvPr/>
        </p:nvSpPr>
        <p:spPr bwMode="auto">
          <a:xfrm flipH="1">
            <a:off x="7397781" y="3594161"/>
            <a:ext cx="4680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54" name="Line 216"/>
          <p:cNvSpPr>
            <a:spLocks noChangeShapeType="1"/>
          </p:cNvSpPr>
          <p:nvPr/>
        </p:nvSpPr>
        <p:spPr bwMode="auto">
          <a:xfrm>
            <a:off x="7398678" y="3592841"/>
            <a:ext cx="0" cy="144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155" name="Group 105"/>
          <p:cNvGrpSpPr>
            <a:grpSpLocks/>
          </p:cNvGrpSpPr>
          <p:nvPr/>
        </p:nvGrpSpPr>
        <p:grpSpPr bwMode="auto">
          <a:xfrm>
            <a:off x="2397152" y="5491080"/>
            <a:ext cx="6103938" cy="314325"/>
            <a:chOff x="1156" y="182"/>
            <a:chExt cx="3845" cy="198"/>
          </a:xfrm>
        </p:grpSpPr>
        <p:pic>
          <p:nvPicPr>
            <p:cNvPr id="15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56" y="183"/>
              <a:ext cx="38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7" name="Rectangle 50"/>
            <p:cNvSpPr>
              <a:spLocks noChangeAspect="1" noChangeArrowheads="1"/>
            </p:cNvSpPr>
            <p:nvPr/>
          </p:nvSpPr>
          <p:spPr bwMode="auto">
            <a:xfrm>
              <a:off x="1421" y="222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" name="Rectangle 51"/>
            <p:cNvSpPr>
              <a:spLocks noChangeAspect="1" noChangeArrowheads="1"/>
            </p:cNvSpPr>
            <p:nvPr/>
          </p:nvSpPr>
          <p:spPr bwMode="auto">
            <a:xfrm>
              <a:off x="1202" y="222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" name="Rectangle 52"/>
            <p:cNvSpPr>
              <a:spLocks noChangeAspect="1" noChangeArrowheads="1"/>
            </p:cNvSpPr>
            <p:nvPr/>
          </p:nvSpPr>
          <p:spPr bwMode="auto">
            <a:xfrm>
              <a:off x="1841" y="228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" name="Rectangle 53"/>
            <p:cNvSpPr>
              <a:spLocks noChangeAspect="1" noChangeArrowheads="1"/>
            </p:cNvSpPr>
            <p:nvPr/>
          </p:nvSpPr>
          <p:spPr bwMode="auto">
            <a:xfrm>
              <a:off x="1622" y="228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" name="Rectangle 54"/>
            <p:cNvSpPr>
              <a:spLocks noChangeAspect="1" noChangeArrowheads="1"/>
            </p:cNvSpPr>
            <p:nvPr/>
          </p:nvSpPr>
          <p:spPr bwMode="auto">
            <a:xfrm>
              <a:off x="2275" y="228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" name="Rectangle 55"/>
            <p:cNvSpPr>
              <a:spLocks noChangeAspect="1" noChangeArrowheads="1"/>
            </p:cNvSpPr>
            <p:nvPr/>
          </p:nvSpPr>
          <p:spPr bwMode="auto">
            <a:xfrm>
              <a:off x="2056" y="228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" name="Rectangle 56"/>
            <p:cNvSpPr>
              <a:spLocks noChangeAspect="1" noChangeArrowheads="1"/>
            </p:cNvSpPr>
            <p:nvPr/>
          </p:nvSpPr>
          <p:spPr bwMode="auto">
            <a:xfrm>
              <a:off x="2708" y="216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" name="Rectangle 57"/>
            <p:cNvSpPr>
              <a:spLocks noChangeAspect="1" noChangeArrowheads="1"/>
            </p:cNvSpPr>
            <p:nvPr/>
          </p:nvSpPr>
          <p:spPr bwMode="auto">
            <a:xfrm>
              <a:off x="2489" y="222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5" name="Rectangle 58"/>
            <p:cNvSpPr>
              <a:spLocks noChangeAspect="1" noChangeArrowheads="1"/>
            </p:cNvSpPr>
            <p:nvPr/>
          </p:nvSpPr>
          <p:spPr bwMode="auto">
            <a:xfrm>
              <a:off x="2910" y="216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6" name="Rectangle 36"/>
            <p:cNvSpPr>
              <a:spLocks noChangeAspect="1" noChangeArrowheads="1"/>
            </p:cNvSpPr>
            <p:nvPr/>
          </p:nvSpPr>
          <p:spPr bwMode="auto">
            <a:xfrm>
              <a:off x="1156" y="186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67" name="Rectangle 60"/>
            <p:cNvSpPr>
              <a:spLocks noChangeAspect="1" noChangeArrowheads="1"/>
            </p:cNvSpPr>
            <p:nvPr/>
          </p:nvSpPr>
          <p:spPr bwMode="auto">
            <a:xfrm>
              <a:off x="1369" y="186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68" name="Rectangle 61"/>
            <p:cNvSpPr>
              <a:spLocks noChangeAspect="1" noChangeArrowheads="1"/>
            </p:cNvSpPr>
            <p:nvPr/>
          </p:nvSpPr>
          <p:spPr bwMode="auto">
            <a:xfrm>
              <a:off x="1588" y="182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69" name="Rectangle 62"/>
            <p:cNvSpPr>
              <a:spLocks noChangeAspect="1" noChangeArrowheads="1"/>
            </p:cNvSpPr>
            <p:nvPr/>
          </p:nvSpPr>
          <p:spPr bwMode="auto">
            <a:xfrm>
              <a:off x="1801" y="182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0" name="Rectangle 63"/>
            <p:cNvSpPr>
              <a:spLocks noChangeAspect="1" noChangeArrowheads="1"/>
            </p:cNvSpPr>
            <p:nvPr/>
          </p:nvSpPr>
          <p:spPr bwMode="auto">
            <a:xfrm>
              <a:off x="2012" y="182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1" name="Rectangle 64"/>
            <p:cNvSpPr>
              <a:spLocks noChangeAspect="1" noChangeArrowheads="1"/>
            </p:cNvSpPr>
            <p:nvPr/>
          </p:nvSpPr>
          <p:spPr bwMode="auto">
            <a:xfrm>
              <a:off x="2225" y="182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2" name="Rectangle 65"/>
            <p:cNvSpPr>
              <a:spLocks noChangeAspect="1" noChangeArrowheads="1"/>
            </p:cNvSpPr>
            <p:nvPr/>
          </p:nvSpPr>
          <p:spPr bwMode="auto">
            <a:xfrm>
              <a:off x="2426" y="188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3" name="Rectangle 66"/>
            <p:cNvSpPr>
              <a:spLocks noChangeAspect="1" noChangeArrowheads="1"/>
            </p:cNvSpPr>
            <p:nvPr/>
          </p:nvSpPr>
          <p:spPr bwMode="auto">
            <a:xfrm>
              <a:off x="2639" y="182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4" name="Rectangle 67"/>
            <p:cNvSpPr>
              <a:spLocks noChangeAspect="1" noChangeArrowheads="1"/>
            </p:cNvSpPr>
            <p:nvPr/>
          </p:nvSpPr>
          <p:spPr bwMode="auto">
            <a:xfrm>
              <a:off x="2856" y="186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75" name="Group 110"/>
          <p:cNvGrpSpPr>
            <a:grpSpLocks/>
          </p:cNvGrpSpPr>
          <p:nvPr/>
        </p:nvGrpSpPr>
        <p:grpSpPr bwMode="auto">
          <a:xfrm>
            <a:off x="6853265" y="5784768"/>
            <a:ext cx="1517650" cy="216000"/>
            <a:chOff x="3963" y="403"/>
            <a:chExt cx="956" cy="302"/>
          </a:xfrm>
        </p:grpSpPr>
        <p:sp>
          <p:nvSpPr>
            <p:cNvPr id="176" name="Line 111"/>
            <p:cNvSpPr>
              <a:spLocks noChangeShapeType="1"/>
            </p:cNvSpPr>
            <p:nvPr/>
          </p:nvSpPr>
          <p:spPr bwMode="auto">
            <a:xfrm>
              <a:off x="3963" y="403"/>
              <a:ext cx="0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7" name="Line 112"/>
            <p:cNvSpPr>
              <a:spLocks noChangeShapeType="1"/>
            </p:cNvSpPr>
            <p:nvPr/>
          </p:nvSpPr>
          <p:spPr bwMode="auto">
            <a:xfrm>
              <a:off x="3966" y="540"/>
              <a:ext cx="95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8" name="Line 113"/>
            <p:cNvSpPr>
              <a:spLocks noChangeShapeType="1"/>
            </p:cNvSpPr>
            <p:nvPr/>
          </p:nvSpPr>
          <p:spPr bwMode="auto">
            <a:xfrm>
              <a:off x="4917" y="546"/>
              <a:ext cx="0" cy="1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79" name="Rectangle 118"/>
          <p:cNvSpPr>
            <a:spLocks noChangeArrowheads="1"/>
          </p:cNvSpPr>
          <p:nvPr/>
        </p:nvSpPr>
        <p:spPr bwMode="auto">
          <a:xfrm>
            <a:off x="907956" y="5922638"/>
            <a:ext cx="8544006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 smtClean="0"/>
              <a:t>        </a:t>
            </a:r>
            <a:r>
              <a:rPr lang="ar-DZ" altLang="ja-JP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</a:t>
            </a:r>
            <a:r>
              <a:rPr lang="fr-FR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WDTE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sz="12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WATCH-DOG TIMER ENABLE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) : مخصص لحماية البرنامج من التعطيل أثناء عملية تنفيذه بحيث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:</a:t>
            </a:r>
            <a:endParaRPr lang="fr-FR" altLang="ja-JP" b="1" dirty="0">
              <a:latin typeface="Calibri" pitchFamily="34" charset="0"/>
            </a:endParaRPr>
          </a:p>
          <a:p>
            <a:pPr algn="r" rtl="1" eaLnBrk="0" hangingPunct="0"/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          </a:t>
            </a:r>
            <a:r>
              <a:rPr lang="fr-FR" altLang="ja-JP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WDTE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= 0</a:t>
            </a:r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مسموح له بالعمل . </a:t>
            </a:r>
            <a:endParaRPr lang="fr-FR" altLang="ja-JP" b="1" dirty="0">
              <a:solidFill>
                <a:schemeClr val="tx1"/>
              </a:solidFill>
              <a:latin typeface="Calibri" pitchFamily="34" charset="0"/>
            </a:endParaRPr>
          </a:p>
          <a:p>
            <a:pPr algn="r" rtl="1" eaLnBrk="0" hangingPunct="0"/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          </a:t>
            </a:r>
            <a:r>
              <a:rPr lang="fr-FR" altLang="ja-JP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WDTE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= 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1</a:t>
            </a:r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 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غير مسموح له بالعمل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991" grpId="0" animBg="1"/>
      <p:bldP spid="121992" grpId="0" animBg="1"/>
      <p:bldP spid="121994" grpId="0" animBg="1"/>
      <p:bldP spid="121995" grpId="0" animBg="1"/>
      <p:bldP spid="121989" grpId="0" animBg="1"/>
      <p:bldP spid="118" grpId="0" autoUpdateAnimBg="0"/>
      <p:bldP spid="119" grpId="0" autoUpdateAnimBg="0"/>
      <p:bldP spid="120" grpId="0" autoUpdateAnimBg="0"/>
      <p:bldP spid="121" grpId="0" autoUpdateAnimBg="0"/>
      <p:bldP spid="122" grpId="0" autoUpdateAnimBg="0"/>
      <p:bldP spid="123" grpId="0" autoUpdateAnimBg="0"/>
      <p:bldP spid="124" grpId="0" autoUpdateAnimBg="0"/>
      <p:bldP spid="125" grpId="0" autoUpdateAnimBg="0"/>
      <p:bldP spid="126" grpId="0" autoUpdateAnimBg="0"/>
      <p:bldP spid="127" grpId="0" autoUpdateAnimBg="0"/>
      <p:bldP spid="128" grpId="0" autoUpdateAnimBg="0"/>
      <p:bldP spid="129" grpId="0" autoUpdateAnimBg="0"/>
      <p:bldP spid="130" grpId="0" autoUpdateAnimBg="0"/>
      <p:bldP spid="131" grpId="0" autoUpdateAnimBg="0"/>
      <p:bldP spid="132" grpId="0" autoUpdateAnimBg="0"/>
      <p:bldP spid="133" grpId="0" autoUpdateAnimBg="0"/>
      <p:bldP spid="151" grpId="0" animBg="1"/>
      <p:bldP spid="152" grpId="0" animBg="1"/>
      <p:bldP spid="153" grpId="0" animBg="1"/>
      <p:bldP spid="154" grpId="0" animBg="1"/>
      <p:bldP spid="1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73"/>
          <p:cNvGrpSpPr>
            <a:grpSpLocks/>
          </p:cNvGrpSpPr>
          <p:nvPr/>
        </p:nvGrpSpPr>
        <p:grpSpPr bwMode="auto">
          <a:xfrm>
            <a:off x="2230489" y="142852"/>
            <a:ext cx="6124575" cy="322262"/>
            <a:chOff x="1111" y="1463"/>
            <a:chExt cx="3858" cy="203"/>
          </a:xfrm>
        </p:grpSpPr>
        <p:pic>
          <p:nvPicPr>
            <p:cNvPr id="161" name="Picture 17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1" y="1464"/>
              <a:ext cx="385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" name="Rectangle 175"/>
            <p:cNvSpPr>
              <a:spLocks noChangeAspect="1" noChangeArrowheads="1"/>
            </p:cNvSpPr>
            <p:nvPr/>
          </p:nvSpPr>
          <p:spPr bwMode="auto">
            <a:xfrm>
              <a:off x="1376" y="150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" name="Rectangle 176"/>
            <p:cNvSpPr>
              <a:spLocks noChangeAspect="1" noChangeArrowheads="1"/>
            </p:cNvSpPr>
            <p:nvPr/>
          </p:nvSpPr>
          <p:spPr bwMode="auto">
            <a:xfrm>
              <a:off x="1157" y="150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4" name="Rectangle 177"/>
            <p:cNvSpPr>
              <a:spLocks noChangeAspect="1" noChangeArrowheads="1"/>
            </p:cNvSpPr>
            <p:nvPr/>
          </p:nvSpPr>
          <p:spPr bwMode="auto">
            <a:xfrm>
              <a:off x="1796" y="1509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5" name="Rectangle 178"/>
            <p:cNvSpPr>
              <a:spLocks noChangeAspect="1" noChangeArrowheads="1"/>
            </p:cNvSpPr>
            <p:nvPr/>
          </p:nvSpPr>
          <p:spPr bwMode="auto">
            <a:xfrm>
              <a:off x="1577" y="1509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6" name="Rectangle 179"/>
            <p:cNvSpPr>
              <a:spLocks noChangeAspect="1" noChangeArrowheads="1"/>
            </p:cNvSpPr>
            <p:nvPr/>
          </p:nvSpPr>
          <p:spPr bwMode="auto">
            <a:xfrm>
              <a:off x="2230" y="1509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" name="Rectangle 180"/>
            <p:cNvSpPr>
              <a:spLocks noChangeAspect="1" noChangeArrowheads="1"/>
            </p:cNvSpPr>
            <p:nvPr/>
          </p:nvSpPr>
          <p:spPr bwMode="auto">
            <a:xfrm>
              <a:off x="2011" y="1509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" name="Rectangle 181"/>
            <p:cNvSpPr>
              <a:spLocks noChangeAspect="1" noChangeArrowheads="1"/>
            </p:cNvSpPr>
            <p:nvPr/>
          </p:nvSpPr>
          <p:spPr bwMode="auto">
            <a:xfrm>
              <a:off x="2663" y="1497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" name="Rectangle 182"/>
            <p:cNvSpPr>
              <a:spLocks noChangeAspect="1" noChangeArrowheads="1"/>
            </p:cNvSpPr>
            <p:nvPr/>
          </p:nvSpPr>
          <p:spPr bwMode="auto">
            <a:xfrm>
              <a:off x="2444" y="150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" name="Rectangle 183"/>
            <p:cNvSpPr>
              <a:spLocks noChangeAspect="1" noChangeArrowheads="1"/>
            </p:cNvSpPr>
            <p:nvPr/>
          </p:nvSpPr>
          <p:spPr bwMode="auto">
            <a:xfrm>
              <a:off x="2865" y="1497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" name="Rectangle 184"/>
            <p:cNvSpPr>
              <a:spLocks noChangeAspect="1" noChangeArrowheads="1"/>
            </p:cNvSpPr>
            <p:nvPr/>
          </p:nvSpPr>
          <p:spPr bwMode="auto">
            <a:xfrm>
              <a:off x="1111" y="146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2" name="Rectangle 185"/>
            <p:cNvSpPr>
              <a:spLocks noChangeAspect="1" noChangeArrowheads="1"/>
            </p:cNvSpPr>
            <p:nvPr/>
          </p:nvSpPr>
          <p:spPr bwMode="auto">
            <a:xfrm>
              <a:off x="1324" y="146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3" name="Rectangle 186"/>
            <p:cNvSpPr>
              <a:spLocks noChangeAspect="1" noChangeArrowheads="1"/>
            </p:cNvSpPr>
            <p:nvPr/>
          </p:nvSpPr>
          <p:spPr bwMode="auto">
            <a:xfrm>
              <a:off x="1543" y="1463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4" name="Rectangle 187"/>
            <p:cNvSpPr>
              <a:spLocks noChangeAspect="1" noChangeArrowheads="1"/>
            </p:cNvSpPr>
            <p:nvPr/>
          </p:nvSpPr>
          <p:spPr bwMode="auto">
            <a:xfrm>
              <a:off x="1756" y="1463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5" name="Rectangle 188"/>
            <p:cNvSpPr>
              <a:spLocks noChangeAspect="1" noChangeArrowheads="1"/>
            </p:cNvSpPr>
            <p:nvPr/>
          </p:nvSpPr>
          <p:spPr bwMode="auto">
            <a:xfrm>
              <a:off x="1967" y="1463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6" name="Rectangle 189"/>
            <p:cNvSpPr>
              <a:spLocks noChangeAspect="1" noChangeArrowheads="1"/>
            </p:cNvSpPr>
            <p:nvPr/>
          </p:nvSpPr>
          <p:spPr bwMode="auto">
            <a:xfrm>
              <a:off x="2180" y="1463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7" name="Rectangle 190"/>
            <p:cNvSpPr>
              <a:spLocks noChangeAspect="1" noChangeArrowheads="1"/>
            </p:cNvSpPr>
            <p:nvPr/>
          </p:nvSpPr>
          <p:spPr bwMode="auto">
            <a:xfrm>
              <a:off x="2381" y="1469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8" name="Rectangle 191"/>
            <p:cNvSpPr>
              <a:spLocks noChangeAspect="1" noChangeArrowheads="1"/>
            </p:cNvSpPr>
            <p:nvPr/>
          </p:nvSpPr>
          <p:spPr bwMode="auto">
            <a:xfrm>
              <a:off x="2594" y="1463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179" name="Rectangle 192"/>
            <p:cNvSpPr>
              <a:spLocks noChangeAspect="1" noChangeArrowheads="1"/>
            </p:cNvSpPr>
            <p:nvPr/>
          </p:nvSpPr>
          <p:spPr bwMode="auto">
            <a:xfrm>
              <a:off x="2811" y="146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</p:grpSp>
      <p:sp>
        <p:nvSpPr>
          <p:cNvPr id="180" name="Rectangle 213"/>
          <p:cNvSpPr>
            <a:spLocks noChangeArrowheads="1"/>
          </p:cNvSpPr>
          <p:nvPr/>
        </p:nvSpPr>
        <p:spPr bwMode="auto">
          <a:xfrm>
            <a:off x="639760" y="357166"/>
            <a:ext cx="8342313" cy="14652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altLang="ja-JP" b="1" dirty="0">
                <a:cs typeface="Arabic Transparent" pitchFamily="2" charset="-78"/>
              </a:rPr>
              <a:t> </a:t>
            </a:r>
            <a:endParaRPr lang="fr-FR" altLang="ja-JP" b="1" dirty="0">
              <a:latin typeface="Calibri" pitchFamily="34" charset="0"/>
              <a:cs typeface="Arabic Transparent" pitchFamily="2" charset="-78"/>
            </a:endParaRPr>
          </a:p>
          <a:p>
            <a:pPr algn="r" rtl="1" eaLnBrk="0" hangingPunct="0"/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ـ </a:t>
            </a:r>
            <a:r>
              <a:rPr lang="fr-FR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PWRTE </a:t>
            </a:r>
            <a:r>
              <a:rPr lang="ar-DZ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: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مخصص لتأخير </a:t>
            </a:r>
            <a:r>
              <a:rPr lang="ar-DZ" altLang="ja-JP" b="1" dirty="0" err="1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الميكرومراقب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عن بداية تنفيذ البرنامج لمدة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72mS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مباشرة بعد وضعه تحت</a:t>
            </a:r>
            <a:endParaRPr lang="fr-FR" altLang="ja-JP" b="1" dirty="0">
              <a:solidFill>
                <a:schemeClr val="tx1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  <a:p>
            <a:pPr algn="r" rtl="1" eaLnBrk="0" hangingPunct="0"/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       التوتر بحيث :</a:t>
            </a:r>
            <a:endParaRPr lang="fr-FR" altLang="ja-JP" b="1" dirty="0">
              <a:solidFill>
                <a:schemeClr val="tx1"/>
              </a:solidFill>
              <a:latin typeface="Calibri" pitchFamily="34" charset="0"/>
            </a:endParaRPr>
          </a:p>
          <a:p>
            <a:pPr algn="r" rtl="1" eaLnBrk="0" hangingPunct="0"/>
            <a:r>
              <a:rPr lang="fr-FR" altLang="ja-JP" b="1" dirty="0" smtClean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PWRTE         </a:t>
            </a:r>
            <a:r>
              <a:rPr lang="ar-DZ" altLang="ja-JP" b="1" dirty="0" smtClean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= 0 </a:t>
            </a:r>
            <a:r>
              <a:rPr lang="ar-DZ" altLang="ja-JP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: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الميكرومراقب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يقلع مباشرة بعد وضعه تحت التوتر لتنفيذ البرنامج  .</a:t>
            </a:r>
            <a:endParaRPr lang="fr-FR" altLang="ja-JP" b="1" dirty="0">
              <a:solidFill>
                <a:schemeClr val="tx1"/>
              </a:solidFill>
              <a:latin typeface="Calibri" pitchFamily="34" charset="0"/>
            </a:endParaRPr>
          </a:p>
          <a:p>
            <a:pPr algn="r" rtl="1" eaLnBrk="0" hangingPunct="0"/>
            <a:r>
              <a:rPr lang="fr-FR" altLang="ja-JP" b="1" dirty="0" smtClean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PWRTE         </a:t>
            </a:r>
            <a:r>
              <a:rPr lang="ar-DZ" altLang="ja-JP" b="1" dirty="0" smtClean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= 1 </a:t>
            </a:r>
            <a:r>
              <a:rPr lang="ar-DZ" altLang="ja-JP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: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الميكرومراقب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ينتظر مدة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</a:rPr>
              <a:t>72mS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بعد وضعه تحت التوتر لتنفيذ البرنامج .</a:t>
            </a:r>
          </a:p>
        </p:txBody>
      </p:sp>
      <p:grpSp>
        <p:nvGrpSpPr>
          <p:cNvPr id="181" name="Group 215"/>
          <p:cNvGrpSpPr>
            <a:grpSpLocks/>
          </p:cNvGrpSpPr>
          <p:nvPr/>
        </p:nvGrpSpPr>
        <p:grpSpPr bwMode="auto">
          <a:xfrm>
            <a:off x="6015089" y="461939"/>
            <a:ext cx="2308225" cy="216000"/>
            <a:chOff x="3495" y="1544"/>
            <a:chExt cx="1454" cy="302"/>
          </a:xfrm>
        </p:grpSpPr>
        <p:sp>
          <p:nvSpPr>
            <p:cNvPr id="182" name="Line 216"/>
            <p:cNvSpPr>
              <a:spLocks noChangeShapeType="1"/>
            </p:cNvSpPr>
            <p:nvPr/>
          </p:nvSpPr>
          <p:spPr bwMode="auto">
            <a:xfrm>
              <a:off x="3495" y="1544"/>
              <a:ext cx="0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3" name="Line 217"/>
            <p:cNvSpPr>
              <a:spLocks noChangeShapeType="1"/>
            </p:cNvSpPr>
            <p:nvPr/>
          </p:nvSpPr>
          <p:spPr bwMode="auto">
            <a:xfrm>
              <a:off x="3496" y="1687"/>
              <a:ext cx="145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4" name="Line 218"/>
            <p:cNvSpPr>
              <a:spLocks noChangeShapeType="1"/>
            </p:cNvSpPr>
            <p:nvPr/>
          </p:nvSpPr>
          <p:spPr bwMode="auto">
            <a:xfrm>
              <a:off x="4949" y="1687"/>
              <a:ext cx="0" cy="1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54" name="Group 248"/>
          <p:cNvGrpSpPr>
            <a:grpSpLocks/>
          </p:cNvGrpSpPr>
          <p:nvPr/>
        </p:nvGrpSpPr>
        <p:grpSpPr bwMode="auto">
          <a:xfrm>
            <a:off x="2479672" y="2000240"/>
            <a:ext cx="6122988" cy="342900"/>
            <a:chOff x="1190" y="3108"/>
            <a:chExt cx="3857" cy="216"/>
          </a:xfrm>
        </p:grpSpPr>
        <p:pic>
          <p:nvPicPr>
            <p:cNvPr id="255" name="Picture 2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2" y="3108"/>
              <a:ext cx="3845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" name="Rectangle 250"/>
            <p:cNvSpPr>
              <a:spLocks noChangeAspect="1" noChangeArrowheads="1"/>
            </p:cNvSpPr>
            <p:nvPr/>
          </p:nvSpPr>
          <p:spPr bwMode="auto">
            <a:xfrm>
              <a:off x="1455" y="3157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7" name="Rectangle 251"/>
            <p:cNvSpPr>
              <a:spLocks noChangeAspect="1" noChangeArrowheads="1"/>
            </p:cNvSpPr>
            <p:nvPr/>
          </p:nvSpPr>
          <p:spPr bwMode="auto">
            <a:xfrm>
              <a:off x="1236" y="3157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8" name="Rectangle 252"/>
            <p:cNvSpPr>
              <a:spLocks noChangeAspect="1" noChangeArrowheads="1"/>
            </p:cNvSpPr>
            <p:nvPr/>
          </p:nvSpPr>
          <p:spPr bwMode="auto">
            <a:xfrm>
              <a:off x="1875" y="316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" name="Rectangle 253"/>
            <p:cNvSpPr>
              <a:spLocks noChangeAspect="1" noChangeArrowheads="1"/>
            </p:cNvSpPr>
            <p:nvPr/>
          </p:nvSpPr>
          <p:spPr bwMode="auto">
            <a:xfrm>
              <a:off x="1656" y="316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0" name="Rectangle 254"/>
            <p:cNvSpPr>
              <a:spLocks noChangeAspect="1" noChangeArrowheads="1"/>
            </p:cNvSpPr>
            <p:nvPr/>
          </p:nvSpPr>
          <p:spPr bwMode="auto">
            <a:xfrm>
              <a:off x="2309" y="316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1" name="Rectangle 255"/>
            <p:cNvSpPr>
              <a:spLocks noChangeAspect="1" noChangeArrowheads="1"/>
            </p:cNvSpPr>
            <p:nvPr/>
          </p:nvSpPr>
          <p:spPr bwMode="auto">
            <a:xfrm>
              <a:off x="2090" y="3163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2" name="Rectangle 256"/>
            <p:cNvSpPr>
              <a:spLocks noChangeAspect="1" noChangeArrowheads="1"/>
            </p:cNvSpPr>
            <p:nvPr/>
          </p:nvSpPr>
          <p:spPr bwMode="auto">
            <a:xfrm>
              <a:off x="2742" y="3151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3" name="Rectangle 257"/>
            <p:cNvSpPr>
              <a:spLocks noChangeAspect="1" noChangeArrowheads="1"/>
            </p:cNvSpPr>
            <p:nvPr/>
          </p:nvSpPr>
          <p:spPr bwMode="auto">
            <a:xfrm>
              <a:off x="2523" y="3157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4" name="Rectangle 258"/>
            <p:cNvSpPr>
              <a:spLocks noChangeAspect="1" noChangeArrowheads="1"/>
            </p:cNvSpPr>
            <p:nvPr/>
          </p:nvSpPr>
          <p:spPr bwMode="auto">
            <a:xfrm>
              <a:off x="2944" y="3151"/>
              <a:ext cx="127" cy="1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5" name="Rectangle 259"/>
            <p:cNvSpPr>
              <a:spLocks noChangeAspect="1" noChangeArrowheads="1"/>
            </p:cNvSpPr>
            <p:nvPr/>
          </p:nvSpPr>
          <p:spPr bwMode="auto">
            <a:xfrm>
              <a:off x="1190" y="3121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66" name="Rectangle 260"/>
            <p:cNvSpPr>
              <a:spLocks noChangeAspect="1" noChangeArrowheads="1"/>
            </p:cNvSpPr>
            <p:nvPr/>
          </p:nvSpPr>
          <p:spPr bwMode="auto">
            <a:xfrm>
              <a:off x="1403" y="3121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67" name="Rectangle 261"/>
            <p:cNvSpPr>
              <a:spLocks noChangeAspect="1" noChangeArrowheads="1"/>
            </p:cNvSpPr>
            <p:nvPr/>
          </p:nvSpPr>
          <p:spPr bwMode="auto">
            <a:xfrm>
              <a:off x="1622" y="311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68" name="Rectangle 262"/>
            <p:cNvSpPr>
              <a:spLocks noChangeAspect="1" noChangeArrowheads="1"/>
            </p:cNvSpPr>
            <p:nvPr/>
          </p:nvSpPr>
          <p:spPr bwMode="auto">
            <a:xfrm>
              <a:off x="1835" y="311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69" name="Rectangle 263"/>
            <p:cNvSpPr>
              <a:spLocks noChangeAspect="1" noChangeArrowheads="1"/>
            </p:cNvSpPr>
            <p:nvPr/>
          </p:nvSpPr>
          <p:spPr bwMode="auto">
            <a:xfrm>
              <a:off x="2046" y="311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70" name="Rectangle 264"/>
            <p:cNvSpPr>
              <a:spLocks noChangeAspect="1" noChangeArrowheads="1"/>
            </p:cNvSpPr>
            <p:nvPr/>
          </p:nvSpPr>
          <p:spPr bwMode="auto">
            <a:xfrm>
              <a:off x="2259" y="311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71" name="Rectangle 265"/>
            <p:cNvSpPr>
              <a:spLocks noChangeAspect="1" noChangeArrowheads="1"/>
            </p:cNvSpPr>
            <p:nvPr/>
          </p:nvSpPr>
          <p:spPr bwMode="auto">
            <a:xfrm>
              <a:off x="2460" y="3123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72" name="Rectangle 266"/>
            <p:cNvSpPr>
              <a:spLocks noChangeAspect="1" noChangeArrowheads="1"/>
            </p:cNvSpPr>
            <p:nvPr/>
          </p:nvSpPr>
          <p:spPr bwMode="auto">
            <a:xfrm>
              <a:off x="2673" y="3117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73" name="Rectangle 267"/>
            <p:cNvSpPr>
              <a:spLocks noChangeAspect="1" noChangeArrowheads="1"/>
            </p:cNvSpPr>
            <p:nvPr/>
          </p:nvSpPr>
          <p:spPr bwMode="auto">
            <a:xfrm>
              <a:off x="2890" y="3121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cs typeface="Times New Roman" pitchFamily="18" charset="0"/>
                </a:rPr>
                <a:t>CP</a:t>
              </a:r>
              <a:endParaRPr lang="en-US" sz="1400">
                <a:latin typeface="Calibri" pitchFamily="34" charset="0"/>
                <a:ea typeface="MS PGothic" pitchFamily="34" charset="-128"/>
                <a:cs typeface="Times New Roman" pitchFamily="18" charset="0"/>
              </a:endParaRPr>
            </a:p>
          </p:txBody>
        </p:sp>
      </p:grpSp>
      <p:sp>
        <p:nvSpPr>
          <p:cNvPr id="274" name="Rectangle 268"/>
          <p:cNvSpPr>
            <a:spLocks noChangeArrowheads="1"/>
          </p:cNvSpPr>
          <p:nvPr/>
        </p:nvSpPr>
        <p:spPr bwMode="auto">
          <a:xfrm>
            <a:off x="2755713" y="2491099"/>
            <a:ext cx="6388287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cs typeface="Arabic Transparent" pitchFamily="2" charset="-78"/>
              </a:rPr>
              <a:t>    </a:t>
            </a:r>
            <a:r>
              <a:rPr lang="ar-DZ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</a:t>
            </a:r>
            <a:r>
              <a:rPr lang="fr-FR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CP</a:t>
            </a:r>
            <a:r>
              <a:rPr lang="ar-DZ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: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مخصص لحماية البرنامج من القراءة لعدم تقليده بحيث:</a:t>
            </a:r>
            <a:endParaRPr lang="fr-FR" altLang="ja-JP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  <a:p>
            <a:pPr algn="r" rtl="1" eaLnBrk="0" hangingPunct="0"/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                   </a:t>
            </a:r>
            <a:r>
              <a:rPr lang="fr-FR" altLang="ja-JP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CP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= 0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: البرنامج محمي من القـراءة </a:t>
            </a:r>
            <a:r>
              <a:rPr lang="ar-DZ" altLang="ja-JP" b="1" dirty="0" smtClean="0">
                <a:solidFill>
                  <a:srgbClr val="336600"/>
                </a:solidFill>
                <a:latin typeface="Calibri" pitchFamily="34" charset="0"/>
                <a:cs typeface="Arabic Transparent" pitchFamily="2" charset="-78"/>
              </a:rPr>
              <a:t>(لا يمكن نسخه).</a:t>
            </a:r>
            <a:endParaRPr lang="fr-FR" altLang="ja-JP" b="1" dirty="0">
              <a:solidFill>
                <a:srgbClr val="336600"/>
              </a:solidFill>
              <a:latin typeface="Calibri" pitchFamily="34" charset="0"/>
            </a:endParaRPr>
          </a:p>
          <a:p>
            <a:pPr algn="r" rtl="1" eaLnBrk="0" hangingPunct="0"/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                   </a:t>
            </a:r>
            <a:r>
              <a:rPr lang="fr-FR" altLang="ja-JP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</a:rPr>
              <a:t>CP</a:t>
            </a:r>
            <a:r>
              <a:rPr lang="ar-DZ" altLang="ja-JP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= 1 :</a:t>
            </a:r>
            <a:r>
              <a:rPr lang="ar-DZ" altLang="ja-JP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البرنامج غير محمي من القـراءة </a:t>
            </a:r>
            <a:r>
              <a:rPr lang="ar-DZ" altLang="ja-JP" b="1" dirty="0" smtClean="0">
                <a:solidFill>
                  <a:srgbClr val="336600"/>
                </a:solidFill>
                <a:latin typeface="Calibri" pitchFamily="34" charset="0"/>
                <a:cs typeface="Arabic Transparent" pitchFamily="2" charset="-78"/>
              </a:rPr>
              <a:t>( يمكن نسخه).</a:t>
            </a:r>
            <a:endParaRPr lang="ar-DZ" altLang="ja-JP" b="1" dirty="0">
              <a:solidFill>
                <a:srgbClr val="336600"/>
              </a:solidFill>
              <a:latin typeface="Calibri" pitchFamily="34" charset="0"/>
              <a:cs typeface="Arabic Transparent" pitchFamily="2" charset="-78"/>
            </a:endParaRPr>
          </a:p>
        </p:txBody>
      </p:sp>
      <p:grpSp>
        <p:nvGrpSpPr>
          <p:cNvPr id="275" name="Group 269"/>
          <p:cNvGrpSpPr>
            <a:grpSpLocks/>
          </p:cNvGrpSpPr>
          <p:nvPr/>
        </p:nvGrpSpPr>
        <p:grpSpPr bwMode="auto">
          <a:xfrm>
            <a:off x="5746748" y="2317740"/>
            <a:ext cx="2665413" cy="216000"/>
            <a:chOff x="3248" y="3176"/>
            <a:chExt cx="1679" cy="302"/>
          </a:xfrm>
        </p:grpSpPr>
        <p:sp>
          <p:nvSpPr>
            <p:cNvPr id="276" name="Line 270"/>
            <p:cNvSpPr>
              <a:spLocks noChangeShapeType="1"/>
            </p:cNvSpPr>
            <p:nvPr/>
          </p:nvSpPr>
          <p:spPr bwMode="auto">
            <a:xfrm>
              <a:off x="3248" y="3176"/>
              <a:ext cx="0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7" name="Line 271"/>
            <p:cNvSpPr>
              <a:spLocks noChangeShapeType="1"/>
            </p:cNvSpPr>
            <p:nvPr/>
          </p:nvSpPr>
          <p:spPr bwMode="auto">
            <a:xfrm>
              <a:off x="3249" y="3319"/>
              <a:ext cx="167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8" name="Line 272"/>
            <p:cNvSpPr>
              <a:spLocks noChangeShapeType="1"/>
            </p:cNvSpPr>
            <p:nvPr/>
          </p:nvSpPr>
          <p:spPr bwMode="auto">
            <a:xfrm>
              <a:off x="4922" y="3319"/>
              <a:ext cx="0" cy="1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79" name="Rectangle 3"/>
          <p:cNvSpPr>
            <a:spLocks noChangeArrowheads="1"/>
          </p:cNvSpPr>
          <p:nvPr/>
        </p:nvSpPr>
        <p:spPr bwMode="auto">
          <a:xfrm>
            <a:off x="2173284" y="3516025"/>
            <a:ext cx="6142037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GB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__</a:t>
            </a:r>
            <a:r>
              <a:rPr lang="en-GB" altLang="ja-JP" b="1" dirty="0">
                <a:solidFill>
                  <a:schemeClr val="fol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CONFIG</a:t>
            </a:r>
            <a:r>
              <a:rPr lang="en-GB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  </a:t>
            </a:r>
            <a:r>
              <a:rPr lang="en-GB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_CP_ON &amp; _</a:t>
            </a:r>
            <a:r>
              <a:rPr lang="en-GB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WDT</a:t>
            </a:r>
            <a:r>
              <a:rPr lang="en-GB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_OFF &amp; _</a:t>
            </a:r>
            <a:r>
              <a:rPr lang="en-GB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PWRTE</a:t>
            </a:r>
            <a:r>
              <a:rPr lang="en-GB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_ON &amp;</a:t>
            </a:r>
            <a:r>
              <a:rPr lang="en-GB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GB" altLang="ja-JP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_HS</a:t>
            </a:r>
            <a:r>
              <a:rPr lang="en-GB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_OSC</a:t>
            </a:r>
            <a:r>
              <a:rPr lang="en-GB" altLang="ja-JP" b="1" dirty="0">
                <a:ea typeface="SimSun" pitchFamily="2" charset="-122"/>
                <a:cs typeface="Arabic Transparent" pitchFamily="2" charset="-78"/>
              </a:rPr>
              <a:t>  </a:t>
            </a:r>
            <a:endParaRPr lang="en-US" altLang="ja-JP" b="1" dirty="0">
              <a:cs typeface="Arabic Transparent" pitchFamily="2" charset="-78"/>
            </a:endParaRPr>
          </a:p>
        </p:txBody>
      </p:sp>
      <p:sp>
        <p:nvSpPr>
          <p:cNvPr id="280" name="Rectangle 5"/>
          <p:cNvSpPr>
            <a:spLocks noChangeArrowheads="1"/>
          </p:cNvSpPr>
          <p:nvPr/>
        </p:nvSpPr>
        <p:spPr bwMode="auto">
          <a:xfrm>
            <a:off x="8450260" y="3286124"/>
            <a:ext cx="693737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/>
            <a:r>
              <a:rPr lang="ar-DZ" sz="20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مثال :</a:t>
            </a:r>
            <a:endParaRPr lang="fr-FR" sz="2000" b="1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81" name="AutoShape 10"/>
          <p:cNvSpPr>
            <a:spLocks/>
          </p:cNvSpPr>
          <p:nvPr/>
        </p:nvSpPr>
        <p:spPr bwMode="auto">
          <a:xfrm>
            <a:off x="2203513" y="4088388"/>
            <a:ext cx="180000" cy="1260000"/>
          </a:xfrm>
          <a:prstGeom prst="leftBrace">
            <a:avLst>
              <a:gd name="adj1" fmla="val 41529"/>
              <a:gd name="adj2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2" name="AutoShape 6"/>
          <p:cNvSpPr>
            <a:spLocks noChangeAspect="1" noChangeArrowheads="1"/>
          </p:cNvSpPr>
          <p:nvPr/>
        </p:nvSpPr>
        <p:spPr bwMode="auto">
          <a:xfrm>
            <a:off x="4697015" y="4067254"/>
            <a:ext cx="360000" cy="153357"/>
          </a:xfrm>
          <a:prstGeom prst="rightArrow">
            <a:avLst>
              <a:gd name="adj1" fmla="val 50000"/>
              <a:gd name="adj2" fmla="val 58686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83" name="AutoShape 7"/>
          <p:cNvSpPr>
            <a:spLocks/>
          </p:cNvSpPr>
          <p:nvPr/>
        </p:nvSpPr>
        <p:spPr bwMode="auto">
          <a:xfrm>
            <a:off x="5168009" y="5068586"/>
            <a:ext cx="108000" cy="504000"/>
          </a:xfrm>
          <a:prstGeom prst="leftBrace">
            <a:avLst>
              <a:gd name="adj1" fmla="val 29121"/>
              <a:gd name="adj2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b="1"/>
          </a:p>
        </p:txBody>
      </p:sp>
      <p:sp>
        <p:nvSpPr>
          <p:cNvPr id="284" name="Rectangle 13"/>
          <p:cNvSpPr>
            <a:spLocks noChangeArrowheads="1"/>
          </p:cNvSpPr>
          <p:nvPr/>
        </p:nvSpPr>
        <p:spPr bwMode="auto">
          <a:xfrm>
            <a:off x="1454146" y="3995816"/>
            <a:ext cx="260508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tabLst>
                <a:tab pos="5967413" algn="l"/>
              </a:tabLst>
            </a:pPr>
            <a:r>
              <a:rPr lang="en-GB" altLang="ja-JP" b="1" dirty="0">
                <a:solidFill>
                  <a:srgbClr val="FF0000"/>
                </a:solidFill>
                <a:ea typeface="SimSun" pitchFamily="2" charset="-122"/>
              </a:rPr>
              <a:t>                  </a:t>
            </a:r>
            <a:r>
              <a:rPr lang="en-GB" altLang="ja-JP" b="1" dirty="0" smtClean="0">
                <a:solidFill>
                  <a:srgbClr val="FF0000"/>
                </a:solidFill>
                <a:ea typeface="SimSun" pitchFamily="2" charset="-122"/>
              </a:rPr>
              <a:t>CP</a:t>
            </a:r>
            <a:r>
              <a:rPr lang="en-GB" altLang="ja-JP" b="1" dirty="0" smtClean="0">
                <a:solidFill>
                  <a:schemeClr val="tx1"/>
                </a:solidFill>
                <a:ea typeface="SimSun" pitchFamily="2" charset="-122"/>
              </a:rPr>
              <a:t>_OFF</a:t>
            </a:r>
            <a:endParaRPr lang="fr-FR" altLang="ja-JP" b="1" dirty="0"/>
          </a:p>
        </p:txBody>
      </p:sp>
      <p:sp>
        <p:nvSpPr>
          <p:cNvPr id="285" name="Rectangle 14"/>
          <p:cNvSpPr>
            <a:spLocks noChangeArrowheads="1"/>
          </p:cNvSpPr>
          <p:nvPr/>
        </p:nvSpPr>
        <p:spPr bwMode="auto">
          <a:xfrm>
            <a:off x="1592259" y="4331167"/>
            <a:ext cx="2592387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/>
            <a:r>
              <a:rPr lang="en-GB" b="1" dirty="0">
                <a:cs typeface="Times New Roman" pitchFamily="18" charset="0"/>
              </a:rPr>
              <a:t>               </a:t>
            </a:r>
            <a:r>
              <a:rPr lang="en-GB" altLang="ja-JP" b="1" dirty="0">
                <a:solidFill>
                  <a:srgbClr val="FF0000"/>
                </a:solidFill>
                <a:ea typeface="SimSun" pitchFamily="2" charset="-122"/>
              </a:rPr>
              <a:t>WDT</a:t>
            </a:r>
            <a:r>
              <a:rPr lang="en-GB" altLang="ja-JP" b="1" dirty="0">
                <a:ea typeface="SimSun" pitchFamily="2" charset="-122"/>
              </a:rPr>
              <a:t> </a:t>
            </a:r>
            <a:r>
              <a:rPr lang="en-GB" altLang="ja-JP" b="1" dirty="0">
                <a:solidFill>
                  <a:schemeClr val="tx1"/>
                </a:solidFill>
                <a:ea typeface="SimSun" pitchFamily="2" charset="-122"/>
              </a:rPr>
              <a:t>_</a:t>
            </a:r>
            <a:r>
              <a:rPr lang="en-GB" altLang="ja-JP" b="1" dirty="0" smtClean="0">
                <a:solidFill>
                  <a:schemeClr val="tx1"/>
                </a:solidFill>
                <a:ea typeface="SimSun" pitchFamily="2" charset="-122"/>
              </a:rPr>
              <a:t>OFF</a:t>
            </a:r>
            <a:endParaRPr lang="fr-FR" altLang="ja-JP" b="1" dirty="0"/>
          </a:p>
        </p:txBody>
      </p:sp>
      <p:sp>
        <p:nvSpPr>
          <p:cNvPr id="286" name="Rectangle 15"/>
          <p:cNvSpPr>
            <a:spLocks noChangeArrowheads="1"/>
          </p:cNvSpPr>
          <p:nvPr/>
        </p:nvSpPr>
        <p:spPr bwMode="auto">
          <a:xfrm>
            <a:off x="1582734" y="4672681"/>
            <a:ext cx="303371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/>
            <a:r>
              <a:rPr lang="fr-FR" b="1" dirty="0">
                <a:cs typeface="Times New Roman" pitchFamily="18" charset="0"/>
              </a:rPr>
              <a:t>               </a:t>
            </a:r>
            <a:r>
              <a:rPr lang="fr-FR" altLang="ja-JP" b="1" dirty="0">
                <a:solidFill>
                  <a:srgbClr val="FF0000"/>
                </a:solidFill>
                <a:ea typeface="SimSun" pitchFamily="2" charset="-122"/>
              </a:rPr>
              <a:t>PWRTE</a:t>
            </a:r>
            <a:r>
              <a:rPr lang="fr-FR" altLang="ja-JP" b="1" dirty="0">
                <a:ea typeface="SimSun" pitchFamily="2" charset="-122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</a:rPr>
              <a:t>_ 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</a:rPr>
              <a:t>ON</a:t>
            </a:r>
            <a:endParaRPr lang="fr-FR" altLang="ja-JP" b="1" dirty="0"/>
          </a:p>
        </p:txBody>
      </p:sp>
      <p:sp>
        <p:nvSpPr>
          <p:cNvPr id="287" name="Rectangle 16"/>
          <p:cNvSpPr>
            <a:spLocks noChangeArrowheads="1"/>
          </p:cNvSpPr>
          <p:nvPr/>
        </p:nvSpPr>
        <p:spPr bwMode="auto">
          <a:xfrm>
            <a:off x="1573209" y="5002575"/>
            <a:ext cx="266382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/>
            <a:r>
              <a:rPr lang="fr-FR" b="1" dirty="0">
                <a:cs typeface="Times New Roman" pitchFamily="18" charset="0"/>
              </a:rPr>
              <a:t>               </a:t>
            </a:r>
            <a:r>
              <a:rPr lang="fr-FR" altLang="ja-JP" b="1" dirty="0" smtClean="0">
                <a:solidFill>
                  <a:srgbClr val="FF0000"/>
                </a:solidFill>
                <a:ea typeface="SimSun" pitchFamily="2" charset="-122"/>
              </a:rPr>
              <a:t>HS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</a:rPr>
              <a:t>_OSC</a:t>
            </a:r>
            <a:endParaRPr lang="fr-FR" altLang="ja-JP" b="1" dirty="0" smtClean="0">
              <a:solidFill>
                <a:schemeClr val="tx1"/>
              </a:solidFill>
            </a:endParaRPr>
          </a:p>
        </p:txBody>
      </p:sp>
      <p:sp>
        <p:nvSpPr>
          <p:cNvPr id="288" name="AutoShape 17"/>
          <p:cNvSpPr>
            <a:spLocks noChangeAspect="1" noChangeArrowheads="1"/>
          </p:cNvSpPr>
          <p:nvPr/>
        </p:nvSpPr>
        <p:spPr bwMode="auto">
          <a:xfrm>
            <a:off x="4692979" y="4377736"/>
            <a:ext cx="360000" cy="153357"/>
          </a:xfrm>
          <a:prstGeom prst="rightArrow">
            <a:avLst>
              <a:gd name="adj1" fmla="val 50000"/>
              <a:gd name="adj2" fmla="val 58687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89" name="AutoShape 18"/>
          <p:cNvSpPr>
            <a:spLocks noChangeAspect="1" noChangeArrowheads="1"/>
          </p:cNvSpPr>
          <p:nvPr/>
        </p:nvSpPr>
        <p:spPr bwMode="auto">
          <a:xfrm>
            <a:off x="4703230" y="4678107"/>
            <a:ext cx="360000" cy="153357"/>
          </a:xfrm>
          <a:prstGeom prst="rightArrow">
            <a:avLst>
              <a:gd name="adj1" fmla="val 50000"/>
              <a:gd name="adj2" fmla="val 58687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0" name="AutoShape 19"/>
          <p:cNvSpPr>
            <a:spLocks noChangeAspect="1" noChangeArrowheads="1"/>
          </p:cNvSpPr>
          <p:nvPr/>
        </p:nvSpPr>
        <p:spPr bwMode="auto">
          <a:xfrm>
            <a:off x="4682592" y="5276787"/>
            <a:ext cx="360000" cy="153357"/>
          </a:xfrm>
          <a:prstGeom prst="rightArrow">
            <a:avLst>
              <a:gd name="adj1" fmla="val 50000"/>
              <a:gd name="adj2" fmla="val 58686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1" name="Rectangle 21"/>
          <p:cNvSpPr>
            <a:spLocks noChangeArrowheads="1"/>
          </p:cNvSpPr>
          <p:nvPr/>
        </p:nvSpPr>
        <p:spPr bwMode="auto">
          <a:xfrm>
            <a:off x="5143496" y="3957716"/>
            <a:ext cx="76815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ja-JP" b="1" dirty="0">
                <a:solidFill>
                  <a:schemeClr val="tx1"/>
                </a:solidFill>
                <a:ea typeface="SimSun" pitchFamily="2" charset="-122"/>
              </a:rPr>
              <a:t>CP = 1</a:t>
            </a:r>
            <a:endParaRPr lang="fr-FR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292" name="Rectangle 23"/>
          <p:cNvSpPr>
            <a:spLocks noChangeArrowheads="1"/>
          </p:cNvSpPr>
          <p:nvPr/>
        </p:nvSpPr>
        <p:spPr bwMode="auto">
          <a:xfrm>
            <a:off x="5119684" y="4274547"/>
            <a:ext cx="98931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ja-JP" b="1" dirty="0">
                <a:solidFill>
                  <a:schemeClr val="tx1"/>
                </a:solidFill>
                <a:ea typeface="SimSun" pitchFamily="2" charset="-122"/>
              </a:rPr>
              <a:t>WDT = 0</a:t>
            </a:r>
            <a:endParaRPr lang="fr-FR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293" name="Rectangle 25"/>
          <p:cNvSpPr>
            <a:spLocks noChangeArrowheads="1"/>
          </p:cNvSpPr>
          <p:nvPr/>
        </p:nvSpPr>
        <p:spPr bwMode="auto">
          <a:xfrm>
            <a:off x="5056184" y="4590793"/>
            <a:ext cx="1209947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chemeClr val="tx1"/>
                </a:solidFill>
                <a:ea typeface="SimSun" pitchFamily="2" charset="-122"/>
              </a:rPr>
              <a:t>PWRTE = 1</a:t>
            </a:r>
            <a:endParaRPr lang="fr-FR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294" name="Rectangle 27"/>
          <p:cNvSpPr>
            <a:spLocks noChangeArrowheads="1"/>
          </p:cNvSpPr>
          <p:nvPr/>
        </p:nvSpPr>
        <p:spPr bwMode="auto">
          <a:xfrm>
            <a:off x="5218121" y="5262290"/>
            <a:ext cx="103900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chemeClr val="tx1"/>
                </a:solidFill>
                <a:cs typeface="Times New Roman" pitchFamily="18" charset="0"/>
              </a:rPr>
              <a:t>FOSC</a:t>
            </a:r>
            <a:r>
              <a:rPr lang="fr-FR" altLang="ja-JP" b="1" baseline="-30000" dirty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fr-FR" altLang="ja-JP" b="1" dirty="0">
                <a:solidFill>
                  <a:schemeClr val="tx1"/>
                </a:solidFill>
                <a:cs typeface="Times New Roman" pitchFamily="18" charset="0"/>
              </a:rPr>
              <a:t> =1</a:t>
            </a:r>
            <a:endParaRPr lang="fr-FR" b="1" dirty="0">
              <a:solidFill>
                <a:schemeClr val="tx1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5" name="Rectangle 29"/>
          <p:cNvSpPr>
            <a:spLocks noChangeArrowheads="1"/>
          </p:cNvSpPr>
          <p:nvPr/>
        </p:nvSpPr>
        <p:spPr bwMode="auto">
          <a:xfrm>
            <a:off x="5262559" y="4926395"/>
            <a:ext cx="109190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chemeClr val="tx1"/>
                </a:solidFill>
                <a:cs typeface="Times New Roman" pitchFamily="18" charset="0"/>
              </a:rPr>
              <a:t>FOSC</a:t>
            </a:r>
            <a:r>
              <a:rPr lang="fr-FR" altLang="ja-JP" b="1" baseline="-30000" dirty="0">
                <a:solidFill>
                  <a:schemeClr val="tx1"/>
                </a:solidFill>
                <a:cs typeface="Times New Roman" pitchFamily="18" charset="0"/>
              </a:rPr>
              <a:t>0</a:t>
            </a:r>
            <a:r>
              <a:rPr lang="fr-FR" altLang="ja-JP" b="1" dirty="0">
                <a:solidFill>
                  <a:schemeClr val="tx1"/>
                </a:solidFill>
                <a:cs typeface="Times New Roman" pitchFamily="18" charset="0"/>
              </a:rPr>
              <a:t> = 0</a:t>
            </a:r>
            <a:endParaRPr lang="fr-FR" b="1" dirty="0">
              <a:solidFill>
                <a:schemeClr val="tx1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6" name="Rectangle 31"/>
          <p:cNvSpPr>
            <a:spLocks noChangeArrowheads="1"/>
          </p:cNvSpPr>
          <p:nvPr/>
        </p:nvSpPr>
        <p:spPr bwMode="auto">
          <a:xfrm>
            <a:off x="8358214" y="5741349"/>
            <a:ext cx="473075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أو</a:t>
            </a:r>
            <a:r>
              <a:rPr lang="fr-FR" sz="2400" b="1" dirty="0"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grpSp>
        <p:nvGrpSpPr>
          <p:cNvPr id="297" name="Group 40"/>
          <p:cNvGrpSpPr>
            <a:grpSpLocks/>
          </p:cNvGrpSpPr>
          <p:nvPr/>
        </p:nvGrpSpPr>
        <p:grpSpPr bwMode="auto">
          <a:xfrm>
            <a:off x="1571604" y="5803300"/>
            <a:ext cx="5510213" cy="320675"/>
            <a:chOff x="884" y="2712"/>
            <a:chExt cx="3471" cy="202"/>
          </a:xfrm>
        </p:grpSpPr>
        <p:pic>
          <p:nvPicPr>
            <p:cNvPr id="298" name="Picture 3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" y="2712"/>
              <a:ext cx="3471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9" name="Rectangle 39"/>
            <p:cNvSpPr>
              <a:spLocks noChangeArrowheads="1"/>
            </p:cNvSpPr>
            <p:nvPr/>
          </p:nvSpPr>
          <p:spPr bwMode="auto">
            <a:xfrm>
              <a:off x="2789" y="2742"/>
              <a:ext cx="136" cy="1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500"/>
                <a:t>1</a:t>
              </a:r>
              <a:endParaRPr lang="en-US" sz="1500"/>
            </a:p>
          </p:txBody>
        </p:sp>
      </p:grpSp>
      <p:sp>
        <p:nvSpPr>
          <p:cNvPr id="300" name="Rectangle 41"/>
          <p:cNvSpPr>
            <a:spLocks noChangeArrowheads="1"/>
          </p:cNvSpPr>
          <p:nvPr/>
        </p:nvSpPr>
        <p:spPr bwMode="auto">
          <a:xfrm>
            <a:off x="3033725" y="6089052"/>
            <a:ext cx="395601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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11111111111010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b="1" baseline="-300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2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 = 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3FFA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b="1" baseline="-300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16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 = 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3FFA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b="1" baseline="-300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h</a:t>
            </a:r>
          </a:p>
        </p:txBody>
      </p:sp>
      <p:sp>
        <p:nvSpPr>
          <p:cNvPr id="301" name="Rectangle 42"/>
          <p:cNvSpPr>
            <a:spLocks noChangeArrowheads="1"/>
          </p:cNvSpPr>
          <p:nvPr/>
        </p:nvSpPr>
        <p:spPr bwMode="auto">
          <a:xfrm>
            <a:off x="2016883" y="6454183"/>
            <a:ext cx="3866379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sz="2000" b="1" dirty="0"/>
              <a:t>                   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ar-DZ" sz="2000" b="1" dirty="0">
                <a:solidFill>
                  <a:schemeClr val="tx1"/>
                </a:solidFill>
                <a:cs typeface="Times New Roman" pitchFamily="18" charset="0"/>
              </a:rPr>
              <a:t>ـ</a:t>
            </a:r>
            <a:r>
              <a:rPr lang="fr-FR" sz="2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fr-FR" sz="2000" b="1" dirty="0">
                <a:solidFill>
                  <a:schemeClr val="folHlink"/>
                </a:solidFill>
                <a:cs typeface="Times New Roman" pitchFamily="18" charset="0"/>
              </a:rPr>
              <a:t>CONFIG</a:t>
            </a:r>
            <a:r>
              <a:rPr lang="fr-FR" sz="2000" b="1" dirty="0">
                <a:cs typeface="Times New Roman" pitchFamily="18" charset="0"/>
              </a:rPr>
              <a:t>  </a:t>
            </a:r>
            <a:r>
              <a:rPr lang="fr-FR" sz="2000" b="1" dirty="0">
                <a:solidFill>
                  <a:schemeClr val="tx1"/>
                </a:solidFill>
                <a:cs typeface="Times New Roman" pitchFamily="18" charset="0"/>
              </a:rPr>
              <a:t> H</a:t>
            </a:r>
            <a:r>
              <a:rPr lang="fr-FR" sz="2000" b="1" dirty="0">
                <a:solidFill>
                  <a:schemeClr val="tx1"/>
                </a:solidFill>
              </a:rPr>
              <a:t>' 3FFA '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274" grpId="0"/>
      <p:bldP spid="279" grpId="0"/>
      <p:bldP spid="280" grpId="0"/>
      <p:bldP spid="281" grpId="0" animBg="1"/>
      <p:bldP spid="282" grpId="0" animBg="1"/>
      <p:bldP spid="283" grpId="0" animBg="1"/>
      <p:bldP spid="284" grpId="0"/>
      <p:bldP spid="285" grpId="0"/>
      <p:bldP spid="286" grpId="0"/>
      <p:bldP spid="287" grpId="0"/>
      <p:bldP spid="288" grpId="0" animBg="1"/>
      <p:bldP spid="289" grpId="0" animBg="1"/>
      <p:bldP spid="290" grpId="0" animBg="1"/>
      <p:bldP spid="291" grpId="0"/>
      <p:bldP spid="292" grpId="0"/>
      <p:bldP spid="293" grpId="0"/>
      <p:bldP spid="294" grpId="0"/>
      <p:bldP spid="295" grpId="0"/>
      <p:bldP spid="296" grpId="0"/>
      <p:bldP spid="300" grpId="0"/>
      <p:bldP spid="30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9"/>
          <p:cNvSpPr txBox="1">
            <a:spLocks noChangeArrowheads="1"/>
          </p:cNvSpPr>
          <p:nvPr/>
        </p:nvSpPr>
        <p:spPr bwMode="auto">
          <a:xfrm>
            <a:off x="-88900" y="460375"/>
            <a:ext cx="61341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0">
              <a:latin typeface="Calibri" pitchFamily="34" charset="0"/>
            </a:endParaRPr>
          </a:p>
        </p:txBody>
      </p:sp>
      <p:sp>
        <p:nvSpPr>
          <p:cNvPr id="48131" name="Rectangle 11"/>
          <p:cNvSpPr>
            <a:spLocks noChangeArrowheads="1"/>
          </p:cNvSpPr>
          <p:nvPr/>
        </p:nvSpPr>
        <p:spPr bwMode="auto">
          <a:xfrm>
            <a:off x="0" y="6057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rtl="1"/>
            <a:r>
              <a:rPr lang="en-US" b="0"/>
              <a:t/>
            </a:r>
            <a:br>
              <a:rPr lang="en-US" b="0"/>
            </a:br>
            <a:endParaRPr lang="en-US" b="0"/>
          </a:p>
          <a:p>
            <a:pPr eaLnBrk="0" hangingPunct="0"/>
            <a:endParaRPr lang="en-US" b="0"/>
          </a:p>
        </p:txBody>
      </p:sp>
      <p:sp>
        <p:nvSpPr>
          <p:cNvPr id="26658" name="AutoShape 34"/>
          <p:cNvSpPr>
            <a:spLocks noChangeAspect="1" noChangeArrowheads="1"/>
          </p:cNvSpPr>
          <p:nvPr/>
        </p:nvSpPr>
        <p:spPr bwMode="auto">
          <a:xfrm>
            <a:off x="973138" y="990600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6659" name="AutoShape 35"/>
          <p:cNvSpPr>
            <a:spLocks noChangeAspect="1" noChangeArrowheads="1"/>
          </p:cNvSpPr>
          <p:nvPr/>
        </p:nvSpPr>
        <p:spPr bwMode="auto">
          <a:xfrm>
            <a:off x="2835275" y="990600"/>
            <a:ext cx="1420813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6660" name="AutoShape 36"/>
          <p:cNvSpPr>
            <a:spLocks noChangeAspect="1" noChangeArrowheads="1"/>
          </p:cNvSpPr>
          <p:nvPr/>
        </p:nvSpPr>
        <p:spPr bwMode="auto">
          <a:xfrm>
            <a:off x="4686300" y="981075"/>
            <a:ext cx="1422400" cy="452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6661" name="AutoShape 37"/>
          <p:cNvSpPr>
            <a:spLocks noChangeAspect="1" noChangeArrowheads="1"/>
          </p:cNvSpPr>
          <p:nvPr/>
        </p:nvSpPr>
        <p:spPr bwMode="auto">
          <a:xfrm>
            <a:off x="6529388" y="981075"/>
            <a:ext cx="1420812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>
              <a:defRPr/>
            </a:pPr>
            <a:r>
              <a:rPr lang="ar-DZ" b="1">
                <a:cs typeface="Arabic Transparent" pitchFamily="2" charset="-78"/>
              </a:rPr>
              <a:t>لغة </a:t>
            </a:r>
            <a:r>
              <a:rPr lang="fr-FR" b="1">
                <a:cs typeface="Arabic Transparent" pitchFamily="2" charset="-78"/>
              </a:rPr>
              <a:t>HEX</a:t>
            </a:r>
          </a:p>
        </p:txBody>
      </p:sp>
      <p:sp>
        <p:nvSpPr>
          <p:cNvPr id="26662" name="AutoShape 38"/>
          <p:cNvSpPr>
            <a:spLocks noChangeAspect="1" noChangeArrowheads="1"/>
          </p:cNvSpPr>
          <p:nvPr/>
        </p:nvSpPr>
        <p:spPr bwMode="auto">
          <a:xfrm rot="-5400000">
            <a:off x="7857332" y="2093119"/>
            <a:ext cx="1524000" cy="6937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 dirty="0" err="1">
                <a:cs typeface="Arabic Transparent" pitchFamily="2" charset="-78"/>
              </a:rPr>
              <a:t>الميكرومراقب</a:t>
            </a:r>
            <a:endParaRPr lang="fr-FR" sz="2400" b="1" dirty="0">
              <a:cs typeface="Arabic Transparent" pitchFamily="2" charset="-78"/>
            </a:endParaRPr>
          </a:p>
        </p:txBody>
      </p:sp>
      <p:sp>
        <p:nvSpPr>
          <p:cNvPr id="26663" name="AutoShape 39"/>
          <p:cNvSpPr>
            <a:spLocks noChangeAspect="1" noChangeArrowheads="1"/>
          </p:cNvSpPr>
          <p:nvPr/>
        </p:nvSpPr>
        <p:spPr bwMode="auto">
          <a:xfrm>
            <a:off x="2430463" y="1133475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6664" name="AutoShape 40"/>
          <p:cNvSpPr>
            <a:spLocks noChangeAspect="1" noChangeArrowheads="1"/>
          </p:cNvSpPr>
          <p:nvPr/>
        </p:nvSpPr>
        <p:spPr bwMode="auto">
          <a:xfrm>
            <a:off x="6132513" y="1104900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6665" name="AutoShape 41"/>
          <p:cNvSpPr>
            <a:spLocks noChangeAspect="1" noChangeArrowheads="1"/>
          </p:cNvSpPr>
          <p:nvPr/>
        </p:nvSpPr>
        <p:spPr bwMode="auto">
          <a:xfrm>
            <a:off x="4283075" y="1123950"/>
            <a:ext cx="381000" cy="169863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6666" name="AutoShape 42"/>
          <p:cNvSpPr>
            <a:spLocks noChangeAspect="1" noChangeArrowheads="1"/>
          </p:cNvSpPr>
          <p:nvPr/>
        </p:nvSpPr>
        <p:spPr bwMode="auto">
          <a:xfrm rot="5400000">
            <a:off x="8146257" y="972343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6667" name="Rectangle 43"/>
          <p:cNvSpPr>
            <a:spLocks noChangeArrowheads="1"/>
          </p:cNvSpPr>
          <p:nvPr/>
        </p:nvSpPr>
        <p:spPr bwMode="auto">
          <a:xfrm>
            <a:off x="2917825" y="2357430"/>
            <a:ext cx="1404038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Registres</a:t>
            </a:r>
          </a:p>
          <a:p>
            <a:pPr algn="ctr" rtl="1"/>
            <a:r>
              <a:rPr lang="ar-DZ" altLang="ja-JP" sz="2400" b="1">
                <a:solidFill>
                  <a:srgbClr val="9900CC"/>
                </a:solidFill>
                <a:cs typeface="Arabic Transparent" pitchFamily="2" charset="-78"/>
              </a:rPr>
              <a:t>السجلات</a:t>
            </a:r>
            <a:endParaRPr lang="fr-FR" sz="2400" b="1">
              <a:solidFill>
                <a:srgbClr val="9900CC"/>
              </a:solidFill>
              <a:cs typeface="Arabic Transparent" pitchFamily="2" charset="-78"/>
            </a:endParaRPr>
          </a:p>
        </p:txBody>
      </p:sp>
      <p:sp>
        <p:nvSpPr>
          <p:cNvPr id="26668" name="Rectangle 44"/>
          <p:cNvSpPr>
            <a:spLocks noChangeArrowheads="1"/>
          </p:cNvSpPr>
          <p:nvPr/>
        </p:nvSpPr>
        <p:spPr bwMode="auto">
          <a:xfrm>
            <a:off x="4640263" y="2395530"/>
            <a:ext cx="1671290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FF3300"/>
                </a:solidFill>
              </a:rPr>
              <a:t>Les Instructions</a:t>
            </a:r>
          </a:p>
          <a:p>
            <a:pPr algn="ctr"/>
            <a:r>
              <a:rPr lang="ar-DZ" altLang="ja-JP" sz="2400" b="1">
                <a:solidFill>
                  <a:srgbClr val="FF3300"/>
                </a:solidFill>
                <a:cs typeface="Arabic Transparent" pitchFamily="2" charset="-78"/>
              </a:rPr>
              <a:t>التعليمات</a:t>
            </a:r>
            <a:endParaRPr lang="fr-FR" sz="2400" b="1">
              <a:solidFill>
                <a:srgbClr val="FF3300"/>
              </a:solidFill>
              <a:cs typeface="Arabic Transparent" pitchFamily="2" charset="-78"/>
            </a:endParaRPr>
          </a:p>
        </p:txBody>
      </p:sp>
      <p:sp>
        <p:nvSpPr>
          <p:cNvPr id="26669" name="Rectangle 45"/>
          <p:cNvSpPr>
            <a:spLocks noChangeArrowheads="1"/>
          </p:cNvSpPr>
          <p:nvPr/>
        </p:nvSpPr>
        <p:spPr bwMode="auto">
          <a:xfrm>
            <a:off x="6589713" y="2395530"/>
            <a:ext cx="1484829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rgbClr val="9900CC"/>
                </a:solidFill>
              </a:rPr>
              <a:t>Les Directives</a:t>
            </a:r>
            <a:endParaRPr lang="ar-DZ" altLang="ja-JP" b="1">
              <a:solidFill>
                <a:srgbClr val="9900CC"/>
              </a:solidFill>
            </a:endParaRPr>
          </a:p>
          <a:p>
            <a:pPr algn="ctr"/>
            <a:r>
              <a:rPr lang="ar-DZ" altLang="ja-JP" sz="2400" b="1">
                <a:solidFill>
                  <a:srgbClr val="9900CC"/>
                </a:solidFill>
              </a:rPr>
              <a:t>التوجيهات</a:t>
            </a:r>
            <a:endParaRPr lang="fr-FR" sz="2400" b="1">
              <a:solidFill>
                <a:srgbClr val="9900CC"/>
              </a:solidFill>
            </a:endParaRPr>
          </a:p>
        </p:txBody>
      </p:sp>
      <p:sp>
        <p:nvSpPr>
          <p:cNvPr id="26670" name="Rectangle 46"/>
          <p:cNvSpPr>
            <a:spLocks noChangeArrowheads="1"/>
          </p:cNvSpPr>
          <p:nvPr/>
        </p:nvSpPr>
        <p:spPr bwMode="auto">
          <a:xfrm>
            <a:off x="685800" y="2366955"/>
            <a:ext cx="1924050" cy="7016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rgbClr val="9900CC"/>
                </a:solidFill>
              </a:rPr>
              <a:t>Microcontrôleur</a:t>
            </a:r>
            <a:endParaRPr lang="ar-DZ" altLang="ja-JP" b="1" dirty="0">
              <a:solidFill>
                <a:srgbClr val="9900CC"/>
              </a:solidFill>
            </a:endParaRPr>
          </a:p>
          <a:p>
            <a:r>
              <a:rPr lang="ar-DZ" altLang="ja-JP" sz="2200" b="1" dirty="0">
                <a:solidFill>
                  <a:srgbClr val="9900CC"/>
                </a:solidFill>
                <a:cs typeface="Arabic Transparent" pitchFamily="2" charset="-78"/>
              </a:rPr>
              <a:t>بنية </a:t>
            </a:r>
            <a:r>
              <a:rPr lang="ar-DZ" altLang="ja-JP" sz="2200" b="1" dirty="0" err="1">
                <a:solidFill>
                  <a:srgbClr val="9900CC"/>
                </a:solidFill>
                <a:cs typeface="Arabic Transparent" pitchFamily="2" charset="-78"/>
              </a:rPr>
              <a:t>الميكرومراقب</a:t>
            </a:r>
            <a:endParaRPr lang="fr-FR" sz="2200" b="1" dirty="0">
              <a:solidFill>
                <a:srgbClr val="9900CC"/>
              </a:solidFill>
              <a:cs typeface="Arabic Transparent" pitchFamily="2" charset="-78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404938" y="1449388"/>
            <a:ext cx="6167458" cy="792000"/>
            <a:chOff x="1404938" y="1449388"/>
            <a:chExt cx="6048375" cy="1897062"/>
          </a:xfrm>
        </p:grpSpPr>
        <p:grpSp>
          <p:nvGrpSpPr>
            <p:cNvPr id="2" name="Group 47"/>
            <p:cNvGrpSpPr>
              <a:grpSpLocks/>
            </p:cNvGrpSpPr>
            <p:nvPr/>
          </p:nvGrpSpPr>
          <p:grpSpPr bwMode="auto">
            <a:xfrm>
              <a:off x="1404938" y="1449388"/>
              <a:ext cx="6048375" cy="884237"/>
              <a:chOff x="839" y="1185"/>
              <a:chExt cx="3810" cy="557"/>
            </a:xfrm>
          </p:grpSpPr>
          <p:sp>
            <p:nvSpPr>
              <p:cNvPr id="48152" name="Line 48"/>
              <p:cNvSpPr>
                <a:spLocks noChangeShapeType="1"/>
              </p:cNvSpPr>
              <p:nvPr/>
            </p:nvSpPr>
            <p:spPr bwMode="auto">
              <a:xfrm>
                <a:off x="3289" y="1185"/>
                <a:ext cx="0" cy="547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b="1"/>
              </a:p>
            </p:txBody>
          </p:sp>
          <p:sp>
            <p:nvSpPr>
              <p:cNvPr id="48153" name="Line 49"/>
              <p:cNvSpPr>
                <a:spLocks noChangeShapeType="1"/>
              </p:cNvSpPr>
              <p:nvPr/>
            </p:nvSpPr>
            <p:spPr bwMode="auto">
              <a:xfrm flipH="1" flipV="1">
                <a:off x="839" y="1742"/>
                <a:ext cx="381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b="1"/>
              </a:p>
            </p:txBody>
          </p:sp>
        </p:grpSp>
        <p:sp>
          <p:nvSpPr>
            <p:cNvPr id="26674" name="Line 50"/>
            <p:cNvSpPr>
              <a:spLocks noChangeShapeType="1"/>
            </p:cNvSpPr>
            <p:nvPr/>
          </p:nvSpPr>
          <p:spPr bwMode="auto">
            <a:xfrm>
              <a:off x="7443788" y="2324100"/>
              <a:ext cx="0" cy="1016000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675" name="Line 51"/>
            <p:cNvSpPr>
              <a:spLocks noChangeShapeType="1"/>
            </p:cNvSpPr>
            <p:nvPr/>
          </p:nvSpPr>
          <p:spPr bwMode="auto">
            <a:xfrm>
              <a:off x="5581650" y="2330450"/>
              <a:ext cx="0" cy="1016000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676" name="Line 52"/>
            <p:cNvSpPr>
              <a:spLocks noChangeShapeType="1"/>
            </p:cNvSpPr>
            <p:nvPr/>
          </p:nvSpPr>
          <p:spPr bwMode="auto">
            <a:xfrm>
              <a:off x="3781425" y="2320925"/>
              <a:ext cx="0" cy="1016000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677" name="Line 53"/>
            <p:cNvSpPr>
              <a:spLocks noChangeShapeType="1"/>
            </p:cNvSpPr>
            <p:nvPr/>
          </p:nvSpPr>
          <p:spPr bwMode="auto">
            <a:xfrm>
              <a:off x="1404938" y="2320925"/>
              <a:ext cx="0" cy="1016000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6678" name="Rectangle 10"/>
          <p:cNvSpPr>
            <a:spLocks noChangeArrowheads="1"/>
          </p:cNvSpPr>
          <p:nvPr/>
        </p:nvSpPr>
        <p:spPr bwMode="auto">
          <a:xfrm>
            <a:off x="177089" y="3786190"/>
            <a:ext cx="8720850" cy="76944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200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يوجد حوالي 35 تعليمة وهي تعتبر اوامر بالنسبة للسجلات ولكن سنقتصر على بعض منها :</a:t>
            </a:r>
            <a:endParaRPr lang="en-US" altLang="ja-JP" sz="2200" b="1">
              <a:solidFill>
                <a:schemeClr val="tx1"/>
              </a:solidFill>
              <a:cs typeface="Arabic Transparent" pitchFamily="2" charset="-78"/>
            </a:endParaRPr>
          </a:p>
          <a:p>
            <a:pPr algn="r" eaLnBrk="0" hangingPunct="0"/>
            <a:endParaRPr lang="en-US" altLang="ja-JP" sz="2200" b="1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8" grpId="0" animBg="1"/>
      <p:bldP spid="26659" grpId="0" animBg="1"/>
      <p:bldP spid="26660" grpId="0" animBg="1"/>
      <p:bldP spid="26661" grpId="0" animBg="1"/>
      <p:bldP spid="26662" grpId="0" animBg="1"/>
      <p:bldP spid="26663" grpId="0" animBg="1"/>
      <p:bldP spid="26664" grpId="0" animBg="1"/>
      <p:bldP spid="26665" grpId="0" animBg="1"/>
      <p:bldP spid="26666" grpId="0" animBg="1"/>
      <p:bldP spid="26667" grpId="0"/>
      <p:bldP spid="26668" grpId="0"/>
      <p:bldP spid="26669" grpId="0"/>
      <p:bldP spid="26670" grpId="0"/>
      <p:bldP spid="2667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219"/>
          <p:cNvSpPr>
            <a:spLocks noChangeArrowheads="1"/>
          </p:cNvSpPr>
          <p:nvPr/>
        </p:nvSpPr>
        <p:spPr bwMode="auto">
          <a:xfrm>
            <a:off x="611188" y="115888"/>
            <a:ext cx="75612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b="0">
              <a:latin typeface="Calibri" pitchFamily="34" charset="0"/>
            </a:endParaRPr>
          </a:p>
        </p:txBody>
      </p:sp>
      <p:sp>
        <p:nvSpPr>
          <p:cNvPr id="49155" name="Line 864"/>
          <p:cNvSpPr>
            <a:spLocks noChangeShapeType="1"/>
          </p:cNvSpPr>
          <p:nvPr/>
        </p:nvSpPr>
        <p:spPr bwMode="auto">
          <a:xfrm>
            <a:off x="611188" y="115888"/>
            <a:ext cx="7561262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156" name="Line 880"/>
          <p:cNvSpPr>
            <a:spLocks noChangeShapeType="1"/>
          </p:cNvSpPr>
          <p:nvPr/>
        </p:nvSpPr>
        <p:spPr bwMode="auto">
          <a:xfrm>
            <a:off x="611188" y="115888"/>
            <a:ext cx="0" cy="62738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157" name="Line 885"/>
          <p:cNvSpPr>
            <a:spLocks noChangeShapeType="1"/>
          </p:cNvSpPr>
          <p:nvPr/>
        </p:nvSpPr>
        <p:spPr bwMode="auto">
          <a:xfrm>
            <a:off x="8172450" y="115888"/>
            <a:ext cx="0" cy="62738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269"/>
          <p:cNvGrpSpPr>
            <a:grpSpLocks/>
          </p:cNvGrpSpPr>
          <p:nvPr/>
        </p:nvGrpSpPr>
        <p:grpSpPr bwMode="auto">
          <a:xfrm>
            <a:off x="611188" y="142852"/>
            <a:ext cx="6327552" cy="5730160"/>
            <a:chOff x="385" y="345"/>
            <a:chExt cx="4770" cy="4839"/>
          </a:xfrm>
          <a:noFill/>
        </p:grpSpPr>
        <p:sp>
          <p:nvSpPr>
            <p:cNvPr id="128221" name="Rectangle 1245"/>
            <p:cNvSpPr>
              <a:spLocks noChangeArrowheads="1"/>
            </p:cNvSpPr>
            <p:nvPr/>
          </p:nvSpPr>
          <p:spPr bwMode="auto">
            <a:xfrm>
              <a:off x="385" y="575"/>
              <a:ext cx="4763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5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                     </a:t>
              </a:r>
              <a:r>
                <a:rPr lang="fr-FR" sz="15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Les instructions orientées registre</a:t>
              </a:r>
              <a:endParaRPr lang="en-US" sz="15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49160" name="Rectangle 861"/>
            <p:cNvSpPr>
              <a:spLocks noChangeArrowheads="1"/>
            </p:cNvSpPr>
            <p:nvPr/>
          </p:nvSpPr>
          <p:spPr bwMode="auto">
            <a:xfrm>
              <a:off x="1501" y="379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Rotation de bit à gauche avec injection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dans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la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retenue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49161" name="Rectangle 859"/>
            <p:cNvSpPr>
              <a:spLocks noChangeArrowheads="1"/>
            </p:cNvSpPr>
            <p:nvPr/>
          </p:nvSpPr>
          <p:spPr bwMode="auto">
            <a:xfrm>
              <a:off x="385" y="379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RLF </a:t>
              </a:r>
            </a:p>
          </p:txBody>
        </p:sp>
        <p:sp>
          <p:nvSpPr>
            <p:cNvPr id="49162" name="Rectangle 856"/>
            <p:cNvSpPr>
              <a:spLocks noChangeArrowheads="1"/>
            </p:cNvSpPr>
            <p:nvPr/>
          </p:nvSpPr>
          <p:spPr bwMode="auto">
            <a:xfrm>
              <a:off x="1501" y="356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Instruction vide </a:t>
              </a:r>
            </a:p>
          </p:txBody>
        </p:sp>
        <p:sp>
          <p:nvSpPr>
            <p:cNvPr id="49163" name="Rectangle 854"/>
            <p:cNvSpPr>
              <a:spLocks noChangeArrowheads="1"/>
            </p:cNvSpPr>
            <p:nvPr/>
          </p:nvSpPr>
          <p:spPr bwMode="auto">
            <a:xfrm>
              <a:off x="385" y="356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NOP </a:t>
              </a:r>
            </a:p>
          </p:txBody>
        </p:sp>
        <p:sp>
          <p:nvSpPr>
            <p:cNvPr id="49164" name="Rectangle 851"/>
            <p:cNvSpPr>
              <a:spLocks noChangeArrowheads="1"/>
            </p:cNvSpPr>
            <p:nvPr/>
          </p:nvSpPr>
          <p:spPr bwMode="auto">
            <a:xfrm>
              <a:off x="1501" y="333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Placer W dans f </a:t>
              </a:r>
            </a:p>
          </p:txBody>
        </p:sp>
        <p:sp>
          <p:nvSpPr>
            <p:cNvPr id="49165" name="Rectangle 849"/>
            <p:cNvSpPr>
              <a:spLocks noChangeArrowheads="1"/>
            </p:cNvSpPr>
            <p:nvPr/>
          </p:nvSpPr>
          <p:spPr bwMode="auto">
            <a:xfrm>
              <a:off x="385" y="333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MOVWF </a:t>
              </a:r>
            </a:p>
          </p:txBody>
        </p:sp>
        <p:sp>
          <p:nvSpPr>
            <p:cNvPr id="49166" name="Rectangle 846"/>
            <p:cNvSpPr>
              <a:spLocks noChangeArrowheads="1"/>
            </p:cNvSpPr>
            <p:nvPr/>
          </p:nvSpPr>
          <p:spPr bwMode="auto">
            <a:xfrm>
              <a:off x="1501" y="310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Placer dans f </a:t>
              </a:r>
            </a:p>
          </p:txBody>
        </p:sp>
        <p:sp>
          <p:nvSpPr>
            <p:cNvPr id="49167" name="Rectangle 844"/>
            <p:cNvSpPr>
              <a:spLocks noChangeArrowheads="1"/>
            </p:cNvSpPr>
            <p:nvPr/>
          </p:nvSpPr>
          <p:spPr bwMode="auto">
            <a:xfrm>
              <a:off x="385" y="310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MOVLF </a:t>
              </a:r>
            </a:p>
          </p:txBody>
        </p:sp>
        <p:sp>
          <p:nvSpPr>
            <p:cNvPr id="49168" name="Rectangle 841"/>
            <p:cNvSpPr>
              <a:spLocks noChangeArrowheads="1"/>
            </p:cNvSpPr>
            <p:nvPr/>
          </p:nvSpPr>
          <p:spPr bwMode="auto">
            <a:xfrm>
              <a:off x="1501" y="287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Ou logique entre W et f </a:t>
              </a:r>
            </a:p>
          </p:txBody>
        </p:sp>
        <p:sp>
          <p:nvSpPr>
            <p:cNvPr id="49169" name="Rectangle 839"/>
            <p:cNvSpPr>
              <a:spLocks noChangeArrowheads="1"/>
            </p:cNvSpPr>
            <p:nvPr/>
          </p:nvSpPr>
          <p:spPr bwMode="auto">
            <a:xfrm>
              <a:off x="385" y="287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IORWF </a:t>
              </a:r>
            </a:p>
          </p:txBody>
        </p:sp>
        <p:sp>
          <p:nvSpPr>
            <p:cNvPr id="49170" name="Rectangle 836"/>
            <p:cNvSpPr>
              <a:spLocks noChangeArrowheads="1"/>
            </p:cNvSpPr>
            <p:nvPr/>
          </p:nvSpPr>
          <p:spPr bwMode="auto">
            <a:xfrm>
              <a:off x="1501" y="264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Incrémente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f et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saute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si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le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résultat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est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0 </a:t>
              </a:r>
            </a:p>
          </p:txBody>
        </p:sp>
        <p:sp>
          <p:nvSpPr>
            <p:cNvPr id="49171" name="Rectangle 834"/>
            <p:cNvSpPr>
              <a:spLocks noChangeArrowheads="1"/>
            </p:cNvSpPr>
            <p:nvPr/>
          </p:nvSpPr>
          <p:spPr bwMode="auto">
            <a:xfrm>
              <a:off x="385" y="264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INCFSZ </a:t>
              </a:r>
            </a:p>
          </p:txBody>
        </p:sp>
        <p:sp>
          <p:nvSpPr>
            <p:cNvPr id="49172" name="Rectangle 831"/>
            <p:cNvSpPr>
              <a:spLocks noChangeArrowheads="1"/>
            </p:cNvSpPr>
            <p:nvPr/>
          </p:nvSpPr>
          <p:spPr bwMode="auto">
            <a:xfrm>
              <a:off x="1501" y="241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Incrémente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f </a:t>
              </a:r>
            </a:p>
          </p:txBody>
        </p:sp>
        <p:sp>
          <p:nvSpPr>
            <p:cNvPr id="49173" name="Rectangle 829"/>
            <p:cNvSpPr>
              <a:spLocks noChangeArrowheads="1"/>
            </p:cNvSpPr>
            <p:nvPr/>
          </p:nvSpPr>
          <p:spPr bwMode="auto">
            <a:xfrm>
              <a:off x="385" y="241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INCF </a:t>
              </a:r>
            </a:p>
          </p:txBody>
        </p:sp>
        <p:sp>
          <p:nvSpPr>
            <p:cNvPr id="49174" name="Rectangle 826"/>
            <p:cNvSpPr>
              <a:spLocks noChangeArrowheads="1"/>
            </p:cNvSpPr>
            <p:nvPr/>
          </p:nvSpPr>
          <p:spPr bwMode="auto">
            <a:xfrm>
              <a:off x="1501" y="218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Décrémente f et saute si le résultat est 0 </a:t>
              </a:r>
            </a:p>
          </p:txBody>
        </p:sp>
        <p:sp>
          <p:nvSpPr>
            <p:cNvPr id="49175" name="Rectangle 824"/>
            <p:cNvSpPr>
              <a:spLocks noChangeArrowheads="1"/>
            </p:cNvSpPr>
            <p:nvPr/>
          </p:nvSpPr>
          <p:spPr bwMode="auto">
            <a:xfrm>
              <a:off x="385" y="218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DECFSZ </a:t>
              </a:r>
            </a:p>
          </p:txBody>
        </p:sp>
        <p:sp>
          <p:nvSpPr>
            <p:cNvPr id="49176" name="Rectangle 821"/>
            <p:cNvSpPr>
              <a:spLocks noChangeArrowheads="1"/>
            </p:cNvSpPr>
            <p:nvPr/>
          </p:nvSpPr>
          <p:spPr bwMode="auto">
            <a:xfrm>
              <a:off x="1501" y="195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Décrémente f </a:t>
              </a:r>
            </a:p>
          </p:txBody>
        </p:sp>
        <p:sp>
          <p:nvSpPr>
            <p:cNvPr id="49177" name="Rectangle 819"/>
            <p:cNvSpPr>
              <a:spLocks noChangeArrowheads="1"/>
            </p:cNvSpPr>
            <p:nvPr/>
          </p:nvSpPr>
          <p:spPr bwMode="auto">
            <a:xfrm>
              <a:off x="385" y="195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DECF </a:t>
              </a:r>
            </a:p>
          </p:txBody>
        </p:sp>
        <p:sp>
          <p:nvSpPr>
            <p:cNvPr id="49178" name="Rectangle 816"/>
            <p:cNvSpPr>
              <a:spLocks noChangeArrowheads="1"/>
            </p:cNvSpPr>
            <p:nvPr/>
          </p:nvSpPr>
          <p:spPr bwMode="auto">
            <a:xfrm>
              <a:off x="1501" y="172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Complément à 2 de f </a:t>
              </a:r>
            </a:p>
          </p:txBody>
        </p:sp>
        <p:sp>
          <p:nvSpPr>
            <p:cNvPr id="49179" name="Rectangle 814"/>
            <p:cNvSpPr>
              <a:spLocks noChangeArrowheads="1"/>
            </p:cNvSpPr>
            <p:nvPr/>
          </p:nvSpPr>
          <p:spPr bwMode="auto">
            <a:xfrm>
              <a:off x="385" y="172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COMF </a:t>
              </a:r>
            </a:p>
          </p:txBody>
        </p:sp>
        <p:sp>
          <p:nvSpPr>
            <p:cNvPr id="49180" name="Rectangle 811"/>
            <p:cNvSpPr>
              <a:spLocks noChangeArrowheads="1"/>
            </p:cNvSpPr>
            <p:nvPr/>
          </p:nvSpPr>
          <p:spPr bwMode="auto">
            <a:xfrm>
              <a:off x="1501" y="149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Efface W </a:t>
              </a:r>
            </a:p>
          </p:txBody>
        </p:sp>
        <p:sp>
          <p:nvSpPr>
            <p:cNvPr id="49181" name="Rectangle 809"/>
            <p:cNvSpPr>
              <a:spLocks noChangeArrowheads="1"/>
            </p:cNvSpPr>
            <p:nvPr/>
          </p:nvSpPr>
          <p:spPr bwMode="auto">
            <a:xfrm>
              <a:off x="385" y="149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CLRW </a:t>
              </a:r>
            </a:p>
          </p:txBody>
        </p:sp>
        <p:sp>
          <p:nvSpPr>
            <p:cNvPr id="49182" name="Rectangle 806"/>
            <p:cNvSpPr>
              <a:spLocks noChangeArrowheads="1"/>
            </p:cNvSpPr>
            <p:nvPr/>
          </p:nvSpPr>
          <p:spPr bwMode="auto">
            <a:xfrm>
              <a:off x="1501" y="126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Efface f </a:t>
              </a:r>
            </a:p>
          </p:txBody>
        </p:sp>
        <p:sp>
          <p:nvSpPr>
            <p:cNvPr id="49183" name="Rectangle 804"/>
            <p:cNvSpPr>
              <a:spLocks noChangeArrowheads="1"/>
            </p:cNvSpPr>
            <p:nvPr/>
          </p:nvSpPr>
          <p:spPr bwMode="auto">
            <a:xfrm>
              <a:off x="385" y="126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CLRF </a:t>
              </a:r>
            </a:p>
          </p:txBody>
        </p:sp>
        <p:sp>
          <p:nvSpPr>
            <p:cNvPr id="49184" name="Rectangle 801"/>
            <p:cNvSpPr>
              <a:spLocks noChangeArrowheads="1"/>
            </p:cNvSpPr>
            <p:nvPr/>
          </p:nvSpPr>
          <p:spPr bwMode="auto">
            <a:xfrm>
              <a:off x="1501" y="103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Et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logique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de W et f </a:t>
              </a:r>
            </a:p>
          </p:txBody>
        </p:sp>
        <p:sp>
          <p:nvSpPr>
            <p:cNvPr id="49185" name="Rectangle 799"/>
            <p:cNvSpPr>
              <a:spLocks noChangeArrowheads="1"/>
            </p:cNvSpPr>
            <p:nvPr/>
          </p:nvSpPr>
          <p:spPr bwMode="auto">
            <a:xfrm>
              <a:off x="385" y="103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ANDWF </a:t>
              </a:r>
            </a:p>
          </p:txBody>
        </p:sp>
        <p:sp>
          <p:nvSpPr>
            <p:cNvPr id="49186" name="Rectangle 796"/>
            <p:cNvSpPr>
              <a:spLocks noChangeArrowheads="1"/>
            </p:cNvSpPr>
            <p:nvPr/>
          </p:nvSpPr>
          <p:spPr bwMode="auto">
            <a:xfrm>
              <a:off x="1501" y="80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Somme W et f </a:t>
              </a:r>
            </a:p>
          </p:txBody>
        </p:sp>
        <p:sp>
          <p:nvSpPr>
            <p:cNvPr id="49187" name="Rectangle 794"/>
            <p:cNvSpPr>
              <a:spLocks noChangeArrowheads="1"/>
            </p:cNvSpPr>
            <p:nvPr/>
          </p:nvSpPr>
          <p:spPr bwMode="auto">
            <a:xfrm>
              <a:off x="385" y="80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ADDWF </a:t>
              </a:r>
            </a:p>
          </p:txBody>
        </p:sp>
        <p:sp>
          <p:nvSpPr>
            <p:cNvPr id="49188" name="Rectangle 791"/>
            <p:cNvSpPr>
              <a:spLocks noChangeArrowheads="1"/>
            </p:cNvSpPr>
            <p:nvPr/>
          </p:nvSpPr>
          <p:spPr bwMode="auto">
            <a:xfrm>
              <a:off x="1501" y="345"/>
              <a:ext cx="3647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500" b="1">
                  <a:solidFill>
                    <a:srgbClr val="FF0000"/>
                  </a:solidFill>
                  <a:latin typeface="Calibri" pitchFamily="34" charset="0"/>
                </a:rPr>
                <a:t>Descriptions </a:t>
              </a:r>
            </a:p>
          </p:txBody>
        </p:sp>
        <p:sp>
          <p:nvSpPr>
            <p:cNvPr id="49189" name="Rectangle 789"/>
            <p:cNvSpPr>
              <a:spLocks noChangeArrowheads="1"/>
            </p:cNvSpPr>
            <p:nvPr/>
          </p:nvSpPr>
          <p:spPr bwMode="auto">
            <a:xfrm>
              <a:off x="385" y="345"/>
              <a:ext cx="1116" cy="23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 charset="0"/>
                </a:rPr>
                <a:t>Les instructions</a:t>
              </a:r>
              <a:r>
                <a:rPr lang="en-US" sz="1500" b="1" dirty="0">
                  <a:latin typeface="Calibri" pitchFamily="34" charset="0"/>
                </a:rPr>
                <a:t> </a:t>
              </a:r>
            </a:p>
          </p:txBody>
        </p:sp>
        <p:sp>
          <p:nvSpPr>
            <p:cNvPr id="49190" name="Line 865"/>
            <p:cNvSpPr>
              <a:spLocks noChangeShapeType="1"/>
            </p:cNvSpPr>
            <p:nvPr/>
          </p:nvSpPr>
          <p:spPr bwMode="auto">
            <a:xfrm>
              <a:off x="385" y="57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1" name="Line 866"/>
            <p:cNvSpPr>
              <a:spLocks noChangeShapeType="1"/>
            </p:cNvSpPr>
            <p:nvPr/>
          </p:nvSpPr>
          <p:spPr bwMode="auto">
            <a:xfrm>
              <a:off x="385" y="103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2" name="Line 867"/>
            <p:cNvSpPr>
              <a:spLocks noChangeShapeType="1"/>
            </p:cNvSpPr>
            <p:nvPr/>
          </p:nvSpPr>
          <p:spPr bwMode="auto">
            <a:xfrm>
              <a:off x="385" y="126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3" name="Line 868"/>
            <p:cNvSpPr>
              <a:spLocks noChangeShapeType="1"/>
            </p:cNvSpPr>
            <p:nvPr/>
          </p:nvSpPr>
          <p:spPr bwMode="auto">
            <a:xfrm>
              <a:off x="385" y="149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4" name="Line 869"/>
            <p:cNvSpPr>
              <a:spLocks noChangeShapeType="1"/>
            </p:cNvSpPr>
            <p:nvPr/>
          </p:nvSpPr>
          <p:spPr bwMode="auto">
            <a:xfrm>
              <a:off x="385" y="172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5" name="Line 870"/>
            <p:cNvSpPr>
              <a:spLocks noChangeShapeType="1"/>
            </p:cNvSpPr>
            <p:nvPr/>
          </p:nvSpPr>
          <p:spPr bwMode="auto">
            <a:xfrm>
              <a:off x="385" y="195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6" name="Line 871"/>
            <p:cNvSpPr>
              <a:spLocks noChangeShapeType="1"/>
            </p:cNvSpPr>
            <p:nvPr/>
          </p:nvSpPr>
          <p:spPr bwMode="auto">
            <a:xfrm>
              <a:off x="385" y="218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7" name="Line 872"/>
            <p:cNvSpPr>
              <a:spLocks noChangeShapeType="1"/>
            </p:cNvSpPr>
            <p:nvPr/>
          </p:nvSpPr>
          <p:spPr bwMode="auto">
            <a:xfrm>
              <a:off x="385" y="241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8" name="Line 873"/>
            <p:cNvSpPr>
              <a:spLocks noChangeShapeType="1"/>
            </p:cNvSpPr>
            <p:nvPr/>
          </p:nvSpPr>
          <p:spPr bwMode="auto">
            <a:xfrm>
              <a:off x="385" y="264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199" name="Line 874"/>
            <p:cNvSpPr>
              <a:spLocks noChangeShapeType="1"/>
            </p:cNvSpPr>
            <p:nvPr/>
          </p:nvSpPr>
          <p:spPr bwMode="auto">
            <a:xfrm>
              <a:off x="392" y="5184"/>
              <a:ext cx="4757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1" name="Line 876"/>
            <p:cNvSpPr>
              <a:spLocks noChangeShapeType="1"/>
            </p:cNvSpPr>
            <p:nvPr/>
          </p:nvSpPr>
          <p:spPr bwMode="auto">
            <a:xfrm>
              <a:off x="385" y="333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2" name="Line 877"/>
            <p:cNvSpPr>
              <a:spLocks noChangeShapeType="1"/>
            </p:cNvSpPr>
            <p:nvPr/>
          </p:nvSpPr>
          <p:spPr bwMode="auto">
            <a:xfrm>
              <a:off x="385" y="356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3" name="Line 878"/>
            <p:cNvSpPr>
              <a:spLocks noChangeShapeType="1"/>
            </p:cNvSpPr>
            <p:nvPr/>
          </p:nvSpPr>
          <p:spPr bwMode="auto">
            <a:xfrm>
              <a:off x="385" y="3795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4" name="Line 879"/>
            <p:cNvSpPr>
              <a:spLocks noChangeShapeType="1"/>
            </p:cNvSpPr>
            <p:nvPr/>
          </p:nvSpPr>
          <p:spPr bwMode="auto">
            <a:xfrm>
              <a:off x="385" y="4025"/>
              <a:ext cx="4763" cy="0"/>
            </a:xfrm>
            <a:prstGeom prst="line">
              <a:avLst/>
            </a:pr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5" name="Line 1220"/>
            <p:cNvSpPr>
              <a:spLocks noChangeShapeType="1"/>
            </p:cNvSpPr>
            <p:nvPr/>
          </p:nvSpPr>
          <p:spPr bwMode="auto">
            <a:xfrm>
              <a:off x="385" y="345"/>
              <a:ext cx="4763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6" name="Line 1224"/>
            <p:cNvSpPr>
              <a:spLocks noChangeShapeType="1"/>
            </p:cNvSpPr>
            <p:nvPr/>
          </p:nvSpPr>
          <p:spPr bwMode="auto">
            <a:xfrm>
              <a:off x="1501" y="345"/>
              <a:ext cx="0" cy="23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7" name="Line 1246"/>
            <p:cNvSpPr>
              <a:spLocks noChangeShapeType="1"/>
            </p:cNvSpPr>
            <p:nvPr/>
          </p:nvSpPr>
          <p:spPr bwMode="auto">
            <a:xfrm>
              <a:off x="385" y="805"/>
              <a:ext cx="4763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8" name="Line 1250"/>
            <p:cNvSpPr>
              <a:spLocks noChangeShapeType="1"/>
            </p:cNvSpPr>
            <p:nvPr/>
          </p:nvSpPr>
          <p:spPr bwMode="auto">
            <a:xfrm>
              <a:off x="1501" y="805"/>
              <a:ext cx="0" cy="4378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09" name="Line 1265"/>
            <p:cNvSpPr>
              <a:spLocks noChangeShapeType="1"/>
            </p:cNvSpPr>
            <p:nvPr/>
          </p:nvSpPr>
          <p:spPr bwMode="auto">
            <a:xfrm>
              <a:off x="385" y="346"/>
              <a:ext cx="0" cy="483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49210" name="Line 1266"/>
            <p:cNvSpPr>
              <a:spLocks noChangeShapeType="1"/>
            </p:cNvSpPr>
            <p:nvPr/>
          </p:nvSpPr>
          <p:spPr bwMode="auto">
            <a:xfrm>
              <a:off x="5148" y="346"/>
              <a:ext cx="0" cy="483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69" name="Line 877"/>
            <p:cNvSpPr>
              <a:spLocks noChangeShapeType="1"/>
            </p:cNvSpPr>
            <p:nvPr/>
          </p:nvSpPr>
          <p:spPr bwMode="auto">
            <a:xfrm>
              <a:off x="392" y="4262"/>
              <a:ext cx="4757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70" name="Line 878"/>
            <p:cNvSpPr>
              <a:spLocks noChangeShapeType="1"/>
            </p:cNvSpPr>
            <p:nvPr/>
          </p:nvSpPr>
          <p:spPr bwMode="auto">
            <a:xfrm>
              <a:off x="392" y="4483"/>
              <a:ext cx="4757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127" name="Line 873"/>
            <p:cNvSpPr>
              <a:spLocks noChangeShapeType="1"/>
            </p:cNvSpPr>
            <p:nvPr/>
          </p:nvSpPr>
          <p:spPr bwMode="auto">
            <a:xfrm>
              <a:off x="392" y="4700"/>
              <a:ext cx="4757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128" name="Line 874"/>
            <p:cNvSpPr>
              <a:spLocks noChangeShapeType="1"/>
            </p:cNvSpPr>
            <p:nvPr/>
          </p:nvSpPr>
          <p:spPr bwMode="auto">
            <a:xfrm>
              <a:off x="392" y="4930"/>
              <a:ext cx="4757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189" name="Line 876"/>
            <p:cNvSpPr>
              <a:spLocks noChangeShapeType="1"/>
            </p:cNvSpPr>
            <p:nvPr/>
          </p:nvSpPr>
          <p:spPr bwMode="auto">
            <a:xfrm>
              <a:off x="392" y="2879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190" name="Line 877"/>
            <p:cNvSpPr>
              <a:spLocks noChangeShapeType="1"/>
            </p:cNvSpPr>
            <p:nvPr/>
          </p:nvSpPr>
          <p:spPr bwMode="auto">
            <a:xfrm>
              <a:off x="392" y="3109"/>
              <a:ext cx="4763" cy="0"/>
            </a:xfrm>
            <a:prstGeom prst="line">
              <a:avLst/>
            </a:prstGeom>
            <a:grp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</p:grpSp>
      <p:sp>
        <p:nvSpPr>
          <p:cNvPr id="59" name="Rectangle 1641"/>
          <p:cNvSpPr>
            <a:spLocks noChangeArrowheads="1"/>
          </p:cNvSpPr>
          <p:nvPr/>
        </p:nvSpPr>
        <p:spPr bwMode="auto">
          <a:xfrm>
            <a:off x="2091548" y="5559856"/>
            <a:ext cx="372902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OU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exclusif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logique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entre W et f </a:t>
            </a:r>
          </a:p>
        </p:txBody>
      </p:sp>
      <p:sp>
        <p:nvSpPr>
          <p:cNvPr id="60" name="Rectangle 1639"/>
          <p:cNvSpPr>
            <a:spLocks noChangeArrowheads="1"/>
          </p:cNvSpPr>
          <p:nvPr/>
        </p:nvSpPr>
        <p:spPr bwMode="auto">
          <a:xfrm>
            <a:off x="2101487" y="5286388"/>
            <a:ext cx="3871896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Inversion des 4 bits haut et bas </a:t>
            </a:r>
          </a:p>
        </p:txBody>
      </p:sp>
      <p:sp>
        <p:nvSpPr>
          <p:cNvPr id="61" name="Rectangle 1637"/>
          <p:cNvSpPr>
            <a:spLocks noChangeArrowheads="1"/>
          </p:cNvSpPr>
          <p:nvPr/>
        </p:nvSpPr>
        <p:spPr bwMode="auto">
          <a:xfrm>
            <a:off x="2123230" y="4988352"/>
            <a:ext cx="3871896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Soustrait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W de f </a:t>
            </a:r>
          </a:p>
        </p:txBody>
      </p:sp>
      <p:sp>
        <p:nvSpPr>
          <p:cNvPr id="62" name="Rectangle 1635"/>
          <p:cNvSpPr>
            <a:spLocks noChangeArrowheads="1"/>
          </p:cNvSpPr>
          <p:nvPr/>
        </p:nvSpPr>
        <p:spPr bwMode="auto">
          <a:xfrm>
            <a:off x="2113291" y="4749537"/>
            <a:ext cx="4729152" cy="4270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Rotation de bit à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droite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avec injection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dans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la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retenue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63" name="Rectangle 1633"/>
          <p:cNvSpPr>
            <a:spLocks noChangeArrowheads="1"/>
          </p:cNvSpPr>
          <p:nvPr/>
        </p:nvSpPr>
        <p:spPr bwMode="auto">
          <a:xfrm>
            <a:off x="2103352" y="4463992"/>
            <a:ext cx="4657714" cy="4254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Rotation de bit à gauche avec injection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dans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la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retenue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64" name="Rectangle 1521"/>
          <p:cNvSpPr>
            <a:spLocks noChangeArrowheads="1"/>
          </p:cNvSpPr>
          <p:nvPr/>
        </p:nvSpPr>
        <p:spPr bwMode="auto">
          <a:xfrm>
            <a:off x="614391" y="5478479"/>
            <a:ext cx="1800225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XORWF </a:t>
            </a:r>
          </a:p>
        </p:txBody>
      </p:sp>
      <p:sp>
        <p:nvSpPr>
          <p:cNvPr id="65" name="Rectangle 1516"/>
          <p:cNvSpPr>
            <a:spLocks noChangeArrowheads="1"/>
          </p:cNvSpPr>
          <p:nvPr/>
        </p:nvSpPr>
        <p:spPr bwMode="auto">
          <a:xfrm>
            <a:off x="614391" y="5214950"/>
            <a:ext cx="1800225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SWAPF </a:t>
            </a:r>
          </a:p>
        </p:txBody>
      </p:sp>
      <p:sp>
        <p:nvSpPr>
          <p:cNvPr id="66" name="Rectangle 1511"/>
          <p:cNvSpPr>
            <a:spLocks noChangeArrowheads="1"/>
          </p:cNvSpPr>
          <p:nvPr/>
        </p:nvSpPr>
        <p:spPr bwMode="auto">
          <a:xfrm>
            <a:off x="614391" y="4939137"/>
            <a:ext cx="1800225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SUBWF </a:t>
            </a:r>
          </a:p>
        </p:txBody>
      </p:sp>
      <p:sp>
        <p:nvSpPr>
          <p:cNvPr id="67" name="Rectangle 1506"/>
          <p:cNvSpPr>
            <a:spLocks noChangeArrowheads="1"/>
          </p:cNvSpPr>
          <p:nvPr/>
        </p:nvSpPr>
        <p:spPr bwMode="auto">
          <a:xfrm>
            <a:off x="614391" y="4628404"/>
            <a:ext cx="1800225" cy="4270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RRF </a:t>
            </a:r>
          </a:p>
        </p:txBody>
      </p:sp>
      <p:sp>
        <p:nvSpPr>
          <p:cNvPr id="68" name="Rectangle 1501"/>
          <p:cNvSpPr>
            <a:spLocks noChangeArrowheads="1"/>
          </p:cNvSpPr>
          <p:nvPr/>
        </p:nvSpPr>
        <p:spPr bwMode="auto">
          <a:xfrm>
            <a:off x="614391" y="4360892"/>
            <a:ext cx="1800225" cy="4254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RLF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12" name="Line 1599"/>
          <p:cNvSpPr>
            <a:spLocks noChangeShapeType="1"/>
          </p:cNvSpPr>
          <p:nvPr/>
        </p:nvSpPr>
        <p:spPr bwMode="auto">
          <a:xfrm>
            <a:off x="8497888" y="333375"/>
            <a:ext cx="0" cy="625793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fr-FR" sz="1500" b="1"/>
          </a:p>
        </p:txBody>
      </p:sp>
      <p:sp>
        <p:nvSpPr>
          <p:cNvPr id="50214" name="Line 1729"/>
          <p:cNvSpPr>
            <a:spLocks noChangeShapeType="1"/>
          </p:cNvSpPr>
          <p:nvPr/>
        </p:nvSpPr>
        <p:spPr bwMode="auto">
          <a:xfrm>
            <a:off x="468313" y="333375"/>
            <a:ext cx="80295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fr-FR" sz="1500" b="1"/>
          </a:p>
        </p:txBody>
      </p:sp>
      <p:grpSp>
        <p:nvGrpSpPr>
          <p:cNvPr id="58" name="Groupe 57"/>
          <p:cNvGrpSpPr/>
          <p:nvPr/>
        </p:nvGrpSpPr>
        <p:grpSpPr>
          <a:xfrm>
            <a:off x="418885" y="142852"/>
            <a:ext cx="8043862" cy="6477184"/>
            <a:chOff x="418885" y="503785"/>
            <a:chExt cx="8043862" cy="6937373"/>
          </a:xfrm>
        </p:grpSpPr>
        <p:sp>
          <p:nvSpPr>
            <p:cNvPr id="132169" name="Rectangle 2121"/>
            <p:cNvSpPr>
              <a:spLocks noChangeArrowheads="1"/>
            </p:cNvSpPr>
            <p:nvPr/>
          </p:nvSpPr>
          <p:spPr bwMode="auto">
            <a:xfrm>
              <a:off x="418885" y="2187081"/>
              <a:ext cx="8029575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fr-FR" sz="15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Opérations contrôles et sauts</a:t>
              </a:r>
              <a:endParaRPr lang="en-US" sz="15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2157" name="Rectangle 2109"/>
            <p:cNvSpPr>
              <a:spLocks noChangeArrowheads="1"/>
            </p:cNvSpPr>
            <p:nvPr/>
          </p:nvSpPr>
          <p:spPr bwMode="auto">
            <a:xfrm>
              <a:off x="418885" y="503785"/>
              <a:ext cx="8029575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fr-FR" sz="15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Times New Roman" pitchFamily="18" charset="0"/>
                </a:rPr>
                <a:t>Les instructions orientées bit</a:t>
              </a:r>
              <a:endParaRPr lang="en-US" sz="15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50184" name="Rectangle 1663"/>
            <p:cNvSpPr>
              <a:spLocks noChangeArrowheads="1"/>
            </p:cNvSpPr>
            <p:nvPr/>
          </p:nvSpPr>
          <p:spPr bwMode="auto">
            <a:xfrm>
              <a:off x="2219110" y="4056159"/>
              <a:ext cx="5496162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Aller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à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l'adresse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du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programme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50185" name="Rectangle 1661"/>
            <p:cNvSpPr>
              <a:spLocks noChangeArrowheads="1"/>
            </p:cNvSpPr>
            <p:nvPr/>
          </p:nvSpPr>
          <p:spPr bwMode="auto">
            <a:xfrm>
              <a:off x="2219110" y="3704117"/>
              <a:ext cx="5496162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Efface le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chien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de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garde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50186" name="Rectangle 1659"/>
            <p:cNvSpPr>
              <a:spLocks noChangeArrowheads="1"/>
            </p:cNvSpPr>
            <p:nvPr/>
          </p:nvSpPr>
          <p:spPr bwMode="auto">
            <a:xfrm>
              <a:off x="2219110" y="3327599"/>
              <a:ext cx="5496162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Appelle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une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sous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fonction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50187" name="Rectangle 1657"/>
            <p:cNvSpPr>
              <a:spLocks noChangeArrowheads="1"/>
            </p:cNvSpPr>
            <p:nvPr/>
          </p:nvSpPr>
          <p:spPr bwMode="auto">
            <a:xfrm>
              <a:off x="2219110" y="2952216"/>
              <a:ext cx="5496162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Et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logique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d'une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valeur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littérale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avec W </a:t>
              </a:r>
            </a:p>
          </p:txBody>
        </p:sp>
        <p:sp>
          <p:nvSpPr>
            <p:cNvPr id="50188" name="Rectangle 1655"/>
            <p:cNvSpPr>
              <a:spLocks noChangeArrowheads="1"/>
            </p:cNvSpPr>
            <p:nvPr/>
          </p:nvSpPr>
          <p:spPr bwMode="auto">
            <a:xfrm>
              <a:off x="2219110" y="2535994"/>
              <a:ext cx="5496162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Ajoute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une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valeur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littérale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à W </a:t>
              </a:r>
            </a:p>
          </p:txBody>
        </p:sp>
        <p:sp>
          <p:nvSpPr>
            <p:cNvPr id="50189" name="Rectangle 1651"/>
            <p:cNvSpPr>
              <a:spLocks noChangeArrowheads="1"/>
            </p:cNvSpPr>
            <p:nvPr/>
          </p:nvSpPr>
          <p:spPr bwMode="auto">
            <a:xfrm>
              <a:off x="2219110" y="1817749"/>
              <a:ext cx="5281848" cy="42703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Vérifie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l'état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d'un bit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dans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f et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saute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s'il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Calibri" pitchFamily="34" charset="0"/>
                </a:rPr>
                <a:t>est</a:t>
              </a:r>
              <a:r>
                <a:rPr lang="en-US" sz="1500" b="1" dirty="0">
                  <a:solidFill>
                    <a:schemeClr val="tx1"/>
                  </a:solidFill>
                  <a:latin typeface="Calibri" pitchFamily="34" charset="0"/>
                </a:rPr>
                <a:t> 1 </a:t>
              </a:r>
            </a:p>
          </p:txBody>
        </p:sp>
        <p:sp>
          <p:nvSpPr>
            <p:cNvPr id="50190" name="Rectangle 1649"/>
            <p:cNvSpPr>
              <a:spLocks noChangeArrowheads="1"/>
            </p:cNvSpPr>
            <p:nvPr/>
          </p:nvSpPr>
          <p:spPr bwMode="auto">
            <a:xfrm>
              <a:off x="2219110" y="1483205"/>
              <a:ext cx="5281848" cy="42545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Vérifie l'état d'un bit dans f et saute s'il est nulle </a:t>
              </a:r>
            </a:p>
          </p:txBody>
        </p:sp>
        <p:sp>
          <p:nvSpPr>
            <p:cNvPr id="50191" name="Rectangle 1647"/>
            <p:cNvSpPr>
              <a:spLocks noChangeArrowheads="1"/>
            </p:cNvSpPr>
            <p:nvPr/>
          </p:nvSpPr>
          <p:spPr bwMode="auto">
            <a:xfrm>
              <a:off x="2219110" y="1143497"/>
              <a:ext cx="5281848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Place un bit dans f </a:t>
              </a:r>
            </a:p>
          </p:txBody>
        </p:sp>
        <p:sp>
          <p:nvSpPr>
            <p:cNvPr id="50192" name="Rectangle 1645"/>
            <p:cNvSpPr>
              <a:spLocks noChangeArrowheads="1"/>
            </p:cNvSpPr>
            <p:nvPr/>
          </p:nvSpPr>
          <p:spPr bwMode="auto">
            <a:xfrm>
              <a:off x="2219110" y="830258"/>
              <a:ext cx="5281848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500" b="1">
                  <a:solidFill>
                    <a:schemeClr val="tx1"/>
                  </a:solidFill>
                  <a:latin typeface="Calibri" pitchFamily="34" charset="0"/>
                </a:rPr>
                <a:t>Efface un bit dans f </a:t>
              </a:r>
            </a:p>
          </p:txBody>
        </p:sp>
        <p:sp>
          <p:nvSpPr>
            <p:cNvPr id="50198" name="Rectangle 1576"/>
            <p:cNvSpPr>
              <a:spLocks noChangeArrowheads="1"/>
            </p:cNvSpPr>
            <p:nvPr/>
          </p:nvSpPr>
          <p:spPr bwMode="auto">
            <a:xfrm>
              <a:off x="418886" y="4033745"/>
              <a:ext cx="1588340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rgbClr val="006600"/>
                  </a:solidFill>
                  <a:latin typeface="Calibri" pitchFamily="34" charset="0"/>
                </a:rPr>
                <a:t>GOTO </a:t>
              </a:r>
            </a:p>
          </p:txBody>
        </p:sp>
        <p:sp>
          <p:nvSpPr>
            <p:cNvPr id="50199" name="Rectangle 1571"/>
            <p:cNvSpPr>
              <a:spLocks noChangeArrowheads="1"/>
            </p:cNvSpPr>
            <p:nvPr/>
          </p:nvSpPr>
          <p:spPr bwMode="auto">
            <a:xfrm>
              <a:off x="418886" y="3690881"/>
              <a:ext cx="1588340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rgbClr val="006600"/>
                  </a:solidFill>
                  <a:latin typeface="Calibri" pitchFamily="34" charset="0"/>
                </a:rPr>
                <a:t>CLRWDT </a:t>
              </a:r>
            </a:p>
          </p:txBody>
        </p:sp>
        <p:sp>
          <p:nvSpPr>
            <p:cNvPr id="50200" name="Rectangle 1566"/>
            <p:cNvSpPr>
              <a:spLocks noChangeArrowheads="1"/>
            </p:cNvSpPr>
            <p:nvPr/>
          </p:nvSpPr>
          <p:spPr bwMode="auto">
            <a:xfrm>
              <a:off x="418886" y="3327599"/>
              <a:ext cx="1588340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rgbClr val="006600"/>
                  </a:solidFill>
                  <a:latin typeface="Calibri" pitchFamily="34" charset="0"/>
                </a:rPr>
                <a:t>CALL </a:t>
              </a:r>
            </a:p>
          </p:txBody>
        </p:sp>
        <p:sp>
          <p:nvSpPr>
            <p:cNvPr id="50201" name="Rectangle 1561"/>
            <p:cNvSpPr>
              <a:spLocks noChangeArrowheads="1"/>
            </p:cNvSpPr>
            <p:nvPr/>
          </p:nvSpPr>
          <p:spPr bwMode="auto">
            <a:xfrm>
              <a:off x="418886" y="2952216"/>
              <a:ext cx="1588340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ANDLW </a:t>
              </a:r>
            </a:p>
          </p:txBody>
        </p:sp>
        <p:sp>
          <p:nvSpPr>
            <p:cNvPr id="50202" name="Rectangle 1556"/>
            <p:cNvSpPr>
              <a:spLocks noChangeArrowheads="1"/>
            </p:cNvSpPr>
            <p:nvPr/>
          </p:nvSpPr>
          <p:spPr bwMode="auto">
            <a:xfrm>
              <a:off x="418886" y="2535994"/>
              <a:ext cx="1588340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rgbClr val="006600"/>
                  </a:solidFill>
                  <a:latin typeface="Calibri" pitchFamily="34" charset="0"/>
                </a:rPr>
                <a:t>ADDLW </a:t>
              </a:r>
            </a:p>
          </p:txBody>
        </p:sp>
        <p:sp>
          <p:nvSpPr>
            <p:cNvPr id="50203" name="Rectangle 1546"/>
            <p:cNvSpPr>
              <a:spLocks noChangeArrowheads="1"/>
            </p:cNvSpPr>
            <p:nvPr/>
          </p:nvSpPr>
          <p:spPr bwMode="auto">
            <a:xfrm>
              <a:off x="418886" y="1767705"/>
              <a:ext cx="1526406" cy="42703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rgbClr val="006600"/>
                  </a:solidFill>
                  <a:latin typeface="Calibri" pitchFamily="34" charset="0"/>
                </a:rPr>
                <a:t>BTFSS </a:t>
              </a:r>
            </a:p>
          </p:txBody>
        </p:sp>
        <p:sp>
          <p:nvSpPr>
            <p:cNvPr id="50204" name="Rectangle 1541"/>
            <p:cNvSpPr>
              <a:spLocks noChangeArrowheads="1"/>
            </p:cNvSpPr>
            <p:nvPr/>
          </p:nvSpPr>
          <p:spPr bwMode="auto">
            <a:xfrm>
              <a:off x="418886" y="1403796"/>
              <a:ext cx="1526406" cy="42545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 dirty="0">
                  <a:solidFill>
                    <a:srgbClr val="006600"/>
                  </a:solidFill>
                  <a:latin typeface="Calibri" pitchFamily="34" charset="0"/>
                </a:rPr>
                <a:t>BTFSC </a:t>
              </a:r>
            </a:p>
          </p:txBody>
        </p:sp>
        <p:sp>
          <p:nvSpPr>
            <p:cNvPr id="50205" name="Rectangle 1536"/>
            <p:cNvSpPr>
              <a:spLocks noChangeArrowheads="1"/>
            </p:cNvSpPr>
            <p:nvPr/>
          </p:nvSpPr>
          <p:spPr bwMode="auto">
            <a:xfrm>
              <a:off x="418886" y="1143497"/>
              <a:ext cx="1526406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BSF </a:t>
              </a:r>
            </a:p>
          </p:txBody>
        </p:sp>
        <p:sp>
          <p:nvSpPr>
            <p:cNvPr id="50206" name="Rectangle 1531"/>
            <p:cNvSpPr>
              <a:spLocks noChangeArrowheads="1"/>
            </p:cNvSpPr>
            <p:nvPr/>
          </p:nvSpPr>
          <p:spPr bwMode="auto">
            <a:xfrm>
              <a:off x="418886" y="830258"/>
              <a:ext cx="1526406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r>
                <a:rPr lang="en-US" sz="1500" b="1">
                  <a:solidFill>
                    <a:srgbClr val="006600"/>
                  </a:solidFill>
                  <a:latin typeface="Calibri" pitchFamily="34" charset="0"/>
                </a:rPr>
                <a:t>BCF </a:t>
              </a:r>
            </a:p>
          </p:txBody>
        </p:sp>
        <p:sp>
          <p:nvSpPr>
            <p:cNvPr id="50220" name="Line 1861"/>
            <p:cNvSpPr>
              <a:spLocks noChangeShapeType="1"/>
            </p:cNvSpPr>
            <p:nvPr/>
          </p:nvSpPr>
          <p:spPr bwMode="auto">
            <a:xfrm>
              <a:off x="418885" y="1183202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1" name="Line 1884"/>
            <p:cNvSpPr>
              <a:spLocks noChangeShapeType="1"/>
            </p:cNvSpPr>
            <p:nvPr/>
          </p:nvSpPr>
          <p:spPr bwMode="auto">
            <a:xfrm>
              <a:off x="418885" y="1496440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2" name="Line 1907"/>
            <p:cNvSpPr>
              <a:spLocks noChangeShapeType="1"/>
            </p:cNvSpPr>
            <p:nvPr/>
          </p:nvSpPr>
          <p:spPr bwMode="auto">
            <a:xfrm>
              <a:off x="418885" y="1854558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3" name="Line 1930"/>
            <p:cNvSpPr>
              <a:spLocks noChangeShapeType="1"/>
            </p:cNvSpPr>
            <p:nvPr/>
          </p:nvSpPr>
          <p:spPr bwMode="auto">
            <a:xfrm>
              <a:off x="418885" y="2197420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4" name="Line 1976"/>
            <p:cNvSpPr>
              <a:spLocks noChangeShapeType="1"/>
            </p:cNvSpPr>
            <p:nvPr/>
          </p:nvSpPr>
          <p:spPr bwMode="auto">
            <a:xfrm>
              <a:off x="418885" y="2952216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5" name="Line 1999"/>
            <p:cNvSpPr>
              <a:spLocks noChangeShapeType="1"/>
            </p:cNvSpPr>
            <p:nvPr/>
          </p:nvSpPr>
          <p:spPr bwMode="auto">
            <a:xfrm>
              <a:off x="418885" y="3348019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6" name="Line 2022"/>
            <p:cNvSpPr>
              <a:spLocks noChangeShapeType="1"/>
            </p:cNvSpPr>
            <p:nvPr/>
          </p:nvSpPr>
          <p:spPr bwMode="auto">
            <a:xfrm>
              <a:off x="418885" y="3717351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7" name="Line 2045"/>
            <p:cNvSpPr>
              <a:spLocks noChangeShapeType="1"/>
            </p:cNvSpPr>
            <p:nvPr/>
          </p:nvSpPr>
          <p:spPr bwMode="auto">
            <a:xfrm>
              <a:off x="418885" y="4073450"/>
              <a:ext cx="80295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8" name="Line 2068"/>
            <p:cNvSpPr>
              <a:spLocks noChangeShapeType="1"/>
            </p:cNvSpPr>
            <p:nvPr/>
          </p:nvSpPr>
          <p:spPr bwMode="auto">
            <a:xfrm>
              <a:off x="418885" y="4770990"/>
              <a:ext cx="8029575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29" name="Line 2110"/>
            <p:cNvSpPr>
              <a:spLocks noChangeShapeType="1"/>
            </p:cNvSpPr>
            <p:nvPr/>
          </p:nvSpPr>
          <p:spPr bwMode="auto">
            <a:xfrm>
              <a:off x="418885" y="883198"/>
              <a:ext cx="8029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30" name="Line 2114"/>
            <p:cNvSpPr>
              <a:spLocks noChangeShapeType="1"/>
            </p:cNvSpPr>
            <p:nvPr/>
          </p:nvSpPr>
          <p:spPr bwMode="auto">
            <a:xfrm>
              <a:off x="2219110" y="883198"/>
              <a:ext cx="0" cy="131096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31" name="Line 2122"/>
            <p:cNvSpPr>
              <a:spLocks noChangeShapeType="1"/>
            </p:cNvSpPr>
            <p:nvPr/>
          </p:nvSpPr>
          <p:spPr bwMode="auto">
            <a:xfrm>
              <a:off x="418885" y="2569649"/>
              <a:ext cx="8029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32" name="Line 2126"/>
            <p:cNvSpPr>
              <a:spLocks noChangeShapeType="1"/>
            </p:cNvSpPr>
            <p:nvPr/>
          </p:nvSpPr>
          <p:spPr bwMode="auto">
            <a:xfrm>
              <a:off x="2219110" y="2582885"/>
              <a:ext cx="0" cy="4858273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233" name="Line 1594"/>
            <p:cNvSpPr>
              <a:spLocks noChangeShapeType="1"/>
            </p:cNvSpPr>
            <p:nvPr/>
          </p:nvSpPr>
          <p:spPr bwMode="auto">
            <a:xfrm>
              <a:off x="418885" y="572047"/>
              <a:ext cx="0" cy="686327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500" b="1"/>
            </a:p>
          </p:txBody>
        </p:sp>
        <p:sp>
          <p:nvSpPr>
            <p:cNvPr id="50179" name="Line 2150"/>
            <p:cNvSpPr>
              <a:spLocks noChangeShapeType="1"/>
            </p:cNvSpPr>
            <p:nvPr/>
          </p:nvSpPr>
          <p:spPr bwMode="auto">
            <a:xfrm flipV="1">
              <a:off x="428596" y="571480"/>
              <a:ext cx="802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/>
            </a:p>
          </p:txBody>
        </p:sp>
        <p:sp>
          <p:nvSpPr>
            <p:cNvPr id="50180" name="Line 2151"/>
            <p:cNvSpPr>
              <a:spLocks noChangeShapeType="1"/>
            </p:cNvSpPr>
            <p:nvPr/>
          </p:nvSpPr>
          <p:spPr bwMode="auto">
            <a:xfrm flipH="1">
              <a:off x="8461160" y="561454"/>
              <a:ext cx="0" cy="6863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/>
            </a:p>
          </p:txBody>
        </p:sp>
        <p:sp>
          <p:nvSpPr>
            <p:cNvPr id="50181" name="Line 2152"/>
            <p:cNvSpPr>
              <a:spLocks noChangeShapeType="1"/>
            </p:cNvSpPr>
            <p:nvPr/>
          </p:nvSpPr>
          <p:spPr bwMode="auto">
            <a:xfrm>
              <a:off x="418885" y="4405972"/>
              <a:ext cx="8043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/>
            </a:p>
          </p:txBody>
        </p:sp>
      </p:grpSp>
      <p:sp>
        <p:nvSpPr>
          <p:cNvPr id="60" name="Rectangle 181"/>
          <p:cNvSpPr>
            <a:spLocks noChangeArrowheads="1"/>
          </p:cNvSpPr>
          <p:nvPr/>
        </p:nvSpPr>
        <p:spPr bwMode="auto">
          <a:xfrm>
            <a:off x="2247924" y="6370315"/>
            <a:ext cx="575310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Ou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exclusif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logique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d'une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valeur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littérale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et W </a:t>
            </a:r>
          </a:p>
        </p:txBody>
      </p:sp>
      <p:sp>
        <p:nvSpPr>
          <p:cNvPr id="61" name="Rectangle 179"/>
          <p:cNvSpPr>
            <a:spLocks noChangeArrowheads="1"/>
          </p:cNvSpPr>
          <p:nvPr/>
        </p:nvSpPr>
        <p:spPr bwMode="auto">
          <a:xfrm>
            <a:off x="2247924" y="6059849"/>
            <a:ext cx="57531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Soustrait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W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d'une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valeur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littérale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62" name="Rectangle 177"/>
          <p:cNvSpPr>
            <a:spLocks noChangeArrowheads="1"/>
          </p:cNvSpPr>
          <p:nvPr/>
        </p:nvSpPr>
        <p:spPr bwMode="auto">
          <a:xfrm>
            <a:off x="2247924" y="5705363"/>
            <a:ext cx="57531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Entre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dans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le mode stand bye,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s'endort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63" name="Rectangle 175"/>
          <p:cNvSpPr>
            <a:spLocks noChangeArrowheads="1"/>
          </p:cNvSpPr>
          <p:nvPr/>
        </p:nvSpPr>
        <p:spPr bwMode="auto">
          <a:xfrm>
            <a:off x="2247924" y="5311102"/>
            <a:ext cx="57531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>
                <a:solidFill>
                  <a:schemeClr val="tx1"/>
                </a:solidFill>
                <a:latin typeface="Calibri" pitchFamily="34" charset="0"/>
              </a:rPr>
              <a:t>Retour d'une sous fonction </a:t>
            </a:r>
          </a:p>
        </p:txBody>
      </p:sp>
      <p:sp>
        <p:nvSpPr>
          <p:cNvPr id="64" name="Rectangle 173"/>
          <p:cNvSpPr>
            <a:spLocks noChangeArrowheads="1"/>
          </p:cNvSpPr>
          <p:nvPr/>
        </p:nvSpPr>
        <p:spPr bwMode="auto">
          <a:xfrm>
            <a:off x="2247924" y="4953912"/>
            <a:ext cx="5181596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>
                <a:solidFill>
                  <a:schemeClr val="tx1"/>
                </a:solidFill>
                <a:latin typeface="Calibri" pitchFamily="34" charset="0"/>
              </a:rPr>
              <a:t>Retourne une valeur littérale dans W </a:t>
            </a:r>
          </a:p>
        </p:txBody>
      </p:sp>
      <p:sp>
        <p:nvSpPr>
          <p:cNvPr id="65" name="Rectangle 171"/>
          <p:cNvSpPr>
            <a:spLocks noChangeArrowheads="1"/>
          </p:cNvSpPr>
          <p:nvPr/>
        </p:nvSpPr>
        <p:spPr bwMode="auto">
          <a:xfrm>
            <a:off x="2247924" y="4621436"/>
            <a:ext cx="5110158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Retour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d'une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interruption </a:t>
            </a:r>
          </a:p>
        </p:txBody>
      </p:sp>
      <p:sp>
        <p:nvSpPr>
          <p:cNvPr id="66" name="Rectangle 169"/>
          <p:cNvSpPr>
            <a:spLocks noChangeArrowheads="1"/>
          </p:cNvSpPr>
          <p:nvPr/>
        </p:nvSpPr>
        <p:spPr bwMode="auto">
          <a:xfrm>
            <a:off x="2247924" y="4264033"/>
            <a:ext cx="4967282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Placer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une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valeur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littérale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dans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W </a:t>
            </a:r>
          </a:p>
        </p:txBody>
      </p:sp>
      <p:sp>
        <p:nvSpPr>
          <p:cNvPr id="67" name="Rectangle 167"/>
          <p:cNvSpPr>
            <a:spLocks noChangeArrowheads="1"/>
          </p:cNvSpPr>
          <p:nvPr/>
        </p:nvSpPr>
        <p:spPr bwMode="auto">
          <a:xfrm>
            <a:off x="2247924" y="3898709"/>
            <a:ext cx="5110158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Ou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logique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d'une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valeur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libri" pitchFamily="34" charset="0"/>
              </a:rPr>
              <a:t>littérale</a:t>
            </a:r>
            <a:r>
              <a:rPr lang="en-US" sz="1500" b="1" dirty="0">
                <a:solidFill>
                  <a:schemeClr val="tx1"/>
                </a:solidFill>
                <a:latin typeface="Calibri" pitchFamily="34" charset="0"/>
              </a:rPr>
              <a:t> et W </a:t>
            </a:r>
          </a:p>
        </p:txBody>
      </p:sp>
      <p:sp>
        <p:nvSpPr>
          <p:cNvPr id="68" name="Rectangle 134"/>
          <p:cNvSpPr>
            <a:spLocks noChangeArrowheads="1"/>
          </p:cNvSpPr>
          <p:nvPr/>
        </p:nvSpPr>
        <p:spPr bwMode="auto">
          <a:xfrm>
            <a:off x="441348" y="6389711"/>
            <a:ext cx="166370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XORLW </a:t>
            </a:r>
          </a:p>
        </p:txBody>
      </p:sp>
      <p:sp>
        <p:nvSpPr>
          <p:cNvPr id="69" name="Rectangle 129"/>
          <p:cNvSpPr>
            <a:spLocks noChangeArrowheads="1"/>
          </p:cNvSpPr>
          <p:nvPr/>
        </p:nvSpPr>
        <p:spPr bwMode="auto">
          <a:xfrm>
            <a:off x="441348" y="5879902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pPr>
              <a:lnSpc>
                <a:spcPts val="900"/>
              </a:lnSpc>
            </a:pPr>
            <a:r>
              <a:rPr lang="en-US" sz="1500" b="1">
                <a:solidFill>
                  <a:srgbClr val="006600"/>
                </a:solidFill>
                <a:latin typeface="Calibri" pitchFamily="34" charset="0"/>
              </a:rPr>
              <a:t>SUBLW </a:t>
            </a:r>
          </a:p>
        </p:txBody>
      </p:sp>
      <p:sp>
        <p:nvSpPr>
          <p:cNvPr id="70" name="Rectangle 124"/>
          <p:cNvSpPr>
            <a:spLocks noChangeArrowheads="1"/>
          </p:cNvSpPr>
          <p:nvPr/>
        </p:nvSpPr>
        <p:spPr bwMode="auto">
          <a:xfrm>
            <a:off x="441348" y="5522712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SLEEP </a:t>
            </a:r>
          </a:p>
        </p:txBody>
      </p:sp>
      <p:sp>
        <p:nvSpPr>
          <p:cNvPr id="71" name="Rectangle 119"/>
          <p:cNvSpPr>
            <a:spLocks noChangeArrowheads="1"/>
          </p:cNvSpPr>
          <p:nvPr/>
        </p:nvSpPr>
        <p:spPr bwMode="auto">
          <a:xfrm>
            <a:off x="441348" y="5177879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RETURN </a:t>
            </a:r>
          </a:p>
        </p:txBody>
      </p:sp>
      <p:sp>
        <p:nvSpPr>
          <p:cNvPr id="72" name="Rectangle 114"/>
          <p:cNvSpPr>
            <a:spLocks noChangeArrowheads="1"/>
          </p:cNvSpPr>
          <p:nvPr/>
        </p:nvSpPr>
        <p:spPr bwMode="auto">
          <a:xfrm>
            <a:off x="441348" y="4786322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pPr>
              <a:lnSpc>
                <a:spcPts val="900"/>
              </a:lnSpc>
            </a:pPr>
            <a:r>
              <a:rPr lang="en-US" sz="1500" b="1">
                <a:solidFill>
                  <a:srgbClr val="006600"/>
                </a:solidFill>
                <a:latin typeface="Calibri" pitchFamily="34" charset="0"/>
              </a:rPr>
              <a:t>RETLW </a:t>
            </a:r>
          </a:p>
        </p:txBody>
      </p:sp>
      <p:sp>
        <p:nvSpPr>
          <p:cNvPr id="73" name="Rectangle 109"/>
          <p:cNvSpPr>
            <a:spLocks noChangeArrowheads="1"/>
          </p:cNvSpPr>
          <p:nvPr/>
        </p:nvSpPr>
        <p:spPr bwMode="auto">
          <a:xfrm>
            <a:off x="441348" y="4451142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RETFIE </a:t>
            </a:r>
          </a:p>
        </p:txBody>
      </p:sp>
      <p:sp>
        <p:nvSpPr>
          <p:cNvPr id="74" name="Rectangle 104"/>
          <p:cNvSpPr>
            <a:spLocks noChangeArrowheads="1"/>
          </p:cNvSpPr>
          <p:nvPr/>
        </p:nvSpPr>
        <p:spPr bwMode="auto">
          <a:xfrm>
            <a:off x="441348" y="4071942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b"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MOVLW </a:t>
            </a:r>
          </a:p>
        </p:txBody>
      </p:sp>
      <p:sp>
        <p:nvSpPr>
          <p:cNvPr id="75" name="Rectangle 99"/>
          <p:cNvSpPr>
            <a:spLocks noChangeArrowheads="1"/>
          </p:cNvSpPr>
          <p:nvPr/>
        </p:nvSpPr>
        <p:spPr bwMode="auto">
          <a:xfrm>
            <a:off x="441348" y="3898709"/>
            <a:ext cx="1663700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900"/>
              </a:lnSpc>
            </a:pPr>
            <a:r>
              <a:rPr lang="en-US" sz="1500" b="1" dirty="0">
                <a:solidFill>
                  <a:srgbClr val="006600"/>
                </a:solidFill>
                <a:latin typeface="Calibri" pitchFamily="34" charset="0"/>
              </a:rPr>
              <a:t>IORLW </a:t>
            </a:r>
          </a:p>
        </p:txBody>
      </p:sp>
      <p:sp>
        <p:nvSpPr>
          <p:cNvPr id="77" name="Line 149"/>
          <p:cNvSpPr>
            <a:spLocks noChangeShapeType="1"/>
          </p:cNvSpPr>
          <p:nvPr/>
        </p:nvSpPr>
        <p:spPr bwMode="auto">
          <a:xfrm>
            <a:off x="8001024" y="3960494"/>
            <a:ext cx="0" cy="3052763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79" name="Line 215"/>
          <p:cNvSpPr>
            <a:spLocks noChangeShapeType="1"/>
          </p:cNvSpPr>
          <p:nvPr/>
        </p:nvSpPr>
        <p:spPr bwMode="auto">
          <a:xfrm>
            <a:off x="441348" y="3960494"/>
            <a:ext cx="741680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0" name="Line 217"/>
          <p:cNvSpPr>
            <a:spLocks noChangeShapeType="1"/>
          </p:cNvSpPr>
          <p:nvPr/>
        </p:nvSpPr>
        <p:spPr bwMode="auto">
          <a:xfrm>
            <a:off x="428991" y="4143380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1" name="Line 232"/>
          <p:cNvSpPr>
            <a:spLocks noChangeShapeType="1"/>
          </p:cNvSpPr>
          <p:nvPr/>
        </p:nvSpPr>
        <p:spPr bwMode="auto">
          <a:xfrm>
            <a:off x="428991" y="4510223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2" name="Line 255"/>
          <p:cNvSpPr>
            <a:spLocks noChangeShapeType="1"/>
          </p:cNvSpPr>
          <p:nvPr/>
        </p:nvSpPr>
        <p:spPr bwMode="auto">
          <a:xfrm>
            <a:off x="428991" y="4857760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3" name="Line 278"/>
          <p:cNvSpPr>
            <a:spLocks noChangeShapeType="1"/>
          </p:cNvSpPr>
          <p:nvPr/>
        </p:nvSpPr>
        <p:spPr bwMode="auto">
          <a:xfrm>
            <a:off x="428991" y="5214950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4" name="Line 301"/>
          <p:cNvSpPr>
            <a:spLocks noChangeShapeType="1"/>
          </p:cNvSpPr>
          <p:nvPr/>
        </p:nvSpPr>
        <p:spPr bwMode="auto">
          <a:xfrm>
            <a:off x="428991" y="5606507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5" name="Line 324"/>
          <p:cNvSpPr>
            <a:spLocks noChangeShapeType="1"/>
          </p:cNvSpPr>
          <p:nvPr/>
        </p:nvSpPr>
        <p:spPr bwMode="auto">
          <a:xfrm>
            <a:off x="428991" y="5963697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86" name="Line 347"/>
          <p:cNvSpPr>
            <a:spLocks noChangeShapeType="1"/>
          </p:cNvSpPr>
          <p:nvPr/>
        </p:nvSpPr>
        <p:spPr bwMode="auto">
          <a:xfrm>
            <a:off x="428991" y="6286520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  <p:sp>
        <p:nvSpPr>
          <p:cNvPr id="92" name="Line 347"/>
          <p:cNvSpPr>
            <a:spLocks noChangeShapeType="1"/>
          </p:cNvSpPr>
          <p:nvPr/>
        </p:nvSpPr>
        <p:spPr bwMode="auto">
          <a:xfrm>
            <a:off x="428596" y="6609343"/>
            <a:ext cx="8028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900"/>
              </a:lnSpc>
            </a:pPr>
            <a:endParaRPr lang="fr-FR" sz="15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0034" y="5098200"/>
            <a:ext cx="8286808" cy="7858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7951788" y="288925"/>
            <a:ext cx="779462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sz="24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تذكير</a:t>
            </a:r>
            <a:r>
              <a:rPr lang="fr-FR" altLang="ja-JP" sz="24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 </a:t>
            </a:r>
            <a:endParaRPr lang="en-US" altLang="ja-JP" sz="2400" b="1" u="sng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395288" y="914763"/>
            <a:ext cx="3384550" cy="1604963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tx1"/>
                </a:solidFill>
              </a:rPr>
              <a:t>Notion En Hexadécimal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fr-FR" b="1" dirty="0">
                <a:solidFill>
                  <a:schemeClr val="tx1"/>
                </a:solidFill>
              </a:rPr>
              <a:t>h</a:t>
            </a:r>
            <a:r>
              <a:rPr lang="en-US" b="1" dirty="0">
                <a:solidFill>
                  <a:schemeClr val="tx1"/>
                </a:solidFill>
              </a:rPr>
              <a:t>‘4F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- 04F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- 0x4F</a:t>
            </a:r>
          </a:p>
        </p:txBody>
      </p:sp>
      <p:sp>
        <p:nvSpPr>
          <p:cNvPr id="27689" name="Text Box 41"/>
          <p:cNvSpPr txBox="1">
            <a:spLocks noChangeArrowheads="1"/>
          </p:cNvSpPr>
          <p:nvPr/>
        </p:nvSpPr>
        <p:spPr bwMode="auto">
          <a:xfrm>
            <a:off x="3924300" y="928823"/>
            <a:ext cx="2520950" cy="779463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tx1"/>
                </a:solidFill>
              </a:rPr>
              <a:t>Notion En Décimal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d‘79'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6715141" y="928823"/>
            <a:ext cx="2071702" cy="784830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tx1"/>
                </a:solidFill>
              </a:rPr>
              <a:t>Notion En Benaire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b‘1001111'</a:t>
            </a:r>
          </a:p>
        </p:txBody>
      </p:sp>
      <p:sp>
        <p:nvSpPr>
          <p:cNvPr id="27712" name="Rectangle 16"/>
          <p:cNvSpPr>
            <a:spLocks noChangeArrowheads="1"/>
          </p:cNvSpPr>
          <p:nvPr/>
        </p:nvSpPr>
        <p:spPr bwMode="auto">
          <a:xfrm>
            <a:off x="5364163" y="3573463"/>
            <a:ext cx="3276600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altLang="ja-JP" sz="2400" b="1" u="sng">
                <a:solidFill>
                  <a:srgbClr val="008000"/>
                </a:solidFill>
                <a:ea typeface="SimSun" pitchFamily="2" charset="-122"/>
                <a:cs typeface="Arabic Transparent" pitchFamily="2" charset="-78"/>
              </a:rPr>
              <a:t>تعليمات الأكثر استعمال:</a:t>
            </a:r>
            <a:endParaRPr lang="en-US" altLang="ja-JP" sz="2400" b="1" u="sng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27739" name="Text Box 91"/>
          <p:cNvSpPr txBox="1">
            <a:spLocks noChangeArrowheads="1"/>
          </p:cNvSpPr>
          <p:nvPr/>
        </p:nvSpPr>
        <p:spPr bwMode="auto">
          <a:xfrm>
            <a:off x="6227763" y="4292600"/>
            <a:ext cx="2557462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>
                <a:solidFill>
                  <a:schemeClr val="hlink"/>
                </a:solidFill>
                <a:cs typeface="Arabic Transparent" pitchFamily="2" charset="-78"/>
              </a:rPr>
              <a:t>1 ـ التعليمة </a:t>
            </a:r>
            <a:r>
              <a:rPr lang="fr-FR" sz="2400" b="1">
                <a:solidFill>
                  <a:schemeClr val="hlink"/>
                </a:solidFill>
                <a:cs typeface="Arabic Transparent" pitchFamily="2" charset="-78"/>
              </a:rPr>
              <a:t>MOV</a:t>
            </a:r>
            <a:r>
              <a:rPr lang="ar-DZ" sz="2400" b="1">
                <a:solidFill>
                  <a:schemeClr val="hlink"/>
                </a:solidFill>
                <a:cs typeface="Arabic Transparent" pitchFamily="2" charset="-78"/>
              </a:rPr>
              <a:t> :</a:t>
            </a:r>
            <a:endParaRPr lang="fr-FR" sz="2400" b="1">
              <a:solidFill>
                <a:schemeClr val="hlink"/>
              </a:solidFill>
              <a:cs typeface="Arabic Transparent" pitchFamily="2" charset="-78"/>
            </a:endParaRPr>
          </a:p>
        </p:txBody>
      </p:sp>
      <p:sp>
        <p:nvSpPr>
          <p:cNvPr id="27711" name="AutoShape 63"/>
          <p:cNvSpPr>
            <a:spLocks/>
          </p:cNvSpPr>
          <p:nvPr/>
        </p:nvSpPr>
        <p:spPr bwMode="auto">
          <a:xfrm>
            <a:off x="2916238" y="2781300"/>
            <a:ext cx="1871662" cy="609600"/>
          </a:xfrm>
          <a:prstGeom prst="borderCallout2">
            <a:avLst>
              <a:gd name="adj1" fmla="val 18750"/>
              <a:gd name="adj2" fmla="val -4069"/>
              <a:gd name="adj3" fmla="val 18750"/>
              <a:gd name="adj4" fmla="val -17046"/>
              <a:gd name="adj5" fmla="val -248440"/>
              <a:gd name="adj6" fmla="val -63699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يتم البرمجة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بـ</a:t>
            </a:r>
            <a:r>
              <a:rPr lang="fr-FR" b="1" dirty="0" smtClean="0">
                <a:solidFill>
                  <a:srgbClr val="FF0000"/>
                </a:solidFill>
                <a:cs typeface="Arabic Transparent" pitchFamily="2" charset="-78"/>
              </a:rPr>
              <a:t>HEX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لتقليص حجم الذاكرة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7753" name="Rectangle 105"/>
          <p:cNvSpPr>
            <a:spLocks noChangeArrowheads="1"/>
          </p:cNvSpPr>
          <p:nvPr/>
        </p:nvSpPr>
        <p:spPr bwMode="auto">
          <a:xfrm>
            <a:off x="1027113" y="4303713"/>
            <a:ext cx="5289550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تسمح ب</a:t>
            </a:r>
            <a:r>
              <a:rPr lang="ar-DZ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شحن</a:t>
            </a:r>
            <a:r>
              <a:rPr lang="ar-SA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محتوى أي قيمة</a:t>
            </a:r>
            <a:r>
              <a:rPr lang="ar-DZ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fr-FR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HEX</a:t>
            </a:r>
            <a:r>
              <a:rPr lang="ar-DZ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)</a:t>
            </a:r>
            <a:r>
              <a:rPr lang="ar-SA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في سجل </a:t>
            </a:r>
            <a:r>
              <a:rPr lang="ar-DZ" sz="2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ما.</a:t>
            </a:r>
            <a:endParaRPr lang="fr-FR" sz="24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7754" name="Text Box 106"/>
          <p:cNvSpPr txBox="1">
            <a:spLocks noChangeArrowheads="1"/>
          </p:cNvSpPr>
          <p:nvPr/>
        </p:nvSpPr>
        <p:spPr bwMode="auto">
          <a:xfrm>
            <a:off x="539750" y="5116513"/>
            <a:ext cx="8243888" cy="7810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u="sng" dirty="0">
                <a:solidFill>
                  <a:srgbClr val="FF0000"/>
                </a:solidFill>
                <a:cs typeface="Arabic Transparent" pitchFamily="2" charset="-78"/>
              </a:rPr>
              <a:t>ملاحظة</a:t>
            </a: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: </a:t>
            </a:r>
            <a:r>
              <a:rPr lang="ar-DZ" altLang="ja-JP" sz="22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بما </a:t>
            </a:r>
            <a:r>
              <a:rPr lang="ar-DZ" altLang="ja-JP" sz="22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أن </a:t>
            </a:r>
            <a:r>
              <a:rPr lang="ar-DZ" altLang="ja-JP" sz="22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التعليمات تعتبر </a:t>
            </a:r>
            <a:r>
              <a:rPr lang="ar-DZ" altLang="ja-JP" sz="22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أوامر </a:t>
            </a:r>
            <a:r>
              <a:rPr lang="ar-DZ" altLang="ja-JP" sz="22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بالنسبة للسجلات , لذلك عند </a:t>
            </a:r>
            <a:r>
              <a:rPr lang="ar-DZ" altLang="ja-JP" sz="22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كتابة السجل دائما يرفق مباشرة بالتعليمة. </a:t>
            </a:r>
            <a:endParaRPr lang="fr-FR" sz="2200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680" grpId="0"/>
      <p:bldP spid="27687" grpId="0" animBg="1"/>
      <p:bldP spid="27689" grpId="0" animBg="1"/>
      <p:bldP spid="27690" grpId="0" animBg="1"/>
      <p:bldP spid="27712" grpId="0"/>
      <p:bldP spid="27739" grpId="0"/>
      <p:bldP spid="27711" grpId="0" animBg="1"/>
      <p:bldP spid="27753" grpId="0"/>
      <p:bldP spid="277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utoShape 27"/>
          <p:cNvSpPr>
            <a:spLocks noChangeArrowheads="1"/>
          </p:cNvSpPr>
          <p:nvPr/>
        </p:nvSpPr>
        <p:spPr bwMode="auto">
          <a:xfrm>
            <a:off x="142844" y="290490"/>
            <a:ext cx="1241425" cy="452438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cs typeface="Arabic Transparent" pitchFamily="2" charset="-78"/>
              </a:rPr>
              <a:t>طرح الاشكال</a:t>
            </a:r>
            <a:endParaRPr lang="fr-FR" sz="1700" b="1">
              <a:cs typeface="Arabic Transparent" pitchFamily="2" charset="-78"/>
            </a:endParaRPr>
          </a:p>
        </p:txBody>
      </p:sp>
      <p:sp>
        <p:nvSpPr>
          <p:cNvPr id="83" name="AutoShape 29"/>
          <p:cNvSpPr>
            <a:spLocks noChangeArrowheads="1"/>
          </p:cNvSpPr>
          <p:nvPr/>
        </p:nvSpPr>
        <p:spPr bwMode="auto">
          <a:xfrm>
            <a:off x="3192432" y="29049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84" name="AutoShape 30"/>
          <p:cNvSpPr>
            <a:spLocks noChangeArrowheads="1"/>
          </p:cNvSpPr>
          <p:nvPr/>
        </p:nvSpPr>
        <p:spPr bwMode="auto">
          <a:xfrm>
            <a:off x="4703732" y="28572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85" name="AutoShape 31"/>
          <p:cNvSpPr>
            <a:spLocks noChangeArrowheads="1"/>
          </p:cNvSpPr>
          <p:nvPr/>
        </p:nvSpPr>
        <p:spPr bwMode="auto">
          <a:xfrm>
            <a:off x="1390311" y="4428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6" name="AutoShape 32"/>
          <p:cNvSpPr>
            <a:spLocks noChangeArrowheads="1"/>
          </p:cNvSpPr>
          <p:nvPr/>
        </p:nvSpPr>
        <p:spPr bwMode="auto">
          <a:xfrm>
            <a:off x="4449732" y="4555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7" name="AutoShape 33"/>
          <p:cNvSpPr>
            <a:spLocks noChangeArrowheads="1"/>
          </p:cNvSpPr>
          <p:nvPr/>
        </p:nvSpPr>
        <p:spPr bwMode="auto">
          <a:xfrm>
            <a:off x="2915259" y="4555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8" name="AutoShape 34"/>
          <p:cNvSpPr>
            <a:spLocks noChangeArrowheads="1"/>
          </p:cNvSpPr>
          <p:nvPr/>
        </p:nvSpPr>
        <p:spPr bwMode="auto">
          <a:xfrm>
            <a:off x="6242019" y="29525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89" name="AutoShape 35"/>
          <p:cNvSpPr>
            <a:spLocks noChangeArrowheads="1"/>
          </p:cNvSpPr>
          <p:nvPr/>
        </p:nvSpPr>
        <p:spPr bwMode="auto">
          <a:xfrm>
            <a:off x="7766019" y="31112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90" name="AutoShape 36"/>
          <p:cNvSpPr>
            <a:spLocks noChangeArrowheads="1"/>
          </p:cNvSpPr>
          <p:nvPr/>
        </p:nvSpPr>
        <p:spPr bwMode="auto">
          <a:xfrm>
            <a:off x="5974371" y="45559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1" name="AutoShape 37"/>
          <p:cNvSpPr>
            <a:spLocks noChangeArrowheads="1"/>
          </p:cNvSpPr>
          <p:nvPr/>
        </p:nvSpPr>
        <p:spPr bwMode="auto">
          <a:xfrm>
            <a:off x="7495196" y="450828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" name="AutoShape 29"/>
          <p:cNvSpPr>
            <a:spLocks noChangeArrowheads="1"/>
          </p:cNvSpPr>
          <p:nvPr/>
        </p:nvSpPr>
        <p:spPr bwMode="auto">
          <a:xfrm>
            <a:off x="1629695" y="293993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 dirty="0" smtClean="0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93" name="Text Box 14"/>
          <p:cNvSpPr txBox="1">
            <a:spLocks noChangeArrowheads="1"/>
          </p:cNvSpPr>
          <p:nvPr/>
        </p:nvSpPr>
        <p:spPr bwMode="auto">
          <a:xfrm>
            <a:off x="611188" y="3644900"/>
            <a:ext cx="1079500" cy="4714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>
              <a:spcAft>
                <a:spcPts val="1000"/>
              </a:spcAft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ميكرومعالج</a:t>
            </a: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auto">
          <a:xfrm>
            <a:off x="2039938" y="38750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endParaRPr lang="ar-SA" sz="1200" b="1"/>
          </a:p>
        </p:txBody>
      </p:sp>
      <p:pic>
        <p:nvPicPr>
          <p:cNvPr id="95" name="Picture 62" descr="Pentium%2002"/>
          <p:cNvPicPr>
            <a:picLocks noChangeAspect="1" noChangeArrowheads="1"/>
          </p:cNvPicPr>
          <p:nvPr/>
        </p:nvPicPr>
        <p:blipFill>
          <a:blip r:embed="rId2"/>
          <a:srcRect l="10469" r="3981" b="2559"/>
          <a:stretch>
            <a:fillRect/>
          </a:stretch>
        </p:blipFill>
        <p:spPr bwMode="auto">
          <a:xfrm>
            <a:off x="404813" y="3951288"/>
            <a:ext cx="169386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 Box 18"/>
          <p:cNvSpPr txBox="1">
            <a:spLocks noChangeArrowheads="1"/>
          </p:cNvSpPr>
          <p:nvPr/>
        </p:nvSpPr>
        <p:spPr bwMode="auto">
          <a:xfrm>
            <a:off x="323850" y="6432550"/>
            <a:ext cx="1477963" cy="3429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>
              <a:spcAft>
                <a:spcPts val="1000"/>
              </a:spcAft>
            </a:pPr>
            <a:r>
              <a:rPr lang="ar-DZ" b="1">
                <a:solidFill>
                  <a:srgbClr val="000000"/>
                </a:solidFill>
              </a:rPr>
              <a:t>ذاكرة </a:t>
            </a:r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RAM</a:t>
            </a:r>
            <a:endParaRPr lang="ar-DZ" b="1">
              <a:solidFill>
                <a:srgbClr val="000000"/>
              </a:solidFill>
            </a:endParaRPr>
          </a:p>
        </p:txBody>
      </p:sp>
      <p:sp>
        <p:nvSpPr>
          <p:cNvPr id="97" name="Text Box 19"/>
          <p:cNvSpPr txBox="1">
            <a:spLocks noChangeArrowheads="1"/>
          </p:cNvSpPr>
          <p:nvPr/>
        </p:nvSpPr>
        <p:spPr bwMode="auto">
          <a:xfrm>
            <a:off x="2198688" y="5891213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endParaRPr lang="ar-SA" sz="1200" b="1"/>
          </a:p>
        </p:txBody>
      </p:sp>
      <p:pic>
        <p:nvPicPr>
          <p:cNvPr id="98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948363"/>
            <a:ext cx="1908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2200275"/>
            <a:ext cx="175736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AutoShape 3"/>
          <p:cNvSpPr>
            <a:spLocks noChangeArrowheads="1"/>
          </p:cNvSpPr>
          <p:nvPr/>
        </p:nvSpPr>
        <p:spPr bwMode="auto">
          <a:xfrm>
            <a:off x="3071802" y="3929066"/>
            <a:ext cx="711200" cy="571500"/>
          </a:xfrm>
          <a:prstGeom prst="rightArrowCallout">
            <a:avLst>
              <a:gd name="adj1" fmla="val 25000"/>
              <a:gd name="adj2" fmla="val 25000"/>
              <a:gd name="adj3" fmla="val 20741"/>
              <a:gd name="adj4" fmla="val 66667"/>
            </a:avLst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algn="ctr" rtl="1" eaLnBrk="1" hangingPunct="1"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ar-DZ" dirty="0">
              <a:solidFill>
                <a:srgbClr val="000000"/>
              </a:solidFill>
            </a:endParaRPr>
          </a:p>
        </p:txBody>
      </p:sp>
      <p:pic>
        <p:nvPicPr>
          <p:cNvPr id="101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5"/>
          <a:srcRect l="12236" t="20518" r="12323" b="19472"/>
          <a:stretch>
            <a:fillRect/>
          </a:stretch>
        </p:blipFill>
        <p:spPr bwMode="auto">
          <a:xfrm>
            <a:off x="4143372" y="3000372"/>
            <a:ext cx="3143272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Rectangle 94"/>
          <p:cNvSpPr>
            <a:spLocks noChangeArrowheads="1"/>
          </p:cNvSpPr>
          <p:nvPr/>
        </p:nvSpPr>
        <p:spPr bwMode="auto">
          <a:xfrm>
            <a:off x="971550" y="1700213"/>
            <a:ext cx="1125538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ذاكرة </a:t>
            </a:r>
            <a:r>
              <a:rPr lang="en-US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ROM</a:t>
            </a:r>
          </a:p>
        </p:txBody>
      </p:sp>
      <p:sp>
        <p:nvSpPr>
          <p:cNvPr id="103" name="Text Box 95"/>
          <p:cNvSpPr txBox="1">
            <a:spLocks noChangeArrowheads="1"/>
          </p:cNvSpPr>
          <p:nvPr/>
        </p:nvSpPr>
        <p:spPr bwMode="auto">
          <a:xfrm>
            <a:off x="6299200" y="2563813"/>
            <a:ext cx="2449513" cy="5794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3200" b="1">
                <a:solidFill>
                  <a:srgbClr val="000000"/>
                </a:solidFill>
                <a:cs typeface="Arabic Transparent" pitchFamily="2" charset="-78"/>
              </a:rPr>
              <a:t>الميكرومراقب</a:t>
            </a:r>
            <a:endParaRPr lang="fr-FR" sz="32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04" name="Légende encadrée 2 103"/>
          <p:cNvSpPr/>
          <p:nvPr/>
        </p:nvSpPr>
        <p:spPr bwMode="auto">
          <a:xfrm>
            <a:off x="4572000" y="5500702"/>
            <a:ext cx="2786082" cy="64294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3595"/>
              <a:gd name="adj6" fmla="val -37178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الايجابي في </a:t>
            </a:r>
            <a:r>
              <a:rPr kumimoji="0" lang="ar-DZ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الـ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PIC</a:t>
            </a:r>
            <a:r>
              <a:rPr kumimoji="0" lang="ar-DZ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 أن كل من الذاكرات والمعالج </a:t>
            </a:r>
            <a:r>
              <a:rPr lang="ar-DZ" sz="16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مدمجة في دارة واحدة. </a:t>
            </a:r>
            <a:r>
              <a:rPr kumimoji="0" lang="ar-DZ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Accolade fermante 104"/>
          <p:cNvSpPr/>
          <p:nvPr/>
        </p:nvSpPr>
        <p:spPr bwMode="auto">
          <a:xfrm>
            <a:off x="2571736" y="2214554"/>
            <a:ext cx="360000" cy="4071966"/>
          </a:xfrm>
          <a:prstGeom prst="rightBrace">
            <a:avLst>
              <a:gd name="adj1" fmla="val 28928"/>
              <a:gd name="adj2" fmla="val 48179"/>
            </a:avLst>
          </a:prstGeom>
          <a:solidFill>
            <a:schemeClr val="accent3">
              <a:lumMod val="1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/>
      <p:bldP spid="96" grpId="0"/>
      <p:bldP spid="100" grpId="0" animBg="1"/>
      <p:bldP spid="102" grpId="0"/>
      <p:bldP spid="103" grpId="0"/>
      <p:bldP spid="104" grpId="0" animBg="1"/>
      <p:bldP spid="10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22" name="Text Box 34"/>
          <p:cNvSpPr txBox="1">
            <a:spLocks noChangeArrowheads="1"/>
          </p:cNvSpPr>
          <p:nvPr/>
        </p:nvSpPr>
        <p:spPr bwMode="auto">
          <a:xfrm>
            <a:off x="6357950" y="185718"/>
            <a:ext cx="2557462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dirty="0">
                <a:solidFill>
                  <a:schemeClr val="hlink"/>
                </a:solidFill>
                <a:cs typeface="Arabic Transparent" pitchFamily="2" charset="-78"/>
              </a:rPr>
              <a:t>1 </a:t>
            </a:r>
            <a:r>
              <a:rPr lang="ar-DZ" sz="2400" b="1" dirty="0" err="1">
                <a:solidFill>
                  <a:schemeClr val="hlink"/>
                </a:solidFill>
                <a:cs typeface="Arabic Transparent" pitchFamily="2" charset="-78"/>
              </a:rPr>
              <a:t>ـ</a:t>
            </a:r>
            <a:r>
              <a:rPr lang="ar-DZ" sz="2400" b="1" dirty="0">
                <a:solidFill>
                  <a:schemeClr val="hlink"/>
                </a:solidFill>
                <a:cs typeface="Arabic Transparent" pitchFamily="2" charset="-78"/>
              </a:rPr>
              <a:t> التعليمة </a:t>
            </a:r>
            <a:r>
              <a:rPr lang="fr-FR" sz="2400" b="1" dirty="0">
                <a:solidFill>
                  <a:schemeClr val="hlink"/>
                </a:solidFill>
                <a:cs typeface="Arabic Transparent" pitchFamily="2" charset="-78"/>
              </a:rPr>
              <a:t>MOV</a:t>
            </a:r>
            <a:r>
              <a:rPr lang="ar-DZ" sz="2400" b="1" dirty="0">
                <a:solidFill>
                  <a:schemeClr val="hlink"/>
                </a:solidFill>
                <a:cs typeface="Arabic Transparent" pitchFamily="2" charset="-78"/>
              </a:rPr>
              <a:t> :</a:t>
            </a:r>
            <a:endParaRPr lang="fr-FR" sz="2400" b="1" dirty="0">
              <a:solidFill>
                <a:schemeClr val="hlink"/>
              </a:solidFill>
              <a:cs typeface="Arabic Transparent" pitchFamily="2" charset="-78"/>
            </a:endParaRPr>
          </a:p>
        </p:txBody>
      </p:sp>
      <p:sp>
        <p:nvSpPr>
          <p:cNvPr id="217276" name="Rectangle 188"/>
          <p:cNvSpPr>
            <a:spLocks noChangeArrowheads="1"/>
          </p:cNvSpPr>
          <p:nvPr/>
        </p:nvSpPr>
        <p:spPr bwMode="auto">
          <a:xfrm>
            <a:off x="2571736" y="214290"/>
            <a:ext cx="3576637" cy="381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9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Les instructions orientées registre</a:t>
            </a:r>
            <a:endParaRPr lang="en-US" sz="19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7740650" y="1768477"/>
          <a:ext cx="1149350" cy="2232027"/>
        </p:xfrm>
        <a:graphic>
          <a:graphicData uri="http://schemas.openxmlformats.org/drawingml/2006/table">
            <a:tbl>
              <a:tblPr/>
              <a:tblGrid>
                <a:gridCol w="1149350"/>
              </a:tblGrid>
              <a:tr h="24765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7300" name="Rectangle 212"/>
          <p:cNvSpPr>
            <a:spLocks noChangeArrowheads="1"/>
          </p:cNvSpPr>
          <p:nvPr/>
        </p:nvSpPr>
        <p:spPr bwMode="auto">
          <a:xfrm>
            <a:off x="7667490" y="2703514"/>
            <a:ext cx="69923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chemeClr val="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hlink"/>
                </a:solidFill>
                <a:ea typeface="Times New Roman" pitchFamily="18" charset="0"/>
                <a:cs typeface="Arabic Transparent" pitchFamily="2" charset="-78"/>
              </a:rPr>
              <a:t>0x5C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92440" y="1420006"/>
            <a:ext cx="1544632" cy="51421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         RAM </a:t>
            </a:r>
            <a:endParaRPr lang="fr-FR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>
            <a:off x="6377689" y="2882652"/>
            <a:ext cx="1306996" cy="0"/>
          </a:xfrm>
          <a:prstGeom prst="line">
            <a:avLst/>
          </a:prstGeom>
          <a:ln>
            <a:headEnd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DZ" b="1">
              <a:latin typeface="+mn-lt"/>
              <a:cs typeface="+mn-cs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95482" y="2658875"/>
            <a:ext cx="663682" cy="40470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rtl="1">
              <a:defRPr/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W</a:t>
            </a:r>
            <a:endParaRPr lang="fr-FR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352228" y="2533871"/>
            <a:ext cx="1188178" cy="34280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defRPr/>
            </a:pP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MOVLW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Picture 189" descr="j01874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5903"/>
            <a:ext cx="17621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/>
          <a:srcRect l="31242" t="28922" r="58388" b="65062"/>
          <a:stretch>
            <a:fillRect/>
          </a:stretch>
        </p:blipFill>
        <p:spPr bwMode="auto">
          <a:xfrm>
            <a:off x="2000249" y="2274887"/>
            <a:ext cx="2528889" cy="108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215"/>
          <p:cNvSpPr>
            <a:spLocks noChangeArrowheads="1"/>
          </p:cNvSpPr>
          <p:nvPr/>
        </p:nvSpPr>
        <p:spPr bwMode="auto">
          <a:xfrm>
            <a:off x="2355850" y="1162349"/>
            <a:ext cx="2931828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9900CC"/>
                </a:solidFill>
                <a:cs typeface="Times New Roman" pitchFamily="18" charset="0"/>
              </a:rPr>
              <a:t>MOVLW = MOV  L   W</a:t>
            </a:r>
            <a:endParaRPr lang="fr-FR" sz="2400" b="1" dirty="0">
              <a:solidFill>
                <a:srgbClr val="9900CC"/>
              </a:solidFill>
              <a:cs typeface="Times New Roman" pitchFamily="18" charset="0"/>
            </a:endParaRPr>
          </a:p>
        </p:txBody>
      </p:sp>
      <p:sp>
        <p:nvSpPr>
          <p:cNvPr id="71" name="Rectangle 216"/>
          <p:cNvSpPr>
            <a:spLocks noChangeArrowheads="1"/>
          </p:cNvSpPr>
          <p:nvPr/>
        </p:nvSpPr>
        <p:spPr bwMode="auto">
          <a:xfrm>
            <a:off x="1233488" y="1673224"/>
            <a:ext cx="869149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400" b="1" dirty="0">
                <a:solidFill>
                  <a:schemeClr val="hlink"/>
                </a:solidFill>
                <a:ea typeface="Times New Roman" pitchFamily="18" charset="0"/>
                <a:cs typeface="Arabic Transparent" pitchFamily="2" charset="-78"/>
              </a:rPr>
              <a:t>0x5C</a:t>
            </a:r>
          </a:p>
        </p:txBody>
      </p:sp>
      <p:sp>
        <p:nvSpPr>
          <p:cNvPr id="72" name="Rectangle 217"/>
          <p:cNvSpPr>
            <a:spLocks noChangeArrowheads="1"/>
          </p:cNvSpPr>
          <p:nvPr/>
        </p:nvSpPr>
        <p:spPr bwMode="auto">
          <a:xfrm>
            <a:off x="2274091" y="2467266"/>
            <a:ext cx="869149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hlink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400" b="1" dirty="0">
                <a:solidFill>
                  <a:schemeClr val="hlink"/>
                </a:solidFill>
                <a:ea typeface="Times New Roman" pitchFamily="18" charset="0"/>
                <a:cs typeface="Arabic Transparent" pitchFamily="2" charset="-78"/>
              </a:rPr>
              <a:t>0x5C</a:t>
            </a:r>
          </a:p>
        </p:txBody>
      </p:sp>
      <p:sp>
        <p:nvSpPr>
          <p:cNvPr id="73" name="Arc 218"/>
          <p:cNvSpPr>
            <a:spLocks/>
          </p:cNvSpPr>
          <p:nvPr/>
        </p:nvSpPr>
        <p:spPr bwMode="auto">
          <a:xfrm rot="-358046">
            <a:off x="1793875" y="1420812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1638705130 w 21600"/>
              <a:gd name="T3" fmla="*/ 1638705130 h 21600"/>
              <a:gd name="T4" fmla="*/ 0 w 21600"/>
              <a:gd name="T5" fmla="*/ 163870513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4" name="Rectangle 219"/>
          <p:cNvSpPr>
            <a:spLocks noChangeArrowheads="1"/>
          </p:cNvSpPr>
          <p:nvPr/>
        </p:nvSpPr>
        <p:spPr bwMode="auto">
          <a:xfrm>
            <a:off x="3786182" y="2285989"/>
            <a:ext cx="555625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2400" b="1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75" name="Rectangle 220"/>
          <p:cNvSpPr>
            <a:spLocks noChangeArrowheads="1"/>
          </p:cNvSpPr>
          <p:nvPr/>
        </p:nvSpPr>
        <p:spPr bwMode="auto">
          <a:xfrm>
            <a:off x="7429007" y="4214818"/>
            <a:ext cx="1334020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000" b="1" u="sng" dirty="0" smtClean="0">
                <a:solidFill>
                  <a:schemeClr val="tx1"/>
                </a:solidFill>
              </a:rPr>
              <a:t>كيفية الكتابة</a:t>
            </a:r>
            <a:r>
              <a:rPr lang="ar-SA" sz="2000" b="1" u="sng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ar-SA" sz="2000" b="1" u="sng" dirty="0" smtClean="0">
                <a:solidFill>
                  <a:schemeClr val="tx1"/>
                </a:solidFill>
              </a:rPr>
              <a:t> </a:t>
            </a:r>
            <a:endParaRPr lang="ar-SA" sz="2000" b="1" u="sng" dirty="0">
              <a:solidFill>
                <a:schemeClr val="tx1"/>
              </a:solidFill>
            </a:endParaRPr>
          </a:p>
        </p:txBody>
      </p:sp>
      <p:grpSp>
        <p:nvGrpSpPr>
          <p:cNvPr id="76" name="Group 221"/>
          <p:cNvGrpSpPr>
            <a:grpSpLocks/>
          </p:cNvGrpSpPr>
          <p:nvPr/>
        </p:nvGrpSpPr>
        <p:grpSpPr bwMode="auto">
          <a:xfrm>
            <a:off x="684213" y="5051708"/>
            <a:ext cx="1008062" cy="396000"/>
            <a:chOff x="431" y="3158"/>
            <a:chExt cx="635" cy="408"/>
          </a:xfrm>
        </p:grpSpPr>
        <p:grpSp>
          <p:nvGrpSpPr>
            <p:cNvPr id="77" name="Group 222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79" name="Line 223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224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8" name="Line 225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1" name="Rectangle 226"/>
          <p:cNvSpPr>
            <a:spLocks noChangeArrowheads="1"/>
          </p:cNvSpPr>
          <p:nvPr/>
        </p:nvSpPr>
        <p:spPr bwMode="auto">
          <a:xfrm>
            <a:off x="396875" y="5492402"/>
            <a:ext cx="68262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sz="2000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sz="2000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82" name="Group 227"/>
          <p:cNvGrpSpPr>
            <a:grpSpLocks/>
          </p:cNvGrpSpPr>
          <p:nvPr/>
        </p:nvGrpSpPr>
        <p:grpSpPr bwMode="auto">
          <a:xfrm>
            <a:off x="1835150" y="5052071"/>
            <a:ext cx="323850" cy="396000"/>
            <a:chOff x="1665" y="3339"/>
            <a:chExt cx="204" cy="408"/>
          </a:xfrm>
        </p:grpSpPr>
        <p:grpSp>
          <p:nvGrpSpPr>
            <p:cNvPr id="83" name="Group 228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</p:grpSpPr>
          <p:sp>
            <p:nvSpPr>
              <p:cNvPr id="85" name="Line 229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230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4" name="Line 231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7" name="Rectangle 232"/>
          <p:cNvSpPr>
            <a:spLocks noChangeArrowheads="1"/>
          </p:cNvSpPr>
          <p:nvPr/>
        </p:nvSpPr>
        <p:spPr bwMode="auto">
          <a:xfrm>
            <a:off x="1760538" y="5487639"/>
            <a:ext cx="70167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sz="2000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sz="2000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88" name="Group 233"/>
          <p:cNvGrpSpPr>
            <a:grpSpLocks/>
          </p:cNvGrpSpPr>
          <p:nvPr/>
        </p:nvGrpSpPr>
        <p:grpSpPr bwMode="auto">
          <a:xfrm flipH="1">
            <a:off x="2987675" y="5077108"/>
            <a:ext cx="719138" cy="396000"/>
            <a:chOff x="431" y="3158"/>
            <a:chExt cx="635" cy="408"/>
          </a:xfrm>
        </p:grpSpPr>
        <p:grpSp>
          <p:nvGrpSpPr>
            <p:cNvPr id="89" name="Group 234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91" name="Line 235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Line 236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0" name="Line 237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93" name="Rectangle 238"/>
          <p:cNvSpPr>
            <a:spLocks noChangeArrowheads="1"/>
          </p:cNvSpPr>
          <p:nvPr/>
        </p:nvSpPr>
        <p:spPr bwMode="auto">
          <a:xfrm>
            <a:off x="2409825" y="5505102"/>
            <a:ext cx="230505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altLang="ja-JP" sz="2000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قيمة الشحن بـ </a:t>
            </a:r>
            <a:r>
              <a:rPr lang="fr-FR" altLang="ja-JP" sz="2000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HEX</a:t>
            </a:r>
            <a:endParaRPr lang="fr-FR" sz="2000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94" name="Rectangle 239"/>
          <p:cNvSpPr>
            <a:spLocks noChangeArrowheads="1"/>
          </p:cNvSpPr>
          <p:nvPr/>
        </p:nvSpPr>
        <p:spPr bwMode="auto">
          <a:xfrm>
            <a:off x="539750" y="4441830"/>
            <a:ext cx="2031986" cy="5794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fr-FR" sz="3200" b="1" dirty="0">
                <a:solidFill>
                  <a:schemeClr val="hlink"/>
                </a:solidFill>
                <a:cs typeface="Times New Roman" pitchFamily="18" charset="0"/>
              </a:rPr>
              <a:t>MOVL</a:t>
            </a:r>
            <a:endParaRPr lang="en-US" sz="3200" b="1" dirty="0"/>
          </a:p>
        </p:txBody>
      </p:sp>
      <p:sp>
        <p:nvSpPr>
          <p:cNvPr id="95" name="Rectangle 240"/>
          <p:cNvSpPr>
            <a:spLocks noChangeArrowheads="1"/>
          </p:cNvSpPr>
          <p:nvPr/>
        </p:nvSpPr>
        <p:spPr bwMode="auto">
          <a:xfrm>
            <a:off x="1643042" y="4432305"/>
            <a:ext cx="568325" cy="5794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folHlink"/>
                </a:solidFill>
                <a:cs typeface="Times New Roman" pitchFamily="18" charset="0"/>
              </a:rPr>
              <a:t>W</a:t>
            </a:r>
            <a:endParaRPr lang="en-US" sz="3200" b="1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96" name="Rectangle 241"/>
          <p:cNvSpPr>
            <a:spLocks noChangeArrowheads="1"/>
          </p:cNvSpPr>
          <p:nvPr/>
        </p:nvSpPr>
        <p:spPr bwMode="auto">
          <a:xfrm>
            <a:off x="2700338" y="4430718"/>
            <a:ext cx="1008609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cs typeface="Times New Roman" pitchFamily="18" charset="0"/>
              </a:rPr>
              <a:t>0x5C</a:t>
            </a:r>
            <a:endParaRPr lang="en-US" sz="3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7" name="Rectangle 242"/>
          <p:cNvSpPr>
            <a:spLocks noChangeArrowheads="1"/>
          </p:cNvSpPr>
          <p:nvPr/>
        </p:nvSpPr>
        <p:spPr bwMode="auto">
          <a:xfrm>
            <a:off x="3924300" y="4575180"/>
            <a:ext cx="4462463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2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2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2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2400" b="1" dirty="0">
                <a:solidFill>
                  <a:srgbClr val="006600"/>
                </a:solidFill>
                <a:cs typeface="Arabic Transparent" pitchFamily="2" charset="-78"/>
              </a:rPr>
              <a:t> 0x5C </a:t>
            </a:r>
            <a:r>
              <a:rPr lang="ar-SA" sz="2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2400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r>
              <a:rPr lang="fr-FR" sz="2400" b="1" dirty="0"/>
              <a:t> </a:t>
            </a:r>
            <a:endParaRPr lang="en-US" sz="2400" b="1" dirty="0"/>
          </a:p>
        </p:txBody>
      </p:sp>
      <p:sp>
        <p:nvSpPr>
          <p:cNvPr id="98" name="Rectangle 243"/>
          <p:cNvSpPr>
            <a:spLocks noChangeArrowheads="1"/>
          </p:cNvSpPr>
          <p:nvPr/>
        </p:nvSpPr>
        <p:spPr bwMode="auto">
          <a:xfrm>
            <a:off x="3138205" y="6159505"/>
            <a:ext cx="5518434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ar-DZ" sz="2000" b="1" dirty="0">
                <a:solidFill>
                  <a:srgbClr val="0000FF"/>
                </a:solidFill>
                <a:cs typeface="Times New Roman" pitchFamily="18" charset="0"/>
              </a:rPr>
              <a:t> :</a:t>
            </a:r>
            <a:r>
              <a:rPr lang="ar-DZ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تسمح </a:t>
            </a:r>
            <a:r>
              <a:rPr lang="ar-SA" sz="2000" b="1" dirty="0" err="1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ب</a:t>
            </a:r>
            <a:r>
              <a:rPr lang="ar-DZ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شحن</a:t>
            </a:r>
            <a:r>
              <a:rPr lang="ar-SA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 محتوى أي قيمة في سجل العمل</a:t>
            </a:r>
            <a:r>
              <a:rPr lang="ar-DZ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 W</a:t>
            </a:r>
            <a:r>
              <a:rPr lang="ar-DZ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572132" y="1071543"/>
            <a:ext cx="164307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chemeClr val="tx1"/>
                </a:solidFill>
              </a:rPr>
              <a:t>هناك:</a:t>
            </a:r>
          </a:p>
          <a:p>
            <a:pPr algn="r" rtl="1"/>
            <a:r>
              <a:rPr lang="ar-DZ" dirty="0" smtClean="0">
                <a:solidFill>
                  <a:schemeClr val="tx1"/>
                </a:solidFill>
              </a:rPr>
              <a:t>1-</a:t>
            </a:r>
            <a:r>
              <a:rPr lang="ar-DZ" dirty="0" smtClean="0"/>
              <a:t> </a:t>
            </a:r>
            <a:r>
              <a:rPr lang="fr-FR" b="1" dirty="0" smtClean="0">
                <a:solidFill>
                  <a:schemeClr val="hlink"/>
                </a:solidFill>
                <a:cs typeface="Times New Roman" pitchFamily="18" charset="0"/>
              </a:rPr>
              <a:t>MOV</a:t>
            </a:r>
            <a:r>
              <a:rPr lang="fr-FR" b="1" dirty="0" smtClean="0">
                <a:solidFill>
                  <a:schemeClr val="tx1"/>
                </a:solidFill>
                <a:cs typeface="Times New Roman" pitchFamily="18" charset="0"/>
              </a:rPr>
              <a:t>L</a:t>
            </a:r>
            <a:r>
              <a:rPr lang="fr-FR" b="1" dirty="0" smtClean="0">
                <a:solidFill>
                  <a:srgbClr val="9900CC"/>
                </a:solidFill>
                <a:cs typeface="Times New Roman" pitchFamily="18" charset="0"/>
              </a:rPr>
              <a:t>W</a:t>
            </a:r>
          </a:p>
          <a:p>
            <a:pPr algn="r" rtl="1"/>
            <a:r>
              <a:rPr lang="ar-DZ" dirty="0" smtClean="0">
                <a:solidFill>
                  <a:schemeClr val="tx1"/>
                </a:solidFill>
              </a:rPr>
              <a:t>2-</a:t>
            </a:r>
            <a:r>
              <a:rPr lang="ar-DZ" dirty="0" smtClean="0"/>
              <a:t> </a:t>
            </a:r>
            <a:r>
              <a:rPr lang="fr-FR" b="1" dirty="0" smtClean="0">
                <a:solidFill>
                  <a:schemeClr val="hlink"/>
                </a:solidFill>
                <a:cs typeface="Times New Roman" pitchFamily="18" charset="0"/>
              </a:rPr>
              <a:t>MOV</a:t>
            </a:r>
            <a:r>
              <a:rPr lang="fr-FR" b="1" dirty="0" smtClean="0">
                <a:solidFill>
                  <a:srgbClr val="9900CC"/>
                </a:solidFill>
                <a:cs typeface="Times New Roman" pitchFamily="18" charset="0"/>
              </a:rPr>
              <a:t>W</a:t>
            </a:r>
            <a:r>
              <a:rPr lang="fr-FR" b="1" dirty="0" smtClean="0">
                <a:solidFill>
                  <a:schemeClr val="tx1"/>
                </a:solidFill>
                <a:cs typeface="Times New Roman" pitchFamily="18" charset="0"/>
              </a:rPr>
              <a:t>F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3" name="Légende encadrée 2 42"/>
          <p:cNvSpPr/>
          <p:nvPr/>
        </p:nvSpPr>
        <p:spPr>
          <a:xfrm>
            <a:off x="2285984" y="3929066"/>
            <a:ext cx="1800000" cy="360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5561"/>
              <a:gd name="adj6" fmla="val -41687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600" b="1" dirty="0" smtClean="0">
                <a:solidFill>
                  <a:schemeClr val="tx1"/>
                </a:solidFill>
              </a:rPr>
              <a:t>L</a:t>
            </a:r>
            <a:r>
              <a:rPr lang="ar-DZ" sz="1600" b="1" dirty="0" smtClean="0">
                <a:solidFill>
                  <a:schemeClr val="tx1"/>
                </a:solidFill>
              </a:rPr>
              <a:t> تعني قيمة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</a:rPr>
              <a:t>(</a:t>
            </a:r>
            <a:r>
              <a:rPr lang="en-US" sz="1500" b="1" dirty="0" err="1" smtClean="0">
                <a:solidFill>
                  <a:prstClr val="black"/>
                </a:solidFill>
                <a:latin typeface="Calibri" pitchFamily="34" charset="0"/>
              </a:rPr>
              <a:t>littérale</a:t>
            </a:r>
            <a:r>
              <a:rPr lang="ar-DZ" sz="1600" b="1" dirty="0" smtClean="0">
                <a:solidFill>
                  <a:schemeClr val="tx1"/>
                </a:solidFill>
              </a:rPr>
              <a:t>)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79162" y="2896682"/>
            <a:ext cx="1550424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0x5C </a:t>
            </a:r>
            <a:r>
              <a:rPr lang="ar-SA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شحن</a:t>
            </a:r>
            <a:r>
              <a:rPr lang="ar-SA" sz="1600" b="1" dirty="0" smtClean="0">
                <a:solidFill>
                  <a:schemeClr val="tx1"/>
                </a:solidFill>
                <a:cs typeface="Arabic Transparent" pitchFamily="2" charset="-78"/>
              </a:rPr>
              <a:t> القيمة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47" name="Parenthèse fermante 46"/>
          <p:cNvSpPr/>
          <p:nvPr/>
        </p:nvSpPr>
        <p:spPr>
          <a:xfrm rot="-5400000">
            <a:off x="4695471" y="947663"/>
            <a:ext cx="214314" cy="396000"/>
          </a:xfrm>
          <a:prstGeom prst="rightBracke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215"/>
          <p:cNvSpPr>
            <a:spLocks noChangeArrowheads="1"/>
          </p:cNvSpPr>
          <p:nvPr/>
        </p:nvSpPr>
        <p:spPr bwMode="auto">
          <a:xfrm>
            <a:off x="2946372" y="1538572"/>
            <a:ext cx="2268570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400" b="1" dirty="0" smtClean="0">
                <a:solidFill>
                  <a:srgbClr val="336600"/>
                </a:solidFill>
                <a:cs typeface="Times New Roman" pitchFamily="18" charset="0"/>
              </a:rPr>
              <a:t>شحن القيمة </a:t>
            </a:r>
            <a:r>
              <a:rPr lang="fr-FR" sz="2400" b="1" dirty="0" smtClean="0">
                <a:solidFill>
                  <a:srgbClr val="336600"/>
                </a:solidFill>
                <a:cs typeface="Times New Roman" pitchFamily="18" charset="0"/>
              </a:rPr>
              <a:t>L</a:t>
            </a:r>
            <a:r>
              <a:rPr lang="ar-DZ" sz="2400" b="1" dirty="0" smtClean="0">
                <a:solidFill>
                  <a:srgbClr val="336600"/>
                </a:solidFill>
                <a:cs typeface="Times New Roman" pitchFamily="18" charset="0"/>
              </a:rPr>
              <a:t> في </a:t>
            </a:r>
            <a:r>
              <a:rPr lang="fr-FR" sz="2400" b="1" dirty="0" smtClean="0">
                <a:solidFill>
                  <a:srgbClr val="336600"/>
                </a:solidFill>
                <a:cs typeface="Times New Roman" pitchFamily="18" charset="0"/>
              </a:rPr>
              <a:t>W</a:t>
            </a:r>
            <a:endParaRPr lang="fr-FR" sz="2400" b="1" dirty="0">
              <a:solidFill>
                <a:srgbClr val="3366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1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21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22" grpId="0"/>
      <p:bldP spid="217276" grpId="0"/>
      <p:bldP spid="217300" grpId="0"/>
      <p:bldP spid="3082" grpId="0"/>
      <p:bldP spid="3080" grpId="0" animBg="1"/>
      <p:bldP spid="3079" grpId="0"/>
      <p:bldP spid="3078" grpId="0"/>
      <p:bldP spid="70" grpId="0"/>
      <p:bldP spid="71" grpId="0"/>
      <p:bldP spid="72" grpId="0"/>
      <p:bldP spid="73" grpId="0" animBg="1"/>
      <p:bldP spid="74" grpId="0"/>
      <p:bldP spid="75" grpId="0"/>
      <p:bldP spid="81" grpId="0"/>
      <p:bldP spid="87" grpId="0"/>
      <p:bldP spid="93" grpId="0"/>
      <p:bldP spid="94" grpId="0"/>
      <p:bldP spid="95" grpId="0"/>
      <p:bldP spid="96" grpId="0"/>
      <p:bldP spid="97" grpId="0"/>
      <p:bldP spid="98" grpId="0" animBg="1"/>
      <p:bldP spid="42" grpId="0" animBg="1"/>
      <p:bldP spid="43" grpId="0" animBg="1"/>
      <p:bldP spid="46" grpId="0"/>
      <p:bldP spid="47" grpId="0" animBg="1"/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3154392" y="214290"/>
            <a:ext cx="563245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fr-FR" sz="2000" b="1" dirty="0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ar-DZ" sz="2000" b="1" dirty="0">
                <a:solidFill>
                  <a:schemeClr val="hlink"/>
                </a:solidFill>
                <a:cs typeface="Times New Roman" pitchFamily="18" charset="0"/>
              </a:rPr>
              <a:t> : </a:t>
            </a:r>
            <a:r>
              <a:rPr lang="ar-DZ" sz="20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0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تسمح بنقل محتوى سجل العمل</a:t>
            </a:r>
            <a:r>
              <a:rPr lang="fr-FR" sz="20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W </a:t>
            </a:r>
            <a:r>
              <a:rPr lang="ar-SA" sz="20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أي سجل</a:t>
            </a:r>
            <a:r>
              <a:rPr lang="fr-FR" sz="20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sz="20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20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2" name="Rectangle 215"/>
          <p:cNvSpPr>
            <a:spLocks noChangeArrowheads="1"/>
          </p:cNvSpPr>
          <p:nvPr/>
        </p:nvSpPr>
        <p:spPr bwMode="auto">
          <a:xfrm>
            <a:off x="782916" y="766761"/>
            <a:ext cx="2971391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9900CC"/>
                </a:solidFill>
                <a:cs typeface="Times New Roman" pitchFamily="18" charset="0"/>
              </a:rPr>
              <a:t>MOVWF = MOV  W   F</a:t>
            </a:r>
            <a:endParaRPr lang="fr-FR" sz="2400" b="1" dirty="0">
              <a:solidFill>
                <a:srgbClr val="9900CC"/>
              </a:solidFill>
              <a:cs typeface="Times New Roman" pitchFamily="18" charset="0"/>
            </a:endParaRPr>
          </a:p>
        </p:txBody>
      </p:sp>
      <p:sp>
        <p:nvSpPr>
          <p:cNvPr id="33" name="Parenthèse fermante 32"/>
          <p:cNvSpPr/>
          <p:nvPr/>
        </p:nvSpPr>
        <p:spPr>
          <a:xfrm rot="-5400000">
            <a:off x="3187147" y="534075"/>
            <a:ext cx="214314" cy="432000"/>
          </a:xfrm>
          <a:prstGeom prst="rightBracke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215"/>
          <p:cNvSpPr>
            <a:spLocks noChangeArrowheads="1"/>
          </p:cNvSpPr>
          <p:nvPr/>
        </p:nvSpPr>
        <p:spPr bwMode="auto">
          <a:xfrm>
            <a:off x="123698" y="1142984"/>
            <a:ext cx="359104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SA" sz="2000" b="1" dirty="0" smtClean="0">
                <a:solidFill>
                  <a:srgbClr val="336600"/>
                </a:solidFill>
                <a:ea typeface="Times New Roman" pitchFamily="18" charset="0"/>
                <a:cs typeface="Arabic Transparent" pitchFamily="2" charset="-78"/>
              </a:rPr>
              <a:t>نقل محتوى سجل العمل</a:t>
            </a:r>
            <a:r>
              <a:rPr lang="fr-FR" sz="2000" b="1" dirty="0" smtClean="0">
                <a:solidFill>
                  <a:srgbClr val="33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336600"/>
                </a:solidFill>
              </a:rPr>
              <a:t> </a:t>
            </a:r>
            <a:r>
              <a:rPr lang="fr-FR" sz="2000" b="1" dirty="0" smtClean="0">
                <a:solidFill>
                  <a:srgbClr val="336600"/>
                </a:solidFill>
                <a:cs typeface="Times New Roman" pitchFamily="18" charset="0"/>
              </a:rPr>
              <a:t>W </a:t>
            </a:r>
            <a:r>
              <a:rPr lang="ar-SA" sz="2000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sz="2000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 F </a:t>
            </a:r>
            <a:endParaRPr lang="fr-FR" sz="2000" b="1" dirty="0">
              <a:solidFill>
                <a:srgbClr val="336600"/>
              </a:solidFill>
              <a:cs typeface="Times New Roman" pitchFamily="18" charset="0"/>
            </a:endParaRPr>
          </a:p>
        </p:txBody>
      </p:sp>
      <p:sp>
        <p:nvSpPr>
          <p:cNvPr id="54" name="Légende encadrée 2 53"/>
          <p:cNvSpPr/>
          <p:nvPr/>
        </p:nvSpPr>
        <p:spPr>
          <a:xfrm>
            <a:off x="4643438" y="1357298"/>
            <a:ext cx="1188000" cy="540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09"/>
              <a:gd name="adj6" fmla="val -84791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600" b="1" dirty="0" smtClean="0">
                <a:solidFill>
                  <a:schemeClr val="tx1"/>
                </a:solidFill>
              </a:rPr>
              <a:t>F</a:t>
            </a:r>
            <a:r>
              <a:rPr lang="ar-DZ" sz="1600" b="1" dirty="0" smtClean="0">
                <a:solidFill>
                  <a:schemeClr val="tx1"/>
                </a:solidFill>
              </a:rPr>
              <a:t> تعني السجل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</a:rPr>
              <a:t>FILE</a:t>
            </a:r>
            <a:r>
              <a:rPr lang="ar-DZ" sz="1600" b="1" dirty="0" smtClean="0">
                <a:solidFill>
                  <a:schemeClr val="tx1"/>
                </a:solidFill>
              </a:rPr>
              <a:t>)</a:t>
            </a:r>
            <a:endParaRPr lang="fr-FR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6901588" y="2076958"/>
          <a:ext cx="1339875" cy="1924052"/>
        </p:xfrm>
        <a:graphic>
          <a:graphicData uri="http://schemas.openxmlformats.org/drawingml/2006/table">
            <a:tbl>
              <a:tblPr/>
              <a:tblGrid>
                <a:gridCol w="1339875"/>
              </a:tblGrid>
              <a:tr h="212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6742146" y="1714488"/>
            <a:ext cx="1544630" cy="5142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rtl="1">
              <a:defRPr/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RAM</a:t>
            </a:r>
            <a:endParaRPr lang="fr-FR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870807" y="2789571"/>
            <a:ext cx="663682" cy="40470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rtl="1">
              <a:defRPr/>
            </a:pPr>
            <a:r>
              <a:rPr lang="fr-FR" sz="24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W</a:t>
            </a:r>
            <a:endParaRPr lang="fr-FR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383944" y="2706726"/>
            <a:ext cx="1188177" cy="3428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>
              <a:defRPr/>
            </a:pP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MOVWF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Line 69"/>
          <p:cNvSpPr>
            <a:spLocks noChangeShapeType="1"/>
          </p:cNvSpPr>
          <p:nvPr/>
        </p:nvSpPr>
        <p:spPr bwMode="auto">
          <a:xfrm flipV="1">
            <a:off x="5429256" y="3062288"/>
            <a:ext cx="1403350" cy="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6" name="Rectangle 73"/>
          <p:cNvSpPr>
            <a:spLocks noChangeArrowheads="1"/>
          </p:cNvSpPr>
          <p:nvPr/>
        </p:nvSpPr>
        <p:spPr bwMode="auto">
          <a:xfrm>
            <a:off x="7859742" y="4104201"/>
            <a:ext cx="85566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000" b="1" u="sng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SA" sz="2000" b="1" u="sng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مثال :</a:t>
            </a:r>
            <a:r>
              <a:rPr lang="ar-SA" sz="2000" b="1" u="sng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</a:p>
        </p:txBody>
      </p:sp>
      <p:sp>
        <p:nvSpPr>
          <p:cNvPr id="57" name="Rectangle 75"/>
          <p:cNvSpPr>
            <a:spLocks noChangeArrowheads="1"/>
          </p:cNvSpPr>
          <p:nvPr/>
        </p:nvSpPr>
        <p:spPr bwMode="auto">
          <a:xfrm>
            <a:off x="318298" y="4214818"/>
            <a:ext cx="6431184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sz="2400" b="1" dirty="0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ar-D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chemeClr val="folHlink"/>
                </a:solidFill>
                <a:cs typeface="Times New Roman" pitchFamily="18" charset="0"/>
              </a:rPr>
              <a:t>TRISB</a:t>
            </a:r>
            <a:r>
              <a:rPr lang="ar-DZ" sz="2400" b="1" dirty="0" smtClean="0">
                <a:cs typeface="Times New Roman" pitchFamily="18" charset="0"/>
              </a:rPr>
              <a:t>  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ar-DZ" sz="2400" b="1" dirty="0" smtClean="0"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TRISB </a:t>
            </a:r>
            <a:r>
              <a:rPr lang="ar-DZ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r>
              <a:rPr lang="fr-FR" b="1" dirty="0"/>
              <a:t> </a:t>
            </a:r>
            <a:endParaRPr lang="en-US" b="1" dirty="0"/>
          </a:p>
        </p:txBody>
      </p:sp>
      <p:grpSp>
        <p:nvGrpSpPr>
          <p:cNvPr id="58" name="Groupe 57"/>
          <p:cNvGrpSpPr/>
          <p:nvPr/>
        </p:nvGrpSpPr>
        <p:grpSpPr>
          <a:xfrm>
            <a:off x="2240672" y="2087773"/>
            <a:ext cx="2499355" cy="1349660"/>
            <a:chOff x="2143108" y="1207790"/>
            <a:chExt cx="2499355" cy="1349660"/>
          </a:xfrm>
        </p:grpSpPr>
        <p:pic>
          <p:nvPicPr>
            <p:cNvPr id="59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2143108" y="1643050"/>
              <a:ext cx="2357454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816465" flipH="1">
              <a:off x="3123209" y="1207790"/>
              <a:ext cx="1519254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1" name="Rectangle 217"/>
          <p:cNvSpPr>
            <a:spLocks noChangeArrowheads="1"/>
          </p:cNvSpPr>
          <p:nvPr/>
        </p:nvSpPr>
        <p:spPr bwMode="auto">
          <a:xfrm>
            <a:off x="3526556" y="2165843"/>
            <a:ext cx="869149" cy="461665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itchFamily="18" charset="0"/>
                <a:cs typeface="Arabic Transparent" pitchFamily="2" charset="-78"/>
              </a:rPr>
              <a:t>0x5C</a:t>
            </a:r>
          </a:p>
        </p:txBody>
      </p:sp>
      <p:sp>
        <p:nvSpPr>
          <p:cNvPr id="62" name="Rectangle 219"/>
          <p:cNvSpPr>
            <a:spLocks noChangeArrowheads="1"/>
          </p:cNvSpPr>
          <p:nvPr/>
        </p:nvSpPr>
        <p:spPr bwMode="auto">
          <a:xfrm>
            <a:off x="2253735" y="2413223"/>
            <a:ext cx="555625" cy="45720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827007" y="2871261"/>
            <a:ext cx="720069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  <a:cs typeface="Times New Roman" pitchFamily="18" charset="0"/>
              </a:rPr>
              <a:t>TRISB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4" name="Rectangle 239"/>
          <p:cNvSpPr>
            <a:spLocks noChangeArrowheads="1"/>
          </p:cNvSpPr>
          <p:nvPr/>
        </p:nvSpPr>
        <p:spPr bwMode="auto">
          <a:xfrm>
            <a:off x="303953" y="4876158"/>
            <a:ext cx="2031986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chemeClr val="hlink"/>
                </a:solidFill>
                <a:cs typeface="Times New Roman" pitchFamily="18" charset="0"/>
              </a:rPr>
              <a:t>MOVL</a:t>
            </a:r>
            <a:endParaRPr lang="en-US" sz="2400" b="1" dirty="0"/>
          </a:p>
        </p:txBody>
      </p:sp>
      <p:sp>
        <p:nvSpPr>
          <p:cNvPr id="65" name="Rectangle 240"/>
          <p:cNvSpPr>
            <a:spLocks noChangeArrowheads="1"/>
          </p:cNvSpPr>
          <p:nvPr/>
        </p:nvSpPr>
        <p:spPr bwMode="auto">
          <a:xfrm>
            <a:off x="1180395" y="4892759"/>
            <a:ext cx="463588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folHlink"/>
                </a:solidFill>
                <a:cs typeface="Times New Roman" pitchFamily="18" charset="0"/>
              </a:rPr>
              <a:t>W</a:t>
            </a:r>
            <a:endParaRPr lang="en-US" sz="2400" b="1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66" name="Rectangle 241"/>
          <p:cNvSpPr>
            <a:spLocks noChangeArrowheads="1"/>
          </p:cNvSpPr>
          <p:nvPr/>
        </p:nvSpPr>
        <p:spPr bwMode="auto">
          <a:xfrm>
            <a:off x="1575436" y="4896161"/>
            <a:ext cx="800219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  <a:cs typeface="Times New Roman" pitchFamily="18" charset="0"/>
              </a:rPr>
              <a:t>0x5C</a:t>
            </a:r>
            <a:endParaRPr lang="en-US" sz="2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7" name="Rectangle 242"/>
          <p:cNvSpPr>
            <a:spLocks noChangeArrowheads="1"/>
          </p:cNvSpPr>
          <p:nvPr/>
        </p:nvSpPr>
        <p:spPr bwMode="auto">
          <a:xfrm>
            <a:off x="2661407" y="4931590"/>
            <a:ext cx="331052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0x5C 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68" name="Rectangle 75"/>
          <p:cNvSpPr>
            <a:spLocks noChangeArrowheads="1"/>
          </p:cNvSpPr>
          <p:nvPr/>
        </p:nvSpPr>
        <p:spPr bwMode="auto">
          <a:xfrm>
            <a:off x="285720" y="5357826"/>
            <a:ext cx="6408677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sz="2400" b="1" dirty="0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ar-D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chemeClr val="folHlink"/>
                </a:solidFill>
                <a:cs typeface="Times New Roman" pitchFamily="18" charset="0"/>
              </a:rPr>
              <a:t>TRISB</a:t>
            </a:r>
            <a:r>
              <a:rPr lang="ar-DZ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>
                <a:cs typeface="Times New Roman" pitchFamily="18" charset="0"/>
              </a:rPr>
              <a:t>  </a:t>
            </a:r>
            <a:r>
              <a:rPr lang="ar-DZ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>
                <a:cs typeface="Times New Roman" pitchFamily="18" charset="0"/>
              </a:rPr>
              <a:t>  </a:t>
            </a:r>
            <a:r>
              <a:rPr lang="fr-FR" b="1" dirty="0" smtClean="0"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TRISB </a:t>
            </a:r>
            <a:r>
              <a:rPr lang="ar-DZ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303953" y="4857760"/>
            <a:ext cx="6643734" cy="1000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4700362" y="6000768"/>
            <a:ext cx="4366815" cy="79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AutoShape 244"/>
          <p:cNvSpPr>
            <a:spLocks/>
          </p:cNvSpPr>
          <p:nvPr/>
        </p:nvSpPr>
        <p:spPr bwMode="auto">
          <a:xfrm>
            <a:off x="4714876" y="6021388"/>
            <a:ext cx="4346577" cy="792000"/>
          </a:xfrm>
          <a:prstGeom prst="borderCallout2">
            <a:avLst>
              <a:gd name="adj1" fmla="val 20000"/>
              <a:gd name="adj2" fmla="val -1912"/>
              <a:gd name="adj3" fmla="val 20000"/>
              <a:gd name="adj4" fmla="val -7241"/>
              <a:gd name="adj5" fmla="val -7341"/>
              <a:gd name="adj6" fmla="val -1506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هي في الحقيقة هذه القيمة (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0x</a:t>
            </a:r>
            <a:r>
              <a:rPr lang="fr-FR" sz="1600" b="1" dirty="0" smtClean="0">
                <a:solidFill>
                  <a:schemeClr val="tx1"/>
                </a:solidFill>
                <a:latin typeface="Arial"/>
                <a:cs typeface="Arial"/>
              </a:rPr>
              <a:t>5C</a:t>
            </a:r>
            <a:r>
              <a:rPr lang="ar-DZ" sz="1600" b="1" dirty="0" smtClean="0">
                <a:solidFill>
                  <a:schemeClr val="tx1"/>
                </a:solidFill>
                <a:latin typeface="Arial"/>
                <a:cs typeface="Arial"/>
              </a:rPr>
              <a:t>) تشحن في السجل </a:t>
            </a:r>
            <a:r>
              <a:rPr lang="fr-FR" sz="1600" b="1" dirty="0" smtClean="0">
                <a:solidFill>
                  <a:schemeClr val="folHlink"/>
                </a:solidFill>
                <a:cs typeface="Times New Roman" pitchFamily="18" charset="0"/>
              </a:rPr>
              <a:t>TRISB</a:t>
            </a:r>
            <a:r>
              <a:rPr lang="ar-DZ" sz="1600" b="1" dirty="0" smtClean="0">
                <a:solidFill>
                  <a:schemeClr val="tx1"/>
                </a:solidFill>
                <a:latin typeface="Arial"/>
                <a:cs typeface="Arial"/>
              </a:rPr>
              <a:t> غير أن هذا غير ممكن بالطريقة المباشرة . حيث يتم بالطريقة غير المباشرة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عن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طريق </a:t>
            </a: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السجل الوسيط </a:t>
            </a:r>
            <a:r>
              <a:rPr lang="fr-FR" sz="1600" b="1" dirty="0">
                <a:solidFill>
                  <a:srgbClr val="0000FF"/>
                </a:solidFill>
                <a:cs typeface="Arabic Transparent" pitchFamily="2" charset="-78"/>
              </a:rPr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3" grpId="0"/>
      <p:bldP spid="32" grpId="0"/>
      <p:bldP spid="33" grpId="0" animBg="1"/>
      <p:bldP spid="34" grpId="0"/>
      <p:bldP spid="54" grpId="0" animBg="1"/>
      <p:bldP spid="29" grpId="0"/>
      <p:bldP spid="30" grpId="0"/>
      <p:bldP spid="31" grpId="0"/>
      <p:bldP spid="55" grpId="0" animBg="1"/>
      <p:bldP spid="56" grpId="0"/>
      <p:bldP spid="57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 animBg="1"/>
      <p:bldP spid="70" grpId="0" animBg="1"/>
      <p:bldP spid="7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091385" y="71414"/>
            <a:ext cx="2909771" cy="40011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1ـ 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نريد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</a:t>
            </a:r>
            <a:r>
              <a:rPr lang="fr-FR" altLang="ja-JP" sz="20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A</a:t>
            </a:r>
            <a:r>
              <a:rPr lang="fr-FR" altLang="ja-JP" sz="20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2</a:t>
            </a:r>
            <a:r>
              <a:rPr lang="ar-DZ" altLang="ja-JP" sz="2000" b="1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كمدخل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sz="20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</a:p>
        </p:txBody>
      </p:sp>
      <p:pic>
        <p:nvPicPr>
          <p:cNvPr id="77006" name="Picture 2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1415"/>
            <a:ext cx="337875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064" name="Rectangle 264"/>
          <p:cNvSpPr>
            <a:spLocks noChangeArrowheads="1"/>
          </p:cNvSpPr>
          <p:nvPr/>
        </p:nvSpPr>
        <p:spPr bwMode="auto">
          <a:xfrm>
            <a:off x="493852" y="180952"/>
            <a:ext cx="756000" cy="288000"/>
          </a:xfrm>
          <a:prstGeom prst="rect">
            <a:avLst/>
          </a:prstGeom>
          <a:solidFill>
            <a:srgbClr val="0000FF">
              <a:alpha val="1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210" name="AutoShape 410"/>
          <p:cNvSpPr>
            <a:spLocks noChangeAspect="1" noChangeArrowheads="1"/>
          </p:cNvSpPr>
          <p:nvPr/>
        </p:nvSpPr>
        <p:spPr bwMode="auto">
          <a:xfrm>
            <a:off x="887204" y="259261"/>
            <a:ext cx="324000" cy="138159"/>
          </a:xfrm>
          <a:prstGeom prst="rightArrow">
            <a:avLst>
              <a:gd name="adj1" fmla="val 50000"/>
              <a:gd name="adj2" fmla="val 586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320" name="Text Box 520"/>
          <p:cNvSpPr txBox="1">
            <a:spLocks noChangeArrowheads="1"/>
          </p:cNvSpPr>
          <p:nvPr/>
        </p:nvSpPr>
        <p:spPr bwMode="auto">
          <a:xfrm>
            <a:off x="5286380" y="500042"/>
            <a:ext cx="383381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 err="1">
                <a:solidFill>
                  <a:schemeClr val="hlink"/>
                </a:solidFill>
                <a:cs typeface="Arabic Transparent" pitchFamily="2" charset="-78"/>
              </a:rPr>
              <a:t>اذن</a:t>
            </a:r>
            <a:r>
              <a:rPr lang="ar-DZ" sz="2000" b="1" dirty="0">
                <a:solidFill>
                  <a:schemeClr val="hlink"/>
                </a:solidFill>
                <a:cs typeface="Arabic Transparent" pitchFamily="2" charset="-78"/>
              </a:rPr>
              <a:t> لابد من توجيه </a:t>
            </a:r>
            <a:r>
              <a:rPr lang="ar-DZ" sz="2000" b="1" dirty="0" smtClean="0">
                <a:solidFill>
                  <a:schemeClr val="hlink"/>
                </a:solidFill>
                <a:cs typeface="Arabic Transparent" pitchFamily="2" charset="-78"/>
              </a:rPr>
              <a:t>المرفأ </a:t>
            </a:r>
            <a:r>
              <a:rPr lang="fr-FR" sz="2000" b="1" dirty="0">
                <a:solidFill>
                  <a:schemeClr val="hlink"/>
                </a:solidFill>
                <a:cs typeface="Arabic Transparent" pitchFamily="2" charset="-78"/>
              </a:rPr>
              <a:t>R</a:t>
            </a:r>
            <a:r>
              <a:rPr lang="fr-FR" sz="2000" b="1" dirty="0">
                <a:solidFill>
                  <a:srgbClr val="FF0000"/>
                </a:solidFill>
                <a:cs typeface="Arabic Transparent" pitchFamily="2" charset="-78"/>
              </a:rPr>
              <a:t>A</a:t>
            </a:r>
            <a:r>
              <a:rPr lang="fr-FR" sz="2000" b="1" dirty="0">
                <a:solidFill>
                  <a:schemeClr val="hlink"/>
                </a:solidFill>
                <a:cs typeface="Arabic Transparent" pitchFamily="2" charset="-78"/>
              </a:rPr>
              <a:t>2</a:t>
            </a:r>
            <a:r>
              <a:rPr lang="ar-DZ" sz="2000" b="1" dirty="0">
                <a:solidFill>
                  <a:schemeClr val="hlink"/>
                </a:solidFill>
                <a:cs typeface="Arabic Transparent" pitchFamily="2" charset="-78"/>
              </a:rPr>
              <a:t> كمدخل.</a:t>
            </a:r>
            <a:endParaRPr lang="fr-FR" sz="2000" b="1" dirty="0">
              <a:solidFill>
                <a:schemeClr val="hlink"/>
              </a:solidFill>
              <a:cs typeface="Arabic Transparent" pitchFamily="2" charset="-78"/>
            </a:endParaRPr>
          </a:p>
        </p:txBody>
      </p:sp>
      <p:sp>
        <p:nvSpPr>
          <p:cNvPr id="77321" name="Text Box 521"/>
          <p:cNvSpPr txBox="1">
            <a:spLocks noChangeArrowheads="1"/>
          </p:cNvSpPr>
          <p:nvPr/>
        </p:nvSpPr>
        <p:spPr bwMode="auto">
          <a:xfrm>
            <a:off x="5643570" y="928670"/>
            <a:ext cx="3357586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يتم ذلك بواسطة</a:t>
            </a:r>
            <a:r>
              <a:rPr lang="ar-DZ" sz="2000" dirty="0">
                <a:solidFill>
                  <a:schemeClr val="bg1"/>
                </a:solidFill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سجل التوجيه </a:t>
            </a:r>
            <a:r>
              <a:rPr lang="fr-FR" sz="2000" b="1" dirty="0">
                <a:solidFill>
                  <a:schemeClr val="bg1"/>
                </a:solidFill>
                <a:cs typeface="Arabic Transparent" pitchFamily="2" charset="-78"/>
              </a:rPr>
              <a:t>TRIS</a:t>
            </a:r>
            <a:r>
              <a:rPr lang="fr-FR" sz="2000" b="1" dirty="0">
                <a:solidFill>
                  <a:srgbClr val="FF0000"/>
                </a:solidFill>
                <a:cs typeface="Arabic Transparent" pitchFamily="2" charset="-78"/>
              </a:rPr>
              <a:t>A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77322" name="Rectangle 522"/>
          <p:cNvSpPr>
            <a:spLocks noChangeArrowheads="1"/>
          </p:cNvSpPr>
          <p:nvPr/>
        </p:nvSpPr>
        <p:spPr bwMode="auto">
          <a:xfrm>
            <a:off x="5326095" y="1674803"/>
            <a:ext cx="2738436" cy="7207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323" name="Rectangle 523"/>
          <p:cNvSpPr>
            <a:spLocks noChangeArrowheads="1"/>
          </p:cNvSpPr>
          <p:nvPr/>
        </p:nvSpPr>
        <p:spPr bwMode="auto">
          <a:xfrm>
            <a:off x="5500930" y="1697028"/>
            <a:ext cx="1022139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600" b="1">
                <a:solidFill>
                  <a:schemeClr val="tx1"/>
                </a:solidFill>
              </a:rPr>
              <a:t>TRISA = 0 </a:t>
            </a:r>
          </a:p>
        </p:txBody>
      </p:sp>
      <p:sp>
        <p:nvSpPr>
          <p:cNvPr id="77324" name="Rectangle 524"/>
          <p:cNvSpPr>
            <a:spLocks noChangeArrowheads="1"/>
          </p:cNvSpPr>
          <p:nvPr/>
        </p:nvSpPr>
        <p:spPr bwMode="auto">
          <a:xfrm>
            <a:off x="5500930" y="2035166"/>
            <a:ext cx="102213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600" b="1" dirty="0">
                <a:solidFill>
                  <a:srgbClr val="FF3300"/>
                </a:solidFill>
              </a:rPr>
              <a:t>TRISA = 1</a:t>
            </a:r>
            <a:r>
              <a:rPr lang="fr-FR" sz="1600" b="1" dirty="0"/>
              <a:t> </a:t>
            </a:r>
          </a:p>
        </p:txBody>
      </p:sp>
      <p:sp>
        <p:nvSpPr>
          <p:cNvPr id="77325" name="Rectangle 525"/>
          <p:cNvSpPr>
            <a:spLocks noChangeArrowheads="1"/>
          </p:cNvSpPr>
          <p:nvPr/>
        </p:nvSpPr>
        <p:spPr bwMode="auto">
          <a:xfrm>
            <a:off x="6960625" y="1712903"/>
            <a:ext cx="1013419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مخــرج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S</a:t>
            </a:r>
          </a:p>
        </p:txBody>
      </p:sp>
      <p:sp>
        <p:nvSpPr>
          <p:cNvPr id="77326" name="Rectangle 526"/>
          <p:cNvSpPr>
            <a:spLocks noChangeArrowheads="1"/>
          </p:cNvSpPr>
          <p:nvPr/>
        </p:nvSpPr>
        <p:spPr bwMode="auto">
          <a:xfrm>
            <a:off x="6962507" y="2035166"/>
            <a:ext cx="982961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مــدخل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E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7327" name="AutoShape 527"/>
          <p:cNvSpPr>
            <a:spLocks/>
          </p:cNvSpPr>
          <p:nvPr/>
        </p:nvSpPr>
        <p:spPr bwMode="auto">
          <a:xfrm>
            <a:off x="5397534" y="1794229"/>
            <a:ext cx="142875" cy="504000"/>
          </a:xfrm>
          <a:prstGeom prst="leftBrace">
            <a:avLst>
              <a:gd name="adj1" fmla="val 27315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77328" name="AutoShape 528"/>
          <p:cNvSpPr>
            <a:spLocks noChangeAspect="1" noChangeArrowheads="1"/>
          </p:cNvSpPr>
          <p:nvPr/>
        </p:nvSpPr>
        <p:spPr bwMode="auto">
          <a:xfrm>
            <a:off x="6535768" y="1809741"/>
            <a:ext cx="482600" cy="144462"/>
          </a:xfrm>
          <a:prstGeom prst="rightArrow">
            <a:avLst>
              <a:gd name="adj1" fmla="val 50000"/>
              <a:gd name="adj2" fmla="val 8351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329" name="AutoShape 529"/>
          <p:cNvSpPr>
            <a:spLocks noChangeAspect="1" noChangeArrowheads="1"/>
          </p:cNvSpPr>
          <p:nvPr/>
        </p:nvSpPr>
        <p:spPr bwMode="auto">
          <a:xfrm>
            <a:off x="6518306" y="2106603"/>
            <a:ext cx="482600" cy="144463"/>
          </a:xfrm>
          <a:prstGeom prst="rightArrow">
            <a:avLst>
              <a:gd name="adj1" fmla="val 50000"/>
              <a:gd name="adj2" fmla="val 83516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330" name="Text Box 530"/>
          <p:cNvSpPr txBox="1">
            <a:spLocks noChangeArrowheads="1"/>
          </p:cNvSpPr>
          <p:nvPr/>
        </p:nvSpPr>
        <p:spPr bwMode="auto">
          <a:xfrm>
            <a:off x="8280431" y="1819266"/>
            <a:ext cx="72072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sz="20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تذكير:</a:t>
            </a:r>
            <a:endParaRPr lang="fr-FR" sz="2000" b="1" u="sng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77331" name="Rectangle 531"/>
          <p:cNvSpPr>
            <a:spLocks noChangeArrowheads="1"/>
          </p:cNvSpPr>
          <p:nvPr/>
        </p:nvSpPr>
        <p:spPr bwMode="auto">
          <a:xfrm>
            <a:off x="4846193" y="2674935"/>
            <a:ext cx="4110484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يعني: </a:t>
            </a:r>
            <a:r>
              <a:rPr lang="ar-DZ" altLang="ja-JP" sz="20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20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RA2=1</a:t>
            </a:r>
            <a:r>
              <a:rPr lang="ar-DZ" altLang="ja-JP" sz="20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لسجل التوجيه 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</a:rPr>
              <a:t>TRISA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sz="2000" b="1" dirty="0">
                <a:latin typeface="Calibri" pitchFamily="34" charset="0"/>
                <a:cs typeface="Arabic Transparent" pitchFamily="2" charset="-78"/>
              </a:rPr>
              <a:t>.</a:t>
            </a:r>
          </a:p>
        </p:txBody>
      </p:sp>
      <p:sp>
        <p:nvSpPr>
          <p:cNvPr id="77332" name="Rectangle 532"/>
          <p:cNvSpPr>
            <a:spLocks noChangeArrowheads="1"/>
          </p:cNvSpPr>
          <p:nvPr/>
        </p:nvSpPr>
        <p:spPr bwMode="auto">
          <a:xfrm>
            <a:off x="7143768" y="3246439"/>
            <a:ext cx="190186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altLang="ja-JP" b="1" u="sng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السجل التوجيه </a:t>
            </a:r>
            <a:r>
              <a:rPr lang="fr-FR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TRISA</a:t>
            </a:r>
            <a:endParaRPr lang="fr-FR" b="1" u="sng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aphicFrame>
        <p:nvGraphicFramePr>
          <p:cNvPr id="77333" name="Group 533"/>
          <p:cNvGraphicFramePr>
            <a:graphicFrameLocks noGrp="1"/>
          </p:cNvGraphicFramePr>
          <p:nvPr/>
        </p:nvGraphicFramePr>
        <p:xfrm>
          <a:off x="4286248" y="3835396"/>
          <a:ext cx="4751391" cy="335280"/>
        </p:xfrm>
        <a:graphic>
          <a:graphicData uri="http://schemas.openxmlformats.org/drawingml/2006/table">
            <a:tbl>
              <a:tblPr/>
              <a:tblGrid>
                <a:gridCol w="593545"/>
                <a:gridCol w="595062"/>
                <a:gridCol w="593544"/>
                <a:gridCol w="593545"/>
                <a:gridCol w="593544"/>
                <a:gridCol w="595062"/>
                <a:gridCol w="593545"/>
                <a:gridCol w="593544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RA4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RA2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RA1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RA0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7353" name="Group 553"/>
          <p:cNvGraphicFramePr>
            <a:graphicFrameLocks noGrp="1"/>
          </p:cNvGraphicFramePr>
          <p:nvPr/>
        </p:nvGraphicFramePr>
        <p:xfrm>
          <a:off x="4059239" y="4532323"/>
          <a:ext cx="4967288" cy="335280"/>
        </p:xfrm>
        <a:graphic>
          <a:graphicData uri="http://schemas.openxmlformats.org/drawingml/2006/table">
            <a:tbl>
              <a:tblPr/>
              <a:tblGrid>
                <a:gridCol w="620713"/>
                <a:gridCol w="620712"/>
                <a:gridCol w="620713"/>
                <a:gridCol w="622300"/>
                <a:gridCol w="620712"/>
                <a:gridCol w="620713"/>
                <a:gridCol w="620712"/>
                <a:gridCol w="620713"/>
              </a:tblGrid>
              <a:tr h="1793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373" name="Line 573"/>
          <p:cNvSpPr>
            <a:spLocks noChangeShapeType="1"/>
          </p:cNvSpPr>
          <p:nvPr/>
        </p:nvSpPr>
        <p:spPr bwMode="auto">
          <a:xfrm>
            <a:off x="7488942" y="4227558"/>
            <a:ext cx="0" cy="25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25" name="Légende encadrée 2 24"/>
          <p:cNvSpPr/>
          <p:nvPr/>
        </p:nvSpPr>
        <p:spPr>
          <a:xfrm flipH="1">
            <a:off x="357158" y="2781297"/>
            <a:ext cx="2571768" cy="828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2237"/>
              <a:gd name="adj6" fmla="val -130765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0000FF"/>
                </a:solidFill>
              </a:rPr>
              <a:t>بما أن الأقطاب الأخرى غير معنية في هذه الحالة فيمكن برمجتها إما كمدخل أو مخرج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26" name="Légende encadrée 2 25"/>
          <p:cNvSpPr/>
          <p:nvPr/>
        </p:nvSpPr>
        <p:spPr>
          <a:xfrm flipH="1">
            <a:off x="428596" y="3852867"/>
            <a:ext cx="2376000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3059"/>
              <a:gd name="adj6" fmla="val -165771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0000FF"/>
                </a:solidFill>
              </a:rPr>
              <a:t>في هذه الحالة  برمجت كمخرج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27" name="Rectangle 574"/>
          <p:cNvSpPr>
            <a:spLocks noChangeArrowheads="1"/>
          </p:cNvSpPr>
          <p:nvPr/>
        </p:nvSpPr>
        <p:spPr bwMode="auto">
          <a:xfrm>
            <a:off x="6660212" y="4960951"/>
            <a:ext cx="1705915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chemeClr val="tx1"/>
                </a:solidFill>
              </a:rPr>
              <a:t>(00</a:t>
            </a:r>
            <a:r>
              <a:rPr lang="fr-FR" sz="2000" b="1" dirty="0">
                <a:solidFill>
                  <a:srgbClr val="FF3300"/>
                </a:solidFill>
              </a:rPr>
              <a:t>1</a:t>
            </a:r>
            <a:r>
              <a:rPr lang="fr-FR" sz="2000" b="1" dirty="0">
                <a:solidFill>
                  <a:schemeClr val="tx1"/>
                </a:solidFill>
              </a:rPr>
              <a:t>00)</a:t>
            </a:r>
            <a:r>
              <a:rPr lang="fr-FR" sz="2000" b="1" baseline="-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 = (4)</a:t>
            </a:r>
            <a:r>
              <a:rPr lang="fr-FR" sz="2000" b="1" baseline="-300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4929190" y="5461017"/>
            <a:ext cx="4125908" cy="369332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أي يجب شحن سجل التوجيه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TRISA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 بالقيمة </a:t>
            </a:r>
            <a:r>
              <a:rPr lang="fr-FR" b="1" dirty="0">
                <a:solidFill>
                  <a:schemeClr val="tx1"/>
                </a:solidFill>
              </a:rPr>
              <a:t>(4)</a:t>
            </a:r>
            <a:r>
              <a:rPr lang="fr-FR" b="1" baseline="-30000" dirty="0">
                <a:solidFill>
                  <a:schemeClr val="tx1"/>
                </a:solidFill>
              </a:rPr>
              <a:t>h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60" y="4369172"/>
            <a:ext cx="327840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à coins arrondis 29"/>
          <p:cNvSpPr/>
          <p:nvPr/>
        </p:nvSpPr>
        <p:spPr>
          <a:xfrm>
            <a:off x="1274406" y="4960679"/>
            <a:ext cx="1857388" cy="214314"/>
          </a:xfrm>
          <a:prstGeom prst="round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7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7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7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7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7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7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7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nimBg="1"/>
      <p:bldP spid="77064" grpId="0" animBg="1"/>
      <p:bldP spid="77210" grpId="0" animBg="1"/>
      <p:bldP spid="77320" grpId="0"/>
      <p:bldP spid="77321" grpId="0" animBg="1"/>
      <p:bldP spid="77322" grpId="0" animBg="1"/>
      <p:bldP spid="77323" grpId="0"/>
      <p:bldP spid="77324" grpId="0"/>
      <p:bldP spid="77325" grpId="0"/>
      <p:bldP spid="77326" grpId="0"/>
      <p:bldP spid="77327" grpId="0" animBg="1"/>
      <p:bldP spid="77328" grpId="0" animBg="1"/>
      <p:bldP spid="77329" grpId="0" animBg="1"/>
      <p:bldP spid="77330" grpId="0"/>
      <p:bldP spid="77331" grpId="0"/>
      <p:bldP spid="77332" grpId="0"/>
      <p:bldP spid="77373" grpId="0" animBg="1"/>
      <p:bldP spid="25" grpId="0" animBg="1"/>
      <p:bldP spid="26" grpId="0" animBg="1"/>
      <p:bldP spid="27" grpId="0"/>
      <p:bldP spid="28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25" name="Text Box 61"/>
          <p:cNvSpPr txBox="1">
            <a:spLocks noChangeArrowheads="1"/>
          </p:cNvSpPr>
          <p:nvPr/>
        </p:nvSpPr>
        <p:spPr bwMode="auto">
          <a:xfrm>
            <a:off x="8101013" y="163513"/>
            <a:ext cx="646112" cy="457200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u="sng">
                <a:solidFill>
                  <a:schemeClr val="tx1"/>
                </a:solidFill>
              </a:rPr>
              <a:t>او:</a:t>
            </a:r>
            <a:endParaRPr lang="fr-FR" sz="2400" b="1" u="sng">
              <a:solidFill>
                <a:schemeClr val="tx1"/>
              </a:solidFill>
            </a:endParaRPr>
          </a:p>
        </p:txBody>
      </p:sp>
      <p:graphicFrame>
        <p:nvGraphicFramePr>
          <p:cNvPr id="190581" name="Group 117"/>
          <p:cNvGraphicFramePr>
            <a:graphicFrameLocks noGrp="1"/>
          </p:cNvGraphicFramePr>
          <p:nvPr/>
        </p:nvGraphicFramePr>
        <p:xfrm>
          <a:off x="4357686" y="857232"/>
          <a:ext cx="4714875" cy="335280"/>
        </p:xfrm>
        <a:graphic>
          <a:graphicData uri="http://schemas.openxmlformats.org/drawingml/2006/table">
            <a:tbl>
              <a:tblPr/>
              <a:tblGrid>
                <a:gridCol w="588982"/>
                <a:gridCol w="590490"/>
                <a:gridCol w="588983"/>
                <a:gridCol w="588982"/>
                <a:gridCol w="588983"/>
                <a:gridCol w="590490"/>
                <a:gridCol w="588982"/>
                <a:gridCol w="588983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RA4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RA3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RA2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RA1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RA0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0601" name="Group 137"/>
          <p:cNvGraphicFramePr>
            <a:graphicFrameLocks noGrp="1"/>
          </p:cNvGraphicFramePr>
          <p:nvPr/>
        </p:nvGraphicFramePr>
        <p:xfrm>
          <a:off x="4357687" y="1503037"/>
          <a:ext cx="4714878" cy="335280"/>
        </p:xfrm>
        <a:graphic>
          <a:graphicData uri="http://schemas.openxmlformats.org/drawingml/2006/table">
            <a:tbl>
              <a:tblPr/>
              <a:tblGrid>
                <a:gridCol w="589171"/>
                <a:gridCol w="589172"/>
                <a:gridCol w="589171"/>
                <a:gridCol w="590678"/>
                <a:gridCol w="589172"/>
                <a:gridCol w="589171"/>
                <a:gridCol w="589172"/>
                <a:gridCol w="589171"/>
              </a:tblGrid>
              <a:tr h="1793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0621" name="Line 157"/>
          <p:cNvSpPr>
            <a:spLocks noChangeShapeType="1"/>
          </p:cNvSpPr>
          <p:nvPr/>
        </p:nvSpPr>
        <p:spPr bwMode="auto">
          <a:xfrm>
            <a:off x="7591425" y="1218692"/>
            <a:ext cx="0" cy="25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190626" name="Picture 162"/>
          <p:cNvPicPr>
            <a:picLocks noChangeAspect="1" noChangeArrowheads="1"/>
          </p:cNvPicPr>
          <p:nvPr/>
        </p:nvPicPr>
        <p:blipFill>
          <a:blip r:embed="rId2"/>
          <a:srcRect l="14568" t="27365" r="38184" b="31294"/>
          <a:stretch>
            <a:fillRect/>
          </a:stretch>
        </p:blipFill>
        <p:spPr bwMode="auto">
          <a:xfrm>
            <a:off x="-32" y="7942"/>
            <a:ext cx="2571768" cy="16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632" name="Oval 168"/>
          <p:cNvSpPr>
            <a:spLocks noChangeArrowheads="1"/>
          </p:cNvSpPr>
          <p:nvPr/>
        </p:nvSpPr>
        <p:spPr bwMode="auto">
          <a:xfrm>
            <a:off x="2211374" y="154330"/>
            <a:ext cx="360362" cy="358775"/>
          </a:xfrm>
          <a:prstGeom prst="ellipse">
            <a:avLst/>
          </a:prstGeom>
          <a:solidFill>
            <a:srgbClr val="FF00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Légende encadrée 2 14"/>
          <p:cNvSpPr/>
          <p:nvPr/>
        </p:nvSpPr>
        <p:spPr>
          <a:xfrm flipH="1">
            <a:off x="4572000" y="214290"/>
            <a:ext cx="2376000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61254"/>
              <a:gd name="adj6" fmla="val -52840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0000FF"/>
                </a:solidFill>
              </a:rPr>
              <a:t>في هذه الحالة  برمجت كمدخل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249659" y="2028758"/>
            <a:ext cx="1822935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chemeClr val="tx1"/>
                </a:solidFill>
              </a:rPr>
              <a:t>(11</a:t>
            </a:r>
            <a:r>
              <a:rPr lang="fr-FR" sz="2000" b="1" dirty="0">
                <a:solidFill>
                  <a:srgbClr val="FF0000"/>
                </a:solidFill>
              </a:rPr>
              <a:t>1</a:t>
            </a:r>
            <a:r>
              <a:rPr lang="fr-FR" sz="2000" b="1" dirty="0">
                <a:solidFill>
                  <a:schemeClr val="tx1"/>
                </a:solidFill>
              </a:rPr>
              <a:t>11)</a:t>
            </a:r>
            <a:r>
              <a:rPr lang="fr-FR" sz="2000" b="1" baseline="-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 = (1F)</a:t>
            </a:r>
            <a:r>
              <a:rPr lang="fr-FR" sz="2000" b="1" baseline="-300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Text Box 165"/>
          <p:cNvSpPr txBox="1">
            <a:spLocks noChangeArrowheads="1"/>
          </p:cNvSpPr>
          <p:nvPr/>
        </p:nvSpPr>
        <p:spPr bwMode="auto">
          <a:xfrm>
            <a:off x="3043205" y="2103431"/>
            <a:ext cx="4243439" cy="369332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أي يجب شحن سجل التوجيه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TRISA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 بالقيمة </a:t>
            </a:r>
            <a:r>
              <a:rPr lang="fr-FR" b="1" dirty="0">
                <a:solidFill>
                  <a:schemeClr val="tx1"/>
                </a:solidFill>
              </a:rPr>
              <a:t>(1F)</a:t>
            </a:r>
            <a:r>
              <a:rPr lang="fr-FR" b="1" baseline="-30000" dirty="0">
                <a:solidFill>
                  <a:schemeClr val="tx1"/>
                </a:solidFill>
              </a:rPr>
              <a:t>h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62" name="Picture 163"/>
          <p:cNvPicPr>
            <a:picLocks noChangeAspect="1" noChangeArrowheads="1"/>
          </p:cNvPicPr>
          <p:nvPr/>
        </p:nvPicPr>
        <p:blipFill>
          <a:blip r:embed="rId3"/>
          <a:srcRect l="14568" t="27365" r="38184" b="31294"/>
          <a:stretch>
            <a:fillRect/>
          </a:stretch>
        </p:blipFill>
        <p:spPr bwMode="auto">
          <a:xfrm>
            <a:off x="0" y="1782345"/>
            <a:ext cx="2571736" cy="168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633" name="Oval 169"/>
          <p:cNvSpPr>
            <a:spLocks noChangeArrowheads="1"/>
          </p:cNvSpPr>
          <p:nvPr/>
        </p:nvSpPr>
        <p:spPr bwMode="auto">
          <a:xfrm>
            <a:off x="2188078" y="1883832"/>
            <a:ext cx="360363" cy="358775"/>
          </a:xfrm>
          <a:prstGeom prst="ellipse">
            <a:avLst/>
          </a:prstGeom>
          <a:solidFill>
            <a:srgbClr val="FF00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Text Box 166"/>
          <p:cNvSpPr txBox="1">
            <a:spLocks noChangeArrowheads="1"/>
          </p:cNvSpPr>
          <p:nvPr/>
        </p:nvSpPr>
        <p:spPr bwMode="auto">
          <a:xfrm>
            <a:off x="2757042" y="3000371"/>
            <a:ext cx="6372000" cy="338554"/>
          </a:xfrm>
          <a:prstGeom prst="rect">
            <a:avLst/>
          </a:prstGeom>
          <a:solidFill>
            <a:srgbClr val="FFCCFF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cs typeface="Arabic Transparent" pitchFamily="2" charset="-78"/>
              </a:rPr>
              <a:t>ملاحظة: لا توجد طريقة مباشرة لشحن سجل التوجيه </a:t>
            </a:r>
            <a:r>
              <a:rPr lang="fr-FR" sz="1600" b="1" dirty="0">
                <a:cs typeface="Arabic Transparent" pitchFamily="2" charset="-78"/>
              </a:rPr>
              <a:t>TRISA</a:t>
            </a:r>
            <a:r>
              <a:rPr lang="ar-DZ" sz="1600" b="1" dirty="0">
                <a:cs typeface="Arabic Transparent" pitchFamily="2" charset="-78"/>
              </a:rPr>
              <a:t> بالقيمة (</a:t>
            </a:r>
            <a:r>
              <a:rPr lang="fr-FR" sz="1600" b="1" dirty="0">
                <a:cs typeface="Arabic Transparent" pitchFamily="2" charset="-78"/>
              </a:rPr>
              <a:t>0x4</a:t>
            </a:r>
            <a:r>
              <a:rPr lang="ar-DZ" sz="1600" b="1" dirty="0">
                <a:cs typeface="Arabic Transparent" pitchFamily="2" charset="-78"/>
              </a:rPr>
              <a:t>) </a:t>
            </a:r>
            <a:r>
              <a:rPr lang="ar-DZ" sz="1600" b="1" dirty="0" err="1">
                <a:cs typeface="Arabic Transparent" pitchFamily="2" charset="-78"/>
              </a:rPr>
              <a:t>او</a:t>
            </a:r>
            <a:r>
              <a:rPr lang="ar-DZ" sz="1600" b="1" dirty="0">
                <a:cs typeface="Arabic Transparent" pitchFamily="2" charset="-78"/>
              </a:rPr>
              <a:t> القيمة </a:t>
            </a:r>
            <a:r>
              <a:rPr lang="fr-FR" sz="1600" b="1" dirty="0">
                <a:cs typeface="Arabic Transparent" pitchFamily="2" charset="-78"/>
              </a:rPr>
              <a:t>(1F)</a:t>
            </a:r>
            <a:r>
              <a:rPr lang="fr-FR" sz="1600" b="1" baseline="-30000" dirty="0">
                <a:cs typeface="Arabic Transparent" pitchFamily="2" charset="-78"/>
              </a:rPr>
              <a:t>h</a:t>
            </a:r>
            <a:r>
              <a:rPr lang="ar-DZ" sz="1600" b="1" baseline="-30000" dirty="0">
                <a:cs typeface="Arabic Transparent" pitchFamily="2" charset="-78"/>
              </a:rPr>
              <a:t> </a:t>
            </a:r>
            <a:endParaRPr lang="fr-FR" sz="1600" b="1" baseline="-30000" dirty="0">
              <a:cs typeface="Arabic Transparent" pitchFamily="2" charset="-78"/>
            </a:endParaRPr>
          </a:p>
        </p:txBody>
      </p:sp>
      <p:sp>
        <p:nvSpPr>
          <p:cNvPr id="61" name="Rectangle 167"/>
          <p:cNvSpPr>
            <a:spLocks noChangeArrowheads="1"/>
          </p:cNvSpPr>
          <p:nvPr/>
        </p:nvSpPr>
        <p:spPr bwMode="auto">
          <a:xfrm>
            <a:off x="6225581" y="3418871"/>
            <a:ext cx="2989921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dirty="0" smtClean="0">
                <a:solidFill>
                  <a:srgbClr val="FFFF00"/>
                </a:solidFill>
              </a:rPr>
              <a:t>إنما </a:t>
            </a:r>
            <a:r>
              <a:rPr lang="ar-DZ" dirty="0">
                <a:solidFill>
                  <a:srgbClr val="FFFF00"/>
                </a:solidFill>
              </a:rPr>
              <a:t>يتم الشحن عن طريق</a:t>
            </a:r>
            <a:r>
              <a:rPr lang="ar-DZ" sz="2000" dirty="0">
                <a:solidFill>
                  <a:schemeClr val="bg1"/>
                </a:solidFill>
              </a:rPr>
              <a:t> </a:t>
            </a:r>
            <a:r>
              <a:rPr lang="ar-DZ" sz="2000" b="1" dirty="0">
                <a:solidFill>
                  <a:schemeClr val="bg1"/>
                </a:solidFill>
              </a:rPr>
              <a:t>السجل </a:t>
            </a:r>
            <a:r>
              <a:rPr lang="fr-FR" sz="2000" b="1" dirty="0">
                <a:solidFill>
                  <a:schemeClr val="bg1"/>
                </a:solidFill>
              </a:rPr>
              <a:t>W</a:t>
            </a:r>
            <a:r>
              <a:rPr lang="ar-DZ" sz="2000" b="1" dirty="0">
                <a:solidFill>
                  <a:schemeClr val="bg1"/>
                </a:solidFill>
              </a:rPr>
              <a:t>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7842265" y="3960819"/>
            <a:ext cx="100647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sz="2000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sz="2000" b="1" u="sng" dirty="0">
                <a:solidFill>
                  <a:schemeClr val="tx1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64" name="Rectangle 105"/>
          <p:cNvSpPr>
            <a:spLocks noChangeArrowheads="1"/>
          </p:cNvSpPr>
          <p:nvPr/>
        </p:nvSpPr>
        <p:spPr bwMode="auto">
          <a:xfrm>
            <a:off x="2526766" y="4243088"/>
            <a:ext cx="313579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0x4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rgbClr val="006600"/>
                </a:solidFill>
                <a:cs typeface="Arabic Transparent" pitchFamily="2" charset="-78"/>
              </a:rPr>
              <a:t>القيمة</a:t>
            </a:r>
            <a:endParaRPr lang="fr-FR" b="1" dirty="0">
              <a:solidFill>
                <a:srgbClr val="006600"/>
              </a:solidFill>
              <a:cs typeface="Arabic Transparent" pitchFamily="2" charset="-78"/>
            </a:endParaRPr>
          </a:p>
        </p:txBody>
      </p:sp>
      <p:grpSp>
        <p:nvGrpSpPr>
          <p:cNvPr id="65" name="Group 126"/>
          <p:cNvGrpSpPr>
            <a:grpSpLocks/>
          </p:cNvGrpSpPr>
          <p:nvPr/>
        </p:nvGrpSpPr>
        <p:grpSpPr bwMode="auto">
          <a:xfrm flipV="1">
            <a:off x="560369" y="3922999"/>
            <a:ext cx="647700" cy="252000"/>
            <a:chOff x="431" y="3158"/>
            <a:chExt cx="635" cy="408"/>
          </a:xfrm>
        </p:grpSpPr>
        <p:grpSp>
          <p:nvGrpSpPr>
            <p:cNvPr id="66" name="Group 127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68" name="Line 128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129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7" name="Line 130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0" name="Rectangle 131"/>
          <p:cNvSpPr>
            <a:spLocks noChangeArrowheads="1"/>
          </p:cNvSpPr>
          <p:nvPr/>
        </p:nvSpPr>
        <p:spPr bwMode="auto">
          <a:xfrm>
            <a:off x="271444" y="3596946"/>
            <a:ext cx="63500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71" name="Group 132"/>
          <p:cNvGrpSpPr>
            <a:grpSpLocks/>
          </p:cNvGrpSpPr>
          <p:nvPr/>
        </p:nvGrpSpPr>
        <p:grpSpPr bwMode="auto">
          <a:xfrm flipV="1">
            <a:off x="1297330" y="3922999"/>
            <a:ext cx="323850" cy="252000"/>
            <a:chOff x="1665" y="3339"/>
            <a:chExt cx="204" cy="408"/>
          </a:xfrm>
        </p:grpSpPr>
        <p:grpSp>
          <p:nvGrpSpPr>
            <p:cNvPr id="72" name="Group 133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</p:grpSpPr>
          <p:sp>
            <p:nvSpPr>
              <p:cNvPr id="74" name="Line 134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Line 135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3" name="Line 136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6" name="Rectangle 137"/>
          <p:cNvSpPr>
            <a:spLocks noChangeArrowheads="1"/>
          </p:cNvSpPr>
          <p:nvPr/>
        </p:nvSpPr>
        <p:spPr bwMode="auto">
          <a:xfrm>
            <a:off x="1300505" y="3614409"/>
            <a:ext cx="649288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77" name="Group 138"/>
          <p:cNvGrpSpPr>
            <a:grpSpLocks/>
          </p:cNvGrpSpPr>
          <p:nvPr/>
        </p:nvGrpSpPr>
        <p:grpSpPr bwMode="auto">
          <a:xfrm flipH="1" flipV="1">
            <a:off x="1858942" y="3922999"/>
            <a:ext cx="719138" cy="252000"/>
            <a:chOff x="431" y="3158"/>
            <a:chExt cx="635" cy="408"/>
          </a:xfrm>
        </p:grpSpPr>
        <p:grpSp>
          <p:nvGrpSpPr>
            <p:cNvPr id="78" name="Group 139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80" name="Line 140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141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9" name="Line 142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" name="Rectangle 143"/>
          <p:cNvSpPr>
            <a:spLocks noChangeArrowheads="1"/>
          </p:cNvSpPr>
          <p:nvPr/>
        </p:nvSpPr>
        <p:spPr bwMode="auto">
          <a:xfrm>
            <a:off x="1714480" y="3625521"/>
            <a:ext cx="23050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قيمة الشحن بـ </a:t>
            </a:r>
            <a:r>
              <a:rPr lang="fr-FR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HEX</a:t>
            </a:r>
            <a:endParaRPr lang="fr-FR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83" name="Rectangle 144"/>
          <p:cNvSpPr>
            <a:spLocks noChangeArrowheads="1"/>
          </p:cNvSpPr>
          <p:nvPr/>
        </p:nvSpPr>
        <p:spPr bwMode="auto">
          <a:xfrm>
            <a:off x="561859" y="4212372"/>
            <a:ext cx="1724125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chemeClr val="hlink"/>
                </a:solidFill>
                <a:cs typeface="Times New Roman" pitchFamily="18" charset="0"/>
              </a:rPr>
              <a:t>MOVL</a:t>
            </a:r>
            <a:r>
              <a:rPr lang="fr-FR" sz="2000" b="1" dirty="0">
                <a:solidFill>
                  <a:schemeClr val="folHlink"/>
                </a:solidFill>
                <a:cs typeface="Times New Roman" pitchFamily="18" charset="0"/>
              </a:rPr>
              <a:t>W</a:t>
            </a:r>
            <a:r>
              <a:rPr lang="fr-FR" sz="2000" b="1" dirty="0">
                <a:cs typeface="Times New Roman" pitchFamily="18" charset="0"/>
              </a:rPr>
              <a:t>  </a:t>
            </a:r>
            <a:r>
              <a:rPr lang="fr-FR" sz="2000" b="1" dirty="0" smtClean="0">
                <a:cs typeface="Times New Roman" pitchFamily="18" charset="0"/>
              </a:rPr>
              <a:t>  </a:t>
            </a:r>
            <a:r>
              <a:rPr lang="fr-FR" sz="2000" b="1" dirty="0">
                <a:solidFill>
                  <a:schemeClr val="tx1"/>
                </a:solidFill>
                <a:cs typeface="Times New Roman" pitchFamily="18" charset="0"/>
              </a:rPr>
              <a:t>0x4</a:t>
            </a:r>
            <a:r>
              <a:rPr lang="fr-FR" sz="2000" b="1" dirty="0">
                <a:cs typeface="Times New Roman" pitchFamily="18" charset="0"/>
              </a:rPr>
              <a:t> </a:t>
            </a:r>
          </a:p>
        </p:txBody>
      </p:sp>
      <p:sp>
        <p:nvSpPr>
          <p:cNvPr id="84" name="Rectangle 163"/>
          <p:cNvSpPr>
            <a:spLocks noChangeArrowheads="1"/>
          </p:cNvSpPr>
          <p:nvPr/>
        </p:nvSpPr>
        <p:spPr bwMode="auto">
          <a:xfrm>
            <a:off x="1634609" y="4690960"/>
            <a:ext cx="586740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</a:rPr>
              <a:t>0x4</a:t>
            </a:r>
            <a:r>
              <a:rPr lang="ar-DZ" b="1" dirty="0">
                <a:solidFill>
                  <a:schemeClr val="tx1"/>
                </a:solidFill>
              </a:rPr>
              <a:t>)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TRISA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;</a:t>
            </a:r>
          </a:p>
        </p:txBody>
      </p:sp>
      <p:grpSp>
        <p:nvGrpSpPr>
          <p:cNvPr id="85" name="Group 164"/>
          <p:cNvGrpSpPr>
            <a:grpSpLocks/>
          </p:cNvGrpSpPr>
          <p:nvPr/>
        </p:nvGrpSpPr>
        <p:grpSpPr bwMode="auto">
          <a:xfrm>
            <a:off x="447133" y="5057084"/>
            <a:ext cx="1008063" cy="252000"/>
            <a:chOff x="431" y="3158"/>
            <a:chExt cx="635" cy="408"/>
          </a:xfrm>
        </p:grpSpPr>
        <p:grpSp>
          <p:nvGrpSpPr>
            <p:cNvPr id="86" name="Group 165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88" name="Line 166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167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7" name="Line 168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0" name="Rectangle 169"/>
          <p:cNvSpPr>
            <a:spLocks noChangeArrowheads="1"/>
          </p:cNvSpPr>
          <p:nvPr/>
        </p:nvSpPr>
        <p:spPr bwMode="auto">
          <a:xfrm>
            <a:off x="233702" y="5260867"/>
            <a:ext cx="63500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91" name="Group 170"/>
          <p:cNvGrpSpPr>
            <a:grpSpLocks/>
          </p:cNvGrpSpPr>
          <p:nvPr/>
        </p:nvGrpSpPr>
        <p:grpSpPr bwMode="auto">
          <a:xfrm>
            <a:off x="1833023" y="5064825"/>
            <a:ext cx="323850" cy="252000"/>
            <a:chOff x="1665" y="3339"/>
            <a:chExt cx="204" cy="408"/>
          </a:xfrm>
        </p:grpSpPr>
        <p:grpSp>
          <p:nvGrpSpPr>
            <p:cNvPr id="92" name="Group 171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</p:grpSpPr>
          <p:sp>
            <p:nvSpPr>
              <p:cNvPr id="94" name="Line 172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Line 173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3" name="Line 174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6" name="Rectangle 175"/>
          <p:cNvSpPr>
            <a:spLocks noChangeArrowheads="1"/>
          </p:cNvSpPr>
          <p:nvPr/>
        </p:nvSpPr>
        <p:spPr bwMode="auto">
          <a:xfrm>
            <a:off x="1862489" y="5241590"/>
            <a:ext cx="64928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97" name="Rectangle 176"/>
          <p:cNvSpPr>
            <a:spLocks noChangeArrowheads="1"/>
          </p:cNvSpPr>
          <p:nvPr/>
        </p:nvSpPr>
        <p:spPr bwMode="auto">
          <a:xfrm>
            <a:off x="564765" y="4631664"/>
            <a:ext cx="186672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GB" sz="2000" b="1">
                <a:solidFill>
                  <a:schemeClr val="hlink"/>
                </a:solidFill>
                <a:cs typeface="Times New Roman" pitchFamily="18" charset="0"/>
              </a:rPr>
              <a:t>MOV</a:t>
            </a:r>
            <a:r>
              <a:rPr lang="en-GB" sz="2000" b="1">
                <a:solidFill>
                  <a:schemeClr val="folHlink"/>
                </a:solidFill>
                <a:cs typeface="Times New Roman" pitchFamily="18" charset="0"/>
              </a:rPr>
              <a:t>W</a:t>
            </a:r>
            <a:r>
              <a:rPr lang="en-GB" sz="2000" b="1">
                <a:solidFill>
                  <a:schemeClr val="hlink"/>
                </a:solidFill>
                <a:cs typeface="Times New Roman" pitchFamily="18" charset="0"/>
              </a:rPr>
              <a:t>F</a:t>
            </a:r>
            <a:r>
              <a:rPr lang="en-GB" sz="2000" b="1">
                <a:cs typeface="Times New Roman" pitchFamily="18" charset="0"/>
              </a:rPr>
              <a:t> </a:t>
            </a:r>
            <a:r>
              <a:rPr lang="en-GB" sz="2000" b="1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en-GB" altLang="ja-JP" sz="2000" b="1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fr-FR" altLang="ja-JP" sz="2000" b="1">
                <a:ea typeface="MS PGothic" pitchFamily="34" charset="-128"/>
              </a:rPr>
              <a:t> </a:t>
            </a:r>
          </a:p>
        </p:txBody>
      </p:sp>
      <p:sp>
        <p:nvSpPr>
          <p:cNvPr id="98" name="Text Box 177"/>
          <p:cNvSpPr txBox="1">
            <a:spLocks noChangeArrowheads="1"/>
          </p:cNvSpPr>
          <p:nvPr/>
        </p:nvSpPr>
        <p:spPr bwMode="auto">
          <a:xfrm>
            <a:off x="7834294" y="5548880"/>
            <a:ext cx="790575" cy="457200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u="sng" dirty="0" err="1">
                <a:solidFill>
                  <a:schemeClr val="tx1"/>
                </a:solidFill>
              </a:rPr>
              <a:t>او</a:t>
            </a:r>
            <a:r>
              <a:rPr lang="ar-DZ" sz="2400" b="1" u="sng" dirty="0">
                <a:solidFill>
                  <a:schemeClr val="tx1"/>
                </a:solidFill>
              </a:rPr>
              <a:t>:</a:t>
            </a:r>
            <a:endParaRPr lang="fr-FR" sz="2400" b="1" u="sng" dirty="0">
              <a:solidFill>
                <a:schemeClr val="tx1"/>
              </a:solidFill>
            </a:endParaRPr>
          </a:p>
        </p:txBody>
      </p:sp>
      <p:sp>
        <p:nvSpPr>
          <p:cNvPr id="99" name="Rectangle 178"/>
          <p:cNvSpPr>
            <a:spLocks noChangeArrowheads="1"/>
          </p:cNvSpPr>
          <p:nvPr/>
        </p:nvSpPr>
        <p:spPr bwMode="auto">
          <a:xfrm>
            <a:off x="469497" y="5818063"/>
            <a:ext cx="1898853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chemeClr val="hlink"/>
                </a:solidFill>
                <a:cs typeface="Times New Roman" pitchFamily="18" charset="0"/>
              </a:rPr>
              <a:t>MOVL</a:t>
            </a:r>
            <a:r>
              <a:rPr lang="fr-FR" sz="2000" b="1" dirty="0">
                <a:solidFill>
                  <a:schemeClr val="folHlink"/>
                </a:solidFill>
                <a:cs typeface="Times New Roman" pitchFamily="18" charset="0"/>
              </a:rPr>
              <a:t>W</a:t>
            </a:r>
            <a:r>
              <a:rPr lang="fr-FR" sz="2000" b="1" dirty="0">
                <a:cs typeface="Times New Roman" pitchFamily="18" charset="0"/>
              </a:rPr>
              <a:t>     </a:t>
            </a:r>
            <a:r>
              <a:rPr lang="fr-FR" sz="2000" b="1" dirty="0">
                <a:solidFill>
                  <a:schemeClr val="tx1"/>
                </a:solidFill>
                <a:cs typeface="Times New Roman" pitchFamily="18" charset="0"/>
              </a:rPr>
              <a:t>0x1F</a:t>
            </a:r>
            <a:r>
              <a:rPr lang="fr-FR" sz="2000" b="1" dirty="0">
                <a:cs typeface="Times New Roman" pitchFamily="18" charset="0"/>
              </a:rPr>
              <a:t> </a:t>
            </a:r>
          </a:p>
        </p:txBody>
      </p:sp>
      <p:sp>
        <p:nvSpPr>
          <p:cNvPr id="100" name="Rectangle 179"/>
          <p:cNvSpPr>
            <a:spLocks noChangeArrowheads="1"/>
          </p:cNvSpPr>
          <p:nvPr/>
        </p:nvSpPr>
        <p:spPr bwMode="auto">
          <a:xfrm>
            <a:off x="443586" y="6212128"/>
            <a:ext cx="186672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GB" sz="2000" b="1">
                <a:solidFill>
                  <a:schemeClr val="hlink"/>
                </a:solidFill>
                <a:cs typeface="Times New Roman" pitchFamily="18" charset="0"/>
              </a:rPr>
              <a:t>MOV</a:t>
            </a:r>
            <a:r>
              <a:rPr lang="en-GB" sz="2000" b="1">
                <a:solidFill>
                  <a:schemeClr val="folHlink"/>
                </a:solidFill>
                <a:cs typeface="Times New Roman" pitchFamily="18" charset="0"/>
              </a:rPr>
              <a:t>W</a:t>
            </a:r>
            <a:r>
              <a:rPr lang="en-GB" sz="2000" b="1">
                <a:solidFill>
                  <a:schemeClr val="hlink"/>
                </a:solidFill>
                <a:cs typeface="Times New Roman" pitchFamily="18" charset="0"/>
              </a:rPr>
              <a:t>F</a:t>
            </a:r>
            <a:r>
              <a:rPr lang="en-GB" sz="2000" b="1">
                <a:cs typeface="Times New Roman" pitchFamily="18" charset="0"/>
              </a:rPr>
              <a:t> </a:t>
            </a:r>
            <a:r>
              <a:rPr lang="en-GB" sz="2000" b="1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en-GB" altLang="ja-JP" sz="2000" b="1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fr-FR" altLang="ja-JP" sz="2000" b="1">
                <a:ea typeface="MS PGothic" pitchFamily="34" charset="-128"/>
              </a:rPr>
              <a:t> </a:t>
            </a:r>
          </a:p>
        </p:txBody>
      </p:sp>
      <p:sp>
        <p:nvSpPr>
          <p:cNvPr id="101" name="Rectangle 180"/>
          <p:cNvSpPr>
            <a:spLocks noChangeArrowheads="1"/>
          </p:cNvSpPr>
          <p:nvPr/>
        </p:nvSpPr>
        <p:spPr bwMode="auto">
          <a:xfrm>
            <a:off x="2482760" y="5864659"/>
            <a:ext cx="324159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0x1F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endParaRPr lang="fr-FR" b="1" dirty="0">
              <a:solidFill>
                <a:srgbClr val="006600"/>
              </a:solidFill>
              <a:cs typeface="Arabic Transparent" pitchFamily="2" charset="-78"/>
            </a:endParaRPr>
          </a:p>
        </p:txBody>
      </p:sp>
      <p:sp>
        <p:nvSpPr>
          <p:cNvPr id="102" name="Rectangle 181"/>
          <p:cNvSpPr>
            <a:spLocks noChangeArrowheads="1"/>
          </p:cNvSpPr>
          <p:nvPr/>
        </p:nvSpPr>
        <p:spPr bwMode="auto">
          <a:xfrm>
            <a:off x="2238881" y="6270866"/>
            <a:ext cx="538637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</a:rPr>
              <a:t>0x1F</a:t>
            </a:r>
            <a:r>
              <a:rPr lang="ar-DZ" b="1" dirty="0">
                <a:solidFill>
                  <a:schemeClr val="tx1"/>
                </a:solidFill>
              </a:rPr>
              <a:t>)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TRISA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9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9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25" grpId="0" animBg="1"/>
      <p:bldP spid="190621" grpId="0" animBg="1"/>
      <p:bldP spid="190632" grpId="0" animBg="1"/>
      <p:bldP spid="15" grpId="0" animBg="1"/>
      <p:bldP spid="16" grpId="0"/>
      <p:bldP spid="17" grpId="0" animBg="1"/>
      <p:bldP spid="190633" grpId="0" animBg="1"/>
      <p:bldP spid="60" grpId="0" animBg="1"/>
      <p:bldP spid="61" grpId="0" animBg="1"/>
      <p:bldP spid="63" grpId="0"/>
      <p:bldP spid="64" grpId="0"/>
      <p:bldP spid="70" grpId="0"/>
      <p:bldP spid="76" grpId="0"/>
      <p:bldP spid="82" grpId="0"/>
      <p:bldP spid="83" grpId="0"/>
      <p:bldP spid="84" grpId="0"/>
      <p:bldP spid="90" grpId="0"/>
      <p:bldP spid="96" grpId="0"/>
      <p:bldP spid="97" grpId="0"/>
      <p:bldP spid="98" grpId="0" animBg="1"/>
      <p:bldP spid="99" grpId="0"/>
      <p:bldP spid="100" grpId="0"/>
      <p:bldP spid="101" grpId="0"/>
      <p:bldP spid="10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6048103" y="142852"/>
            <a:ext cx="2953053" cy="40011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2ـ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نريد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rgbClr val="0000FF"/>
                </a:solidFill>
                <a:cs typeface="Arabic Transparent" pitchFamily="2" charset="-78"/>
              </a:rPr>
              <a:t>RB4</a:t>
            </a:r>
            <a:r>
              <a:rPr lang="ar-DZ" altLang="ja-JP" sz="20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كمخرج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3062" name="Picture 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0" y="71415"/>
            <a:ext cx="321377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63" name="Rectangle 119"/>
          <p:cNvSpPr>
            <a:spLocks noChangeArrowheads="1"/>
          </p:cNvSpPr>
          <p:nvPr/>
        </p:nvSpPr>
        <p:spPr bwMode="auto">
          <a:xfrm>
            <a:off x="1940272" y="1973772"/>
            <a:ext cx="1080000" cy="252000"/>
          </a:xfrm>
          <a:prstGeom prst="rect">
            <a:avLst/>
          </a:prstGeom>
          <a:solidFill>
            <a:srgbClr val="0000FF">
              <a:alpha val="1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3091" name="Text Box 147"/>
          <p:cNvSpPr txBox="1">
            <a:spLocks noChangeArrowheads="1"/>
          </p:cNvSpPr>
          <p:nvPr/>
        </p:nvSpPr>
        <p:spPr bwMode="auto">
          <a:xfrm>
            <a:off x="5214942" y="765175"/>
            <a:ext cx="3406771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يتم ذلك بواسطة</a:t>
            </a:r>
            <a:r>
              <a:rPr lang="ar-DZ" sz="2000" dirty="0">
                <a:solidFill>
                  <a:schemeClr val="bg1"/>
                </a:solidFill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سجل التوجيه </a:t>
            </a:r>
            <a:r>
              <a:rPr lang="fr-FR" sz="2000" b="1" dirty="0">
                <a:solidFill>
                  <a:schemeClr val="bg1"/>
                </a:solidFill>
                <a:cs typeface="Arabic Transparent" pitchFamily="2" charset="-78"/>
              </a:rPr>
              <a:t>TRISB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83093" name="AutoShape 149"/>
          <p:cNvSpPr>
            <a:spLocks noChangeArrowheads="1"/>
          </p:cNvSpPr>
          <p:nvPr/>
        </p:nvSpPr>
        <p:spPr bwMode="auto">
          <a:xfrm>
            <a:off x="2293950" y="2030220"/>
            <a:ext cx="324000" cy="180000"/>
          </a:xfrm>
          <a:prstGeom prst="leftArrow">
            <a:avLst>
              <a:gd name="adj1" fmla="val 50000"/>
              <a:gd name="adj2" fmla="val 457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3094" name="Rectangle 150"/>
          <p:cNvSpPr>
            <a:spLocks noChangeArrowheads="1"/>
          </p:cNvSpPr>
          <p:nvPr/>
        </p:nvSpPr>
        <p:spPr bwMode="auto">
          <a:xfrm>
            <a:off x="4682350" y="1268413"/>
            <a:ext cx="3986989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يعني: </a:t>
            </a:r>
            <a:r>
              <a:rPr lang="ar-DZ" altLang="ja-JP" sz="20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20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R</a:t>
            </a:r>
            <a:r>
              <a:rPr lang="fr-FR" altLang="ja-JP" sz="2000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B</a:t>
            </a:r>
            <a:r>
              <a:rPr lang="fr-FR" altLang="ja-JP" sz="20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4=0</a:t>
            </a:r>
            <a:r>
              <a:rPr lang="ar-DZ" altLang="ja-JP" sz="20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لسجل التحكم 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</a:rPr>
              <a:t>TRIS</a:t>
            </a:r>
            <a:r>
              <a:rPr lang="fr-FR" altLang="ja-JP" sz="2000" b="1" dirty="0">
                <a:solidFill>
                  <a:schemeClr val="hlink"/>
                </a:solidFill>
                <a:ea typeface="SimSun" pitchFamily="2" charset="-122"/>
              </a:rPr>
              <a:t>B</a:t>
            </a:r>
            <a:r>
              <a:rPr lang="ar-DZ" altLang="ja-JP" sz="2000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.</a:t>
            </a:r>
          </a:p>
        </p:txBody>
      </p:sp>
      <p:graphicFrame>
        <p:nvGraphicFramePr>
          <p:cNvPr id="83095" name="Group 151"/>
          <p:cNvGraphicFramePr>
            <a:graphicFrameLocks noGrp="1"/>
          </p:cNvGraphicFramePr>
          <p:nvPr/>
        </p:nvGraphicFramePr>
        <p:xfrm>
          <a:off x="3995738" y="1773238"/>
          <a:ext cx="4941887" cy="360363"/>
        </p:xfrm>
        <a:graphic>
          <a:graphicData uri="http://schemas.openxmlformats.org/drawingml/2006/table">
            <a:tbl>
              <a:tblPr/>
              <a:tblGrid>
                <a:gridCol w="595312"/>
                <a:gridCol w="592138"/>
                <a:gridCol w="595312"/>
                <a:gridCol w="593725"/>
                <a:gridCol w="641350"/>
                <a:gridCol w="639763"/>
                <a:gridCol w="642937"/>
                <a:gridCol w="64135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RB7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RB6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RB5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RB2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RB1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RB0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3115" name="Group 171"/>
          <p:cNvGraphicFramePr>
            <a:graphicFrameLocks noGrp="1"/>
          </p:cNvGraphicFramePr>
          <p:nvPr/>
        </p:nvGraphicFramePr>
        <p:xfrm>
          <a:off x="3995738" y="2493963"/>
          <a:ext cx="4897437" cy="347663"/>
        </p:xfrm>
        <a:graphic>
          <a:graphicData uri="http://schemas.openxmlformats.org/drawingml/2006/table">
            <a:tbl>
              <a:tblPr/>
              <a:tblGrid>
                <a:gridCol w="588962"/>
                <a:gridCol w="588963"/>
                <a:gridCol w="587375"/>
                <a:gridCol w="588962"/>
                <a:gridCol w="635000"/>
                <a:gridCol w="636588"/>
                <a:gridCol w="636587"/>
                <a:gridCol w="635000"/>
              </a:tblGrid>
              <a:tr h="3476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135" name="Line 191"/>
          <p:cNvSpPr>
            <a:spLocks noChangeShapeType="1"/>
          </p:cNvSpPr>
          <p:nvPr/>
        </p:nvSpPr>
        <p:spPr bwMode="auto">
          <a:xfrm>
            <a:off x="6084888" y="2179638"/>
            <a:ext cx="0" cy="25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3136" name="Rectangle 192"/>
          <p:cNvSpPr>
            <a:spLocks noChangeArrowheads="1"/>
          </p:cNvSpPr>
          <p:nvPr/>
        </p:nvSpPr>
        <p:spPr bwMode="auto">
          <a:xfrm>
            <a:off x="5099608" y="2997200"/>
            <a:ext cx="2207656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rgbClr val="009900"/>
                </a:solidFill>
                <a:cs typeface="Times New Roman" pitchFamily="18" charset="0"/>
              </a:rPr>
              <a:t>(111</a:t>
            </a:r>
            <a:r>
              <a:rPr lang="fr-FR" sz="2000" b="1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fr-FR" sz="2000" b="1" dirty="0">
                <a:solidFill>
                  <a:srgbClr val="009900"/>
                </a:solidFill>
                <a:cs typeface="Times New Roman" pitchFamily="18" charset="0"/>
              </a:rPr>
              <a:t>1111)</a:t>
            </a:r>
            <a:r>
              <a:rPr lang="fr-FR" sz="2000" b="1" baseline="-30000" dirty="0">
                <a:solidFill>
                  <a:srgbClr val="009900"/>
                </a:solidFill>
                <a:cs typeface="Times New Roman" pitchFamily="18" charset="0"/>
              </a:rPr>
              <a:t>2</a:t>
            </a:r>
            <a:r>
              <a:rPr lang="fr-FR" sz="2000" b="1" dirty="0">
                <a:solidFill>
                  <a:srgbClr val="009900"/>
                </a:solidFill>
                <a:cs typeface="Times New Roman" pitchFamily="18" charset="0"/>
              </a:rPr>
              <a:t> = (EF)</a:t>
            </a:r>
            <a:r>
              <a:rPr lang="fr-FR" sz="2000" b="1" baseline="-30000" dirty="0">
                <a:solidFill>
                  <a:srgbClr val="009900"/>
                </a:solidFill>
                <a:cs typeface="Times New Roman" pitchFamily="18" charset="0"/>
              </a:rPr>
              <a:t>h</a:t>
            </a:r>
          </a:p>
        </p:txBody>
      </p:sp>
      <p:sp>
        <p:nvSpPr>
          <p:cNvPr id="83137" name="Rectangle 193"/>
          <p:cNvSpPr>
            <a:spLocks noChangeArrowheads="1"/>
          </p:cNvSpPr>
          <p:nvPr/>
        </p:nvSpPr>
        <p:spPr bwMode="auto">
          <a:xfrm>
            <a:off x="5391537" y="4452938"/>
            <a:ext cx="222528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>
                <a:solidFill>
                  <a:srgbClr val="009900"/>
                </a:solidFill>
                <a:cs typeface="Times New Roman" pitchFamily="18" charset="0"/>
              </a:rPr>
              <a:t>(000</a:t>
            </a:r>
            <a:r>
              <a:rPr lang="fr-FR" sz="2000" b="1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fr-FR" sz="2000" b="1">
                <a:solidFill>
                  <a:srgbClr val="009900"/>
                </a:solidFill>
                <a:cs typeface="Times New Roman" pitchFamily="18" charset="0"/>
              </a:rPr>
              <a:t>0000)</a:t>
            </a:r>
            <a:r>
              <a:rPr lang="fr-FR" sz="2000" b="1" baseline="-30000">
                <a:solidFill>
                  <a:srgbClr val="009900"/>
                </a:solidFill>
                <a:cs typeface="Times New Roman" pitchFamily="18" charset="0"/>
              </a:rPr>
              <a:t>2</a:t>
            </a:r>
            <a:r>
              <a:rPr lang="fr-FR" sz="2000" b="1">
                <a:solidFill>
                  <a:srgbClr val="009900"/>
                </a:solidFill>
                <a:cs typeface="Times New Roman" pitchFamily="18" charset="0"/>
              </a:rPr>
              <a:t> = (00)</a:t>
            </a:r>
            <a:r>
              <a:rPr lang="fr-FR" sz="2000" b="1" baseline="-30000">
                <a:solidFill>
                  <a:srgbClr val="009900"/>
                </a:solidFill>
                <a:cs typeface="Times New Roman" pitchFamily="18" charset="0"/>
              </a:rPr>
              <a:t>h</a:t>
            </a:r>
          </a:p>
        </p:txBody>
      </p:sp>
      <p:sp>
        <p:nvSpPr>
          <p:cNvPr id="83138" name="Rectangle 194"/>
          <p:cNvSpPr>
            <a:spLocks noChangeArrowheads="1"/>
          </p:cNvSpPr>
          <p:nvPr/>
        </p:nvSpPr>
        <p:spPr bwMode="auto">
          <a:xfrm>
            <a:off x="7875588" y="4823674"/>
            <a:ext cx="100647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sz="20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3139" name="Rectangle 195"/>
          <p:cNvSpPr>
            <a:spLocks noChangeArrowheads="1"/>
          </p:cNvSpPr>
          <p:nvPr/>
        </p:nvSpPr>
        <p:spPr bwMode="auto">
          <a:xfrm>
            <a:off x="600500" y="5042473"/>
            <a:ext cx="1778627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>
                <a:solidFill>
                  <a:schemeClr val="hlink"/>
                </a:solidFill>
                <a:cs typeface="Times New Roman" pitchFamily="18" charset="0"/>
              </a:rPr>
              <a:t>MOVLW</a:t>
            </a:r>
            <a:r>
              <a:rPr lang="fr-FR" sz="2000" b="1" dirty="0">
                <a:cs typeface="Times New Roman" pitchFamily="18" charset="0"/>
              </a:rPr>
              <a:t> </a:t>
            </a:r>
            <a:r>
              <a:rPr lang="fr-FR" sz="2000" b="1" dirty="0" smtClean="0">
                <a:cs typeface="Times New Roman" pitchFamily="18" charset="0"/>
              </a:rPr>
              <a:t>  </a:t>
            </a:r>
            <a:r>
              <a:rPr lang="fr-FR" sz="2000" b="1" dirty="0">
                <a:solidFill>
                  <a:schemeClr val="tx1"/>
                </a:solidFill>
                <a:cs typeface="Times New Roman" pitchFamily="18" charset="0"/>
              </a:rPr>
              <a:t>0xEF</a:t>
            </a:r>
            <a:r>
              <a:rPr lang="fr-FR" sz="2000" b="1" dirty="0">
                <a:cs typeface="Times New Roman" pitchFamily="18" charset="0"/>
              </a:rPr>
              <a:t> </a:t>
            </a:r>
          </a:p>
        </p:txBody>
      </p:sp>
      <p:sp>
        <p:nvSpPr>
          <p:cNvPr id="83140" name="Rectangle 196"/>
          <p:cNvSpPr>
            <a:spLocks noChangeArrowheads="1"/>
          </p:cNvSpPr>
          <p:nvPr/>
        </p:nvSpPr>
        <p:spPr bwMode="auto">
          <a:xfrm>
            <a:off x="600500" y="5401248"/>
            <a:ext cx="1858649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GB" sz="2000" b="1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en-GB" sz="2000" b="1">
                <a:cs typeface="Times New Roman" pitchFamily="18" charset="0"/>
              </a:rPr>
              <a:t>  </a:t>
            </a:r>
            <a:r>
              <a:rPr lang="en-GB" altLang="ja-JP" sz="2000" b="1">
                <a:solidFill>
                  <a:schemeClr val="folHlink"/>
                </a:solidFill>
                <a:ea typeface="SimSun" pitchFamily="2" charset="-122"/>
              </a:rPr>
              <a:t>TRISB</a:t>
            </a:r>
            <a:r>
              <a:rPr lang="fr-FR" altLang="ja-JP" sz="2000" b="1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83141" name="Rectangle 197"/>
          <p:cNvSpPr>
            <a:spLocks noChangeArrowheads="1"/>
          </p:cNvSpPr>
          <p:nvPr/>
        </p:nvSpPr>
        <p:spPr bwMode="auto">
          <a:xfrm>
            <a:off x="7929586" y="5757139"/>
            <a:ext cx="768350" cy="457200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altLang="ja-JP" sz="2400" b="1" u="sng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أو:</a:t>
            </a:r>
          </a:p>
        </p:txBody>
      </p:sp>
      <p:sp>
        <p:nvSpPr>
          <p:cNvPr id="83142" name="Rectangle 198"/>
          <p:cNvSpPr>
            <a:spLocks noChangeArrowheads="1"/>
          </p:cNvSpPr>
          <p:nvPr/>
        </p:nvSpPr>
        <p:spPr bwMode="auto">
          <a:xfrm>
            <a:off x="590106" y="6042226"/>
            <a:ext cx="2405063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/>
            <a:r>
              <a:rPr lang="en-GB" sz="2000" b="1" dirty="0">
                <a:solidFill>
                  <a:schemeClr val="hlink"/>
                </a:solidFill>
                <a:cs typeface="Times New Roman" pitchFamily="18" charset="0"/>
              </a:rPr>
              <a:t>MOVLW</a:t>
            </a:r>
            <a:r>
              <a:rPr lang="en-GB" sz="2000" b="1" dirty="0">
                <a:cs typeface="Times New Roman" pitchFamily="18" charset="0"/>
              </a:rPr>
              <a:t>  </a:t>
            </a:r>
            <a:r>
              <a:rPr lang="en-GB" sz="2000" b="1" dirty="0" smtClean="0">
                <a:cs typeface="Times New Roman" pitchFamily="18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cs typeface="Times New Roman" pitchFamily="18" charset="0"/>
              </a:rPr>
              <a:t>0x</a:t>
            </a:r>
            <a:r>
              <a:rPr lang="fr-FR" sz="2000" b="1" dirty="0">
                <a:solidFill>
                  <a:schemeClr val="tx1"/>
                </a:solidFill>
                <a:cs typeface="Times New Roman" pitchFamily="18" charset="0"/>
              </a:rPr>
              <a:t>00</a:t>
            </a:r>
            <a:endParaRPr lang="en-GB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3143" name="Rectangle 199"/>
          <p:cNvSpPr>
            <a:spLocks noChangeArrowheads="1"/>
          </p:cNvSpPr>
          <p:nvPr/>
        </p:nvSpPr>
        <p:spPr bwMode="auto">
          <a:xfrm>
            <a:off x="584514" y="6370839"/>
            <a:ext cx="1858649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GB" sz="2000" b="1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en-GB" sz="2000" b="1">
                <a:cs typeface="Times New Roman" pitchFamily="18" charset="0"/>
              </a:rPr>
              <a:t>  </a:t>
            </a:r>
            <a:r>
              <a:rPr lang="en-GB" altLang="ja-JP" sz="2000" b="1">
                <a:solidFill>
                  <a:schemeClr val="folHlink"/>
                </a:solidFill>
                <a:ea typeface="SimSun" pitchFamily="2" charset="-122"/>
              </a:rPr>
              <a:t>TRISB</a:t>
            </a:r>
            <a:r>
              <a:rPr lang="fr-FR" altLang="ja-JP" sz="2000" b="1">
                <a:solidFill>
                  <a:schemeClr val="folHlink"/>
                </a:solidFill>
              </a:rPr>
              <a:t> </a:t>
            </a:r>
          </a:p>
        </p:txBody>
      </p:sp>
      <p:graphicFrame>
        <p:nvGraphicFramePr>
          <p:cNvPr id="83144" name="Group 200"/>
          <p:cNvGraphicFramePr>
            <a:graphicFrameLocks noGrp="1"/>
          </p:cNvGraphicFramePr>
          <p:nvPr/>
        </p:nvGraphicFramePr>
        <p:xfrm>
          <a:off x="3987800" y="3960813"/>
          <a:ext cx="4897438" cy="347663"/>
        </p:xfrm>
        <a:graphic>
          <a:graphicData uri="http://schemas.openxmlformats.org/drawingml/2006/table">
            <a:tbl>
              <a:tblPr/>
              <a:tblGrid>
                <a:gridCol w="588963"/>
                <a:gridCol w="588962"/>
                <a:gridCol w="587375"/>
                <a:gridCol w="588963"/>
                <a:gridCol w="635000"/>
                <a:gridCol w="636587"/>
                <a:gridCol w="636588"/>
                <a:gridCol w="635000"/>
              </a:tblGrid>
              <a:tr h="3476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164" name="Line 220"/>
          <p:cNvSpPr>
            <a:spLocks noChangeShapeType="1"/>
          </p:cNvSpPr>
          <p:nvPr/>
        </p:nvSpPr>
        <p:spPr bwMode="auto">
          <a:xfrm>
            <a:off x="6076950" y="36464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3165" name="Text Box 221"/>
          <p:cNvSpPr txBox="1">
            <a:spLocks noChangeArrowheads="1"/>
          </p:cNvSpPr>
          <p:nvPr/>
        </p:nvSpPr>
        <p:spPr bwMode="auto">
          <a:xfrm>
            <a:off x="8020050" y="3371850"/>
            <a:ext cx="790575" cy="457200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u="sng" dirty="0" err="1">
                <a:solidFill>
                  <a:schemeClr val="tx1"/>
                </a:solidFill>
              </a:rPr>
              <a:t>او</a:t>
            </a:r>
            <a:r>
              <a:rPr lang="ar-DZ" sz="2400" b="1" u="sng" dirty="0">
                <a:solidFill>
                  <a:schemeClr val="tx1"/>
                </a:solidFill>
              </a:rPr>
              <a:t> :</a:t>
            </a:r>
            <a:endParaRPr lang="fr-FR" sz="2400" b="1" u="sng" dirty="0">
              <a:solidFill>
                <a:schemeClr val="tx1"/>
              </a:solidFill>
            </a:endParaRPr>
          </a:p>
        </p:txBody>
      </p:sp>
      <p:sp>
        <p:nvSpPr>
          <p:cNvPr id="83166" name="Rectangle 222"/>
          <p:cNvSpPr>
            <a:spLocks noChangeArrowheads="1"/>
          </p:cNvSpPr>
          <p:nvPr/>
        </p:nvSpPr>
        <p:spPr bwMode="auto">
          <a:xfrm>
            <a:off x="2553065" y="5080573"/>
            <a:ext cx="323678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0xEF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endParaRPr lang="fr-FR" b="1" dirty="0">
              <a:solidFill>
                <a:srgbClr val="006600"/>
              </a:solidFill>
              <a:cs typeface="Arabic Transparent" pitchFamily="2" charset="-78"/>
            </a:endParaRPr>
          </a:p>
        </p:txBody>
      </p:sp>
      <p:sp>
        <p:nvSpPr>
          <p:cNvPr id="83167" name="Rectangle 223"/>
          <p:cNvSpPr>
            <a:spLocks noChangeArrowheads="1"/>
          </p:cNvSpPr>
          <p:nvPr/>
        </p:nvSpPr>
        <p:spPr bwMode="auto">
          <a:xfrm>
            <a:off x="2029260" y="5488560"/>
            <a:ext cx="561135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</a:rPr>
              <a:t>0xEF</a:t>
            </a:r>
            <a:r>
              <a:rPr lang="ar-DZ" b="1" dirty="0">
                <a:solidFill>
                  <a:schemeClr val="tx1"/>
                </a:solidFill>
              </a:rPr>
              <a:t>)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TRISB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;</a:t>
            </a:r>
          </a:p>
        </p:txBody>
      </p:sp>
      <p:sp>
        <p:nvSpPr>
          <p:cNvPr id="83168" name="Rectangle 224"/>
          <p:cNvSpPr>
            <a:spLocks noChangeArrowheads="1"/>
          </p:cNvSpPr>
          <p:nvPr/>
        </p:nvSpPr>
        <p:spPr bwMode="auto">
          <a:xfrm>
            <a:off x="2432081" y="6062864"/>
            <a:ext cx="325281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0x00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endParaRPr lang="fr-FR" b="1" dirty="0">
              <a:solidFill>
                <a:srgbClr val="006600"/>
              </a:solidFill>
              <a:cs typeface="Arabic Transparent" pitchFamily="2" charset="-78"/>
            </a:endParaRPr>
          </a:p>
        </p:txBody>
      </p:sp>
      <p:sp>
        <p:nvSpPr>
          <p:cNvPr id="83169" name="Rectangle 225"/>
          <p:cNvSpPr>
            <a:spLocks noChangeArrowheads="1"/>
          </p:cNvSpPr>
          <p:nvPr/>
        </p:nvSpPr>
        <p:spPr bwMode="auto">
          <a:xfrm>
            <a:off x="2188420" y="6401001"/>
            <a:ext cx="538397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</a:rPr>
              <a:t>0x00</a:t>
            </a:r>
            <a:r>
              <a:rPr lang="ar-DZ" b="1" dirty="0">
                <a:solidFill>
                  <a:schemeClr val="tx1"/>
                </a:solidFill>
              </a:rPr>
              <a:t>)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b="1" dirty="0">
                <a:solidFill>
                  <a:srgbClr val="006600"/>
                </a:solidFill>
                <a:cs typeface="Arabic Transparent" pitchFamily="2" charset="-78"/>
              </a:rPr>
              <a:t>TRISB</a:t>
            </a:r>
            <a:r>
              <a:rPr lang="ar-DZ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;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0343"/>
            <a:ext cx="327840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à coins arrondis 26"/>
          <p:cNvSpPr/>
          <p:nvPr/>
        </p:nvSpPr>
        <p:spPr>
          <a:xfrm>
            <a:off x="1214446" y="3914076"/>
            <a:ext cx="1857388" cy="586494"/>
          </a:xfrm>
          <a:prstGeom prst="round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8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8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8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8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8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8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8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8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8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8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8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4" dur="500"/>
                                        <p:tgtEl>
                                          <p:spTgt spid="8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8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8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500"/>
                                        <p:tgtEl>
                                          <p:spTgt spid="8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8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9" dur="500"/>
                                        <p:tgtEl>
                                          <p:spTgt spid="8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nimBg="1"/>
      <p:bldP spid="83063" grpId="0" animBg="1"/>
      <p:bldP spid="83091" grpId="0" animBg="1"/>
      <p:bldP spid="83093" grpId="0" animBg="1"/>
      <p:bldP spid="83094" grpId="0"/>
      <p:bldP spid="83135" grpId="0" animBg="1"/>
      <p:bldP spid="83136" grpId="0"/>
      <p:bldP spid="83137" grpId="0"/>
      <p:bldP spid="83138" grpId="0"/>
      <p:bldP spid="83139" grpId="0"/>
      <p:bldP spid="83140" grpId="0"/>
      <p:bldP spid="83141" grpId="0" animBg="1"/>
      <p:bldP spid="83142" grpId="0"/>
      <p:bldP spid="83143" grpId="0"/>
      <p:bldP spid="83164" grpId="0" animBg="1"/>
      <p:bldP spid="83165" grpId="0" animBg="1"/>
      <p:bldP spid="83166" grpId="0"/>
      <p:bldP spid="83167" grpId="0"/>
      <p:bldP spid="83168" grpId="0"/>
      <p:bldP spid="83169" grpId="0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240736" y="142852"/>
            <a:ext cx="4786888" cy="400110"/>
          </a:xfrm>
          <a:prstGeom prst="rect">
            <a:avLst/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rgbClr val="0000FF"/>
                </a:solidFill>
                <a:cs typeface="Arabic Transparent" pitchFamily="2" charset="-78"/>
              </a:rPr>
              <a:t>RA2</a:t>
            </a:r>
            <a:r>
              <a:rPr lang="ar-DZ" altLang="ja-JP" sz="2000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كمدخل</a:t>
            </a:r>
            <a:r>
              <a:rPr lang="fr-FR" altLang="ja-JP" sz="2000" b="1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20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و</a:t>
            </a:r>
            <a:r>
              <a:rPr lang="fr-FR" altLang="ja-JP" sz="2000" b="1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نريد برمجة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rgbClr val="0000FF"/>
                </a:solidFill>
                <a:cs typeface="Arabic Transparent" pitchFamily="2" charset="-78"/>
              </a:rPr>
              <a:t>RB4</a:t>
            </a:r>
            <a:r>
              <a:rPr lang="ar-DZ" altLang="ja-JP" sz="2000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كمخرج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11065"/>
            <a:ext cx="3890960" cy="232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2747930" y="2147863"/>
            <a:ext cx="1104374" cy="309991"/>
          </a:xfrm>
          <a:prstGeom prst="rect">
            <a:avLst/>
          </a:prstGeom>
          <a:solidFill>
            <a:srgbClr val="0000FF">
              <a:alpha val="1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00034" y="287614"/>
            <a:ext cx="1104374" cy="309992"/>
          </a:xfrm>
          <a:prstGeom prst="rect">
            <a:avLst/>
          </a:prstGeom>
          <a:solidFill>
            <a:srgbClr val="0000FF">
              <a:alpha val="1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33" name="AutoShape 13"/>
          <p:cNvSpPr>
            <a:spLocks noChangeArrowheads="1"/>
          </p:cNvSpPr>
          <p:nvPr/>
        </p:nvSpPr>
        <p:spPr bwMode="auto">
          <a:xfrm>
            <a:off x="905709" y="382111"/>
            <a:ext cx="369478" cy="185721"/>
          </a:xfrm>
          <a:prstGeom prst="rightArrow">
            <a:avLst>
              <a:gd name="adj1" fmla="val 50000"/>
              <a:gd name="adj2" fmla="val 501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34" name="AutoShape 14"/>
          <p:cNvSpPr>
            <a:spLocks noChangeArrowheads="1"/>
          </p:cNvSpPr>
          <p:nvPr/>
        </p:nvSpPr>
        <p:spPr bwMode="auto">
          <a:xfrm rot="10800000">
            <a:off x="2747240" y="2184820"/>
            <a:ext cx="396000" cy="185721"/>
          </a:xfrm>
          <a:prstGeom prst="rightArrow">
            <a:avLst>
              <a:gd name="adj1" fmla="val 50000"/>
              <a:gd name="adj2" fmla="val 501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1042988" y="2857496"/>
            <a:ext cx="2879725" cy="120032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r>
              <a:rPr lang="en-GB" sz="2400" b="1" dirty="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hlink"/>
                </a:solidFill>
                <a:cs typeface="Times New Roman" pitchFamily="18" charset="0"/>
              </a:rPr>
              <a:t>MOVLW</a:t>
            </a:r>
            <a:r>
              <a:rPr lang="en-GB" sz="2400" b="1" dirty="0" smtClean="0">
                <a:cs typeface="Times New Roman" pitchFamily="18" charset="0"/>
              </a:rPr>
              <a:t>   </a:t>
            </a:r>
            <a:r>
              <a:rPr lang="en-GB" sz="2400" b="1" dirty="0">
                <a:solidFill>
                  <a:schemeClr val="tx1"/>
                </a:solidFill>
                <a:cs typeface="Times New Roman" pitchFamily="18" charset="0"/>
              </a:rPr>
              <a:t>0x04</a:t>
            </a:r>
            <a:r>
              <a:rPr lang="en-GB" sz="2400" b="1" dirty="0">
                <a:cs typeface="Times New Roman" pitchFamily="18" charset="0"/>
              </a:rPr>
              <a:t>                              </a:t>
            </a:r>
            <a:endParaRPr lang="fr-FR" sz="2400" b="1" dirty="0">
              <a:cs typeface="Times New Roman" pitchFamily="18" charset="0"/>
            </a:endParaRPr>
          </a:p>
          <a:p>
            <a:pPr eaLnBrk="0" hangingPunct="0"/>
            <a:r>
              <a:rPr lang="ar-DZ" altLang="ja-JP" sz="2400" b="1" dirty="0">
                <a:cs typeface="Times New Roman" pitchFamily="18" charset="0"/>
              </a:rPr>
              <a:t> </a:t>
            </a:r>
            <a:r>
              <a:rPr lang="en-GB" altLang="ja-JP" sz="2400" b="1" dirty="0">
                <a:solidFill>
                  <a:schemeClr val="hlink"/>
                </a:solidFill>
              </a:rPr>
              <a:t>MOVWF</a:t>
            </a:r>
            <a:r>
              <a:rPr lang="en-GB" altLang="ja-JP" sz="2400" b="1" dirty="0">
                <a:solidFill>
                  <a:srgbClr val="FF3300"/>
                </a:solidFill>
              </a:rPr>
              <a:t> </a:t>
            </a:r>
            <a:r>
              <a:rPr lang="en-GB" altLang="ja-JP" sz="2400" b="1" dirty="0" smtClean="0"/>
              <a:t> </a:t>
            </a:r>
            <a:r>
              <a:rPr lang="en-GB" altLang="ja-JP" sz="2400" b="1" dirty="0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en-GB" altLang="ja-JP" sz="2400" b="1" dirty="0">
                <a:ea typeface="SimSun" pitchFamily="2" charset="-122"/>
              </a:rPr>
              <a:t> </a:t>
            </a:r>
            <a:endParaRPr lang="fr-FR" altLang="ja-JP" sz="2400" b="1" dirty="0"/>
          </a:p>
          <a:p>
            <a:pPr eaLnBrk="0" hangingPunct="0"/>
            <a:r>
              <a:rPr lang="en-GB" altLang="ja-JP" sz="2400" b="1" dirty="0">
                <a:solidFill>
                  <a:schemeClr val="hlink"/>
                </a:solidFill>
              </a:rPr>
              <a:t> </a:t>
            </a:r>
            <a:endParaRPr lang="en-GB" altLang="ja-JP" sz="2400" b="1" dirty="0">
              <a:solidFill>
                <a:schemeClr val="folHlink"/>
              </a:solidFill>
              <a:ea typeface="SimSun" pitchFamily="2" charset="-122"/>
            </a:endParaRPr>
          </a:p>
        </p:txBody>
      </p:sp>
      <p:sp>
        <p:nvSpPr>
          <p:cNvPr id="81938" name="AutoShape 18"/>
          <p:cNvSpPr>
            <a:spLocks/>
          </p:cNvSpPr>
          <p:nvPr/>
        </p:nvSpPr>
        <p:spPr bwMode="auto">
          <a:xfrm>
            <a:off x="5786446" y="1714488"/>
            <a:ext cx="1268436" cy="43338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78125"/>
              <a:gd name="adj5" fmla="val 325961"/>
              <a:gd name="adj6" fmla="val -165946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altLang="ja-JP" b="1" dirty="0">
                <a:solidFill>
                  <a:srgbClr val="0000FF"/>
                </a:solidFill>
              </a:rPr>
              <a:t>RA2</a:t>
            </a:r>
            <a:r>
              <a:rPr lang="ar-DZ" altLang="ja-JP" b="1" dirty="0"/>
              <a:t> </a:t>
            </a:r>
            <a:r>
              <a:rPr lang="ar-DZ" altLang="ja-JP" b="1" dirty="0" smtClean="0">
                <a:solidFill>
                  <a:schemeClr val="tx1"/>
                </a:solidFill>
              </a:rPr>
              <a:t>كمدخل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1939" name="AutoShape 19"/>
          <p:cNvSpPr>
            <a:spLocks/>
          </p:cNvSpPr>
          <p:nvPr/>
        </p:nvSpPr>
        <p:spPr bwMode="auto">
          <a:xfrm>
            <a:off x="5715008" y="2285992"/>
            <a:ext cx="1404000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68067"/>
              <a:gd name="adj5" fmla="val 418579"/>
              <a:gd name="adj6" fmla="val -144429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ar-DZ" altLang="ja-JP" b="1" dirty="0" smtClean="0">
                <a:solidFill>
                  <a:srgbClr val="0000FF"/>
                </a:solidFill>
              </a:rPr>
              <a:t> </a:t>
            </a:r>
            <a:r>
              <a:rPr lang="fr-FR" altLang="ja-JP" b="1" dirty="0" smtClean="0">
                <a:solidFill>
                  <a:srgbClr val="0000FF"/>
                </a:solidFill>
              </a:rPr>
              <a:t>RB4  </a:t>
            </a:r>
            <a:r>
              <a:rPr lang="ar-DZ" altLang="ja-JP" b="1" dirty="0" smtClean="0">
                <a:solidFill>
                  <a:srgbClr val="0000FF"/>
                </a:solidFill>
              </a:rPr>
              <a:t> </a:t>
            </a:r>
            <a:r>
              <a:rPr lang="ar-DZ" altLang="ja-JP" b="1" dirty="0" smtClean="0"/>
              <a:t> </a:t>
            </a:r>
            <a:r>
              <a:rPr lang="ar-DZ" altLang="ja-JP" b="1" dirty="0">
                <a:solidFill>
                  <a:schemeClr val="tx1"/>
                </a:solidFill>
              </a:rPr>
              <a:t>كمخرج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1940" name="AutoShape 20"/>
          <p:cNvSpPr>
            <a:spLocks noChangeArrowheads="1"/>
          </p:cNvSpPr>
          <p:nvPr/>
        </p:nvSpPr>
        <p:spPr bwMode="auto">
          <a:xfrm>
            <a:off x="1042988" y="2903534"/>
            <a:ext cx="2592387" cy="7207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 dirty="0"/>
          </a:p>
        </p:txBody>
      </p:sp>
      <p:sp>
        <p:nvSpPr>
          <p:cNvPr id="81941" name="AutoShape 21"/>
          <p:cNvSpPr>
            <a:spLocks noChangeArrowheads="1"/>
          </p:cNvSpPr>
          <p:nvPr/>
        </p:nvSpPr>
        <p:spPr bwMode="auto">
          <a:xfrm>
            <a:off x="1011456" y="3649659"/>
            <a:ext cx="2592387" cy="7207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995690" y="3603408"/>
            <a:ext cx="2646362" cy="83099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GB" altLang="ja-JP" sz="2400" b="1" dirty="0">
                <a:solidFill>
                  <a:schemeClr val="hlink"/>
                </a:solidFill>
              </a:rPr>
              <a:t>MOVLW</a:t>
            </a:r>
            <a:r>
              <a:rPr lang="en-GB" altLang="ja-JP" sz="2400" b="1" dirty="0"/>
              <a:t>  </a:t>
            </a:r>
            <a:r>
              <a:rPr lang="en-GB" altLang="ja-JP" sz="2400" b="1" dirty="0" smtClean="0"/>
              <a:t> </a:t>
            </a:r>
            <a:r>
              <a:rPr lang="en-GB" altLang="ja-JP" sz="2400" b="1" dirty="0">
                <a:solidFill>
                  <a:schemeClr val="tx1"/>
                </a:solidFill>
              </a:rPr>
              <a:t>0x 00</a:t>
            </a:r>
            <a:endParaRPr lang="fr-FR" altLang="ja-JP" sz="2400" b="1" dirty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sz="2400" b="1" dirty="0">
                <a:solidFill>
                  <a:schemeClr val="hlink"/>
                </a:solidFill>
              </a:rPr>
              <a:t>MOVWF</a:t>
            </a:r>
            <a:r>
              <a:rPr lang="en-GB" altLang="ja-JP" sz="2400" b="1" dirty="0">
                <a:solidFill>
                  <a:srgbClr val="FF3300"/>
                </a:solidFill>
              </a:rPr>
              <a:t> </a:t>
            </a:r>
            <a:r>
              <a:rPr lang="en-GB" altLang="ja-JP" sz="2400" b="1" dirty="0"/>
              <a:t> </a:t>
            </a:r>
            <a:r>
              <a:rPr lang="en-GB" altLang="ja-JP" sz="2400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en-US" sz="2400" b="1" dirty="0">
              <a:solidFill>
                <a:schemeClr val="folHlink"/>
              </a:solidFill>
              <a:ea typeface="SimSun" pitchFamily="2" charset="-122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5940425" y="2928934"/>
            <a:ext cx="2879725" cy="156966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r>
              <a:rPr lang="en-GB" sz="2400" b="1" dirty="0" smtClean="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en-GB" sz="2400" b="1" dirty="0">
                <a:solidFill>
                  <a:schemeClr val="hlink"/>
                </a:solidFill>
                <a:cs typeface="Times New Roman" pitchFamily="18" charset="0"/>
              </a:rPr>
              <a:t>MOVLW</a:t>
            </a:r>
            <a:r>
              <a:rPr lang="en-GB" sz="2400" b="1" dirty="0">
                <a:cs typeface="Times New Roman" pitchFamily="18" charset="0"/>
              </a:rPr>
              <a:t>     </a:t>
            </a:r>
            <a:r>
              <a:rPr lang="en-GB" sz="2400" b="1" dirty="0">
                <a:solidFill>
                  <a:schemeClr val="tx1"/>
                </a:solidFill>
                <a:cs typeface="Times New Roman" pitchFamily="18" charset="0"/>
              </a:rPr>
              <a:t>0x1F</a:t>
            </a:r>
            <a:r>
              <a:rPr lang="en-GB" sz="2400" b="1" dirty="0">
                <a:cs typeface="Times New Roman" pitchFamily="18" charset="0"/>
              </a:rPr>
              <a:t>                              </a:t>
            </a:r>
            <a:endParaRPr lang="fr-FR" sz="2400" b="1" dirty="0">
              <a:cs typeface="Times New Roman" pitchFamily="18" charset="0"/>
            </a:endParaRPr>
          </a:p>
          <a:p>
            <a:pPr eaLnBrk="0" hangingPunct="0"/>
            <a:r>
              <a:rPr lang="ar-DZ" altLang="ja-JP" sz="2400" b="1" dirty="0">
                <a:cs typeface="Times New Roman" pitchFamily="18" charset="0"/>
              </a:rPr>
              <a:t> </a:t>
            </a:r>
            <a:r>
              <a:rPr lang="en-GB" altLang="ja-JP" sz="2400" b="1" dirty="0">
                <a:solidFill>
                  <a:schemeClr val="hlink"/>
                </a:solidFill>
              </a:rPr>
              <a:t>MOVWF</a:t>
            </a:r>
            <a:r>
              <a:rPr lang="en-GB" altLang="ja-JP" sz="2400" b="1" dirty="0">
                <a:solidFill>
                  <a:srgbClr val="FF3300"/>
                </a:solidFill>
              </a:rPr>
              <a:t> </a:t>
            </a:r>
            <a:r>
              <a:rPr lang="en-GB" altLang="ja-JP" sz="2400" b="1" dirty="0"/>
              <a:t>  </a:t>
            </a:r>
            <a:r>
              <a:rPr lang="en-GB" altLang="ja-JP" sz="2400" b="1" dirty="0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en-GB" altLang="ja-JP" sz="2400" b="1" dirty="0">
                <a:ea typeface="SimSun" pitchFamily="2" charset="-122"/>
              </a:rPr>
              <a:t> </a:t>
            </a:r>
            <a:endParaRPr lang="fr-FR" altLang="ja-JP" sz="2400" b="1" dirty="0"/>
          </a:p>
          <a:p>
            <a:pPr eaLnBrk="0" hangingPunct="0"/>
            <a:r>
              <a:rPr lang="en-GB" altLang="ja-JP" sz="2400" b="1" dirty="0">
                <a:solidFill>
                  <a:schemeClr val="hlink"/>
                </a:solidFill>
              </a:rPr>
              <a:t> MOVLW</a:t>
            </a:r>
            <a:r>
              <a:rPr lang="en-GB" altLang="ja-JP" sz="2400" b="1" dirty="0"/>
              <a:t>    </a:t>
            </a:r>
            <a:r>
              <a:rPr lang="en-GB" altLang="ja-JP" sz="2400" b="1" dirty="0">
                <a:solidFill>
                  <a:schemeClr val="tx1"/>
                </a:solidFill>
              </a:rPr>
              <a:t> 0x EF</a:t>
            </a:r>
            <a:endParaRPr lang="fr-FR" altLang="ja-JP" sz="2400" b="1" dirty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sz="2400" b="1" dirty="0"/>
              <a:t> </a:t>
            </a:r>
            <a:r>
              <a:rPr lang="en-GB" altLang="ja-JP" sz="2400" b="1" dirty="0">
                <a:solidFill>
                  <a:schemeClr val="hlink"/>
                </a:solidFill>
              </a:rPr>
              <a:t>MOVWF</a:t>
            </a:r>
            <a:r>
              <a:rPr lang="en-GB" altLang="ja-JP" sz="2400" b="1" dirty="0">
                <a:solidFill>
                  <a:srgbClr val="FF3300"/>
                </a:solidFill>
              </a:rPr>
              <a:t> </a:t>
            </a:r>
            <a:r>
              <a:rPr lang="en-GB" altLang="ja-JP" sz="2400" b="1" dirty="0" smtClean="0">
                <a:solidFill>
                  <a:srgbClr val="FF3300"/>
                </a:solidFill>
              </a:rPr>
              <a:t> </a:t>
            </a:r>
            <a:r>
              <a:rPr lang="en-GB" altLang="ja-JP" sz="2400" b="1" dirty="0" smtClean="0"/>
              <a:t> </a:t>
            </a:r>
            <a:r>
              <a:rPr lang="en-GB" altLang="ja-JP" sz="2400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</a:p>
        </p:txBody>
      </p:sp>
      <p:sp>
        <p:nvSpPr>
          <p:cNvPr id="81945" name="Rectangle 25"/>
          <p:cNvSpPr>
            <a:spLocks noChangeArrowheads="1"/>
          </p:cNvSpPr>
          <p:nvPr/>
        </p:nvSpPr>
        <p:spPr bwMode="auto">
          <a:xfrm>
            <a:off x="4429124" y="3417897"/>
            <a:ext cx="768350" cy="457200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altLang="ja-JP" sz="2400" b="1" u="sng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أو:</a:t>
            </a:r>
          </a:p>
        </p:txBody>
      </p:sp>
      <p:sp>
        <p:nvSpPr>
          <p:cNvPr id="17" name="Flèche droite 16"/>
          <p:cNvSpPr/>
          <p:nvPr/>
        </p:nvSpPr>
        <p:spPr>
          <a:xfrm>
            <a:off x="5286380" y="3560773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31" y="4500570"/>
            <a:ext cx="3150747" cy="228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  <p:bldP spid="81929" grpId="0" animBg="1"/>
      <p:bldP spid="81930" grpId="0" animBg="1"/>
      <p:bldP spid="81933" grpId="0" animBg="1"/>
      <p:bldP spid="81934" grpId="0" animBg="1"/>
      <p:bldP spid="81936" grpId="0"/>
      <p:bldP spid="81938" grpId="0" animBg="1"/>
      <p:bldP spid="81939" grpId="0" animBg="1"/>
      <p:bldP spid="81940" grpId="0" animBg="1"/>
      <p:bldP spid="81941" grpId="0" animBg="1"/>
      <p:bldP spid="81943" grpId="0"/>
      <p:bldP spid="81944" grpId="0"/>
      <p:bldP spid="81945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282231" y="71414"/>
            <a:ext cx="4647491" cy="40011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3ـ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نريد </a:t>
            </a:r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استخدام</a:t>
            </a:r>
            <a:r>
              <a:rPr lang="fr-FR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سجلات التوجيه </a:t>
            </a:r>
            <a:r>
              <a:rPr lang="fr-FR" altLang="ja-JP" sz="2000" b="1" dirty="0" smtClean="0">
                <a:solidFill>
                  <a:srgbClr val="FF33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2000" b="1" dirty="0" smtClean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</a:t>
            </a:r>
            <a:r>
              <a:rPr lang="ar-DZ" altLang="ja-JP" sz="2000" b="1" dirty="0" smtClean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 smtClean="0">
                <a:solidFill>
                  <a:srgbClr val="FF33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</a:t>
            </a:r>
            <a:endParaRPr lang="fr-FR" altLang="ja-JP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" y="470185"/>
            <a:ext cx="9001156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سجلات التوجيه </a:t>
            </a:r>
            <a:r>
              <a:rPr lang="fr-FR" altLang="ja-JP" b="1" dirty="0">
                <a:solidFill>
                  <a:srgbClr val="FF33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rgbClr val="FF33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موجودة في الصفحة 1 (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en-US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ومن 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اجل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استخدام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هذه السجلات يجب الذهاب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إلى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الصفحة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BANK1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للذاكرة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RAM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</a:rPr>
              <a:t> </a:t>
            </a:r>
            <a:r>
              <a:rPr lang="ar-DZ" altLang="ja-JP" b="1" dirty="0">
                <a:solidFill>
                  <a:schemeClr val="tx1"/>
                </a:solidFill>
              </a:rPr>
              <a:t> 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فكيف يتم ذلك.</a:t>
            </a:r>
            <a:endParaRPr lang="fr-FR" altLang="ja-JP" b="1" dirty="0">
              <a:solidFill>
                <a:schemeClr val="tx1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8121650" y="4357688"/>
            <a:ext cx="83502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sz="20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كان: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3929058" y="5006975"/>
            <a:ext cx="496094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r-FR" altLang="ja-JP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RP0=1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للسجل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ل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لذهاب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إلى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الصفحة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BANK1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4000496" y="5583238"/>
            <a:ext cx="4911729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r-FR" altLang="ja-JP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RP0=0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للسجل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ل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لذهاب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إلى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الصفحة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0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BANK0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4" name="AutoShape 11"/>
          <p:cNvSpPr>
            <a:spLocks/>
          </p:cNvSpPr>
          <p:nvPr/>
        </p:nvSpPr>
        <p:spPr bwMode="auto">
          <a:xfrm>
            <a:off x="8880838" y="5113701"/>
            <a:ext cx="144000" cy="756000"/>
          </a:xfrm>
          <a:prstGeom prst="rightBrace">
            <a:avLst>
              <a:gd name="adj1" fmla="val 26357"/>
              <a:gd name="adj2" fmla="val 50000"/>
            </a:avLst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7215206" y="2285992"/>
            <a:ext cx="1728935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u="sng" dirty="0">
                <a:solidFill>
                  <a:schemeClr val="fol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السجل </a:t>
            </a:r>
            <a:r>
              <a:rPr lang="fr-FR" altLang="ja-JP" sz="2000" b="1" u="sng" dirty="0">
                <a:solidFill>
                  <a:schemeClr val="folHlink"/>
                </a:solidFill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sz="2000" b="1" u="sng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:</a:t>
            </a:r>
            <a:endParaRPr lang="ar-DZ" altLang="ja-JP" sz="2000" b="1" u="sng" dirty="0"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pic>
        <p:nvPicPr>
          <p:cNvPr id="26" name="Picture 2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5150" y="3176588"/>
            <a:ext cx="582453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Group 29"/>
          <p:cNvGraphicFramePr>
            <a:graphicFrameLocks noGrp="1"/>
          </p:cNvGraphicFramePr>
          <p:nvPr/>
        </p:nvGraphicFramePr>
        <p:xfrm>
          <a:off x="3132138" y="2774950"/>
          <a:ext cx="5759450" cy="395288"/>
        </p:xfrm>
        <a:graphic>
          <a:graphicData uri="http://schemas.openxmlformats.org/drawingml/2006/table">
            <a:tbl>
              <a:tblPr/>
              <a:tblGrid>
                <a:gridCol w="720725"/>
                <a:gridCol w="719137"/>
                <a:gridCol w="720725"/>
                <a:gridCol w="720725"/>
                <a:gridCol w="717550"/>
                <a:gridCol w="720725"/>
                <a:gridCol w="719138"/>
                <a:gridCol w="720725"/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7 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6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bit 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bit 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Line 49"/>
          <p:cNvSpPr>
            <a:spLocks noChangeShapeType="1"/>
          </p:cNvSpPr>
          <p:nvPr/>
        </p:nvSpPr>
        <p:spPr bwMode="auto">
          <a:xfrm>
            <a:off x="5005388" y="3541713"/>
            <a:ext cx="0" cy="241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" name="AutoShape 50"/>
          <p:cNvSpPr>
            <a:spLocks noChangeArrowheads="1"/>
          </p:cNvSpPr>
          <p:nvPr/>
        </p:nvSpPr>
        <p:spPr bwMode="auto">
          <a:xfrm>
            <a:off x="3563938" y="3821113"/>
            <a:ext cx="2651136" cy="687387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 algn="r" rtl="1"/>
            <a:r>
              <a:rPr lang="ar-DZ" sz="20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يشير </a:t>
            </a:r>
            <a:r>
              <a:rPr lang="ar-DZ" sz="20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إلى </a:t>
            </a:r>
            <a:r>
              <a:rPr lang="fr-FR" altLang="ja-JP" sz="1600" b="1" dirty="0">
                <a:solidFill>
                  <a:schemeClr val="tx1"/>
                </a:solidFill>
              </a:rPr>
              <a:t>BANK1</a:t>
            </a:r>
            <a:r>
              <a:rPr lang="ar-DZ" sz="20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 أو </a:t>
            </a:r>
            <a:r>
              <a:rPr lang="fr-FR" altLang="ja-JP" sz="1600" b="1" dirty="0">
                <a:solidFill>
                  <a:schemeClr val="tx1"/>
                </a:solidFill>
              </a:rPr>
              <a:t>BANK0</a:t>
            </a:r>
            <a:r>
              <a:rPr lang="fr-FR" sz="20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للذاكــرة</a:t>
            </a:r>
            <a:r>
              <a:rPr lang="ar-DZ" sz="2000" b="1" dirty="0">
                <a:solidFill>
                  <a:schemeClr val="tx1"/>
                </a:solidFill>
              </a:rPr>
              <a:t>  </a:t>
            </a:r>
            <a:r>
              <a:rPr lang="fr-FR" sz="20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"RAM </a:t>
            </a:r>
            <a:r>
              <a:rPr lang="fr-FR" sz="2000" b="1" dirty="0">
                <a:solidFill>
                  <a:schemeClr val="tx1"/>
                </a:solidFill>
              </a:rPr>
              <a:t>”</a:t>
            </a:r>
            <a:r>
              <a:rPr lang="ar-DZ" sz="2000" b="1" dirty="0">
                <a:solidFill>
                  <a:schemeClr val="tx1"/>
                </a:solidFill>
              </a:rPr>
              <a:t> 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30" name="Rectangle 60"/>
          <p:cNvSpPr>
            <a:spLocks noChangeArrowheads="1"/>
          </p:cNvSpPr>
          <p:nvPr/>
        </p:nvSpPr>
        <p:spPr bwMode="auto">
          <a:xfrm>
            <a:off x="8286776" y="1928802"/>
            <a:ext cx="69056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DZ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تذكير:</a:t>
            </a:r>
            <a:endParaRPr lang="fr-F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pic>
        <p:nvPicPr>
          <p:cNvPr id="31" name="Picture 61" descr="ram"/>
          <p:cNvPicPr>
            <a:picLocks noChangeAspect="1" noChangeArrowheads="1"/>
          </p:cNvPicPr>
          <p:nvPr/>
        </p:nvPicPr>
        <p:blipFill>
          <a:blip r:embed="rId3"/>
          <a:srcRect b="20461"/>
          <a:stretch>
            <a:fillRect/>
          </a:stretch>
        </p:blipFill>
        <p:spPr bwMode="auto">
          <a:xfrm>
            <a:off x="323850" y="1628775"/>
            <a:ext cx="26447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67"/>
          <p:cNvSpPr>
            <a:spLocks noChangeArrowheads="1"/>
          </p:cNvSpPr>
          <p:nvPr/>
        </p:nvSpPr>
        <p:spPr bwMode="auto">
          <a:xfrm>
            <a:off x="1631950" y="2840038"/>
            <a:ext cx="827088" cy="215900"/>
          </a:xfrm>
          <a:prstGeom prst="rect">
            <a:avLst/>
          </a:prstGeom>
          <a:solidFill>
            <a:srgbClr val="FF3300">
              <a:alpha val="2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Rectangle 68"/>
          <p:cNvSpPr>
            <a:spLocks noChangeArrowheads="1"/>
          </p:cNvSpPr>
          <p:nvPr/>
        </p:nvSpPr>
        <p:spPr bwMode="auto">
          <a:xfrm>
            <a:off x="1631950" y="3068638"/>
            <a:ext cx="827088" cy="215900"/>
          </a:xfrm>
          <a:prstGeom prst="rect">
            <a:avLst/>
          </a:prstGeom>
          <a:solidFill>
            <a:srgbClr val="FF3300">
              <a:alpha val="2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Text Box 69"/>
          <p:cNvSpPr txBox="1">
            <a:spLocks noChangeArrowheads="1"/>
          </p:cNvSpPr>
          <p:nvPr/>
        </p:nvSpPr>
        <p:spPr bwMode="auto">
          <a:xfrm>
            <a:off x="1793848" y="1229224"/>
            <a:ext cx="920764" cy="36933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ja-JP" b="1"/>
              <a:t>BANK1</a:t>
            </a:r>
            <a:endParaRPr lang="en-US" b="1"/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785786" y="1229224"/>
            <a:ext cx="850900" cy="36933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ja-JP" b="1"/>
              <a:t>BANK0</a:t>
            </a:r>
            <a:endParaRPr lang="en-US" b="1"/>
          </a:p>
        </p:txBody>
      </p:sp>
      <p:sp>
        <p:nvSpPr>
          <p:cNvPr id="36" name="Text Box 71"/>
          <p:cNvSpPr txBox="1">
            <a:spLocks noChangeArrowheads="1"/>
          </p:cNvSpPr>
          <p:nvPr/>
        </p:nvSpPr>
        <p:spPr bwMode="auto">
          <a:xfrm>
            <a:off x="5429255" y="1341438"/>
            <a:ext cx="3121019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يتم ذلك بواسطة</a:t>
            </a:r>
            <a:r>
              <a:rPr lang="ar-DZ" sz="2000" dirty="0">
                <a:solidFill>
                  <a:schemeClr val="bg1"/>
                </a:solidFill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السجل </a:t>
            </a:r>
            <a:r>
              <a:rPr lang="fr-FR" altLang="ja-JP" sz="2000" b="1" dirty="0">
                <a:solidFill>
                  <a:schemeClr val="bg1"/>
                </a:solidFill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sz="20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5" grpId="0"/>
      <p:bldP spid="28" grpId="0" animBg="1"/>
      <p:bldP spid="29" grpId="0" animBg="1"/>
      <p:bldP spid="30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000232" y="130710"/>
            <a:ext cx="6929496" cy="36933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4ـ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نريد الذهاب إلى الصفحة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b="1" dirty="0" smtClean="0">
                <a:solidFill>
                  <a:schemeClr val="tx1"/>
                </a:solidFill>
                <a:ea typeface="MS PGothic" pitchFamily="34" charset="-128"/>
                <a:cs typeface="Arabic Transparent" pitchFamily="2" charset="-78"/>
              </a:rPr>
              <a:t>BANK1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أو إلى 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لذهاب إلى الصفحة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0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b="1" dirty="0" smtClean="0">
                <a:solidFill>
                  <a:schemeClr val="tx1"/>
                </a:solidFill>
                <a:ea typeface="MS PGothic" pitchFamily="34" charset="-128"/>
                <a:cs typeface="Arabic Transparent" pitchFamily="2" charset="-78"/>
              </a:rPr>
              <a:t>BANK0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fr-FR" altLang="ja-JP" b="1" dirty="0">
              <a:solidFill>
                <a:schemeClr val="tx1"/>
              </a:solidFill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555875" y="727299"/>
            <a:ext cx="58086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altLang="ja-JP" b="1" dirty="0">
                <a:solidFill>
                  <a:schemeClr val="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RP0=1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للسجل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ل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لذهاب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إلى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الصفحة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b="1" dirty="0">
                <a:solidFill>
                  <a:schemeClr val="tx1"/>
                </a:solidFill>
                <a:ea typeface="MS PGothic" pitchFamily="34" charset="-128"/>
                <a:cs typeface="Arabic Transparent" pitchFamily="2" charset="-78"/>
              </a:rPr>
              <a:t>BANK1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2578100" y="1159099"/>
            <a:ext cx="58086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altLang="ja-JP" b="1" dirty="0">
                <a:solidFill>
                  <a:schemeClr val="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RP0=0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للسجل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ل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لذهاب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إلى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الصفحة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0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b="1" dirty="0">
                <a:solidFill>
                  <a:schemeClr val="tx1"/>
                </a:solidFill>
                <a:ea typeface="MS PGothic" pitchFamily="34" charset="-128"/>
                <a:cs typeface="Arabic Transparent" pitchFamily="2" charset="-78"/>
              </a:rPr>
              <a:t>BANK0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>
            <a:off x="8393090" y="822528"/>
            <a:ext cx="108000" cy="612000"/>
          </a:xfrm>
          <a:prstGeom prst="rightBrace">
            <a:avLst>
              <a:gd name="adj1" fmla="val 25401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1692275" y="1735362"/>
            <a:ext cx="6696075" cy="36933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أي اننا سنرغم البيت </a:t>
            </a:r>
            <a:r>
              <a:rPr lang="fr-FR" b="1">
                <a:solidFill>
                  <a:schemeClr val="tx1"/>
                </a:solidFill>
                <a:cs typeface="Arabic Transparent" pitchFamily="2" charset="-78"/>
              </a:rPr>
              <a:t>RP0</a:t>
            </a: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 للسجل </a:t>
            </a:r>
            <a:r>
              <a:rPr lang="fr-FR" b="1">
                <a:solidFill>
                  <a:schemeClr val="tx1"/>
                </a:solidFill>
                <a:cs typeface="Arabic Transparent" pitchFamily="2" charset="-78"/>
              </a:rPr>
              <a:t>STATUS</a:t>
            </a: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 ان يأخذ القيمة ”1“  او  القيمة ”0“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8" name="Légende encadrée 2 37"/>
          <p:cNvSpPr/>
          <p:nvPr/>
        </p:nvSpPr>
        <p:spPr>
          <a:xfrm flipH="1">
            <a:off x="214282" y="679652"/>
            <a:ext cx="1944000" cy="64294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5166"/>
              <a:gd name="adj6" fmla="val -68915"/>
            </a:avLst>
          </a:pr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</a:rPr>
              <a:t>الإرغام كما هو الحال في العدادات ( </a:t>
            </a:r>
            <a:r>
              <a:rPr lang="fr-FR" sz="1600" b="1" dirty="0" smtClean="0">
                <a:solidFill>
                  <a:srgbClr val="FF0000"/>
                </a:solidFill>
              </a:rPr>
              <a:t>S</a:t>
            </a:r>
            <a:r>
              <a:rPr lang="fr-FR" sz="1600" b="1" dirty="0" smtClean="0">
                <a:solidFill>
                  <a:schemeClr val="tx1"/>
                </a:solidFill>
              </a:rPr>
              <a:t>et</a:t>
            </a:r>
            <a:r>
              <a:rPr lang="ar-DZ" sz="1600" b="1" dirty="0" smtClean="0">
                <a:solidFill>
                  <a:schemeClr val="tx1"/>
                </a:solidFill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sym typeface="Symbol"/>
              </a:rPr>
              <a:t> </a:t>
            </a:r>
            <a:r>
              <a:rPr lang="fr-FR" sz="1600" b="1" dirty="0" err="1" smtClean="0">
                <a:solidFill>
                  <a:srgbClr val="FF0000"/>
                </a:solidFill>
                <a:sym typeface="Symbol"/>
              </a:rPr>
              <a:t>C</a:t>
            </a:r>
            <a:r>
              <a:rPr lang="fr-FR" sz="1600" b="1" dirty="0" err="1" smtClean="0">
                <a:solidFill>
                  <a:schemeClr val="tx1"/>
                </a:solidFill>
                <a:sym typeface="Symbol"/>
              </a:rPr>
              <a:t>lear</a:t>
            </a:r>
            <a:r>
              <a:rPr lang="ar-DZ" sz="1600" b="1" dirty="0" smtClean="0">
                <a:solidFill>
                  <a:schemeClr val="tx1"/>
                </a:solidFill>
                <a:sym typeface="Symbol"/>
              </a:rPr>
              <a:t>)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286247" y="2310037"/>
            <a:ext cx="4303715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وهذا يتم بواسطة</a:t>
            </a:r>
            <a:r>
              <a:rPr lang="ar-DZ" sz="2400" dirty="0">
                <a:solidFill>
                  <a:schemeClr val="bg1"/>
                </a:solidFill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chemeClr val="bg1"/>
                </a:solidFill>
                <a:cs typeface="Arabic Transparent" pitchFamily="2" charset="-78"/>
              </a:rPr>
              <a:t>التعليمتين : </a:t>
            </a:r>
            <a:r>
              <a:rPr lang="fr-FR" sz="2400" b="1" dirty="0">
                <a:solidFill>
                  <a:schemeClr val="bg1"/>
                </a:solidFill>
                <a:cs typeface="Arabic Transparent" pitchFamily="2" charset="-78"/>
              </a:rPr>
              <a:t>BCF</a:t>
            </a:r>
            <a:r>
              <a:rPr lang="ar-DZ" sz="2400" b="1" dirty="0">
                <a:solidFill>
                  <a:schemeClr val="bg1"/>
                </a:solidFill>
                <a:cs typeface="Arabic Transparent" pitchFamily="2" charset="-78"/>
              </a:rPr>
              <a:t>  و  </a:t>
            </a:r>
            <a:r>
              <a:rPr lang="fr-FR" sz="2400" b="1" dirty="0">
                <a:solidFill>
                  <a:schemeClr val="bg1"/>
                </a:solidFill>
                <a:cs typeface="Arabic Transparent" pitchFamily="2" charset="-78"/>
              </a:rPr>
              <a:t>BSF</a:t>
            </a:r>
          </a:p>
        </p:txBody>
      </p:sp>
      <p:sp>
        <p:nvSpPr>
          <p:cNvPr id="40" name="Rectangle 46"/>
          <p:cNvSpPr>
            <a:spLocks noChangeArrowheads="1"/>
          </p:cNvSpPr>
          <p:nvPr/>
        </p:nvSpPr>
        <p:spPr bwMode="auto">
          <a:xfrm>
            <a:off x="349242" y="2251288"/>
            <a:ext cx="3079750" cy="381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9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Les instructions orientées bit</a:t>
            </a:r>
            <a:endParaRPr lang="en-US" sz="19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" name="Rectangle 47"/>
          <p:cNvSpPr>
            <a:spLocks noChangeArrowheads="1"/>
          </p:cNvSpPr>
          <p:nvPr/>
        </p:nvSpPr>
        <p:spPr bwMode="auto">
          <a:xfrm>
            <a:off x="6789738" y="3467324"/>
            <a:ext cx="167163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على الشكل التالي</a:t>
            </a:r>
            <a:r>
              <a:rPr lang="fr-FR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 b="1">
                <a:solidFill>
                  <a:schemeClr val="tx1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42" name="Rectangle 48"/>
          <p:cNvSpPr>
            <a:spLocks noChangeArrowheads="1"/>
          </p:cNvSpPr>
          <p:nvPr/>
        </p:nvSpPr>
        <p:spPr bwMode="auto">
          <a:xfrm>
            <a:off x="4596906" y="3575573"/>
            <a:ext cx="1332416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altLang="ja-JP" sz="2400" b="1" dirty="0">
                <a:solidFill>
                  <a:schemeClr val="tx1"/>
                </a:solidFill>
                <a:ea typeface="SimSun" pitchFamily="2" charset="-122"/>
              </a:rPr>
              <a:t>B</a:t>
            </a:r>
            <a:r>
              <a:rPr lang="fr-FR" altLang="ja-JP" sz="2400" b="1" dirty="0">
                <a:solidFill>
                  <a:srgbClr val="FF3300"/>
                </a:solidFill>
                <a:ea typeface="SimSun" pitchFamily="2" charset="-122"/>
              </a:rPr>
              <a:t>S</a:t>
            </a:r>
            <a:r>
              <a:rPr lang="fr-FR" altLang="ja-JP" sz="2400" b="1" dirty="0">
                <a:solidFill>
                  <a:schemeClr val="tx1"/>
                </a:solidFill>
                <a:ea typeface="SimSun" pitchFamily="2" charset="-122"/>
              </a:rPr>
              <a:t>F  f , d</a:t>
            </a:r>
            <a:r>
              <a:rPr lang="fr-FR" altLang="ja-JP" sz="2400" b="1" dirty="0">
                <a:solidFill>
                  <a:schemeClr val="tx1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43" name="Rectangle 49"/>
          <p:cNvSpPr>
            <a:spLocks noChangeArrowheads="1"/>
          </p:cNvSpPr>
          <p:nvPr/>
        </p:nvSpPr>
        <p:spPr bwMode="auto">
          <a:xfrm>
            <a:off x="1071538" y="3627246"/>
            <a:ext cx="3313137" cy="338554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(ترغم البيت </a:t>
            </a:r>
            <a:r>
              <a:rPr lang="ar-DZ" altLang="ja-JP" sz="16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المعني لسجل ما بأخذ </a:t>
            </a:r>
            <a:r>
              <a:rPr lang="ar-DZ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القيمة 1</a:t>
            </a:r>
            <a:r>
              <a:rPr lang="en-US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sz="1600" b="1" dirty="0"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sp>
        <p:nvSpPr>
          <p:cNvPr id="44" name="AutoShape 50"/>
          <p:cNvSpPr>
            <a:spLocks noChangeArrowheads="1"/>
          </p:cNvSpPr>
          <p:nvPr/>
        </p:nvSpPr>
        <p:spPr bwMode="auto">
          <a:xfrm>
            <a:off x="3828011" y="4322990"/>
            <a:ext cx="1093787" cy="390525"/>
          </a:xfrm>
          <a:prstGeom prst="wedgeRoundRectCallout">
            <a:avLst>
              <a:gd name="adj1" fmla="val 63729"/>
              <a:gd name="adj2" fmla="val -141857"/>
              <a:gd name="adj3" fmla="val 16667"/>
            </a:avLst>
          </a:prstGeom>
          <a:noFill/>
          <a:ln>
            <a:solidFill>
              <a:srgbClr val="0000FF"/>
            </a:solidFill>
            <a:prstDash val="dash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اسم السجل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5948379" y="4391256"/>
            <a:ext cx="981075" cy="431800"/>
          </a:xfrm>
          <a:prstGeom prst="wedgeRoundRectCallout">
            <a:avLst>
              <a:gd name="adj1" fmla="val -71878"/>
              <a:gd name="adj2" fmla="val -145159"/>
              <a:gd name="adj3" fmla="val 16667"/>
            </a:avLst>
          </a:prstGeom>
          <a:noFill/>
          <a:ln>
            <a:solidFill>
              <a:srgbClr val="0000FF"/>
            </a:solidFill>
            <a:prstDash val="dash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اسم البيت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6" name="Rectangle 52"/>
          <p:cNvSpPr>
            <a:spLocks noChangeArrowheads="1"/>
          </p:cNvSpPr>
          <p:nvPr/>
        </p:nvSpPr>
        <p:spPr bwMode="auto">
          <a:xfrm>
            <a:off x="4364958" y="5647275"/>
            <a:ext cx="1350050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altLang="ja-JP" sz="2400" b="1" dirty="0">
                <a:solidFill>
                  <a:schemeClr val="tx1"/>
                </a:solidFill>
                <a:ea typeface="SimSun" pitchFamily="2" charset="-122"/>
              </a:rPr>
              <a:t>B</a:t>
            </a:r>
            <a:r>
              <a:rPr lang="fr-FR" altLang="ja-JP" sz="2400" b="1" dirty="0">
                <a:solidFill>
                  <a:srgbClr val="FF3300"/>
                </a:solidFill>
                <a:ea typeface="SimSun" pitchFamily="2" charset="-122"/>
              </a:rPr>
              <a:t>C</a:t>
            </a:r>
            <a:r>
              <a:rPr lang="fr-FR" altLang="ja-JP" sz="2400" b="1" dirty="0">
                <a:solidFill>
                  <a:schemeClr val="tx1"/>
                </a:solidFill>
                <a:ea typeface="SimSun" pitchFamily="2" charset="-122"/>
              </a:rPr>
              <a:t>F  f , d</a:t>
            </a:r>
            <a:r>
              <a:rPr lang="fr-FR" altLang="ja-JP" sz="2400" b="1" dirty="0">
                <a:ea typeface="MS PGothic" pitchFamily="34" charset="-128"/>
              </a:rPr>
              <a:t> </a:t>
            </a:r>
          </a:p>
        </p:txBody>
      </p:sp>
      <p:sp>
        <p:nvSpPr>
          <p:cNvPr id="47" name="Rectangle 53"/>
          <p:cNvSpPr>
            <a:spLocks noChangeArrowheads="1"/>
          </p:cNvSpPr>
          <p:nvPr/>
        </p:nvSpPr>
        <p:spPr bwMode="auto">
          <a:xfrm>
            <a:off x="1142976" y="5750889"/>
            <a:ext cx="3230584" cy="338554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(ترغم البيت المعني </a:t>
            </a:r>
            <a:r>
              <a:rPr lang="ar-DZ" altLang="ja-JP" sz="1600" b="1" dirty="0" smtClean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لسجل ما بأخذ </a:t>
            </a:r>
            <a:r>
              <a:rPr lang="ar-DZ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القيمة 0</a:t>
            </a:r>
            <a:r>
              <a:rPr lang="en-US" altLang="ja-JP" sz="1600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(</a:t>
            </a:r>
            <a:r>
              <a:rPr lang="fr-FR" altLang="ja-JP" sz="1600" b="1" dirty="0"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sp>
        <p:nvSpPr>
          <p:cNvPr id="48" name="AutoShape 54"/>
          <p:cNvSpPr>
            <a:spLocks noChangeArrowheads="1"/>
          </p:cNvSpPr>
          <p:nvPr/>
        </p:nvSpPr>
        <p:spPr bwMode="auto">
          <a:xfrm>
            <a:off x="5734065" y="6354786"/>
            <a:ext cx="981075" cy="431800"/>
          </a:xfrm>
          <a:prstGeom prst="wedgeRoundRectCallout">
            <a:avLst>
              <a:gd name="adj1" fmla="val -66387"/>
              <a:gd name="adj2" fmla="val -124912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اسم البيت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9" name="AutoShape 55"/>
          <p:cNvSpPr>
            <a:spLocks noChangeArrowheads="1"/>
          </p:cNvSpPr>
          <p:nvPr/>
        </p:nvSpPr>
        <p:spPr bwMode="auto">
          <a:xfrm>
            <a:off x="3857620" y="6394692"/>
            <a:ext cx="1093788" cy="390525"/>
          </a:xfrm>
          <a:prstGeom prst="wedgeRoundRectCallout">
            <a:avLst>
              <a:gd name="adj1" fmla="val 66611"/>
              <a:gd name="adj2" fmla="val -144209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اسم السجل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50" name="AutoShape 56"/>
          <p:cNvSpPr>
            <a:spLocks/>
          </p:cNvSpPr>
          <p:nvPr/>
        </p:nvSpPr>
        <p:spPr bwMode="auto">
          <a:xfrm>
            <a:off x="857224" y="2679916"/>
            <a:ext cx="936000" cy="790573"/>
          </a:xfrm>
          <a:prstGeom prst="borderCallout2">
            <a:avLst>
              <a:gd name="adj1" fmla="val 31856"/>
              <a:gd name="adj2" fmla="val 106611"/>
              <a:gd name="adj3" fmla="val 31856"/>
              <a:gd name="adj4" fmla="val 144352"/>
              <a:gd name="adj5" fmla="val 107206"/>
              <a:gd name="adj6" fmla="val 415309"/>
            </a:avLst>
          </a:prstGeom>
          <a:noFill/>
          <a:ln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B= BIT</a:t>
            </a:r>
          </a:p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S</a:t>
            </a:r>
            <a:r>
              <a:rPr lang="fr-FR" sz="1600" b="1" dirty="0">
                <a:solidFill>
                  <a:schemeClr val="tx1"/>
                </a:solidFill>
              </a:rPr>
              <a:t>= </a:t>
            </a:r>
            <a:r>
              <a:rPr lang="fr-FR" sz="1600" b="1" dirty="0" smtClean="0">
                <a:solidFill>
                  <a:schemeClr val="tx1"/>
                </a:solidFill>
              </a:rPr>
              <a:t>SET</a:t>
            </a: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F= FILE</a:t>
            </a:r>
          </a:p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1" name="AutoShape 56"/>
          <p:cNvSpPr>
            <a:spLocks/>
          </p:cNvSpPr>
          <p:nvPr/>
        </p:nvSpPr>
        <p:spPr bwMode="auto">
          <a:xfrm>
            <a:off x="844160" y="4823056"/>
            <a:ext cx="1013195" cy="790573"/>
          </a:xfrm>
          <a:prstGeom prst="borderCallout2">
            <a:avLst>
              <a:gd name="adj1" fmla="val 31856"/>
              <a:gd name="adj2" fmla="val 106611"/>
              <a:gd name="adj3" fmla="val 31856"/>
              <a:gd name="adj4" fmla="val 144352"/>
              <a:gd name="adj5" fmla="val 112163"/>
              <a:gd name="adj6" fmla="val 412518"/>
            </a:avLst>
          </a:prstGeom>
          <a:noFill/>
          <a:ln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B= BIT</a:t>
            </a:r>
          </a:p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   C</a:t>
            </a:r>
            <a:r>
              <a:rPr lang="fr-FR" sz="1600" b="1" dirty="0" smtClean="0">
                <a:solidFill>
                  <a:schemeClr val="tx1"/>
                </a:solidFill>
              </a:rPr>
              <a:t>= </a:t>
            </a:r>
            <a:r>
              <a:rPr lang="fr-FR" sz="1600" b="1" dirty="0" err="1" smtClean="0">
                <a:solidFill>
                  <a:schemeClr val="tx1"/>
                </a:solidFill>
              </a:rPr>
              <a:t>Clear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F= FILE</a:t>
            </a:r>
          </a:p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4929190" y="19162"/>
            <a:ext cx="414369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u="sng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من اجل الذهاب إلى الصفحة 1 (</a:t>
            </a:r>
            <a:r>
              <a:rPr lang="fr-FR" altLang="ja-JP" sz="1600" b="1" u="sng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 b="1" u="sng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u="sng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u="sng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: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4923547" y="311037"/>
            <a:ext cx="3774367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نضع</a:t>
            </a:r>
            <a:r>
              <a:rPr lang="fr-FR" altLang="ja-JP" b="1" u="sng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sz="1400" b="1" u="sng" dirty="0">
                <a:solidFill>
                  <a:schemeClr val="hlink"/>
                </a:solidFill>
                <a:cs typeface="Arabic Transparent" pitchFamily="2" charset="-78"/>
              </a:rPr>
              <a:t>RP0=1(bit5)</a:t>
            </a:r>
            <a:r>
              <a:rPr lang="fr-FR" altLang="ja-JP" b="1" u="sng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u="sng" dirty="0" smtClean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u="sng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لسجل</a:t>
            </a:r>
            <a:r>
              <a:rPr lang="fr-FR" altLang="ja-JP" b="1" u="sng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 b="1" u="sng" dirty="0" smtClean="0">
                <a:solidFill>
                  <a:schemeClr val="tx1"/>
                </a:solidFill>
                <a:cs typeface="Arabic Transparent" pitchFamily="2" charset="-78"/>
              </a:rPr>
              <a:t>STATUS</a:t>
            </a:r>
            <a:r>
              <a:rPr lang="fr-FR" altLang="ja-JP" b="1" u="sng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u="sng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، حيث نكتب</a:t>
            </a:r>
            <a:r>
              <a:rPr lang="fr-FR" altLang="ja-JP" b="1" u="sng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b="1" dirty="0" smtClean="0"/>
              <a:t> </a:t>
            </a:r>
            <a:endParaRPr lang="fr-FR" altLang="ja-JP" b="1" dirty="0"/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295015" y="723296"/>
            <a:ext cx="186788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</a:rPr>
              <a:t>BSF</a:t>
            </a:r>
            <a:r>
              <a:rPr lang="en-US" altLang="ja-JP" b="1" dirty="0"/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STATUS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RP0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295015" y="1116041"/>
            <a:ext cx="161460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</a:rPr>
              <a:t>BSF</a:t>
            </a:r>
            <a:r>
              <a:rPr lang="en-US" altLang="ja-JP" b="1" dirty="0"/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STATUS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</a:t>
            </a:r>
            <a:r>
              <a:rPr lang="en-US" altLang="ja-JP" b="1" dirty="0">
                <a:solidFill>
                  <a:srgbClr val="FF0000"/>
                </a:solidFill>
              </a:rPr>
              <a:t>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5000628" y="1122981"/>
            <a:ext cx="3500462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( </a:t>
            </a:r>
            <a:r>
              <a:rPr lang="fr-FR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RP0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هو البيت </a:t>
            </a:r>
            <a:r>
              <a:rPr lang="ar-DZ" altLang="ja-JP" sz="1600" b="1" dirty="0" smtClean="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5</a:t>
            </a:r>
            <a:r>
              <a:rPr lang="fr-FR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في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السجل </a:t>
            </a:r>
            <a:r>
              <a:rPr lang="fr-FR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STATUS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flipV="1">
            <a:off x="295015" y="423705"/>
            <a:ext cx="576263" cy="288000"/>
            <a:chOff x="431" y="3158"/>
            <a:chExt cx="635" cy="408"/>
          </a:xfrm>
          <a:noFill/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  <a:grpFill/>
          </p:grpSpPr>
          <p:sp>
            <p:nvSpPr>
              <p:cNvPr id="65566" name="Line 20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b="1"/>
              </a:p>
            </p:txBody>
          </p:sp>
          <p:sp>
            <p:nvSpPr>
              <p:cNvPr id="65567" name="Line 21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b="1"/>
              </a:p>
            </p:txBody>
          </p:sp>
        </p:grpSp>
        <p:sp>
          <p:nvSpPr>
            <p:cNvPr id="65565" name="Line 22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/>
            </a:p>
          </p:txBody>
        </p:sp>
      </p:grpSp>
      <p:sp>
        <p:nvSpPr>
          <p:cNvPr id="78871" name="Rectangle 23"/>
          <p:cNvSpPr>
            <a:spLocks noChangeArrowheads="1"/>
          </p:cNvSpPr>
          <p:nvPr/>
        </p:nvSpPr>
        <p:spPr bwMode="auto">
          <a:xfrm>
            <a:off x="121852" y="192265"/>
            <a:ext cx="534121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sz="14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sz="1400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 flipV="1">
            <a:off x="1084003" y="423705"/>
            <a:ext cx="579437" cy="288000"/>
            <a:chOff x="1665" y="3339"/>
            <a:chExt cx="204" cy="408"/>
          </a:xfrm>
          <a:noFill/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  <a:grpFill/>
          </p:grpSpPr>
          <p:sp>
            <p:nvSpPr>
              <p:cNvPr id="65562" name="Line 26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b="1"/>
              </a:p>
            </p:txBody>
          </p:sp>
          <p:sp>
            <p:nvSpPr>
              <p:cNvPr id="65563" name="Line 27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b="1"/>
              </a:p>
            </p:txBody>
          </p:sp>
        </p:grpSp>
        <p:sp>
          <p:nvSpPr>
            <p:cNvPr id="65561" name="Line 28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/>
            </a:p>
          </p:txBody>
        </p:sp>
      </p:grpSp>
      <p:sp>
        <p:nvSpPr>
          <p:cNvPr id="78877" name="Rectangle 29"/>
          <p:cNvSpPr>
            <a:spLocks noChangeArrowheads="1"/>
          </p:cNvSpPr>
          <p:nvPr/>
        </p:nvSpPr>
        <p:spPr bwMode="auto">
          <a:xfrm>
            <a:off x="1378643" y="192265"/>
            <a:ext cx="550151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sz="1400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sz="1400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 flipH="1" flipV="1">
            <a:off x="1857356" y="423705"/>
            <a:ext cx="360363" cy="288000"/>
            <a:chOff x="431" y="3158"/>
            <a:chExt cx="635" cy="408"/>
          </a:xfrm>
          <a:noFill/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  <a:grpFill/>
          </p:grpSpPr>
          <p:sp>
            <p:nvSpPr>
              <p:cNvPr id="65558" name="Line 32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b="1"/>
              </a:p>
            </p:txBody>
          </p:sp>
          <p:sp>
            <p:nvSpPr>
              <p:cNvPr id="65559" name="Line 33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b="1"/>
              </a:p>
            </p:txBody>
          </p:sp>
        </p:grpSp>
        <p:sp>
          <p:nvSpPr>
            <p:cNvPr id="65557" name="Line 34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/>
            </a:p>
          </p:txBody>
        </p:sp>
      </p:grpSp>
      <p:sp>
        <p:nvSpPr>
          <p:cNvPr id="78883" name="Rectangle 35"/>
          <p:cNvSpPr>
            <a:spLocks noChangeArrowheads="1"/>
          </p:cNvSpPr>
          <p:nvPr/>
        </p:nvSpPr>
        <p:spPr bwMode="auto">
          <a:xfrm>
            <a:off x="1434851" y="192265"/>
            <a:ext cx="1225550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fr-FR" altLang="ja-JP" sz="14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bit</a:t>
            </a:r>
            <a:r>
              <a:rPr lang="ar-DZ" altLang="ja-JP" sz="14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المعني</a:t>
            </a:r>
            <a:endParaRPr lang="fr-FR" sz="1400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78884" name="Rectangle 36"/>
          <p:cNvSpPr>
            <a:spLocks noChangeArrowheads="1"/>
          </p:cNvSpPr>
          <p:nvPr/>
        </p:nvSpPr>
        <p:spPr bwMode="auto">
          <a:xfrm>
            <a:off x="2116982" y="717079"/>
            <a:ext cx="356180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642668" y="1027051"/>
            <a:ext cx="429926" cy="40011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sz="2000" b="1" u="sng" dirty="0" smtClean="0">
                <a:solidFill>
                  <a:prstClr val="blac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</a:t>
            </a:r>
            <a:r>
              <a:rPr lang="ar-DZ" altLang="ja-JP" sz="1600" b="1" dirty="0" smtClean="0">
                <a:solidFill>
                  <a:prstClr val="blac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:</a:t>
            </a:r>
            <a:endParaRPr lang="fr-FR" sz="1600" dirty="0"/>
          </a:p>
        </p:txBody>
      </p:sp>
      <p:sp>
        <p:nvSpPr>
          <p:cNvPr id="50" name="Rectangle 49"/>
          <p:cNvSpPr/>
          <p:nvPr/>
        </p:nvSpPr>
        <p:spPr>
          <a:xfrm>
            <a:off x="5398762" y="2928934"/>
            <a:ext cx="3456000" cy="3397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4929190" y="1589981"/>
            <a:ext cx="419499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u="sng" dirty="0">
                <a:solidFill>
                  <a:srgbClr val="FF0000"/>
                </a:solidFill>
                <a:cs typeface="Arabic Transparent" pitchFamily="2" charset="-78"/>
              </a:rPr>
              <a:t>من اجل الرجوع إلى الصفحة 0 (</a:t>
            </a:r>
            <a:r>
              <a:rPr lang="fr-FR" altLang="ja-JP" sz="1600" b="1" u="sng" dirty="0">
                <a:solidFill>
                  <a:srgbClr val="FF0000"/>
                </a:solidFill>
                <a:cs typeface="Arabic Transparent" pitchFamily="2" charset="-78"/>
              </a:rPr>
              <a:t>BANK0</a:t>
            </a:r>
            <a:r>
              <a:rPr lang="ar-DZ" altLang="ja-JP" sz="1600" b="1" u="sng" dirty="0">
                <a:solidFill>
                  <a:srgbClr val="FF0000"/>
                </a:solidFill>
                <a:cs typeface="Arabic Transparent" pitchFamily="2" charset="-78"/>
              </a:rPr>
              <a:t>) للذاكرة </a:t>
            </a:r>
            <a:r>
              <a:rPr lang="fr-FR" altLang="ja-JP" sz="1600" b="1" u="sng" dirty="0">
                <a:solidFill>
                  <a:srgbClr val="FF0000"/>
                </a:solidFill>
              </a:rPr>
              <a:t>RAM</a:t>
            </a:r>
            <a:r>
              <a:rPr lang="ar-DZ" altLang="ja-JP" sz="1600" b="1" u="sng" dirty="0">
                <a:solidFill>
                  <a:srgbClr val="FF0000"/>
                </a:solidFill>
                <a:cs typeface="Arabic Transparent" pitchFamily="2" charset="-78"/>
              </a:rPr>
              <a:t> :</a:t>
            </a: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4703585" y="1920178"/>
            <a:ext cx="386894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نضع</a:t>
            </a:r>
            <a:r>
              <a:rPr lang="fr-FR" altLang="ja-JP" b="1" u="sng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sz="1400" b="1" u="sng" dirty="0">
                <a:solidFill>
                  <a:schemeClr val="hlink"/>
                </a:solidFill>
                <a:cs typeface="Arabic Transparent" pitchFamily="2" charset="-78"/>
              </a:rPr>
              <a:t>RP0=0(bit5)</a:t>
            </a:r>
            <a:r>
              <a:rPr lang="fr-FR" altLang="ja-JP" b="1" u="sng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لسجل </a:t>
            </a:r>
            <a:r>
              <a:rPr lang="fr-FR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 b="1" u="sng" dirty="0">
                <a:solidFill>
                  <a:schemeClr val="tx1"/>
                </a:solidFill>
                <a:cs typeface="Arabic Transparent" pitchFamily="2" charset="-78"/>
              </a:rPr>
              <a:t>STATUS</a:t>
            </a:r>
            <a:r>
              <a:rPr lang="ar-DZ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، حيث نكتب</a:t>
            </a:r>
            <a:r>
              <a:rPr lang="fr-FR" altLang="ja-JP" b="1" u="sng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 b="1" u="sng" dirty="0"/>
              <a:t> </a:t>
            </a: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03226" y="2227027"/>
            <a:ext cx="188070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</a:rPr>
              <a:t>BCF</a:t>
            </a:r>
            <a:r>
              <a:rPr lang="en-US" altLang="ja-JP" b="1" dirty="0"/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STATUS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RP0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305650" y="2597870"/>
            <a:ext cx="162743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</a:rPr>
              <a:t>BCF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folHlink"/>
                </a:solidFill>
              </a:rPr>
              <a:t> STATUS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</a:t>
            </a:r>
            <a:r>
              <a:rPr lang="en-US" altLang="ja-JP" b="1" dirty="0">
                <a:solidFill>
                  <a:srgbClr val="FF0000"/>
                </a:solidFill>
              </a:rPr>
              <a:t>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8572528" y="2394985"/>
            <a:ext cx="428628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b="1" u="sng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أو:</a:t>
            </a:r>
          </a:p>
        </p:txBody>
      </p:sp>
      <p:sp>
        <p:nvSpPr>
          <p:cNvPr id="57" name="Rectangle 37"/>
          <p:cNvSpPr>
            <a:spLocks noChangeArrowheads="1"/>
          </p:cNvSpPr>
          <p:nvPr/>
        </p:nvSpPr>
        <p:spPr bwMode="auto">
          <a:xfrm>
            <a:off x="2071670" y="2220677"/>
            <a:ext cx="3613104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5421234" y="2948120"/>
            <a:ext cx="3419526" cy="338554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RA2</a:t>
            </a:r>
            <a:r>
              <a:rPr lang="ar-DZ" altLang="ja-JP" sz="1600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كمدخل</a:t>
            </a:r>
            <a:r>
              <a:rPr lang="ar-DZ" altLang="ja-JP" sz="1600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1600" b="1" dirty="0" err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</a:t>
            </a:r>
            <a:r>
              <a:rPr lang="ar-DZ" altLang="ja-JP" sz="1600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 b="1" dirty="0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كمخرج:</a:t>
            </a:r>
          </a:p>
        </p:txBody>
      </p:sp>
      <p:sp>
        <p:nvSpPr>
          <p:cNvPr id="74" name="Rectangle 12"/>
          <p:cNvSpPr>
            <a:spLocks noChangeArrowheads="1"/>
          </p:cNvSpPr>
          <p:nvPr/>
        </p:nvSpPr>
        <p:spPr bwMode="auto">
          <a:xfrm>
            <a:off x="2207606" y="3666670"/>
            <a:ext cx="2513829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/>
            <a:r>
              <a:rPr lang="fr-FR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;W </a:t>
            </a:r>
            <a:r>
              <a:rPr lang="ar-DZ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fr-FR" sz="1400" b="1" dirty="0">
                <a:solidFill>
                  <a:schemeClr val="tx1"/>
                </a:solidFill>
                <a:cs typeface="Times New Roman" pitchFamily="18" charset="0"/>
              </a:rPr>
              <a:t>0x1F</a:t>
            </a:r>
            <a:r>
              <a:rPr lang="fr-FR" sz="1400" b="1" dirty="0">
                <a:cs typeface="Times New Roman" pitchFamily="18" charset="0"/>
              </a:rPr>
              <a:t> 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endParaRPr lang="fr-FR" sz="1400" b="1" dirty="0">
              <a:solidFill>
                <a:srgbClr val="006600"/>
              </a:solidFill>
              <a:cs typeface="Arabic Transparent" pitchFamily="2" charset="-78"/>
            </a:endParaRPr>
          </a:p>
        </p:txBody>
      </p:sp>
      <p:sp>
        <p:nvSpPr>
          <p:cNvPr id="75" name="Rectangle 20"/>
          <p:cNvSpPr>
            <a:spLocks noChangeArrowheads="1"/>
          </p:cNvSpPr>
          <p:nvPr/>
        </p:nvSpPr>
        <p:spPr bwMode="auto">
          <a:xfrm>
            <a:off x="290482" y="3601582"/>
            <a:ext cx="167949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ja-JP" b="1" dirty="0">
                <a:solidFill>
                  <a:schemeClr val="hlink"/>
                </a:solidFill>
                <a:cs typeface="Times New Roman" pitchFamily="18" charset="0"/>
              </a:rPr>
              <a:t>MOVLW</a:t>
            </a:r>
            <a:r>
              <a:rPr lang="en-GB" altLang="ja-JP" b="1" dirty="0">
                <a:cs typeface="Times New Roman" pitchFamily="18" charset="0"/>
              </a:rPr>
              <a:t>     </a:t>
            </a:r>
            <a:r>
              <a:rPr lang="en-GB" altLang="ja-JP" b="1" dirty="0">
                <a:solidFill>
                  <a:schemeClr val="tx1"/>
                </a:solidFill>
                <a:cs typeface="Times New Roman" pitchFamily="18" charset="0"/>
              </a:rPr>
              <a:t>0x1F</a:t>
            </a:r>
            <a:endParaRPr lang="fr-FR" b="1" dirty="0">
              <a:solidFill>
                <a:schemeClr val="tx1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6" name="Rectangle 22"/>
          <p:cNvSpPr>
            <a:spLocks noChangeArrowheads="1"/>
          </p:cNvSpPr>
          <p:nvPr/>
        </p:nvSpPr>
        <p:spPr bwMode="auto">
          <a:xfrm>
            <a:off x="283769" y="3905293"/>
            <a:ext cx="169911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en-US" altLang="ja-JP" b="1" dirty="0">
                <a:cs typeface="Times New Roman" pitchFamily="18" charset="0"/>
              </a:rPr>
              <a:t> 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  <a:cs typeface="Times New Roman" pitchFamily="18" charset="0"/>
              </a:rPr>
              <a:t>TRISA</a:t>
            </a:r>
            <a:endParaRPr lang="fr-FR" b="1" dirty="0">
              <a:solidFill>
                <a:schemeClr val="folHlink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77" name="Rectangle 24"/>
          <p:cNvSpPr>
            <a:spLocks noChangeArrowheads="1"/>
          </p:cNvSpPr>
          <p:nvPr/>
        </p:nvSpPr>
        <p:spPr bwMode="auto">
          <a:xfrm>
            <a:off x="280594" y="4194218"/>
            <a:ext cx="1732397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  <a:cs typeface="Times New Roman" pitchFamily="18" charset="0"/>
              </a:rPr>
              <a:t>MOVLW </a:t>
            </a:r>
            <a:r>
              <a:rPr lang="en-US" altLang="ja-JP" b="1" dirty="0">
                <a:cs typeface="Times New Roman" pitchFamily="18" charset="0"/>
              </a:rPr>
              <a:t>    </a:t>
            </a:r>
            <a:r>
              <a:rPr lang="en-US" altLang="ja-JP" b="1" dirty="0">
                <a:solidFill>
                  <a:schemeClr val="tx1"/>
                </a:solidFill>
                <a:cs typeface="Times New Roman" pitchFamily="18" charset="0"/>
              </a:rPr>
              <a:t>0x</a:t>
            </a:r>
            <a:r>
              <a:rPr lang="en-US" altLang="ja-JP" sz="2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cs typeface="Times New Roman" pitchFamily="18" charset="0"/>
              </a:rPr>
              <a:t>EF</a:t>
            </a:r>
            <a:endParaRPr lang="fr-FR" b="1" dirty="0">
              <a:solidFill>
                <a:schemeClr val="tx1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8" name="Rectangle 26"/>
          <p:cNvSpPr>
            <a:spLocks noChangeArrowheads="1"/>
          </p:cNvSpPr>
          <p:nvPr/>
        </p:nvSpPr>
        <p:spPr bwMode="auto">
          <a:xfrm>
            <a:off x="277419" y="4511854"/>
            <a:ext cx="163942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ja-JP" b="1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en-GB" altLang="ja-JP" b="1">
                <a:cs typeface="Times New Roman" pitchFamily="18" charset="0"/>
              </a:rPr>
              <a:t>  </a:t>
            </a:r>
            <a:r>
              <a:rPr lang="en-GB" altLang="ja-JP" b="1">
                <a:solidFill>
                  <a:schemeClr val="folHlink"/>
                </a:solidFill>
                <a:ea typeface="SimSun" pitchFamily="2" charset="-122"/>
                <a:cs typeface="Times New Roman" pitchFamily="18" charset="0"/>
              </a:rPr>
              <a:t>TRISB</a:t>
            </a:r>
            <a:endParaRPr lang="fr-FR" b="1">
              <a:solidFill>
                <a:schemeClr val="folHlink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>
            <a:off x="1785918" y="3975143"/>
            <a:ext cx="655320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0x1F</a:t>
            </a:r>
            <a:r>
              <a:rPr lang="ar-DZ" sz="1600" b="1" dirty="0">
                <a:solidFill>
                  <a:schemeClr val="tx1"/>
                </a:solidFill>
              </a:rPr>
              <a:t>)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TRISA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                        </a:t>
            </a:r>
            <a:r>
              <a:rPr lang="en-US" sz="1600" b="1" dirty="0" smtClean="0">
                <a:solidFill>
                  <a:srgbClr val="006600"/>
                </a:solidFill>
              </a:rPr>
              <a:t>;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80" name="Rectangle 35"/>
          <p:cNvSpPr>
            <a:spLocks noChangeArrowheads="1"/>
          </p:cNvSpPr>
          <p:nvPr/>
        </p:nvSpPr>
        <p:spPr bwMode="auto">
          <a:xfrm>
            <a:off x="2000232" y="4506728"/>
            <a:ext cx="580230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sz="14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4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400" b="1" dirty="0">
                <a:solidFill>
                  <a:schemeClr val="tx1"/>
                </a:solidFill>
              </a:rPr>
              <a:t>0xEF</a:t>
            </a:r>
            <a:r>
              <a:rPr lang="ar-DZ" sz="1400" b="1" dirty="0">
                <a:solidFill>
                  <a:schemeClr val="tx1"/>
                </a:solidFill>
              </a:rPr>
              <a:t>)</a:t>
            </a:r>
            <a:r>
              <a:rPr lang="ar-DZ" sz="14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sz="1400" b="1" dirty="0">
                <a:solidFill>
                  <a:srgbClr val="006600"/>
                </a:solidFill>
                <a:cs typeface="Arabic Transparent" pitchFamily="2" charset="-78"/>
              </a:rPr>
              <a:t>TRISB 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(برمجة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</a:rPr>
              <a:t>RB4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 كمخرج)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sz="1400" b="1" dirty="0">
                <a:solidFill>
                  <a:srgbClr val="006600"/>
                </a:solidFill>
              </a:rPr>
              <a:t>;</a:t>
            </a:r>
          </a:p>
        </p:txBody>
      </p:sp>
      <p:sp>
        <p:nvSpPr>
          <p:cNvPr id="81" name="Rectangle 39"/>
          <p:cNvSpPr>
            <a:spLocks noChangeArrowheads="1"/>
          </p:cNvSpPr>
          <p:nvPr/>
        </p:nvSpPr>
        <p:spPr bwMode="auto">
          <a:xfrm>
            <a:off x="2357735" y="3985348"/>
            <a:ext cx="1643399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(برمجة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RA2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كمدخل)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82" name="Rectangle 45"/>
          <p:cNvSpPr>
            <a:spLocks noChangeArrowheads="1"/>
          </p:cNvSpPr>
          <p:nvPr/>
        </p:nvSpPr>
        <p:spPr bwMode="auto">
          <a:xfrm>
            <a:off x="2207606" y="4275181"/>
            <a:ext cx="2510623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/>
            <a:r>
              <a:rPr lang="fr-FR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;W </a:t>
            </a:r>
            <a:r>
              <a:rPr lang="ar-DZ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fr-FR" sz="1400" b="1" dirty="0">
                <a:solidFill>
                  <a:schemeClr val="tx1"/>
                </a:solidFill>
                <a:cs typeface="Times New Roman" pitchFamily="18" charset="0"/>
              </a:rPr>
              <a:t>0xEF</a:t>
            </a:r>
            <a:r>
              <a:rPr lang="fr-FR" sz="1400" b="1" dirty="0">
                <a:cs typeface="Times New Roman" pitchFamily="18" charset="0"/>
              </a:rPr>
              <a:t> 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endParaRPr lang="fr-FR" sz="1400" b="1" dirty="0">
              <a:solidFill>
                <a:srgbClr val="006600"/>
              </a:solidFill>
              <a:cs typeface="Arabic Transparent" pitchFamily="2" charset="-78"/>
            </a:endParaRPr>
          </a:p>
        </p:txBody>
      </p:sp>
      <p:sp>
        <p:nvSpPr>
          <p:cNvPr id="83" name="Rectangle 46"/>
          <p:cNvSpPr>
            <a:spLocks noChangeArrowheads="1"/>
          </p:cNvSpPr>
          <p:nvPr/>
        </p:nvSpPr>
        <p:spPr bwMode="auto">
          <a:xfrm>
            <a:off x="2269950" y="3306307"/>
            <a:ext cx="356180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84" name="Rectangle 47"/>
          <p:cNvSpPr>
            <a:spLocks noChangeArrowheads="1"/>
          </p:cNvSpPr>
          <p:nvPr/>
        </p:nvSpPr>
        <p:spPr bwMode="auto">
          <a:xfrm>
            <a:off x="295812" y="3298370"/>
            <a:ext cx="192078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 </a:t>
            </a:r>
            <a:endParaRPr lang="fr-FR" altLang="ja-JP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85" name="Rectangle 51"/>
          <p:cNvSpPr>
            <a:spLocks noChangeArrowheads="1"/>
          </p:cNvSpPr>
          <p:nvPr/>
        </p:nvSpPr>
        <p:spPr bwMode="auto">
          <a:xfrm>
            <a:off x="2246795" y="4797376"/>
            <a:ext cx="3613104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86" name="Rectangle 52"/>
          <p:cNvSpPr>
            <a:spLocks noChangeArrowheads="1"/>
          </p:cNvSpPr>
          <p:nvPr/>
        </p:nvSpPr>
        <p:spPr bwMode="auto">
          <a:xfrm>
            <a:off x="267531" y="4805508"/>
            <a:ext cx="188070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BCF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</a:t>
            </a:r>
            <a:endParaRPr lang="fr-FR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87" name="Rectangle 53"/>
          <p:cNvSpPr>
            <a:spLocks noChangeArrowheads="1"/>
          </p:cNvSpPr>
          <p:nvPr/>
        </p:nvSpPr>
        <p:spPr bwMode="auto">
          <a:xfrm>
            <a:off x="8617840" y="5377012"/>
            <a:ext cx="500034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altLang="ja-JP" b="1" u="sng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أو: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53471" y="5211018"/>
            <a:ext cx="4572000" cy="1631216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>
              <a:lnSpc>
                <a:spcPts val="2000"/>
              </a:lnSpc>
            </a:pP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altLang="ja-JP" b="1" dirty="0" smtClean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 smtClean="0">
                <a:ea typeface="SimSun" pitchFamily="2" charset="-122"/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, 5 </a:t>
            </a:r>
            <a:endParaRPr lang="fr-FR" altLang="ja-JP" b="1" dirty="0" smtClean="0">
              <a:solidFill>
                <a:schemeClr val="tx1"/>
              </a:solidFill>
              <a:ea typeface="SimSun" pitchFamily="2" charset="-122"/>
            </a:endParaRPr>
          </a:p>
          <a:p>
            <a:pPr eaLnBrk="0" hangingPunct="0">
              <a:lnSpc>
                <a:spcPts val="2000"/>
              </a:lnSpc>
            </a:pPr>
            <a:r>
              <a:rPr lang="en-GB" altLang="ja-JP" b="1" dirty="0" smtClean="0">
                <a:solidFill>
                  <a:schemeClr val="hlink"/>
                </a:solidFill>
                <a:cs typeface="Times New Roman" pitchFamily="18" charset="0"/>
              </a:rPr>
              <a:t>MOVLW</a:t>
            </a:r>
            <a:r>
              <a:rPr lang="en-GB" altLang="ja-JP" b="1" dirty="0" smtClean="0">
                <a:cs typeface="Times New Roman" pitchFamily="18" charset="0"/>
              </a:rPr>
              <a:t>   </a:t>
            </a:r>
            <a:r>
              <a:rPr lang="en-GB" altLang="ja-JP" b="1" dirty="0" smtClean="0">
                <a:solidFill>
                  <a:schemeClr val="folHlink"/>
                </a:solidFill>
                <a:cs typeface="Times New Roman" pitchFamily="18" charset="0"/>
              </a:rPr>
              <a:t>  0x</a:t>
            </a:r>
            <a:r>
              <a:rPr lang="en-GB" altLang="ja-JP" b="1" dirty="0" smtClean="0">
                <a:solidFill>
                  <a:schemeClr val="folHlink"/>
                </a:solidFill>
              </a:rPr>
              <a:t>04 </a:t>
            </a:r>
            <a:r>
              <a:rPr lang="en-GB" altLang="ja-JP" b="1" dirty="0" smtClean="0"/>
              <a:t>                             </a:t>
            </a:r>
            <a:endParaRPr lang="fr-FR" altLang="ja-JP" b="1" dirty="0" smtClean="0"/>
          </a:p>
          <a:p>
            <a:pPr eaLnBrk="0" hangingPunct="0">
              <a:lnSpc>
                <a:spcPts val="2000"/>
              </a:lnSpc>
            </a:pPr>
            <a:r>
              <a:rPr lang="en-US" altLang="ja-JP" b="1" dirty="0" smtClean="0">
                <a:solidFill>
                  <a:schemeClr val="hlink"/>
                </a:solidFill>
              </a:rPr>
              <a:t>MOVWF </a:t>
            </a:r>
            <a:r>
              <a:rPr lang="en-US" altLang="ja-JP" b="1" dirty="0" smtClean="0"/>
              <a:t>  </a:t>
            </a:r>
            <a:r>
              <a:rPr lang="en-US" altLang="ja-JP" b="1" dirty="0" smtClean="0">
                <a:solidFill>
                  <a:schemeClr val="folHlink"/>
                </a:solidFill>
                <a:ea typeface="SimSun" pitchFamily="2" charset="-122"/>
              </a:rPr>
              <a:t>TRISA </a:t>
            </a:r>
            <a:endParaRPr lang="fr-FR" altLang="ja-JP" b="1" dirty="0" smtClean="0">
              <a:solidFill>
                <a:schemeClr val="folHlink"/>
              </a:solidFill>
            </a:endParaRPr>
          </a:p>
          <a:p>
            <a:pPr eaLnBrk="0" hangingPunct="0">
              <a:lnSpc>
                <a:spcPts val="2000"/>
              </a:lnSpc>
            </a:pPr>
            <a:r>
              <a:rPr lang="en-US" altLang="ja-JP" b="1" dirty="0" smtClean="0">
                <a:solidFill>
                  <a:schemeClr val="hlink"/>
                </a:solidFill>
              </a:rPr>
              <a:t>MOVLW</a:t>
            </a:r>
            <a:r>
              <a:rPr lang="en-US" altLang="ja-JP" b="1" dirty="0" smtClean="0"/>
              <a:t>     </a:t>
            </a:r>
            <a:r>
              <a:rPr lang="en-US" altLang="ja-JP" b="1" dirty="0" smtClean="0">
                <a:solidFill>
                  <a:schemeClr val="tx1"/>
                </a:solidFill>
              </a:rPr>
              <a:t>0x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00                              </a:t>
            </a:r>
            <a:endParaRPr lang="fr-FR" altLang="ja-JP" b="1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ts val="2000"/>
              </a:lnSpc>
            </a:pPr>
            <a:r>
              <a:rPr lang="en-GB" altLang="ja-JP" b="1" dirty="0" smtClean="0">
                <a:solidFill>
                  <a:schemeClr val="hlink"/>
                </a:solidFill>
              </a:rPr>
              <a:t>MOVWF</a:t>
            </a:r>
            <a:r>
              <a:rPr lang="en-GB" altLang="ja-JP" b="1" dirty="0" smtClean="0"/>
              <a:t>  </a:t>
            </a:r>
            <a:r>
              <a:rPr lang="en-GB" altLang="ja-JP" b="1" dirty="0" smtClean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fr-FR" altLang="ja-JP" b="1" dirty="0" smtClean="0">
              <a:solidFill>
                <a:schemeClr val="folHlink"/>
              </a:solidFill>
            </a:endParaRPr>
          </a:p>
          <a:p>
            <a:pPr eaLnBrk="0" hangingPunct="0">
              <a:lnSpc>
                <a:spcPts val="2000"/>
              </a:lnSpc>
            </a:pP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BCF</a:t>
            </a:r>
            <a:r>
              <a:rPr lang="en-US" altLang="ja-JP" b="1" dirty="0" smtClean="0">
                <a:ea typeface="SimSun" pitchFamily="2" charset="-122"/>
              </a:rPr>
              <a:t> </a:t>
            </a:r>
            <a:r>
              <a:rPr lang="en-US" altLang="ja-JP" b="1" dirty="0" smtClean="0">
                <a:solidFill>
                  <a:schemeClr val="folHlink"/>
                </a:solidFill>
                <a:ea typeface="SimSun" pitchFamily="2" charset="-122"/>
              </a:rPr>
              <a:t> STATUS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 , 5</a:t>
            </a:r>
            <a:endParaRPr lang="en-US" altLang="ja-JP" b="1" dirty="0">
              <a:solidFill>
                <a:schemeClr val="tx1"/>
              </a:solidFill>
              <a:ea typeface="SimSun" pitchFamily="2" charset="-122"/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/>
          <a:srcRect l="8252" t="20703" r="63184" b="59613"/>
          <a:stretch>
            <a:fillRect/>
          </a:stretch>
        </p:blipFill>
        <p:spPr bwMode="auto">
          <a:xfrm>
            <a:off x="2928926" y="5286388"/>
            <a:ext cx="2560720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Oval 65"/>
          <p:cNvSpPr>
            <a:spLocks noChangeArrowheads="1"/>
          </p:cNvSpPr>
          <p:nvPr/>
        </p:nvSpPr>
        <p:spPr bwMode="auto">
          <a:xfrm>
            <a:off x="3500430" y="6582082"/>
            <a:ext cx="645145" cy="146129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Oval 66"/>
          <p:cNvSpPr>
            <a:spLocks noChangeArrowheads="1"/>
          </p:cNvSpPr>
          <p:nvPr/>
        </p:nvSpPr>
        <p:spPr bwMode="auto">
          <a:xfrm>
            <a:off x="3500430" y="6397147"/>
            <a:ext cx="558936" cy="146129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Rectangle à coins arrondis 53"/>
          <p:cNvSpPr/>
          <p:nvPr/>
        </p:nvSpPr>
        <p:spPr>
          <a:xfrm>
            <a:off x="6143636" y="5857892"/>
            <a:ext cx="2844000" cy="756000"/>
          </a:xfrm>
          <a:prstGeom prst="wedgeRoundRectCallout">
            <a:avLst>
              <a:gd name="adj1" fmla="val -125867"/>
              <a:gd name="adj2" fmla="val -105592"/>
              <a:gd name="adj3" fmla="val 16667"/>
            </a:avLst>
          </a:prstGeom>
          <a:noFill/>
          <a:ln>
            <a:solidFill>
              <a:srgbClr val="0000FF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</a:rPr>
              <a:t>لماذا الرجوع إلى  </a:t>
            </a:r>
            <a:r>
              <a:rPr lang="fr-FR" sz="1600" b="1" dirty="0" smtClean="0">
                <a:solidFill>
                  <a:schemeClr val="tx1"/>
                </a:solidFill>
              </a:rPr>
              <a:t>BANK0</a:t>
            </a:r>
            <a:r>
              <a:rPr lang="ar-DZ" sz="1600" b="1" dirty="0" smtClean="0">
                <a:solidFill>
                  <a:schemeClr val="tx1"/>
                </a:solidFill>
              </a:rPr>
              <a:t> لأننا سوف نتعامل فيما بعد بالمرافئ </a:t>
            </a:r>
            <a:r>
              <a:rPr lang="fr-FR" sz="1600" b="1" dirty="0" smtClean="0">
                <a:solidFill>
                  <a:schemeClr val="tx1"/>
                </a:solidFill>
              </a:rPr>
              <a:t>PORTA</a:t>
            </a:r>
            <a:r>
              <a:rPr lang="ar-DZ" sz="1600" b="1" dirty="0" smtClean="0">
                <a:solidFill>
                  <a:schemeClr val="tx1"/>
                </a:solidFill>
              </a:rPr>
              <a:t> و </a:t>
            </a:r>
            <a:r>
              <a:rPr lang="en-US" sz="1600" b="1" dirty="0" smtClean="0">
                <a:solidFill>
                  <a:schemeClr val="tx1"/>
                </a:solidFill>
              </a:rPr>
              <a:t>PORTB 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</a:rPr>
              <a:t> الموجودة في </a:t>
            </a:r>
            <a:r>
              <a:rPr lang="en-US" sz="1600" b="1" dirty="0" smtClean="0">
                <a:solidFill>
                  <a:schemeClr val="tx1"/>
                </a:solidFill>
              </a:rPr>
              <a:t>B</a:t>
            </a:r>
            <a:r>
              <a:rPr lang="fr-FR" sz="1600" b="1" dirty="0" smtClean="0">
                <a:solidFill>
                  <a:schemeClr val="tx1"/>
                </a:solidFill>
              </a:rPr>
              <a:t>ANK0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7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78853" grpId="0"/>
      <p:bldP spid="78856" grpId="0"/>
      <p:bldP spid="78865" grpId="0"/>
      <p:bldP spid="78871" grpId="0"/>
      <p:bldP spid="78877" grpId="0"/>
      <p:bldP spid="78883" grpId="0"/>
      <p:bldP spid="78884" grpId="0"/>
      <p:bldP spid="32" grpId="0" animBg="1"/>
      <p:bldP spid="50" grpId="0" animBg="1"/>
      <p:bldP spid="51" grpId="0"/>
      <p:bldP spid="52" grpId="0"/>
      <p:bldP spid="53" grpId="0"/>
      <p:bldP spid="55" grpId="0"/>
      <p:bldP spid="56" grpId="0" animBg="1"/>
      <p:bldP spid="57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 animBg="1"/>
      <p:bldP spid="90" grpId="0"/>
      <p:bldP spid="60" grpId="0" animBg="1"/>
      <p:bldP spid="61" grpId="0" animBg="1"/>
      <p:bldP spid="5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5199418" y="71414"/>
            <a:ext cx="3873176" cy="40011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dirty="0" smtClean="0">
                <a:solidFill>
                  <a:schemeClr val="tx1"/>
                </a:solidFill>
                <a:latin typeface="Arial"/>
                <a:ea typeface="SimSun" pitchFamily="2" charset="-122"/>
                <a:cs typeface="Arial"/>
              </a:rPr>
              <a:t>5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ـ</a:t>
            </a:r>
            <a:r>
              <a:rPr lang="fr-FR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نريد إشعال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على مستوى</a:t>
            </a:r>
            <a:r>
              <a:rPr lang="fr-FR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2000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2000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r>
              <a:rPr lang="fr-FR" altLang="ja-JP" sz="2000" b="1" dirty="0">
                <a:cs typeface="Arabic Transparent" pitchFamily="2" charset="-78"/>
              </a:rPr>
              <a:t> 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0" y="0"/>
            <a:ext cx="2927350" cy="2103438"/>
            <a:chOff x="0" y="0"/>
            <a:chExt cx="1844" cy="1325"/>
          </a:xfrm>
        </p:grpSpPr>
        <p:pic>
          <p:nvPicPr>
            <p:cNvPr id="67623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701" cy="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24" name="Text Box 12"/>
            <p:cNvSpPr txBox="1">
              <a:spLocks noChangeArrowheads="1"/>
            </p:cNvSpPr>
            <p:nvPr/>
          </p:nvSpPr>
          <p:spPr bwMode="auto">
            <a:xfrm>
              <a:off x="1345" y="665"/>
              <a:ext cx="499" cy="29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dirty="0">
                  <a:solidFill>
                    <a:srgbClr val="C00000"/>
                  </a:solidFill>
                </a:rPr>
                <a:t>+5V</a:t>
              </a:r>
            </a:p>
          </p:txBody>
        </p:sp>
      </p:grpSp>
      <p:sp>
        <p:nvSpPr>
          <p:cNvPr id="79977" name="Rectangle 105"/>
          <p:cNvSpPr>
            <a:spLocks noChangeArrowheads="1"/>
          </p:cNvSpPr>
          <p:nvPr/>
        </p:nvSpPr>
        <p:spPr bwMode="auto">
          <a:xfrm>
            <a:off x="7396163" y="500042"/>
            <a:ext cx="127952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هذا يعني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أن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9978" name="Rectangle 106"/>
          <p:cNvSpPr>
            <a:spLocks noChangeArrowheads="1"/>
          </p:cNvSpPr>
          <p:nvPr/>
        </p:nvSpPr>
        <p:spPr bwMode="auto">
          <a:xfrm>
            <a:off x="3144868" y="857232"/>
            <a:ext cx="5856288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fr-FR" altLang="ja-JP" b="1" dirty="0"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hlink"/>
                </a:solidFill>
                <a:cs typeface="Arabic Transparent" pitchFamily="2" charset="-78"/>
              </a:rPr>
              <a:t>1</a:t>
            </a:r>
            <a:r>
              <a:rPr lang="ar-DZ" altLang="ja-JP" b="1" dirty="0">
                <a:solidFill>
                  <a:schemeClr val="hlink"/>
                </a:solidFill>
                <a:cs typeface="Arabic Transparent" pitchFamily="2" charset="-78"/>
              </a:rPr>
              <a:t>ـ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R</a:t>
            </a:r>
            <a:r>
              <a:rPr lang="fr-FR" altLang="ja-JP" b="1" dirty="0">
                <a:solidFill>
                  <a:srgbClr val="FF3300"/>
                </a:solidFill>
                <a:cs typeface="Arabic Transparent" pitchFamily="2" charset="-78"/>
              </a:rPr>
              <a:t>B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4</a:t>
            </a:r>
            <a:r>
              <a:rPr lang="en-US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يبرمج كمخرج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</a:rPr>
              <a:t>(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هذا تم بواسطة سجل التوجيه </a:t>
            </a:r>
            <a:r>
              <a:rPr lang="fr-FR" altLang="ja-JP" b="1" dirty="0">
                <a:solidFill>
                  <a:schemeClr val="tx1"/>
                </a:solidFill>
              </a:rPr>
              <a:t>TRIS</a:t>
            </a:r>
            <a:r>
              <a:rPr lang="fr-FR" altLang="ja-JP" b="1" dirty="0">
                <a:solidFill>
                  <a:srgbClr val="FF3300"/>
                </a:solidFill>
              </a:rPr>
              <a:t>B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(</a:t>
            </a:r>
            <a:r>
              <a:rPr lang="ar-DZ" altLang="ja-JP" b="1" dirty="0">
                <a:ea typeface="SimSun" pitchFamily="2" charset="-122"/>
              </a:rPr>
              <a:t>.</a:t>
            </a:r>
            <a:endParaRPr lang="en-US" altLang="ja-JP" b="1" dirty="0"/>
          </a:p>
        </p:txBody>
      </p:sp>
      <p:sp>
        <p:nvSpPr>
          <p:cNvPr id="79979" name="Rectangle 107"/>
          <p:cNvSpPr>
            <a:spLocks noChangeArrowheads="1"/>
          </p:cNvSpPr>
          <p:nvPr/>
        </p:nvSpPr>
        <p:spPr bwMode="auto">
          <a:xfrm>
            <a:off x="3593122" y="1729002"/>
            <a:ext cx="546495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2</a:t>
            </a:r>
            <a:r>
              <a:rPr lang="ar-DZ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 err="1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ـ</a:t>
            </a:r>
            <a:r>
              <a:rPr lang="ar-DZ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R</a:t>
            </a:r>
            <a:r>
              <a:rPr lang="fr-FR" altLang="ja-JP" b="1" dirty="0">
                <a:solidFill>
                  <a:srgbClr val="FF3300"/>
                </a:solidFill>
                <a:ea typeface="SimSun" pitchFamily="2" charset="-122"/>
                <a:cs typeface="Arabic Transparent" pitchFamily="2" charset="-78"/>
              </a:rPr>
              <a:t>B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4</a:t>
            </a:r>
            <a:r>
              <a:rPr lang="ar-DZ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يجب </a:t>
            </a:r>
            <a:r>
              <a:rPr lang="ar-DZ" altLang="ja-JP" b="1" dirty="0" err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ان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 يزودنا </a:t>
            </a:r>
            <a:r>
              <a:rPr lang="ar-DZ" altLang="ja-JP" b="1" dirty="0" err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بـ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5V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لإشعال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mise à « 1 »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).</a:t>
            </a:r>
            <a:endParaRPr lang="fr-FR" altLang="ja-JP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79988" name="Rectangle 116"/>
          <p:cNvSpPr>
            <a:spLocks noChangeArrowheads="1"/>
          </p:cNvSpPr>
          <p:nvPr/>
        </p:nvSpPr>
        <p:spPr bwMode="auto">
          <a:xfrm>
            <a:off x="3500430" y="1214422"/>
            <a:ext cx="201048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009900"/>
                </a:solidFill>
                <a:cs typeface="Times New Roman" pitchFamily="18" charset="0"/>
              </a:rPr>
              <a:t>(111</a:t>
            </a:r>
            <a:r>
              <a:rPr lang="fr-FR" b="1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fr-FR" b="1">
                <a:solidFill>
                  <a:srgbClr val="009900"/>
                </a:solidFill>
                <a:cs typeface="Times New Roman" pitchFamily="18" charset="0"/>
              </a:rPr>
              <a:t>1111)</a:t>
            </a:r>
            <a:r>
              <a:rPr lang="fr-FR" b="1" baseline="-30000">
                <a:solidFill>
                  <a:srgbClr val="009900"/>
                </a:solidFill>
                <a:cs typeface="Times New Roman" pitchFamily="18" charset="0"/>
              </a:rPr>
              <a:t>2</a:t>
            </a:r>
            <a:r>
              <a:rPr lang="fr-FR" b="1">
                <a:solidFill>
                  <a:srgbClr val="009900"/>
                </a:solidFill>
                <a:cs typeface="Times New Roman" pitchFamily="18" charset="0"/>
              </a:rPr>
              <a:t> = (EF)</a:t>
            </a:r>
            <a:r>
              <a:rPr lang="fr-FR" b="1" baseline="-30000">
                <a:solidFill>
                  <a:srgbClr val="009900"/>
                </a:solidFill>
                <a:cs typeface="Times New Roman" pitchFamily="18" charset="0"/>
              </a:rPr>
              <a:t>h</a:t>
            </a:r>
          </a:p>
        </p:txBody>
      </p:sp>
      <p:sp>
        <p:nvSpPr>
          <p:cNvPr id="79989" name="Rectangle 117"/>
          <p:cNvSpPr>
            <a:spLocks noChangeArrowheads="1"/>
          </p:cNvSpPr>
          <p:nvPr/>
        </p:nvSpPr>
        <p:spPr bwMode="auto">
          <a:xfrm>
            <a:off x="6653050" y="1214422"/>
            <a:ext cx="202651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009900"/>
                </a:solidFill>
                <a:cs typeface="Times New Roman" pitchFamily="18" charset="0"/>
              </a:rPr>
              <a:t>(000</a:t>
            </a:r>
            <a:r>
              <a:rPr lang="fr-FR" b="1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fr-FR" b="1" dirty="0">
                <a:solidFill>
                  <a:srgbClr val="009900"/>
                </a:solidFill>
                <a:cs typeface="Times New Roman" pitchFamily="18" charset="0"/>
              </a:rPr>
              <a:t>0000)</a:t>
            </a:r>
            <a:r>
              <a:rPr lang="fr-FR" b="1" baseline="-30000" dirty="0">
                <a:solidFill>
                  <a:srgbClr val="009900"/>
                </a:solidFill>
                <a:cs typeface="Times New Roman" pitchFamily="18" charset="0"/>
              </a:rPr>
              <a:t>2</a:t>
            </a:r>
            <a:r>
              <a:rPr lang="fr-FR" b="1" dirty="0">
                <a:solidFill>
                  <a:srgbClr val="009900"/>
                </a:solidFill>
                <a:cs typeface="Times New Roman" pitchFamily="18" charset="0"/>
              </a:rPr>
              <a:t> = (00)</a:t>
            </a:r>
            <a:r>
              <a:rPr lang="fr-FR" b="1" baseline="-30000" dirty="0">
                <a:solidFill>
                  <a:srgbClr val="009900"/>
                </a:solidFill>
                <a:cs typeface="Times New Roman" pitchFamily="18" charset="0"/>
              </a:rPr>
              <a:t>h</a:t>
            </a:r>
          </a:p>
        </p:txBody>
      </p:sp>
      <p:sp>
        <p:nvSpPr>
          <p:cNvPr id="79990" name="Rectangle 118"/>
          <p:cNvSpPr>
            <a:spLocks noChangeArrowheads="1"/>
          </p:cNvSpPr>
          <p:nvPr/>
        </p:nvSpPr>
        <p:spPr bwMode="auto">
          <a:xfrm>
            <a:off x="5655378" y="1244585"/>
            <a:ext cx="5524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altLang="ja-JP" b="1" u="sng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43370" y="2236376"/>
            <a:ext cx="2928958" cy="3571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5697962" y="2214554"/>
            <a:ext cx="3075586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 smtClean="0">
                <a:solidFill>
                  <a:srgbClr val="FFFF00"/>
                </a:solidFill>
                <a:cs typeface="Arabic Transparent" pitchFamily="2" charset="-78"/>
              </a:rPr>
              <a:t>يتم ذلك بواسطة</a:t>
            </a:r>
            <a:r>
              <a:rPr lang="ar-DZ" sz="2000" b="1" dirty="0" smtClean="0">
                <a:solidFill>
                  <a:schemeClr val="bg1"/>
                </a:solidFill>
                <a:cs typeface="Arabic Transparent" pitchFamily="2" charset="-78"/>
              </a:rPr>
              <a:t> </a:t>
            </a:r>
            <a:r>
              <a:rPr lang="ar-DZ" altLang="ja-JP" sz="2000" b="1" dirty="0" smtClean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السجل </a:t>
            </a:r>
            <a:r>
              <a:rPr lang="fr-FR" altLang="ja-JP" sz="2000" b="1" dirty="0" smtClean="0">
                <a:solidFill>
                  <a:schemeClr val="bg1"/>
                </a:solidFill>
              </a:rPr>
              <a:t>PORTB</a:t>
            </a:r>
            <a:r>
              <a:rPr lang="ar-DZ" altLang="ja-JP" sz="2000" b="1" dirty="0" smtClean="0">
                <a:solidFill>
                  <a:schemeClr val="bg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71" name="Rectangle 108"/>
          <p:cNvSpPr>
            <a:spLocks noChangeArrowheads="1"/>
          </p:cNvSpPr>
          <p:nvPr/>
        </p:nvSpPr>
        <p:spPr bwMode="auto">
          <a:xfrm>
            <a:off x="4929190" y="3490916"/>
            <a:ext cx="383381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يجب استعمال </a:t>
            </a:r>
            <a:r>
              <a:rPr lang="ar-DZ" altLang="ja-JP" b="1" dirty="0">
                <a:solidFill>
                  <a:srgbClr val="FF33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التعليمة </a:t>
            </a:r>
            <a:r>
              <a:rPr lang="fr-FR" altLang="ja-JP" b="1" dirty="0">
                <a:solidFill>
                  <a:srgbClr val="FF3300"/>
                </a:solidFill>
                <a:ea typeface="SimSun" pitchFamily="2" charset="-122"/>
                <a:cs typeface="Arabic Transparent" pitchFamily="2" charset="-78"/>
              </a:rPr>
              <a:t>BSF</a:t>
            </a:r>
            <a:r>
              <a:rPr lang="ar-DZ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 على الشكل التالي:</a:t>
            </a:r>
          </a:p>
        </p:txBody>
      </p:sp>
      <p:sp>
        <p:nvSpPr>
          <p:cNvPr id="72" name="Rectangle 109"/>
          <p:cNvSpPr>
            <a:spLocks noChangeArrowheads="1"/>
          </p:cNvSpPr>
          <p:nvPr/>
        </p:nvSpPr>
        <p:spPr bwMode="auto">
          <a:xfrm>
            <a:off x="323850" y="3567868"/>
            <a:ext cx="273685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fr-FR" altLang="ja-JP" b="1" dirty="0">
                <a:solidFill>
                  <a:schemeClr val="folHlink"/>
                </a:solidFill>
                <a:cs typeface="Times New Roman" pitchFamily="18" charset="0"/>
              </a:rPr>
              <a:t>PORTB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de-DE" altLang="ja-JP" b="1" dirty="0">
                <a:solidFill>
                  <a:srgbClr val="FF0000"/>
                </a:solidFill>
              </a:rPr>
              <a:t>RB4</a:t>
            </a:r>
            <a:r>
              <a:rPr lang="en-US" altLang="ja-JP" b="1" dirty="0"/>
              <a:t>                                          </a:t>
            </a:r>
          </a:p>
        </p:txBody>
      </p:sp>
      <p:sp>
        <p:nvSpPr>
          <p:cNvPr id="73" name="Rectangle 110"/>
          <p:cNvSpPr>
            <a:spLocks noChangeArrowheads="1"/>
          </p:cNvSpPr>
          <p:nvPr/>
        </p:nvSpPr>
        <p:spPr bwMode="auto">
          <a:xfrm>
            <a:off x="7956550" y="4071942"/>
            <a:ext cx="931863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البرنامج :</a:t>
            </a:r>
          </a:p>
        </p:txBody>
      </p:sp>
      <p:sp>
        <p:nvSpPr>
          <p:cNvPr id="74" name="Rectangle 111"/>
          <p:cNvSpPr>
            <a:spLocks noChangeArrowheads="1"/>
          </p:cNvSpPr>
          <p:nvPr/>
        </p:nvSpPr>
        <p:spPr bwMode="auto">
          <a:xfrm>
            <a:off x="363726" y="4071942"/>
            <a:ext cx="27368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/>
            <a:r>
              <a:rPr lang="en-US" altLang="ja-JP" b="1" dirty="0">
                <a:solidFill>
                  <a:schemeClr val="hlink"/>
                </a:solidFill>
              </a:rPr>
              <a:t>MOVLW </a:t>
            </a:r>
            <a:r>
              <a:rPr lang="en-US" altLang="ja-JP" b="1" dirty="0"/>
              <a:t>   </a:t>
            </a:r>
            <a:r>
              <a:rPr lang="en-US" altLang="ja-JP" b="1" dirty="0">
                <a:solidFill>
                  <a:schemeClr val="tx1"/>
                </a:solidFill>
              </a:rPr>
              <a:t> 0x EF                              </a:t>
            </a:r>
          </a:p>
        </p:txBody>
      </p:sp>
      <p:sp>
        <p:nvSpPr>
          <p:cNvPr id="75" name="Rectangle 112"/>
          <p:cNvSpPr>
            <a:spLocks noChangeArrowheads="1"/>
          </p:cNvSpPr>
          <p:nvPr/>
        </p:nvSpPr>
        <p:spPr bwMode="auto">
          <a:xfrm>
            <a:off x="2481232" y="4071942"/>
            <a:ext cx="1836737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ar-DZ" altLang="ja-JP" b="1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altLang="ja-JP" b="1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  <p:sp>
        <p:nvSpPr>
          <p:cNvPr id="76" name="Rectangle 113"/>
          <p:cNvSpPr>
            <a:spLocks noChangeArrowheads="1"/>
          </p:cNvSpPr>
          <p:nvPr/>
        </p:nvSpPr>
        <p:spPr bwMode="auto">
          <a:xfrm>
            <a:off x="2439317" y="4794254"/>
            <a:ext cx="383381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توفير </a:t>
            </a:r>
            <a:r>
              <a:rPr lang="fr-FR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+5V</a:t>
            </a:r>
            <a:r>
              <a:rPr lang="ar-DZ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 </a:t>
            </a:r>
            <a:r>
              <a:rPr lang="fr-FR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كي تشتعل </a:t>
            </a:r>
            <a:r>
              <a:rPr lang="fr-FR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77" name="Rectangle 114"/>
          <p:cNvSpPr>
            <a:spLocks noChangeArrowheads="1"/>
          </p:cNvSpPr>
          <p:nvPr/>
        </p:nvSpPr>
        <p:spPr bwMode="auto">
          <a:xfrm>
            <a:off x="357158" y="4429129"/>
            <a:ext cx="163942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altLang="ja-JP" b="1">
                <a:solidFill>
                  <a:schemeClr val="hlink"/>
                </a:solidFill>
                <a:cs typeface="Times New Roman" pitchFamily="18" charset="0"/>
              </a:rPr>
              <a:t>MOVWF</a:t>
            </a:r>
            <a:r>
              <a:rPr lang="en-GB" altLang="ja-JP" b="1">
                <a:cs typeface="Times New Roman" pitchFamily="18" charset="0"/>
              </a:rPr>
              <a:t>  </a:t>
            </a:r>
            <a:r>
              <a:rPr lang="en-GB" altLang="ja-JP" b="1">
                <a:solidFill>
                  <a:schemeClr val="folHlink"/>
                </a:solidFill>
                <a:ea typeface="SimSun" pitchFamily="2" charset="-122"/>
                <a:cs typeface="Times New Roman" pitchFamily="18" charset="0"/>
              </a:rPr>
              <a:t>TRISB</a:t>
            </a:r>
            <a:endParaRPr lang="fr-FR" b="1">
              <a:solidFill>
                <a:schemeClr val="folHlink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78" name="Rectangle 115"/>
          <p:cNvSpPr>
            <a:spLocks noChangeArrowheads="1"/>
          </p:cNvSpPr>
          <p:nvPr/>
        </p:nvSpPr>
        <p:spPr bwMode="auto">
          <a:xfrm>
            <a:off x="360333" y="4779967"/>
            <a:ext cx="182710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fr-FR" altLang="ja-JP" b="1" dirty="0">
                <a:solidFill>
                  <a:schemeClr val="folHlink"/>
                </a:solidFill>
                <a:cs typeface="Times New Roman" pitchFamily="18" charset="0"/>
              </a:rPr>
              <a:t>PORTB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RB4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9" name="Text Box 11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763737" y="2786058"/>
            <a:ext cx="5256213" cy="369332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أي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أننا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سنرغم البيت </a:t>
            </a:r>
            <a:r>
              <a:rPr lang="fr-FR" altLang="ja-JP" b="1" dirty="0">
                <a:solidFill>
                  <a:schemeClr val="tx1"/>
                </a:solidFill>
              </a:rPr>
              <a:t>R</a:t>
            </a:r>
            <a:r>
              <a:rPr lang="fr-FR" altLang="ja-JP" b="1" dirty="0">
                <a:solidFill>
                  <a:srgbClr val="FF3300"/>
                </a:solidFill>
              </a:rPr>
              <a:t>B</a:t>
            </a:r>
            <a:r>
              <a:rPr lang="fr-FR" altLang="ja-JP" b="1" dirty="0">
                <a:solidFill>
                  <a:schemeClr val="tx1"/>
                </a:solidFill>
              </a:rPr>
              <a:t>4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للسجل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folHlink"/>
                </a:solidFill>
              </a:rPr>
              <a:t>PORT</a:t>
            </a:r>
            <a:r>
              <a:rPr lang="fr-FR" altLang="ja-JP" b="1" dirty="0">
                <a:solidFill>
                  <a:srgbClr val="FF3300"/>
                </a:solidFill>
              </a:rPr>
              <a:t>B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أن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يأخذ القيمة ”1“  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0" name="Rectangle 121"/>
          <p:cNvSpPr>
            <a:spLocks noChangeArrowheads="1"/>
          </p:cNvSpPr>
          <p:nvPr/>
        </p:nvSpPr>
        <p:spPr bwMode="auto">
          <a:xfrm>
            <a:off x="2212993" y="4431769"/>
            <a:ext cx="485933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0xEF</a:t>
            </a:r>
            <a:r>
              <a:rPr lang="ar-DZ" sz="1600" b="1" dirty="0">
                <a:solidFill>
                  <a:schemeClr val="tx1"/>
                </a:solidFill>
              </a:rPr>
              <a:t>)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TRISB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;</a:t>
            </a:r>
          </a:p>
        </p:txBody>
      </p:sp>
      <p:grpSp>
        <p:nvGrpSpPr>
          <p:cNvPr id="81" name="Group 122"/>
          <p:cNvGrpSpPr>
            <a:grpSpLocks/>
          </p:cNvGrpSpPr>
          <p:nvPr/>
        </p:nvGrpSpPr>
        <p:grpSpPr bwMode="auto">
          <a:xfrm flipV="1">
            <a:off x="315393" y="3333747"/>
            <a:ext cx="576262" cy="216000"/>
            <a:chOff x="431" y="3158"/>
            <a:chExt cx="635" cy="408"/>
          </a:xfrm>
        </p:grpSpPr>
        <p:grpSp>
          <p:nvGrpSpPr>
            <p:cNvPr id="82" name="Group 123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84" name="Line 124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Line 125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3" name="Line 126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6" name="Rectangle 127"/>
          <p:cNvSpPr>
            <a:spLocks noChangeArrowheads="1"/>
          </p:cNvSpPr>
          <p:nvPr/>
        </p:nvSpPr>
        <p:spPr bwMode="auto">
          <a:xfrm>
            <a:off x="147118" y="3000372"/>
            <a:ext cx="63500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87" name="Group 128"/>
          <p:cNvGrpSpPr>
            <a:grpSpLocks/>
          </p:cNvGrpSpPr>
          <p:nvPr/>
        </p:nvGrpSpPr>
        <p:grpSpPr bwMode="auto">
          <a:xfrm flipV="1">
            <a:off x="985110" y="3333747"/>
            <a:ext cx="579438" cy="216000"/>
            <a:chOff x="1665" y="3339"/>
            <a:chExt cx="204" cy="408"/>
          </a:xfrm>
        </p:grpSpPr>
        <p:grpSp>
          <p:nvGrpSpPr>
            <p:cNvPr id="88" name="Group 129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</p:grpSpPr>
          <p:sp>
            <p:nvSpPr>
              <p:cNvPr id="90" name="Line 130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Line 131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9" name="Line 132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" name="Rectangle 133"/>
          <p:cNvSpPr>
            <a:spLocks noChangeArrowheads="1"/>
          </p:cNvSpPr>
          <p:nvPr/>
        </p:nvSpPr>
        <p:spPr bwMode="auto">
          <a:xfrm>
            <a:off x="1166085" y="3017834"/>
            <a:ext cx="64928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93" name="Group 134"/>
          <p:cNvGrpSpPr>
            <a:grpSpLocks/>
          </p:cNvGrpSpPr>
          <p:nvPr/>
        </p:nvGrpSpPr>
        <p:grpSpPr bwMode="auto">
          <a:xfrm flipH="1" flipV="1">
            <a:off x="1807102" y="3348737"/>
            <a:ext cx="360362" cy="216000"/>
            <a:chOff x="431" y="3158"/>
            <a:chExt cx="635" cy="408"/>
          </a:xfrm>
        </p:grpSpPr>
        <p:grpSp>
          <p:nvGrpSpPr>
            <p:cNvPr id="94" name="Group 135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96" name="Line 136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137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5" name="Line 138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8" name="Rectangle 139"/>
          <p:cNvSpPr>
            <a:spLocks noChangeArrowheads="1"/>
          </p:cNvSpPr>
          <p:nvPr/>
        </p:nvSpPr>
        <p:spPr bwMode="auto">
          <a:xfrm>
            <a:off x="1481664" y="3035999"/>
            <a:ext cx="12255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bit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المعني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" y="5448044"/>
            <a:ext cx="9144000" cy="122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15798" y="5486968"/>
            <a:ext cx="9072562" cy="122084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ts val="2200"/>
              </a:lnSpc>
            </a:pPr>
            <a:r>
              <a:rPr lang="ar-DZ" sz="1600" b="1" u="sng" dirty="0" smtClean="0">
                <a:solidFill>
                  <a:srgbClr val="FF0000"/>
                </a:solidFill>
              </a:rPr>
              <a:t>ملاحظة هامة جدا: </a:t>
            </a:r>
            <a:r>
              <a:rPr lang="ar-DZ" sz="1600" b="1" dirty="0" smtClean="0">
                <a:solidFill>
                  <a:schemeClr val="tx1"/>
                </a:solidFill>
              </a:rPr>
              <a:t>هناك فرق بين </a:t>
            </a:r>
            <a:r>
              <a:rPr lang="ar-DZ" sz="1600" b="1" dirty="0" smtClean="0">
                <a:solidFill>
                  <a:srgbClr val="0000FF"/>
                </a:solidFill>
              </a:rPr>
              <a:t>السجلات التوجيه (</a:t>
            </a:r>
            <a:r>
              <a:rPr lang="fr-FR" sz="1600" b="1" dirty="0" smtClean="0">
                <a:solidFill>
                  <a:srgbClr val="0000FF"/>
                </a:solidFill>
              </a:rPr>
              <a:t>TRISA</a:t>
            </a:r>
            <a:r>
              <a:rPr lang="ar-DZ" sz="1600" b="1" dirty="0" smtClean="0">
                <a:solidFill>
                  <a:srgbClr val="0000FF"/>
                </a:solidFill>
              </a:rPr>
              <a:t> و </a:t>
            </a:r>
            <a:r>
              <a:rPr lang="en-US" sz="1600" b="1" dirty="0" smtClean="0">
                <a:solidFill>
                  <a:srgbClr val="0000FF"/>
                </a:solidFill>
              </a:rPr>
              <a:t>TRISB</a:t>
            </a:r>
            <a:r>
              <a:rPr lang="ar-DZ" sz="1600" b="1" dirty="0" smtClean="0">
                <a:solidFill>
                  <a:srgbClr val="0000FF"/>
                </a:solidFill>
              </a:rPr>
              <a:t>) </a:t>
            </a:r>
            <a:r>
              <a:rPr lang="ar-DZ" sz="1600" b="1" dirty="0" smtClean="0">
                <a:solidFill>
                  <a:srgbClr val="336600"/>
                </a:solidFill>
              </a:rPr>
              <a:t>– داخل </a:t>
            </a:r>
            <a:r>
              <a:rPr lang="ar-DZ" sz="1600" b="1" dirty="0" err="1" smtClean="0">
                <a:solidFill>
                  <a:srgbClr val="336600"/>
                </a:solidFill>
              </a:rPr>
              <a:t>المكرومراقب</a:t>
            </a:r>
            <a:r>
              <a:rPr lang="ar-DZ" sz="1600" b="1" dirty="0" smtClean="0">
                <a:solidFill>
                  <a:srgbClr val="336600"/>
                </a:solidFill>
              </a:rPr>
              <a:t>- </a:t>
            </a:r>
            <a:r>
              <a:rPr lang="ar-DZ" sz="1600" b="1" dirty="0" smtClean="0">
                <a:solidFill>
                  <a:srgbClr val="0000FF"/>
                </a:solidFill>
              </a:rPr>
              <a:t>والمرافئ (</a:t>
            </a:r>
            <a:r>
              <a:rPr lang="en-US" sz="1600" b="1" dirty="0" smtClean="0">
                <a:solidFill>
                  <a:srgbClr val="0000FF"/>
                </a:solidFill>
              </a:rPr>
              <a:t>PORTA </a:t>
            </a:r>
            <a:r>
              <a:rPr lang="ar-DZ" sz="1600" b="1" dirty="0" smtClean="0">
                <a:solidFill>
                  <a:srgbClr val="0000FF"/>
                </a:solidFill>
              </a:rPr>
              <a:t> و </a:t>
            </a:r>
            <a:r>
              <a:rPr lang="fr-FR" sz="1600" b="1" dirty="0" smtClean="0">
                <a:solidFill>
                  <a:srgbClr val="0000FF"/>
                </a:solidFill>
              </a:rPr>
              <a:t>PORTB</a:t>
            </a:r>
            <a:r>
              <a:rPr lang="ar-DZ" sz="1600" b="1" dirty="0" smtClean="0">
                <a:solidFill>
                  <a:srgbClr val="336600"/>
                </a:solidFill>
              </a:rPr>
              <a:t>)-الاتصال بالخارج-</a:t>
            </a:r>
            <a:r>
              <a:rPr lang="ar-DZ" sz="1600" b="1" dirty="0" smtClean="0">
                <a:solidFill>
                  <a:schemeClr val="tx1"/>
                </a:solidFill>
              </a:rPr>
              <a:t> فشحن </a:t>
            </a:r>
            <a:r>
              <a:rPr lang="fr-FR" sz="1600" b="1" dirty="0" smtClean="0">
                <a:solidFill>
                  <a:schemeClr val="tx1"/>
                </a:solidFill>
              </a:rPr>
              <a:t>TRISA</a:t>
            </a:r>
            <a:r>
              <a:rPr lang="ar-DZ" sz="1600" b="1" dirty="0" smtClean="0">
                <a:solidFill>
                  <a:schemeClr val="tx1"/>
                </a:solidFill>
              </a:rPr>
              <a:t> أو </a:t>
            </a:r>
            <a:r>
              <a:rPr lang="fr-FR" sz="1600" b="1" dirty="0" smtClean="0">
                <a:solidFill>
                  <a:schemeClr val="tx1"/>
                </a:solidFill>
              </a:rPr>
              <a:t>TRISB</a:t>
            </a:r>
            <a:r>
              <a:rPr lang="ar-DZ" sz="1600" b="1" dirty="0" smtClean="0">
                <a:solidFill>
                  <a:schemeClr val="tx1"/>
                </a:solidFill>
              </a:rPr>
              <a:t> بالقيمة ”1“  أو“0“ (فقط توجيهه كمدخل أو مخرج  </a:t>
            </a:r>
            <a:r>
              <a:rPr lang="ar-DZ" sz="1600" b="1" dirty="0" smtClean="0">
                <a:solidFill>
                  <a:schemeClr val="accent6">
                    <a:lumMod val="75000"/>
                  </a:schemeClr>
                </a:solidFill>
              </a:rPr>
              <a:t>دون توفير الطاقة الكهربائية (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5V</a:t>
            </a:r>
            <a:r>
              <a:rPr lang="ar-DZ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) </a:t>
            </a:r>
            <a:r>
              <a:rPr lang="ar-DZ" sz="1600" b="1" dirty="0" smtClean="0">
                <a:solidFill>
                  <a:schemeClr val="tx1"/>
                </a:solidFill>
                <a:latin typeface="Arial"/>
                <a:cs typeface="Arial"/>
              </a:rPr>
              <a:t>على مستوى ذلك القطب )</a:t>
            </a:r>
            <a:r>
              <a:rPr lang="fr-FR" sz="1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</a:rPr>
              <a:t>وإرغام </a:t>
            </a:r>
            <a:r>
              <a:rPr lang="fr-FR" sz="1600" b="1" dirty="0" smtClean="0">
                <a:solidFill>
                  <a:schemeClr val="tx1"/>
                </a:solidFill>
              </a:rPr>
              <a:t>PORTA</a:t>
            </a:r>
            <a:r>
              <a:rPr lang="ar-DZ" sz="1600" b="1" dirty="0" smtClean="0">
                <a:solidFill>
                  <a:schemeClr val="tx1"/>
                </a:solidFill>
              </a:rPr>
              <a:t> أو </a:t>
            </a:r>
            <a:r>
              <a:rPr lang="fr-FR" sz="1600" b="1" dirty="0" smtClean="0">
                <a:solidFill>
                  <a:schemeClr val="tx1"/>
                </a:solidFill>
              </a:rPr>
              <a:t>PORTB</a:t>
            </a:r>
            <a:r>
              <a:rPr lang="ar-DZ" sz="1600" b="1" dirty="0" smtClean="0">
                <a:solidFill>
                  <a:schemeClr val="tx1"/>
                </a:solidFill>
              </a:rPr>
              <a:t> اخذ القيمة ”1“  أو ”0“ </a:t>
            </a:r>
            <a:r>
              <a:rPr lang="ar-DZ" sz="1600" b="1" dirty="0" smtClean="0">
                <a:solidFill>
                  <a:schemeClr val="accent6">
                    <a:lumMod val="75000"/>
                  </a:schemeClr>
                </a:solidFill>
              </a:rPr>
              <a:t>يعني توفير الطاقة الكهربائية (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5V</a:t>
            </a:r>
            <a:r>
              <a:rPr lang="ar-DZ" sz="1600" b="1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  <a:r>
              <a:rPr lang="ar-DZ" sz="1600" b="1" dirty="0" smtClean="0">
                <a:solidFill>
                  <a:schemeClr val="tx1"/>
                </a:solidFill>
              </a:rPr>
              <a:t>على مستوى ذلك القطب من اجل مثلا إشعال مصباح(</a:t>
            </a:r>
            <a:r>
              <a:rPr lang="fr-FR" sz="1600" b="1" dirty="0" smtClean="0">
                <a:solidFill>
                  <a:schemeClr val="tx1"/>
                </a:solidFill>
              </a:rPr>
              <a:t>LED</a:t>
            </a:r>
            <a:r>
              <a:rPr lang="ar-DZ" sz="1600" b="1" dirty="0" smtClean="0">
                <a:solidFill>
                  <a:schemeClr val="tx1"/>
                </a:solidFill>
              </a:rPr>
              <a:t>) وإطفائه. 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  <p:bldP spid="79977" grpId="0"/>
      <p:bldP spid="79978" grpId="0"/>
      <p:bldP spid="79979" grpId="0"/>
      <p:bldP spid="79988" grpId="0"/>
      <p:bldP spid="79989" grpId="0"/>
      <p:bldP spid="79990" grpId="0"/>
      <p:bldP spid="41" grpId="0" animBg="1"/>
      <p:bldP spid="42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6" grpId="0"/>
      <p:bldP spid="92" grpId="0"/>
      <p:bldP spid="98" grpId="0"/>
      <p:bldP spid="43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258741" y="459098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7436" name="AutoShape 28"/>
          <p:cNvSpPr>
            <a:spLocks noChangeArrowheads="1"/>
          </p:cNvSpPr>
          <p:nvPr/>
        </p:nvSpPr>
        <p:spPr bwMode="auto">
          <a:xfrm>
            <a:off x="1760538" y="444500"/>
            <a:ext cx="1241425" cy="452438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DZ" sz="2000" b="1">
                <a:cs typeface="Arabic Transparent" pitchFamily="2" charset="-78"/>
              </a:rPr>
              <a:t>الاستعمال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294063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4805363" y="4302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519238" y="5873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4551363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3030538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6343650" y="43973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7867650" y="4556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6089650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7610475" y="595313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 rot="5400000">
            <a:off x="4313231" y="2544761"/>
            <a:ext cx="357191" cy="1268413"/>
          </a:xfrm>
          <a:prstGeom prst="upArrow">
            <a:avLst>
              <a:gd name="adj1" fmla="val 50000"/>
              <a:gd name="adj2" fmla="val 57835"/>
            </a:avLst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82" name="Text Box 39"/>
          <p:cNvSpPr txBox="1">
            <a:spLocks noChangeAspect="1" noChangeArrowheads="1"/>
          </p:cNvSpPr>
          <p:nvPr/>
        </p:nvSpPr>
        <p:spPr bwMode="auto">
          <a:xfrm>
            <a:off x="7351713" y="2014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endParaRPr lang="en-US"/>
          </a:p>
        </p:txBody>
      </p:sp>
      <p:sp>
        <p:nvSpPr>
          <p:cNvPr id="7183" name="Text Box 40"/>
          <p:cNvSpPr txBox="1">
            <a:spLocks noChangeAspect="1" noChangeArrowheads="1"/>
          </p:cNvSpPr>
          <p:nvPr/>
        </p:nvSpPr>
        <p:spPr bwMode="auto">
          <a:xfrm>
            <a:off x="7240588" y="3600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endParaRPr lang="en-US"/>
          </a:p>
        </p:txBody>
      </p:sp>
      <p:pic>
        <p:nvPicPr>
          <p:cNvPr id="17449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54121"/>
            <a:ext cx="2663825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51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3"/>
          <a:srcRect l="14865" t="18880" r="13124" b="21111"/>
          <a:stretch>
            <a:fillRect/>
          </a:stretch>
        </p:blipFill>
        <p:spPr bwMode="auto">
          <a:xfrm>
            <a:off x="357158" y="1785926"/>
            <a:ext cx="3000364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12" descr="H:\Sagem_My700x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972404"/>
            <a:ext cx="1576717" cy="2814182"/>
          </a:xfrm>
          <a:prstGeom prst="rect">
            <a:avLst/>
          </a:prstGeom>
          <a:noFill/>
        </p:spPr>
      </p:pic>
      <p:pic>
        <p:nvPicPr>
          <p:cNvPr id="32" name="Picture 10" descr="H:\thumb_267_800_1_0_0_auto.jpg"/>
          <p:cNvPicPr>
            <a:picLocks noChangeAspect="1" noChangeArrowheads="1"/>
          </p:cNvPicPr>
          <p:nvPr/>
        </p:nvPicPr>
        <p:blipFill>
          <a:blip r:embed="rId5" cstate="print"/>
          <a:srcRect l="9922" r="10702"/>
          <a:stretch>
            <a:fillRect/>
          </a:stretch>
        </p:blipFill>
        <p:spPr bwMode="auto">
          <a:xfrm>
            <a:off x="7102664" y="3143272"/>
            <a:ext cx="2041336" cy="2571744"/>
          </a:xfrm>
          <a:prstGeom prst="rect">
            <a:avLst/>
          </a:prstGeom>
          <a:noFill/>
        </p:spPr>
      </p:pic>
      <p:sp>
        <p:nvSpPr>
          <p:cNvPr id="20" name="AutoShape 38"/>
          <p:cNvSpPr>
            <a:spLocks noChangeArrowheads="1"/>
          </p:cNvSpPr>
          <p:nvPr/>
        </p:nvSpPr>
        <p:spPr bwMode="auto">
          <a:xfrm rot="5400000">
            <a:off x="4313231" y="2544737"/>
            <a:ext cx="357191" cy="1268413"/>
          </a:xfrm>
          <a:prstGeom prst="upArrow">
            <a:avLst>
              <a:gd name="adj1" fmla="val 50000"/>
              <a:gd name="adj2" fmla="val 57835"/>
            </a:avLst>
          </a:prstGeom>
          <a:solidFill>
            <a:srgbClr val="33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1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54097"/>
            <a:ext cx="2663825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3"/>
          <a:srcRect l="14865" t="18880" r="13124" b="21111"/>
          <a:stretch>
            <a:fillRect/>
          </a:stretch>
        </p:blipFill>
        <p:spPr bwMode="auto">
          <a:xfrm>
            <a:off x="357158" y="1785902"/>
            <a:ext cx="3000364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0" descr="H:\thumb_267_800_1_0_0_auto.jpg"/>
          <p:cNvPicPr>
            <a:picLocks noChangeAspect="1" noChangeArrowheads="1"/>
          </p:cNvPicPr>
          <p:nvPr/>
        </p:nvPicPr>
        <p:blipFill>
          <a:blip r:embed="rId5" cstate="print"/>
          <a:srcRect l="9922" r="10702"/>
          <a:stretch>
            <a:fillRect/>
          </a:stretch>
        </p:blipFill>
        <p:spPr bwMode="auto">
          <a:xfrm>
            <a:off x="7102664" y="3143248"/>
            <a:ext cx="2041336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5" grpId="0" animBg="1"/>
      <p:bldP spid="17436" grpId="0" animBg="1"/>
      <p:bldP spid="17437" grpId="0" animBg="1"/>
      <p:bldP spid="17438" grpId="0" animBg="1"/>
      <p:bldP spid="17439" grpId="0" animBg="1"/>
      <p:bldP spid="17440" grpId="0" animBg="1"/>
      <p:bldP spid="17441" grpId="0" animBg="1"/>
      <p:bldP spid="17442" grpId="0" animBg="1"/>
      <p:bldP spid="17443" grpId="0" animBg="1"/>
      <p:bldP spid="17444" grpId="0" animBg="1"/>
      <p:bldP spid="17445" grpId="0" animBg="1"/>
      <p:bldP spid="17446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572132" y="500042"/>
            <a:ext cx="2928958" cy="396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439963" y="71414"/>
            <a:ext cx="5632631" cy="36933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6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</a:t>
            </a:r>
            <a:r>
              <a:rPr lang="fr-FR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نريد </a:t>
            </a:r>
            <a:r>
              <a:rPr lang="ar-DZ" altLang="ja-JP" b="1" dirty="0" smtClean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المحافظة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على إشعال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>
                <a:solidFill>
                  <a:schemeClr val="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en-US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للمرفأ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hlink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PORTB</a:t>
            </a:r>
            <a:r>
              <a:rPr lang="ar-DZ" altLang="ja-JP" b="1" dirty="0">
                <a:latin typeface="Calibri" pitchFamily="34" charset="0"/>
                <a:ea typeface="SimSun" pitchFamily="2" charset="-122"/>
                <a:cs typeface="Arabic Transparent" pitchFamily="2" charset="-78"/>
              </a:rPr>
              <a:t>.</a:t>
            </a:r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>
            <a:off x="5572132" y="500042"/>
            <a:ext cx="2928958" cy="396875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يتم ذلك بواسطة </a:t>
            </a:r>
            <a:r>
              <a:rPr lang="ar-DZ" altLang="ja-JP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حلقة</a:t>
            </a:r>
            <a:r>
              <a:rPr lang="fr-FR" altLang="ja-JP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b="1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rgbClr val="FF0000"/>
                </a:solidFill>
                <a:cs typeface="Arabic Transparent" pitchFamily="2" charset="-78"/>
              </a:rPr>
              <a:t>BOUCLE</a:t>
            </a: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14744" y="2069853"/>
            <a:ext cx="4901326" cy="396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928662" y="1071546"/>
            <a:ext cx="7964513" cy="36671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  <a:cs typeface="Arabic Transparent" pitchFamily="2" charset="-78"/>
              </a:rPr>
              <a:t>BSF</a:t>
            </a:r>
            <a:r>
              <a:rPr lang="en-US" altLang="ja-JP" b="1" dirty="0"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b="1" dirty="0">
                <a:solidFill>
                  <a:schemeClr val="folHlink"/>
                </a:solidFill>
                <a:cs typeface="Arabic Transparent" pitchFamily="2" charset="-78"/>
              </a:rPr>
              <a:t>PORTB</a:t>
            </a:r>
            <a:r>
              <a:rPr lang="en-US" altLang="ja-JP" b="1" dirty="0"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cs typeface="Arabic Transparent" pitchFamily="2" charset="-78"/>
              </a:rPr>
              <a:t>RB4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: هذا يعني </a:t>
            </a:r>
            <a:r>
              <a:rPr lang="ar-DZ" altLang="ja-JP" b="1" dirty="0" smtClean="0">
                <a:solidFill>
                  <a:schemeClr val="tx1"/>
                </a:solidFill>
                <a:cs typeface="Arabic Transparent" pitchFamily="2" charset="-78"/>
              </a:rPr>
              <a:t>أن  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LED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 ستبقى مشتعلة لفترة 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1</a:t>
            </a:r>
            <a:r>
              <a:rPr lang="el-GR" altLang="ja-JP" b="1" dirty="0">
                <a:solidFill>
                  <a:schemeClr val="tx1"/>
                </a:solidFill>
              </a:rPr>
              <a:t>μ</a:t>
            </a:r>
            <a:r>
              <a:rPr lang="fr-FR" altLang="ja-JP" b="1" dirty="0">
                <a:solidFill>
                  <a:schemeClr val="tx1"/>
                </a:solidFill>
              </a:rPr>
              <a:t>s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 ( تنفيذ التعليمة يستغرق </a:t>
            </a:r>
            <a:r>
              <a:rPr lang="fr-FR" altLang="ja-JP" b="1" dirty="0">
                <a:solidFill>
                  <a:schemeClr val="tx1"/>
                </a:solidFill>
              </a:rPr>
              <a:t>1</a:t>
            </a:r>
            <a:r>
              <a:rPr lang="el-GR" altLang="ja-JP" b="1" dirty="0">
                <a:solidFill>
                  <a:schemeClr val="tx1"/>
                </a:solidFill>
              </a:rPr>
              <a:t>μ</a:t>
            </a:r>
            <a:r>
              <a:rPr lang="fr-FR" altLang="ja-JP" b="1" dirty="0">
                <a:solidFill>
                  <a:schemeClr val="tx1"/>
                </a:solidFill>
              </a:rPr>
              <a:t>s</a:t>
            </a:r>
            <a:r>
              <a:rPr lang="ar-DZ" altLang="ja-JP" b="1" dirty="0">
                <a:solidFill>
                  <a:schemeClr val="tx1"/>
                </a:solidFill>
                <a:cs typeface="Arabic Transparent" pitchFamily="2" charset="-78"/>
              </a:rPr>
              <a:t>) .</a:t>
            </a:r>
            <a:endParaRPr lang="el-G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1042988" y="1571612"/>
            <a:ext cx="7289800" cy="366713"/>
          </a:xfrm>
          <a:prstGeom prst="rect">
            <a:avLst/>
          </a:prstGeom>
          <a:noFill/>
          <a:ln>
            <a:solidFill>
              <a:srgbClr val="3366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ـ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إذنا 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حتى يتم المحافظة على إشعال </a:t>
            </a:r>
            <a:r>
              <a:rPr lang="fr-FR" altLang="ja-JP" b="1" dirty="0">
                <a:solidFill>
                  <a:schemeClr val="tx1"/>
                </a:solidFill>
                <a:cs typeface="Arabic Transparent" pitchFamily="2" charset="-78"/>
              </a:rPr>
              <a:t>LED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بصفة دائمة لابد من استعمال الحلقة </a:t>
            </a:r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BOOCLE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3630043" y="2032440"/>
            <a:ext cx="5082160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</a:t>
            </a:r>
            <a:r>
              <a:rPr lang="ar-DZ" altLang="ja-JP" sz="16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من اجل استعمال حلقة </a:t>
            </a:r>
            <a:r>
              <a:rPr lang="fr-FR" altLang="ja-JP" sz="1600" b="1" dirty="0">
                <a:solidFill>
                  <a:srgbClr val="FFFF00"/>
                </a:solidFill>
                <a:ea typeface="SimSun" pitchFamily="2" charset="-122"/>
                <a:cs typeface="Arabic Transparent" pitchFamily="2" charset="-78"/>
              </a:rPr>
              <a:t>BOUCLE</a:t>
            </a:r>
            <a:r>
              <a:rPr lang="ar-DZ" altLang="ja-JP" sz="16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 يجب استعمال</a:t>
            </a:r>
            <a:r>
              <a:rPr lang="ar-DZ" altLang="ja-JP" sz="16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20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التعليمة </a:t>
            </a:r>
            <a:r>
              <a:rPr lang="fr-FR" altLang="ja-JP" sz="2000" b="1" dirty="0">
                <a:solidFill>
                  <a:schemeClr val="bg1"/>
                </a:solidFill>
                <a:ea typeface="SimSun" pitchFamily="2" charset="-122"/>
              </a:rPr>
              <a:t>GOTO</a:t>
            </a:r>
            <a:r>
              <a:rPr lang="ar-DZ" altLang="ja-JP" sz="1600" b="1" dirty="0">
                <a:solidFill>
                  <a:schemeClr val="bg1"/>
                </a:solidFill>
                <a:latin typeface="Calibri" pitchFamily="34" charset="0"/>
                <a:cs typeface="Arabic Transparent" pitchFamily="2" charset="-78"/>
              </a:rPr>
              <a:t>.</a:t>
            </a:r>
          </a:p>
        </p:txBody>
      </p:sp>
      <p:sp>
        <p:nvSpPr>
          <p:cNvPr id="39" name="Rectangle 69"/>
          <p:cNvSpPr>
            <a:spLocks noChangeArrowheads="1"/>
          </p:cNvSpPr>
          <p:nvPr/>
        </p:nvSpPr>
        <p:spPr bwMode="auto">
          <a:xfrm>
            <a:off x="285720" y="2428868"/>
            <a:ext cx="297985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Opérations contrôles et sauts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" name="Rectangle 70"/>
          <p:cNvSpPr>
            <a:spLocks noChangeArrowheads="1"/>
          </p:cNvSpPr>
          <p:nvPr/>
        </p:nvSpPr>
        <p:spPr bwMode="auto">
          <a:xfrm>
            <a:off x="7575550" y="2714620"/>
            <a:ext cx="931863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البرنامج :</a:t>
            </a:r>
          </a:p>
        </p:txBody>
      </p:sp>
      <p:sp>
        <p:nvSpPr>
          <p:cNvPr id="41" name="Rectangle 71"/>
          <p:cNvSpPr>
            <a:spLocks noChangeArrowheads="1"/>
          </p:cNvSpPr>
          <p:nvPr/>
        </p:nvSpPr>
        <p:spPr bwMode="auto">
          <a:xfrm>
            <a:off x="538897" y="2844795"/>
            <a:ext cx="82086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US" altLang="ja-JP" b="1" dirty="0">
                <a:solidFill>
                  <a:schemeClr val="tx1"/>
                </a:solidFill>
              </a:rPr>
              <a:t>START</a:t>
            </a:r>
            <a:r>
              <a:rPr lang="fr-FR" altLang="ja-JP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2" name="Rectangle 72"/>
          <p:cNvSpPr>
            <a:spLocks noChangeArrowheads="1"/>
          </p:cNvSpPr>
          <p:nvPr/>
        </p:nvSpPr>
        <p:spPr bwMode="auto">
          <a:xfrm>
            <a:off x="1289239" y="3061556"/>
            <a:ext cx="198580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folHlink"/>
                </a:solidFill>
                <a:cs typeface="Times New Roman" pitchFamily="18" charset="0"/>
              </a:rPr>
              <a:t>PORT B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RB4</a:t>
            </a:r>
            <a:r>
              <a:rPr lang="fr-FR" altLang="ja-JP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3" name="Rectangle 73"/>
          <p:cNvSpPr>
            <a:spLocks noChangeArrowheads="1"/>
          </p:cNvSpPr>
          <p:nvPr/>
        </p:nvSpPr>
        <p:spPr bwMode="auto">
          <a:xfrm>
            <a:off x="1240540" y="3427407"/>
            <a:ext cx="154055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GOTO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r>
              <a:rPr lang="fr-FR" altLang="ja-JP" b="1" dirty="0"/>
              <a:t> </a:t>
            </a:r>
          </a:p>
        </p:txBody>
      </p:sp>
      <p:sp>
        <p:nvSpPr>
          <p:cNvPr id="44" name="Rectangle 74"/>
          <p:cNvSpPr>
            <a:spLocks noChangeArrowheads="1"/>
          </p:cNvSpPr>
          <p:nvPr/>
        </p:nvSpPr>
        <p:spPr bwMode="auto">
          <a:xfrm>
            <a:off x="3244503" y="3461475"/>
            <a:ext cx="4012637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اذن سوف</a:t>
            </a:r>
            <a:r>
              <a:rPr lang="fr-FR" sz="1600" b="1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1600" b="1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تبقى</a:t>
            </a:r>
            <a:r>
              <a:rPr lang="fr-FR" sz="1600" b="1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LED</a:t>
            </a:r>
            <a:r>
              <a:rPr lang="ar-DZ" sz="1600" b="1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مشتعلة دوما ( لان حلقة ستكرر) </a:t>
            </a:r>
            <a:r>
              <a:rPr lang="en-US" sz="1600" b="1">
                <a:solidFill>
                  <a:srgbClr val="006600"/>
                </a:solidFill>
              </a:rPr>
              <a:t>;</a:t>
            </a:r>
            <a:r>
              <a:rPr lang="fr-FR" sz="1600" b="1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5" name="Rectangle 75"/>
          <p:cNvSpPr>
            <a:spLocks noChangeArrowheads="1"/>
          </p:cNvSpPr>
          <p:nvPr/>
        </p:nvSpPr>
        <p:spPr bwMode="auto">
          <a:xfrm>
            <a:off x="7524749" y="3857628"/>
            <a:ext cx="9318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البرنامج :</a:t>
            </a:r>
          </a:p>
        </p:txBody>
      </p:sp>
      <p:sp>
        <p:nvSpPr>
          <p:cNvPr id="46" name="Rectangle 76"/>
          <p:cNvSpPr>
            <a:spLocks noChangeArrowheads="1"/>
          </p:cNvSpPr>
          <p:nvPr/>
        </p:nvSpPr>
        <p:spPr bwMode="auto">
          <a:xfrm>
            <a:off x="1285852" y="4010027"/>
            <a:ext cx="2592388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/>
            <a:r>
              <a:rPr lang="en-US" altLang="ja-JP" b="1" dirty="0">
                <a:solidFill>
                  <a:schemeClr val="hlink"/>
                </a:solidFill>
              </a:rPr>
              <a:t>MOVLW</a:t>
            </a:r>
            <a:r>
              <a:rPr lang="en-US" altLang="ja-JP" b="1" dirty="0"/>
              <a:t>     </a:t>
            </a:r>
            <a:r>
              <a:rPr lang="en-US" altLang="ja-JP" b="1" dirty="0">
                <a:solidFill>
                  <a:schemeClr val="tx1"/>
                </a:solidFill>
              </a:rPr>
              <a:t>0x EF                              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b="1" dirty="0">
                <a:solidFill>
                  <a:schemeClr val="hlink"/>
                </a:solidFill>
              </a:rPr>
              <a:t>MOVWF</a:t>
            </a:r>
            <a:r>
              <a:rPr lang="en-GB" altLang="ja-JP" b="1" dirty="0"/>
              <a:t> </a:t>
            </a:r>
            <a:r>
              <a:rPr lang="en-GB" altLang="ja-JP" b="1" dirty="0">
                <a:solidFill>
                  <a:schemeClr val="folHlink"/>
                </a:solidFill>
              </a:rPr>
              <a:t> </a:t>
            </a:r>
            <a:r>
              <a:rPr lang="en-GB" altLang="ja-JP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en-US" altLang="ja-JP" b="1" dirty="0">
              <a:ea typeface="SimSun" pitchFamily="2" charset="-122"/>
            </a:endParaRPr>
          </a:p>
        </p:txBody>
      </p:sp>
      <p:sp>
        <p:nvSpPr>
          <p:cNvPr id="47" name="Rectangle 77"/>
          <p:cNvSpPr>
            <a:spLocks noChangeArrowheads="1"/>
          </p:cNvSpPr>
          <p:nvPr/>
        </p:nvSpPr>
        <p:spPr bwMode="auto">
          <a:xfrm>
            <a:off x="290184" y="4576249"/>
            <a:ext cx="2982869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en-US" altLang="ja-JP" b="1" dirty="0" smtClean="0">
                <a:solidFill>
                  <a:schemeClr val="tx1"/>
                </a:solidFill>
              </a:rPr>
              <a:t> 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</a:t>
            </a:r>
            <a:r>
              <a:rPr lang="ar-DZ" altLang="ja-JP" b="1" dirty="0">
                <a:solidFill>
                  <a:schemeClr val="hlink"/>
                </a:solidFill>
                <a:ea typeface="SimSun" pitchFamily="2" charset="-122"/>
              </a:rPr>
              <a:t>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BSF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folHlink"/>
                </a:solidFill>
              </a:rPr>
              <a:t>PORT B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RB4</a:t>
            </a:r>
            <a:endParaRPr lang="en-US" altLang="ja-JP" b="1" dirty="0">
              <a:solidFill>
                <a:schemeClr val="tx1"/>
              </a:solidFill>
              <a:ea typeface="SimSun" pitchFamily="2" charset="-122"/>
            </a:endParaRP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</a:t>
            </a:r>
            <a:r>
              <a:rPr lang="ar-DZ" altLang="ja-JP" b="1" dirty="0">
                <a:solidFill>
                  <a:schemeClr val="hlink"/>
                </a:solidFill>
                <a:ea typeface="SimSun" pitchFamily="2" charset="-122"/>
              </a:rPr>
              <a:t>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GOTO</a:t>
            </a:r>
            <a:r>
              <a:rPr lang="en-US" altLang="ja-JP" b="1" dirty="0">
                <a:solidFill>
                  <a:srgbClr val="00CCFF"/>
                </a:solidFill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r>
              <a:rPr lang="fr-FR" altLang="ja-JP" b="1" dirty="0"/>
              <a:t> </a:t>
            </a:r>
          </a:p>
        </p:txBody>
      </p:sp>
      <p:sp>
        <p:nvSpPr>
          <p:cNvPr id="48" name="Rectangle 78"/>
          <p:cNvSpPr>
            <a:spLocks noChangeArrowheads="1"/>
          </p:cNvSpPr>
          <p:nvPr/>
        </p:nvSpPr>
        <p:spPr bwMode="auto">
          <a:xfrm>
            <a:off x="3244503" y="4311104"/>
            <a:ext cx="166744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  <p:sp>
        <p:nvSpPr>
          <p:cNvPr id="49" name="Rectangle 79"/>
          <p:cNvSpPr>
            <a:spLocks noChangeArrowheads="1"/>
          </p:cNvSpPr>
          <p:nvPr/>
        </p:nvSpPr>
        <p:spPr bwMode="auto">
          <a:xfrm>
            <a:off x="3236216" y="4909779"/>
            <a:ext cx="346441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توفير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+5V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كي تشتعل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50" name="Rectangle 80"/>
          <p:cNvSpPr>
            <a:spLocks noChangeArrowheads="1"/>
          </p:cNvSpPr>
          <p:nvPr/>
        </p:nvSpPr>
        <p:spPr bwMode="auto">
          <a:xfrm>
            <a:off x="3101627" y="4045992"/>
            <a:ext cx="305911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ar-DZ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بالقيمة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0xEF</a:t>
            </a:r>
            <a:r>
              <a:rPr lang="ar-DZ" sz="1600" b="1" dirty="0" smtClean="0">
                <a:solidFill>
                  <a:schemeClr val="tx1"/>
                </a:solidFill>
              </a:rPr>
              <a:t>)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rgbClr val="006600"/>
                </a:solidFill>
              </a:rPr>
              <a:t>;   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51" name="Rectangle 81"/>
          <p:cNvSpPr>
            <a:spLocks noChangeArrowheads="1"/>
          </p:cNvSpPr>
          <p:nvPr/>
        </p:nvSpPr>
        <p:spPr bwMode="auto">
          <a:xfrm>
            <a:off x="3202569" y="5198132"/>
            <a:ext cx="4012637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إذن </a:t>
            </a:r>
            <a:r>
              <a:rPr lang="ar-DZ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سوف</a:t>
            </a:r>
            <a:r>
              <a:rPr lang="fr-FR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تبقى</a:t>
            </a:r>
            <a:r>
              <a:rPr lang="fr-FR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LED</a:t>
            </a:r>
            <a:r>
              <a:rPr lang="ar-DZ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مشتعلة دوما ( لان حلقة ستكرر) </a:t>
            </a:r>
            <a:r>
              <a:rPr lang="en-US" sz="1600" b="1" dirty="0">
                <a:solidFill>
                  <a:srgbClr val="006600"/>
                </a:solidFill>
              </a:rPr>
              <a:t>;</a:t>
            </a:r>
            <a:r>
              <a:rPr lang="fr-FR" sz="16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928794" y="5715016"/>
            <a:ext cx="7215206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</a:rPr>
              <a:t>ملاحظة هامة جدا: كل تعليمة يستغرق تنفيذها  </a:t>
            </a:r>
            <a:r>
              <a:rPr lang="fr-FR" altLang="ja-JP" sz="1600" b="1" dirty="0" smtClean="0">
                <a:solidFill>
                  <a:schemeClr val="tx1"/>
                </a:solidFill>
                <a:cs typeface="Arabic Transparent" pitchFamily="2" charset="-78"/>
              </a:rPr>
              <a:t>1</a:t>
            </a:r>
            <a:r>
              <a:rPr lang="el-GR" altLang="ja-JP" sz="1600" b="1" dirty="0" smtClean="0">
                <a:solidFill>
                  <a:schemeClr val="tx1"/>
                </a:solidFill>
              </a:rPr>
              <a:t>μ</a:t>
            </a:r>
            <a:r>
              <a:rPr lang="fr-FR" altLang="ja-JP" sz="1600" b="1" dirty="0" smtClean="0">
                <a:solidFill>
                  <a:schemeClr val="tx1"/>
                </a:solidFill>
              </a:rPr>
              <a:t>s</a:t>
            </a:r>
            <a:r>
              <a:rPr lang="ar-DZ" altLang="ja-JP" sz="1600" b="1" dirty="0" smtClean="0">
                <a:solidFill>
                  <a:schemeClr val="tx1"/>
                </a:solidFill>
              </a:rPr>
              <a:t> إذا كانت إشارة الساعة عبارة عن </a:t>
            </a:r>
            <a:r>
              <a:rPr lang="ar-DZ" altLang="ja-JP" sz="1600" b="1" dirty="0" err="1" smtClean="0">
                <a:solidFill>
                  <a:schemeClr val="tx1"/>
                </a:solidFill>
              </a:rPr>
              <a:t>كوارتز</a:t>
            </a:r>
            <a:r>
              <a:rPr lang="ar-DZ" altLang="ja-JP" sz="1600" b="1" dirty="0" smtClean="0">
                <a:solidFill>
                  <a:schemeClr val="tx1"/>
                </a:solidFill>
              </a:rPr>
              <a:t> ذو </a:t>
            </a:r>
            <a:r>
              <a:rPr lang="fr-FR" altLang="ja-JP" sz="1600" b="1" dirty="0" smtClean="0">
                <a:solidFill>
                  <a:schemeClr val="tx1"/>
                </a:solidFill>
              </a:rPr>
              <a:t>4MHz</a:t>
            </a:r>
            <a:r>
              <a:rPr lang="ar-DZ" altLang="ja-JP" sz="1600" b="1" dirty="0" smtClean="0">
                <a:solidFill>
                  <a:schemeClr val="tx1"/>
                </a:solidFill>
              </a:rPr>
              <a:t> 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42910" y="6125008"/>
            <a:ext cx="46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BF00B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 quartz</a:t>
            </a:r>
            <a:r>
              <a:rPr lang="en-US" b="1" dirty="0" smtClean="0">
                <a:solidFill>
                  <a:srgbClr val="BF00B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= 4</a:t>
            </a:r>
            <a:r>
              <a:rPr lang="fr-FR" b="1" dirty="0" smtClean="0">
                <a:solidFill>
                  <a:srgbClr val="BF00B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MHz/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  <a:r>
              <a:rPr lang="fr-FR" b="1" dirty="0" smtClean="0">
                <a:solidFill>
                  <a:srgbClr val="BF00B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= 1MHz = 1/T </a:t>
            </a:r>
            <a:r>
              <a:rPr lang="fr-FR" b="1" dirty="0" smtClean="0">
                <a:solidFill>
                  <a:srgbClr val="BF00BF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Symbol"/>
              </a:rPr>
              <a:t> T= 1uS</a:t>
            </a:r>
            <a:endParaRPr lang="fr-FR" b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3500430" y="6482198"/>
            <a:ext cx="542928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ملاحظة: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تنفيذ التعليمة يمر </a:t>
            </a:r>
            <a:r>
              <a:rPr lang="ar-DZ" b="1" dirty="0" err="1" smtClean="0">
                <a:solidFill>
                  <a:schemeClr val="tx1"/>
                </a:solidFill>
                <a:cs typeface="Arabic Transparent" pitchFamily="2" charset="-78"/>
              </a:rPr>
              <a:t>بـ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 4 مراحل لذلك يقسم التردد على 4 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7043" grpId="0" animBg="1"/>
      <p:bldP spid="87064" grpId="0" animBg="1"/>
      <p:bldP spid="22" grpId="0" animBg="1"/>
      <p:bldP spid="23" grpId="0" animBg="1"/>
      <p:bldP spid="24" grpId="0" animBg="1"/>
      <p:bldP spid="25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5" grpId="0"/>
      <p:bldP spid="5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200296" y="559192"/>
            <a:ext cx="4800860" cy="43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864941" y="71414"/>
            <a:ext cx="2207656" cy="40011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7</a:t>
            </a:r>
            <a:r>
              <a:rPr lang="ar-DZ" sz="20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fr-FR" sz="20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altLang="ja-JP" sz="2000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نريد </a:t>
            </a:r>
            <a:r>
              <a:rPr lang="ar-DZ" sz="20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إنهاء </a:t>
            </a:r>
            <a:r>
              <a:rPr lang="ar-DZ" sz="20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البرنامج.</a:t>
            </a:r>
            <a:endParaRPr lang="fr-FR" sz="2000" b="1" dirty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4100317" y="542908"/>
            <a:ext cx="4886325" cy="432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من اجل </a:t>
            </a:r>
            <a:r>
              <a:rPr lang="ar-DZ" b="1" dirty="0" smtClean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إنهاء </a:t>
            </a:r>
            <a:r>
              <a:rPr lang="ar-DZ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البرنامج لابد من استعمال </a:t>
            </a:r>
            <a:r>
              <a:rPr lang="ar-DZ" sz="24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التعليمة</a:t>
            </a:r>
            <a:r>
              <a:rPr lang="fr-FR" sz="24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 END</a:t>
            </a:r>
            <a:r>
              <a:rPr lang="fr-FR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b="1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766051" y="990586"/>
            <a:ext cx="93186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البرنامج 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39940" y="951540"/>
            <a:ext cx="4572000" cy="147732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/>
            <a:r>
              <a:rPr lang="ar-DZ" altLang="ja-JP" b="1" dirty="0" smtClean="0">
                <a:solidFill>
                  <a:schemeClr val="hlink"/>
                </a:solidFill>
              </a:rPr>
              <a:t>   </a:t>
            </a:r>
            <a:r>
              <a:rPr lang="en-US" altLang="ja-JP" b="1" dirty="0" smtClean="0">
                <a:solidFill>
                  <a:schemeClr val="hlink"/>
                </a:solidFill>
              </a:rPr>
              <a:t> </a:t>
            </a:r>
            <a:r>
              <a:rPr lang="fr-FR" altLang="ja-JP" b="1" dirty="0" smtClean="0">
                <a:solidFill>
                  <a:schemeClr val="hlink"/>
                </a:solidFill>
              </a:rPr>
              <a:t>               </a:t>
            </a:r>
            <a:r>
              <a:rPr lang="en-US" altLang="ja-JP" b="1" dirty="0" smtClean="0">
                <a:solidFill>
                  <a:schemeClr val="hlink"/>
                </a:solidFill>
              </a:rPr>
              <a:t>MOVLW</a:t>
            </a:r>
            <a:r>
              <a:rPr lang="en-US" altLang="ja-JP" b="1" dirty="0" smtClean="0"/>
              <a:t>     </a:t>
            </a:r>
            <a:r>
              <a:rPr lang="en-US" altLang="ja-JP" b="1" dirty="0" smtClean="0">
                <a:solidFill>
                  <a:schemeClr val="tx1"/>
                </a:solidFill>
              </a:rPr>
              <a:t>0x EF                              </a:t>
            </a:r>
            <a:endParaRPr lang="fr-FR" altLang="ja-JP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b="1" dirty="0" smtClean="0"/>
              <a:t>               </a:t>
            </a:r>
            <a:r>
              <a:rPr lang="en-GB" altLang="ja-JP" b="1" dirty="0" smtClean="0">
                <a:solidFill>
                  <a:schemeClr val="hlink"/>
                </a:solidFill>
              </a:rPr>
              <a:t> MOVWF</a:t>
            </a:r>
            <a:r>
              <a:rPr lang="en-GB" altLang="ja-JP" b="1" dirty="0" smtClean="0"/>
              <a:t>  </a:t>
            </a:r>
            <a:r>
              <a:rPr lang="en-GB" altLang="ja-JP" b="1" dirty="0" smtClean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fr-FR" altLang="ja-JP" b="1" dirty="0" smtClean="0">
              <a:solidFill>
                <a:schemeClr val="folHlink"/>
              </a:solidFill>
            </a:endParaRPr>
          </a:p>
          <a:p>
            <a:pPr eaLnBrk="0" hangingPunct="0"/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START </a:t>
            </a:r>
            <a:r>
              <a:rPr lang="en-US" altLang="ja-JP" b="1" dirty="0" smtClean="0">
                <a:ea typeface="SimSun" pitchFamily="2" charset="-122"/>
              </a:rPr>
              <a:t>    </a:t>
            </a: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 smtClean="0">
                <a:ea typeface="SimSun" pitchFamily="2" charset="-122"/>
              </a:rPr>
              <a:t>   </a:t>
            </a:r>
            <a:r>
              <a:rPr lang="en-US" altLang="ja-JP" b="1" dirty="0" smtClean="0">
                <a:solidFill>
                  <a:schemeClr val="folHlink"/>
                </a:solidFill>
              </a:rPr>
              <a:t>PORT B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 , </a:t>
            </a:r>
            <a:r>
              <a:rPr lang="de-DE" altLang="ja-JP" b="1" dirty="0" smtClean="0">
                <a:solidFill>
                  <a:schemeClr val="tx1"/>
                </a:solidFill>
              </a:rPr>
              <a:t>RB4</a:t>
            </a:r>
            <a:endParaRPr lang="fr-FR" altLang="ja-JP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 smtClean="0">
                <a:ea typeface="SimSun" pitchFamily="2" charset="-122"/>
              </a:rPr>
              <a:t>               </a:t>
            </a: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 GOTO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fr-FR" altLang="ja-JP" b="1" dirty="0" smtClean="0">
                <a:solidFill>
                  <a:srgbClr val="FF0000"/>
                </a:solidFill>
              </a:rPr>
              <a:t>                </a:t>
            </a:r>
            <a:r>
              <a:rPr lang="fr-FR" altLang="ja-JP" b="1" dirty="0" smtClean="0">
                <a:solidFill>
                  <a:schemeClr val="hlink"/>
                </a:solidFill>
              </a:rPr>
              <a:t>END</a:t>
            </a:r>
            <a:endParaRPr lang="fr-FR" dirty="0"/>
          </a:p>
        </p:txBody>
      </p:sp>
      <p:sp>
        <p:nvSpPr>
          <p:cNvPr id="54" name="Rectangle 12"/>
          <p:cNvSpPr>
            <a:spLocks noChangeArrowheads="1"/>
          </p:cNvSpPr>
          <p:nvPr/>
        </p:nvSpPr>
        <p:spPr bwMode="auto">
          <a:xfrm>
            <a:off x="7446992" y="2143116"/>
            <a:ext cx="13398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defRPr/>
            </a:pPr>
            <a:r>
              <a:rPr lang="ar-DZ" altLang="ja-JP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البرنامج كامل :</a:t>
            </a:r>
          </a:p>
        </p:txBody>
      </p:sp>
      <p:sp>
        <p:nvSpPr>
          <p:cNvPr id="55" name="Rectangle 25"/>
          <p:cNvSpPr>
            <a:spLocks noChangeArrowheads="1"/>
          </p:cNvSpPr>
          <p:nvPr/>
        </p:nvSpPr>
        <p:spPr bwMode="auto">
          <a:xfrm>
            <a:off x="563847" y="3703642"/>
            <a:ext cx="4572000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START</a:t>
            </a:r>
            <a:r>
              <a:rPr lang="en-US" altLang="ja-JP" b="1" dirty="0" smtClean="0">
                <a:ea typeface="SimSun" pitchFamily="2" charset="-122"/>
              </a:rPr>
              <a:t>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folHlink"/>
                </a:solidFill>
              </a:rPr>
              <a:t>PORT B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, </a:t>
            </a:r>
            <a:r>
              <a:rPr lang="de-DE" altLang="ja-JP" b="1" dirty="0">
                <a:solidFill>
                  <a:schemeClr val="tx1"/>
                </a:solidFill>
              </a:rPr>
              <a:t>RB4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ar-DZ" altLang="ja-JP" b="1" dirty="0" smtClean="0">
                <a:solidFill>
                  <a:schemeClr val="hlink"/>
                </a:solidFill>
                <a:ea typeface="SimSun" pitchFamily="2" charset="-122"/>
              </a:rPr>
              <a:t>            </a:t>
            </a: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GOTO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fr-FR" altLang="ja-JP" b="1" dirty="0">
                <a:solidFill>
                  <a:srgbClr val="FF0000"/>
                </a:solidFill>
              </a:rPr>
              <a:t>            </a:t>
            </a:r>
            <a:r>
              <a:rPr lang="fr-FR" altLang="ja-JP" b="1" dirty="0" smtClean="0">
                <a:solidFill>
                  <a:srgbClr val="FF0000"/>
                </a:solidFill>
              </a:rPr>
              <a:t>   </a:t>
            </a:r>
            <a:r>
              <a:rPr lang="fr-FR" altLang="ja-JP" b="1" dirty="0">
                <a:solidFill>
                  <a:schemeClr val="hlink"/>
                </a:solidFill>
              </a:rPr>
              <a:t>END</a:t>
            </a: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1377008" y="2573331"/>
            <a:ext cx="186788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</a:t>
            </a:r>
            <a:endParaRPr lang="en-US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58" name="Rectangle 30"/>
          <p:cNvSpPr>
            <a:spLocks noChangeArrowheads="1"/>
          </p:cNvSpPr>
          <p:nvPr/>
        </p:nvSpPr>
        <p:spPr bwMode="auto">
          <a:xfrm>
            <a:off x="3212643" y="2621912"/>
            <a:ext cx="3502497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59" name="Rectangle 31"/>
          <p:cNvSpPr>
            <a:spLocks noChangeArrowheads="1"/>
          </p:cNvSpPr>
          <p:nvPr/>
        </p:nvSpPr>
        <p:spPr bwMode="auto">
          <a:xfrm>
            <a:off x="3227976" y="3402124"/>
            <a:ext cx="355860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540393" y="2841527"/>
            <a:ext cx="457200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altLang="ja-JP" b="1" dirty="0">
                <a:solidFill>
                  <a:schemeClr val="hlink"/>
                </a:solidFill>
              </a:rPr>
              <a:t>                MOVLW</a:t>
            </a:r>
            <a:r>
              <a:rPr lang="en-US" altLang="ja-JP" b="1" dirty="0"/>
              <a:t>     </a:t>
            </a:r>
            <a:r>
              <a:rPr lang="en-US" altLang="ja-JP" b="1" dirty="0">
                <a:solidFill>
                  <a:schemeClr val="tx1"/>
                </a:solidFill>
              </a:rPr>
              <a:t>0x EF                              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b="1" dirty="0"/>
              <a:t>               </a:t>
            </a:r>
            <a:r>
              <a:rPr lang="en-GB" altLang="ja-JP" b="1" dirty="0">
                <a:solidFill>
                  <a:schemeClr val="hlink"/>
                </a:solidFill>
              </a:rPr>
              <a:t> MOVWF</a:t>
            </a:r>
            <a:r>
              <a:rPr lang="en-GB" altLang="ja-JP" b="1" dirty="0"/>
              <a:t>  </a:t>
            </a:r>
            <a:r>
              <a:rPr lang="en-GB" altLang="ja-JP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fr-FR" altLang="ja-JP" b="1" dirty="0">
              <a:solidFill>
                <a:schemeClr val="folHlink"/>
              </a:solidFill>
              <a:ea typeface="SimSun" pitchFamily="2" charset="-122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7643834" y="4429132"/>
            <a:ext cx="150016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u="sng" dirty="0">
                <a:solidFill>
                  <a:srgbClr val="FF0000"/>
                </a:solidFill>
                <a:cs typeface="Arabic Transparent" pitchFamily="2" charset="-78"/>
              </a:rPr>
              <a:t>بعض الملاحظات:</a:t>
            </a:r>
            <a:endParaRPr lang="fr-FR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214414" y="4944964"/>
            <a:ext cx="7715304" cy="172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70"/>
          <p:cNvGrpSpPr/>
          <p:nvPr/>
        </p:nvGrpSpPr>
        <p:grpSpPr>
          <a:xfrm>
            <a:off x="1349898" y="4996249"/>
            <a:ext cx="4660884" cy="641350"/>
            <a:chOff x="827088" y="4939295"/>
            <a:chExt cx="4660884" cy="641350"/>
          </a:xfrm>
        </p:grpSpPr>
        <p:sp>
          <p:nvSpPr>
            <p:cNvPr id="63" name="Rectangle 94"/>
            <p:cNvSpPr>
              <a:spLocks noChangeArrowheads="1"/>
            </p:cNvSpPr>
            <p:nvPr/>
          </p:nvSpPr>
          <p:spPr bwMode="auto">
            <a:xfrm>
              <a:off x="827088" y="4939295"/>
              <a:ext cx="2592387" cy="64135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eaLnBrk="0" hangingPunct="0"/>
              <a:r>
                <a:rPr lang="en-US" altLang="ja-JP" b="1" dirty="0">
                  <a:solidFill>
                    <a:schemeClr val="hlink"/>
                  </a:solidFill>
                  <a:ea typeface="MS PGothic" pitchFamily="34" charset="-128"/>
                </a:rPr>
                <a:t>MOVLW</a:t>
              </a:r>
              <a:r>
                <a:rPr lang="en-US" altLang="ja-JP" b="1" dirty="0">
                  <a:ea typeface="MS PGothic" pitchFamily="34" charset="-128"/>
                </a:rPr>
                <a:t>     </a:t>
              </a:r>
              <a:r>
                <a:rPr lang="en-US" altLang="ja-JP" b="1" dirty="0">
                  <a:solidFill>
                    <a:schemeClr val="tx1"/>
                  </a:solidFill>
                  <a:ea typeface="MS PGothic" pitchFamily="34" charset="-128"/>
                </a:rPr>
                <a:t>0x EF                              </a:t>
              </a:r>
              <a:endParaRPr lang="fr-FR" altLang="ja-JP" b="1" dirty="0">
                <a:solidFill>
                  <a:schemeClr val="tx1"/>
                </a:solidFill>
                <a:ea typeface="MS PGothic" pitchFamily="34" charset="-128"/>
              </a:endParaRPr>
            </a:p>
            <a:p>
              <a:pPr eaLnBrk="0" hangingPunct="0"/>
              <a:r>
                <a:rPr lang="en-GB" altLang="ja-JP" b="1" dirty="0">
                  <a:solidFill>
                    <a:schemeClr val="hlink"/>
                  </a:solidFill>
                  <a:ea typeface="MS PGothic" pitchFamily="34" charset="-128"/>
                </a:rPr>
                <a:t>MOVWF</a:t>
              </a:r>
              <a:r>
                <a:rPr lang="en-GB" altLang="ja-JP" b="1" dirty="0">
                  <a:ea typeface="MS PGothic" pitchFamily="34" charset="-128"/>
                </a:rPr>
                <a:t> </a:t>
              </a:r>
              <a:r>
                <a:rPr lang="en-GB" altLang="ja-JP" b="1" dirty="0">
                  <a:solidFill>
                    <a:schemeClr val="folHlink"/>
                  </a:solidFill>
                  <a:ea typeface="MS PGothic" pitchFamily="34" charset="-128"/>
                </a:rPr>
                <a:t> </a:t>
              </a:r>
              <a:r>
                <a:rPr lang="en-GB" altLang="ja-JP" b="1" dirty="0">
                  <a:solidFill>
                    <a:schemeClr val="folHlink"/>
                  </a:solidFill>
                  <a:ea typeface="SimSun" pitchFamily="2" charset="-122"/>
                </a:rPr>
                <a:t>TRISB</a:t>
              </a:r>
              <a:endParaRPr lang="en-US" altLang="ja-JP" b="1" dirty="0">
                <a:ea typeface="SimSun" pitchFamily="2" charset="-122"/>
              </a:endParaRPr>
            </a:p>
          </p:txBody>
        </p:sp>
        <p:sp>
          <p:nvSpPr>
            <p:cNvPr id="64" name="Rectangle 95"/>
            <p:cNvSpPr>
              <a:spLocks noChangeArrowheads="1"/>
            </p:cNvSpPr>
            <p:nvPr/>
          </p:nvSpPr>
          <p:spPr bwMode="auto">
            <a:xfrm>
              <a:off x="2571736" y="5215520"/>
              <a:ext cx="1667443" cy="33855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altLang="ja-JP" sz="1600" b="1">
                  <a:solidFill>
                    <a:srgbClr val="006600"/>
                  </a:solidFill>
                  <a:latin typeface="Calibri" pitchFamily="34" charset="0"/>
                  <a:ea typeface="SimSun" pitchFamily="2" charset="-122"/>
                  <a:cs typeface="Arabic Transparent" pitchFamily="2" charset="-78"/>
                </a:rPr>
                <a:t>برمجة </a:t>
              </a:r>
              <a:r>
                <a:rPr lang="fr-FR" altLang="ja-JP" sz="1600" b="1">
                  <a:solidFill>
                    <a:srgbClr val="006600"/>
                  </a:solidFill>
                  <a:latin typeface="Calibri" pitchFamily="34" charset="0"/>
                  <a:ea typeface="SimSun" pitchFamily="2" charset="-122"/>
                  <a:cs typeface="Arabic Transparent" pitchFamily="2" charset="-78"/>
                </a:rPr>
                <a:t>RB4</a:t>
              </a:r>
              <a:r>
                <a:rPr lang="ar-DZ" altLang="ja-JP" sz="1600" b="1">
                  <a:solidFill>
                    <a:srgbClr val="006600"/>
                  </a:solidFill>
                  <a:latin typeface="Calibri" pitchFamily="34" charset="0"/>
                  <a:ea typeface="SimSun" pitchFamily="2" charset="-122"/>
                  <a:cs typeface="Arabic Transparent" pitchFamily="2" charset="-78"/>
                </a:rPr>
                <a:t> كمخرج</a:t>
              </a:r>
              <a:r>
                <a:rPr lang="ar-DZ" altLang="ja-JP" sz="1600" b="1">
                  <a:solidFill>
                    <a:srgbClr val="006600"/>
                  </a:solidFill>
                  <a:latin typeface="Calibri" pitchFamily="34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en-US" altLang="ja-JP" sz="1600" b="1">
                  <a:solidFill>
                    <a:srgbClr val="006600"/>
                  </a:solidFill>
                  <a:latin typeface="Calibri" pitchFamily="34" charset="0"/>
                  <a:ea typeface="Times New Roman" pitchFamily="18" charset="0"/>
                  <a:cs typeface="Arabic Transparent" pitchFamily="2" charset="-78"/>
                </a:rPr>
                <a:t>;</a:t>
              </a:r>
            </a:p>
          </p:txBody>
        </p:sp>
        <p:sp>
          <p:nvSpPr>
            <p:cNvPr id="65" name="Rectangle 96"/>
            <p:cNvSpPr>
              <a:spLocks noChangeArrowheads="1"/>
            </p:cNvSpPr>
            <p:nvPr/>
          </p:nvSpPr>
          <p:spPr bwMode="auto">
            <a:xfrm>
              <a:off x="2428860" y="4974220"/>
              <a:ext cx="3059112" cy="33655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/>
              <a:r>
                <a:rPr lang="ar-DZ" sz="1600" b="1" dirty="0">
                  <a:solidFill>
                    <a:srgbClr val="006600"/>
                  </a:solidFill>
                  <a:cs typeface="Arabic Transparent" pitchFamily="2" charset="-78"/>
                </a:rPr>
                <a:t>شحن</a:t>
              </a:r>
              <a:r>
                <a:rPr lang="ar-SA" sz="1600" b="1" dirty="0">
                  <a:solidFill>
                    <a:srgbClr val="006600"/>
                  </a:solidFill>
                  <a:cs typeface="Arabic Transparent" pitchFamily="2" charset="-78"/>
                </a:rPr>
                <a:t> </a:t>
              </a:r>
              <a:r>
                <a:rPr lang="ar-DZ" sz="1600" b="1" dirty="0">
                  <a:solidFill>
                    <a:srgbClr val="006600"/>
                  </a:solidFill>
                  <a:cs typeface="Arabic Transparent" pitchFamily="2" charset="-78"/>
                </a:rPr>
                <a:t> </a:t>
              </a:r>
              <a:r>
                <a:rPr lang="ar-SA" sz="1600" b="1" dirty="0">
                  <a:solidFill>
                    <a:srgbClr val="006600"/>
                  </a:solidFill>
                  <a:ea typeface="Times New Roman" pitchFamily="18" charset="0"/>
                  <a:cs typeface="Arabic Transparent" pitchFamily="2" charset="-78"/>
                </a:rPr>
                <a:t>سجل العمل</a:t>
              </a:r>
              <a:r>
                <a:rPr lang="ar-DZ" sz="1600" b="1" dirty="0">
                  <a:solidFill>
                    <a:srgbClr val="006600"/>
                  </a:solidFill>
                  <a:ea typeface="Times New Roman" pitchFamily="18" charset="0"/>
                  <a:cs typeface="Arabic Transparent" pitchFamily="2" charset="-78"/>
                </a:rPr>
                <a:t> بالقيمة</a:t>
              </a:r>
              <a:r>
                <a:rPr lang="fr-FR" sz="1600" b="1" dirty="0">
                  <a:solidFill>
                    <a:srgbClr val="006600"/>
                  </a:solidFill>
                  <a:cs typeface="Arabic Transparent" pitchFamily="2" charset="-78"/>
                </a:rPr>
                <a:t> W </a:t>
              </a:r>
              <a:r>
                <a:rPr lang="ar-DZ" sz="1600" b="1" dirty="0">
                  <a:solidFill>
                    <a:schemeClr val="tx1"/>
                  </a:solidFill>
                  <a:cs typeface="Arabic Transparent" pitchFamily="2" charset="-78"/>
                </a:rPr>
                <a:t>(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0xEF </a:t>
              </a:r>
              <a:r>
                <a:rPr lang="ar-DZ" sz="1600" b="1" dirty="0" smtClean="0">
                  <a:solidFill>
                    <a:schemeClr val="tx1"/>
                  </a:solidFill>
                </a:rPr>
                <a:t>)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;  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1348916" y="3373328"/>
            <a:ext cx="188070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BCF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altLang="ja-JP" b="1" dirty="0" smtClean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 , RP0</a:t>
            </a:r>
            <a:endParaRPr lang="fr-FR" altLang="ja-JP" b="1" dirty="0">
              <a:solidFill>
                <a:schemeClr val="tx1"/>
              </a:solidFill>
            </a:endParaRPr>
          </a:p>
        </p:txBody>
      </p:sp>
      <p:sp>
        <p:nvSpPr>
          <p:cNvPr id="72" name="Text Box 100"/>
          <p:cNvSpPr txBox="1">
            <a:spLocks noChangeArrowheads="1"/>
          </p:cNvSpPr>
          <p:nvPr/>
        </p:nvSpPr>
        <p:spPr bwMode="auto">
          <a:xfrm>
            <a:off x="4543449" y="5689727"/>
            <a:ext cx="410051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7030A0"/>
                </a:solidFill>
                <a:cs typeface="Arabic Transparent" pitchFamily="2" charset="-78"/>
              </a:rPr>
              <a:t>يمكن تعويض الكتابة السابقة بالكتابة التالية:</a:t>
            </a:r>
            <a:endParaRPr lang="fr-FR" sz="2000" b="1" dirty="0">
              <a:solidFill>
                <a:srgbClr val="7030A0"/>
              </a:solidFill>
              <a:cs typeface="Arabic Transparent" pitchFamily="2" charset="-78"/>
            </a:endParaRPr>
          </a:p>
        </p:txBody>
      </p:sp>
      <p:sp>
        <p:nvSpPr>
          <p:cNvPr id="73" name="Rectangle 101"/>
          <p:cNvSpPr>
            <a:spLocks noChangeArrowheads="1"/>
          </p:cNvSpPr>
          <p:nvPr/>
        </p:nvSpPr>
        <p:spPr bwMode="auto">
          <a:xfrm>
            <a:off x="1414878" y="6272036"/>
            <a:ext cx="59503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>
                <a:ea typeface="SimSun" pitchFamily="2" charset="-122"/>
              </a:rPr>
              <a:t> </a:t>
            </a:r>
            <a:r>
              <a:rPr lang="en-US" altLang="ja-JP" b="1">
                <a:solidFill>
                  <a:schemeClr val="hlink"/>
                </a:solidFill>
                <a:ea typeface="SimSun" pitchFamily="2" charset="-122"/>
              </a:rPr>
              <a:t>BCF</a:t>
            </a:r>
            <a:endParaRPr lang="en-US" b="1">
              <a:solidFill>
                <a:schemeClr val="hlink"/>
              </a:solidFill>
              <a:ea typeface="SimSun" pitchFamily="2" charset="-122"/>
            </a:endParaRPr>
          </a:p>
        </p:txBody>
      </p:sp>
      <p:sp>
        <p:nvSpPr>
          <p:cNvPr id="74" name="Rectangle 102"/>
          <p:cNvSpPr>
            <a:spLocks noChangeArrowheads="1"/>
          </p:cNvSpPr>
          <p:nvPr/>
        </p:nvSpPr>
        <p:spPr bwMode="auto">
          <a:xfrm>
            <a:off x="1927748" y="6272036"/>
            <a:ext cx="187166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GB" altLang="ja-JP" b="1">
                <a:solidFill>
                  <a:schemeClr val="folHlink"/>
                </a:solidFill>
                <a:ea typeface="SimSun" pitchFamily="2" charset="-122"/>
              </a:rPr>
              <a:t>TRISB , RB4</a:t>
            </a:r>
            <a:endParaRPr lang="en-US" b="1">
              <a:solidFill>
                <a:schemeClr val="folHlink"/>
              </a:solidFill>
              <a:ea typeface="SimSun" pitchFamily="2" charset="-122"/>
            </a:endParaRPr>
          </a:p>
        </p:txBody>
      </p:sp>
      <p:sp>
        <p:nvSpPr>
          <p:cNvPr id="75" name="Rectangle 103"/>
          <p:cNvSpPr>
            <a:spLocks noChangeArrowheads="1"/>
          </p:cNvSpPr>
          <p:nvPr/>
        </p:nvSpPr>
        <p:spPr bwMode="auto">
          <a:xfrm>
            <a:off x="3142237" y="6305156"/>
            <a:ext cx="373852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إرغام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اخذ القيمة ”0“(برمجة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4692" grpId="0" animBg="1"/>
      <p:bldP spid="114696" grpId="0"/>
      <p:bldP spid="28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 animBg="1"/>
      <p:bldP spid="70" grpId="0"/>
      <p:bldP spid="72" grpId="0"/>
      <p:bldP spid="73" grpId="0"/>
      <p:bldP spid="74" grpId="0"/>
      <p:bldP spid="7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643306" y="5500702"/>
            <a:ext cx="5500694" cy="111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4681718" y="188913"/>
            <a:ext cx="4248000" cy="369332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8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نريد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رز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ضاغط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يتحكم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في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إشعال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وإطفاء مصباح.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151560" name="Picture 8" descr="dbaascoc39f7a24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2425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86" name="Text Box 34"/>
          <p:cNvSpPr txBox="1">
            <a:spLocks noChangeArrowheads="1"/>
          </p:cNvSpPr>
          <p:nvPr/>
        </p:nvSpPr>
        <p:spPr bwMode="auto">
          <a:xfrm>
            <a:off x="6443663" y="1268413"/>
            <a:ext cx="2232025" cy="779462"/>
          </a:xfrm>
          <a:prstGeom prst="rect">
            <a:avLst/>
          </a:prstGeom>
          <a:noFill/>
          <a:ln>
            <a:solidFill>
              <a:srgbClr val="FFFF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ـ الزر متصل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بـ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R</a:t>
            </a:r>
            <a:r>
              <a:rPr lang="fr-FR" b="1" dirty="0">
                <a:solidFill>
                  <a:schemeClr val="hlink"/>
                </a:solidFill>
                <a:cs typeface="Arabic Transparent" pitchFamily="2" charset="-78"/>
              </a:rPr>
              <a:t>A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0</a:t>
            </a:r>
            <a:endParaRPr lang="ar-DZ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ـ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LED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متصل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بـ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R</a:t>
            </a:r>
            <a:r>
              <a:rPr lang="fr-FR" b="1" dirty="0">
                <a:solidFill>
                  <a:schemeClr val="hlink"/>
                </a:solidFill>
                <a:cs typeface="Arabic Transparent" pitchFamily="2" charset="-78"/>
              </a:rPr>
              <a:t>B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0</a:t>
            </a:r>
          </a:p>
        </p:txBody>
      </p:sp>
      <p:pic>
        <p:nvPicPr>
          <p:cNvPr id="11" name="Picture 2" descr="dbaasco141a6147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071810"/>
            <a:ext cx="3517779" cy="3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5"/>
          <p:cNvSpPr>
            <a:spLocks noChangeArrowheads="1"/>
          </p:cNvSpPr>
          <p:nvPr/>
        </p:nvSpPr>
        <p:spPr bwMode="auto">
          <a:xfrm>
            <a:off x="5718911" y="3005131"/>
            <a:ext cx="3183820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1 -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الانتظار حتى يتم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الضغط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على </a:t>
            </a:r>
            <a:r>
              <a:rPr lang="en-US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</a:p>
          <a:p>
            <a:pPr algn="r" rtl="1"/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(أي اختبار غلق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في كل مرة).</a:t>
            </a:r>
            <a:endParaRPr lang="fr-FR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4824443" y="3714752"/>
            <a:ext cx="405765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2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–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كان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مضغوط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عندئذ يتم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إضاءة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LED 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.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/>
            </a:r>
            <a:b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</a:br>
            <a:endParaRPr lang="en-US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3917981" y="4057652"/>
            <a:ext cx="49879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3 -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الانتظار حتى يفتح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. SW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(أي اختبار فتح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في كل مرة).</a:t>
            </a:r>
            <a:endParaRPr lang="fr-FR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5146706" y="4379915"/>
            <a:ext cx="377666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4 - اذا كان </a:t>
            </a:r>
            <a:r>
              <a:rPr lang="fr-FR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مفتوح </a:t>
            </a:r>
            <a:r>
              <a:rPr lang="ar-SA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عندئذ </a:t>
            </a:r>
            <a:r>
              <a:rPr lang="ar-DZ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يتم </a:t>
            </a:r>
            <a:r>
              <a:rPr lang="ar-SA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اطفاء</a:t>
            </a:r>
            <a:r>
              <a:rPr lang="en-US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. LED </a:t>
            </a:r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5929322" y="2500306"/>
            <a:ext cx="3019425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abic Transparent" pitchFamily="2" charset="-78"/>
              </a:rPr>
              <a:t>البرنامج سوف يقوم </a:t>
            </a:r>
            <a:r>
              <a:rPr lang="ar-DZ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abic Transparent" pitchFamily="2" charset="-78"/>
              </a:rPr>
              <a:t>با</a:t>
            </a:r>
            <a:r>
              <a:rPr lang="ar-SA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abic Transparent" pitchFamily="2" charset="-78"/>
              </a:rPr>
              <a:t>لخطوات التالية</a:t>
            </a:r>
            <a:r>
              <a:rPr lang="fr-FR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abic Transparent" pitchFamily="2" charset="-78"/>
              </a:rPr>
              <a:t>:</a:t>
            </a:r>
            <a:r>
              <a:rPr lang="en-US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abic Transparent" pitchFamily="2" charset="-78"/>
              </a:rPr>
              <a:t/>
            </a:r>
            <a:br>
              <a:rPr lang="en-US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abic Transparent" pitchFamily="2" charset="-78"/>
              </a:rPr>
            </a:br>
            <a:endParaRPr lang="en-US" b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7337456" y="4705352"/>
            <a:ext cx="159226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5 -</a:t>
            </a:r>
            <a:r>
              <a:rPr lang="en-US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</a:t>
            </a:r>
            <a:r>
              <a:rPr lang="ar-SA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تكرار العمل</a:t>
            </a:r>
            <a:r>
              <a:rPr lang="en-US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.</a:t>
            </a:r>
            <a:endParaRPr lang="fr-FR" b="1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636032" y="5500702"/>
            <a:ext cx="5508000" cy="1116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FF0000"/>
                </a:solidFill>
              </a:rPr>
              <a:t>ملاحظة هامة جدا:</a:t>
            </a:r>
            <a:r>
              <a:rPr lang="ar-DZ" sz="1600" b="1" dirty="0" smtClean="0">
                <a:solidFill>
                  <a:srgbClr val="FF0000"/>
                </a:solidFill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</a:rPr>
              <a:t>في هذا التركيب إذا كان الزر مفتوح حيث المصباح  لا يشتعل فان </a:t>
            </a:r>
            <a:r>
              <a:rPr lang="fr-FR" sz="1600" b="1" dirty="0" smtClean="0">
                <a:solidFill>
                  <a:schemeClr val="tx1"/>
                </a:solidFill>
              </a:rPr>
              <a:t>RA0</a:t>
            </a:r>
            <a:r>
              <a:rPr lang="ar-DZ" sz="1600" b="1" dirty="0" smtClean="0">
                <a:solidFill>
                  <a:schemeClr val="tx1"/>
                </a:solidFill>
              </a:rPr>
              <a:t> يكون </a:t>
            </a:r>
            <a:r>
              <a:rPr lang="ar-DZ" sz="1600" b="1" dirty="0" smtClean="0">
                <a:solidFill>
                  <a:srgbClr val="336600"/>
                </a:solidFill>
              </a:rPr>
              <a:t>متصل بالمولد  </a:t>
            </a:r>
            <a:r>
              <a:rPr lang="ar-DZ" sz="1600" b="1" dirty="0" smtClean="0">
                <a:solidFill>
                  <a:schemeClr val="tx1"/>
                </a:solidFill>
              </a:rPr>
              <a:t>أي أن :</a:t>
            </a:r>
            <a:r>
              <a:rPr lang="ar-DZ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</a:rPr>
              <a:t>RA0=1</a:t>
            </a:r>
            <a:r>
              <a:rPr lang="ar-DZ" sz="1600" b="1" dirty="0" smtClean="0">
                <a:solidFill>
                  <a:srgbClr val="0000FF"/>
                </a:solidFill>
              </a:rPr>
              <a:t> فان المصباح يكون منطفئ </a:t>
            </a:r>
            <a:r>
              <a:rPr lang="ar-DZ" sz="1600" b="1" dirty="0" smtClean="0">
                <a:solidFill>
                  <a:schemeClr val="tx1"/>
                </a:solidFill>
              </a:rPr>
              <a:t>وإذا كان الزر مغلق حيث المصباح يشتعل فان </a:t>
            </a:r>
            <a:r>
              <a:rPr lang="fr-FR" sz="1600" b="1" dirty="0" smtClean="0">
                <a:solidFill>
                  <a:schemeClr val="tx1"/>
                </a:solidFill>
              </a:rPr>
              <a:t>RA0</a:t>
            </a:r>
            <a:r>
              <a:rPr lang="ar-DZ" sz="1600" b="1" dirty="0" smtClean="0">
                <a:solidFill>
                  <a:schemeClr val="tx1"/>
                </a:solidFill>
              </a:rPr>
              <a:t> يكون </a:t>
            </a:r>
            <a:r>
              <a:rPr lang="ar-DZ" sz="1600" b="1" dirty="0" smtClean="0">
                <a:solidFill>
                  <a:srgbClr val="336600"/>
                </a:solidFill>
              </a:rPr>
              <a:t>متصل بالكتلة  </a:t>
            </a:r>
            <a:r>
              <a:rPr lang="ar-DZ" sz="1600" b="1" dirty="0" smtClean="0">
                <a:solidFill>
                  <a:schemeClr val="tx1"/>
                </a:solidFill>
              </a:rPr>
              <a:t>أي أن : </a:t>
            </a:r>
            <a:r>
              <a:rPr lang="fr-FR" sz="1600" b="1" dirty="0" smtClean="0">
                <a:solidFill>
                  <a:srgbClr val="0000FF"/>
                </a:solidFill>
              </a:rPr>
              <a:t>RA0=0</a:t>
            </a:r>
            <a:r>
              <a:rPr lang="ar-DZ" sz="1600" b="1" dirty="0" smtClean="0">
                <a:solidFill>
                  <a:srgbClr val="0000FF"/>
                </a:solidFill>
              </a:rPr>
              <a:t> فان المصباح يكون مشتعل.</a:t>
            </a:r>
            <a:endParaRPr lang="fr-FR" sz="1600" b="1" dirty="0" smtClean="0">
              <a:solidFill>
                <a:srgbClr val="0000FF"/>
              </a:solidFill>
            </a:endParaRPr>
          </a:p>
          <a:p>
            <a:pPr algn="r" rtl="1"/>
            <a:endParaRPr lang="fr-F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1556" grpId="0" animBg="1"/>
      <p:bldP spid="151586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43" name="Text Box 151"/>
          <p:cNvSpPr txBox="1">
            <a:spLocks noChangeArrowheads="1"/>
          </p:cNvSpPr>
          <p:nvPr/>
        </p:nvSpPr>
        <p:spPr bwMode="auto">
          <a:xfrm>
            <a:off x="5364163" y="188913"/>
            <a:ext cx="3382962" cy="366712"/>
          </a:xfrm>
          <a:prstGeom prst="rect">
            <a:avLst/>
          </a:prstGeom>
          <a:noFill/>
          <a:ln>
            <a:solidFill>
              <a:srgbClr val="996633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حالة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الأولى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: الزر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مفتوح ثم يغلق.</a:t>
            </a:r>
            <a:endParaRPr lang="fr-FR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36371" name="Rectangle 179"/>
          <p:cNvSpPr>
            <a:spLocks noChangeArrowheads="1"/>
          </p:cNvSpPr>
          <p:nvPr/>
        </p:nvSpPr>
        <p:spPr bwMode="auto">
          <a:xfrm>
            <a:off x="1925121" y="1077913"/>
            <a:ext cx="708552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ـ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عند غلق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الطرف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RA0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يتحول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إلى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منخفض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أو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0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أو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clear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(متصل </a:t>
            </a:r>
            <a:r>
              <a:rPr lang="ar-DZ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بـ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la masse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).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36372" name="Rectangle 180"/>
          <p:cNvSpPr>
            <a:spLocks noChangeArrowheads="1"/>
          </p:cNvSpPr>
          <p:nvPr/>
        </p:nvSpPr>
        <p:spPr bwMode="auto">
          <a:xfrm>
            <a:off x="3956050" y="704850"/>
            <a:ext cx="50466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ـ رز الضاغط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SW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متصل بالطرف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</a:t>
            </a:r>
            <a:r>
              <a:rPr lang="fr-FR" b="1" dirty="0">
                <a:solidFill>
                  <a:srgbClr val="FF3300"/>
                </a:solidFill>
                <a:latin typeface="Calibri" pitchFamily="34" charset="0"/>
                <a:cs typeface="Arabic Transparent" pitchFamily="2" charset="-78"/>
              </a:rPr>
              <a:t>R</a:t>
            </a:r>
            <a:r>
              <a:rPr lang="en-US" b="1" dirty="0">
                <a:solidFill>
                  <a:srgbClr val="FF3300"/>
                </a:solidFill>
                <a:latin typeface="Calibri" pitchFamily="34" charset="0"/>
                <a:cs typeface="Arabic Transparent" pitchFamily="2" charset="-78"/>
              </a:rPr>
              <a:t>A0</a:t>
            </a:r>
            <a:r>
              <a:rPr lang="en-US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LED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بالطرف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>
                <a:latin typeface="Calibri" pitchFamily="34" charset="0"/>
                <a:cs typeface="Arabic Transparent" pitchFamily="2" charset="-78"/>
              </a:rPr>
              <a:t>.</a:t>
            </a:r>
            <a:r>
              <a:rPr lang="en-US" b="1" dirty="0">
                <a:solidFill>
                  <a:srgbClr val="FF3300"/>
                </a:solidFill>
                <a:latin typeface="Calibri" pitchFamily="34" charset="0"/>
                <a:cs typeface="Arabic Transparent" pitchFamily="2" charset="-78"/>
              </a:rPr>
              <a:t> RB0</a:t>
            </a:r>
            <a:endParaRPr lang="en-US" b="1" dirty="0"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36373" name="Text Box 181"/>
          <p:cNvSpPr txBox="1">
            <a:spLocks noChangeArrowheads="1"/>
          </p:cNvSpPr>
          <p:nvPr/>
        </p:nvSpPr>
        <p:spPr bwMode="auto">
          <a:xfrm>
            <a:off x="71438" y="1431925"/>
            <a:ext cx="896461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ـ علينا انتظار و اختبار الطرف </a:t>
            </a:r>
            <a:r>
              <a:rPr lang="fr-FR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</a:t>
            </a: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 في كل مرة هل اصبح متصل بـ </a:t>
            </a:r>
            <a:r>
              <a:rPr lang="fr-FR" b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la masse</a:t>
            </a: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 (أي تم ضغطه) ام مازال مفتوح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6374" name="Rectangle 182"/>
          <p:cNvSpPr>
            <a:spLocks noChangeArrowheads="1"/>
          </p:cNvSpPr>
          <p:nvPr/>
        </p:nvSpPr>
        <p:spPr bwMode="auto">
          <a:xfrm>
            <a:off x="5577689" y="2038350"/>
            <a:ext cx="2944011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r>
              <a:rPr lang="ar-DZ" dirty="0">
                <a:solidFill>
                  <a:srgbClr val="FFFF00"/>
                </a:solidFill>
                <a:ea typeface="Times New Roman" pitchFamily="18" charset="0"/>
                <a:cs typeface="Arabic Transparent" pitchFamily="2" charset="-78"/>
              </a:rPr>
              <a:t>يتم ذلك باستعمال </a:t>
            </a:r>
            <a:r>
              <a:rPr lang="ar-DZ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التعليمة</a:t>
            </a:r>
            <a:r>
              <a:rPr lang="fr-FR" sz="2000" b="1" dirty="0">
                <a:solidFill>
                  <a:schemeClr val="bg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BTFSC</a:t>
            </a:r>
            <a:r>
              <a:rPr lang="fr-FR" b="1" dirty="0">
                <a:solidFill>
                  <a:srgbClr val="FFFF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FFFF00"/>
                </a:solidFill>
                <a:cs typeface="Arabic Transparent" pitchFamily="2" charset="-78"/>
              </a:rPr>
              <a:t>.</a:t>
            </a:r>
            <a:endParaRPr lang="fr-FR" b="1" dirty="0">
              <a:solidFill>
                <a:srgbClr val="FFFF00"/>
              </a:solidFill>
              <a:cs typeface="Arabic Transparent" pitchFamily="2" charset="-78"/>
            </a:endParaRPr>
          </a:p>
        </p:txBody>
      </p:sp>
      <p:sp>
        <p:nvSpPr>
          <p:cNvPr id="136375" name="Rectangle 183"/>
          <p:cNvSpPr>
            <a:spLocks noChangeArrowheads="1"/>
          </p:cNvSpPr>
          <p:nvPr/>
        </p:nvSpPr>
        <p:spPr bwMode="auto">
          <a:xfrm>
            <a:off x="1476375" y="1989138"/>
            <a:ext cx="3079750" cy="381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9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Les instructions orientées bit</a:t>
            </a:r>
            <a:endParaRPr lang="en-US" sz="1900" b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6376" name="Text Box 184"/>
          <p:cNvSpPr txBox="1">
            <a:spLocks noChangeArrowheads="1"/>
          </p:cNvSpPr>
          <p:nvPr/>
        </p:nvSpPr>
        <p:spPr bwMode="auto">
          <a:xfrm>
            <a:off x="1042988" y="2643182"/>
            <a:ext cx="79216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hlink"/>
                </a:solidFill>
                <a:cs typeface="Arabic Transparent" pitchFamily="2" charset="-78"/>
              </a:rPr>
              <a:t>ـ التعليمة </a:t>
            </a:r>
            <a:r>
              <a:rPr lang="en-US" b="1" dirty="0">
                <a:solidFill>
                  <a:schemeClr val="hlink"/>
                </a:solidFill>
                <a:cs typeface="Arabic Transparent" pitchFamily="2" charset="-78"/>
              </a:rPr>
              <a:t>BTFSC </a:t>
            </a:r>
            <a:r>
              <a:rPr lang="ar-DZ" b="1" dirty="0">
                <a:solidFill>
                  <a:schemeClr val="hlink"/>
                </a:solidFill>
                <a:cs typeface="Arabic Transparent" pitchFamily="2" charset="-78"/>
              </a:rPr>
              <a:t> :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عنى اختبار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BIT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في </a:t>
            </a:r>
            <a:r>
              <a:rPr lang="ar-DZ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سجل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تخطى التعليمة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لها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كان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BIT = 0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.</a:t>
            </a:r>
            <a:endParaRPr lang="fr-FR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36377" name="AutoShape 185"/>
          <p:cNvSpPr>
            <a:spLocks/>
          </p:cNvSpPr>
          <p:nvPr/>
        </p:nvSpPr>
        <p:spPr bwMode="auto">
          <a:xfrm>
            <a:off x="6011863" y="3376612"/>
            <a:ext cx="1360487" cy="1266834"/>
          </a:xfrm>
          <a:prstGeom prst="borderCallout2">
            <a:avLst>
              <a:gd name="adj1" fmla="val 28125"/>
              <a:gd name="adj2" fmla="val 105602"/>
              <a:gd name="adj3" fmla="val 28125"/>
              <a:gd name="adj4" fmla="val 112954"/>
              <a:gd name="adj5" fmla="val -32156"/>
              <a:gd name="adj6" fmla="val 132281"/>
            </a:avLst>
          </a:prstGeom>
          <a:noFill/>
          <a:ln>
            <a:solidFill>
              <a:srgbClr val="FF0000"/>
            </a:solidFill>
            <a:headEnd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B</a:t>
            </a:r>
            <a:r>
              <a:rPr lang="fr-FR" sz="1600" b="1" dirty="0" smtClean="0">
                <a:solidFill>
                  <a:srgbClr val="7030A0"/>
                </a:solidFill>
              </a:rPr>
              <a:t>it</a:t>
            </a:r>
          </a:p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T</a:t>
            </a:r>
            <a:r>
              <a:rPr lang="fr-FR" sz="1600" b="1" dirty="0" smtClean="0">
                <a:solidFill>
                  <a:srgbClr val="7030A0"/>
                </a:solidFill>
              </a:rPr>
              <a:t>est</a:t>
            </a:r>
          </a:p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F</a:t>
            </a:r>
            <a:r>
              <a:rPr lang="fr-FR" sz="1600" b="1" dirty="0" smtClean="0">
                <a:solidFill>
                  <a:srgbClr val="7030A0"/>
                </a:solidFill>
              </a:rPr>
              <a:t>ile</a:t>
            </a:r>
          </a:p>
          <a:p>
            <a:pPr algn="ctr"/>
            <a:r>
              <a:rPr lang="fr-FR" sz="1600" b="1" dirty="0" err="1" smtClean="0">
                <a:solidFill>
                  <a:srgbClr val="FF3300"/>
                </a:solidFill>
              </a:rPr>
              <a:t>S</a:t>
            </a:r>
            <a:r>
              <a:rPr lang="fr-FR" sz="1600" b="1" dirty="0" err="1" smtClean="0">
                <a:solidFill>
                  <a:srgbClr val="7030A0"/>
                </a:solidFill>
              </a:rPr>
              <a:t>key</a:t>
            </a:r>
            <a:endParaRPr lang="fr-FR" sz="1600" b="1" dirty="0" smtClean="0">
              <a:solidFill>
                <a:srgbClr val="7030A0"/>
              </a:solidFill>
            </a:endParaRP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C</a:t>
            </a:r>
            <a:r>
              <a:rPr lang="fr-FR" sz="1600" b="1" dirty="0" smtClean="0">
                <a:solidFill>
                  <a:schemeClr val="tx1"/>
                </a:solidFill>
              </a:rPr>
              <a:t>LEAR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2" name="Group 186"/>
          <p:cNvGrpSpPr>
            <a:grpSpLocks/>
          </p:cNvGrpSpPr>
          <p:nvPr/>
        </p:nvGrpSpPr>
        <p:grpSpPr bwMode="auto">
          <a:xfrm flipV="1">
            <a:off x="285720" y="4752334"/>
            <a:ext cx="576262" cy="288000"/>
            <a:chOff x="431" y="3158"/>
            <a:chExt cx="635" cy="408"/>
          </a:xfrm>
        </p:grpSpPr>
        <p:grpSp>
          <p:nvGrpSpPr>
            <p:cNvPr id="3" name="Group 187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74783" name="Line 188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784" name="Line 189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4782" name="Line 190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6383" name="Rectangle 191"/>
          <p:cNvSpPr>
            <a:spLocks noChangeArrowheads="1"/>
          </p:cNvSpPr>
          <p:nvPr/>
        </p:nvSpPr>
        <p:spPr bwMode="auto">
          <a:xfrm>
            <a:off x="116718" y="4419484"/>
            <a:ext cx="63500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4" name="Group 192"/>
          <p:cNvGrpSpPr>
            <a:grpSpLocks/>
          </p:cNvGrpSpPr>
          <p:nvPr/>
        </p:nvGrpSpPr>
        <p:grpSpPr bwMode="auto">
          <a:xfrm flipV="1">
            <a:off x="1074707" y="4752334"/>
            <a:ext cx="579438" cy="288000"/>
            <a:chOff x="1665" y="3339"/>
            <a:chExt cx="204" cy="408"/>
          </a:xfrm>
        </p:grpSpPr>
        <p:grpSp>
          <p:nvGrpSpPr>
            <p:cNvPr id="5" name="Group 193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</p:grpSpPr>
          <p:sp>
            <p:nvSpPr>
              <p:cNvPr id="74779" name="Line 194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780" name="Line 195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4778" name="Line 196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6389" name="Rectangle 197"/>
          <p:cNvSpPr>
            <a:spLocks noChangeArrowheads="1"/>
          </p:cNvSpPr>
          <p:nvPr/>
        </p:nvSpPr>
        <p:spPr bwMode="auto">
          <a:xfrm>
            <a:off x="1254955" y="4436947"/>
            <a:ext cx="649288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6" name="Group 198"/>
          <p:cNvGrpSpPr>
            <a:grpSpLocks/>
          </p:cNvGrpSpPr>
          <p:nvPr/>
        </p:nvGrpSpPr>
        <p:grpSpPr bwMode="auto">
          <a:xfrm flipH="1" flipV="1">
            <a:off x="2085945" y="4752334"/>
            <a:ext cx="360362" cy="288000"/>
            <a:chOff x="431" y="3158"/>
            <a:chExt cx="635" cy="408"/>
          </a:xfrm>
        </p:grpSpPr>
        <p:grpSp>
          <p:nvGrpSpPr>
            <p:cNvPr id="7" name="Group 199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74775" name="Line 200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776" name="Line 201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4774" name="Line 202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6395" name="Rectangle 203"/>
          <p:cNvSpPr>
            <a:spLocks noChangeArrowheads="1"/>
          </p:cNvSpPr>
          <p:nvPr/>
        </p:nvSpPr>
        <p:spPr bwMode="auto">
          <a:xfrm>
            <a:off x="1759780" y="4440122"/>
            <a:ext cx="12255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bit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المعني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36396" name="Text Box 204"/>
          <p:cNvSpPr txBox="1">
            <a:spLocks noChangeArrowheads="1"/>
          </p:cNvSpPr>
          <p:nvPr/>
        </p:nvSpPr>
        <p:spPr bwMode="auto">
          <a:xfrm>
            <a:off x="7524750" y="4708539"/>
            <a:ext cx="10080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البرنامج:</a:t>
            </a:r>
            <a:endParaRPr lang="fr-FR" b="1" u="sng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136397" name="Rectangle 205"/>
          <p:cNvSpPr>
            <a:spLocks noChangeArrowheads="1"/>
          </p:cNvSpPr>
          <p:nvPr/>
        </p:nvSpPr>
        <p:spPr bwMode="auto">
          <a:xfrm>
            <a:off x="395288" y="5133989"/>
            <a:ext cx="309721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chemeClr val="hlink"/>
                </a:solidFill>
              </a:rPr>
              <a:t>BTFSC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RA0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             </a:t>
            </a:r>
            <a:endParaRPr lang="fr-FR" altLang="ja-JP" b="1" dirty="0">
              <a:solidFill>
                <a:schemeClr val="tx1"/>
              </a:solidFill>
            </a:endParaRPr>
          </a:p>
        </p:txBody>
      </p:sp>
      <p:sp>
        <p:nvSpPr>
          <p:cNvPr id="136398" name="Rectangle 206"/>
          <p:cNvSpPr>
            <a:spLocks noChangeArrowheads="1"/>
          </p:cNvSpPr>
          <p:nvPr/>
        </p:nvSpPr>
        <p:spPr bwMode="auto">
          <a:xfrm>
            <a:off x="2357422" y="5175211"/>
            <a:ext cx="577754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(حالة الزر) وتخطى التعليمة الموالية اذا كان </a:t>
            </a:r>
            <a:r>
              <a:rPr lang="fr-FR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RA0=0</a:t>
            </a:r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36399" name="Rectangle 207"/>
          <p:cNvSpPr>
            <a:spLocks noChangeArrowheads="1"/>
          </p:cNvSpPr>
          <p:nvPr/>
        </p:nvSpPr>
        <p:spPr bwMode="auto">
          <a:xfrm>
            <a:off x="323850" y="6013474"/>
            <a:ext cx="8537575" cy="81047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>
              <a:lnSpc>
                <a:spcPts val="2800"/>
              </a:lnSpc>
            </a:pP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•</a:t>
            </a:r>
            <a:r>
              <a:rPr lang="en-US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لتعليمة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 smtClean="0">
                <a:solidFill>
                  <a:schemeClr val="hlink"/>
                </a:solidFill>
                <a:latin typeface="Calibri" pitchFamily="34" charset="0"/>
                <a:cs typeface="Arabic Transparent" pitchFamily="2" charset="-78"/>
              </a:rPr>
              <a:t>BTFSC</a:t>
            </a:r>
            <a:r>
              <a:rPr lang="en-US" b="1" dirty="0" smtClean="0">
                <a:solidFill>
                  <a:schemeClr val="folHlink"/>
                </a:solidFill>
                <a:latin typeface="Calibri" pitchFamily="34" charset="0"/>
                <a:cs typeface="Arabic Transparent" pitchFamily="2" charset="-78"/>
              </a:rPr>
              <a:t> PORTA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,RA0</a:t>
            </a:r>
            <a:r>
              <a:rPr lang="en-US" b="1" dirty="0" smtClean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: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تعنى اختبر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البيت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 </a:t>
            </a:r>
            <a:r>
              <a:rPr lang="ar-DZ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لسجل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PORTA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وتخطى التعليمة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لها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              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كان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 = 0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مضغوط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ة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(متصل </a:t>
            </a:r>
            <a:r>
              <a:rPr lang="ar-DZ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بـ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la masse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).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36400" name="Rectangle 208"/>
          <p:cNvSpPr>
            <a:spLocks noChangeArrowheads="1"/>
          </p:cNvSpPr>
          <p:nvPr/>
        </p:nvSpPr>
        <p:spPr bwMode="auto">
          <a:xfrm>
            <a:off x="7883525" y="5653112"/>
            <a:ext cx="7937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/>
            <a:r>
              <a:rPr lang="ar-DZ" b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</a:t>
            </a:r>
            <a:r>
              <a:rPr lang="ar-SA" b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شرح 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3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3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3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3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3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3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13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13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13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43" grpId="0" animBg="1"/>
      <p:bldP spid="136371" grpId="0"/>
      <p:bldP spid="136372" grpId="0"/>
      <p:bldP spid="136373" grpId="0"/>
      <p:bldP spid="136374" grpId="0" animBg="1"/>
      <p:bldP spid="136375" grpId="0"/>
      <p:bldP spid="136376" grpId="0"/>
      <p:bldP spid="136377" grpId="0" animBg="1"/>
      <p:bldP spid="136383" grpId="0"/>
      <p:bldP spid="136389" grpId="0"/>
      <p:bldP spid="136395" grpId="0"/>
      <p:bldP spid="136396" grpId="0"/>
      <p:bldP spid="136397" grpId="0"/>
      <p:bldP spid="136398" grpId="0"/>
      <p:bldP spid="136399" grpId="0"/>
      <p:bldP spid="13640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baasco0bc4667c66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9189"/>
            <a:ext cx="4294800" cy="26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4714876" y="142852"/>
            <a:ext cx="4246565" cy="67710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حتى يبقى الاختبار مستمر للبيت </a:t>
            </a:r>
            <a:r>
              <a:rPr lang="fr-FR" dirty="0">
                <a:solidFill>
                  <a:srgbClr val="FFFF00"/>
                </a:solidFill>
                <a:cs typeface="Arabic Transparent" pitchFamily="2" charset="-78"/>
              </a:rPr>
              <a:t>RA0</a:t>
            </a: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 </a:t>
            </a:r>
            <a:r>
              <a:rPr lang="ar-DZ" dirty="0" smtClean="0">
                <a:solidFill>
                  <a:srgbClr val="FFFF00"/>
                </a:solidFill>
                <a:cs typeface="Arabic Transparent" pitchFamily="2" charset="-78"/>
              </a:rPr>
              <a:t>نستعمل </a:t>
            </a:r>
            <a:r>
              <a:rPr lang="ar-DZ" b="1" dirty="0" smtClean="0">
                <a:solidFill>
                  <a:schemeClr val="bg1"/>
                </a:solidFill>
                <a:cs typeface="Arabic Transparent" pitchFamily="2" charset="-78"/>
              </a:rPr>
              <a:t>الحلقة </a:t>
            </a:r>
            <a:r>
              <a:rPr lang="fr-FR" b="1" dirty="0">
                <a:solidFill>
                  <a:schemeClr val="bg1"/>
                </a:solidFill>
                <a:cs typeface="Arabic Transparent" pitchFamily="2" charset="-78"/>
              </a:rPr>
              <a:t>START</a:t>
            </a:r>
            <a:r>
              <a:rPr lang="ar-DZ" b="1" dirty="0">
                <a:solidFill>
                  <a:schemeClr val="bg1"/>
                </a:solidFill>
                <a:cs typeface="Arabic Transparent" pitchFamily="2" charset="-78"/>
              </a:rPr>
              <a:t>  </a:t>
            </a:r>
            <a:r>
              <a:rPr lang="ar-DZ" sz="2000" dirty="0">
                <a:solidFill>
                  <a:schemeClr val="bg1"/>
                </a:solidFill>
                <a:cs typeface="Arabic Transparent" pitchFamily="2" charset="-78"/>
              </a:rPr>
              <a:t>و 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التعليمة </a:t>
            </a:r>
            <a:r>
              <a:rPr lang="fr-FR" sz="2000" b="1" dirty="0">
                <a:solidFill>
                  <a:schemeClr val="bg1"/>
                </a:solidFill>
                <a:cs typeface="Arabic Transparent" pitchFamily="2" charset="-78"/>
              </a:rPr>
              <a:t>GOTO</a:t>
            </a:r>
            <a:r>
              <a:rPr lang="ar-DZ" sz="2000" b="1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4786314" y="1000108"/>
            <a:ext cx="4175126" cy="7386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في حالة </a:t>
            </a:r>
            <a:r>
              <a:rPr lang="ar-DZ" dirty="0" smtClean="0">
                <a:solidFill>
                  <a:srgbClr val="FFFF00"/>
                </a:solidFill>
                <a:cs typeface="Arabic Transparent" pitchFamily="2" charset="-78"/>
              </a:rPr>
              <a:t>أصبح </a:t>
            </a: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البيت </a:t>
            </a:r>
            <a:r>
              <a:rPr lang="fr-FR" dirty="0">
                <a:solidFill>
                  <a:srgbClr val="FFFF00"/>
                </a:solidFill>
                <a:cs typeface="Arabic Transparent" pitchFamily="2" charset="-78"/>
              </a:rPr>
              <a:t>RA0=0</a:t>
            </a: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 نرغم </a:t>
            </a:r>
            <a:r>
              <a:rPr lang="fr-FR" dirty="0">
                <a:solidFill>
                  <a:srgbClr val="FFFF00"/>
                </a:solidFill>
                <a:cs typeface="Arabic Transparent" pitchFamily="2" charset="-78"/>
              </a:rPr>
              <a:t>LED</a:t>
            </a:r>
            <a:r>
              <a:rPr lang="ar-DZ" dirty="0">
                <a:solidFill>
                  <a:srgbClr val="FFFF00"/>
                </a:solidFill>
                <a:cs typeface="Arabic Transparent" pitchFamily="2" charset="-78"/>
              </a:rPr>
              <a:t> بان يشتعل  </a:t>
            </a:r>
            <a:r>
              <a:rPr lang="ar-DZ" sz="2400" dirty="0" smtClean="0">
                <a:solidFill>
                  <a:schemeClr val="bg1"/>
                </a:solidFill>
                <a:cs typeface="Arabic Transparent" pitchFamily="2" charset="-78"/>
              </a:rPr>
              <a:t>لذلك </a:t>
            </a:r>
            <a:r>
              <a:rPr lang="ar-DZ" sz="2400" dirty="0">
                <a:solidFill>
                  <a:schemeClr val="bg1"/>
                </a:solidFill>
                <a:cs typeface="Arabic Transparent" pitchFamily="2" charset="-78"/>
              </a:rPr>
              <a:t>نستعمل التعليمة </a:t>
            </a:r>
            <a:r>
              <a:rPr lang="fr-FR" altLang="ja-JP" sz="2400" dirty="0">
                <a:solidFill>
                  <a:schemeClr val="bg1"/>
                </a:solidFill>
                <a:ea typeface="MS PGothic" pitchFamily="34" charset="-128"/>
              </a:rPr>
              <a:t>BSF</a:t>
            </a:r>
            <a:r>
              <a:rPr lang="ar-DZ" sz="2400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2400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02777" name="Text Box 25"/>
          <p:cNvSpPr txBox="1">
            <a:spLocks noChangeArrowheads="1"/>
          </p:cNvSpPr>
          <p:nvPr/>
        </p:nvSpPr>
        <p:spPr bwMode="auto">
          <a:xfrm>
            <a:off x="7707341" y="2778685"/>
            <a:ext cx="10080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البرنامج:</a:t>
            </a:r>
            <a:endParaRPr lang="fr-FR" b="1" u="sng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202785" name="Rectangle 33"/>
          <p:cNvSpPr>
            <a:spLocks noChangeArrowheads="1"/>
          </p:cNvSpPr>
          <p:nvPr/>
        </p:nvSpPr>
        <p:spPr bwMode="auto">
          <a:xfrm>
            <a:off x="290541" y="3216835"/>
            <a:ext cx="4572000" cy="9159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</a:t>
            </a: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 GOTO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/>
            <a:r>
              <a:rPr lang="fr-FR" altLang="ja-JP" b="1" dirty="0">
                <a:solidFill>
                  <a:srgbClr val="FF0000"/>
                </a:solidFill>
                <a:ea typeface="MS PGothic" pitchFamily="34" charset="-128"/>
              </a:rPr>
              <a:t>              </a:t>
            </a:r>
            <a:endParaRPr lang="fr-FR" altLang="ja-JP" b="1" dirty="0">
              <a:ea typeface="MS PGothic" pitchFamily="34" charset="-128"/>
            </a:endParaRPr>
          </a:p>
        </p:txBody>
      </p:sp>
      <p:sp>
        <p:nvSpPr>
          <p:cNvPr id="202786" name="Rectangle 34"/>
          <p:cNvSpPr>
            <a:spLocks noChangeArrowheads="1"/>
          </p:cNvSpPr>
          <p:nvPr/>
        </p:nvSpPr>
        <p:spPr bwMode="auto">
          <a:xfrm>
            <a:off x="3111517" y="3235885"/>
            <a:ext cx="542328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(الزر) وتخطى التعليمة الموالية </a:t>
            </a:r>
            <a:r>
              <a:rPr lang="ar-DZ" altLang="ja-JP" sz="16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كان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2787" name="Rectangle 35"/>
          <p:cNvSpPr>
            <a:spLocks noChangeArrowheads="1"/>
          </p:cNvSpPr>
          <p:nvPr/>
        </p:nvSpPr>
        <p:spPr bwMode="auto">
          <a:xfrm>
            <a:off x="1095404" y="3220010"/>
            <a:ext cx="205575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BTFSC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RA0</a:t>
            </a:r>
            <a:endParaRPr lang="en-US" b="1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02789" name="Rectangle 37"/>
          <p:cNvSpPr>
            <a:spLocks noChangeArrowheads="1"/>
          </p:cNvSpPr>
          <p:nvPr/>
        </p:nvSpPr>
        <p:spPr bwMode="auto">
          <a:xfrm>
            <a:off x="8072462" y="4000504"/>
            <a:ext cx="79375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err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</a:t>
            </a:r>
            <a:r>
              <a:rPr lang="ar-SA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شرح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:</a:t>
            </a:r>
            <a:r>
              <a:rPr lang="en-US" b="1" dirty="0">
                <a:latin typeface="Calibri" pitchFamily="34" charset="0"/>
                <a:cs typeface="Arabic Transparent" pitchFamily="2" charset="-78"/>
              </a:rPr>
              <a:t/>
            </a:r>
            <a:br>
              <a:rPr lang="en-US" b="1" dirty="0">
                <a:latin typeface="Calibri" pitchFamily="34" charset="0"/>
                <a:cs typeface="Arabic Transparent" pitchFamily="2" charset="-78"/>
              </a:rPr>
            </a:br>
            <a:endParaRPr lang="en-US" b="1" dirty="0"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202790" name="Rectangle 38"/>
          <p:cNvSpPr>
            <a:spLocks noChangeArrowheads="1"/>
          </p:cNvSpPr>
          <p:nvPr/>
        </p:nvSpPr>
        <p:spPr bwMode="auto">
          <a:xfrm>
            <a:off x="3164163" y="3780398"/>
            <a:ext cx="109036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اشعل </a:t>
            </a:r>
            <a:r>
              <a:rPr lang="fr-FR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2791" name="Rectangle 39"/>
          <p:cNvSpPr>
            <a:spLocks noChangeArrowheads="1"/>
          </p:cNvSpPr>
          <p:nvPr/>
        </p:nvSpPr>
        <p:spPr bwMode="auto">
          <a:xfrm>
            <a:off x="1059001" y="3774048"/>
            <a:ext cx="203870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chemeClr val="hlink"/>
                </a:solidFill>
                <a:ea typeface="MS PGothic" pitchFamily="34" charset="-128"/>
              </a:rPr>
              <a:t>BSF    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PORTB</a:t>
            </a:r>
            <a:r>
              <a:rPr lang="en-US" altLang="ja-JP" b="1" dirty="0">
                <a:ea typeface="MS PGothic" pitchFamily="34" charset="-128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MS PGothic" pitchFamily="34" charset="-128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RB0</a:t>
            </a:r>
            <a:endParaRPr lang="en-US" b="1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06" y="4391435"/>
            <a:ext cx="8929718" cy="2323713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2900"/>
              </a:lnSpc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•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كانت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RA0=0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fr-FR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مضغوط) يتم تخطى التعليمة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 </a:t>
            </a:r>
            <a:r>
              <a:rPr lang="ar-SA" b="1" dirty="0" err="1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اى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تخطى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GOTO </a:t>
            </a:r>
            <a:r>
              <a:rPr lang="en-US" altLang="ja-JP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START</a:t>
            </a:r>
            <a:endParaRPr lang="ar-DZ" altLang="ja-JP" b="1" dirty="0" smtClean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  <a:p>
            <a:pPr algn="r" rtl="1">
              <a:lnSpc>
                <a:spcPts val="2900"/>
              </a:lnSpc>
              <a:buFontTx/>
              <a:buChar char="•"/>
            </a:pP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عند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ما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ضغط </a:t>
            </a:r>
            <a:r>
              <a:rPr lang="fr-FR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RA0=0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 </a:t>
            </a:r>
            <a:r>
              <a:rPr lang="ar-DZ" b="1" dirty="0" err="1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يت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خطى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البرنامج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GOTO </a:t>
            </a:r>
            <a:r>
              <a:rPr lang="en-US" altLang="ja-JP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START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ويقوم بتنفيذ التعليمة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BSF PORTB,RB0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وهى </a:t>
            </a:r>
            <a:r>
              <a:rPr lang="ar-SA" b="1" dirty="0" smtClean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تعنى </a:t>
            </a:r>
            <a:r>
              <a:rPr lang="ar-SA" b="1" dirty="0" smtClean="0">
                <a:solidFill>
                  <a:schemeClr val="hlink"/>
                </a:solidFill>
                <a:latin typeface="Calibri" pitchFamily="34" charset="0"/>
                <a:cs typeface="Arabic Transparent" pitchFamily="2" charset="-78"/>
              </a:rPr>
              <a:t>إضاءة </a:t>
            </a:r>
            <a:r>
              <a:rPr lang="fr-FR" b="1" dirty="0" smtClean="0">
                <a:solidFill>
                  <a:schemeClr val="hlink"/>
                </a:solidFill>
                <a:latin typeface="Calibri" pitchFamily="34" charset="0"/>
                <a:cs typeface="Arabic Transparent" pitchFamily="2" charset="-78"/>
              </a:rPr>
              <a:t>LED</a:t>
            </a:r>
            <a:r>
              <a:rPr lang="ar-SA" b="1" dirty="0" smtClean="0">
                <a:solidFill>
                  <a:schemeClr val="hlink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hlink"/>
                </a:solidFill>
                <a:latin typeface="Calibri" pitchFamily="34" charset="0"/>
                <a:cs typeface="Arabic Transparent" pitchFamily="2" charset="-78"/>
              </a:rPr>
              <a:t>.</a:t>
            </a:r>
            <a:endParaRPr lang="ar-DZ" altLang="ja-JP" b="1" dirty="0" smtClean="0">
              <a:solidFill>
                <a:schemeClr val="hlink"/>
              </a:solidFill>
              <a:latin typeface="Calibri" pitchFamily="34" charset="0"/>
              <a:ea typeface="MS PGothic" pitchFamily="34" charset="-128"/>
            </a:endParaRPr>
          </a:p>
          <a:p>
            <a:pPr algn="r" rtl="1">
              <a:lnSpc>
                <a:spcPts val="2900"/>
              </a:lnSpc>
              <a:buFontTx/>
              <a:buChar char="•"/>
            </a:pP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كان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RA0=1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(لم يتم الضغط على </a:t>
            </a:r>
            <a:r>
              <a:rPr lang="fr-FR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 فلا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تخطى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لبرنامج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ين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فذ التعليمة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مباشرة </a:t>
            </a:r>
            <a:r>
              <a:rPr lang="ar-SA" b="1" dirty="0" err="1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اى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نفذ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GOTO </a:t>
            </a:r>
            <a:r>
              <a:rPr lang="en-US" altLang="ja-JP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START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للذهاب مرة أخرى لاختبار حالة </a:t>
            </a:r>
            <a:r>
              <a:rPr lang="fr-FR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.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•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وسوف يقوم البرنامج باختبار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الزر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ألاف المرات في الثانية حسب الساعة (المذبذب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).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8" name="Légende encadrée 2 17"/>
          <p:cNvSpPr/>
          <p:nvPr/>
        </p:nvSpPr>
        <p:spPr>
          <a:xfrm>
            <a:off x="4786314" y="2000240"/>
            <a:ext cx="1714512" cy="57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4090"/>
              <a:gd name="adj6" fmla="val -12547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cs typeface="Arial"/>
              </a:rPr>
              <a:t>RA0=0</a:t>
            </a:r>
            <a:r>
              <a:rPr lang="ar-DZ" sz="1600" b="1" dirty="0" smtClean="0">
                <a:solidFill>
                  <a:srgbClr val="0000FF"/>
                </a:solidFill>
              </a:rPr>
              <a:t> فان المصباح يكون مشتعل.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0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0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20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0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65" grpId="0" animBg="1"/>
      <p:bldP spid="202766" grpId="0" animBg="1"/>
      <p:bldP spid="202777" grpId="0"/>
      <p:bldP spid="202785" grpId="0"/>
      <p:bldP spid="202786" grpId="0"/>
      <p:bldP spid="202787" grpId="0"/>
      <p:bldP spid="202789" grpId="0"/>
      <p:bldP spid="202790" grpId="0"/>
      <p:bldP spid="202791" grpId="0"/>
      <p:bldP spid="12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dbaascoc39f7a24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4293237" cy="26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976937" y="40944"/>
            <a:ext cx="3167063" cy="366712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حالة الثانية : الزر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مغلق </a:t>
            </a:r>
            <a:r>
              <a:rPr lang="ar-DZ" b="1" dirty="0">
                <a:solidFill>
                  <a:schemeClr val="tx1"/>
                </a:solidFill>
              </a:rPr>
              <a:t>ثم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يفتح.</a:t>
            </a:r>
            <a:endParaRPr lang="fr-FR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4240968" y="2285992"/>
            <a:ext cx="4831626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SA" b="1" dirty="0" smtClean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الآن </a:t>
            </a:r>
            <a:r>
              <a:rPr lang="ar-SA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ننتظر </a:t>
            </a:r>
            <a:r>
              <a:rPr lang="ar-DZ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الزر</a:t>
            </a:r>
            <a:r>
              <a:rPr lang="ar-SA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 ليفتح</a:t>
            </a:r>
            <a:r>
              <a:rPr lang="fr-FR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:</a:t>
            </a:r>
            <a:r>
              <a:rPr lang="en-US" b="1" dirty="0">
                <a:latin typeface="Calibri" pitchFamily="34" charset="0"/>
                <a:cs typeface="Arabic Transparent" pitchFamily="2" charset="-78"/>
              </a:rPr>
              <a:t/>
            </a:r>
            <a:br>
              <a:rPr lang="en-US" b="1" dirty="0">
                <a:latin typeface="Calibri" pitchFamily="34" charset="0"/>
                <a:cs typeface="Arabic Transparent" pitchFamily="2" charset="-78"/>
              </a:rPr>
            </a:b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•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عند فتح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فان الطرف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 RA0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يتحول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إلى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RA0=1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).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1285852" y="2986096"/>
            <a:ext cx="7678761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SA" sz="1600" b="1" dirty="0" smtClean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في </a:t>
            </a:r>
            <a:r>
              <a:rPr lang="ar-SA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انتظار تحول</a:t>
            </a:r>
            <a:r>
              <a:rPr lang="ar-DZ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RA0</a:t>
            </a:r>
            <a:r>
              <a:rPr lang="ar-DZ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 من </a:t>
            </a:r>
            <a:r>
              <a:rPr lang="en-US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RA0=0</a:t>
            </a:r>
            <a:r>
              <a:rPr lang="ar-DZ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إلى </a:t>
            </a:r>
            <a:r>
              <a:rPr lang="fr-FR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RA0=1</a:t>
            </a:r>
            <a:r>
              <a:rPr lang="ar-DZ" sz="1600" b="1" dirty="0">
                <a:solidFill>
                  <a:srgbClr val="FFFF00"/>
                </a:solidFill>
                <a:latin typeface="Calibri" pitchFamily="34" charset="0"/>
                <a:cs typeface="Arabic Transparent" pitchFamily="2" charset="-78"/>
              </a:rPr>
              <a:t> سوف نختبره في كل مرة لذلك نستعمل  </a:t>
            </a:r>
            <a:r>
              <a:rPr lang="ar-DZ" sz="2200" b="1" dirty="0">
                <a:solidFill>
                  <a:schemeClr val="bg1"/>
                </a:solidFill>
                <a:latin typeface="Calibri" pitchFamily="34" charset="0"/>
                <a:cs typeface="Arabic Transparent" pitchFamily="2" charset="-78"/>
              </a:rPr>
              <a:t>التعليمة </a:t>
            </a:r>
            <a:r>
              <a:rPr lang="en-US" sz="2200" b="1" dirty="0">
                <a:solidFill>
                  <a:schemeClr val="bg1"/>
                </a:solidFill>
              </a:rPr>
              <a:t>BTFSS</a:t>
            </a:r>
            <a:r>
              <a:rPr lang="ar-DZ" sz="2200" b="1" dirty="0">
                <a:solidFill>
                  <a:schemeClr val="bg1"/>
                </a:solidFill>
                <a:latin typeface="Calibri" pitchFamily="34" charset="0"/>
                <a:cs typeface="Arabic Transparent" pitchFamily="2" charset="-78"/>
              </a:rPr>
              <a:t> </a:t>
            </a:r>
            <a:endParaRPr lang="fr-FR" sz="2200" b="1" dirty="0">
              <a:solidFill>
                <a:schemeClr val="bg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900113" y="3472579"/>
            <a:ext cx="792162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hlink"/>
                </a:solidFill>
                <a:cs typeface="Arabic Transparent" pitchFamily="2" charset="-78"/>
              </a:rPr>
              <a:t>ـ التعليمة </a:t>
            </a:r>
            <a:r>
              <a:rPr lang="en-US" b="1" dirty="0">
                <a:solidFill>
                  <a:schemeClr val="hlink"/>
                </a:solidFill>
                <a:cs typeface="Arabic Transparent" pitchFamily="2" charset="-78"/>
              </a:rPr>
              <a:t>BTFSS </a:t>
            </a:r>
            <a:r>
              <a:rPr lang="ar-DZ" b="1" dirty="0">
                <a:solidFill>
                  <a:schemeClr val="hlink"/>
                </a:solidFill>
                <a:cs typeface="Arabic Transparent" pitchFamily="2" charset="-78"/>
              </a:rPr>
              <a:t> :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عنى اختبار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BIT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في </a:t>
            </a:r>
            <a:r>
              <a:rPr lang="ar-DZ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سجل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تخطى التعليمة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لها </a:t>
            </a:r>
            <a:r>
              <a:rPr lang="ar-SA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</a:t>
            </a:r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كان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BIT = 1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.</a:t>
            </a:r>
            <a:endParaRPr lang="fr-FR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58" name="AutoShape 185"/>
          <p:cNvSpPr>
            <a:spLocks/>
          </p:cNvSpPr>
          <p:nvPr/>
        </p:nvSpPr>
        <p:spPr bwMode="auto">
          <a:xfrm>
            <a:off x="6011863" y="3901212"/>
            <a:ext cx="1360487" cy="1266834"/>
          </a:xfrm>
          <a:prstGeom prst="borderCallout2">
            <a:avLst>
              <a:gd name="adj1" fmla="val 28125"/>
              <a:gd name="adj2" fmla="val 105602"/>
              <a:gd name="adj3" fmla="val 28125"/>
              <a:gd name="adj4" fmla="val 112954"/>
              <a:gd name="adj5" fmla="val -11533"/>
              <a:gd name="adj6" fmla="val 120759"/>
            </a:avLst>
          </a:prstGeom>
          <a:noFill/>
          <a:ln>
            <a:solidFill>
              <a:srgbClr val="FF0000"/>
            </a:solidFill>
            <a:headEnd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B</a:t>
            </a:r>
            <a:r>
              <a:rPr lang="fr-FR" sz="1600" b="1" dirty="0" smtClean="0">
                <a:solidFill>
                  <a:srgbClr val="7030A0"/>
                </a:solidFill>
              </a:rPr>
              <a:t>it</a:t>
            </a:r>
          </a:p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T</a:t>
            </a:r>
            <a:r>
              <a:rPr lang="fr-FR" sz="1600" b="1" dirty="0" smtClean="0">
                <a:solidFill>
                  <a:srgbClr val="7030A0"/>
                </a:solidFill>
              </a:rPr>
              <a:t>est</a:t>
            </a:r>
          </a:p>
          <a:p>
            <a:pPr algn="ctr"/>
            <a:r>
              <a:rPr lang="fr-FR" sz="1600" b="1" dirty="0" smtClean="0">
                <a:solidFill>
                  <a:srgbClr val="FF3300"/>
                </a:solidFill>
              </a:rPr>
              <a:t>F</a:t>
            </a:r>
            <a:r>
              <a:rPr lang="fr-FR" sz="1600" b="1" dirty="0" smtClean="0">
                <a:solidFill>
                  <a:srgbClr val="7030A0"/>
                </a:solidFill>
              </a:rPr>
              <a:t>ile</a:t>
            </a:r>
          </a:p>
          <a:p>
            <a:pPr algn="ctr"/>
            <a:r>
              <a:rPr lang="fr-FR" sz="1600" b="1" dirty="0" err="1" smtClean="0">
                <a:solidFill>
                  <a:srgbClr val="FF3300"/>
                </a:solidFill>
              </a:rPr>
              <a:t>S</a:t>
            </a:r>
            <a:r>
              <a:rPr lang="fr-FR" sz="1600" b="1" dirty="0" err="1" smtClean="0">
                <a:solidFill>
                  <a:srgbClr val="7030A0"/>
                </a:solidFill>
              </a:rPr>
              <a:t>key</a:t>
            </a:r>
            <a:endParaRPr lang="fr-FR" sz="1600" b="1" dirty="0" smtClean="0">
              <a:solidFill>
                <a:srgbClr val="7030A0"/>
              </a:solidFill>
            </a:endParaRP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S</a:t>
            </a:r>
            <a:r>
              <a:rPr lang="fr-FR" sz="1600" b="1" dirty="0" smtClean="0">
                <a:solidFill>
                  <a:schemeClr val="tx1"/>
                </a:solidFill>
              </a:rPr>
              <a:t>et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7921655" y="5060960"/>
            <a:ext cx="1008063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البرنامج:</a:t>
            </a:r>
            <a:endParaRPr lang="fr-FR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433417" y="5429264"/>
            <a:ext cx="360045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chemeClr val="hlink"/>
                </a:solidFill>
              </a:rPr>
              <a:t>BTFSS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RA0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</a:t>
            </a:r>
            <a:endParaRPr lang="fr-FR" altLang="ja-JP" b="1" dirty="0"/>
          </a:p>
        </p:txBody>
      </p:sp>
      <p:sp>
        <p:nvSpPr>
          <p:cNvPr id="61" name="Rectangle 37"/>
          <p:cNvSpPr>
            <a:spLocks noChangeArrowheads="1"/>
          </p:cNvSpPr>
          <p:nvPr/>
        </p:nvSpPr>
        <p:spPr bwMode="auto">
          <a:xfrm>
            <a:off x="0" y="6187156"/>
            <a:ext cx="9001156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•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ا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لتعليمة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sz="1600" b="1" dirty="0">
                <a:solidFill>
                  <a:schemeClr val="hlink"/>
                </a:solidFill>
                <a:latin typeface="Calibri" pitchFamily="34" charset="0"/>
                <a:cs typeface="Arabic Transparent" pitchFamily="2" charset="-78"/>
              </a:rPr>
              <a:t>BTFSS</a:t>
            </a:r>
            <a:r>
              <a:rPr lang="en-US" sz="1600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sz="1600" b="1" dirty="0">
                <a:solidFill>
                  <a:schemeClr val="folHlink"/>
                </a:solidFill>
                <a:latin typeface="Calibri" pitchFamily="34" charset="0"/>
                <a:cs typeface="Arabic Transparent" pitchFamily="2" charset="-78"/>
              </a:rPr>
              <a:t>PORTA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,RA0</a:t>
            </a:r>
            <a:r>
              <a:rPr lang="en-US" sz="1600" b="1" dirty="0"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: 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تعنى اختبر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البيت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ل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لسجل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PORTA 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وتخطى التعليمة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لها </a:t>
            </a:r>
            <a:r>
              <a:rPr lang="ar-SA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كان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 = 1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تم فتحه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.</a:t>
            </a:r>
            <a:endParaRPr lang="en-US" sz="1600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62" name="Rectangle 38"/>
          <p:cNvSpPr>
            <a:spLocks noChangeArrowheads="1"/>
          </p:cNvSpPr>
          <p:nvPr/>
        </p:nvSpPr>
        <p:spPr bwMode="auto">
          <a:xfrm>
            <a:off x="8129499" y="5784862"/>
            <a:ext cx="80021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err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</a:t>
            </a:r>
            <a:r>
              <a:rPr lang="ar-SA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شرح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:</a:t>
            </a:r>
            <a:endParaRPr lang="en-US" b="1" dirty="0"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63" name="Rectangle 39"/>
          <p:cNvSpPr>
            <a:spLocks noChangeArrowheads="1"/>
          </p:cNvSpPr>
          <p:nvPr/>
        </p:nvSpPr>
        <p:spPr bwMode="auto">
          <a:xfrm>
            <a:off x="2389671" y="5449040"/>
            <a:ext cx="542328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(الزر) وتخطى التعليمة الموالية </a:t>
            </a:r>
            <a:r>
              <a:rPr lang="ar-DZ" altLang="ja-JP" sz="16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كان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RA0=1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64" name="Group 58"/>
          <p:cNvGrpSpPr>
            <a:grpSpLocks/>
          </p:cNvGrpSpPr>
          <p:nvPr/>
        </p:nvGrpSpPr>
        <p:grpSpPr bwMode="auto">
          <a:xfrm flipV="1">
            <a:off x="395287" y="5187290"/>
            <a:ext cx="576263" cy="252000"/>
            <a:chOff x="431" y="3158"/>
            <a:chExt cx="635" cy="408"/>
          </a:xfrm>
        </p:grpSpPr>
        <p:grpSp>
          <p:nvGrpSpPr>
            <p:cNvPr id="65" name="Group 59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67" name="Line 60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61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6" name="Line 62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9" name="Rectangle 63"/>
          <p:cNvSpPr>
            <a:spLocks noChangeArrowheads="1"/>
          </p:cNvSpPr>
          <p:nvPr/>
        </p:nvSpPr>
        <p:spPr bwMode="auto">
          <a:xfrm>
            <a:off x="213222" y="4883755"/>
            <a:ext cx="63500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تعليمة</a:t>
            </a:r>
            <a:endParaRPr lang="fr-FR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70" name="Group 64"/>
          <p:cNvGrpSpPr>
            <a:grpSpLocks/>
          </p:cNvGrpSpPr>
          <p:nvPr/>
        </p:nvGrpSpPr>
        <p:grpSpPr bwMode="auto">
          <a:xfrm flipV="1">
            <a:off x="1112996" y="5187290"/>
            <a:ext cx="579437" cy="252000"/>
            <a:chOff x="1665" y="3339"/>
            <a:chExt cx="204" cy="408"/>
          </a:xfrm>
        </p:grpSpPr>
        <p:grpSp>
          <p:nvGrpSpPr>
            <p:cNvPr id="71" name="Group 65"/>
            <p:cNvGrpSpPr>
              <a:grpSpLocks/>
            </p:cNvGrpSpPr>
            <p:nvPr/>
          </p:nvGrpSpPr>
          <p:grpSpPr bwMode="auto">
            <a:xfrm flipH="1">
              <a:off x="1782" y="3339"/>
              <a:ext cx="87" cy="408"/>
              <a:chOff x="521" y="3067"/>
              <a:chExt cx="136" cy="408"/>
            </a:xfrm>
          </p:grpSpPr>
          <p:sp>
            <p:nvSpPr>
              <p:cNvPr id="73" name="Line 66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67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2" name="Line 68"/>
            <p:cNvSpPr>
              <a:spLocks noChangeShapeType="1"/>
            </p:cNvSpPr>
            <p:nvPr/>
          </p:nvSpPr>
          <p:spPr bwMode="auto">
            <a:xfrm flipH="1">
              <a:off x="1665" y="3339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5" name="Rectangle 69"/>
          <p:cNvSpPr>
            <a:spLocks noChangeArrowheads="1"/>
          </p:cNvSpPr>
          <p:nvPr/>
        </p:nvSpPr>
        <p:spPr bwMode="auto">
          <a:xfrm>
            <a:off x="1280181" y="4901217"/>
            <a:ext cx="64928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altLang="ja-JP" b="1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السجل</a:t>
            </a:r>
            <a:endParaRPr lang="fr-FR" b="1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grpSp>
        <p:nvGrpSpPr>
          <p:cNvPr id="76" name="Group 70"/>
          <p:cNvGrpSpPr>
            <a:grpSpLocks/>
          </p:cNvGrpSpPr>
          <p:nvPr/>
        </p:nvGrpSpPr>
        <p:grpSpPr bwMode="auto">
          <a:xfrm flipH="1" flipV="1">
            <a:off x="2124233" y="5202280"/>
            <a:ext cx="360363" cy="252000"/>
            <a:chOff x="431" y="3158"/>
            <a:chExt cx="635" cy="408"/>
          </a:xfrm>
        </p:grpSpPr>
        <p:grpSp>
          <p:nvGrpSpPr>
            <p:cNvPr id="77" name="Group 71"/>
            <p:cNvGrpSpPr>
              <a:grpSpLocks/>
            </p:cNvGrpSpPr>
            <p:nvPr/>
          </p:nvGrpSpPr>
          <p:grpSpPr bwMode="auto">
            <a:xfrm>
              <a:off x="521" y="3158"/>
              <a:ext cx="136" cy="408"/>
              <a:chOff x="521" y="3067"/>
              <a:chExt cx="136" cy="408"/>
            </a:xfrm>
          </p:grpSpPr>
          <p:sp>
            <p:nvSpPr>
              <p:cNvPr id="79" name="Line 72"/>
              <p:cNvSpPr>
                <a:spLocks noChangeShapeType="1"/>
              </p:cNvSpPr>
              <p:nvPr/>
            </p:nvSpPr>
            <p:spPr bwMode="auto">
              <a:xfrm flipH="1">
                <a:off x="521" y="3067"/>
                <a:ext cx="13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73"/>
              <p:cNvSpPr>
                <a:spLocks noChangeShapeType="1"/>
              </p:cNvSpPr>
              <p:nvPr/>
            </p:nvSpPr>
            <p:spPr bwMode="auto">
              <a:xfrm>
                <a:off x="521" y="3249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8" name="Line 74"/>
            <p:cNvSpPr>
              <a:spLocks noChangeShapeType="1"/>
            </p:cNvSpPr>
            <p:nvPr/>
          </p:nvSpPr>
          <p:spPr bwMode="auto">
            <a:xfrm>
              <a:off x="431" y="315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1" name="Rectangle 75"/>
          <p:cNvSpPr>
            <a:spLocks noChangeArrowheads="1"/>
          </p:cNvSpPr>
          <p:nvPr/>
        </p:nvSpPr>
        <p:spPr bwMode="auto">
          <a:xfrm>
            <a:off x="1785006" y="4919382"/>
            <a:ext cx="12255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fr-FR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bit</a:t>
            </a:r>
            <a:r>
              <a:rPr lang="ar-DZ" altLang="ja-JP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المعني</a:t>
            </a:r>
            <a:endParaRPr lang="fr-FR" b="1" dirty="0">
              <a:solidFill>
                <a:schemeClr val="tx1"/>
              </a:solidFill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37" name="Légende encadrée 2 36"/>
          <p:cNvSpPr/>
          <p:nvPr/>
        </p:nvSpPr>
        <p:spPr>
          <a:xfrm>
            <a:off x="4929190" y="1643050"/>
            <a:ext cx="1714512" cy="57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9071"/>
              <a:gd name="adj6" fmla="val -132637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cs typeface="Arial"/>
              </a:rPr>
              <a:t>RA0=1</a:t>
            </a:r>
            <a:r>
              <a:rPr lang="ar-DZ" sz="1600" b="1" dirty="0" smtClean="0">
                <a:solidFill>
                  <a:srgbClr val="0000FF"/>
                </a:solidFill>
              </a:rPr>
              <a:t> فان المصباح يكون منطفئ.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/>
      <p:bldP spid="58" grpId="0" animBg="1"/>
      <p:bldP spid="59" grpId="0"/>
      <p:bldP spid="60" grpId="0"/>
      <p:bldP spid="61" grpId="0"/>
      <p:bldP spid="62" grpId="0"/>
      <p:bldP spid="63" grpId="0"/>
      <p:bldP spid="69" grpId="0"/>
      <p:bldP spid="75" grpId="0"/>
      <p:bldP spid="81" grpId="0"/>
      <p:bldP spid="3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3786182" y="97882"/>
            <a:ext cx="5143536" cy="28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dirty="0">
                <a:solidFill>
                  <a:srgbClr val="FFFF00"/>
                </a:solidFill>
                <a:cs typeface="Arabic Transparent" pitchFamily="2" charset="-78"/>
              </a:rPr>
              <a:t>حتى يبقى الاختبار مستمر للبيت </a:t>
            </a:r>
            <a:r>
              <a:rPr lang="fr-FR" sz="1400" dirty="0">
                <a:solidFill>
                  <a:srgbClr val="FFFF00"/>
                </a:solidFill>
                <a:cs typeface="Arabic Transparent" pitchFamily="2" charset="-78"/>
              </a:rPr>
              <a:t>RA0</a:t>
            </a:r>
            <a:r>
              <a:rPr lang="ar-DZ" sz="1400" dirty="0">
                <a:solidFill>
                  <a:srgbClr val="FFFF00"/>
                </a:solidFill>
                <a:cs typeface="Arabic Transparent" pitchFamily="2" charset="-78"/>
              </a:rPr>
              <a:t> نستعمل </a:t>
            </a:r>
            <a:r>
              <a:rPr lang="ar-DZ" sz="1400" b="1" dirty="0">
                <a:solidFill>
                  <a:schemeClr val="bg1"/>
                </a:solidFill>
                <a:cs typeface="Arabic Transparent" pitchFamily="2" charset="-78"/>
              </a:rPr>
              <a:t>الحلقة </a:t>
            </a:r>
            <a:r>
              <a:rPr lang="fr-FR" sz="1400" b="1" dirty="0">
                <a:solidFill>
                  <a:schemeClr val="bg1"/>
                </a:solidFill>
                <a:cs typeface="Arabic Transparent" pitchFamily="2" charset="-78"/>
              </a:rPr>
              <a:t>LOOP</a:t>
            </a:r>
            <a:r>
              <a:rPr lang="ar-DZ" sz="1400" b="1" dirty="0">
                <a:solidFill>
                  <a:schemeClr val="bg1"/>
                </a:solidFill>
                <a:cs typeface="Arabic Transparent" pitchFamily="2" charset="-78"/>
              </a:rPr>
              <a:t>  </a:t>
            </a:r>
            <a:r>
              <a:rPr lang="ar-DZ" sz="1600" b="1" dirty="0">
                <a:solidFill>
                  <a:schemeClr val="bg1"/>
                </a:solidFill>
                <a:cs typeface="Arabic Transparent" pitchFamily="2" charset="-78"/>
              </a:rPr>
              <a:t>و التعليمة </a:t>
            </a:r>
            <a:r>
              <a:rPr lang="fr-FR" sz="1600" b="1" dirty="0">
                <a:solidFill>
                  <a:schemeClr val="bg1"/>
                </a:solidFill>
                <a:cs typeface="Arabic Transparent" pitchFamily="2" charset="-78"/>
              </a:rPr>
              <a:t>GOTO</a:t>
            </a:r>
            <a:r>
              <a:rPr lang="ar-DZ" sz="1600" b="1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sz="16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3786182" y="417203"/>
            <a:ext cx="5158526" cy="324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dirty="0">
                <a:solidFill>
                  <a:srgbClr val="FFFF00"/>
                </a:solidFill>
                <a:cs typeface="Arabic Transparent" pitchFamily="2" charset="-78"/>
              </a:rPr>
              <a:t>في حالة </a:t>
            </a:r>
            <a:r>
              <a:rPr lang="ar-DZ" sz="1400" dirty="0" smtClean="0">
                <a:solidFill>
                  <a:srgbClr val="FFFF00"/>
                </a:solidFill>
                <a:cs typeface="Arabic Transparent" pitchFamily="2" charset="-78"/>
              </a:rPr>
              <a:t>أصبح </a:t>
            </a:r>
            <a:r>
              <a:rPr lang="ar-DZ" sz="1400" dirty="0">
                <a:solidFill>
                  <a:srgbClr val="FFFF00"/>
                </a:solidFill>
                <a:cs typeface="Arabic Transparent" pitchFamily="2" charset="-78"/>
              </a:rPr>
              <a:t>البيت </a:t>
            </a:r>
            <a:r>
              <a:rPr lang="fr-FR" sz="1400" dirty="0">
                <a:solidFill>
                  <a:srgbClr val="FFFF00"/>
                </a:solidFill>
                <a:cs typeface="Arabic Transparent" pitchFamily="2" charset="-78"/>
              </a:rPr>
              <a:t>RA0=1</a:t>
            </a:r>
            <a:r>
              <a:rPr lang="ar-DZ" sz="1400" dirty="0">
                <a:solidFill>
                  <a:srgbClr val="FFFF00"/>
                </a:solidFill>
                <a:cs typeface="Arabic Transparent" pitchFamily="2" charset="-78"/>
              </a:rPr>
              <a:t> نرغم </a:t>
            </a:r>
            <a:r>
              <a:rPr lang="fr-FR" sz="1400" dirty="0">
                <a:solidFill>
                  <a:srgbClr val="FFFF00"/>
                </a:solidFill>
                <a:cs typeface="Arabic Transparent" pitchFamily="2" charset="-78"/>
              </a:rPr>
              <a:t>LED</a:t>
            </a:r>
            <a:r>
              <a:rPr lang="ar-DZ" sz="1400" dirty="0">
                <a:solidFill>
                  <a:srgbClr val="FFFF00"/>
                </a:solidFill>
                <a:cs typeface="Arabic Transparent" pitchFamily="2" charset="-78"/>
              </a:rPr>
              <a:t> بان ينطفئ  </a:t>
            </a:r>
            <a:r>
              <a:rPr lang="ar-DZ" sz="1600" b="1" dirty="0">
                <a:solidFill>
                  <a:schemeClr val="bg1"/>
                </a:solidFill>
                <a:cs typeface="Arabic Transparent" pitchFamily="2" charset="-78"/>
              </a:rPr>
              <a:t>لذلك نستعمل التعليمة </a:t>
            </a:r>
            <a:r>
              <a:rPr lang="fr-FR" altLang="ja-JP" sz="1600" b="1" dirty="0">
                <a:solidFill>
                  <a:schemeClr val="bg1"/>
                </a:solidFill>
                <a:ea typeface="MS PGothic" pitchFamily="34" charset="-128"/>
              </a:rPr>
              <a:t>BCF</a:t>
            </a:r>
            <a:r>
              <a:rPr lang="ar-DZ" dirty="0">
                <a:solidFill>
                  <a:schemeClr val="bg1"/>
                </a:solidFill>
                <a:cs typeface="Arabic Transparent" pitchFamily="2" charset="-78"/>
              </a:rPr>
              <a:t>.</a:t>
            </a:r>
            <a:endParaRPr lang="fr-FR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1500166" y="323674"/>
            <a:ext cx="100806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البرنامج:</a:t>
            </a:r>
            <a:endParaRPr lang="fr-FR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204823" name="Rectangle 23"/>
          <p:cNvSpPr>
            <a:spLocks noChangeArrowheads="1"/>
          </p:cNvSpPr>
          <p:nvPr/>
        </p:nvSpPr>
        <p:spPr bwMode="auto">
          <a:xfrm>
            <a:off x="236891" y="752302"/>
            <a:ext cx="4572000" cy="9159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LOOP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</a:t>
            </a:r>
            <a:r>
              <a:rPr lang="en-US" altLang="ja-JP" b="1" dirty="0" smtClean="0">
                <a:solidFill>
                  <a:schemeClr val="hlink"/>
                </a:solidFill>
                <a:ea typeface="SimSun" pitchFamily="2" charset="-122"/>
              </a:rPr>
              <a:t>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GOTO 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LOOP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/>
            <a:r>
              <a:rPr lang="fr-FR" altLang="ja-JP" b="1" dirty="0">
                <a:solidFill>
                  <a:srgbClr val="FF0000"/>
                </a:solidFill>
                <a:ea typeface="MS PGothic" pitchFamily="34" charset="-128"/>
              </a:rPr>
              <a:t>             </a:t>
            </a:r>
            <a:endParaRPr lang="fr-FR" altLang="ja-JP" b="1" dirty="0">
              <a:ea typeface="MS PGothic" pitchFamily="34" charset="-128"/>
            </a:endParaRPr>
          </a:p>
        </p:txBody>
      </p:sp>
      <p:sp>
        <p:nvSpPr>
          <p:cNvPr id="204824" name="Rectangle 24"/>
          <p:cNvSpPr>
            <a:spLocks noChangeArrowheads="1"/>
          </p:cNvSpPr>
          <p:nvPr/>
        </p:nvSpPr>
        <p:spPr bwMode="auto">
          <a:xfrm>
            <a:off x="2956222" y="794263"/>
            <a:ext cx="4347664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وتخطى التعليمة الموالية </a:t>
            </a:r>
            <a:r>
              <a:rPr lang="ar-DZ" altLang="ja-JP" sz="14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كان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RA0=1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4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4825" name="Rectangle 25"/>
          <p:cNvSpPr>
            <a:spLocks noChangeArrowheads="1"/>
          </p:cNvSpPr>
          <p:nvPr/>
        </p:nvSpPr>
        <p:spPr bwMode="auto">
          <a:xfrm>
            <a:off x="2959420" y="1270586"/>
            <a:ext cx="1064714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 dirty="0" err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اطفيء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4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4826" name="Rectangle 26"/>
          <p:cNvSpPr>
            <a:spLocks noChangeArrowheads="1"/>
          </p:cNvSpPr>
          <p:nvPr/>
        </p:nvSpPr>
        <p:spPr bwMode="auto">
          <a:xfrm>
            <a:off x="214282" y="1733746"/>
            <a:ext cx="8643998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•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sz="14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إذا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كانت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RA0=1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fr-FR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مفتوح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 يتم تخطى التعليمة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الموالية </a:t>
            </a:r>
            <a:r>
              <a:rPr lang="ar-SA" sz="1400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اى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تخطى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GOTO LOOP</a:t>
            </a:r>
            <a:endParaRPr lang="ar-DZ" altLang="ja-JP" sz="1400" b="1" dirty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  <a:p>
            <a:pPr algn="r" rtl="1">
              <a:buFontTx/>
              <a:buChar char="•"/>
            </a:pP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عند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ما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يفتح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SW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(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RA0=1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 </a:t>
            </a:r>
            <a:r>
              <a:rPr lang="ar-DZ" sz="1400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يت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خطى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البرنامج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GOTO </a:t>
            </a:r>
            <a:r>
              <a:rPr lang="en-US" altLang="ja-JP" sz="1400" b="1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LOOP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ويقوم بتنفيذ التعليمة 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BCF PORTB,RB0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وهى تعنى </a:t>
            </a:r>
            <a:r>
              <a:rPr lang="ar-DZ" sz="1400" b="1" dirty="0" err="1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اطفيء</a:t>
            </a:r>
            <a:r>
              <a:rPr lang="ar-SA" sz="14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sz="14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LED</a:t>
            </a:r>
            <a:r>
              <a:rPr lang="ar-DZ" sz="14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sz="14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وسوف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يقوم البرنامج باختبار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الزر 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ألاف وربما ملايين المرات </a:t>
            </a:r>
            <a:r>
              <a:rPr lang="ar-SA" sz="1400" b="1" dirty="0" err="1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فى</a:t>
            </a:r>
            <a:r>
              <a:rPr lang="ar-SA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الثانية حسب الساعة (المذبذب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).</a:t>
            </a:r>
            <a:endParaRPr lang="en-US" sz="1400" b="1" dirty="0">
              <a:solidFill>
                <a:schemeClr val="tx1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204827" name="Rectangle 27"/>
          <p:cNvSpPr>
            <a:spLocks noChangeArrowheads="1"/>
          </p:cNvSpPr>
          <p:nvPr/>
        </p:nvSpPr>
        <p:spPr bwMode="auto">
          <a:xfrm>
            <a:off x="8198429" y="1461886"/>
            <a:ext cx="731289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600" b="1" dirty="0" err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</a:t>
            </a:r>
            <a:r>
              <a:rPr lang="ar-SA" sz="16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شرح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:</a:t>
            </a:r>
            <a:endParaRPr lang="en-US" sz="1600" b="1" dirty="0"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204829" name="Rectangle 29"/>
          <p:cNvSpPr>
            <a:spLocks noChangeArrowheads="1"/>
          </p:cNvSpPr>
          <p:nvPr/>
        </p:nvSpPr>
        <p:spPr bwMode="auto">
          <a:xfrm>
            <a:off x="1062391" y="771872"/>
            <a:ext cx="204293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BTFSS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RA0</a:t>
            </a:r>
            <a:endParaRPr lang="en-US" b="1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04831" name="Rectangle 31"/>
          <p:cNvSpPr>
            <a:spLocks noChangeArrowheads="1"/>
          </p:cNvSpPr>
          <p:nvPr/>
        </p:nvSpPr>
        <p:spPr bwMode="auto">
          <a:xfrm>
            <a:off x="1057629" y="1263682"/>
            <a:ext cx="205152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ja-JP" b="1" dirty="0">
                <a:solidFill>
                  <a:schemeClr val="hlink"/>
                </a:solidFill>
                <a:ea typeface="MS PGothic" pitchFamily="34" charset="-128"/>
              </a:rPr>
              <a:t>BCF    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PORTB</a:t>
            </a:r>
            <a:r>
              <a:rPr lang="en-US" altLang="ja-JP" b="1" dirty="0">
                <a:solidFill>
                  <a:schemeClr val="tx1"/>
                </a:solidFill>
                <a:ea typeface="MS PGothic" pitchFamily="34" charset="-128"/>
              </a:rPr>
              <a:t> 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RB0</a:t>
            </a:r>
            <a:endParaRPr lang="en-US" b="1" dirty="0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/>
          <a:srcRect t="12402" r="10885"/>
          <a:stretch>
            <a:fillRect/>
          </a:stretch>
        </p:blipFill>
        <p:spPr bwMode="auto">
          <a:xfrm>
            <a:off x="4214810" y="2554178"/>
            <a:ext cx="4716000" cy="118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Text Box 21"/>
          <p:cNvSpPr txBox="1">
            <a:spLocks noChangeArrowheads="1"/>
          </p:cNvSpPr>
          <p:nvPr/>
        </p:nvSpPr>
        <p:spPr bwMode="auto">
          <a:xfrm>
            <a:off x="8179479" y="4046600"/>
            <a:ext cx="10080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abic Transparent" pitchFamily="2" charset="-78"/>
              </a:rPr>
              <a:t>البرنامج:</a:t>
            </a:r>
            <a:endParaRPr lang="fr-FR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abic Transparent" pitchFamily="2" charset="-78"/>
            </a:endParaRPr>
          </a:p>
        </p:txBody>
      </p:sp>
      <p:sp>
        <p:nvSpPr>
          <p:cNvPr id="61" name="Rectangle 530"/>
          <p:cNvSpPr>
            <a:spLocks noChangeArrowheads="1"/>
          </p:cNvSpPr>
          <p:nvPr/>
        </p:nvSpPr>
        <p:spPr bwMode="auto">
          <a:xfrm>
            <a:off x="1938827" y="3975418"/>
            <a:ext cx="3309937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SA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ar-DZ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بالقيمة</a:t>
            </a:r>
            <a:r>
              <a:rPr lang="fr-FR" sz="14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4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400" b="1" dirty="0">
                <a:solidFill>
                  <a:schemeClr val="tx1"/>
                </a:solidFill>
              </a:rPr>
              <a:t>0x1F</a:t>
            </a:r>
            <a:r>
              <a:rPr lang="ar-DZ" sz="1400" b="1" dirty="0">
                <a:solidFill>
                  <a:schemeClr val="tx1"/>
                </a:solidFill>
              </a:rPr>
              <a:t>)</a:t>
            </a:r>
            <a:r>
              <a:rPr lang="en-US" sz="1400" b="1" dirty="0">
                <a:solidFill>
                  <a:srgbClr val="006600"/>
                </a:solidFill>
              </a:rPr>
              <a:t>;</a:t>
            </a:r>
          </a:p>
        </p:txBody>
      </p:sp>
      <p:sp>
        <p:nvSpPr>
          <p:cNvPr id="62" name="Rectangle 532"/>
          <p:cNvSpPr>
            <a:spLocks noChangeArrowheads="1"/>
          </p:cNvSpPr>
          <p:nvPr/>
        </p:nvSpPr>
        <p:spPr bwMode="auto">
          <a:xfrm>
            <a:off x="2752706" y="4189473"/>
            <a:ext cx="1473480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63" name="Rectangle 533"/>
          <p:cNvSpPr>
            <a:spLocks noChangeArrowheads="1"/>
          </p:cNvSpPr>
          <p:nvPr/>
        </p:nvSpPr>
        <p:spPr bwMode="auto">
          <a:xfrm>
            <a:off x="2755186" y="4673310"/>
            <a:ext cx="1481495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RB0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altLang="ja-JP" sz="1400" b="1" dirty="0">
                <a:solidFill>
                  <a:srgbClr val="0066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  <p:sp>
        <p:nvSpPr>
          <p:cNvPr id="64" name="Rectangle 534"/>
          <p:cNvSpPr>
            <a:spLocks noChangeArrowheads="1"/>
          </p:cNvSpPr>
          <p:nvPr/>
        </p:nvSpPr>
        <p:spPr bwMode="auto">
          <a:xfrm>
            <a:off x="2755174" y="4940528"/>
            <a:ext cx="3178947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65" name="Rectangle 541"/>
          <p:cNvSpPr>
            <a:spLocks noChangeArrowheads="1"/>
          </p:cNvSpPr>
          <p:nvPr/>
        </p:nvSpPr>
        <p:spPr bwMode="auto">
          <a:xfrm>
            <a:off x="2200298" y="4440462"/>
            <a:ext cx="3028950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SA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ar-DZ" sz="14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بالقيمة</a:t>
            </a:r>
            <a:r>
              <a:rPr lang="fr-FR" sz="14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4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400" b="1" dirty="0">
                <a:solidFill>
                  <a:schemeClr val="tx1"/>
                </a:solidFill>
              </a:rPr>
              <a:t>0x00</a:t>
            </a:r>
            <a:r>
              <a:rPr lang="ar-DZ" sz="1400" b="1" dirty="0">
                <a:solidFill>
                  <a:schemeClr val="tx1"/>
                </a:solidFill>
              </a:rPr>
              <a:t>)</a:t>
            </a:r>
            <a:r>
              <a:rPr lang="en-US" sz="1400" b="1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66" name="Rectangle 543"/>
          <p:cNvSpPr>
            <a:spLocks noChangeArrowheads="1"/>
          </p:cNvSpPr>
          <p:nvPr/>
        </p:nvSpPr>
        <p:spPr bwMode="auto">
          <a:xfrm>
            <a:off x="972204" y="4016322"/>
            <a:ext cx="4929171" cy="936000"/>
          </a:xfrm>
          <a:prstGeom prst="rect">
            <a:avLst/>
          </a:prstGeom>
          <a:solidFill>
            <a:srgbClr val="FF3300">
              <a:alpha val="18823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" name="Rectangle 544"/>
          <p:cNvSpPr>
            <a:spLocks noChangeArrowheads="1"/>
          </p:cNvSpPr>
          <p:nvPr/>
        </p:nvSpPr>
        <p:spPr bwMode="auto">
          <a:xfrm>
            <a:off x="929536" y="4906293"/>
            <a:ext cx="23558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</a:rPr>
              <a:t>BCF</a:t>
            </a:r>
            <a:r>
              <a:rPr lang="en-US" altLang="ja-JP" b="1" dirty="0"/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STATUS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RP0</a:t>
            </a:r>
          </a:p>
        </p:txBody>
      </p:sp>
      <p:sp>
        <p:nvSpPr>
          <p:cNvPr id="68" name="Rectangle 545"/>
          <p:cNvSpPr>
            <a:spLocks noChangeArrowheads="1"/>
          </p:cNvSpPr>
          <p:nvPr/>
        </p:nvSpPr>
        <p:spPr bwMode="auto">
          <a:xfrm>
            <a:off x="937818" y="4458322"/>
            <a:ext cx="2430462" cy="55720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b="1" dirty="0">
                <a:solidFill>
                  <a:schemeClr val="hlink"/>
                </a:solidFill>
              </a:rPr>
              <a:t>MOVLW</a:t>
            </a:r>
            <a:r>
              <a:rPr lang="en-US" altLang="ja-JP" b="1" dirty="0"/>
              <a:t>     </a:t>
            </a:r>
            <a:r>
              <a:rPr lang="en-US" altLang="ja-JP" b="1" dirty="0">
                <a:solidFill>
                  <a:schemeClr val="tx1"/>
                </a:solidFill>
              </a:rPr>
              <a:t>0x 00                              </a:t>
            </a:r>
            <a:endParaRPr lang="fr-FR" altLang="ja-JP" b="1" dirty="0">
              <a:solidFill>
                <a:schemeClr val="tx1"/>
              </a:solidFill>
            </a:endParaRPr>
          </a:p>
          <a:p>
            <a:pPr>
              <a:lnSpc>
                <a:spcPts val="1800"/>
              </a:lnSpc>
            </a:pPr>
            <a:r>
              <a:rPr lang="en-GB" altLang="ja-JP" b="1" dirty="0">
                <a:solidFill>
                  <a:schemeClr val="hlink"/>
                </a:solidFill>
              </a:rPr>
              <a:t>MOVWF</a:t>
            </a:r>
            <a:r>
              <a:rPr lang="en-GB" altLang="ja-JP" b="1" dirty="0"/>
              <a:t>  </a:t>
            </a:r>
            <a:r>
              <a:rPr lang="en-GB" altLang="ja-JP" b="1" dirty="0">
                <a:solidFill>
                  <a:schemeClr val="folHlink"/>
                </a:solidFill>
              </a:rPr>
              <a:t>TRISB</a:t>
            </a:r>
            <a:endParaRPr lang="fr-FR" altLang="ja-JP" b="1" dirty="0">
              <a:solidFill>
                <a:schemeClr val="folHlink"/>
              </a:solidFill>
            </a:endParaRPr>
          </a:p>
        </p:txBody>
      </p:sp>
      <p:sp>
        <p:nvSpPr>
          <p:cNvPr id="69" name="Rectangle 546"/>
          <p:cNvSpPr>
            <a:spLocks noChangeArrowheads="1"/>
          </p:cNvSpPr>
          <p:nvPr/>
        </p:nvSpPr>
        <p:spPr bwMode="auto">
          <a:xfrm>
            <a:off x="943996" y="3976489"/>
            <a:ext cx="2376487" cy="55720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GB" altLang="ja-JP" b="1" dirty="0">
                <a:solidFill>
                  <a:schemeClr val="hlink"/>
                </a:solidFill>
              </a:rPr>
              <a:t>MOVLW</a:t>
            </a:r>
            <a:r>
              <a:rPr lang="en-GB" altLang="ja-JP" b="1" dirty="0"/>
              <a:t>     </a:t>
            </a:r>
            <a:r>
              <a:rPr lang="en-GB" altLang="ja-JP" b="1" dirty="0">
                <a:solidFill>
                  <a:schemeClr val="tx1"/>
                </a:solidFill>
              </a:rPr>
              <a:t>0x1F</a:t>
            </a:r>
            <a:r>
              <a:rPr lang="en-GB" altLang="ja-JP" b="1" dirty="0"/>
              <a:t>                              </a:t>
            </a:r>
            <a:endParaRPr lang="fr-FR" altLang="ja-JP" b="1" dirty="0"/>
          </a:p>
          <a:p>
            <a:pPr>
              <a:lnSpc>
                <a:spcPts val="1800"/>
              </a:lnSpc>
            </a:pPr>
            <a:r>
              <a:rPr lang="en-US" altLang="ja-JP" b="1" dirty="0">
                <a:solidFill>
                  <a:schemeClr val="hlink"/>
                </a:solidFill>
              </a:rPr>
              <a:t>MOVWF</a:t>
            </a:r>
            <a:r>
              <a:rPr lang="en-US" altLang="ja-JP" b="1" dirty="0"/>
              <a:t>   </a:t>
            </a:r>
            <a:r>
              <a:rPr lang="en-US" altLang="ja-JP" b="1" dirty="0">
                <a:solidFill>
                  <a:schemeClr val="folHlink"/>
                </a:solidFill>
              </a:rPr>
              <a:t>TRISA</a:t>
            </a:r>
            <a:r>
              <a:rPr lang="en-US" altLang="ja-JP" b="1" dirty="0"/>
              <a:t> </a:t>
            </a:r>
            <a:endParaRPr lang="fr-FR" altLang="ja-JP" b="1" dirty="0"/>
          </a:p>
        </p:txBody>
      </p:sp>
      <p:sp>
        <p:nvSpPr>
          <p:cNvPr id="70" name="Rectangle 548"/>
          <p:cNvSpPr>
            <a:spLocks noChangeArrowheads="1"/>
          </p:cNvSpPr>
          <p:nvPr/>
        </p:nvSpPr>
        <p:spPr bwMode="auto">
          <a:xfrm>
            <a:off x="954936" y="3692807"/>
            <a:ext cx="186788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hlink"/>
                </a:solidFill>
              </a:rPr>
              <a:t>BSF  </a:t>
            </a:r>
            <a:r>
              <a:rPr lang="en-US" altLang="ja-JP" b="1" dirty="0">
                <a:solidFill>
                  <a:schemeClr val="folHlink"/>
                </a:solidFill>
              </a:rPr>
              <a:t>STATUS</a:t>
            </a:r>
            <a:r>
              <a:rPr lang="en-US" altLang="ja-JP" b="1" dirty="0">
                <a:solidFill>
                  <a:schemeClr val="tx1"/>
                </a:solidFill>
              </a:rPr>
              <a:t> , RP0</a:t>
            </a:r>
            <a:endParaRPr lang="en-US" b="1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71" name="Rectangle 561"/>
          <p:cNvSpPr>
            <a:spLocks noChangeArrowheads="1"/>
          </p:cNvSpPr>
          <p:nvPr/>
        </p:nvSpPr>
        <p:spPr bwMode="auto">
          <a:xfrm>
            <a:off x="2714612" y="5261426"/>
            <a:ext cx="4347664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وتخطى التعليمة الموالية اذا كان </a:t>
            </a:r>
            <a:r>
              <a:rPr lang="fr-FR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RA0=0</a:t>
            </a:r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400" b="1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72" name="Rectangle 562"/>
          <p:cNvSpPr>
            <a:spLocks noChangeArrowheads="1"/>
          </p:cNvSpPr>
          <p:nvPr/>
        </p:nvSpPr>
        <p:spPr bwMode="auto">
          <a:xfrm>
            <a:off x="2799432" y="6048290"/>
            <a:ext cx="4347664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وتخطى التعليمة الموالية اذا كان </a:t>
            </a:r>
            <a:r>
              <a:rPr lang="fr-FR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RA0=1</a:t>
            </a:r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4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400" b="1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73" name="Rectangle 563"/>
          <p:cNvSpPr>
            <a:spLocks noChangeArrowheads="1"/>
          </p:cNvSpPr>
          <p:nvPr/>
        </p:nvSpPr>
        <p:spPr bwMode="auto">
          <a:xfrm>
            <a:off x="2753801" y="6470873"/>
            <a:ext cx="131318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 err="1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اطفيء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b="1" dirty="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b="1" dirty="0">
              <a:solidFill>
                <a:schemeClr val="tx1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74" name="Rectangle 564"/>
          <p:cNvSpPr>
            <a:spLocks noChangeArrowheads="1"/>
          </p:cNvSpPr>
          <p:nvPr/>
        </p:nvSpPr>
        <p:spPr bwMode="auto">
          <a:xfrm>
            <a:off x="2714612" y="5644803"/>
            <a:ext cx="120417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اشعل </a:t>
            </a:r>
            <a:r>
              <a:rPr lang="fr-FR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b="1">
              <a:solidFill>
                <a:srgbClr val="FF00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75" name="Rectangle 565"/>
          <p:cNvSpPr>
            <a:spLocks noChangeArrowheads="1"/>
          </p:cNvSpPr>
          <p:nvPr/>
        </p:nvSpPr>
        <p:spPr bwMode="auto">
          <a:xfrm>
            <a:off x="73087" y="6062339"/>
            <a:ext cx="8928069" cy="720000"/>
          </a:xfrm>
          <a:prstGeom prst="rect">
            <a:avLst/>
          </a:prstGeom>
          <a:solidFill>
            <a:schemeClr val="hlink">
              <a:alpha val="18823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6" name="Rectangle 566"/>
          <p:cNvSpPr>
            <a:spLocks noChangeArrowheads="1"/>
          </p:cNvSpPr>
          <p:nvPr/>
        </p:nvSpPr>
        <p:spPr bwMode="auto">
          <a:xfrm>
            <a:off x="73087" y="5262369"/>
            <a:ext cx="8928069" cy="720000"/>
          </a:xfrm>
          <a:prstGeom prst="rect">
            <a:avLst/>
          </a:prstGeom>
          <a:solidFill>
            <a:schemeClr val="hlink">
              <a:alpha val="18823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Rectangle 567"/>
          <p:cNvSpPr>
            <a:spLocks noChangeArrowheads="1"/>
          </p:cNvSpPr>
          <p:nvPr/>
        </p:nvSpPr>
        <p:spPr bwMode="auto">
          <a:xfrm>
            <a:off x="65771" y="6054601"/>
            <a:ext cx="7993063" cy="101886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LOOP</a:t>
            </a:r>
            <a:r>
              <a:rPr lang="en-US" altLang="ja-JP" b="1" dirty="0">
                <a:ea typeface="SimSun" pitchFamily="2" charset="-122"/>
              </a:rPr>
              <a:t>      </a:t>
            </a:r>
            <a:r>
              <a:rPr lang="en-US" b="1" dirty="0">
                <a:solidFill>
                  <a:schemeClr val="hlink"/>
                </a:solidFill>
              </a:rPr>
              <a:t>BTFSS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PORTA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, </a:t>
            </a:r>
            <a:r>
              <a:rPr lang="de-DE" altLang="ja-JP" b="1" dirty="0">
                <a:solidFill>
                  <a:schemeClr val="tx1"/>
                </a:solidFill>
              </a:rPr>
              <a:t>RA0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 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LOOP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fr-FR" altLang="ja-JP" b="1" dirty="0">
                <a:solidFill>
                  <a:srgbClr val="FF0000"/>
                </a:solidFill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</a:rPr>
              <a:t>BCF      </a:t>
            </a:r>
            <a:r>
              <a:rPr lang="en-US" altLang="ja-JP" b="1" dirty="0">
                <a:solidFill>
                  <a:schemeClr val="folHlink"/>
                </a:solidFill>
              </a:rPr>
              <a:t>PORTB</a:t>
            </a:r>
            <a:r>
              <a:rPr lang="en-US" altLang="ja-JP" b="1" dirty="0">
                <a:solidFill>
                  <a:schemeClr val="tx1"/>
                </a:solidFill>
              </a:rPr>
              <a:t> , </a:t>
            </a:r>
            <a:r>
              <a:rPr lang="de-DE" altLang="ja-JP" b="1" dirty="0">
                <a:solidFill>
                  <a:schemeClr val="tx1"/>
                </a:solidFill>
              </a:rPr>
              <a:t>RB0</a:t>
            </a:r>
          </a:p>
          <a:p>
            <a:pPr eaLnBrk="0" hangingPunct="0">
              <a:lnSpc>
                <a:spcPts val="1800"/>
              </a:lnSpc>
            </a:pP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</a:t>
            </a:r>
            <a:endParaRPr lang="fr-FR" altLang="ja-JP" b="1" dirty="0"/>
          </a:p>
        </p:txBody>
      </p:sp>
      <p:sp>
        <p:nvSpPr>
          <p:cNvPr id="78" name="Rectangle 568"/>
          <p:cNvSpPr>
            <a:spLocks noChangeArrowheads="1"/>
          </p:cNvSpPr>
          <p:nvPr/>
        </p:nvSpPr>
        <p:spPr bwMode="auto">
          <a:xfrm>
            <a:off x="88764" y="5247778"/>
            <a:ext cx="4572000" cy="78803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  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b="1" dirty="0">
                <a:solidFill>
                  <a:schemeClr val="hlink"/>
                </a:solidFill>
              </a:rPr>
              <a:t>BTFSC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RA0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fr-FR" altLang="ja-JP" b="1" dirty="0">
                <a:solidFill>
                  <a:srgbClr val="FF0000"/>
                </a:solidFill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</a:rPr>
              <a:t>BSF      </a:t>
            </a:r>
            <a:r>
              <a:rPr lang="en-US" altLang="ja-JP" b="1" dirty="0">
                <a:solidFill>
                  <a:schemeClr val="folHlink"/>
                </a:solidFill>
              </a:rPr>
              <a:t>PORTB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RB0</a:t>
            </a:r>
          </a:p>
        </p:txBody>
      </p:sp>
      <p:sp>
        <p:nvSpPr>
          <p:cNvPr id="79" name="Rectangle 531"/>
          <p:cNvSpPr>
            <a:spLocks noChangeArrowheads="1"/>
          </p:cNvSpPr>
          <p:nvPr/>
        </p:nvSpPr>
        <p:spPr bwMode="auto">
          <a:xfrm>
            <a:off x="2819142" y="3725814"/>
            <a:ext cx="3132460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0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0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0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0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0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9" grpId="0" animBg="1"/>
      <p:bldP spid="204813" grpId="0" animBg="1"/>
      <p:bldP spid="204817" grpId="0"/>
      <p:bldP spid="204823" grpId="0"/>
      <p:bldP spid="204824" grpId="0"/>
      <p:bldP spid="204825" grpId="0"/>
      <p:bldP spid="204826" grpId="0"/>
      <p:bldP spid="204827" grpId="0"/>
      <p:bldP spid="204829" grpId="0"/>
      <p:bldP spid="204831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222276" y="1097544"/>
            <a:ext cx="7993062" cy="526041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>
              <a:lnSpc>
                <a:spcPts val="2700"/>
              </a:lnSpc>
            </a:pPr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 </a:t>
            </a:r>
            <a:endParaRPr lang="fr-FR" altLang="ja-JP" b="1" dirty="0">
              <a:solidFill>
                <a:schemeClr val="tx1"/>
              </a:solidFill>
              <a:ea typeface="SimSun" pitchFamily="2" charset="-122"/>
            </a:endParaRPr>
          </a:p>
          <a:p>
            <a:pPr eaLnBrk="0" hangingPunct="0">
              <a:lnSpc>
                <a:spcPts val="2700"/>
              </a:lnSpc>
            </a:pPr>
            <a:r>
              <a:rPr lang="en-GB" altLang="ja-JP" b="1" dirty="0">
                <a:ea typeface="MS PGothic" pitchFamily="34" charset="-128"/>
                <a:cs typeface="Times New Roman" pitchFamily="18" charset="0"/>
              </a:rPr>
              <a:t>               </a:t>
            </a:r>
            <a:r>
              <a:rPr lang="en-GB" altLang="ja-JP" b="1" dirty="0">
                <a:solidFill>
                  <a:schemeClr val="hlink"/>
                </a:solidFill>
                <a:ea typeface="MS PGothic" pitchFamily="34" charset="-128"/>
                <a:cs typeface="Times New Roman" pitchFamily="18" charset="0"/>
              </a:rPr>
              <a:t> MOVLW</a:t>
            </a:r>
            <a:r>
              <a:rPr lang="en-GB" altLang="ja-JP" b="1" dirty="0">
                <a:ea typeface="MS PGothic" pitchFamily="34" charset="-128"/>
                <a:cs typeface="Times New Roman" pitchFamily="18" charset="0"/>
              </a:rPr>
              <a:t>     </a:t>
            </a:r>
            <a:r>
              <a:rPr lang="en-GB" altLang="ja-JP" b="1" dirty="0">
                <a:solidFill>
                  <a:schemeClr val="tx1"/>
                </a:solidFill>
                <a:ea typeface="MS PGothic" pitchFamily="34" charset="-128"/>
                <a:cs typeface="Times New Roman" pitchFamily="18" charset="0"/>
              </a:rPr>
              <a:t>0x</a:t>
            </a:r>
            <a:r>
              <a:rPr lang="en-GB" altLang="ja-JP" b="1" dirty="0">
                <a:solidFill>
                  <a:schemeClr val="tx1"/>
                </a:solidFill>
                <a:ea typeface="SimSun" pitchFamily="2" charset="-122"/>
              </a:rPr>
              <a:t>1F  </a:t>
            </a:r>
            <a:r>
              <a:rPr lang="en-GB" altLang="ja-JP" b="1" dirty="0">
                <a:ea typeface="SimSun" pitchFamily="2" charset="-122"/>
              </a:rPr>
              <a:t>                            </a:t>
            </a:r>
            <a:endParaRPr lang="fr-FR" altLang="ja-JP" b="1" dirty="0"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ea typeface="MS PGothic" pitchFamily="34" charset="-128"/>
              </a:rPr>
              <a:t>              </a:t>
            </a:r>
            <a:r>
              <a:rPr lang="en-US" altLang="ja-JP" b="1" dirty="0">
                <a:solidFill>
                  <a:schemeClr val="hlink"/>
                </a:solidFill>
                <a:ea typeface="MS PGothic" pitchFamily="34" charset="-128"/>
              </a:rPr>
              <a:t>  MOVWF</a:t>
            </a:r>
            <a:r>
              <a:rPr lang="en-US" altLang="ja-JP" b="1" dirty="0">
                <a:ea typeface="MS PGothic" pitchFamily="34" charset="-128"/>
              </a:rPr>
              <a:t> 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en-US" altLang="ja-JP" b="1" dirty="0">
                <a:ea typeface="SimSun" pitchFamily="2" charset="-122"/>
              </a:rPr>
              <a:t> </a:t>
            </a:r>
            <a:endParaRPr lang="fr-FR" altLang="ja-JP" b="1" dirty="0"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ea typeface="MS PGothic" pitchFamily="34" charset="-128"/>
              </a:rPr>
              <a:t>              </a:t>
            </a:r>
            <a:r>
              <a:rPr lang="en-US" altLang="ja-JP" b="1" dirty="0">
                <a:solidFill>
                  <a:schemeClr val="hlink"/>
                </a:solidFill>
                <a:ea typeface="MS PGothic" pitchFamily="34" charset="-128"/>
              </a:rPr>
              <a:t>  MOVLW</a:t>
            </a:r>
            <a:r>
              <a:rPr lang="en-US" altLang="ja-JP" b="1" dirty="0">
                <a:ea typeface="MS PGothic" pitchFamily="34" charset="-128"/>
              </a:rPr>
              <a:t>     </a:t>
            </a:r>
            <a:r>
              <a:rPr lang="en-US" altLang="ja-JP" b="1" dirty="0">
                <a:solidFill>
                  <a:schemeClr val="tx1"/>
                </a:solidFill>
                <a:ea typeface="MS PGothic" pitchFamily="34" charset="-128"/>
              </a:rPr>
              <a:t>0x 00                              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en-GB" altLang="ja-JP" b="1" dirty="0">
                <a:ea typeface="MS PGothic" pitchFamily="34" charset="-128"/>
              </a:rPr>
              <a:t>               </a:t>
            </a:r>
            <a:r>
              <a:rPr lang="en-GB" altLang="ja-JP" b="1" dirty="0">
                <a:solidFill>
                  <a:schemeClr val="hlink"/>
                </a:solidFill>
                <a:ea typeface="MS PGothic" pitchFamily="34" charset="-128"/>
              </a:rPr>
              <a:t> MOVWF</a:t>
            </a:r>
            <a:r>
              <a:rPr lang="en-GB" altLang="ja-JP" b="1" dirty="0">
                <a:ea typeface="MS PGothic" pitchFamily="34" charset="-128"/>
              </a:rPr>
              <a:t>  </a:t>
            </a:r>
            <a:r>
              <a:rPr lang="en-GB" altLang="ja-JP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fr-FR" altLang="ja-JP" b="1" dirty="0">
              <a:solidFill>
                <a:schemeClr val="folHlink"/>
              </a:solidFill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BCF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, RP0</a:t>
            </a: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r>
              <a:rPr lang="en-US" altLang="ja-JP" b="1" dirty="0">
                <a:ea typeface="SimSun" pitchFamily="2" charset="-122"/>
              </a:rPr>
              <a:t>    </a:t>
            </a:r>
            <a:r>
              <a:rPr lang="en-US" altLang="ja-JP" b="1" dirty="0" smtClean="0">
                <a:ea typeface="SimSun" pitchFamily="2" charset="-122"/>
              </a:rPr>
              <a:t> </a:t>
            </a:r>
            <a:r>
              <a:rPr lang="en-US" b="1" dirty="0" smtClean="0">
                <a:solidFill>
                  <a:schemeClr val="hlink"/>
                </a:solidFill>
              </a:rPr>
              <a:t>BTFSC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RA0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fr-FR" altLang="ja-JP" b="1" dirty="0">
                <a:solidFill>
                  <a:srgbClr val="FF0000"/>
                </a:solidFill>
                <a:ea typeface="MS PGothic" pitchFamily="34" charset="-128"/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  <a:ea typeface="MS PGothic" pitchFamily="34" charset="-128"/>
              </a:rPr>
              <a:t>BSF    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PORTB</a:t>
            </a:r>
            <a:r>
              <a:rPr lang="en-US" altLang="ja-JP" b="1" dirty="0">
                <a:ea typeface="MS PGothic" pitchFamily="34" charset="-128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MS PGothic" pitchFamily="34" charset="-128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RB0</a:t>
            </a: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LOOP</a:t>
            </a:r>
            <a:r>
              <a:rPr lang="en-US" altLang="ja-JP" b="1" dirty="0">
                <a:ea typeface="SimSun" pitchFamily="2" charset="-122"/>
              </a:rPr>
              <a:t>      </a:t>
            </a:r>
            <a:r>
              <a:rPr lang="en-US" b="1" dirty="0">
                <a:solidFill>
                  <a:schemeClr val="hlink"/>
                </a:solidFill>
              </a:rPr>
              <a:t>BTFSS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RA0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 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LOOP</a:t>
            </a:r>
            <a:endParaRPr lang="fr-FR" altLang="ja-JP" b="1" dirty="0">
              <a:solidFill>
                <a:schemeClr val="tx1"/>
              </a:solidFill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r>
              <a:rPr lang="fr-FR" altLang="ja-JP" b="1" dirty="0">
                <a:solidFill>
                  <a:srgbClr val="FF0000"/>
                </a:solidFill>
                <a:ea typeface="MS PGothic" pitchFamily="34" charset="-128"/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  <a:ea typeface="MS PGothic" pitchFamily="34" charset="-128"/>
              </a:rPr>
              <a:t>BCF      </a:t>
            </a:r>
            <a:r>
              <a:rPr lang="en-US" altLang="ja-JP" b="1" dirty="0">
                <a:solidFill>
                  <a:schemeClr val="folHlink"/>
                </a:solidFill>
                <a:ea typeface="MS PGothic" pitchFamily="34" charset="-128"/>
              </a:rPr>
              <a:t>PORTB</a:t>
            </a:r>
            <a:r>
              <a:rPr lang="en-US" altLang="ja-JP" b="1" dirty="0">
                <a:solidFill>
                  <a:schemeClr val="tx1"/>
                </a:solidFill>
                <a:ea typeface="MS PGothic" pitchFamily="34" charset="-128"/>
              </a:rPr>
              <a:t> , </a:t>
            </a:r>
            <a:r>
              <a:rPr lang="de-DE" altLang="ja-JP" b="1" dirty="0">
                <a:solidFill>
                  <a:schemeClr val="tx1"/>
                </a:solidFill>
                <a:ea typeface="MS PGothic" pitchFamily="34" charset="-128"/>
              </a:rPr>
              <a:t>RB0</a:t>
            </a:r>
          </a:p>
          <a:p>
            <a:pPr eaLnBrk="0" hangingPunct="0">
              <a:lnSpc>
                <a:spcPts val="2700"/>
              </a:lnSpc>
            </a:pP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</a:t>
            </a:r>
            <a:endParaRPr lang="fr-FR" altLang="ja-JP" b="1" dirty="0"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endParaRPr lang="fr-FR" altLang="ja-JP" b="1" dirty="0">
              <a:ea typeface="MS PGothic" pitchFamily="34" charset="-128"/>
            </a:endParaRPr>
          </a:p>
          <a:p>
            <a:pPr eaLnBrk="0" hangingPunct="0">
              <a:lnSpc>
                <a:spcPts val="2700"/>
              </a:lnSpc>
            </a:pPr>
            <a:endParaRPr lang="fr-FR" altLang="ja-JP" b="1" dirty="0">
              <a:ea typeface="MS PGothic" pitchFamily="34" charset="-128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3132706" y="1197576"/>
            <a:ext cx="356180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3134194" y="2874342"/>
            <a:ext cx="3613104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3048523" y="3245180"/>
            <a:ext cx="495680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وتخطى التعليمة الموالية </a:t>
            </a:r>
            <a:r>
              <a:rPr lang="ar-DZ" altLang="ja-JP" sz="16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كان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3044506" y="4269410"/>
            <a:ext cx="495680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وتخطى التعليمة الموالية </a:t>
            </a:r>
            <a:r>
              <a:rPr lang="ar-DZ" altLang="ja-JP" sz="16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كان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RA0=1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3087436" y="4936139"/>
            <a:ext cx="118814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 err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اطفيء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58" name="Rectangle 10"/>
          <p:cNvSpPr>
            <a:spLocks noChangeArrowheads="1"/>
          </p:cNvSpPr>
          <p:nvPr/>
        </p:nvSpPr>
        <p:spPr bwMode="auto">
          <a:xfrm>
            <a:off x="3083575" y="3915418"/>
            <a:ext cx="109036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 smtClean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أشعل </a:t>
            </a:r>
            <a:r>
              <a:rPr lang="fr-FR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59" name="Rectangle 11"/>
          <p:cNvSpPr>
            <a:spLocks noChangeArrowheads="1"/>
          </p:cNvSpPr>
          <p:nvPr/>
        </p:nvSpPr>
        <p:spPr bwMode="auto">
          <a:xfrm>
            <a:off x="3879880" y="404813"/>
            <a:ext cx="4978400" cy="36671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US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• </a:t>
            </a:r>
            <a:r>
              <a:rPr lang="ar-SA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يعود البرنامج مرة </a:t>
            </a:r>
            <a:r>
              <a:rPr lang="ar-SA" b="1" dirty="0" smtClean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أخرى إلى </a:t>
            </a:r>
            <a:r>
              <a:rPr lang="ar-SA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العنوان</a:t>
            </a:r>
            <a:r>
              <a:rPr lang="en-US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rgbClr val="006600"/>
                </a:solidFill>
                <a:latin typeface="Calibri" pitchFamily="34" charset="0"/>
                <a:ea typeface="MS PGothic" pitchFamily="34" charset="-128"/>
              </a:rPr>
              <a:t>START</a:t>
            </a:r>
            <a:r>
              <a:rPr lang="en-US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لتتكرر العمليات</a:t>
            </a:r>
            <a:r>
              <a:rPr lang="en-US" b="1" dirty="0">
                <a:solidFill>
                  <a:srgbClr val="006600"/>
                </a:solidFill>
                <a:latin typeface="Calibri" pitchFamily="34" charset="0"/>
                <a:cs typeface="Arabic Transparent" pitchFamily="2" charset="-78"/>
              </a:rPr>
              <a:t>.</a:t>
            </a:r>
          </a:p>
        </p:txBody>
      </p:sp>
      <p:sp>
        <p:nvSpPr>
          <p:cNvPr id="206860" name="Rectangle 12"/>
          <p:cNvSpPr>
            <a:spLocks noChangeArrowheads="1"/>
          </p:cNvSpPr>
          <p:nvPr/>
        </p:nvSpPr>
        <p:spPr bwMode="auto">
          <a:xfrm>
            <a:off x="2913251" y="2558096"/>
            <a:ext cx="48593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0x00</a:t>
            </a:r>
            <a:r>
              <a:rPr lang="ar-DZ" sz="1600" b="1" dirty="0">
                <a:solidFill>
                  <a:schemeClr val="tx1"/>
                </a:solidFill>
              </a:rPr>
              <a:t>)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TRISB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;</a:t>
            </a:r>
          </a:p>
        </p:txBody>
      </p:sp>
      <p:sp>
        <p:nvSpPr>
          <p:cNvPr id="206861" name="Rectangle 13"/>
          <p:cNvSpPr>
            <a:spLocks noChangeArrowheads="1"/>
          </p:cNvSpPr>
          <p:nvPr/>
        </p:nvSpPr>
        <p:spPr bwMode="auto">
          <a:xfrm>
            <a:off x="2914126" y="1878004"/>
            <a:ext cx="48593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محتوى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0x1F</a:t>
            </a:r>
            <a:r>
              <a:rPr lang="ar-DZ" sz="1600" b="1" dirty="0">
                <a:solidFill>
                  <a:schemeClr val="tx1"/>
                </a:solidFill>
              </a:rPr>
              <a:t>)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في</a:t>
            </a:r>
            <a:r>
              <a:rPr lang="ar-SA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السجل التوجيه 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TRISA</a:t>
            </a: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;</a:t>
            </a:r>
          </a:p>
        </p:txBody>
      </p:sp>
      <p:sp>
        <p:nvSpPr>
          <p:cNvPr id="206866" name="Rectangle 18"/>
          <p:cNvSpPr>
            <a:spLocks noChangeArrowheads="1"/>
          </p:cNvSpPr>
          <p:nvPr/>
        </p:nvSpPr>
        <p:spPr bwMode="auto">
          <a:xfrm>
            <a:off x="2809887" y="1561758"/>
            <a:ext cx="30289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ar-DZ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بالقيمة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0x1F</a:t>
            </a:r>
            <a:r>
              <a:rPr lang="ar-DZ" sz="1600" b="1" dirty="0">
                <a:solidFill>
                  <a:schemeClr val="tx1"/>
                </a:solidFill>
              </a:rPr>
              <a:t>)</a:t>
            </a:r>
            <a:r>
              <a:rPr lang="en-US" sz="1600" b="1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206867" name="Rectangle 19"/>
          <p:cNvSpPr>
            <a:spLocks noChangeArrowheads="1"/>
          </p:cNvSpPr>
          <p:nvPr/>
        </p:nvSpPr>
        <p:spPr bwMode="auto">
          <a:xfrm>
            <a:off x="2845696" y="2214554"/>
            <a:ext cx="30289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شحن </a:t>
            </a:r>
            <a:r>
              <a:rPr lang="ar-SA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سجل العمل</a:t>
            </a:r>
            <a:r>
              <a:rPr lang="ar-DZ" sz="1600" b="1" dirty="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بالقيمة</a:t>
            </a:r>
            <a:r>
              <a:rPr lang="fr-FR" sz="1600" b="1" dirty="0">
                <a:solidFill>
                  <a:srgbClr val="006600"/>
                </a:solidFill>
                <a:cs typeface="Arabic Transparent" pitchFamily="2" charset="-78"/>
              </a:rPr>
              <a:t> W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0x00</a:t>
            </a:r>
            <a:r>
              <a:rPr lang="ar-DZ" sz="1600" b="1" dirty="0">
                <a:solidFill>
                  <a:schemeClr val="tx1"/>
                </a:solidFill>
              </a:rPr>
              <a:t>)</a:t>
            </a:r>
            <a:r>
              <a:rPr lang="en-US" sz="1600" b="1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206868" name="Text Box 20"/>
          <p:cNvSpPr txBox="1">
            <a:spLocks noChangeArrowheads="1"/>
          </p:cNvSpPr>
          <p:nvPr/>
        </p:nvSpPr>
        <p:spPr bwMode="auto">
          <a:xfrm>
            <a:off x="2801057" y="3590512"/>
            <a:ext cx="197008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كرر الحلقة الاشتعال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endParaRPr lang="en-US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69" name="Text Box 21"/>
          <p:cNvSpPr txBox="1">
            <a:spLocks noChangeArrowheads="1"/>
          </p:cNvSpPr>
          <p:nvPr/>
        </p:nvSpPr>
        <p:spPr bwMode="auto">
          <a:xfrm>
            <a:off x="2794082" y="4585656"/>
            <a:ext cx="209232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6600"/>
                </a:solidFill>
                <a:cs typeface="Arabic Transparent" pitchFamily="2" charset="-78"/>
              </a:rPr>
              <a:t>كرر الحلقة (الانطفاء) </a:t>
            </a:r>
            <a:r>
              <a:rPr lang="en-US" altLang="ja-JP" sz="1600" b="1" dirty="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endParaRPr lang="en-US" sz="1600" b="1" dirty="0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72" name="Rectangle 24"/>
          <p:cNvSpPr>
            <a:spLocks noChangeArrowheads="1"/>
          </p:cNvSpPr>
          <p:nvPr/>
        </p:nvSpPr>
        <p:spPr bwMode="auto">
          <a:xfrm>
            <a:off x="1042293" y="5266647"/>
            <a:ext cx="457200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GOTO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END</a:t>
            </a:r>
            <a:endParaRPr lang="en-US" b="1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206873" name="Text Box 25"/>
          <p:cNvSpPr txBox="1">
            <a:spLocks noChangeArrowheads="1"/>
          </p:cNvSpPr>
          <p:nvPr/>
        </p:nvSpPr>
        <p:spPr bwMode="auto">
          <a:xfrm>
            <a:off x="2858627" y="5268244"/>
            <a:ext cx="266382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rgbClr val="006600"/>
                </a:solidFill>
                <a:cs typeface="Arabic Transparent" pitchFamily="2" charset="-78"/>
              </a:rPr>
              <a:t>كرر الحلقة(الاشتعال والانطفاء) </a:t>
            </a:r>
            <a:r>
              <a:rPr lang="en-US" altLang="ja-JP" sz="1600" b="1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  <a:endParaRPr lang="en-US" sz="1600" b="1">
              <a:solidFill>
                <a:srgbClr val="0066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06874" name="Rectangle 26"/>
          <p:cNvSpPr>
            <a:spLocks noChangeArrowheads="1"/>
          </p:cNvSpPr>
          <p:nvPr/>
        </p:nvSpPr>
        <p:spPr bwMode="auto">
          <a:xfrm>
            <a:off x="207641" y="5299748"/>
            <a:ext cx="5834063" cy="540000"/>
          </a:xfrm>
          <a:prstGeom prst="rect">
            <a:avLst/>
          </a:prstGeom>
          <a:solidFill>
            <a:schemeClr val="hlink">
              <a:alpha val="14117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06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06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06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06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06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06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6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6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06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068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68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068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0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0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0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0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20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20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20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500"/>
                                        <p:tgtEl>
                                          <p:spTgt spid="20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500"/>
                                        <p:tgtEl>
                                          <p:spTgt spid="20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/>
      <p:bldP spid="206854" grpId="0"/>
      <p:bldP spid="206855" grpId="0"/>
      <p:bldP spid="206856" grpId="0"/>
      <p:bldP spid="206857" grpId="0"/>
      <p:bldP spid="206858" grpId="0"/>
      <p:bldP spid="206859" grpId="0" animBg="1"/>
      <p:bldP spid="206860" grpId="0"/>
      <p:bldP spid="206861" grpId="0"/>
      <p:bldP spid="206866" grpId="0"/>
      <p:bldP spid="206867" grpId="0"/>
      <p:bldP spid="206868" grpId="0"/>
      <p:bldP spid="206869" grpId="0"/>
      <p:bldP spid="206872" grpId="0"/>
      <p:bldP spid="206873" grpId="0"/>
      <p:bldP spid="20687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87350" y="981075"/>
            <a:ext cx="7923213" cy="1871663"/>
            <a:chOff x="244" y="618"/>
            <a:chExt cx="4991" cy="1179"/>
          </a:xfrm>
        </p:grpSpPr>
        <p:sp>
          <p:nvSpPr>
            <p:cNvPr id="84009" name="AutoShape 41"/>
            <p:cNvSpPr>
              <a:spLocks noChangeAspect="1" noChangeArrowheads="1"/>
            </p:cNvSpPr>
            <p:nvPr/>
          </p:nvSpPr>
          <p:spPr bwMode="auto">
            <a:xfrm>
              <a:off x="588" y="623"/>
              <a:ext cx="826" cy="2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6633"/>
                </a:gs>
                <a:gs pos="50000">
                  <a:schemeClr val="bg1"/>
                </a:gs>
                <a:gs pos="100000">
                  <a:srgbClr val="996633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ar-DZ" b="1" dirty="0">
                  <a:cs typeface="Arabic Transparent" pitchFamily="2" charset="-78"/>
                </a:rPr>
                <a:t>دفتر المعطيات</a:t>
              </a:r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84010" name="AutoShape 42"/>
            <p:cNvSpPr>
              <a:spLocks noChangeAspect="1" noChangeArrowheads="1"/>
            </p:cNvSpPr>
            <p:nvPr/>
          </p:nvSpPr>
          <p:spPr bwMode="auto">
            <a:xfrm>
              <a:off x="1671" y="623"/>
              <a:ext cx="826" cy="2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6633"/>
                </a:gs>
                <a:gs pos="50000">
                  <a:schemeClr val="bg1"/>
                </a:gs>
                <a:gs pos="100000">
                  <a:srgbClr val="996633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ar-DZ" b="1">
                  <a:cs typeface="Arabic Transparent" pitchFamily="2" charset="-78"/>
                </a:rPr>
                <a:t>الخوارزمية</a:t>
              </a:r>
              <a:endParaRPr lang="fr-FR" b="1">
                <a:cs typeface="Arabic Transparent" pitchFamily="2" charset="-78"/>
              </a:endParaRPr>
            </a:p>
          </p:txBody>
        </p:sp>
        <p:sp>
          <p:nvSpPr>
            <p:cNvPr id="81942" name="AutoShape 43"/>
            <p:cNvSpPr>
              <a:spLocks noChangeAspect="1" noChangeArrowheads="1"/>
            </p:cNvSpPr>
            <p:nvPr/>
          </p:nvSpPr>
          <p:spPr bwMode="auto">
            <a:xfrm>
              <a:off x="2747" y="618"/>
              <a:ext cx="826" cy="24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ar-DZ" sz="2400" b="1">
                  <a:solidFill>
                    <a:schemeClr val="bg1"/>
                  </a:solidFill>
                  <a:cs typeface="Arabic Transparent" pitchFamily="2" charset="-78"/>
                </a:rPr>
                <a:t>لغة التجميع</a:t>
              </a:r>
              <a:endParaRPr lang="fr-FR" sz="2400" b="1">
                <a:solidFill>
                  <a:schemeClr val="bg1"/>
                </a:solidFill>
                <a:cs typeface="Arabic Transparent" pitchFamily="2" charset="-78"/>
              </a:endParaRPr>
            </a:p>
          </p:txBody>
        </p:sp>
        <p:sp>
          <p:nvSpPr>
            <p:cNvPr id="84012" name="AutoShape 44"/>
            <p:cNvSpPr>
              <a:spLocks noChangeAspect="1" noChangeArrowheads="1"/>
            </p:cNvSpPr>
            <p:nvPr/>
          </p:nvSpPr>
          <p:spPr bwMode="auto">
            <a:xfrm>
              <a:off x="3818" y="618"/>
              <a:ext cx="826" cy="2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6633"/>
                </a:gs>
                <a:gs pos="50000">
                  <a:schemeClr val="bg1"/>
                </a:gs>
                <a:gs pos="100000">
                  <a:srgbClr val="996633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1">
                <a:defRPr/>
              </a:pPr>
              <a:r>
                <a:rPr lang="ar-DZ" b="1">
                  <a:cs typeface="Arabic Transparent" pitchFamily="2" charset="-78"/>
                </a:rPr>
                <a:t>لغة </a:t>
              </a:r>
              <a:r>
                <a:rPr lang="fr-FR" b="1">
                  <a:cs typeface="Arabic Transparent" pitchFamily="2" charset="-78"/>
                </a:rPr>
                <a:t>HEX</a:t>
              </a:r>
            </a:p>
          </p:txBody>
        </p:sp>
        <p:sp>
          <p:nvSpPr>
            <p:cNvPr id="81944" name="AutoShape 45"/>
            <p:cNvSpPr>
              <a:spLocks noChangeAspect="1" noChangeArrowheads="1"/>
            </p:cNvSpPr>
            <p:nvPr/>
          </p:nvSpPr>
          <p:spPr bwMode="auto">
            <a:xfrm rot="-5400000">
              <a:off x="4629" y="1191"/>
              <a:ext cx="809" cy="403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4D0808"/>
                </a:gs>
                <a:gs pos="50000">
                  <a:srgbClr val="FFF200"/>
                </a:gs>
                <a:gs pos="100000">
                  <a:srgbClr val="4D0808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ar-DZ" sz="2000" b="1">
                  <a:cs typeface="Arabic Transparent" pitchFamily="2" charset="-78"/>
                </a:rPr>
                <a:t>الميكرومراقب</a:t>
              </a:r>
              <a:endParaRPr lang="fr-FR" sz="2000" b="1">
                <a:cs typeface="Arabic Transparent" pitchFamily="2" charset="-78"/>
              </a:endParaRPr>
            </a:p>
          </p:txBody>
        </p:sp>
        <p:sp>
          <p:nvSpPr>
            <p:cNvPr id="81945" name="AutoShape 46"/>
            <p:cNvSpPr>
              <a:spLocks noChangeAspect="1" noChangeArrowheads="1"/>
            </p:cNvSpPr>
            <p:nvPr/>
          </p:nvSpPr>
          <p:spPr bwMode="auto">
            <a:xfrm>
              <a:off x="1435" y="699"/>
              <a:ext cx="221" cy="90"/>
            </a:xfrm>
            <a:prstGeom prst="rightArrow">
              <a:avLst>
                <a:gd name="adj1" fmla="val 50000"/>
                <a:gd name="adj2" fmla="val 61389"/>
              </a:avLst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6" name="AutoShape 47"/>
            <p:cNvSpPr>
              <a:spLocks noChangeAspect="1" noChangeArrowheads="1"/>
            </p:cNvSpPr>
            <p:nvPr/>
          </p:nvSpPr>
          <p:spPr bwMode="auto">
            <a:xfrm>
              <a:off x="3588" y="683"/>
              <a:ext cx="221" cy="90"/>
            </a:xfrm>
            <a:prstGeom prst="rightArrow">
              <a:avLst>
                <a:gd name="adj1" fmla="val 50000"/>
                <a:gd name="adj2" fmla="val 61389"/>
              </a:avLst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7" name="AutoShape 48"/>
            <p:cNvSpPr>
              <a:spLocks noChangeAspect="1" noChangeArrowheads="1"/>
            </p:cNvSpPr>
            <p:nvPr/>
          </p:nvSpPr>
          <p:spPr bwMode="auto">
            <a:xfrm>
              <a:off x="2512" y="694"/>
              <a:ext cx="222" cy="90"/>
            </a:xfrm>
            <a:prstGeom prst="rightArrow">
              <a:avLst>
                <a:gd name="adj1" fmla="val 50000"/>
                <a:gd name="adj2" fmla="val 61667"/>
              </a:avLst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8" name="AutoShape 49"/>
            <p:cNvSpPr>
              <a:spLocks noChangeAspect="1" noChangeArrowheads="1"/>
            </p:cNvSpPr>
            <p:nvPr/>
          </p:nvSpPr>
          <p:spPr bwMode="auto">
            <a:xfrm rot="5400000">
              <a:off x="4771" y="593"/>
              <a:ext cx="269" cy="4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6 w 21600"/>
                <a:gd name="T13" fmla="*/ 3511 h 21600"/>
                <a:gd name="T14" fmla="*/ 18549 w 21600"/>
                <a:gd name="T15" fmla="*/ 86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400" y="0"/>
                  </a:lnTo>
                  <a:lnTo>
                    <a:pt x="14400" y="3520"/>
                  </a:lnTo>
                  <a:lnTo>
                    <a:pt x="12427" y="3520"/>
                  </a:lnTo>
                  <a:cubicBezTo>
                    <a:pt x="5564" y="3520"/>
                    <a:pt x="0" y="7387"/>
                    <a:pt x="0" y="12158"/>
                  </a:cubicBezTo>
                  <a:lnTo>
                    <a:pt x="0" y="21600"/>
                  </a:lnTo>
                  <a:lnTo>
                    <a:pt x="5231" y="21600"/>
                  </a:lnTo>
                  <a:lnTo>
                    <a:pt x="5231" y="12158"/>
                  </a:lnTo>
                  <a:cubicBezTo>
                    <a:pt x="5231" y="10214"/>
                    <a:pt x="8453" y="8638"/>
                    <a:pt x="12427" y="8638"/>
                  </a:cubicBezTo>
                  <a:lnTo>
                    <a:pt x="14400" y="8638"/>
                  </a:lnTo>
                  <a:lnTo>
                    <a:pt x="14400" y="12158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9" name="Rectangle 50"/>
            <p:cNvSpPr>
              <a:spLocks noChangeArrowheads="1"/>
            </p:cNvSpPr>
            <p:nvPr/>
          </p:nvSpPr>
          <p:spPr bwMode="auto">
            <a:xfrm>
              <a:off x="1474" y="1223"/>
              <a:ext cx="884" cy="4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altLang="ja-JP" b="1">
                  <a:solidFill>
                    <a:schemeClr val="tx1"/>
                  </a:solidFill>
                </a:rPr>
                <a:t>Les Registres</a:t>
              </a:r>
            </a:p>
            <a:p>
              <a:pPr algn="ctr" rtl="1"/>
              <a:r>
                <a:rPr lang="ar-DZ" altLang="ja-JP" sz="2400" b="1">
                  <a:solidFill>
                    <a:schemeClr val="tx1"/>
                  </a:solidFill>
                  <a:cs typeface="Arabic Transparent" pitchFamily="2" charset="-78"/>
                </a:rPr>
                <a:t>السجلات</a:t>
              </a:r>
              <a:endParaRPr lang="fr-FR" sz="2400" b="1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81950" name="Rectangle 51"/>
            <p:cNvSpPr>
              <a:spLocks noChangeArrowheads="1"/>
            </p:cNvSpPr>
            <p:nvPr/>
          </p:nvSpPr>
          <p:spPr bwMode="auto">
            <a:xfrm>
              <a:off x="2514" y="1223"/>
              <a:ext cx="1053" cy="4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altLang="ja-JP" b="1" dirty="0">
                  <a:solidFill>
                    <a:schemeClr val="tx1"/>
                  </a:solidFill>
                </a:rPr>
                <a:t>Les Instructions</a:t>
              </a:r>
            </a:p>
            <a:p>
              <a:pPr algn="ctr"/>
              <a:r>
                <a:rPr lang="ar-DZ" altLang="ja-JP" sz="2400" b="1" dirty="0">
                  <a:solidFill>
                    <a:schemeClr val="tx1"/>
                  </a:solidFill>
                  <a:cs typeface="Arabic Transparent" pitchFamily="2" charset="-78"/>
                </a:rPr>
                <a:t>التعليمات</a:t>
              </a:r>
              <a:endParaRPr lang="fr-FR" sz="24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81951" name="Rectangle 52"/>
            <p:cNvSpPr>
              <a:spLocks noChangeArrowheads="1"/>
            </p:cNvSpPr>
            <p:nvPr/>
          </p:nvSpPr>
          <p:spPr bwMode="auto">
            <a:xfrm>
              <a:off x="3730" y="1223"/>
              <a:ext cx="935" cy="4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altLang="ja-JP" b="1" dirty="0">
                  <a:solidFill>
                    <a:srgbClr val="FF3300"/>
                  </a:solidFill>
                </a:rPr>
                <a:t>Les Directives</a:t>
              </a:r>
              <a:endParaRPr lang="ar-DZ" altLang="ja-JP" b="1" dirty="0">
                <a:solidFill>
                  <a:srgbClr val="FF3300"/>
                </a:solidFill>
              </a:endParaRPr>
            </a:p>
            <a:p>
              <a:pPr algn="ctr"/>
              <a:r>
                <a:rPr lang="ar-DZ" altLang="ja-JP" sz="2400" b="1" dirty="0">
                  <a:solidFill>
                    <a:srgbClr val="FF3300"/>
                  </a:solidFill>
                </a:rPr>
                <a:t>التوجيهات</a:t>
              </a:r>
              <a:endParaRPr lang="fr-FR" sz="2400" b="1" dirty="0">
                <a:solidFill>
                  <a:srgbClr val="FF3300"/>
                </a:solidFill>
              </a:endParaRPr>
            </a:p>
          </p:txBody>
        </p:sp>
        <p:sp>
          <p:nvSpPr>
            <p:cNvPr id="81952" name="Rectangle 53"/>
            <p:cNvSpPr>
              <a:spLocks noChangeArrowheads="1"/>
            </p:cNvSpPr>
            <p:nvPr/>
          </p:nvSpPr>
          <p:spPr bwMode="auto">
            <a:xfrm>
              <a:off x="244" y="1214"/>
              <a:ext cx="1096" cy="4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altLang="ja-JP" b="1" dirty="0">
                  <a:solidFill>
                    <a:schemeClr val="tx1"/>
                  </a:solidFill>
                </a:rPr>
                <a:t>Microcontrôleur</a:t>
              </a:r>
              <a:endParaRPr lang="ar-DZ" altLang="ja-JP" b="1" dirty="0">
                <a:solidFill>
                  <a:schemeClr val="tx1"/>
                </a:solidFill>
              </a:endParaRPr>
            </a:p>
            <a:p>
              <a:r>
                <a:rPr lang="ar-DZ" altLang="ja-JP" sz="2400" b="1" dirty="0" err="1">
                  <a:solidFill>
                    <a:schemeClr val="tx1"/>
                  </a:solidFill>
                </a:rPr>
                <a:t>الميكرومراقب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1953" name="Line 55"/>
            <p:cNvSpPr>
              <a:spLocks noChangeShapeType="1"/>
            </p:cNvSpPr>
            <p:nvPr/>
          </p:nvSpPr>
          <p:spPr bwMode="auto">
            <a:xfrm>
              <a:off x="3100" y="867"/>
              <a:ext cx="0" cy="1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54" name="Line 56"/>
            <p:cNvSpPr>
              <a:spLocks noChangeShapeType="1"/>
            </p:cNvSpPr>
            <p:nvPr/>
          </p:nvSpPr>
          <p:spPr bwMode="auto">
            <a:xfrm flipH="1" flipV="1">
              <a:off x="839" y="1054"/>
              <a:ext cx="35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55" name="Line 57"/>
            <p:cNvSpPr>
              <a:spLocks noChangeShapeType="1"/>
            </p:cNvSpPr>
            <p:nvPr/>
          </p:nvSpPr>
          <p:spPr bwMode="auto">
            <a:xfrm>
              <a:off x="4349" y="1052"/>
              <a:ext cx="0" cy="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56" name="Line 58"/>
            <p:cNvSpPr>
              <a:spLocks noChangeShapeType="1"/>
            </p:cNvSpPr>
            <p:nvPr/>
          </p:nvSpPr>
          <p:spPr bwMode="auto">
            <a:xfrm>
              <a:off x="3267" y="1053"/>
              <a:ext cx="0" cy="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57" name="Line 59"/>
            <p:cNvSpPr>
              <a:spLocks noChangeShapeType="1"/>
            </p:cNvSpPr>
            <p:nvPr/>
          </p:nvSpPr>
          <p:spPr bwMode="auto">
            <a:xfrm>
              <a:off x="2220" y="1051"/>
              <a:ext cx="0" cy="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58" name="Line 60"/>
            <p:cNvSpPr>
              <a:spLocks noChangeShapeType="1"/>
            </p:cNvSpPr>
            <p:nvPr/>
          </p:nvSpPr>
          <p:spPr bwMode="auto">
            <a:xfrm>
              <a:off x="839" y="1051"/>
              <a:ext cx="0" cy="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468313" y="2636838"/>
            <a:ext cx="8029575" cy="1298575"/>
            <a:chOff x="295" y="1842"/>
            <a:chExt cx="5058" cy="910"/>
          </a:xfrm>
        </p:grpSpPr>
        <p:sp>
          <p:nvSpPr>
            <p:cNvPr id="81931" name="Line 110"/>
            <p:cNvSpPr>
              <a:spLocks noChangeShapeType="1"/>
            </p:cNvSpPr>
            <p:nvPr/>
          </p:nvSpPr>
          <p:spPr bwMode="auto">
            <a:xfrm>
              <a:off x="4332" y="1842"/>
              <a:ext cx="0" cy="54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2" name="Line 111"/>
            <p:cNvSpPr>
              <a:spLocks noChangeShapeType="1"/>
            </p:cNvSpPr>
            <p:nvPr/>
          </p:nvSpPr>
          <p:spPr bwMode="auto">
            <a:xfrm flipH="1" flipV="1">
              <a:off x="295" y="2389"/>
              <a:ext cx="505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3" name="Line 112"/>
            <p:cNvSpPr>
              <a:spLocks noChangeShapeType="1"/>
            </p:cNvSpPr>
            <p:nvPr/>
          </p:nvSpPr>
          <p:spPr bwMode="auto">
            <a:xfrm>
              <a:off x="5347" y="2383"/>
              <a:ext cx="0" cy="364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4" name="Line 113"/>
            <p:cNvSpPr>
              <a:spLocks noChangeShapeType="1"/>
            </p:cNvSpPr>
            <p:nvPr/>
          </p:nvSpPr>
          <p:spPr bwMode="auto">
            <a:xfrm>
              <a:off x="2018" y="2387"/>
              <a:ext cx="0" cy="364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5" name="Line 114"/>
            <p:cNvSpPr>
              <a:spLocks noChangeShapeType="1"/>
            </p:cNvSpPr>
            <p:nvPr/>
          </p:nvSpPr>
          <p:spPr bwMode="auto">
            <a:xfrm>
              <a:off x="1156" y="2387"/>
              <a:ext cx="0" cy="365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6" name="Line 115"/>
            <p:cNvSpPr>
              <a:spLocks noChangeShapeType="1"/>
            </p:cNvSpPr>
            <p:nvPr/>
          </p:nvSpPr>
          <p:spPr bwMode="auto">
            <a:xfrm>
              <a:off x="295" y="2387"/>
              <a:ext cx="0" cy="365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7" name="Line 116"/>
            <p:cNvSpPr>
              <a:spLocks noChangeShapeType="1"/>
            </p:cNvSpPr>
            <p:nvPr/>
          </p:nvSpPr>
          <p:spPr bwMode="auto">
            <a:xfrm>
              <a:off x="2880" y="2387"/>
              <a:ext cx="0" cy="364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8" name="Line 117"/>
            <p:cNvSpPr>
              <a:spLocks noChangeShapeType="1"/>
            </p:cNvSpPr>
            <p:nvPr/>
          </p:nvSpPr>
          <p:spPr bwMode="auto">
            <a:xfrm>
              <a:off x="4513" y="2387"/>
              <a:ext cx="0" cy="364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939" name="Line 118"/>
            <p:cNvSpPr>
              <a:spLocks noChangeShapeType="1"/>
            </p:cNvSpPr>
            <p:nvPr/>
          </p:nvSpPr>
          <p:spPr bwMode="auto">
            <a:xfrm>
              <a:off x="3696" y="2387"/>
              <a:ext cx="0" cy="364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4088" name="Rectangle 120"/>
          <p:cNvSpPr>
            <a:spLocks noChangeArrowheads="1"/>
          </p:cNvSpPr>
          <p:nvPr/>
        </p:nvSpPr>
        <p:spPr bwMode="auto">
          <a:xfrm rot="-5400000">
            <a:off x="-491304" y="4823103"/>
            <a:ext cx="1997021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 ـ التوجيهة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LIST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endParaRPr lang="en-US" b="1"/>
          </a:p>
        </p:txBody>
      </p:sp>
      <p:sp>
        <p:nvSpPr>
          <p:cNvPr id="84089" name="Rectangle 121"/>
          <p:cNvSpPr>
            <a:spLocks noChangeArrowheads="1"/>
          </p:cNvSpPr>
          <p:nvPr/>
        </p:nvSpPr>
        <p:spPr bwMode="auto">
          <a:xfrm rot="-5400000">
            <a:off x="575765" y="5083453"/>
            <a:ext cx="245368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2 ـ التوجيهة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INCLUDE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endParaRPr lang="en-US" b="1"/>
          </a:p>
        </p:txBody>
      </p:sp>
      <p:sp>
        <p:nvSpPr>
          <p:cNvPr id="84090" name="Rectangle 122"/>
          <p:cNvSpPr>
            <a:spLocks noChangeArrowheads="1"/>
          </p:cNvSpPr>
          <p:nvPr/>
        </p:nvSpPr>
        <p:spPr bwMode="auto">
          <a:xfrm rot="-5400000">
            <a:off x="1980407" y="4983956"/>
            <a:ext cx="241141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3 ـ</a:t>
            </a:r>
            <a:r>
              <a:rPr lang="ar-DZ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التوجيهة</a:t>
            </a:r>
            <a:r>
              <a:rPr lang="fr-FR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CONFIG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endParaRPr lang="en-US" b="1"/>
          </a:p>
        </p:txBody>
      </p:sp>
      <p:sp>
        <p:nvSpPr>
          <p:cNvPr id="84091" name="Rectangle 123"/>
          <p:cNvSpPr>
            <a:spLocks noChangeArrowheads="1"/>
          </p:cNvSpPr>
          <p:nvPr/>
        </p:nvSpPr>
        <p:spPr bwMode="auto">
          <a:xfrm rot="-5400000">
            <a:off x="3468875" y="4919941"/>
            <a:ext cx="214116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4 ـ التوجيهة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EQU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cs typeface="Arabic Transparent" pitchFamily="2" charset="-78"/>
              </a:rPr>
              <a:t> </a:t>
            </a:r>
            <a:r>
              <a:rPr lang="fr-FR" b="1"/>
              <a:t> </a:t>
            </a:r>
            <a:endParaRPr lang="en-US" b="1"/>
          </a:p>
        </p:txBody>
      </p:sp>
      <p:sp>
        <p:nvSpPr>
          <p:cNvPr id="84092" name="Rectangle 124"/>
          <p:cNvSpPr>
            <a:spLocks noChangeArrowheads="1"/>
          </p:cNvSpPr>
          <p:nvPr/>
        </p:nvSpPr>
        <p:spPr bwMode="auto">
          <a:xfrm rot="-5400000">
            <a:off x="4510882" y="5120481"/>
            <a:ext cx="267811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5 ـ</a:t>
            </a:r>
            <a:r>
              <a:rPr lang="ar-DZ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التوجيهة</a:t>
            </a:r>
            <a:r>
              <a:rPr lang="fr-FR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fr-FR" sz="2000" b="1">
                <a:solidFill>
                  <a:srgbClr val="0000FF"/>
                </a:solidFill>
                <a:cs typeface="Times New Roman" pitchFamily="18" charset="0"/>
              </a:rPr>
              <a:t>#</a:t>
            </a:r>
            <a:r>
              <a:rPr lang="fr-FR" b="1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DEFINE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/>
              <a:t> </a:t>
            </a:r>
            <a:endParaRPr lang="en-US" b="1"/>
          </a:p>
        </p:txBody>
      </p:sp>
      <p:sp>
        <p:nvSpPr>
          <p:cNvPr id="84093" name="Rectangle 125"/>
          <p:cNvSpPr>
            <a:spLocks noChangeArrowheads="1"/>
          </p:cNvSpPr>
          <p:nvPr/>
        </p:nvSpPr>
        <p:spPr bwMode="auto">
          <a:xfrm rot="-5400000">
            <a:off x="6146007" y="4833143"/>
            <a:ext cx="21145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6 ـ التوجيهة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ORG "</a:t>
            </a:r>
            <a:r>
              <a:rPr lang="fr-FR" b="1"/>
              <a:t> </a:t>
            </a:r>
            <a:endParaRPr lang="en-US" b="1"/>
          </a:p>
        </p:txBody>
      </p:sp>
      <p:sp>
        <p:nvSpPr>
          <p:cNvPr id="84094" name="Rectangle 126"/>
          <p:cNvSpPr>
            <a:spLocks noChangeArrowheads="1"/>
          </p:cNvSpPr>
          <p:nvPr/>
        </p:nvSpPr>
        <p:spPr bwMode="auto">
          <a:xfrm rot="-5400000">
            <a:off x="7539909" y="4795322"/>
            <a:ext cx="192071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7 ـ التوجيهة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sz="1400" b="1">
                <a:solidFill>
                  <a:srgbClr val="0000FF"/>
                </a:solidFill>
                <a:cs typeface="Arabic Transparent" pitchFamily="2" charset="-78"/>
              </a:rPr>
              <a:t> END </a:t>
            </a:r>
            <a:r>
              <a:rPr lang="fr-FR" sz="1400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/>
              <a:t> 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88" grpId="0"/>
      <p:bldP spid="84089" grpId="0"/>
      <p:bldP spid="84090" grpId="0"/>
      <p:bldP spid="84091" grpId="0"/>
      <p:bldP spid="84092" grpId="0"/>
      <p:bldP spid="84093" grpId="0"/>
      <p:bldP spid="8409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7075573" y="112689"/>
            <a:ext cx="1997021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التوجيهة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 LIST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endParaRPr lang="en-US" b="1" dirty="0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98710"/>
            <a:ext cx="7236530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وهي تسمح بتحديد بعض الوسائط المستعملة كنوع </a:t>
            </a:r>
            <a:r>
              <a:rPr lang="ar-DZ" sz="1600" b="1" dirty="0" err="1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المستعمل(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P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)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والأساس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المستعمل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fr-FR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HEX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B,DEC,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7945545" y="615622"/>
            <a:ext cx="61587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مثال</a:t>
            </a:r>
            <a:r>
              <a:rPr lang="fr-FR" sz="16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:</a:t>
            </a:r>
            <a:r>
              <a:rPr lang="fr-FR" sz="1600" b="1">
                <a:solidFill>
                  <a:schemeClr val="tx1"/>
                </a:solidFill>
              </a:rPr>
              <a:t>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792161" y="472746"/>
            <a:ext cx="35655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LIST</a:t>
            </a:r>
            <a:r>
              <a:rPr lang="fr-FR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   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P = 16F84    ,   RADIX = HEX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583957" y="1074822"/>
            <a:ext cx="245368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التوجيهة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 INCLUDE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endParaRPr lang="en-US" b="1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42844" y="1050646"/>
            <a:ext cx="6593483" cy="83099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تسمح بإدراج منبع ملف (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FICHIER SOURCE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) والذي يحتوي 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على</a:t>
            </a:r>
            <a:r>
              <a:rPr lang="fr-FR" sz="16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عناوين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السجلات المستعملة (مثال: السجل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TRISA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يقع في العنوان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85h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في</a:t>
            </a:r>
            <a:r>
              <a:rPr lang="fr-FR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الذاكرة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RAM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)</a:t>
            </a:r>
            <a:r>
              <a:rPr lang="ar-DZ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ar-DZ" sz="1600" b="1" dirty="0">
                <a:solidFill>
                  <a:srgbClr val="FF0000"/>
                </a:solidFill>
                <a:latin typeface="Tahoma" pitchFamily="34" charset="0"/>
                <a:cs typeface="Arabic Transparent" pitchFamily="2" charset="-78"/>
              </a:rPr>
              <a:t>( لتفادي كثافة البرنامج المكتوب)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.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609596" y="1714488"/>
            <a:ext cx="339090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/>
              <a:t> </a:t>
            </a:r>
            <a:r>
              <a:rPr lang="fr-FR" sz="20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#</a:t>
            </a:r>
            <a:r>
              <a:rPr lang="fr-FR" sz="2000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INCLUDE</a:t>
            </a:r>
            <a:r>
              <a:rPr lang="fr-FR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 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"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PIC16F84.INC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"</a:t>
            </a:r>
            <a:r>
              <a:rPr lang="fr-FR" b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7916943" y="1785926"/>
            <a:ext cx="61587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مثال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: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646768" y="2265363"/>
            <a:ext cx="241141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3 ـ</a:t>
            </a:r>
            <a:r>
              <a:rPr lang="ar-DZ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التوجيهة</a:t>
            </a:r>
            <a:r>
              <a:rPr lang="fr-FR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CONFIG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fr-FR" b="1">
                <a:solidFill>
                  <a:srgbClr val="0000FF"/>
                </a:solidFill>
                <a:cs typeface="Times New Roman" pitchFamily="18" charset="0"/>
              </a:rPr>
              <a:t>"</a:t>
            </a:r>
            <a:endParaRPr lang="en-US" b="1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39677" y="2252300"/>
            <a:ext cx="6696000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تسمح بتحديد 4 بيت للسجل " </a:t>
            </a:r>
            <a:r>
              <a:rPr lang="fr-FR" sz="1600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CONFIGURATION </a:t>
            </a:r>
            <a:r>
              <a:rPr lang="ar-DZ" sz="16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" في الذاكرة </a:t>
            </a:r>
            <a:r>
              <a:rPr lang="fr-FR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EEPROM </a:t>
            </a:r>
            <a:r>
              <a:rPr lang="ar-DZ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أثناء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وضع البرنامج في </a:t>
            </a:r>
            <a:r>
              <a:rPr lang="ar-DZ" sz="1600" b="1" dirty="0" err="1">
                <a:solidFill>
                  <a:schemeClr val="tx1"/>
                </a:solidFill>
                <a:cs typeface="Arabic Transparent" pitchFamily="2" charset="-78"/>
              </a:rPr>
              <a:t>الميكرومراقب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42910" y="2741916"/>
            <a:ext cx="239553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CONFIG</a:t>
            </a:r>
            <a:r>
              <a:rPr lang="fr-FR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H' 3FF1'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       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8014445" y="2796508"/>
            <a:ext cx="61587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مثال</a:t>
            </a:r>
            <a:r>
              <a:rPr lang="fr-FR" sz="16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:</a:t>
            </a:r>
            <a:r>
              <a:rPr lang="fr-FR" sz="1600" b="1">
                <a:solidFill>
                  <a:schemeClr val="tx1"/>
                </a:solidFill>
              </a:rPr>
              <a:t>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2873407" y="3112754"/>
            <a:ext cx="62706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/>
              <a:t>      </a:t>
            </a:r>
            <a:r>
              <a:rPr lang="ar-DZ" b="1" u="sng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ملاحظة :</a:t>
            </a:r>
            <a:r>
              <a:rPr lang="ar-DZ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إذا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أدرج منبع الملف </a:t>
            </a:r>
            <a:r>
              <a:rPr lang="fr-FR" sz="1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"</a:t>
            </a:r>
            <a:r>
              <a:rPr lang="fr-FR" sz="1400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PIC1684.INC </a:t>
            </a:r>
            <a:r>
              <a:rPr lang="fr-FR" sz="1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"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latin typeface="Calibri" pitchFamily="34" charset="0"/>
                <a:cs typeface="Arabic Transparent" pitchFamily="2" charset="-78"/>
              </a:rPr>
              <a:t> يمكن كتابته بواسطة البيت :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1289082" y="3453098"/>
            <a:ext cx="607377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__</a:t>
            </a:r>
            <a:r>
              <a:rPr lang="en-GB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CONFIG</a:t>
            </a:r>
            <a:r>
              <a:rPr lang="en-GB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_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CP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_OFF &amp; _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WDT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_OFF &amp; _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PWRTE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_ON &amp; _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HS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_OSC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6885312" y="4035715"/>
            <a:ext cx="214116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4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التوجيهة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 EQU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cs typeface="Arabic Transparent" pitchFamily="2" charset="-78"/>
              </a:rPr>
              <a:t> 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872636" y="4024602"/>
            <a:ext cx="511550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تسمح بتحديد قيمة ثابت أو متغير أو عنوان سجل عام في الذاكرة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RAM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8026427" y="4396077"/>
            <a:ext cx="61587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مثال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813082" y="4354496"/>
            <a:ext cx="19621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XX 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EQU</a:t>
            </a:r>
            <a:r>
              <a:rPr lang="fr-FR" b="1" dirty="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0X0C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     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714744" y="4487850"/>
            <a:ext cx="3786187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حيث كلما وجدت القيمة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XX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تستبدل بالقيمة 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0C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6323342" y="4966944"/>
            <a:ext cx="2678112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5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التوجيهة</a:t>
            </a:r>
            <a:r>
              <a:rPr lang="fr-FR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fr-FR" sz="2000" b="1" dirty="0">
                <a:solidFill>
                  <a:srgbClr val="0000FF"/>
                </a:solidFill>
                <a:cs typeface="Times New Roman" pitchFamily="18" charset="0"/>
              </a:rPr>
              <a:t>#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  <a:cs typeface="Arabic Transparent" pitchFamily="2" charset="-78"/>
              </a:rPr>
              <a:t> DEFINE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4245304" y="4966944"/>
            <a:ext cx="221773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وتسمح بتبديل نص معين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7686220" y="5389222"/>
            <a:ext cx="67197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مثال</a:t>
            </a:r>
            <a:r>
              <a:rPr lang="fr-FR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b="1">
                <a:solidFill>
                  <a:schemeClr val="tx1"/>
                </a:solidFill>
                <a:cs typeface="Arabic Transparent" pitchFamily="2" charset="-78"/>
              </a:rPr>
              <a:t> </a:t>
            </a: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853723" y="5252696"/>
            <a:ext cx="2759089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#</a:t>
            </a:r>
            <a:r>
              <a:rPr lang="fr-FR" b="1" dirty="0" smtClean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DEFINE  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 Y-X            Y-2X</a:t>
            </a:r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3602362" y="5542576"/>
            <a:ext cx="418306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حيث كلما وجدت في النص</a:t>
            </a:r>
            <a:r>
              <a:rPr lang="fr-FR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Y-X</a:t>
            </a:r>
            <a:r>
              <a:rPr lang="ar-DZ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تستبدل بالقيمة</a:t>
            </a:r>
            <a:r>
              <a:rPr lang="fr-FR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Y-2X</a:t>
            </a:r>
            <a:r>
              <a:rPr lang="fr-FR" b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900254" y="6001606"/>
            <a:ext cx="21145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6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التوجيهة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ORG "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262916" y="5998431"/>
            <a:ext cx="6850063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Tahoma" pitchFamily="34" charset="0"/>
                <a:ea typeface="Times New Roman" pitchFamily="18" charset="0"/>
                <a:cs typeface="Arabic Transparent" pitchFamily="2" charset="-78"/>
              </a:rPr>
              <a:t>متبوع بعنوان، يحدد عنوان بداية تنفيذ البرنامج </a:t>
            </a:r>
            <a:r>
              <a:rPr lang="ar-DZ" b="1" dirty="0" err="1">
                <a:solidFill>
                  <a:schemeClr val="tx1"/>
                </a:solidFill>
                <a:latin typeface="Tahoma" pitchFamily="34" charset="0"/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b="1" dirty="0">
                <a:solidFill>
                  <a:schemeClr val="tx1"/>
                </a:solidFill>
                <a:latin typeface="Tahoma" pitchFamily="34" charset="0"/>
                <a:ea typeface="Times New Roman" pitchFamily="18" charset="0"/>
                <a:cs typeface="Arabic Transparent" pitchFamily="2" charset="-78"/>
              </a:rPr>
              <a:t> التي يجب أن </a:t>
            </a:r>
            <a:r>
              <a:rPr lang="ar-DZ" b="1" dirty="0" smtClean="0">
                <a:solidFill>
                  <a:schemeClr val="tx1"/>
                </a:solidFill>
                <a:latin typeface="Tahoma" pitchFamily="34" charset="0"/>
                <a:ea typeface="Times New Roman" pitchFamily="18" charset="0"/>
                <a:cs typeface="Arabic Transparent" pitchFamily="2" charset="-78"/>
              </a:rPr>
              <a:t>تكون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0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0x0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أو </a:t>
            </a:r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غيرها</a:t>
            </a:r>
            <a:endParaRPr lang="fr-FR" b="1" dirty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6898563" y="6455000"/>
            <a:ext cx="208101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7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التوجيهة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 END </a:t>
            </a:r>
            <a:r>
              <a:rPr lang="fr-FR" b="1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4947330" y="6443888"/>
            <a:ext cx="211931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تدل على نهاية البرنامج</a:t>
            </a:r>
            <a:r>
              <a:rPr lang="fr-FR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/>
      <p:bldP spid="169988" grpId="0"/>
      <p:bldP spid="169989" grpId="0"/>
      <p:bldP spid="169990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37" grpId="0"/>
      <p:bldP spid="38" grpId="0"/>
      <p:bldP spid="39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138"/>
          <p:cNvSpPr>
            <a:spLocks noChangeArrowheads="1"/>
          </p:cNvSpPr>
          <p:nvPr/>
        </p:nvSpPr>
        <p:spPr bwMode="auto">
          <a:xfrm>
            <a:off x="3165910" y="183535"/>
            <a:ext cx="1241425" cy="452438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fr-FR" sz="2000" b="1" dirty="0">
              <a:cs typeface="Arabic Transparent" pitchFamily="2" charset="-78"/>
            </a:endParaRPr>
          </a:p>
        </p:txBody>
      </p:sp>
      <p:sp>
        <p:nvSpPr>
          <p:cNvPr id="36" name="AutoShape 137"/>
          <p:cNvSpPr>
            <a:spLocks noChangeArrowheads="1"/>
          </p:cNvSpPr>
          <p:nvPr/>
        </p:nvSpPr>
        <p:spPr bwMode="auto">
          <a:xfrm>
            <a:off x="1607462" y="183917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38" name="AutoShape 137"/>
          <p:cNvSpPr>
            <a:spLocks noChangeArrowheads="1"/>
          </p:cNvSpPr>
          <p:nvPr/>
        </p:nvSpPr>
        <p:spPr bwMode="auto">
          <a:xfrm>
            <a:off x="4713162" y="183917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39" name="AutoShape 137"/>
          <p:cNvSpPr>
            <a:spLocks noChangeArrowheads="1"/>
          </p:cNvSpPr>
          <p:nvPr/>
        </p:nvSpPr>
        <p:spPr bwMode="auto">
          <a:xfrm>
            <a:off x="6283917" y="182203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0" name="AutoShape 137"/>
          <p:cNvSpPr>
            <a:spLocks noChangeArrowheads="1"/>
          </p:cNvSpPr>
          <p:nvPr/>
        </p:nvSpPr>
        <p:spPr bwMode="auto">
          <a:xfrm>
            <a:off x="7831137" y="18258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35" name="AutoShape 137"/>
          <p:cNvSpPr>
            <a:spLocks noChangeArrowheads="1"/>
          </p:cNvSpPr>
          <p:nvPr/>
        </p:nvSpPr>
        <p:spPr bwMode="auto">
          <a:xfrm>
            <a:off x="34830" y="186711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9592" name="AutoShape 136"/>
          <p:cNvSpPr>
            <a:spLocks noChangeArrowheads="1"/>
          </p:cNvSpPr>
          <p:nvPr/>
        </p:nvSpPr>
        <p:spPr bwMode="auto">
          <a:xfrm>
            <a:off x="40639" y="158220"/>
            <a:ext cx="1241425" cy="452438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 dirty="0">
                <a:solidFill>
                  <a:srgbClr val="000000"/>
                </a:solidFill>
                <a:cs typeface="Arabic Transparent" pitchFamily="2" charset="-78"/>
              </a:rPr>
              <a:t>طرح </a:t>
            </a:r>
            <a:r>
              <a:rPr lang="ar-DZ" sz="1700" b="1" dirty="0" err="1">
                <a:solidFill>
                  <a:srgbClr val="000000"/>
                </a:solidFill>
                <a:cs typeface="Arabic Transparent" pitchFamily="2" charset="-78"/>
              </a:rPr>
              <a:t>الاشكال</a:t>
            </a: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9593" name="AutoShape 137"/>
          <p:cNvSpPr>
            <a:spLocks noChangeArrowheads="1"/>
          </p:cNvSpPr>
          <p:nvPr/>
        </p:nvSpPr>
        <p:spPr bwMode="auto">
          <a:xfrm>
            <a:off x="1582082" y="175429"/>
            <a:ext cx="1241425" cy="452438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9594" name="AutoShape 138"/>
          <p:cNvSpPr>
            <a:spLocks noChangeArrowheads="1"/>
          </p:cNvSpPr>
          <p:nvPr/>
        </p:nvSpPr>
        <p:spPr bwMode="auto">
          <a:xfrm>
            <a:off x="3173857" y="142852"/>
            <a:ext cx="1241425" cy="452438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ar-DZ" sz="2000" b="1">
                <a:cs typeface="Arabic Transparent" pitchFamily="2" charset="-78"/>
              </a:rPr>
              <a:t>عموميات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19595" name="AutoShape 139"/>
          <p:cNvSpPr>
            <a:spLocks noChangeArrowheads="1"/>
          </p:cNvSpPr>
          <p:nvPr/>
        </p:nvSpPr>
        <p:spPr bwMode="auto">
          <a:xfrm>
            <a:off x="4709541" y="166218"/>
            <a:ext cx="1241425" cy="452437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 dirty="0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9596" name="AutoShape 140"/>
          <p:cNvSpPr>
            <a:spLocks noChangeArrowheads="1"/>
          </p:cNvSpPr>
          <p:nvPr/>
        </p:nvSpPr>
        <p:spPr bwMode="auto">
          <a:xfrm>
            <a:off x="1332906" y="318304"/>
            <a:ext cx="216000" cy="144000"/>
          </a:xfrm>
          <a:prstGeom prst="rightArrow">
            <a:avLst>
              <a:gd name="adj1" fmla="val 50000"/>
              <a:gd name="adj2" fmla="val 27574"/>
            </a:avLst>
          </a:prstGeom>
          <a:noFill/>
          <a:ln w="38100"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9597" name="AutoShape 141"/>
          <p:cNvSpPr>
            <a:spLocks noChangeArrowheads="1"/>
          </p:cNvSpPr>
          <p:nvPr/>
        </p:nvSpPr>
        <p:spPr bwMode="auto">
          <a:xfrm>
            <a:off x="4455541" y="331004"/>
            <a:ext cx="216000" cy="144000"/>
          </a:xfrm>
          <a:prstGeom prst="rightArrow">
            <a:avLst>
              <a:gd name="adj1" fmla="val 50000"/>
              <a:gd name="adj2" fmla="val 27574"/>
            </a:avLst>
          </a:prstGeom>
          <a:noFill/>
          <a:ln w="38100"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9598" name="AutoShape 142"/>
          <p:cNvSpPr>
            <a:spLocks noChangeArrowheads="1"/>
          </p:cNvSpPr>
          <p:nvPr/>
        </p:nvSpPr>
        <p:spPr bwMode="auto">
          <a:xfrm>
            <a:off x="2910332" y="331004"/>
            <a:ext cx="216000" cy="144000"/>
          </a:xfrm>
          <a:prstGeom prst="rightArrow">
            <a:avLst>
              <a:gd name="adj1" fmla="val 50000"/>
              <a:gd name="adj2" fmla="val 27574"/>
            </a:avLst>
          </a:prstGeom>
          <a:noFill/>
          <a:ln w="38100"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9599" name="AutoShape 143"/>
          <p:cNvSpPr>
            <a:spLocks noChangeArrowheads="1"/>
          </p:cNvSpPr>
          <p:nvPr/>
        </p:nvSpPr>
        <p:spPr bwMode="auto">
          <a:xfrm>
            <a:off x="6281809" y="170667"/>
            <a:ext cx="1241425" cy="452437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 dirty="0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sz="17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9600" name="AutoShape 144"/>
          <p:cNvSpPr>
            <a:spLocks noChangeArrowheads="1"/>
          </p:cNvSpPr>
          <p:nvPr/>
        </p:nvSpPr>
        <p:spPr bwMode="auto">
          <a:xfrm>
            <a:off x="7832788" y="179866"/>
            <a:ext cx="1241425" cy="452437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19601" name="AutoShape 145"/>
          <p:cNvSpPr>
            <a:spLocks noChangeArrowheads="1"/>
          </p:cNvSpPr>
          <p:nvPr/>
        </p:nvSpPr>
        <p:spPr bwMode="auto">
          <a:xfrm>
            <a:off x="5993828" y="331004"/>
            <a:ext cx="216000" cy="144000"/>
          </a:xfrm>
          <a:prstGeom prst="rightArrow">
            <a:avLst>
              <a:gd name="adj1" fmla="val 50000"/>
              <a:gd name="adj2" fmla="val 27574"/>
            </a:avLst>
          </a:prstGeom>
          <a:noFill/>
          <a:ln w="38100"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9602" name="AutoShape 146"/>
          <p:cNvSpPr>
            <a:spLocks noChangeArrowheads="1"/>
          </p:cNvSpPr>
          <p:nvPr/>
        </p:nvSpPr>
        <p:spPr bwMode="auto">
          <a:xfrm>
            <a:off x="7570710" y="326242"/>
            <a:ext cx="216000" cy="144000"/>
          </a:xfrm>
          <a:prstGeom prst="rightArrow">
            <a:avLst>
              <a:gd name="adj1" fmla="val 50000"/>
              <a:gd name="adj2" fmla="val 27574"/>
            </a:avLst>
          </a:prstGeom>
          <a:noFill/>
          <a:ln w="38100"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580063" y="802475"/>
            <a:ext cx="339090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ar-DZ" sz="20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.</a:t>
            </a:r>
            <a:r>
              <a:rPr lang="fr-FR" sz="20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PIC16F84A </a:t>
            </a:r>
            <a:r>
              <a:rPr lang="ar-DZ" sz="20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ـ دراسة </a:t>
            </a:r>
            <a:r>
              <a:rPr lang="ar-DZ" sz="2000" b="1" dirty="0" err="1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الميكرومراقب</a:t>
            </a:r>
            <a:endParaRPr lang="fr-FR" sz="2000" b="1" dirty="0">
              <a:solidFill>
                <a:srgbClr val="FF0000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9604" name="Rectangle 148"/>
          <p:cNvSpPr>
            <a:spLocks noChangeArrowheads="1"/>
          </p:cNvSpPr>
          <p:nvPr/>
        </p:nvSpPr>
        <p:spPr bwMode="auto">
          <a:xfrm>
            <a:off x="79375" y="1155778"/>
            <a:ext cx="8964613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 eaLnBrk="1" hangingPunct="1"/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u="sng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1ـ عموميات:</a:t>
            </a: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هو دارة مندمجة صنع من طرف شركة أمريكية في أريزونا تدعى </a:t>
            </a:r>
            <a:r>
              <a:rPr lang="ar-DZ" b="1" dirty="0" err="1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ميكروشيب</a:t>
            </a: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" </a:t>
            </a:r>
            <a:r>
              <a:rPr lang="fr-FR" b="1" dirty="0" err="1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Microchip</a:t>
            </a:r>
            <a:r>
              <a:rPr lang="ar-DZ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" وهو </a:t>
            </a:r>
            <a:r>
              <a:rPr lang="ar-DZ" b="1" dirty="0">
                <a:solidFill>
                  <a:srgbClr val="000000"/>
                </a:solidFill>
                <a:cs typeface="Arabic Transparent" pitchFamily="2" charset="-78"/>
              </a:rPr>
              <a:t>وحدة لمعالجة المعلومات أضيف له بعض المحيطات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(</a:t>
            </a:r>
            <a:r>
              <a:rPr lang="fr-FR" sz="1600" b="1" dirty="0" smtClean="0">
                <a:solidFill>
                  <a:srgbClr val="000000"/>
                </a:solidFill>
                <a:cs typeface="Arabic Transparent" pitchFamily="2" charset="-78"/>
              </a:rPr>
              <a:t>périphérique</a:t>
            </a:r>
            <a:r>
              <a:rPr lang="ar-DZ" sz="1600" b="1" dirty="0" smtClean="0">
                <a:solidFill>
                  <a:srgbClr val="000000"/>
                </a:solidFill>
                <a:cs typeface="Arabic Transparent" pitchFamily="2" charset="-78"/>
              </a:rPr>
              <a:t>) </a:t>
            </a:r>
            <a:r>
              <a:rPr lang="ar-DZ" b="1" dirty="0">
                <a:solidFill>
                  <a:srgbClr val="000000"/>
                </a:solidFill>
                <a:cs typeface="Arabic Transparent" pitchFamily="2" charset="-78"/>
              </a:rPr>
              <a:t>الداخلية تسمح بتسهيل الاتصال بالمحيط الخارجي وبدون إضافة محيطات خارجية ، لذلك يعتبر </a:t>
            </a:r>
            <a:r>
              <a:rPr lang="ar-DZ" b="1" dirty="0" err="1" smtClean="0">
                <a:solidFill>
                  <a:srgbClr val="000000"/>
                </a:solidFill>
                <a:cs typeface="Arabic Transparent" pitchFamily="2" charset="-78"/>
              </a:rPr>
              <a:t>الميكرومراقب</a:t>
            </a:r>
            <a:r>
              <a:rPr lang="ar-DZ" b="1" dirty="0" smtClean="0">
                <a:solidFill>
                  <a:srgbClr val="0000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0000"/>
                </a:solidFill>
                <a:cs typeface="Arabic Transparent" pitchFamily="2" charset="-78"/>
              </a:rPr>
              <a:t>دارة كاملة .</a:t>
            </a:r>
            <a:endParaRPr lang="fr-FR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pic>
        <p:nvPicPr>
          <p:cNvPr id="19605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2"/>
          <a:srcRect l="13531" t="20556" r="9314" b="19434"/>
          <a:stretch>
            <a:fillRect/>
          </a:stretch>
        </p:blipFill>
        <p:spPr bwMode="auto">
          <a:xfrm>
            <a:off x="5694780" y="2500306"/>
            <a:ext cx="2591996" cy="20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63"/>
          <p:cNvGrpSpPr>
            <a:grpSpLocks/>
          </p:cNvGrpSpPr>
          <p:nvPr/>
        </p:nvGrpSpPr>
        <p:grpSpPr bwMode="auto">
          <a:xfrm>
            <a:off x="2587299" y="4920345"/>
            <a:ext cx="3675303" cy="453825"/>
            <a:chOff x="2553352" y="3540609"/>
            <a:chExt cx="3675199" cy="523139"/>
          </a:xfrm>
          <a:solidFill>
            <a:srgbClr val="FFC000"/>
          </a:solidFill>
        </p:grpSpPr>
        <p:sp>
          <p:nvSpPr>
            <p:cNvPr id="11296" name="Line 3"/>
            <p:cNvSpPr>
              <a:spLocks noChangeShapeType="1"/>
            </p:cNvSpPr>
            <p:nvPr/>
          </p:nvSpPr>
          <p:spPr bwMode="auto">
            <a:xfrm>
              <a:off x="6228551" y="3540609"/>
              <a:ext cx="0" cy="165994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97" name="Line 4"/>
            <p:cNvSpPr>
              <a:spLocks noChangeShapeType="1"/>
            </p:cNvSpPr>
            <p:nvPr/>
          </p:nvSpPr>
          <p:spPr bwMode="auto">
            <a:xfrm flipH="1" flipV="1">
              <a:off x="2553352" y="3694176"/>
              <a:ext cx="3671897" cy="0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98" name="Line 5"/>
            <p:cNvSpPr>
              <a:spLocks noChangeShapeType="1"/>
            </p:cNvSpPr>
            <p:nvPr/>
          </p:nvSpPr>
          <p:spPr bwMode="auto">
            <a:xfrm>
              <a:off x="2560332" y="3690263"/>
              <a:ext cx="0" cy="373485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1" name="Text Box 6" descr="Tapis tissé"/>
          <p:cNvSpPr txBox="1">
            <a:spLocks noChangeArrowheads="1"/>
          </p:cNvSpPr>
          <p:nvPr/>
        </p:nvSpPr>
        <p:spPr bwMode="auto">
          <a:xfrm>
            <a:off x="34925" y="5432425"/>
            <a:ext cx="3998913" cy="34925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Aft>
                <a:spcPts val="100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P</a:t>
            </a: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ROGRAMMABLE 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NTERFACE 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Arabic Transparent" pitchFamily="2" charset="-78"/>
              </a:rPr>
              <a:t>C</a:t>
            </a: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ONTROLEUR</a:t>
            </a:r>
            <a:endParaRPr lang="ar-DZ" sz="16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20204" y="5156254"/>
            <a:ext cx="0" cy="216000"/>
          </a:xfrm>
          <a:prstGeom prst="line">
            <a:avLst/>
          </a:prstGeom>
          <a:ln>
            <a:solidFill>
              <a:srgbClr val="0000FF"/>
            </a:solidFill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3" name="Text Box 8" descr="Tapis tissé"/>
          <p:cNvSpPr txBox="1">
            <a:spLocks noChangeArrowheads="1"/>
          </p:cNvSpPr>
          <p:nvPr/>
        </p:nvSpPr>
        <p:spPr bwMode="auto">
          <a:xfrm>
            <a:off x="4097338" y="5426100"/>
            <a:ext cx="2016125" cy="34925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rtl="1" eaLnBrk="1" hangingPunct="1">
              <a:spcAft>
                <a:spcPts val="1000"/>
              </a:spcAft>
              <a:defRPr/>
            </a:pPr>
            <a:r>
              <a:rPr lang="ar-DZ" sz="1600" b="1">
                <a:solidFill>
                  <a:srgbClr val="000000"/>
                </a:solidFill>
                <a:cs typeface="Arabic Transparent" pitchFamily="2" charset="-78"/>
              </a:rPr>
              <a:t>نوع العائلة 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MID-RANGE</a:t>
            </a:r>
            <a:endParaRPr lang="en-US" sz="16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4" name="Text Box 9" descr="Tapis tissé"/>
          <p:cNvSpPr txBox="1">
            <a:spLocks noChangeArrowheads="1"/>
          </p:cNvSpPr>
          <p:nvPr/>
        </p:nvSpPr>
        <p:spPr bwMode="auto">
          <a:xfrm>
            <a:off x="6170613" y="5426428"/>
            <a:ext cx="1497012" cy="34925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>
              <a:spcAft>
                <a:spcPts val="1000"/>
              </a:spcAft>
              <a:defRPr/>
            </a:pPr>
            <a:r>
              <a:rPr lang="ar-DZ" sz="1600" b="1">
                <a:solidFill>
                  <a:srgbClr val="000000"/>
                </a:solidFill>
                <a:cs typeface="Arabic Transparent" pitchFamily="2" charset="-78"/>
              </a:rPr>
              <a:t>ذاكرة نوع 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FLASH</a:t>
            </a:r>
            <a:endParaRPr lang="ar-DZ" sz="16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45" name="Text Box 10" descr="Tapis tissé"/>
          <p:cNvSpPr txBox="1">
            <a:spLocks noChangeArrowheads="1"/>
          </p:cNvSpPr>
          <p:nvPr/>
        </p:nvSpPr>
        <p:spPr bwMode="auto">
          <a:xfrm>
            <a:off x="7740650" y="5436244"/>
            <a:ext cx="1354138" cy="34925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 eaLnBrk="1" hangingPunct="1">
              <a:spcAft>
                <a:spcPts val="1000"/>
              </a:spcAft>
              <a:defRPr/>
            </a:pPr>
            <a:r>
              <a:rPr lang="ar-DZ" sz="1600" b="1">
                <a:solidFill>
                  <a:srgbClr val="000000"/>
                </a:solidFill>
                <a:cs typeface="Arabic Transparent" pitchFamily="2" charset="-78"/>
              </a:rPr>
              <a:t>الرقم التسلسلي</a:t>
            </a:r>
          </a:p>
        </p:txBody>
      </p:sp>
      <p:grpSp>
        <p:nvGrpSpPr>
          <p:cNvPr id="3" name="Groupe 64"/>
          <p:cNvGrpSpPr>
            <a:grpSpLocks/>
          </p:cNvGrpSpPr>
          <p:nvPr/>
        </p:nvGrpSpPr>
        <p:grpSpPr bwMode="auto">
          <a:xfrm>
            <a:off x="6865742" y="4928770"/>
            <a:ext cx="576001" cy="444045"/>
            <a:chOff x="5796209" y="3540246"/>
            <a:chExt cx="347225" cy="445025"/>
          </a:xfrm>
          <a:solidFill>
            <a:srgbClr val="FFC000"/>
          </a:solidFill>
        </p:grpSpPr>
        <p:sp>
          <p:nvSpPr>
            <p:cNvPr id="11293" name="Line 11"/>
            <p:cNvSpPr>
              <a:spLocks noChangeShapeType="1"/>
            </p:cNvSpPr>
            <p:nvPr/>
          </p:nvSpPr>
          <p:spPr bwMode="auto">
            <a:xfrm>
              <a:off x="5796209" y="3844886"/>
              <a:ext cx="347225" cy="0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94" name="Line 12"/>
            <p:cNvSpPr>
              <a:spLocks noChangeShapeType="1"/>
            </p:cNvSpPr>
            <p:nvPr/>
          </p:nvSpPr>
          <p:spPr bwMode="auto">
            <a:xfrm>
              <a:off x="5803957" y="3840953"/>
              <a:ext cx="0" cy="144318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95" name="Line 15"/>
            <p:cNvSpPr>
              <a:spLocks noChangeShapeType="1"/>
            </p:cNvSpPr>
            <p:nvPr/>
          </p:nvSpPr>
          <p:spPr bwMode="auto">
            <a:xfrm>
              <a:off x="6136070" y="3540246"/>
              <a:ext cx="0" cy="288636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e 65"/>
          <p:cNvGrpSpPr>
            <a:grpSpLocks/>
          </p:cNvGrpSpPr>
          <p:nvPr/>
        </p:nvGrpSpPr>
        <p:grpSpPr bwMode="auto">
          <a:xfrm>
            <a:off x="7938508" y="4933644"/>
            <a:ext cx="581379" cy="450301"/>
            <a:chOff x="6770340" y="3551448"/>
            <a:chExt cx="390185" cy="451338"/>
          </a:xfrm>
          <a:solidFill>
            <a:srgbClr val="FFC000"/>
          </a:solidFill>
        </p:grpSpPr>
        <p:sp>
          <p:nvSpPr>
            <p:cNvPr id="11290" name="Line 13"/>
            <p:cNvSpPr>
              <a:spLocks noChangeShapeType="1"/>
            </p:cNvSpPr>
            <p:nvPr/>
          </p:nvSpPr>
          <p:spPr bwMode="auto">
            <a:xfrm>
              <a:off x="6773950" y="3687121"/>
              <a:ext cx="386575" cy="0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91" name="Line 14"/>
            <p:cNvSpPr>
              <a:spLocks noChangeShapeType="1"/>
            </p:cNvSpPr>
            <p:nvPr/>
          </p:nvSpPr>
          <p:spPr bwMode="auto">
            <a:xfrm>
              <a:off x="7157819" y="3678040"/>
              <a:ext cx="0" cy="324746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92" name="Line 16"/>
            <p:cNvSpPr>
              <a:spLocks noChangeShapeType="1"/>
            </p:cNvSpPr>
            <p:nvPr/>
          </p:nvSpPr>
          <p:spPr bwMode="auto">
            <a:xfrm>
              <a:off x="6770340" y="3551448"/>
              <a:ext cx="0" cy="144332"/>
            </a:xfrm>
            <a:prstGeom prst="line">
              <a:avLst/>
            </a:prstGeom>
            <a:grpFill/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930400" y="5953125"/>
            <a:ext cx="6286500" cy="8255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 eaLnBrk="1" hangingPunct="1"/>
            <a:r>
              <a:rPr lang="ar-DZ" sz="16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sz="1600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عائلة</a:t>
            </a:r>
            <a:r>
              <a:rPr lang="ar-DZ" sz="1600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00FF"/>
                </a:solidFill>
                <a:ea typeface="Times New Roman" pitchFamily="18" charset="0"/>
                <a:cs typeface="Arabic Transparent" pitchFamily="2" charset="-78"/>
              </a:rPr>
              <a:t>BASE-LINE</a:t>
            </a:r>
            <a:r>
              <a:rPr lang="ar-DZ" sz="1600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 smtClean="0"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1600" b="1" dirty="0" smtClean="0">
                <a:ea typeface="Times New Roman" pitchFamily="18" charset="0"/>
                <a:cs typeface="Arabic Transparent" pitchFamily="2" charset="-78"/>
              </a:rPr>
              <a:t> : </a:t>
            </a:r>
            <a:r>
              <a:rPr lang="ar-DZ" sz="16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حيث التعليمة مشفرة </a:t>
            </a:r>
            <a:r>
              <a:rPr lang="ar-DZ" sz="1600" b="1" dirty="0" err="1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بـ</a:t>
            </a:r>
            <a:r>
              <a:rPr lang="ar-DZ" sz="1600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FF"/>
                </a:solidFill>
                <a:ea typeface="Times New Roman" pitchFamily="18" charset="0"/>
                <a:cs typeface="Arabic Transparent" pitchFamily="2" charset="-78"/>
              </a:rPr>
              <a:t>12</a:t>
            </a:r>
            <a:r>
              <a:rPr lang="ar-DZ" sz="1600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بيت (</a:t>
            </a:r>
            <a:r>
              <a:rPr lang="fr-FR" sz="16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BIT</a:t>
            </a:r>
            <a:r>
              <a:rPr lang="ar-DZ" sz="1600" b="1" dirty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) .</a:t>
            </a:r>
            <a:endParaRPr lang="en-US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r" rtl="1"/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2 </a:t>
            </a:r>
            <a:r>
              <a:rPr lang="ar-DZ" sz="1600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عائلة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fr-FR" sz="1600" b="1" dirty="0" smtClean="0">
                <a:solidFill>
                  <a:srgbClr val="FF00FF"/>
                </a:solidFill>
                <a:cs typeface="Arabic Transparent" pitchFamily="2" charset="-78"/>
              </a:rPr>
              <a:t>MID- RANGE</a:t>
            </a:r>
            <a:r>
              <a:rPr lang="ar-DZ" sz="1600" b="1" dirty="0" smtClean="0">
                <a:solidFill>
                  <a:srgbClr val="FF00FF"/>
                </a:solidFill>
                <a:cs typeface="Arabic Transparent" pitchFamily="2" charset="-78"/>
              </a:rPr>
              <a:t>  </a:t>
            </a:r>
            <a:r>
              <a:rPr lang="ar-DZ" sz="1600" b="1" dirty="0" smtClean="0">
                <a:cs typeface="Arabic Transparent" pitchFamily="2" charset="-78"/>
              </a:rPr>
              <a:t>: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حيث التعليمة مشفرة </a:t>
            </a:r>
            <a:r>
              <a:rPr lang="ar-DZ" sz="1600" b="1" dirty="0" err="1">
                <a:solidFill>
                  <a:srgbClr val="000000"/>
                </a:solidFill>
                <a:cs typeface="Arabic Transparent" pitchFamily="2" charset="-78"/>
              </a:rPr>
              <a:t>بـ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FF"/>
                </a:solidFill>
                <a:cs typeface="Arabic Transparent" pitchFamily="2" charset="-78"/>
              </a:rPr>
              <a:t>14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بيت (</a:t>
            </a:r>
            <a:r>
              <a:rPr lang="fr-FR" sz="1600" b="1" dirty="0">
                <a:solidFill>
                  <a:srgbClr val="000000"/>
                </a:solidFill>
                <a:cs typeface="Arabic Transparent" pitchFamily="2" charset="-78"/>
              </a:rPr>
              <a:t>BIT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) .</a:t>
            </a:r>
            <a:endParaRPr lang="en-US" sz="1600" dirty="0">
              <a:solidFill>
                <a:srgbClr val="000000"/>
              </a:solidFill>
            </a:endParaRPr>
          </a:p>
          <a:p>
            <a:pPr algn="r" rtl="1"/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3 </a:t>
            </a:r>
            <a:r>
              <a:rPr lang="ar-DZ" sz="1600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عائلة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00FF"/>
                </a:solidFill>
                <a:cs typeface="Arabic Transparent" pitchFamily="2" charset="-78"/>
              </a:rPr>
              <a:t>HIGH-END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fr-FR" sz="1600" b="1" dirty="0" smtClean="0">
                <a:cs typeface="Arabic Transparent" pitchFamily="2" charset="-78"/>
              </a:rPr>
              <a:t> </a:t>
            </a:r>
            <a:r>
              <a:rPr lang="ar-DZ" sz="1600" b="1" dirty="0" smtClean="0">
                <a:cs typeface="Arabic Transparent" pitchFamily="2" charset="-78"/>
              </a:rPr>
              <a:t> </a:t>
            </a:r>
            <a:r>
              <a:rPr lang="fr-FR" sz="1600" b="1" dirty="0" smtClean="0">
                <a:cs typeface="Arabic Transparent" pitchFamily="2" charset="-78"/>
              </a:rPr>
              <a:t>  </a:t>
            </a:r>
            <a:r>
              <a:rPr lang="ar-DZ" sz="1600" b="1" dirty="0" smtClean="0">
                <a:cs typeface="Arabic Transparent" pitchFamily="2" charset="-78"/>
              </a:rPr>
              <a:t> :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حيث التعليمة مشفرة  </a:t>
            </a:r>
            <a:r>
              <a:rPr lang="ar-DZ" sz="1600" b="1" dirty="0" err="1">
                <a:solidFill>
                  <a:srgbClr val="000000"/>
                </a:solidFill>
                <a:cs typeface="Arabic Transparent" pitchFamily="2" charset="-78"/>
              </a:rPr>
              <a:t>بـ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FF"/>
                </a:solidFill>
                <a:cs typeface="Arabic Transparent" pitchFamily="2" charset="-78"/>
              </a:rPr>
              <a:t>16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بيت (</a:t>
            </a:r>
            <a:r>
              <a:rPr lang="fr-FR" sz="1600" b="1" dirty="0">
                <a:solidFill>
                  <a:srgbClr val="000000"/>
                </a:solidFill>
                <a:cs typeface="Arabic Transparent" pitchFamily="2" charset="-78"/>
              </a:rPr>
              <a:t>BIT</a:t>
            </a:r>
            <a:r>
              <a:rPr lang="ar-DZ" sz="1600" b="1" dirty="0">
                <a:solidFill>
                  <a:srgbClr val="000000"/>
                </a:solidFill>
                <a:cs typeface="Arabic Transparent" pitchFamily="2" charset="-78"/>
              </a:rPr>
              <a:t>) 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072198" y="4474102"/>
            <a:ext cx="2143140" cy="39528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Aft>
                <a:spcPts val="100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Arial" pitchFamily="34" charset="0"/>
              </a:rPr>
              <a:t>PIC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ea typeface="Arial" pitchFamily="34" charset="0"/>
              </a:rPr>
              <a:t>      </a:t>
            </a:r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  <a:ea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ea typeface="Arial" pitchFamily="34" charset="0"/>
              </a:rPr>
              <a:t>16     F    84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ea typeface="Arial" pitchFamily="34" charset="0"/>
              </a:rPr>
              <a:t>  </a:t>
            </a:r>
            <a:endParaRPr lang="ar-DZ" sz="2400" b="1" dirty="0">
              <a:solidFill>
                <a:schemeClr val="tx1"/>
              </a:solidFill>
            </a:endParaRPr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4409454" y="5143512"/>
            <a:ext cx="2592000" cy="0"/>
          </a:xfrm>
          <a:prstGeom prst="line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>
            <a:off x="6988676" y="4921232"/>
            <a:ext cx="0" cy="218593"/>
          </a:xfrm>
          <a:prstGeom prst="line">
            <a:avLst/>
          </a:prstGeom>
          <a:solidFill>
            <a:srgbClr val="FFC000"/>
          </a:solidFill>
          <a:ln>
            <a:solidFill>
              <a:srgbClr val="0000FF"/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3"/>
          <a:srcRect t="2347" r="15548" b="2504"/>
          <a:stretch>
            <a:fillRect/>
          </a:stretch>
        </p:blipFill>
        <p:spPr bwMode="auto">
          <a:xfrm>
            <a:off x="5" y="2266884"/>
            <a:ext cx="5077867" cy="24120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9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1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1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6" grpId="0" animBg="1"/>
      <p:bldP spid="38" grpId="0" animBg="1"/>
      <p:bldP spid="39" grpId="0" animBg="1"/>
      <p:bldP spid="40" grpId="0" animBg="1"/>
      <p:bldP spid="35" grpId="0" animBg="1"/>
      <p:bldP spid="19592" grpId="0"/>
      <p:bldP spid="19593" grpId="0"/>
      <p:bldP spid="19594" grpId="0"/>
      <p:bldP spid="19595" grpId="0"/>
      <p:bldP spid="19596" grpId="0" animBg="1"/>
      <p:bldP spid="19597" grpId="0" animBg="1"/>
      <p:bldP spid="19598" grpId="0" animBg="1"/>
      <p:bldP spid="19599" grpId="0"/>
      <p:bldP spid="19600" grpId="0"/>
      <p:bldP spid="19601" grpId="0" animBg="1"/>
      <p:bldP spid="19602" grpId="0" animBg="1"/>
      <p:bldP spid="57" grpId="0"/>
      <p:bldP spid="19604" grpId="0"/>
      <p:bldP spid="41" grpId="0" animBg="1"/>
      <p:bldP spid="42" grpId="0" animBg="1"/>
      <p:bldP spid="43" grpId="0" animBg="1"/>
      <p:bldP spid="44" grpId="0" animBg="1"/>
      <p:bldP spid="45" grpId="0" animBg="1"/>
      <p:bldP spid="29697" grpId="0"/>
      <p:bldP spid="37" grpId="0" animBg="1"/>
      <p:bldP spid="49" grpId="0" animBg="1"/>
      <p:bldP spid="5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WordArt 15"/>
          <p:cNvSpPr>
            <a:spLocks noChangeArrowheads="1" noChangeShapeType="1" noTextEdit="1"/>
          </p:cNvSpPr>
          <p:nvPr/>
        </p:nvSpPr>
        <p:spPr bwMode="auto">
          <a:xfrm>
            <a:off x="2089718" y="125528"/>
            <a:ext cx="6840000" cy="360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>
              <a:defRPr/>
            </a:pP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4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تحويل لغة التجميع </a:t>
            </a:r>
            <a:r>
              <a:rPr lang="fr-FR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assempleur</a:t>
            </a:r>
            <a:r>
              <a:rPr lang="fr-FR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ASM)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إلى 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لغة </a:t>
            </a:r>
            <a:r>
              <a:rPr lang="ar-DZ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الميكرومراقب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HEX)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).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44" name="AutoShape 6"/>
          <p:cNvSpPr>
            <a:spLocks noChangeAspect="1" noChangeArrowheads="1"/>
          </p:cNvSpPr>
          <p:nvPr/>
        </p:nvSpPr>
        <p:spPr bwMode="auto">
          <a:xfrm>
            <a:off x="579465" y="660623"/>
            <a:ext cx="1420813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45" name="AutoShape 7"/>
          <p:cNvSpPr>
            <a:spLocks noChangeAspect="1" noChangeArrowheads="1"/>
          </p:cNvSpPr>
          <p:nvPr/>
        </p:nvSpPr>
        <p:spPr bwMode="auto">
          <a:xfrm>
            <a:off x="2441603" y="660623"/>
            <a:ext cx="1420812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46" name="AutoShape 8"/>
          <p:cNvSpPr>
            <a:spLocks noChangeAspect="1" noChangeArrowheads="1"/>
          </p:cNvSpPr>
          <p:nvPr/>
        </p:nvSpPr>
        <p:spPr bwMode="auto">
          <a:xfrm>
            <a:off x="4292628" y="651098"/>
            <a:ext cx="1422400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47" name="AutoShape 9"/>
          <p:cNvSpPr>
            <a:spLocks noChangeAspect="1" noChangeArrowheads="1"/>
          </p:cNvSpPr>
          <p:nvPr/>
        </p:nvSpPr>
        <p:spPr bwMode="auto">
          <a:xfrm>
            <a:off x="6135715" y="651098"/>
            <a:ext cx="1420813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</a:t>
            </a:r>
            <a:r>
              <a:rPr lang="fr-FR" sz="2400" b="1">
                <a:solidFill>
                  <a:schemeClr val="bg1"/>
                </a:solidFill>
                <a:cs typeface="Arabic Transparent" pitchFamily="2" charset="-78"/>
              </a:rPr>
              <a:t>HEX</a:t>
            </a:r>
          </a:p>
        </p:txBody>
      </p:sp>
      <p:sp>
        <p:nvSpPr>
          <p:cNvPr id="48" name="AutoShape 10"/>
          <p:cNvSpPr>
            <a:spLocks noChangeAspect="1" noChangeArrowheads="1"/>
          </p:cNvSpPr>
          <p:nvPr/>
        </p:nvSpPr>
        <p:spPr bwMode="auto">
          <a:xfrm rot="-5400000">
            <a:off x="7463659" y="1763141"/>
            <a:ext cx="1524000" cy="6937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4D0808"/>
              </a:gs>
              <a:gs pos="50000">
                <a:srgbClr val="FFF200"/>
              </a:gs>
              <a:gs pos="100000">
                <a:srgbClr val="4D0808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000" b="1">
                <a:cs typeface="Arabic Transparent" pitchFamily="2" charset="-78"/>
              </a:rPr>
              <a:t>الميكرومراقب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49" name="AutoShape 11"/>
          <p:cNvSpPr>
            <a:spLocks noChangeAspect="1" noChangeArrowheads="1"/>
          </p:cNvSpPr>
          <p:nvPr/>
        </p:nvSpPr>
        <p:spPr bwMode="auto">
          <a:xfrm>
            <a:off x="2036790" y="803498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50" name="AutoShape 12"/>
          <p:cNvSpPr>
            <a:spLocks noChangeAspect="1" noChangeArrowheads="1"/>
          </p:cNvSpPr>
          <p:nvPr/>
        </p:nvSpPr>
        <p:spPr bwMode="auto">
          <a:xfrm>
            <a:off x="5738840" y="774923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51" name="AutoShape 13"/>
          <p:cNvSpPr>
            <a:spLocks noChangeAspect="1" noChangeArrowheads="1"/>
          </p:cNvSpPr>
          <p:nvPr/>
        </p:nvSpPr>
        <p:spPr bwMode="auto">
          <a:xfrm>
            <a:off x="3889403" y="793973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52" name="AutoShape 14"/>
          <p:cNvSpPr>
            <a:spLocks noChangeAspect="1" noChangeArrowheads="1"/>
          </p:cNvSpPr>
          <p:nvPr/>
        </p:nvSpPr>
        <p:spPr bwMode="auto">
          <a:xfrm rot="5400000">
            <a:off x="7752584" y="642367"/>
            <a:ext cx="508000" cy="836612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5847 h 21600"/>
              <a:gd name="T4" fmla="*/ 34030190 w 21600"/>
              <a:gd name="T5" fmla="*/ 1255060390 h 21600"/>
              <a:gd name="T6" fmla="*/ 280985141 w 21600"/>
              <a:gd name="T7" fmla="*/ 35321792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pic>
        <p:nvPicPr>
          <p:cNvPr id="53" name="Picture 15"/>
          <p:cNvPicPr>
            <a:picLocks noChangeAspect="1" noChangeArrowheads="1"/>
          </p:cNvPicPr>
          <p:nvPr/>
        </p:nvPicPr>
        <p:blipFill>
          <a:blip r:embed="rId2"/>
          <a:srcRect t="26685" r="42343"/>
          <a:stretch>
            <a:fillRect/>
          </a:stretch>
        </p:blipFill>
        <p:spPr bwMode="auto">
          <a:xfrm>
            <a:off x="182559" y="1285860"/>
            <a:ext cx="262465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AutoShape 16"/>
          <p:cNvSpPr>
            <a:spLocks noChangeArrowheads="1"/>
          </p:cNvSpPr>
          <p:nvPr/>
        </p:nvSpPr>
        <p:spPr bwMode="auto">
          <a:xfrm>
            <a:off x="3254393" y="2594350"/>
            <a:ext cx="601994" cy="227190"/>
          </a:xfrm>
          <a:prstGeom prst="rightArrow">
            <a:avLst>
              <a:gd name="adj1" fmla="val 50000"/>
              <a:gd name="adj2" fmla="val 6854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5" name="Picture 17"/>
          <p:cNvPicPr>
            <a:picLocks noChangeAspect="1" noChangeArrowheads="1"/>
          </p:cNvPicPr>
          <p:nvPr/>
        </p:nvPicPr>
        <p:blipFill>
          <a:blip r:embed="rId3"/>
          <a:srcRect l="13086" t="28342" r="53694" b="33269"/>
          <a:stretch>
            <a:fillRect/>
          </a:stretch>
        </p:blipFill>
        <p:spPr bwMode="auto">
          <a:xfrm>
            <a:off x="4254525" y="1357297"/>
            <a:ext cx="2569325" cy="222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51" y="5351468"/>
            <a:ext cx="6191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5"/>
          <a:srcRect l="16362" t="22124" r="12329" b="22470"/>
          <a:stretch>
            <a:fillRect/>
          </a:stretch>
        </p:blipFill>
        <p:spPr bwMode="auto">
          <a:xfrm>
            <a:off x="782626" y="5313368"/>
            <a:ext cx="1790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2967026" y="463391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59" name="AutoShape 4"/>
          <p:cNvSpPr>
            <a:spLocks noChangeArrowheads="1"/>
          </p:cNvSpPr>
          <p:nvPr/>
        </p:nvSpPr>
        <p:spPr bwMode="auto">
          <a:xfrm>
            <a:off x="955663" y="3940180"/>
            <a:ext cx="1223963" cy="914400"/>
          </a:xfrm>
          <a:prstGeom prst="wedgeRoundRectCallout">
            <a:avLst>
              <a:gd name="adj1" fmla="val -4995"/>
              <a:gd name="adj2" fmla="val 11076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400" b="1">
                <a:ea typeface="Times New Roman" pitchFamily="18" charset="0"/>
                <a:cs typeface="Arabic Transparent" pitchFamily="2" charset="-78"/>
              </a:rPr>
              <a:t>0101001</a:t>
            </a:r>
          </a:p>
          <a:p>
            <a:pPr eaLnBrk="0" hangingPunct="0"/>
            <a:r>
              <a:rPr lang="fr-FR" sz="1400" b="1">
                <a:ea typeface="Times New Roman" pitchFamily="18" charset="0"/>
                <a:cs typeface="Arabic Transparent" pitchFamily="2" charset="-78"/>
              </a:rPr>
              <a:t>110100110101000111111</a:t>
            </a: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7307251" y="486728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61" name="AutoShape 9"/>
          <p:cNvSpPr>
            <a:spLocks noChangeArrowheads="1"/>
          </p:cNvSpPr>
          <p:nvPr/>
        </p:nvSpPr>
        <p:spPr bwMode="auto">
          <a:xfrm>
            <a:off x="6672251" y="4040193"/>
            <a:ext cx="2112962" cy="933450"/>
          </a:xfrm>
          <a:prstGeom prst="wedgeRoundRectCallout">
            <a:avLst>
              <a:gd name="adj1" fmla="val -33019"/>
              <a:gd name="adj2" fmla="val 9830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DZ" b="1">
                <a:ea typeface="Times New Roman" pitchFamily="18" charset="0"/>
                <a:cs typeface="Arabic Transparent" pitchFamily="2" charset="-78"/>
              </a:rPr>
              <a:t>نريد انجاز ممر</a:t>
            </a:r>
          </a:p>
          <a:p>
            <a:pPr algn="r" rtl="1" eaLnBrk="0" hangingPunct="0"/>
            <a:r>
              <a:rPr lang="ar-DZ" b="1">
                <a:ea typeface="Times New Roman" pitchFamily="18" charset="0"/>
                <a:cs typeface="Arabic Transparent" pitchFamily="2" charset="-78"/>
              </a:rPr>
              <a:t>للسيارات، يحتوي على 3 اشارات.....</a:t>
            </a:r>
          </a:p>
        </p:txBody>
      </p:sp>
      <p:sp>
        <p:nvSpPr>
          <p:cNvPr id="62" name="Oval 3"/>
          <p:cNvSpPr>
            <a:spLocks noChangeArrowheads="1"/>
          </p:cNvSpPr>
          <p:nvPr/>
        </p:nvSpPr>
        <p:spPr bwMode="auto">
          <a:xfrm>
            <a:off x="1963726" y="4948243"/>
            <a:ext cx="1728787" cy="792162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 rtl="1"/>
            <a:r>
              <a:rPr lang="ar-DZ" b="1">
                <a:ea typeface="Times New Roman" pitchFamily="18" charset="0"/>
                <a:cs typeface="Arabic Transparent" pitchFamily="2" charset="-78"/>
              </a:rPr>
              <a:t>لغة الميكرومراقب</a:t>
            </a: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auto">
          <a:xfrm>
            <a:off x="5924538" y="4300543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64" name="AutoShape 2"/>
          <p:cNvSpPr>
            <a:spLocks noChangeArrowheads="1"/>
          </p:cNvSpPr>
          <p:nvPr/>
        </p:nvSpPr>
        <p:spPr bwMode="auto">
          <a:xfrm>
            <a:off x="2252651" y="4300543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862028" y="392906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66" name="Rectangle 18"/>
          <p:cNvSpPr>
            <a:spLocks noChangeArrowheads="1"/>
          </p:cNvSpPr>
          <p:nvPr/>
        </p:nvSpPr>
        <p:spPr bwMode="auto">
          <a:xfrm>
            <a:off x="822313" y="498634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67" name="Oval 8"/>
          <p:cNvSpPr>
            <a:spLocks noChangeArrowheads="1"/>
          </p:cNvSpPr>
          <p:nvPr/>
        </p:nvSpPr>
        <p:spPr bwMode="auto">
          <a:xfrm>
            <a:off x="7219938" y="5091118"/>
            <a:ext cx="1549400" cy="649287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r" rtl="1"/>
            <a:r>
              <a:rPr lang="ar-DZ" b="1">
                <a:ea typeface="Times New Roman" pitchFamily="18" charset="0"/>
                <a:cs typeface="Arabic Transparent" pitchFamily="2" charset="-78"/>
              </a:rPr>
              <a:t>لغة الانسان</a:t>
            </a:r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2928926" y="4214818"/>
            <a:ext cx="295275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0" hangingPunct="0"/>
            <a:r>
              <a:rPr lang="ar-DZ" altLang="ja-JP" b="1">
                <a:ea typeface="SimSun" pitchFamily="2" charset="-122"/>
                <a:cs typeface="Arabic Transparent" pitchFamily="2" charset="-78"/>
              </a:rPr>
              <a:t>التجميع </a:t>
            </a:r>
            <a:r>
              <a:rPr lang="fr-FR" altLang="ja-JP" b="1">
                <a:ea typeface="SimSun" pitchFamily="2" charset="-122"/>
                <a:cs typeface="Arabic Transparent" pitchFamily="2" charset="-78"/>
              </a:rPr>
              <a:t>assembleur</a:t>
            </a:r>
            <a:r>
              <a:rPr lang="ar-DZ" altLang="ja-JP" b="1"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b="1">
                <a:ea typeface="SimSun" pitchFamily="2" charset="-122"/>
                <a:cs typeface="Arabic Transparent" pitchFamily="2" charset="-78"/>
              </a:rPr>
              <a:t>ASM</a:t>
            </a:r>
            <a:r>
              <a:rPr lang="ar-DZ" altLang="ja-JP" b="1">
                <a:ea typeface="SimSun" pitchFamily="2" charset="-122"/>
                <a:cs typeface="Arabic Transparent" pitchFamily="2" charset="-78"/>
              </a:rPr>
              <a:t>)</a:t>
            </a:r>
            <a:endParaRPr lang="fr-FR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ordArt 15"/>
          <p:cNvSpPr>
            <a:spLocks noChangeArrowheads="1" noChangeShapeType="1" noTextEdit="1"/>
          </p:cNvSpPr>
          <p:nvPr/>
        </p:nvSpPr>
        <p:spPr bwMode="auto">
          <a:xfrm>
            <a:off x="1995670" y="113824"/>
            <a:ext cx="7020000" cy="360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>
              <a:defRPr/>
            </a:pP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4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تحويل لغة التجميع </a:t>
            </a:r>
            <a:r>
              <a:rPr lang="fr-FR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assempleur</a:t>
            </a:r>
            <a:r>
              <a:rPr lang="fr-FR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ASM)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إلى 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لغة </a:t>
            </a:r>
            <a:r>
              <a:rPr lang="ar-DZ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الميكرومراقب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HEX)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).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grpSp>
        <p:nvGrpSpPr>
          <p:cNvPr id="32" name="Group 5"/>
          <p:cNvGrpSpPr>
            <a:grpSpLocks noChangeAspect="1"/>
          </p:cNvGrpSpPr>
          <p:nvPr/>
        </p:nvGrpSpPr>
        <p:grpSpPr bwMode="auto">
          <a:xfrm>
            <a:off x="611188" y="692168"/>
            <a:ext cx="7993062" cy="2220913"/>
            <a:chOff x="385" y="1010"/>
            <a:chExt cx="5224" cy="1785"/>
          </a:xfrm>
        </p:grpSpPr>
        <p:sp>
          <p:nvSpPr>
            <p:cNvPr id="33" name="AutoShape 6"/>
            <p:cNvSpPr>
              <a:spLocks noChangeAspect="1" noChangeArrowheads="1"/>
            </p:cNvSpPr>
            <p:nvPr/>
          </p:nvSpPr>
          <p:spPr bwMode="auto">
            <a:xfrm>
              <a:off x="385" y="1018"/>
              <a:ext cx="929" cy="3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6633"/>
                </a:gs>
                <a:gs pos="50000">
                  <a:schemeClr val="bg1"/>
                </a:gs>
                <a:gs pos="100000">
                  <a:srgbClr val="996633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ar-DZ" b="1">
                  <a:cs typeface="Arabic Transparent" pitchFamily="2" charset="-78"/>
                </a:rPr>
                <a:t>دفتر المعطيات</a:t>
              </a:r>
              <a:endParaRPr lang="fr-FR" b="1">
                <a:cs typeface="Arabic Transparent" pitchFamily="2" charset="-78"/>
              </a:endParaRPr>
            </a:p>
          </p:txBody>
        </p:sp>
        <p:sp>
          <p:nvSpPr>
            <p:cNvPr id="34" name="AutoShape 7"/>
            <p:cNvSpPr>
              <a:spLocks noChangeAspect="1" noChangeArrowheads="1"/>
            </p:cNvSpPr>
            <p:nvPr/>
          </p:nvSpPr>
          <p:spPr bwMode="auto">
            <a:xfrm>
              <a:off x="1602" y="1018"/>
              <a:ext cx="929" cy="3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6633"/>
                </a:gs>
                <a:gs pos="50000">
                  <a:schemeClr val="bg1"/>
                </a:gs>
                <a:gs pos="100000">
                  <a:srgbClr val="996633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ar-DZ" b="1">
                  <a:cs typeface="Arabic Transparent" pitchFamily="2" charset="-78"/>
                </a:rPr>
                <a:t>الخوارزمية</a:t>
              </a:r>
              <a:endParaRPr lang="fr-FR" b="1">
                <a:cs typeface="Arabic Transparent" pitchFamily="2" charset="-78"/>
              </a:endParaRPr>
            </a:p>
          </p:txBody>
        </p:sp>
        <p:sp>
          <p:nvSpPr>
            <p:cNvPr id="35" name="AutoShape 8"/>
            <p:cNvSpPr>
              <a:spLocks noChangeAspect="1" noChangeArrowheads="1"/>
            </p:cNvSpPr>
            <p:nvPr/>
          </p:nvSpPr>
          <p:spPr bwMode="auto">
            <a:xfrm>
              <a:off x="2812" y="1010"/>
              <a:ext cx="929" cy="3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ar-DZ" sz="2400" b="1" dirty="0">
                  <a:solidFill>
                    <a:schemeClr val="bg1"/>
                  </a:solidFill>
                  <a:cs typeface="Arabic Transparent" pitchFamily="2" charset="-78"/>
                </a:rPr>
                <a:t>لغة التجميع</a:t>
              </a:r>
              <a:endParaRPr lang="fr-FR" sz="2400" b="1" dirty="0">
                <a:solidFill>
                  <a:schemeClr val="bg1"/>
                </a:solidFill>
                <a:cs typeface="Arabic Transparent" pitchFamily="2" charset="-78"/>
              </a:endParaRPr>
            </a:p>
          </p:txBody>
        </p:sp>
        <p:sp>
          <p:nvSpPr>
            <p:cNvPr id="36" name="AutoShape 9"/>
            <p:cNvSpPr>
              <a:spLocks noChangeAspect="1" noChangeArrowheads="1"/>
            </p:cNvSpPr>
            <p:nvPr/>
          </p:nvSpPr>
          <p:spPr bwMode="auto">
            <a:xfrm>
              <a:off x="4043" y="1010"/>
              <a:ext cx="929" cy="3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ar-DZ" sz="2400" b="1">
                  <a:solidFill>
                    <a:schemeClr val="bg1"/>
                  </a:solidFill>
                  <a:cs typeface="Arabic Transparent" pitchFamily="2" charset="-78"/>
                </a:rPr>
                <a:t>لغة </a:t>
              </a:r>
              <a:r>
                <a:rPr lang="fr-FR" sz="2400" b="1">
                  <a:solidFill>
                    <a:schemeClr val="bg1"/>
                  </a:solidFill>
                  <a:cs typeface="Arabic Transparent" pitchFamily="2" charset="-78"/>
                </a:rPr>
                <a:t>HEX</a:t>
              </a:r>
            </a:p>
          </p:txBody>
        </p:sp>
        <p:sp>
          <p:nvSpPr>
            <p:cNvPr id="37" name="AutoShape 10"/>
            <p:cNvSpPr>
              <a:spLocks noChangeAspect="1" noChangeArrowheads="1"/>
            </p:cNvSpPr>
            <p:nvPr/>
          </p:nvSpPr>
          <p:spPr bwMode="auto">
            <a:xfrm rot="-5400000">
              <a:off x="4770" y="1956"/>
              <a:ext cx="1225" cy="453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4D0808"/>
                </a:gs>
                <a:gs pos="50000">
                  <a:srgbClr val="FFF200"/>
                </a:gs>
                <a:gs pos="100000">
                  <a:srgbClr val="4D0808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ar-DZ" sz="2400" b="1">
                  <a:cs typeface="Arabic Transparent" pitchFamily="2" charset="-78"/>
                </a:rPr>
                <a:t>الميكرومراقب</a:t>
              </a:r>
              <a:endParaRPr lang="fr-FR" sz="2400" b="1">
                <a:cs typeface="Arabic Transparent" pitchFamily="2" charset="-78"/>
              </a:endParaRPr>
            </a:p>
          </p:txBody>
        </p:sp>
        <p:sp>
          <p:nvSpPr>
            <p:cNvPr id="38" name="AutoShape 11"/>
            <p:cNvSpPr>
              <a:spLocks noChangeAspect="1" noChangeArrowheads="1"/>
            </p:cNvSpPr>
            <p:nvPr/>
          </p:nvSpPr>
          <p:spPr bwMode="auto">
            <a:xfrm>
              <a:off x="1337" y="1133"/>
              <a:ext cx="249" cy="136"/>
            </a:xfrm>
            <a:prstGeom prst="rightArrow">
              <a:avLst>
                <a:gd name="adj1" fmla="val 50000"/>
                <a:gd name="adj2" fmla="val 45772"/>
              </a:avLst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1"/>
            </a:p>
          </p:txBody>
        </p:sp>
        <p:sp>
          <p:nvSpPr>
            <p:cNvPr id="39" name="AutoShape 12"/>
            <p:cNvSpPr>
              <a:spLocks noChangeAspect="1" noChangeArrowheads="1"/>
            </p:cNvSpPr>
            <p:nvPr/>
          </p:nvSpPr>
          <p:spPr bwMode="auto">
            <a:xfrm>
              <a:off x="3757" y="1109"/>
              <a:ext cx="249" cy="136"/>
            </a:xfrm>
            <a:prstGeom prst="rightArrow">
              <a:avLst>
                <a:gd name="adj1" fmla="val 50000"/>
                <a:gd name="adj2" fmla="val 45772"/>
              </a:avLst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1"/>
            </a:p>
          </p:txBody>
        </p:sp>
        <p:sp>
          <p:nvSpPr>
            <p:cNvPr id="40" name="AutoShape 13"/>
            <p:cNvSpPr>
              <a:spLocks noChangeAspect="1" noChangeArrowheads="1"/>
            </p:cNvSpPr>
            <p:nvPr/>
          </p:nvSpPr>
          <p:spPr bwMode="auto">
            <a:xfrm>
              <a:off x="2538" y="1125"/>
              <a:ext cx="249" cy="136"/>
            </a:xfrm>
            <a:prstGeom prst="rightArrow">
              <a:avLst>
                <a:gd name="adj1" fmla="val 50000"/>
                <a:gd name="adj2" fmla="val 45772"/>
              </a:avLst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1"/>
            </a:p>
          </p:txBody>
        </p:sp>
        <p:sp>
          <p:nvSpPr>
            <p:cNvPr id="41" name="AutoShape 14"/>
            <p:cNvSpPr>
              <a:spLocks noChangeAspect="1" noChangeArrowheads="1"/>
            </p:cNvSpPr>
            <p:nvPr/>
          </p:nvSpPr>
          <p:spPr bwMode="auto">
            <a:xfrm rot="5400000">
              <a:off x="5062" y="1066"/>
              <a:ext cx="408" cy="5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1 w 21600"/>
                <a:gd name="T13" fmla="*/ 3521 h 21600"/>
                <a:gd name="T14" fmla="*/ 18582 w 21600"/>
                <a:gd name="T15" fmla="*/ 86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400" y="0"/>
                  </a:lnTo>
                  <a:lnTo>
                    <a:pt x="14400" y="3520"/>
                  </a:lnTo>
                  <a:lnTo>
                    <a:pt x="12427" y="3520"/>
                  </a:lnTo>
                  <a:cubicBezTo>
                    <a:pt x="5564" y="3520"/>
                    <a:pt x="0" y="7387"/>
                    <a:pt x="0" y="12158"/>
                  </a:cubicBezTo>
                  <a:lnTo>
                    <a:pt x="0" y="21600"/>
                  </a:lnTo>
                  <a:lnTo>
                    <a:pt x="5231" y="21600"/>
                  </a:lnTo>
                  <a:lnTo>
                    <a:pt x="5231" y="12158"/>
                  </a:lnTo>
                  <a:cubicBezTo>
                    <a:pt x="5231" y="10214"/>
                    <a:pt x="8453" y="8638"/>
                    <a:pt x="12427" y="8638"/>
                  </a:cubicBezTo>
                  <a:lnTo>
                    <a:pt x="14400" y="8638"/>
                  </a:lnTo>
                  <a:lnTo>
                    <a:pt x="14400" y="12158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1"/>
            </a:p>
          </p:txBody>
        </p:sp>
      </p:grp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3405188" y="1844693"/>
            <a:ext cx="1106393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chemeClr val="tx1"/>
                </a:solidFill>
              </a:rPr>
              <a:t>Logiciel</a:t>
            </a:r>
          </a:p>
          <a:p>
            <a:pPr algn="ctr"/>
            <a:r>
              <a:rPr lang="fr-FR" altLang="ja-JP" sz="2400" b="1">
                <a:solidFill>
                  <a:schemeClr val="tx1"/>
                </a:solidFill>
                <a:cs typeface="Arabic Transparent" pitchFamily="2" charset="-78"/>
              </a:rPr>
              <a:t>MPLAB</a:t>
            </a:r>
            <a:endParaRPr lang="en-US" sz="24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5808663" y="1831993"/>
            <a:ext cx="1826782" cy="738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 dirty="0">
                <a:solidFill>
                  <a:schemeClr val="tx1"/>
                </a:solidFill>
              </a:rPr>
              <a:t>Micro-ordinateur</a:t>
            </a:r>
            <a:endParaRPr lang="ar-DZ" altLang="ja-JP" b="1" dirty="0">
              <a:solidFill>
                <a:schemeClr val="tx1"/>
              </a:solidFill>
            </a:endParaRPr>
          </a:p>
          <a:p>
            <a:pPr algn="ctr"/>
            <a:endParaRPr lang="fr-FR" sz="2400" b="1" dirty="0">
              <a:solidFill>
                <a:schemeClr val="tx1"/>
              </a:solidFill>
            </a:endParaRPr>
          </a:p>
        </p:txBody>
      </p:sp>
      <p:grpSp>
        <p:nvGrpSpPr>
          <p:cNvPr id="44" name="Group 39"/>
          <p:cNvGrpSpPr>
            <a:grpSpLocks/>
          </p:cNvGrpSpPr>
          <p:nvPr/>
        </p:nvGrpSpPr>
        <p:grpSpPr bwMode="auto">
          <a:xfrm>
            <a:off x="4000500" y="1150956"/>
            <a:ext cx="3090863" cy="762000"/>
            <a:chOff x="2520" y="589"/>
            <a:chExt cx="1947" cy="480"/>
          </a:xfrm>
        </p:grpSpPr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4330" y="589"/>
              <a:ext cx="0" cy="21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 flipH="1" flipV="1">
              <a:off x="2520" y="817"/>
              <a:ext cx="194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4464" y="814"/>
              <a:ext cx="0" cy="255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2520" y="814"/>
              <a:ext cx="0" cy="255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49" name="Picture 40"/>
          <p:cNvPicPr>
            <a:picLocks noChangeAspect="1" noChangeArrowheads="1"/>
          </p:cNvPicPr>
          <p:nvPr/>
        </p:nvPicPr>
        <p:blipFill>
          <a:blip r:embed="rId2"/>
          <a:srcRect t="44235" r="53137"/>
          <a:stretch>
            <a:fillRect/>
          </a:stretch>
        </p:blipFill>
        <p:spPr bwMode="auto">
          <a:xfrm>
            <a:off x="3563938" y="2763860"/>
            <a:ext cx="15843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492648"/>
            <a:ext cx="25193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AutoShape 42"/>
          <p:cNvSpPr>
            <a:spLocks noChangeArrowheads="1"/>
          </p:cNvSpPr>
          <p:nvPr/>
        </p:nvSpPr>
        <p:spPr bwMode="auto">
          <a:xfrm>
            <a:off x="2817813" y="5284810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2" name="Picture 43"/>
          <p:cNvPicPr>
            <a:picLocks noChangeAspect="1" noChangeArrowheads="1"/>
          </p:cNvPicPr>
          <p:nvPr/>
        </p:nvPicPr>
        <p:blipFill>
          <a:blip r:embed="rId4"/>
          <a:srcRect t="26685" r="42343"/>
          <a:stretch>
            <a:fillRect/>
          </a:stretch>
        </p:blipFill>
        <p:spPr bwMode="auto">
          <a:xfrm>
            <a:off x="179388" y="4205310"/>
            <a:ext cx="25209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AutoShape 44"/>
          <p:cNvSpPr>
            <a:spLocks noChangeArrowheads="1"/>
          </p:cNvSpPr>
          <p:nvPr/>
        </p:nvSpPr>
        <p:spPr bwMode="auto">
          <a:xfrm rot="5400000">
            <a:off x="4140200" y="4010048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AutoShape 45"/>
          <p:cNvSpPr>
            <a:spLocks noChangeArrowheads="1"/>
          </p:cNvSpPr>
          <p:nvPr/>
        </p:nvSpPr>
        <p:spPr bwMode="auto">
          <a:xfrm>
            <a:off x="5880100" y="5140348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5" name="Picture 46"/>
          <p:cNvPicPr>
            <a:picLocks noChangeAspect="1" noChangeArrowheads="1"/>
          </p:cNvPicPr>
          <p:nvPr/>
        </p:nvPicPr>
        <p:blipFill>
          <a:blip r:embed="rId5"/>
          <a:srcRect l="13086" t="28342" r="53694" b="33269"/>
          <a:stretch>
            <a:fillRect/>
          </a:stretch>
        </p:blipFill>
        <p:spPr bwMode="auto">
          <a:xfrm>
            <a:off x="6469063" y="4421210"/>
            <a:ext cx="24479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47"/>
          <p:cNvSpPr>
            <a:spLocks noChangeArrowheads="1"/>
          </p:cNvSpPr>
          <p:nvPr/>
        </p:nvSpPr>
        <p:spPr bwMode="auto">
          <a:xfrm>
            <a:off x="1606539" y="3643314"/>
            <a:ext cx="1322387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لغة التجميع</a:t>
            </a:r>
            <a:endParaRPr lang="fr-FR" sz="2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57" name="Rectangle 48"/>
          <p:cNvSpPr>
            <a:spLocks noChangeArrowheads="1"/>
          </p:cNvSpPr>
          <p:nvPr/>
        </p:nvSpPr>
        <p:spPr bwMode="auto">
          <a:xfrm>
            <a:off x="7893160" y="3929066"/>
            <a:ext cx="1107996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400" b="1" dirty="0">
                <a:solidFill>
                  <a:schemeClr val="tx1"/>
                </a:solidFill>
                <a:cs typeface="Arabic Transparent" pitchFamily="2" charset="-78"/>
              </a:rPr>
              <a:t>لغة </a:t>
            </a:r>
            <a:r>
              <a:rPr lang="fr-FR" sz="2400" b="1" dirty="0">
                <a:solidFill>
                  <a:schemeClr val="tx1"/>
                </a:solidFill>
                <a:cs typeface="Arabic Transparent" pitchFamily="2" charset="-78"/>
              </a:rPr>
              <a:t>HEX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00826" y="3786190"/>
            <a:ext cx="142876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rtl="1"/>
            <a:r>
              <a:rPr lang="ar-DZ" sz="1600" b="1" dirty="0" smtClean="0">
                <a:solidFill>
                  <a:srgbClr val="FF0000"/>
                </a:solidFill>
                <a:latin typeface="Arial" charset="0"/>
                <a:cs typeface="Arabic Transparent" pitchFamily="2" charset="-78"/>
              </a:rPr>
              <a:t>ملف</a:t>
            </a:r>
            <a:r>
              <a:rPr lang="ar-DZ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</a:rPr>
              <a:t>HEX</a:t>
            </a:r>
            <a:r>
              <a:rPr lang="ar-DZ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lvl="0"/>
            <a:r>
              <a:rPr lang="fr-FR" sz="1600" b="1" dirty="0" smtClean="0">
                <a:solidFill>
                  <a:srgbClr val="FF0000"/>
                </a:solidFill>
                <a:latin typeface="Arial" charset="0"/>
              </a:rPr>
              <a:t>Fichier HEX</a:t>
            </a:r>
            <a:endParaRPr lang="fr-FR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8830" y="3500438"/>
            <a:ext cx="15120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rtl="1"/>
            <a:r>
              <a:rPr lang="ar-DZ" b="1" dirty="0" smtClean="0">
                <a:solidFill>
                  <a:srgbClr val="FF0000"/>
                </a:solidFill>
                <a:latin typeface="Arial" charset="0"/>
                <a:cs typeface="Arabic Transparent" pitchFamily="2" charset="-78"/>
              </a:rPr>
              <a:t>ملف</a:t>
            </a:r>
            <a:r>
              <a:rPr lang="ar-DZ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Arial" charset="0"/>
              </a:rPr>
              <a:t>ASM</a:t>
            </a:r>
            <a:r>
              <a:rPr lang="ar-DZ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Arial" charset="0"/>
              </a:rPr>
              <a:t>Fichier ASM</a:t>
            </a:r>
            <a:endParaRPr lang="fr-FR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1" grpId="0" animBg="1"/>
      <p:bldP spid="53" grpId="0" animBg="1"/>
      <p:bldP spid="54" grpId="0" animBg="1"/>
      <p:bldP spid="56" grpId="0"/>
      <p:bldP spid="57" grpId="0"/>
      <p:bldP spid="58" grpId="0" animBg="1"/>
      <p:bldP spid="5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ordArt 16"/>
          <p:cNvSpPr>
            <a:spLocks noChangeArrowheads="1" noChangeShapeType="1" noTextEdit="1"/>
          </p:cNvSpPr>
          <p:nvPr/>
        </p:nvSpPr>
        <p:spPr bwMode="auto">
          <a:xfrm>
            <a:off x="2737718" y="127086"/>
            <a:ext cx="6192000" cy="3524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5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نقل البرنامج المكتوب بلغة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HEX)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إلى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الميكرومراقب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.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23" name="AutoShape 6"/>
          <p:cNvSpPr>
            <a:spLocks noChangeAspect="1" noChangeArrowheads="1"/>
          </p:cNvSpPr>
          <p:nvPr/>
        </p:nvSpPr>
        <p:spPr bwMode="auto">
          <a:xfrm>
            <a:off x="865217" y="723881"/>
            <a:ext cx="1420812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دفتر المعطيات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4" name="AutoShape 7"/>
          <p:cNvSpPr>
            <a:spLocks noChangeAspect="1" noChangeArrowheads="1"/>
          </p:cNvSpPr>
          <p:nvPr/>
        </p:nvSpPr>
        <p:spPr bwMode="auto">
          <a:xfrm>
            <a:off x="2727354" y="723881"/>
            <a:ext cx="1420813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الخوارزمية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6" name="AutoShape 8"/>
          <p:cNvSpPr>
            <a:spLocks noChangeAspect="1" noChangeArrowheads="1"/>
          </p:cNvSpPr>
          <p:nvPr/>
        </p:nvSpPr>
        <p:spPr bwMode="auto">
          <a:xfrm>
            <a:off x="4578379" y="714356"/>
            <a:ext cx="1422400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ar-DZ" b="1">
                <a:cs typeface="Arabic Transparent" pitchFamily="2" charset="-78"/>
              </a:rPr>
              <a:t>لغة التجميع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7" name="AutoShape 9"/>
          <p:cNvSpPr>
            <a:spLocks noChangeAspect="1" noChangeArrowheads="1"/>
          </p:cNvSpPr>
          <p:nvPr/>
        </p:nvSpPr>
        <p:spPr bwMode="auto">
          <a:xfrm>
            <a:off x="6421467" y="714356"/>
            <a:ext cx="1420812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لغة </a:t>
            </a:r>
            <a:r>
              <a:rPr lang="fr-FR" sz="2400" b="1">
                <a:solidFill>
                  <a:schemeClr val="bg1"/>
                </a:solidFill>
                <a:cs typeface="Arabic Transparent" pitchFamily="2" charset="-78"/>
              </a:rPr>
              <a:t>HEX</a:t>
            </a:r>
          </a:p>
        </p:txBody>
      </p:sp>
      <p:sp>
        <p:nvSpPr>
          <p:cNvPr id="28" name="AutoShape 10"/>
          <p:cNvSpPr>
            <a:spLocks noChangeAspect="1" noChangeArrowheads="1"/>
          </p:cNvSpPr>
          <p:nvPr/>
        </p:nvSpPr>
        <p:spPr bwMode="auto">
          <a:xfrm rot="-5400000">
            <a:off x="7749411" y="1826399"/>
            <a:ext cx="1524000" cy="69373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600" b="1">
                <a:solidFill>
                  <a:schemeClr val="bg1"/>
                </a:solidFill>
                <a:cs typeface="Arabic Transparent" pitchFamily="2" charset="-78"/>
              </a:rPr>
              <a:t>الميكرومراقب</a:t>
            </a:r>
            <a:endParaRPr lang="fr-FR" sz="26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9" name="AutoShape 11"/>
          <p:cNvSpPr>
            <a:spLocks noChangeAspect="1" noChangeArrowheads="1"/>
          </p:cNvSpPr>
          <p:nvPr/>
        </p:nvSpPr>
        <p:spPr bwMode="auto">
          <a:xfrm>
            <a:off x="2322542" y="866756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0" name="AutoShape 12"/>
          <p:cNvSpPr>
            <a:spLocks noChangeAspect="1" noChangeArrowheads="1"/>
          </p:cNvSpPr>
          <p:nvPr/>
        </p:nvSpPr>
        <p:spPr bwMode="auto">
          <a:xfrm>
            <a:off x="6024592" y="838181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1" name="AutoShape 13"/>
          <p:cNvSpPr>
            <a:spLocks noChangeAspect="1" noChangeArrowheads="1"/>
          </p:cNvSpPr>
          <p:nvPr/>
        </p:nvSpPr>
        <p:spPr bwMode="auto">
          <a:xfrm>
            <a:off x="4175154" y="857231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2" name="AutoShape 14"/>
          <p:cNvSpPr>
            <a:spLocks noChangeAspect="1" noChangeArrowheads="1"/>
          </p:cNvSpPr>
          <p:nvPr/>
        </p:nvSpPr>
        <p:spPr bwMode="auto">
          <a:xfrm rot="5400000">
            <a:off x="8012936" y="692924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3457604" y="2046268"/>
            <a:ext cx="1070549" cy="738664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 dirty="0">
                <a:solidFill>
                  <a:schemeClr val="tx1"/>
                </a:solidFill>
              </a:rPr>
              <a:t>Logiciel</a:t>
            </a:r>
          </a:p>
          <a:p>
            <a:pPr algn="ctr"/>
            <a:r>
              <a:rPr lang="fr-FR" altLang="ja-JP" sz="2400" b="1" dirty="0" err="1">
                <a:solidFill>
                  <a:schemeClr val="tx1"/>
                </a:solidFill>
                <a:cs typeface="Arabic Transparent" pitchFamily="2" charset="-78"/>
              </a:rPr>
              <a:t>Ic</a:t>
            </a:r>
            <a:r>
              <a:rPr lang="fr-FR" altLang="ja-JP" sz="2400" b="1" dirty="0">
                <a:solidFill>
                  <a:schemeClr val="tx1"/>
                </a:solidFill>
                <a:cs typeface="Arabic Transparent" pitchFamily="2" charset="-78"/>
              </a:rPr>
              <a:t>-</a:t>
            </a:r>
            <a:r>
              <a:rPr lang="fr-FR" altLang="ja-JP" sz="2400" b="1" dirty="0" err="1">
                <a:solidFill>
                  <a:schemeClr val="tx1"/>
                </a:solidFill>
                <a:cs typeface="Arabic Transparent" pitchFamily="2" charset="-78"/>
              </a:rPr>
              <a:t>prog</a:t>
            </a:r>
            <a:endParaRPr lang="en-US" sz="2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92829" y="2033568"/>
            <a:ext cx="1694695" cy="738664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altLang="ja-JP" b="1">
                <a:solidFill>
                  <a:schemeClr val="tx1"/>
                </a:solidFill>
              </a:rPr>
              <a:t>Programmateur</a:t>
            </a:r>
            <a:endParaRPr lang="ar-DZ" altLang="ja-JP" b="1">
              <a:solidFill>
                <a:schemeClr val="tx1"/>
              </a:solidFill>
            </a:endParaRPr>
          </a:p>
          <a:p>
            <a:pPr algn="ctr"/>
            <a:endParaRPr lang="fr-FR" sz="2400" b="1">
              <a:solidFill>
                <a:schemeClr val="tx1"/>
              </a:solidFill>
            </a:endParaRPr>
          </a:p>
        </p:txBody>
      </p: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4027517" y="1362056"/>
            <a:ext cx="4397375" cy="612000"/>
            <a:chOff x="2423" y="1253"/>
            <a:chExt cx="2770" cy="474"/>
          </a:xfrm>
        </p:grpSpPr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4059" y="1253"/>
              <a:ext cx="0" cy="21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 flipV="1">
              <a:off x="2423" y="1475"/>
              <a:ext cx="194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>
              <a:off x="4367" y="1472"/>
              <a:ext cx="0" cy="255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2423" y="1472"/>
              <a:ext cx="0" cy="255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  <p:sp>
          <p:nvSpPr>
            <p:cNvPr id="40" name="Line 22"/>
            <p:cNvSpPr>
              <a:spLocks noChangeShapeType="1"/>
            </p:cNvSpPr>
            <p:nvPr/>
          </p:nvSpPr>
          <p:spPr bwMode="auto">
            <a:xfrm flipH="1">
              <a:off x="4059" y="1253"/>
              <a:ext cx="11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</p:grpSp>
      <p:pic>
        <p:nvPicPr>
          <p:cNvPr id="41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2"/>
          <a:srcRect l="15093" t="19223" r="7751" b="19053"/>
          <a:stretch>
            <a:fillRect/>
          </a:stretch>
        </p:blipFill>
        <p:spPr bwMode="auto">
          <a:xfrm>
            <a:off x="3792950" y="4873620"/>
            <a:ext cx="2565000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24"/>
          <p:cNvPicPr>
            <a:picLocks noChangeAspect="1" noChangeArrowheads="1"/>
          </p:cNvPicPr>
          <p:nvPr/>
        </p:nvPicPr>
        <p:blipFill>
          <a:blip r:embed="rId3"/>
          <a:srcRect l="13086" t="28342" r="53694" b="33269"/>
          <a:stretch>
            <a:fillRect/>
          </a:stretch>
        </p:blipFill>
        <p:spPr bwMode="auto">
          <a:xfrm>
            <a:off x="4142209" y="2873356"/>
            <a:ext cx="2016125" cy="1747837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sp>
        <p:nvSpPr>
          <p:cNvPr id="43" name="AutoShape 25"/>
          <p:cNvSpPr>
            <a:spLocks noChangeArrowheads="1"/>
          </p:cNvSpPr>
          <p:nvPr/>
        </p:nvSpPr>
        <p:spPr bwMode="auto">
          <a:xfrm>
            <a:off x="4934372" y="4673581"/>
            <a:ext cx="215900" cy="503237"/>
          </a:xfrm>
          <a:prstGeom prst="downArrow">
            <a:avLst>
              <a:gd name="adj1" fmla="val 50000"/>
              <a:gd name="adj2" fmla="val 5827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16"/>
          <p:cNvSpPr>
            <a:spLocks noChangeArrowheads="1" noChangeShapeType="1" noTextEdit="1"/>
          </p:cNvSpPr>
          <p:nvPr/>
        </p:nvSpPr>
        <p:spPr bwMode="auto">
          <a:xfrm>
            <a:off x="2737718" y="127086"/>
            <a:ext cx="6192000" cy="35242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5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نقل البرنامج المكتوب بلغة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HEX)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) </a:t>
            </a:r>
            <a:r>
              <a:rPr lang="fr-FR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إلى </a:t>
            </a:r>
            <a:r>
              <a:rPr lang="ar-DZ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الميكرومراقب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.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graphicFrame>
        <p:nvGraphicFramePr>
          <p:cNvPr id="46" name="Object 15"/>
          <p:cNvGraphicFramePr>
            <a:graphicFrameLocks noChangeAspect="1"/>
          </p:cNvGraphicFramePr>
          <p:nvPr/>
        </p:nvGraphicFramePr>
        <p:xfrm>
          <a:off x="3524259" y="815975"/>
          <a:ext cx="1338263" cy="1019175"/>
        </p:xfrm>
        <a:graphic>
          <a:graphicData uri="http://schemas.openxmlformats.org/presentationml/2006/ole">
            <p:oleObj spid="_x0000_s171011" name="Package" r:id="rId3" imgW="638280" imgH="485640" progId="Package">
              <p:embed/>
            </p:oleObj>
          </a:graphicData>
        </a:graphic>
      </p:graphicFrame>
      <p:sp>
        <p:nvSpPr>
          <p:cNvPr id="47" name="WordArt 28"/>
          <p:cNvSpPr>
            <a:spLocks noChangeAspect="1" noChangeArrowheads="1" noChangeShapeType="1" noTextEdit="1"/>
          </p:cNvSpPr>
          <p:nvPr/>
        </p:nvSpPr>
        <p:spPr bwMode="auto">
          <a:xfrm>
            <a:off x="1090949" y="981075"/>
            <a:ext cx="2044700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IC </a:t>
            </a:r>
            <a:r>
              <a:rPr lang="fr-FR" sz="24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PROG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المبرمج  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Arabic Transparent"/>
            </a:endParaRP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238499" y="1052513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b="1"/>
          </a:p>
        </p:txBody>
      </p:sp>
      <p:pic>
        <p:nvPicPr>
          <p:cNvPr id="49" name="Picture 3" descr="H:\Sans titre.bmp"/>
          <p:cNvPicPr>
            <a:picLocks noChangeAspect="1" noChangeArrowheads="1"/>
          </p:cNvPicPr>
          <p:nvPr/>
        </p:nvPicPr>
        <p:blipFill>
          <a:blip r:embed="rId4"/>
          <a:srcRect r="12500"/>
          <a:stretch>
            <a:fillRect/>
          </a:stretch>
        </p:blipFill>
        <p:spPr bwMode="auto">
          <a:xfrm>
            <a:off x="5527686" y="571480"/>
            <a:ext cx="2928934" cy="2338491"/>
          </a:xfrm>
          <a:prstGeom prst="rect">
            <a:avLst/>
          </a:prstGeom>
          <a:noFill/>
        </p:spPr>
      </p:pic>
      <p:sp>
        <p:nvSpPr>
          <p:cNvPr id="50" name="AutoShape 4"/>
          <p:cNvSpPr>
            <a:spLocks noChangeArrowheads="1"/>
          </p:cNvSpPr>
          <p:nvPr/>
        </p:nvSpPr>
        <p:spPr bwMode="auto">
          <a:xfrm>
            <a:off x="2493972" y="3470283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b="1"/>
          </a:p>
        </p:txBody>
      </p:sp>
      <p:sp>
        <p:nvSpPr>
          <p:cNvPr id="51" name="AutoShape 8"/>
          <p:cNvSpPr>
            <a:spLocks noChangeArrowheads="1"/>
          </p:cNvSpPr>
          <p:nvPr/>
        </p:nvSpPr>
        <p:spPr bwMode="auto">
          <a:xfrm>
            <a:off x="3925897" y="1833563"/>
            <a:ext cx="431800" cy="468312"/>
          </a:xfrm>
          <a:prstGeom prst="downArrow">
            <a:avLst>
              <a:gd name="adj1" fmla="val 50000"/>
              <a:gd name="adj2" fmla="val 271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b="1"/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7618422" y="3398845"/>
            <a:ext cx="482600" cy="360363"/>
          </a:xfrm>
          <a:prstGeom prst="rightArrow">
            <a:avLst>
              <a:gd name="adj1" fmla="val 50000"/>
              <a:gd name="adj2" fmla="val 3348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b="1"/>
          </a:p>
        </p:txBody>
      </p:sp>
      <p:pic>
        <p:nvPicPr>
          <p:cNvPr id="5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9909" y="2325181"/>
            <a:ext cx="2195513" cy="1936750"/>
          </a:xfrm>
          <a:prstGeom prst="rect">
            <a:avLst/>
          </a:prstGeom>
          <a:noFill/>
        </p:spPr>
      </p:pic>
      <p:sp>
        <p:nvSpPr>
          <p:cNvPr id="54" name="AutoShape 14"/>
          <p:cNvSpPr>
            <a:spLocks noChangeArrowheads="1"/>
          </p:cNvSpPr>
          <p:nvPr/>
        </p:nvSpPr>
        <p:spPr bwMode="auto">
          <a:xfrm>
            <a:off x="5357818" y="3398845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b="1"/>
          </a:p>
        </p:txBody>
      </p:sp>
      <p:grpSp>
        <p:nvGrpSpPr>
          <p:cNvPr id="55" name="Group 22"/>
          <p:cNvGrpSpPr>
            <a:grpSpLocks/>
          </p:cNvGrpSpPr>
          <p:nvPr/>
        </p:nvGrpSpPr>
        <p:grpSpPr bwMode="auto">
          <a:xfrm>
            <a:off x="3225809" y="4806950"/>
            <a:ext cx="1692275" cy="433388"/>
            <a:chOff x="1613" y="2840"/>
            <a:chExt cx="1066" cy="273"/>
          </a:xfrm>
        </p:grpSpPr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1652" y="2840"/>
              <a:ext cx="998" cy="2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fr-FR" sz="1800" b="1"/>
            </a:p>
          </p:txBody>
        </p:sp>
        <p:sp>
          <p:nvSpPr>
            <p:cNvPr id="57" name="Rectangle 18"/>
            <p:cNvSpPr>
              <a:spLocks noChangeArrowheads="1"/>
            </p:cNvSpPr>
            <p:nvPr/>
          </p:nvSpPr>
          <p:spPr bwMode="auto">
            <a:xfrm>
              <a:off x="1613" y="2847"/>
              <a:ext cx="10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rtl="1"/>
              <a:r>
                <a:rPr lang="fr-FR" sz="1800" b="1">
                  <a:latin typeface="Calibri" pitchFamily="34" charset="0"/>
                  <a:ea typeface="Times New Roman" pitchFamily="18" charset="0"/>
                  <a:cs typeface="Arabic Transparent" pitchFamily="2" charset="-78"/>
                </a:rPr>
                <a:t>Programmateur</a:t>
              </a:r>
            </a:p>
          </p:txBody>
        </p:sp>
      </p:grpSp>
      <p:pic>
        <p:nvPicPr>
          <p:cNvPr id="5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0072" y="5291138"/>
            <a:ext cx="22415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AutoShape 21"/>
          <p:cNvSpPr>
            <a:spLocks noChangeArrowheads="1"/>
          </p:cNvSpPr>
          <p:nvPr/>
        </p:nvSpPr>
        <p:spPr bwMode="auto">
          <a:xfrm rot="16200000">
            <a:off x="3837791" y="4339431"/>
            <a:ext cx="431800" cy="360363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b="1"/>
          </a:p>
        </p:txBody>
      </p:sp>
      <p:pic>
        <p:nvPicPr>
          <p:cNvPr id="60" name="Picture 1" descr="C:\Documents and Settings\wafa\Mes documents\Mes images\331600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5206" y="3000372"/>
            <a:ext cx="615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9"/>
          <p:cNvPicPr>
            <a:picLocks noChangeAspect="1" noChangeArrowheads="1"/>
          </p:cNvPicPr>
          <p:nvPr/>
        </p:nvPicPr>
        <p:blipFill>
          <a:blip r:embed="rId8"/>
          <a:srcRect l="13086" t="28342" r="53694" b="33269"/>
          <a:stretch>
            <a:fillRect/>
          </a:stretch>
        </p:blipFill>
        <p:spPr bwMode="auto">
          <a:xfrm>
            <a:off x="0" y="2643182"/>
            <a:ext cx="244792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9"/>
          <a:srcRect l="12884" t="18804" r="8247" b="19472"/>
          <a:stretch>
            <a:fillRect/>
          </a:stretch>
        </p:blipFill>
        <p:spPr bwMode="auto">
          <a:xfrm>
            <a:off x="5715008" y="2928934"/>
            <a:ext cx="2207978" cy="17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2" grpId="0" animBg="1"/>
      <p:bldP spid="54" grpId="0" animBg="1"/>
      <p:bldP spid="5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1" descr="C:\Documents and Settings\wafa\Mes documents\Mes images\33160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469" y="4165587"/>
            <a:ext cx="5730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7" name="WordArt 5"/>
          <p:cNvSpPr>
            <a:spLocks noChangeArrowheads="1" noChangeShapeType="1" noTextEdit="1"/>
          </p:cNvSpPr>
          <p:nvPr/>
        </p:nvSpPr>
        <p:spPr bwMode="auto">
          <a:xfrm>
            <a:off x="5329718" y="-261637"/>
            <a:ext cx="3600000" cy="68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                          </a:t>
            </a:r>
          </a:p>
          <a:p>
            <a:pPr algn="ctr" rtl="1"/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abic Transparent"/>
              </a:rPr>
              <a:t>ـ من دفتر الشروط إلى التركيب.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cs typeface="Arabic Transparent"/>
            </a:endParaRPr>
          </a:p>
        </p:txBody>
      </p:sp>
      <p:sp>
        <p:nvSpPr>
          <p:cNvPr id="223238" name="AutoShape 6"/>
          <p:cNvSpPr>
            <a:spLocks noChangeAspect="1" noChangeArrowheads="1"/>
          </p:cNvSpPr>
          <p:nvPr/>
        </p:nvSpPr>
        <p:spPr bwMode="auto">
          <a:xfrm>
            <a:off x="650844" y="652443"/>
            <a:ext cx="1420812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دفتر المعطيات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23239" name="AutoShape 7"/>
          <p:cNvSpPr>
            <a:spLocks noChangeAspect="1" noChangeArrowheads="1"/>
          </p:cNvSpPr>
          <p:nvPr/>
        </p:nvSpPr>
        <p:spPr bwMode="auto">
          <a:xfrm>
            <a:off x="2512981" y="652443"/>
            <a:ext cx="1420813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b="1">
                <a:solidFill>
                  <a:schemeClr val="bg1"/>
                </a:solidFill>
                <a:cs typeface="Arabic Transparent" pitchFamily="2" charset="-78"/>
              </a:rPr>
              <a:t>الخوارزمية</a:t>
            </a:r>
            <a:endParaRPr lang="fr-FR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23240" name="AutoShape 8"/>
          <p:cNvSpPr>
            <a:spLocks noChangeAspect="1" noChangeArrowheads="1"/>
          </p:cNvSpPr>
          <p:nvPr/>
        </p:nvSpPr>
        <p:spPr bwMode="auto">
          <a:xfrm>
            <a:off x="4364006" y="642918"/>
            <a:ext cx="1422400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b="1">
                <a:solidFill>
                  <a:schemeClr val="bg1"/>
                </a:solidFill>
                <a:cs typeface="Arabic Transparent" pitchFamily="2" charset="-78"/>
              </a:rPr>
              <a:t>لغة التجميع</a:t>
            </a:r>
            <a:endParaRPr lang="fr-FR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23241" name="AutoShape 9"/>
          <p:cNvSpPr>
            <a:spLocks noChangeAspect="1" noChangeArrowheads="1"/>
          </p:cNvSpPr>
          <p:nvPr/>
        </p:nvSpPr>
        <p:spPr bwMode="auto">
          <a:xfrm>
            <a:off x="6207094" y="642918"/>
            <a:ext cx="1420812" cy="4524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ar-DZ" b="1">
                <a:solidFill>
                  <a:schemeClr val="bg1"/>
                </a:solidFill>
                <a:cs typeface="Arabic Transparent" pitchFamily="2" charset="-78"/>
              </a:rPr>
              <a:t>لغة </a:t>
            </a:r>
            <a:r>
              <a:rPr lang="fr-FR" b="1">
                <a:solidFill>
                  <a:schemeClr val="bg1"/>
                </a:solidFill>
                <a:cs typeface="Arabic Transparent" pitchFamily="2" charset="-78"/>
              </a:rPr>
              <a:t>HEX</a:t>
            </a:r>
          </a:p>
        </p:txBody>
      </p:sp>
      <p:sp>
        <p:nvSpPr>
          <p:cNvPr id="223242" name="AutoShape 10"/>
          <p:cNvSpPr>
            <a:spLocks noChangeAspect="1" noChangeArrowheads="1"/>
          </p:cNvSpPr>
          <p:nvPr/>
        </p:nvSpPr>
        <p:spPr bwMode="auto">
          <a:xfrm rot="-5400000">
            <a:off x="7535038" y="1754961"/>
            <a:ext cx="1524000" cy="69373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DZ" sz="2400" b="1">
                <a:solidFill>
                  <a:schemeClr val="bg1"/>
                </a:solidFill>
                <a:cs typeface="Arabic Transparent" pitchFamily="2" charset="-78"/>
              </a:rPr>
              <a:t>الميكرومراقب</a:t>
            </a:r>
            <a:endParaRPr lang="fr-FR" sz="2400" b="1">
              <a:solidFill>
                <a:schemeClr val="bg1"/>
              </a:solidFill>
              <a:cs typeface="Arabic Transparent" pitchFamily="2" charset="-78"/>
            </a:endParaRPr>
          </a:p>
        </p:txBody>
      </p:sp>
      <p:sp>
        <p:nvSpPr>
          <p:cNvPr id="223243" name="AutoShape 11"/>
          <p:cNvSpPr>
            <a:spLocks noChangeAspect="1" noChangeArrowheads="1"/>
          </p:cNvSpPr>
          <p:nvPr/>
        </p:nvSpPr>
        <p:spPr bwMode="auto">
          <a:xfrm>
            <a:off x="2108169" y="795318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23244" name="AutoShape 12"/>
          <p:cNvSpPr>
            <a:spLocks noChangeAspect="1" noChangeArrowheads="1"/>
          </p:cNvSpPr>
          <p:nvPr/>
        </p:nvSpPr>
        <p:spPr bwMode="auto">
          <a:xfrm>
            <a:off x="5810219" y="766743"/>
            <a:ext cx="381000" cy="168275"/>
          </a:xfrm>
          <a:prstGeom prst="rightArrow">
            <a:avLst>
              <a:gd name="adj1" fmla="val 50000"/>
              <a:gd name="adj2" fmla="val 56604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23245" name="AutoShape 13"/>
          <p:cNvSpPr>
            <a:spLocks noChangeAspect="1" noChangeArrowheads="1"/>
          </p:cNvSpPr>
          <p:nvPr/>
        </p:nvSpPr>
        <p:spPr bwMode="auto">
          <a:xfrm>
            <a:off x="3960781" y="785793"/>
            <a:ext cx="381000" cy="169862"/>
          </a:xfrm>
          <a:prstGeom prst="rightArrow">
            <a:avLst>
              <a:gd name="adj1" fmla="val 50000"/>
              <a:gd name="adj2" fmla="val 56075"/>
            </a:avLst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23246" name="AutoShape 14"/>
          <p:cNvSpPr>
            <a:spLocks noChangeAspect="1" noChangeArrowheads="1"/>
          </p:cNvSpPr>
          <p:nvPr/>
        </p:nvSpPr>
        <p:spPr bwMode="auto">
          <a:xfrm rot="5400000">
            <a:off x="7823963" y="634186"/>
            <a:ext cx="508000" cy="836613"/>
          </a:xfrm>
          <a:custGeom>
            <a:avLst/>
            <a:gdLst>
              <a:gd name="T0" fmla="*/ 187323662 w 21600"/>
              <a:gd name="T1" fmla="*/ 0 h 21600"/>
              <a:gd name="T2" fmla="*/ 187323662 w 21600"/>
              <a:gd name="T3" fmla="*/ 706439170 h 21600"/>
              <a:gd name="T4" fmla="*/ 34030190 w 21600"/>
              <a:gd name="T5" fmla="*/ 1255064989 h 21600"/>
              <a:gd name="T6" fmla="*/ 280985141 w 21600"/>
              <a:gd name="T7" fmla="*/ 35321896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520 h 21600"/>
              <a:gd name="T14" fmla="*/ 18569 w 21600"/>
              <a:gd name="T15" fmla="*/ 86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00" y="0"/>
                </a:lnTo>
                <a:lnTo>
                  <a:pt x="14400" y="3520"/>
                </a:lnTo>
                <a:lnTo>
                  <a:pt x="12427" y="3520"/>
                </a:lnTo>
                <a:cubicBezTo>
                  <a:pt x="5564" y="3520"/>
                  <a:pt x="0" y="7387"/>
                  <a:pt x="0" y="12158"/>
                </a:cubicBezTo>
                <a:lnTo>
                  <a:pt x="0" y="21600"/>
                </a:lnTo>
                <a:lnTo>
                  <a:pt x="5231" y="21600"/>
                </a:lnTo>
                <a:lnTo>
                  <a:pt x="5231" y="12158"/>
                </a:lnTo>
                <a:cubicBezTo>
                  <a:pt x="5231" y="10214"/>
                  <a:pt x="8453" y="8638"/>
                  <a:pt x="12427" y="8638"/>
                </a:cubicBezTo>
                <a:lnTo>
                  <a:pt x="14400" y="8638"/>
                </a:lnTo>
                <a:lnTo>
                  <a:pt x="14400" y="12158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sp>
        <p:nvSpPr>
          <p:cNvPr id="223247" name="Text Box 15"/>
          <p:cNvSpPr txBox="1">
            <a:spLocks noChangeArrowheads="1"/>
          </p:cNvSpPr>
          <p:nvPr/>
        </p:nvSpPr>
        <p:spPr bwMode="auto">
          <a:xfrm>
            <a:off x="142844" y="1789099"/>
            <a:ext cx="1008062" cy="1384995"/>
          </a:xfrm>
          <a:prstGeom prst="rect">
            <a:avLst/>
          </a:prstGeom>
          <a:solidFill>
            <a:srgbClr val="C0C0C0"/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b="1" dirty="0">
                <a:cs typeface="Arabic Transparent" pitchFamily="2" charset="-78"/>
              </a:rPr>
              <a:t>نريد انجاز تركيب خاص بإشارة المرور , يحتوي على ثلاث </a:t>
            </a:r>
            <a:r>
              <a:rPr lang="ar-DZ" sz="1400" b="1" dirty="0" err="1">
                <a:cs typeface="Arabic Transparent" pitchFamily="2" charset="-78"/>
              </a:rPr>
              <a:t>اشارات</a:t>
            </a:r>
            <a:r>
              <a:rPr lang="ar-DZ" sz="1400" b="1" dirty="0">
                <a:cs typeface="Arabic Transparent" pitchFamily="2" charset="-78"/>
              </a:rPr>
              <a:t>......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511269" y="1500174"/>
            <a:ext cx="1439862" cy="3025775"/>
            <a:chOff x="4105" y="663"/>
            <a:chExt cx="1550" cy="3156"/>
          </a:xfrm>
        </p:grpSpPr>
        <p:pic>
          <p:nvPicPr>
            <p:cNvPr id="3098" name="Picture 18"/>
            <p:cNvPicPr>
              <a:picLocks noChangeAspect="1" noChangeArrowheads="1"/>
            </p:cNvPicPr>
            <p:nvPr/>
          </p:nvPicPr>
          <p:blipFill>
            <a:blip r:embed="rId4"/>
            <a:srcRect l="6364" r="59521"/>
            <a:stretch>
              <a:fillRect/>
            </a:stretch>
          </p:blipFill>
          <p:spPr bwMode="auto">
            <a:xfrm>
              <a:off x="4105" y="663"/>
              <a:ext cx="1550" cy="3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9" name="Line 19"/>
            <p:cNvSpPr>
              <a:spLocks noChangeShapeType="1"/>
            </p:cNvSpPr>
            <p:nvPr/>
          </p:nvSpPr>
          <p:spPr bwMode="auto">
            <a:xfrm>
              <a:off x="5647" y="669"/>
              <a:ext cx="0" cy="30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51" name="AutoShape 7"/>
          <p:cNvSpPr>
            <a:spLocks noChangeArrowheads="1"/>
          </p:cNvSpPr>
          <p:nvPr/>
        </p:nvSpPr>
        <p:spPr bwMode="auto">
          <a:xfrm rot="10800000">
            <a:off x="1222344" y="2365362"/>
            <a:ext cx="287337" cy="28733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pic>
        <p:nvPicPr>
          <p:cNvPr id="223254" name="Picture 22"/>
          <p:cNvPicPr>
            <a:picLocks noChangeAspect="1" noChangeArrowheads="1"/>
          </p:cNvPicPr>
          <p:nvPr/>
        </p:nvPicPr>
        <p:blipFill>
          <a:blip r:embed="rId5"/>
          <a:srcRect t="26685" r="42343"/>
          <a:stretch>
            <a:fillRect/>
          </a:stretch>
        </p:blipFill>
        <p:spPr bwMode="auto">
          <a:xfrm>
            <a:off x="3251169" y="1871649"/>
            <a:ext cx="1636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55" name="AutoShape 23"/>
          <p:cNvSpPr>
            <a:spLocks noChangeArrowheads="1"/>
          </p:cNvSpPr>
          <p:nvPr/>
        </p:nvSpPr>
        <p:spPr bwMode="auto">
          <a:xfrm>
            <a:off x="4908519" y="2520937"/>
            <a:ext cx="360362" cy="287337"/>
          </a:xfrm>
          <a:prstGeom prst="right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1"/>
          </a:p>
        </p:txBody>
      </p:sp>
      <p:pic>
        <p:nvPicPr>
          <p:cNvPr id="223256" name="Picture 24"/>
          <p:cNvPicPr>
            <a:picLocks noChangeAspect="1" noChangeArrowheads="1"/>
          </p:cNvPicPr>
          <p:nvPr/>
        </p:nvPicPr>
        <p:blipFill>
          <a:blip r:embed="rId6"/>
          <a:srcRect l="13086" t="28342" r="53694" b="33269"/>
          <a:stretch>
            <a:fillRect/>
          </a:stretch>
        </p:blipFill>
        <p:spPr bwMode="auto">
          <a:xfrm>
            <a:off x="5340319" y="2376474"/>
            <a:ext cx="17287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7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8833" y="4643446"/>
            <a:ext cx="172878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8" name="Picture 26"/>
          <p:cNvPicPr>
            <a:picLocks noChangeAspect="1" noChangeArrowheads="1"/>
          </p:cNvPicPr>
          <p:nvPr/>
        </p:nvPicPr>
        <p:blipFill>
          <a:blip r:embed="rId8"/>
          <a:srcRect t="44235" r="53137"/>
          <a:stretch>
            <a:fillRect/>
          </a:stretch>
        </p:blipFill>
        <p:spPr bwMode="auto">
          <a:xfrm>
            <a:off x="4714876" y="4500570"/>
            <a:ext cx="936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3259" name="Object 27"/>
          <p:cNvGraphicFramePr>
            <a:graphicFrameLocks noChangeAspect="1"/>
          </p:cNvGraphicFramePr>
          <p:nvPr/>
        </p:nvGraphicFramePr>
        <p:xfrm>
          <a:off x="7564406" y="3444862"/>
          <a:ext cx="1014413" cy="771525"/>
        </p:xfrm>
        <a:graphic>
          <a:graphicData uri="http://schemas.openxmlformats.org/presentationml/2006/ole">
            <p:oleObj spid="_x0000_s6146" name="Package" r:id="rId9" imgW="638280" imgH="485640" progId="Package">
              <p:embed/>
            </p:oleObj>
          </a:graphicData>
        </a:graphic>
      </p:graphicFrame>
      <p:pic>
        <p:nvPicPr>
          <p:cNvPr id="223260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78" y="5572140"/>
            <a:ext cx="1773793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61" name="Picture 2" descr="http://www.electronicecircuits.com/wp-content/uploads/2009/11/pic-16f84a-pic16f84-pic-microcontroller.jpg"/>
          <p:cNvPicPr>
            <a:picLocks noChangeAspect="1" noChangeArrowheads="1"/>
          </p:cNvPicPr>
          <p:nvPr/>
        </p:nvPicPr>
        <p:blipFill>
          <a:blip r:embed="rId11"/>
          <a:srcRect l="15970" t="21547" r="12018" b="20158"/>
          <a:stretch>
            <a:fillRect/>
          </a:stretch>
        </p:blipFill>
        <p:spPr bwMode="auto">
          <a:xfrm>
            <a:off x="6643702" y="4143380"/>
            <a:ext cx="1689883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7"/>
          <p:cNvSpPr>
            <a:spLocks noChangeArrowheads="1"/>
          </p:cNvSpPr>
          <p:nvPr/>
        </p:nvSpPr>
        <p:spPr bwMode="auto">
          <a:xfrm rot="10800000">
            <a:off x="2963831" y="2365362"/>
            <a:ext cx="287338" cy="28733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pPr algn="r" rtl="1"/>
            <a:endParaRPr lang="ar-DZ" b="1">
              <a:latin typeface="Calibri" pitchFamily="34" charset="0"/>
            </a:endParaRPr>
          </a:p>
        </p:txBody>
      </p:sp>
      <p:sp>
        <p:nvSpPr>
          <p:cNvPr id="223264" name="AutoShape 32"/>
          <p:cNvSpPr>
            <a:spLocks noChangeArrowheads="1"/>
          </p:cNvSpPr>
          <p:nvPr/>
        </p:nvSpPr>
        <p:spPr bwMode="auto">
          <a:xfrm rot="10800000" flipH="1">
            <a:off x="7059581" y="2940037"/>
            <a:ext cx="576263" cy="1368425"/>
          </a:xfrm>
          <a:custGeom>
            <a:avLst/>
            <a:gdLst>
              <a:gd name="T0" fmla="*/ 275131014 w 21600"/>
              <a:gd name="T1" fmla="*/ 0 h 21600"/>
              <a:gd name="T2" fmla="*/ 140100103 w 21600"/>
              <a:gd name="T3" fmla="*/ 1611842390 h 21600"/>
              <a:gd name="T4" fmla="*/ 0 w 21600"/>
              <a:gd name="T5" fmla="*/ 2147483647 h 21600"/>
              <a:gd name="T6" fmla="*/ 153677601 w 21600"/>
              <a:gd name="T7" fmla="*/ 2147483647 h 21600"/>
              <a:gd name="T8" fmla="*/ 307335994 w 21600"/>
              <a:gd name="T9" fmla="*/ 2147483647 h 21600"/>
              <a:gd name="T10" fmla="*/ 410161125 w 21600"/>
              <a:gd name="T11" fmla="*/ 161184239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073 h 21600"/>
              <a:gd name="T20" fmla="*/ 16185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489" y="0"/>
                </a:moveTo>
                <a:lnTo>
                  <a:pt x="7378" y="6339"/>
                </a:lnTo>
                <a:lnTo>
                  <a:pt x="12793" y="6339"/>
                </a:lnTo>
                <a:lnTo>
                  <a:pt x="12793" y="17073"/>
                </a:lnTo>
                <a:lnTo>
                  <a:pt x="0" y="17073"/>
                </a:lnTo>
                <a:lnTo>
                  <a:pt x="0" y="21600"/>
                </a:lnTo>
                <a:lnTo>
                  <a:pt x="16185" y="21600"/>
                </a:lnTo>
                <a:lnTo>
                  <a:pt x="16185" y="6339"/>
                </a:lnTo>
                <a:lnTo>
                  <a:pt x="21600" y="6339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2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2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2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2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2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2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2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  <p:bldP spid="223238" grpId="0" animBg="1"/>
      <p:bldP spid="223239" grpId="0" animBg="1"/>
      <p:bldP spid="223240" grpId="0" animBg="1"/>
      <p:bldP spid="223241" grpId="0" animBg="1"/>
      <p:bldP spid="223242" grpId="0" animBg="1"/>
      <p:bldP spid="223243" grpId="0" animBg="1"/>
      <p:bldP spid="223244" grpId="0" animBg="1"/>
      <p:bldP spid="223245" grpId="0" animBg="1"/>
      <p:bldP spid="223246" grpId="0" animBg="1"/>
      <p:bldP spid="223247" grpId="0" animBg="1"/>
      <p:bldP spid="6151" grpId="0" animBg="1"/>
      <p:bldP spid="223255" grpId="0" animBg="1"/>
      <p:bldP spid="2" grpId="0" animBg="1"/>
      <p:bldP spid="22326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57158" y="0"/>
            <a:ext cx="6567487" cy="6829425"/>
            <a:chOff x="357158" y="0"/>
            <a:chExt cx="6567487" cy="6829425"/>
          </a:xfrm>
        </p:grpSpPr>
        <p:pic>
          <p:nvPicPr>
            <p:cNvPr id="614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6208" y="0"/>
              <a:ext cx="5756275" cy="431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4294188"/>
              <a:ext cx="6567487" cy="253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32483" y="0"/>
              <a:ext cx="792162" cy="429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ZoneTexte 5"/>
          <p:cNvSpPr txBox="1"/>
          <p:nvPr/>
        </p:nvSpPr>
        <p:spPr>
          <a:xfrm>
            <a:off x="5214942" y="47298"/>
            <a:ext cx="3929058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0000FF"/>
                </a:solidFill>
              </a:rPr>
              <a:t>لغة التجميع بواسطة المبرمج </a:t>
            </a:r>
            <a:r>
              <a:rPr lang="fr-FR" sz="2000" b="1" dirty="0" smtClean="0">
                <a:solidFill>
                  <a:srgbClr val="0000FF"/>
                </a:solidFill>
              </a:rPr>
              <a:t>MPLAB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060575"/>
            <a:ext cx="2952750" cy="990600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860800"/>
            <a:ext cx="5183187" cy="2640013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/>
          <a:srcRect t="44235" r="53137"/>
          <a:stretch>
            <a:fillRect/>
          </a:stretch>
        </p:blipFill>
        <p:spPr bwMode="auto">
          <a:xfrm>
            <a:off x="3203575" y="266700"/>
            <a:ext cx="15843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3851275" y="1490663"/>
            <a:ext cx="360363" cy="503237"/>
          </a:xfrm>
          <a:prstGeom prst="downArrow">
            <a:avLst>
              <a:gd name="adj1" fmla="val 50000"/>
              <a:gd name="adj2" fmla="val 34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3924300" y="3103563"/>
            <a:ext cx="360363" cy="503237"/>
          </a:xfrm>
          <a:prstGeom prst="downArrow">
            <a:avLst>
              <a:gd name="adj1" fmla="val 50000"/>
              <a:gd name="adj2" fmla="val 34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867400" y="2060575"/>
            <a:ext cx="2016125" cy="1008063"/>
          </a:xfrm>
          <a:prstGeom prst="wedgeRoundRectCallout">
            <a:avLst>
              <a:gd name="adj1" fmla="val -119685"/>
              <a:gd name="adj2" fmla="val 14952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fr-FR" b="1"/>
              <a:t>Install_MPLAB_v740.exe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67776" y="166992"/>
            <a:ext cx="2928926" cy="46166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400" b="1" dirty="0" smtClean="0">
                <a:solidFill>
                  <a:srgbClr val="002060"/>
                </a:solidFill>
              </a:rPr>
              <a:t>تثبيت المبرمج </a:t>
            </a:r>
            <a:r>
              <a:rPr lang="fr-FR" sz="2400" b="1" dirty="0" smtClean="0">
                <a:solidFill>
                  <a:srgbClr val="002060"/>
                </a:solidFill>
              </a:rPr>
              <a:t>MPLAP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 animBg="1"/>
      <p:bldP spid="205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8" name="Picture 1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086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781300"/>
            <a:ext cx="54356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6588125" y="0"/>
            <a:ext cx="1439863" cy="549275"/>
          </a:xfrm>
          <a:prstGeom prst="wedgeRoundRectCallout">
            <a:avLst>
              <a:gd name="adj1" fmla="val -497301"/>
              <a:gd name="adj2" fmla="val 56242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rtl="1"/>
            <a:r>
              <a:rPr lang="ar-DZ" b="1">
                <a:cs typeface="Arabic Transparent" pitchFamily="2" charset="-78"/>
              </a:rPr>
              <a:t> البرنامج يعمل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827088" y="4508500"/>
            <a:ext cx="1584325" cy="1368425"/>
          </a:xfrm>
          <a:prstGeom prst="wedgeRoundRectCallout">
            <a:avLst>
              <a:gd name="adj1" fmla="val 260722"/>
              <a:gd name="adj2" fmla="val 67866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rtl="1"/>
            <a:r>
              <a:rPr lang="ar-DZ" sz="1600" b="1">
                <a:cs typeface="Arabic Transparent" pitchFamily="2" charset="-78"/>
              </a:rPr>
              <a:t> نفتح مكان الحفظ السابق للتاكد من الحصول على </a:t>
            </a:r>
            <a:r>
              <a:rPr lang="fr-FR" sz="1600" b="1">
                <a:cs typeface="Arabic Transparent" pitchFamily="2" charset="-78"/>
              </a:rPr>
              <a:t>fichier HEX</a:t>
            </a:r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7740650" y="1773238"/>
            <a:ext cx="1258888" cy="719137"/>
          </a:xfrm>
          <a:prstGeom prst="wedgeRoundRectCallout">
            <a:avLst>
              <a:gd name="adj1" fmla="val -186824"/>
              <a:gd name="adj2" fmla="val 55684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rtl="1"/>
            <a:r>
              <a:rPr lang="ar-DZ" b="1">
                <a:cs typeface="Arabic Transparent" pitchFamily="2" charset="-78"/>
              </a:rPr>
              <a:t> </a:t>
            </a:r>
            <a:r>
              <a:rPr lang="ar-DZ" b="1"/>
              <a:t>نفس مكان الحفظ السابق</a:t>
            </a:r>
            <a:endParaRPr lang="fr-FR" b="1"/>
          </a:p>
          <a:p>
            <a:pPr algn="r" rtl="1"/>
            <a:endParaRPr lang="fr-FR" b="1"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nimBg="1"/>
      <p:bldP spid="29710" grpId="0" animBg="1"/>
      <p:bldP spid="297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10213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6804025" y="1989138"/>
            <a:ext cx="1258888" cy="719137"/>
          </a:xfrm>
          <a:prstGeom prst="wedgeRoundRectCallout">
            <a:avLst>
              <a:gd name="adj1" fmla="val -510528"/>
              <a:gd name="adj2" fmla="val -31335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rtl="1"/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/>
              <a:t>نفس مكان الحفظ السابق</a:t>
            </a:r>
            <a:endParaRPr lang="fr-FR" b="1" dirty="0"/>
          </a:p>
          <a:p>
            <a:pPr algn="r" rtl="1"/>
            <a:endParaRPr lang="fr-FR" b="1" dirty="0">
              <a:cs typeface="Arabic Transparent" pitchFamily="2" charset="-78"/>
            </a:endParaRP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5580063" y="4005263"/>
            <a:ext cx="2770187" cy="719137"/>
          </a:xfrm>
          <a:prstGeom prst="wedgeRoundRectCallout">
            <a:avLst>
              <a:gd name="adj1" fmla="val -170861"/>
              <a:gd name="adj2" fmla="val -301213"/>
              <a:gd name="adj3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rtl="1"/>
            <a:r>
              <a:rPr lang="ar-DZ">
                <a:cs typeface="Arabic Transparent" pitchFamily="2" charset="-78"/>
              </a:rPr>
              <a:t> </a:t>
            </a:r>
            <a:endParaRPr lang="fr-FR"/>
          </a:p>
          <a:p>
            <a:pPr algn="r" rtl="1"/>
            <a:endParaRPr lang="fr-FR">
              <a:cs typeface="Arabic Transparent" pitchFamily="2" charset="-78"/>
            </a:endParaRPr>
          </a:p>
        </p:txBody>
      </p:sp>
      <p:sp>
        <p:nvSpPr>
          <p:cNvPr id="30734" name="WordArt 14"/>
          <p:cNvSpPr>
            <a:spLocks noChangeArrowheads="1" noChangeShapeType="1" noTextEdit="1"/>
          </p:cNvSpPr>
          <p:nvPr/>
        </p:nvSpPr>
        <p:spPr bwMode="auto">
          <a:xfrm>
            <a:off x="5589588" y="4143375"/>
            <a:ext cx="2638425" cy="377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fichier HEX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3" grpId="0" animBg="1"/>
      <p:bldP spid="30735" grpId="0" animBg="1"/>
      <p:bldP spid="3073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722" y="1562096"/>
            <a:ext cx="1931988" cy="906463"/>
          </a:xfrm>
          <a:prstGeom prst="rect">
            <a:avLst/>
          </a:prstGeom>
          <a:noFill/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297" y="4225921"/>
            <a:ext cx="4010025" cy="1114425"/>
          </a:xfrm>
          <a:prstGeom prst="rect">
            <a:avLst/>
          </a:prstGeom>
          <a:noFill/>
        </p:spPr>
      </p:pic>
      <p:sp>
        <p:nvSpPr>
          <p:cNvPr id="90120" name="WordArt 8"/>
          <p:cNvSpPr>
            <a:spLocks noChangeArrowheads="1" noChangeShapeType="1" noTextEdit="1"/>
          </p:cNvSpPr>
          <p:nvPr/>
        </p:nvSpPr>
        <p:spPr bwMode="auto">
          <a:xfrm>
            <a:off x="428596" y="500042"/>
            <a:ext cx="3721100" cy="72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IC PROG </a:t>
            </a:r>
            <a:r>
              <a:rPr lang="ar-DZ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المبرمج  </a:t>
            </a:r>
            <a:endParaRPr lang="fr-FR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Arabic Transparent"/>
            </a:endParaRPr>
          </a:p>
        </p:txBody>
      </p:sp>
      <p:sp>
        <p:nvSpPr>
          <p:cNvPr id="90121" name="AutoShape 9"/>
          <p:cNvSpPr>
            <a:spLocks noChangeArrowheads="1"/>
          </p:cNvSpPr>
          <p:nvPr/>
        </p:nvSpPr>
        <p:spPr bwMode="auto">
          <a:xfrm>
            <a:off x="2357422" y="2857496"/>
            <a:ext cx="503238" cy="936625"/>
          </a:xfrm>
          <a:prstGeom prst="downArrow">
            <a:avLst>
              <a:gd name="adj1" fmla="val 50000"/>
              <a:gd name="adj2" fmla="val 4653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67776" y="166992"/>
            <a:ext cx="292892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400" b="1" dirty="0" smtClean="0">
                <a:solidFill>
                  <a:srgbClr val="002060"/>
                </a:solidFill>
              </a:rPr>
              <a:t>تثبيت المبرمج </a:t>
            </a:r>
            <a:r>
              <a:rPr lang="fr-FR" sz="2400" b="1" dirty="0" smtClean="0">
                <a:solidFill>
                  <a:srgbClr val="002060"/>
                </a:solidFill>
              </a:rPr>
              <a:t>IC PROG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3" descr="H:\Sans titre.bmp"/>
          <p:cNvPicPr>
            <a:picLocks noChangeAspect="1" noChangeArrowheads="1"/>
          </p:cNvPicPr>
          <p:nvPr/>
        </p:nvPicPr>
        <p:blipFill>
          <a:blip r:embed="rId4"/>
          <a:srcRect r="12500"/>
          <a:stretch>
            <a:fillRect/>
          </a:stretch>
        </p:blipFill>
        <p:spPr bwMode="auto">
          <a:xfrm>
            <a:off x="5286380" y="3643314"/>
            <a:ext cx="3741744" cy="2987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 animBg="1"/>
      <p:bldP spid="901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7" name="AutoShape 97"/>
          <p:cNvSpPr>
            <a:spLocks noChangeArrowheads="1"/>
          </p:cNvSpPr>
          <p:nvPr/>
        </p:nvSpPr>
        <p:spPr bwMode="auto">
          <a:xfrm>
            <a:off x="244475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0578" name="AutoShape 98"/>
          <p:cNvSpPr>
            <a:spLocks noChangeArrowheads="1"/>
          </p:cNvSpPr>
          <p:nvPr/>
        </p:nvSpPr>
        <p:spPr bwMode="auto">
          <a:xfrm>
            <a:off x="1760538" y="44450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0579" name="AutoShape 99"/>
          <p:cNvSpPr>
            <a:spLocks noChangeArrowheads="1"/>
          </p:cNvSpPr>
          <p:nvPr/>
        </p:nvSpPr>
        <p:spPr bwMode="auto">
          <a:xfrm>
            <a:off x="3294063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0580" name="AutoShape 100"/>
          <p:cNvSpPr>
            <a:spLocks noChangeArrowheads="1"/>
          </p:cNvSpPr>
          <p:nvPr/>
        </p:nvSpPr>
        <p:spPr bwMode="auto">
          <a:xfrm>
            <a:off x="4805363" y="430213"/>
            <a:ext cx="1241425" cy="45243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ar-DZ" sz="2000" b="1">
                <a:cs typeface="Arabic Transparent" pitchFamily="2" charset="-78"/>
              </a:rPr>
              <a:t>الربط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20581" name="AutoShape 101"/>
          <p:cNvSpPr>
            <a:spLocks noChangeArrowheads="1"/>
          </p:cNvSpPr>
          <p:nvPr/>
        </p:nvSpPr>
        <p:spPr bwMode="auto">
          <a:xfrm>
            <a:off x="1519238" y="5873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82" name="AutoShape 102"/>
          <p:cNvSpPr>
            <a:spLocks noChangeArrowheads="1"/>
          </p:cNvSpPr>
          <p:nvPr/>
        </p:nvSpPr>
        <p:spPr bwMode="auto">
          <a:xfrm>
            <a:off x="4551363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83" name="AutoShape 103"/>
          <p:cNvSpPr>
            <a:spLocks noChangeArrowheads="1"/>
          </p:cNvSpPr>
          <p:nvPr/>
        </p:nvSpPr>
        <p:spPr bwMode="auto">
          <a:xfrm>
            <a:off x="3030538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84" name="AutoShape 104"/>
          <p:cNvSpPr>
            <a:spLocks noChangeArrowheads="1"/>
          </p:cNvSpPr>
          <p:nvPr/>
        </p:nvSpPr>
        <p:spPr bwMode="auto">
          <a:xfrm>
            <a:off x="6343650" y="43973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البنية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0585" name="AutoShape 105"/>
          <p:cNvSpPr>
            <a:spLocks noChangeArrowheads="1"/>
          </p:cNvSpPr>
          <p:nvPr/>
        </p:nvSpPr>
        <p:spPr bwMode="auto">
          <a:xfrm>
            <a:off x="7867650" y="4556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0586" name="AutoShape 106"/>
          <p:cNvSpPr>
            <a:spLocks noChangeArrowheads="1"/>
          </p:cNvSpPr>
          <p:nvPr/>
        </p:nvSpPr>
        <p:spPr bwMode="auto">
          <a:xfrm>
            <a:off x="6076950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87" name="AutoShape 107"/>
          <p:cNvSpPr>
            <a:spLocks noChangeArrowheads="1"/>
          </p:cNvSpPr>
          <p:nvPr/>
        </p:nvSpPr>
        <p:spPr bwMode="auto">
          <a:xfrm>
            <a:off x="7610475" y="595313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88" name="Rectangle 108"/>
          <p:cNvSpPr>
            <a:spLocks noChangeArrowheads="1"/>
          </p:cNvSpPr>
          <p:nvPr/>
        </p:nvSpPr>
        <p:spPr bwMode="auto">
          <a:xfrm>
            <a:off x="5364163" y="2133600"/>
            <a:ext cx="353060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1ـ </a:t>
            </a:r>
            <a:r>
              <a:rPr lang="fr-FR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RA0</a:t>
            </a:r>
            <a:r>
              <a:rPr lang="ar-DZ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/ </a:t>
            </a:r>
            <a:r>
              <a:rPr lang="fr-FR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RA4</a:t>
            </a:r>
            <a:r>
              <a:rPr lang="ar-DZ" sz="2000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: مداخل أو مخارج .</a:t>
            </a:r>
            <a:endParaRPr lang="en-US" sz="2000" b="1">
              <a:solidFill>
                <a:srgbClr val="0000FF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0589" name="Rectangle 109"/>
          <p:cNvSpPr>
            <a:spLocks noChangeArrowheads="1"/>
          </p:cNvSpPr>
          <p:nvPr/>
        </p:nvSpPr>
        <p:spPr bwMode="auto">
          <a:xfrm>
            <a:off x="5505268" y="2638425"/>
            <a:ext cx="336867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eaLnBrk="1" hangingPunct="1"/>
            <a:r>
              <a:rPr lang="ar-DZ" sz="2000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2ـ </a:t>
            </a:r>
            <a:r>
              <a:rPr lang="fr-FR" sz="2000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RB0</a:t>
            </a:r>
            <a:r>
              <a:rPr lang="ar-DZ" sz="2000" b="1">
                <a:solidFill>
                  <a:srgbClr val="FF0000"/>
                </a:solidFill>
                <a:cs typeface="Arabic Transparent" pitchFamily="2" charset="-78"/>
              </a:rPr>
              <a:t>/</a:t>
            </a:r>
            <a:r>
              <a:rPr lang="fr-FR" sz="2000" b="1">
                <a:solidFill>
                  <a:srgbClr val="FF0000"/>
                </a:solidFill>
                <a:cs typeface="Arabic Transparent" pitchFamily="2" charset="-78"/>
              </a:rPr>
              <a:t>RB7</a:t>
            </a:r>
            <a:r>
              <a:rPr lang="ar-DZ" sz="2000" b="1">
                <a:solidFill>
                  <a:srgbClr val="FF0000"/>
                </a:solidFill>
                <a:cs typeface="Arabic Transparent" pitchFamily="2" charset="-78"/>
              </a:rPr>
              <a:t>  : مداخل أو مخارج</a:t>
            </a:r>
            <a:endParaRPr lang="fr-FR" sz="20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0590" name="Rectangle 110"/>
          <p:cNvSpPr>
            <a:spLocks noChangeArrowheads="1"/>
          </p:cNvSpPr>
          <p:nvPr/>
        </p:nvSpPr>
        <p:spPr bwMode="auto">
          <a:xfrm>
            <a:off x="5557838" y="3148013"/>
            <a:ext cx="331787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000" b="1" dirty="0">
                <a:solidFill>
                  <a:srgbClr val="008000"/>
                </a:solidFill>
                <a:cs typeface="Arabic Transparent" pitchFamily="2" charset="-78"/>
              </a:rPr>
              <a:t>3ـ </a:t>
            </a:r>
            <a:r>
              <a:rPr lang="fr-FR" sz="2000" b="1" dirty="0">
                <a:solidFill>
                  <a:srgbClr val="008000"/>
                </a:solidFill>
                <a:cs typeface="Arabic Transparent" pitchFamily="2" charset="-78"/>
              </a:rPr>
              <a:t>VDD</a:t>
            </a:r>
            <a:r>
              <a:rPr lang="ar-DZ" sz="2000" b="1" dirty="0">
                <a:solidFill>
                  <a:srgbClr val="008000"/>
                </a:solidFill>
                <a:cs typeface="Arabic Transparent" pitchFamily="2" charset="-78"/>
              </a:rPr>
              <a:t> ،  </a:t>
            </a:r>
            <a:r>
              <a:rPr lang="fr-FR" sz="2000" b="1" dirty="0">
                <a:solidFill>
                  <a:srgbClr val="008000"/>
                </a:solidFill>
                <a:cs typeface="Arabic Transparent" pitchFamily="2" charset="-78"/>
              </a:rPr>
              <a:t>VSS</a:t>
            </a:r>
            <a:r>
              <a:rPr lang="ar-DZ" sz="2000" b="1" dirty="0">
                <a:solidFill>
                  <a:srgbClr val="008000"/>
                </a:solidFill>
                <a:cs typeface="Arabic Transparent" pitchFamily="2" charset="-78"/>
              </a:rPr>
              <a:t> : توتر التغذية .</a:t>
            </a:r>
          </a:p>
        </p:txBody>
      </p:sp>
      <p:sp>
        <p:nvSpPr>
          <p:cNvPr id="20591" name="Rectangle 111"/>
          <p:cNvSpPr>
            <a:spLocks noChangeArrowheads="1"/>
          </p:cNvSpPr>
          <p:nvPr/>
        </p:nvSpPr>
        <p:spPr bwMode="auto">
          <a:xfrm>
            <a:off x="4354513" y="3657600"/>
            <a:ext cx="4514850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fr-FR" sz="2000" b="1" dirty="0">
                <a:solidFill>
                  <a:srgbClr val="000000"/>
                </a:solidFill>
                <a:cs typeface="Arabic Transparent" pitchFamily="2" charset="-78"/>
              </a:rPr>
              <a:t>4</a:t>
            </a:r>
            <a:r>
              <a:rPr lang="ar-DZ" sz="2000" b="1" dirty="0">
                <a:solidFill>
                  <a:srgbClr val="000000"/>
                </a:solidFill>
                <a:cs typeface="Arabic Transparent" pitchFamily="2" charset="-78"/>
              </a:rPr>
              <a:t>ـ </a:t>
            </a:r>
            <a:r>
              <a:rPr lang="fr-FR" sz="2000" b="1" dirty="0" smtClean="0">
                <a:solidFill>
                  <a:srgbClr val="000000"/>
                </a:solidFill>
                <a:cs typeface="Arabic Transparent" pitchFamily="2" charset="-78"/>
              </a:rPr>
              <a:t>OSC1</a:t>
            </a:r>
            <a:r>
              <a:rPr lang="ar-DZ" sz="2000" b="1" dirty="0" smtClean="0">
                <a:solidFill>
                  <a:srgbClr val="000000"/>
                </a:solidFill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000000"/>
                </a:solidFill>
                <a:cs typeface="Arabic Transparent" pitchFamily="2" charset="-78"/>
              </a:rPr>
              <a:t>، </a:t>
            </a:r>
            <a:r>
              <a:rPr lang="fr-FR" sz="2000" b="1" dirty="0">
                <a:solidFill>
                  <a:srgbClr val="000000"/>
                </a:solidFill>
                <a:cs typeface="Arabic Transparent" pitchFamily="2" charset="-78"/>
              </a:rPr>
              <a:t>OSC2</a:t>
            </a:r>
            <a:r>
              <a:rPr lang="ar-DZ" sz="2000" b="1" dirty="0">
                <a:solidFill>
                  <a:srgbClr val="000000"/>
                </a:solidFill>
                <a:cs typeface="Arabic Transparent" pitchFamily="2" charset="-78"/>
              </a:rPr>
              <a:t> : إشارة ساعة(</a:t>
            </a:r>
            <a:r>
              <a:rPr lang="ar-DZ" sz="2000" b="1" dirty="0" err="1">
                <a:solidFill>
                  <a:srgbClr val="000000"/>
                </a:solidFill>
                <a:cs typeface="Arabic Transparent" pitchFamily="2" charset="-78"/>
              </a:rPr>
              <a:t>الميقاتية</a:t>
            </a:r>
            <a:r>
              <a:rPr lang="ar-DZ" sz="2000" b="1" dirty="0">
                <a:solidFill>
                  <a:srgbClr val="000000"/>
                </a:solidFill>
                <a:cs typeface="Arabic Transparent" pitchFamily="2" charset="-78"/>
              </a:rPr>
              <a:t>) .</a:t>
            </a:r>
            <a:endParaRPr lang="en-US" sz="2000" b="1" dirty="0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0592" name="Rectangle 112"/>
          <p:cNvSpPr>
            <a:spLocks noChangeArrowheads="1"/>
          </p:cNvSpPr>
          <p:nvPr/>
        </p:nvSpPr>
        <p:spPr bwMode="auto">
          <a:xfrm>
            <a:off x="5539327" y="4227513"/>
            <a:ext cx="3358612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000" b="1">
                <a:solidFill>
                  <a:srgbClr val="000000"/>
                </a:solidFill>
                <a:cs typeface="Arabic Transparent" pitchFamily="2" charset="-78"/>
              </a:rPr>
              <a:t>5ـ </a:t>
            </a:r>
            <a:r>
              <a:rPr lang="fr-FR" sz="2000" b="1">
                <a:solidFill>
                  <a:srgbClr val="000000"/>
                </a:solidFill>
                <a:cs typeface="Arabic Transparent" pitchFamily="2" charset="-78"/>
              </a:rPr>
              <a:t>MCLR</a:t>
            </a:r>
            <a:r>
              <a:rPr lang="ar-DZ" sz="2000" b="1">
                <a:solidFill>
                  <a:srgbClr val="000000"/>
                </a:solidFill>
                <a:cs typeface="Arabic Transparent" pitchFamily="2" charset="-78"/>
              </a:rPr>
              <a:t> : الإرجاع إلى الصفر . </a:t>
            </a:r>
            <a:endParaRPr lang="en-US" sz="20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grpSp>
        <p:nvGrpSpPr>
          <p:cNvPr id="2" name="Group 113"/>
          <p:cNvGrpSpPr>
            <a:grpSpLocks/>
          </p:cNvGrpSpPr>
          <p:nvPr/>
        </p:nvGrpSpPr>
        <p:grpSpPr bwMode="auto">
          <a:xfrm>
            <a:off x="134938" y="2168525"/>
            <a:ext cx="4076700" cy="3200400"/>
            <a:chOff x="85" y="618"/>
            <a:chExt cx="2568" cy="2016"/>
          </a:xfrm>
        </p:grpSpPr>
        <p:pic>
          <p:nvPicPr>
            <p:cNvPr id="13331" name="Picture 1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" y="618"/>
              <a:ext cx="2568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2" name="Text Box 115"/>
            <p:cNvSpPr txBox="1">
              <a:spLocks noChangeArrowheads="1"/>
            </p:cNvSpPr>
            <p:nvPr/>
          </p:nvSpPr>
          <p:spPr bwMode="auto">
            <a:xfrm>
              <a:off x="1973" y="1480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rgbClr val="66FF33"/>
                  </a:solidFill>
                </a:rPr>
                <a:t>V</a:t>
              </a:r>
              <a:r>
                <a:rPr lang="fr-FR" sz="1200" b="1">
                  <a:solidFill>
                    <a:srgbClr val="66FF33"/>
                  </a:solidFill>
                </a:rPr>
                <a:t>DD</a:t>
              </a:r>
              <a:endParaRPr lang="en-US" sz="1200" b="1">
                <a:solidFill>
                  <a:srgbClr val="66FF3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0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0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0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7" grpId="0" animBg="1"/>
      <p:bldP spid="20578" grpId="0" animBg="1"/>
      <p:bldP spid="20579" grpId="0" animBg="1"/>
      <p:bldP spid="20580" grpId="0" animBg="1"/>
      <p:bldP spid="20581" grpId="0" animBg="1"/>
      <p:bldP spid="20582" grpId="0" animBg="1"/>
      <p:bldP spid="20583" grpId="0" animBg="1"/>
      <p:bldP spid="20584" grpId="0" animBg="1"/>
      <p:bldP spid="20585" grpId="0" animBg="1"/>
      <p:bldP spid="20586" grpId="0" animBg="1"/>
      <p:bldP spid="20587" grpId="0" animBg="1"/>
      <p:bldP spid="20588" grpId="0"/>
      <p:bldP spid="20589" grpId="0"/>
      <p:bldP spid="20590" grpId="0"/>
      <p:bldP spid="20591" grpId="0"/>
      <p:bldP spid="2059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623050" y="38100"/>
            <a:ext cx="2486025" cy="3968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1 ـ هيكل كتابة البرنامج</a:t>
            </a:r>
            <a:r>
              <a:rPr lang="fr-FR" altLang="ja-JP" sz="2000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 sz="2000">
                <a:ea typeface="MS PGothic" pitchFamily="34" charset="-128"/>
              </a:rPr>
              <a:t> </a:t>
            </a:r>
            <a:endParaRPr lang="en-US" altLang="ja-JP" sz="2000">
              <a:ea typeface="MS PGothic" pitchFamily="34" charset="-128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146675" y="358775"/>
            <a:ext cx="38528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8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كل برنامج يكتب بلغة التجميع له الهيكل التالي</a:t>
            </a:r>
            <a:r>
              <a:rPr lang="fr-FR" altLang="ja-JP" sz="1800" b="1" dirty="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 sz="1800" dirty="0">
                <a:solidFill>
                  <a:schemeClr val="tx1"/>
                </a:solidFill>
                <a:ea typeface="MS PGothic" pitchFamily="34" charset="-128"/>
                <a:cs typeface="Arabic Transparent" pitchFamily="2" charset="-78"/>
              </a:rPr>
              <a:t>  </a:t>
            </a:r>
            <a:endParaRPr lang="en-US" altLang="ja-JP" sz="1800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971550" y="260350"/>
            <a:ext cx="234833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 NOM DE PROGRAMME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985838" y="482600"/>
            <a:ext cx="205447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 DATE DE CREATION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ar-DZ" altLang="ja-JP" sz="1600" b="1">
                <a:solidFill>
                  <a:srgbClr val="336600"/>
                </a:solidFill>
                <a:latin typeface="Calibri" pitchFamily="34" charset="0"/>
              </a:rPr>
              <a:t> </a:t>
            </a:r>
            <a:endParaRPr lang="fr-FR" altLang="ja-JP" sz="1600" b="1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971550" y="714375"/>
            <a:ext cx="108683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; AUTEUR 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223838" y="1035050"/>
            <a:ext cx="3866058" cy="7107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;+++++++++++++++++++++++++++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        LES DIRECTIVES</a:t>
            </a:r>
          </a:p>
          <a:p>
            <a:pPr eaLnBrk="0" hangingPunct="0"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;+++++++++++++++++++++++++++ 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222250" y="1916113"/>
            <a:ext cx="3819572" cy="7107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;+++++++++++++++++++++++++++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      DECLARATION DES VARIABLES</a:t>
            </a:r>
          </a:p>
          <a:p>
            <a:pPr eaLnBrk="0" hangingPunct="0"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;+++++++++++++++++++++++++++</a:t>
            </a: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755839" y="1571612"/>
            <a:ext cx="2244525" cy="4480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…………………..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ct val="700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…………………..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209550" y="2895600"/>
            <a:ext cx="4801314" cy="7107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ts val="1600"/>
              </a:lnSpc>
              <a:tabLst>
                <a:tab pos="4572000" algn="l"/>
              </a:tabLst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;+++++++++++++++++++++++++++	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ts val="1600"/>
              </a:lnSpc>
              <a:tabLst>
                <a:tab pos="4572000" algn="l"/>
              </a:tabLst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        VECTEUR DE RESET</a:t>
            </a:r>
          </a:p>
          <a:p>
            <a:pPr eaLnBrk="0" hangingPunct="0">
              <a:lnSpc>
                <a:spcPts val="1600"/>
              </a:lnSpc>
              <a:tabLst>
                <a:tab pos="4572000" algn="l"/>
              </a:tabLst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;+++++++++++++++++++++++++++</a:t>
            </a:r>
          </a:p>
        </p:txBody>
      </p:sp>
      <p:sp>
        <p:nvSpPr>
          <p:cNvPr id="8242" name="Rectangle 50"/>
          <p:cNvSpPr>
            <a:spLocks noChangeArrowheads="1"/>
          </p:cNvSpPr>
          <p:nvPr/>
        </p:nvSpPr>
        <p:spPr bwMode="auto">
          <a:xfrm>
            <a:off x="230188" y="3868738"/>
            <a:ext cx="3866058" cy="7107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;+++++++++++++++++++++++++++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        INITIALISATIONS</a:t>
            </a:r>
          </a:p>
          <a:p>
            <a:pPr eaLnBrk="0" hangingPunct="0">
              <a:lnSpc>
                <a:spcPts val="16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;+++++++++++++++++++++++++++ </a:t>
            </a:r>
          </a:p>
        </p:txBody>
      </p:sp>
      <p:sp>
        <p:nvSpPr>
          <p:cNvPr id="8244" name="Rectangle 52"/>
          <p:cNvSpPr>
            <a:spLocks noChangeArrowheads="1"/>
          </p:cNvSpPr>
          <p:nvPr/>
        </p:nvSpPr>
        <p:spPr bwMode="auto">
          <a:xfrm>
            <a:off x="217488" y="4903788"/>
            <a:ext cx="3866058" cy="7107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ts val="16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;+++++++++++++++++++++++++++</a:t>
            </a:r>
            <a:endParaRPr lang="fr-FR" altLang="ja-JP" sz="1600" b="1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ts val="16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        PROGRAMME PRINCIPALE</a:t>
            </a:r>
          </a:p>
          <a:p>
            <a:pPr eaLnBrk="0" hangingPunct="0">
              <a:lnSpc>
                <a:spcPts val="16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;+++++++++++++++++++++++++++ </a:t>
            </a:r>
          </a:p>
        </p:txBody>
      </p:sp>
      <p:sp>
        <p:nvSpPr>
          <p:cNvPr id="8246" name="Rectangle 54"/>
          <p:cNvSpPr>
            <a:spLocks noChangeArrowheads="1"/>
          </p:cNvSpPr>
          <p:nvPr/>
        </p:nvSpPr>
        <p:spPr bwMode="auto">
          <a:xfrm>
            <a:off x="228600" y="5938838"/>
            <a:ext cx="3819572" cy="7107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ts val="16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;+++++++++++++++++++++++++++</a:t>
            </a:r>
            <a:endParaRPr lang="fr-FR" altLang="ja-JP" sz="1600" b="1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ts val="16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        SOUS - PROGRAMME</a:t>
            </a:r>
          </a:p>
          <a:p>
            <a:pPr eaLnBrk="0" hangingPunct="0">
              <a:lnSpc>
                <a:spcPts val="16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;+++++++++++++++++++++++++++</a:t>
            </a:r>
          </a:p>
        </p:txBody>
      </p:sp>
      <p:sp>
        <p:nvSpPr>
          <p:cNvPr id="8253" name="Rectangle 61"/>
          <p:cNvSpPr>
            <a:spLocks noChangeArrowheads="1"/>
          </p:cNvSpPr>
          <p:nvPr/>
        </p:nvSpPr>
        <p:spPr bwMode="auto">
          <a:xfrm>
            <a:off x="692150" y="3500438"/>
            <a:ext cx="2244525" cy="4480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…………………..</a:t>
            </a:r>
            <a:endParaRPr lang="fr-FR" altLang="ja-JP" sz="1600" b="1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ct val="700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…………………..</a:t>
            </a:r>
          </a:p>
        </p:txBody>
      </p:sp>
      <p:sp>
        <p:nvSpPr>
          <p:cNvPr id="8254" name="Rectangle 62"/>
          <p:cNvSpPr>
            <a:spLocks noChangeArrowheads="1"/>
          </p:cNvSpPr>
          <p:nvPr/>
        </p:nvSpPr>
        <p:spPr bwMode="auto">
          <a:xfrm>
            <a:off x="827277" y="2500306"/>
            <a:ext cx="2244525" cy="4480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…………………..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ct val="700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…………………..</a:t>
            </a:r>
          </a:p>
        </p:txBody>
      </p:sp>
      <p:sp>
        <p:nvSpPr>
          <p:cNvPr id="8255" name="Rectangle 63"/>
          <p:cNvSpPr>
            <a:spLocks noChangeArrowheads="1"/>
          </p:cNvSpPr>
          <p:nvPr/>
        </p:nvSpPr>
        <p:spPr bwMode="auto">
          <a:xfrm>
            <a:off x="827277" y="5500702"/>
            <a:ext cx="2244525" cy="4480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</a:t>
            </a: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…………………..</a:t>
            </a:r>
            <a:endParaRPr lang="fr-FR" altLang="ja-JP" sz="1600" b="1" dirty="0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ct val="70000"/>
              </a:lnSpc>
            </a:pPr>
            <a:r>
              <a:rPr lang="fr-FR" altLang="ja-JP" sz="16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…………………..</a:t>
            </a:r>
          </a:p>
        </p:txBody>
      </p:sp>
      <p:sp>
        <p:nvSpPr>
          <p:cNvPr id="8256" name="Rectangle 64"/>
          <p:cNvSpPr>
            <a:spLocks noChangeArrowheads="1"/>
          </p:cNvSpPr>
          <p:nvPr/>
        </p:nvSpPr>
        <p:spPr bwMode="auto">
          <a:xfrm>
            <a:off x="692150" y="4498975"/>
            <a:ext cx="2244525" cy="4480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</a:t>
            </a: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…………………..</a:t>
            </a:r>
            <a:endParaRPr lang="fr-FR" altLang="ja-JP" sz="1600" b="1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  <a:p>
            <a:pPr eaLnBrk="0" hangingPunct="0">
              <a:lnSpc>
                <a:spcPct val="70000"/>
              </a:lnSpc>
            </a:pPr>
            <a:r>
              <a:rPr lang="fr-FR" altLang="ja-JP" sz="16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                   …………………..</a:t>
            </a:r>
          </a:p>
        </p:txBody>
      </p:sp>
      <p:sp>
        <p:nvSpPr>
          <p:cNvPr id="8258" name="Rectangle 66"/>
          <p:cNvSpPr>
            <a:spLocks noChangeArrowheads="1"/>
          </p:cNvSpPr>
          <p:nvPr/>
        </p:nvSpPr>
        <p:spPr bwMode="auto">
          <a:xfrm>
            <a:off x="1835150" y="6553200"/>
            <a:ext cx="70083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b="1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 END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7" grpId="0"/>
      <p:bldP spid="8199" grpId="0"/>
      <p:bldP spid="8203" grpId="0"/>
      <p:bldP spid="8204" grpId="0"/>
      <p:bldP spid="8206" grpId="0"/>
      <p:bldP spid="8210" grpId="0"/>
      <p:bldP spid="8211" grpId="0"/>
      <p:bldP spid="8213" grpId="0"/>
      <p:bldP spid="8242" grpId="0"/>
      <p:bldP spid="8244" grpId="0"/>
      <p:bldP spid="8246" grpId="0"/>
      <p:bldP spid="8253" grpId="0"/>
      <p:bldP spid="8254" grpId="0"/>
      <p:bldP spid="8255" grpId="0"/>
      <p:bldP spid="8256" grpId="0"/>
      <p:bldP spid="825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82675" y="-11113"/>
            <a:ext cx="1808637" cy="2769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 NOM DE PROGRAMME</a:t>
            </a:r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077913" y="173038"/>
            <a:ext cx="1582737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 DATE DE CREATION</a:t>
            </a:r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ar-DZ" altLang="ja-JP" sz="1200" b="1">
                <a:solidFill>
                  <a:srgbClr val="336600"/>
                </a:solidFill>
                <a:latin typeface="Calibri" pitchFamily="34" charset="0"/>
              </a:rPr>
              <a:t> </a:t>
            </a:r>
            <a:endParaRPr lang="fr-FR" altLang="ja-JP" sz="1200" b="1">
              <a:solidFill>
                <a:srgbClr val="3366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082675" y="347663"/>
            <a:ext cx="863313" cy="2769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sz="12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</a:rPr>
              <a:t> ; AUTEUR 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44488" y="592138"/>
            <a:ext cx="3189143" cy="54893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fr-FR" altLang="ja-JP" sz="13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        LES DIRECTIVES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 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33375" y="1220788"/>
            <a:ext cx="3150671" cy="54893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      DECLARATION DES VARIABLES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28596" y="964474"/>
            <a:ext cx="2511425" cy="4925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    …………………..</a:t>
            </a:r>
          </a:p>
          <a:p>
            <a:pPr eaLnBrk="0" hangingPunct="0">
              <a:lnSpc>
                <a:spcPct val="70000"/>
              </a:lnSpc>
            </a:pPr>
            <a:r>
              <a:rPr lang="fr-FR" altLang="ja-JP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    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320675" y="1849438"/>
            <a:ext cx="4801314" cy="54893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5000"/>
              </a:lnSpc>
              <a:tabLst>
                <a:tab pos="4572000" algn="l"/>
              </a:tabLst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	</a:t>
            </a:r>
          </a:p>
          <a:p>
            <a:pPr eaLnBrk="0" hangingPunct="0">
              <a:lnSpc>
                <a:spcPct val="75000"/>
              </a:lnSpc>
              <a:tabLst>
                <a:tab pos="4572000" algn="l"/>
              </a:tabLst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        VECTEUR DE RESET</a:t>
            </a:r>
          </a:p>
          <a:p>
            <a:pPr eaLnBrk="0" hangingPunct="0">
              <a:lnSpc>
                <a:spcPct val="75000"/>
              </a:lnSpc>
              <a:tabLst>
                <a:tab pos="4572000" algn="l"/>
              </a:tabLst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41313" y="2441575"/>
            <a:ext cx="3189143" cy="54893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fr-FR" altLang="ja-JP" sz="13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        INITIALISATIONS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 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28613" y="3857625"/>
            <a:ext cx="3189143" cy="54245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        PROGRAMME PRINCIPALE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3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 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339725" y="5120322"/>
            <a:ext cx="3355983" cy="57708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fr-FR" altLang="ja-JP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        SOUS - PROGRAMME</a:t>
            </a:r>
          </a:p>
          <a:p>
            <a:pPr eaLnBrk="0" hangingPunct="0">
              <a:lnSpc>
                <a:spcPct val="75000"/>
              </a:lnSpc>
            </a:pPr>
            <a:r>
              <a:rPr lang="fr-FR" altLang="ja-JP" sz="1400" b="1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;+++++++++++++++++++++++++++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8596" y="2247174"/>
            <a:ext cx="2509020" cy="4925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    …………………..</a:t>
            </a:r>
          </a:p>
          <a:p>
            <a:pPr eaLnBrk="0" hangingPunct="0">
              <a:lnSpc>
                <a:spcPct val="70000"/>
              </a:lnSpc>
            </a:pPr>
            <a:r>
              <a:rPr lang="fr-FR" altLang="ja-JP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    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428596" y="1632812"/>
            <a:ext cx="2468946" cy="4925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fr-FR" altLang="ja-JP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    …………………..</a:t>
            </a:r>
          </a:p>
          <a:p>
            <a:pPr eaLnBrk="0" hangingPunct="0">
              <a:lnSpc>
                <a:spcPct val="70000"/>
              </a:lnSpc>
            </a:pPr>
            <a:r>
              <a:rPr lang="fr-FR" altLang="ja-JP" dirty="0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                   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2079625" y="6565900"/>
            <a:ext cx="694421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fr-FR" altLang="ja-JP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 END 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192213" y="2930525"/>
            <a:ext cx="419100" cy="11144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rgbClr val="00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INSTRUCTION</a:t>
            </a:r>
            <a:endParaRPr lang="fr-FR" sz="1000" b="1" dirty="0">
              <a:solidFill>
                <a:srgbClr val="0000FF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862138" y="2921000"/>
            <a:ext cx="419100" cy="11255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rgbClr val="FF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RIGISTRE</a:t>
            </a:r>
            <a:endParaRPr lang="fr-FR" sz="1000" b="1" dirty="0">
              <a:solidFill>
                <a:srgbClr val="FF00FF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2468563" y="2930525"/>
            <a:ext cx="650875" cy="121285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BIT</a:t>
            </a:r>
            <a:endParaRPr lang="fr-FR" altLang="ja-JP" sz="1000" b="1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Arabic Transparent" pitchFamily="2" charset="-78"/>
            </a:endParaRPr>
          </a:p>
          <a:p>
            <a:pPr eaLnBrk="0" hangingPunct="0"/>
            <a:r>
              <a:rPr lang="fr-FR" altLang="ja-JP" sz="1000" b="1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CONSTANTE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3357554" y="2925763"/>
            <a:ext cx="836612" cy="11271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COMMANTAIRE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3116263" y="2970213"/>
            <a:ext cx="523875" cy="4254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>
                <a:solidFill>
                  <a:srgbClr val="00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</a:t>
            </a:r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1192213" y="4329113"/>
            <a:ext cx="419100" cy="11144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rgbClr val="00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INSTRUCTION</a:t>
            </a:r>
            <a:endParaRPr lang="fr-FR" sz="1000" b="1" dirty="0" smtClean="0">
              <a:solidFill>
                <a:srgbClr val="0000FF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  <a:p>
            <a:endParaRPr lang="fr-FR" altLang="ja-JP" sz="1000" b="1" dirty="0">
              <a:solidFill>
                <a:srgbClr val="0000FF"/>
              </a:solidFill>
              <a:latin typeface="Calibri" pitchFamily="34" charset="0"/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1862138" y="4319588"/>
            <a:ext cx="419100" cy="11255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rgbClr val="FF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RIGISTRE</a:t>
            </a:r>
            <a:endParaRPr lang="fr-FR" sz="1000" b="1" dirty="0">
              <a:solidFill>
                <a:srgbClr val="FF00FF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2468563" y="4329113"/>
            <a:ext cx="650875" cy="11350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BIT</a:t>
            </a:r>
          </a:p>
          <a:p>
            <a:pPr eaLnBrk="0" hangingPunct="0"/>
            <a:r>
              <a:rPr lang="fr-FR" altLang="ja-JP" sz="10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CONSTANTE</a:t>
            </a:r>
            <a:endParaRPr lang="fr-FR" altLang="ja-JP" sz="1000" b="1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3357554" y="4324350"/>
            <a:ext cx="836612" cy="11271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COMMANTAIRE</a:t>
            </a: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3116263" y="4368800"/>
            <a:ext cx="523875" cy="4254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>
                <a:solidFill>
                  <a:srgbClr val="00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</a:t>
            </a:r>
          </a:p>
        </p:txBody>
      </p:sp>
      <p:sp>
        <p:nvSpPr>
          <p:cNvPr id="11312" name="Text Box 48"/>
          <p:cNvSpPr txBox="1">
            <a:spLocks noChangeArrowheads="1"/>
          </p:cNvSpPr>
          <p:nvPr/>
        </p:nvSpPr>
        <p:spPr bwMode="auto">
          <a:xfrm>
            <a:off x="1192213" y="5681663"/>
            <a:ext cx="419100" cy="11144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rgbClr val="00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INSTRUCTION</a:t>
            </a:r>
            <a:endParaRPr lang="fr-FR" sz="1000" b="1" dirty="0">
              <a:solidFill>
                <a:srgbClr val="0000FF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1313" name="Text Box 49"/>
          <p:cNvSpPr txBox="1">
            <a:spLocks noChangeArrowheads="1"/>
          </p:cNvSpPr>
          <p:nvPr/>
        </p:nvSpPr>
        <p:spPr bwMode="auto">
          <a:xfrm>
            <a:off x="1862138" y="5672138"/>
            <a:ext cx="419100" cy="11255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rgbClr val="FF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RIGISTRE</a:t>
            </a:r>
            <a:endParaRPr lang="fr-FR" sz="1000" b="1" dirty="0">
              <a:solidFill>
                <a:srgbClr val="FF00FF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1314" name="Text Box 50"/>
          <p:cNvSpPr txBox="1">
            <a:spLocks noChangeArrowheads="1"/>
          </p:cNvSpPr>
          <p:nvPr/>
        </p:nvSpPr>
        <p:spPr bwMode="auto">
          <a:xfrm>
            <a:off x="2468563" y="5681663"/>
            <a:ext cx="650875" cy="11350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BIT</a:t>
            </a:r>
          </a:p>
          <a:p>
            <a:pPr eaLnBrk="0" hangingPunct="0"/>
            <a:r>
              <a:rPr lang="fr-FR" altLang="ja-JP" sz="10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CONSTANTE</a:t>
            </a:r>
            <a:endParaRPr lang="fr-FR" altLang="ja-JP" sz="1000" b="1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11315" name="Text Box 51"/>
          <p:cNvSpPr txBox="1">
            <a:spLocks noChangeArrowheads="1"/>
          </p:cNvSpPr>
          <p:nvPr/>
        </p:nvSpPr>
        <p:spPr bwMode="auto">
          <a:xfrm>
            <a:off x="3357554" y="5676900"/>
            <a:ext cx="836612" cy="11271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>
                <a:solidFill>
                  <a:srgbClr val="336600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COMMANTAIRE</a:t>
            </a:r>
          </a:p>
        </p:txBody>
      </p:sp>
      <p:sp>
        <p:nvSpPr>
          <p:cNvPr id="11316" name="Text Box 52"/>
          <p:cNvSpPr txBox="1">
            <a:spLocks noChangeArrowheads="1"/>
          </p:cNvSpPr>
          <p:nvPr/>
        </p:nvSpPr>
        <p:spPr bwMode="auto">
          <a:xfrm>
            <a:off x="3116263" y="5721350"/>
            <a:ext cx="523875" cy="4254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/>
          <a:lstStyle/>
          <a:p>
            <a:r>
              <a:rPr lang="fr-FR" altLang="ja-JP" sz="1000" b="1">
                <a:solidFill>
                  <a:srgbClr val="0000FF"/>
                </a:solidFill>
                <a:latin typeface="Calibri" pitchFamily="34" charset="0"/>
                <a:ea typeface="MS PGothic" pitchFamily="34" charset="-128"/>
                <a:cs typeface="Arabic Transparent" pitchFamily="2" charset="-78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/>
      <p:bldP spid="11274" grpId="0"/>
      <p:bldP spid="11275" grpId="0"/>
      <p:bldP spid="11276" grpId="0"/>
      <p:bldP spid="11277" grpId="0"/>
      <p:bldP spid="11278" grpId="0"/>
      <p:bldP spid="11279" grpId="0"/>
      <p:bldP spid="11282" grpId="0"/>
      <p:bldP spid="11283" grpId="0"/>
      <p:bldP spid="11284" grpId="0"/>
      <p:bldP spid="11285" grpId="0"/>
      <p:bldP spid="11286" grpId="0"/>
      <p:bldP spid="11287" grpId="0"/>
      <p:bldP spid="11302" grpId="0"/>
      <p:bldP spid="11303" grpId="0"/>
      <p:bldP spid="11304" grpId="0"/>
      <p:bldP spid="11305" grpId="0"/>
      <p:bldP spid="11306" grpId="0"/>
      <p:bldP spid="11312" grpId="0"/>
      <p:bldP spid="11313" grpId="0"/>
      <p:bldP spid="11314" grpId="0"/>
      <p:bldP spid="11315" grpId="0"/>
      <p:bldP spid="113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Line 17"/>
          <p:cNvSpPr>
            <a:spLocks noChangeShapeType="1"/>
          </p:cNvSpPr>
          <p:nvPr/>
        </p:nvSpPr>
        <p:spPr bwMode="auto">
          <a:xfrm flipH="1">
            <a:off x="7327900" y="1268413"/>
            <a:ext cx="0" cy="17287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b="1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7584686" y="-24"/>
            <a:ext cx="148790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2000" b="1" u="sng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بعض البرامج</a:t>
            </a:r>
            <a:r>
              <a:rPr lang="fr-FR" altLang="ja-JP" sz="2000" b="1" u="sng" dirty="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 sz="2000" b="1" u="sng" dirty="0">
                <a:ea typeface="MS PGothic" pitchFamily="34" charset="-128"/>
              </a:rPr>
              <a:t> 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6477031" y="500042"/>
            <a:ext cx="2524125" cy="33655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1 </a:t>
            </a:r>
            <a:r>
              <a:rPr lang="ar-DZ" altLang="ja-JP" sz="1600" b="1" dirty="0" err="1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ـ</a:t>
            </a:r>
            <a:r>
              <a:rPr lang="ar-DZ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إشعال</a:t>
            </a:r>
            <a:r>
              <a:rPr lang="fr-FR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 dirty="0">
                <a:solidFill>
                  <a:srgbClr val="0000FF"/>
                </a:solidFill>
                <a:ea typeface="MS PGothic" pitchFamily="34" charset="-128"/>
                <a:cs typeface="Arabic Transparent" pitchFamily="2" charset="-78"/>
              </a:rPr>
              <a:t>LED  </a:t>
            </a:r>
            <a:r>
              <a:rPr lang="ar-DZ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بصفة دائمة</a:t>
            </a:r>
            <a:r>
              <a:rPr lang="fr-FR" altLang="ja-JP" sz="1600" b="1" dirty="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 sz="1600" b="1" dirty="0">
                <a:ea typeface="MS PGothic" pitchFamily="34" charset="-128"/>
              </a:rPr>
              <a:t> </a:t>
            </a:r>
          </a:p>
        </p:txBody>
      </p:sp>
      <p:sp>
        <p:nvSpPr>
          <p:cNvPr id="16402" name="AutoShape 18"/>
          <p:cNvSpPr>
            <a:spLocks noChangeArrowheads="1"/>
          </p:cNvSpPr>
          <p:nvPr/>
        </p:nvSpPr>
        <p:spPr bwMode="auto">
          <a:xfrm>
            <a:off x="6877050" y="1052513"/>
            <a:ext cx="935038" cy="288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البداية</a:t>
            </a:r>
            <a:endParaRPr lang="fr-FR" sz="18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6229350" y="1557338"/>
            <a:ext cx="2232025" cy="4318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/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شكل المرفأ  </a:t>
            </a:r>
            <a:r>
              <a:rPr lang="fr-FR" sz="1800" b="1">
                <a:solidFill>
                  <a:schemeClr val="tx1"/>
                </a:solidFill>
                <a:cs typeface="Arabic Transparent" pitchFamily="2" charset="-78"/>
              </a:rPr>
              <a:t>B</a:t>
            </a:r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 في  الخروج</a:t>
            </a:r>
            <a:endParaRPr lang="fr-FR" sz="18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6229350" y="2124075"/>
            <a:ext cx="2232025" cy="4318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/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اشعال </a:t>
            </a:r>
            <a:r>
              <a:rPr lang="fr-FR" sz="1800" b="1">
                <a:solidFill>
                  <a:schemeClr val="tx1"/>
                </a:solidFill>
                <a:cs typeface="Arabic Transparent" pitchFamily="2" charset="-78"/>
              </a:rPr>
              <a:t>LED</a:t>
            </a:r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 في المرفأ </a:t>
            </a:r>
            <a:r>
              <a:rPr lang="fr-FR" sz="1800" b="1">
                <a:solidFill>
                  <a:schemeClr val="tx1"/>
                </a:solidFill>
                <a:cs typeface="Arabic Transparent" pitchFamily="2" charset="-78"/>
              </a:rPr>
              <a:t>B</a:t>
            </a:r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fr-FR" sz="18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>
            <a:off x="6877050" y="2719388"/>
            <a:ext cx="935038" cy="2905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ar-DZ" sz="1800" b="1">
                <a:solidFill>
                  <a:schemeClr val="tx1"/>
                </a:solidFill>
                <a:cs typeface="Arabic Transparent" pitchFamily="2" charset="-78"/>
              </a:rPr>
              <a:t>النهاية</a:t>
            </a:r>
            <a:endParaRPr lang="fr-FR" sz="1800" b="1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3573463"/>
            <a:ext cx="30591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-66675" y="63500"/>
            <a:ext cx="8532813" cy="69977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; NOM DE PROGRAMME : allumer une LED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; DATE DE CREATION :  09/04/2016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; AUTEUR : séminaire pic 16f84A  </a:t>
            </a:r>
            <a:r>
              <a:rPr lang="fr-FR" sz="1200" b="1" dirty="0" err="1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saida</a:t>
            </a:r>
            <a:endParaRPr lang="fr-FR" sz="1200" b="1" dirty="0">
              <a:solidFill>
                <a:srgbClr val="008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        LES DIRECTIVES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;+++++++++++++++++++++++++++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LIST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p=16F84   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Définition de processeur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#</a:t>
            </a:r>
            <a:r>
              <a:rPr lang="fr-FR" sz="1200" b="1" dirty="0" err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include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&lt;p16F84.inc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&gt;  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Définitions de variables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__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CONFIG   _CP_OFF &amp; _WDT_OFF &amp; _PWRTE_ON &amp; _HS_OSC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;+++++++++++++++++++++++++++	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        VECTEUR DE RESET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ORG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0x000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Vecteur de Reset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200" b="1" dirty="0"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;      INITIALISATIONS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BSF</a:t>
            </a:r>
            <a:r>
              <a:rPr lang="fr-FR" sz="12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 STATUS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,5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</a:t>
            </a:r>
            <a:r>
              <a:rPr lang="fr-FR" sz="1200" b="1" dirty="0" smtClean="0">
                <a:latin typeface="Calibri" pitchFamily="34" charset="0"/>
                <a:cs typeface="Times New Roman" pitchFamily="18" charset="0"/>
              </a:rPr>
              <a:t>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Met 1 (set) le bit 5 (RP0) du registre d’état (STATUS)	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Autrement dit sélectionne la page 1 du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Registre File (adresses  de 80 a 8B)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dans laquelle se trouve le Registre STATUS (à l’adresse 83)                                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MOVLW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0xEF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Met la valeur </a:t>
            </a:r>
            <a:r>
              <a:rPr lang="fr-FR" sz="1200" b="1" dirty="0" err="1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hex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EF dans le registre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W, matérialisant ainsi notre intention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d’utiliser les 7 lignes du Port B comme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ENTREES et RB4 comme sortie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MOVWF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 TRISB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stocke la valeur dans TRISB, Port B configuré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BCF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 STATUS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,5  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Retour à la page 0 du Registre File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200" b="1" dirty="0">
              <a:solidFill>
                <a:srgbClr val="008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        PROGRAMME PRINCIPALE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BSF  </a:t>
            </a:r>
            <a:r>
              <a:rPr lang="fr-FR" sz="12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PORTB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, 4 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Allume la LED, car l’instruction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BSF met à 1 (set) Dans le cas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; pressent, elle met à 1 ( 5 V ) le bit 4 du Port B (PORTB,4)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GOTO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12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LOOP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Le programme se reboucle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; La LED reste indéfiniment allumée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</a:t>
            </a:r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END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                               </a:t>
            </a:r>
            <a:r>
              <a:rPr lang="fr-FR" sz="1200" b="1" dirty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; fin du programme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2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>
            <a:off x="8208963" y="5300663"/>
            <a:ext cx="935037" cy="431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76200" y="5678488"/>
            <a:ext cx="536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LOOP</a:t>
            </a:r>
          </a:p>
        </p:txBody>
      </p:sp>
      <p:sp>
        <p:nvSpPr>
          <p:cNvPr id="16410" name="Oval 26"/>
          <p:cNvSpPr>
            <a:spLocks noChangeArrowheads="1"/>
          </p:cNvSpPr>
          <p:nvPr/>
        </p:nvSpPr>
        <p:spPr bwMode="auto">
          <a:xfrm>
            <a:off x="6084888" y="5445125"/>
            <a:ext cx="935037" cy="431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411" name="Oval 27"/>
          <p:cNvSpPr>
            <a:spLocks noChangeArrowheads="1"/>
          </p:cNvSpPr>
          <p:nvPr/>
        </p:nvSpPr>
        <p:spPr bwMode="auto">
          <a:xfrm>
            <a:off x="7235825" y="5013325"/>
            <a:ext cx="431800" cy="2159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6372225" y="5805488"/>
            <a:ext cx="2341563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(</a:t>
            </a:r>
            <a:r>
              <a:rPr lang="fr-FR" b="1" dirty="0">
                <a:solidFill>
                  <a:srgbClr val="0000FF"/>
                </a:solidFill>
              </a:rPr>
              <a:t>1110111</a:t>
            </a:r>
            <a:r>
              <a:rPr lang="en-US" b="1" dirty="0">
                <a:solidFill>
                  <a:srgbClr val="0000FF"/>
                </a:solidFill>
              </a:rPr>
              <a:t>1)</a:t>
            </a:r>
            <a:r>
              <a:rPr lang="en-US" sz="1000" b="1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=(EF)</a:t>
            </a:r>
            <a:r>
              <a:rPr lang="en-US" sz="1000" b="1" dirty="0">
                <a:solidFill>
                  <a:srgbClr val="0000FF"/>
                </a:solidFill>
              </a:rPr>
              <a:t>Hex</a:t>
            </a: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7451725" y="515778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8172450" y="4868863"/>
            <a:ext cx="57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+5V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6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6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6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6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6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16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16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64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16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164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164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164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4" dur="500"/>
                                        <p:tgtEl>
                                          <p:spTgt spid="164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640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1640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1640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1640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1640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1640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1640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5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8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500"/>
                                        <p:tgtEl>
                                          <p:spTgt spid="1640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8" dur="500"/>
                                        <p:tgtEl>
                                          <p:spTgt spid="1640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500"/>
                                        <p:tgtEl>
                                          <p:spTgt spid="1640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8" dur="500"/>
                                        <p:tgtEl>
                                          <p:spTgt spid="1640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500"/>
                                        <p:tgtEl>
                                          <p:spTgt spid="1640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8" dur="500"/>
                                        <p:tgtEl>
                                          <p:spTgt spid="1640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3" dur="500"/>
                                        <p:tgtEl>
                                          <p:spTgt spid="1640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6" dur="500"/>
                                        <p:tgtEl>
                                          <p:spTgt spid="1640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9" dur="500"/>
                                        <p:tgtEl>
                                          <p:spTgt spid="1640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4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9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4" dur="500"/>
                                        <p:tgtEl>
                                          <p:spTgt spid="16409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9" dur="500"/>
                                        <p:tgtEl>
                                          <p:spTgt spid="16409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4" dur="500"/>
                                        <p:tgtEl>
                                          <p:spTgt spid="1640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9" dur="500"/>
                                        <p:tgtEl>
                                          <p:spTgt spid="1640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4" dur="500"/>
                                        <p:tgtEl>
                                          <p:spTgt spid="1640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9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4" dur="500"/>
                                        <p:tgtEl>
                                          <p:spTgt spid="16409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 animBg="1"/>
      <p:bldP spid="16396" grpId="0"/>
      <p:bldP spid="16398" grpId="0" animBg="1"/>
      <p:bldP spid="16402" grpId="0" animBg="1"/>
      <p:bldP spid="16403" grpId="0" animBg="1"/>
      <p:bldP spid="16404" grpId="0" animBg="1"/>
      <p:bldP spid="16405" grpId="0" animBg="1"/>
      <p:bldP spid="16415" grpId="0" animBg="1"/>
      <p:bldP spid="16417" grpId="0"/>
      <p:bldP spid="16410" grpId="0" animBg="1"/>
      <p:bldP spid="16411" grpId="0" animBg="1"/>
      <p:bldP spid="16413" grpId="0"/>
      <p:bldP spid="16414" grpId="0" animBg="1"/>
      <p:bldP spid="164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285720" y="404813"/>
            <a:ext cx="8137525" cy="25638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fr-FR" b="1" dirty="0">
                <a:solidFill>
                  <a:srgbClr val="00CC00"/>
                </a:solidFill>
                <a:latin typeface="Calibri" pitchFamily="34" charset="0"/>
              </a:rPr>
              <a:t>               </a:t>
            </a:r>
            <a:r>
              <a:rPr lang="fr-FR" b="1" dirty="0">
                <a:solidFill>
                  <a:srgbClr val="CC3399"/>
                </a:solidFill>
                <a:latin typeface="Calibri" pitchFamily="34" charset="0"/>
              </a:rPr>
              <a:t>; Nom De Programme : ALLUMER UNE LED</a:t>
            </a:r>
          </a:p>
          <a:p>
            <a:r>
              <a:rPr lang="fr-FR" b="1" dirty="0">
                <a:solidFill>
                  <a:srgbClr val="CC3399"/>
                </a:solidFill>
                <a:latin typeface="Calibri" pitchFamily="34" charset="0"/>
              </a:rPr>
              <a:t>               ; Date De Création :  21/02/2016</a:t>
            </a:r>
          </a:p>
          <a:p>
            <a:r>
              <a:rPr lang="fr-FR" b="1" dirty="0">
                <a:solidFill>
                  <a:srgbClr val="CC3399"/>
                </a:solidFill>
                <a:latin typeface="Calibri" pitchFamily="34" charset="0"/>
              </a:rPr>
              <a:t>              ; Auteur : séminaire pic 16f84A  Saida</a:t>
            </a:r>
          </a:p>
          <a:p>
            <a:r>
              <a:rPr lang="fr-FR" b="1" dirty="0">
                <a:solidFill>
                  <a:srgbClr val="CC3399"/>
                </a:solidFill>
                <a:latin typeface="Calibri" pitchFamily="34" charset="0"/>
              </a:rPr>
              <a:t>                ;+++++++++++++++++++++++++++</a:t>
            </a:r>
          </a:p>
          <a:p>
            <a:r>
              <a:rPr lang="fr-FR" b="1" dirty="0">
                <a:solidFill>
                  <a:srgbClr val="CC3399"/>
                </a:solidFill>
                <a:latin typeface="Calibri" pitchFamily="34" charset="0"/>
              </a:rPr>
              <a:t>                ;        LES DIRECTIVES</a:t>
            </a:r>
          </a:p>
          <a:p>
            <a:r>
              <a:rPr lang="fr-FR" b="1" dirty="0">
                <a:solidFill>
                  <a:srgbClr val="CC3399"/>
                </a:solidFill>
                <a:latin typeface="Calibri" pitchFamily="34" charset="0"/>
              </a:rPr>
              <a:t>                ;+++++++++++++++++++++++++++</a:t>
            </a:r>
            <a:r>
              <a:rPr lang="fr-FR" b="1" dirty="0">
                <a:latin typeface="Calibri" pitchFamily="34" charset="0"/>
              </a:rPr>
              <a:t>        </a:t>
            </a:r>
          </a:p>
          <a:p>
            <a:r>
              <a:rPr lang="fr-FR" b="1" dirty="0">
                <a:latin typeface="Calibri" pitchFamily="34" charset="0"/>
              </a:rPr>
              <a:t>         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</a:rPr>
              <a:t>LIST</a:t>
            </a:r>
            <a:r>
              <a:rPr lang="fr-FR" b="1" dirty="0">
                <a:latin typeface="Calibri" pitchFamily="34" charset="0"/>
              </a:rPr>
              <a:t>   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</a:rPr>
              <a:t>p=16F84</a:t>
            </a:r>
            <a:r>
              <a:rPr lang="fr-FR" b="1" dirty="0">
                <a:latin typeface="Calibri" pitchFamily="34" charset="0"/>
              </a:rPr>
              <a:t>                           </a:t>
            </a:r>
            <a:r>
              <a:rPr lang="fr-FR" b="1" dirty="0">
                <a:solidFill>
                  <a:srgbClr val="006600"/>
                </a:solidFill>
                <a:latin typeface="Calibri" pitchFamily="34" charset="0"/>
              </a:rPr>
              <a:t>; Définition de processeur</a:t>
            </a:r>
          </a:p>
          <a:p>
            <a:r>
              <a:rPr lang="fr-FR" b="1" dirty="0">
                <a:latin typeface="Calibri" pitchFamily="34" charset="0"/>
              </a:rPr>
              <a:t>        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</a:rPr>
              <a:t># </a:t>
            </a:r>
            <a:r>
              <a:rPr lang="fr-FR" b="1" dirty="0" err="1">
                <a:solidFill>
                  <a:srgbClr val="0000FF"/>
                </a:solidFill>
                <a:latin typeface="Calibri" pitchFamily="34" charset="0"/>
              </a:rPr>
              <a:t>include</a:t>
            </a:r>
            <a:r>
              <a:rPr lang="fr-FR" b="1" dirty="0">
                <a:latin typeface="Calibri" pitchFamily="34" charset="0"/>
              </a:rPr>
              <a:t> </a:t>
            </a:r>
            <a:r>
              <a:rPr lang="fr-FR" b="1" dirty="0">
                <a:solidFill>
                  <a:srgbClr val="6600CC"/>
                </a:solidFill>
                <a:latin typeface="Calibri" pitchFamily="34" charset="0"/>
              </a:rPr>
              <a:t>&lt;p16F84.inc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</a:rPr>
              <a:t>&gt;</a:t>
            </a:r>
            <a:r>
              <a:rPr lang="fr-FR" b="1" dirty="0">
                <a:latin typeface="Calibri" pitchFamily="34" charset="0"/>
              </a:rPr>
              <a:t>                </a:t>
            </a:r>
            <a:r>
              <a:rPr lang="fr-FR" b="1" dirty="0">
                <a:solidFill>
                  <a:srgbClr val="006600"/>
                </a:solidFill>
                <a:latin typeface="Calibri" pitchFamily="34" charset="0"/>
              </a:rPr>
              <a:t>; Définitions de variables</a:t>
            </a:r>
          </a:p>
          <a:p>
            <a:r>
              <a:rPr lang="fr-FR" b="1" dirty="0">
                <a:latin typeface="Calibri" pitchFamily="34" charset="0"/>
              </a:rPr>
              <a:t>     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</a:rPr>
              <a:t>-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</a:rPr>
              <a:t>CONFIG   _CP_OFF &amp; _WDT_OFF &amp; _PWRTE_ON &amp; _HS_OSC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114395" y="3006725"/>
            <a:ext cx="4572000" cy="81111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b="1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b="1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 ;        PROGRAMME PRINCIPALE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b="1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 ;+++++++++++++++++++++++++++</a:t>
            </a:r>
            <a:endParaRPr lang="en-US" b="1">
              <a:solidFill>
                <a:srgbClr val="CC3399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574645" y="3860800"/>
            <a:ext cx="4229877" cy="286232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 </a:t>
            </a:r>
            <a:endParaRPr lang="fr-FR" altLang="ja-JP" b="1" dirty="0">
              <a:solidFill>
                <a:schemeClr val="tx1"/>
              </a:solidFill>
              <a:ea typeface="SimSun" pitchFamily="2" charset="-122"/>
            </a:endParaRPr>
          </a:p>
          <a:p>
            <a:pPr eaLnBrk="0" hangingPunct="0"/>
            <a:r>
              <a:rPr lang="en-GB" altLang="ja-JP" b="1" dirty="0">
                <a:cs typeface="Times New Roman" pitchFamily="18" charset="0"/>
              </a:rPr>
              <a:t>               </a:t>
            </a:r>
            <a:r>
              <a:rPr lang="en-GB" altLang="ja-JP" b="1" dirty="0">
                <a:solidFill>
                  <a:schemeClr val="hlink"/>
                </a:solidFill>
                <a:cs typeface="Times New Roman" pitchFamily="18" charset="0"/>
              </a:rPr>
              <a:t> MOVLW</a:t>
            </a:r>
            <a:r>
              <a:rPr lang="en-GB" altLang="ja-JP" b="1" dirty="0">
                <a:cs typeface="Times New Roman" pitchFamily="18" charset="0"/>
              </a:rPr>
              <a:t>     </a:t>
            </a:r>
            <a:r>
              <a:rPr lang="en-GB" altLang="ja-JP" b="1" dirty="0">
                <a:solidFill>
                  <a:schemeClr val="tx1"/>
                </a:solidFill>
                <a:cs typeface="Times New Roman" pitchFamily="18" charset="0"/>
              </a:rPr>
              <a:t>0x</a:t>
            </a:r>
            <a:r>
              <a:rPr lang="en-GB" altLang="ja-JP" b="1" dirty="0">
                <a:solidFill>
                  <a:schemeClr val="tx1"/>
                </a:solidFill>
                <a:ea typeface="SimSun" pitchFamily="2" charset="-122"/>
              </a:rPr>
              <a:t>1F</a:t>
            </a:r>
            <a:r>
              <a:rPr lang="en-GB" altLang="ja-JP" b="1" dirty="0">
                <a:ea typeface="SimSun" pitchFamily="2" charset="-122"/>
              </a:rPr>
              <a:t>                              </a:t>
            </a:r>
            <a:endParaRPr lang="fr-FR" altLang="ja-JP" b="1" dirty="0"/>
          </a:p>
          <a:p>
            <a:pPr eaLnBrk="0" hangingPunct="0"/>
            <a:r>
              <a:rPr lang="en-US" altLang="ja-JP" b="1" dirty="0"/>
              <a:t>              </a:t>
            </a:r>
            <a:r>
              <a:rPr lang="en-US" altLang="ja-JP" b="1" dirty="0">
                <a:solidFill>
                  <a:schemeClr val="hlink"/>
                </a:solidFill>
              </a:rPr>
              <a:t>  MOVWF</a:t>
            </a:r>
            <a:r>
              <a:rPr lang="en-US" altLang="ja-JP" b="1" dirty="0"/>
              <a:t> 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en-US" altLang="ja-JP" b="1" dirty="0">
                <a:ea typeface="SimSun" pitchFamily="2" charset="-122"/>
              </a:rPr>
              <a:t> </a:t>
            </a:r>
            <a:endParaRPr lang="fr-FR" altLang="ja-JP" b="1" dirty="0"/>
          </a:p>
          <a:p>
            <a:pPr eaLnBrk="0" hangingPunct="0"/>
            <a:r>
              <a:rPr lang="en-US" altLang="ja-JP" b="1" dirty="0"/>
              <a:t>              </a:t>
            </a:r>
            <a:r>
              <a:rPr lang="en-US" altLang="ja-JP" b="1" dirty="0">
                <a:solidFill>
                  <a:schemeClr val="hlink"/>
                </a:solidFill>
              </a:rPr>
              <a:t>  MOVLW</a:t>
            </a:r>
            <a:r>
              <a:rPr lang="en-US" altLang="ja-JP" b="1" dirty="0"/>
              <a:t>     </a:t>
            </a:r>
            <a:r>
              <a:rPr lang="en-US" altLang="ja-JP" b="1" dirty="0">
                <a:solidFill>
                  <a:schemeClr val="tx1"/>
                </a:solidFill>
              </a:rPr>
              <a:t>0x 00                              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b="1" dirty="0"/>
              <a:t>               </a:t>
            </a:r>
            <a:r>
              <a:rPr lang="en-GB" altLang="ja-JP" b="1" dirty="0">
                <a:solidFill>
                  <a:schemeClr val="hlink"/>
                </a:solidFill>
              </a:rPr>
              <a:t> MOVWF</a:t>
            </a:r>
            <a:r>
              <a:rPr lang="en-GB" altLang="ja-JP" b="1" dirty="0"/>
              <a:t>  </a:t>
            </a:r>
            <a:r>
              <a:rPr lang="en-GB" altLang="ja-JP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fr-FR" altLang="ja-JP" b="1" dirty="0">
              <a:solidFill>
                <a:schemeClr val="folHlink"/>
              </a:solidFill>
            </a:endParaRP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BCF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folHlink"/>
                </a:solidFill>
              </a:rPr>
              <a:t>PORT B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, </a:t>
            </a:r>
            <a:r>
              <a:rPr lang="de-DE" altLang="ja-JP" b="1" dirty="0">
                <a:solidFill>
                  <a:schemeClr val="tx1"/>
                </a:solidFill>
              </a:rPr>
              <a:t>RB4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GOTO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fr-FR" altLang="ja-JP" b="1" dirty="0">
                <a:solidFill>
                  <a:srgbClr val="FF0000"/>
                </a:solidFill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</a:rPr>
              <a:t>END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001024" y="214290"/>
            <a:ext cx="714380" cy="52322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800" b="1" dirty="0" smtClean="0">
                <a:solidFill>
                  <a:schemeClr val="tx1"/>
                </a:solidFill>
              </a:rPr>
              <a:t>أو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23862" y="-11838"/>
            <a:ext cx="8137525" cy="234679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fr-FR" b="1" dirty="0">
                <a:solidFill>
                  <a:srgbClr val="00CC00"/>
                </a:solidFill>
              </a:rPr>
              <a:t>           </a:t>
            </a:r>
            <a:r>
              <a:rPr lang="fr-FR" b="1" dirty="0" smtClean="0">
                <a:solidFill>
                  <a:srgbClr val="00CC00"/>
                </a:solidFill>
              </a:rPr>
              <a:t>   </a:t>
            </a: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; Nom De Programme : Commander  Une LED Par Bouton Poussoir</a:t>
            </a:r>
          </a:p>
          <a:p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             </a:t>
            </a:r>
            <a:r>
              <a:rPr lang="fr-FR" sz="1600" b="1" dirty="0" smtClean="0">
                <a:solidFill>
                  <a:srgbClr val="CC3399"/>
                </a:solidFill>
                <a:latin typeface="Calibri" pitchFamily="34" charset="0"/>
              </a:rPr>
              <a:t>    </a:t>
            </a: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; Date De Création :  21/02/2016</a:t>
            </a:r>
          </a:p>
          <a:p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             </a:t>
            </a:r>
            <a:r>
              <a:rPr lang="fr-FR" sz="1600" b="1" dirty="0" smtClean="0">
                <a:solidFill>
                  <a:srgbClr val="CC3399"/>
                </a:solidFill>
                <a:latin typeface="Calibri" pitchFamily="34" charset="0"/>
              </a:rPr>
              <a:t>   </a:t>
            </a: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; Auteur : séminaire pic 16f84A  Saida</a:t>
            </a:r>
          </a:p>
          <a:p>
            <a:pPr>
              <a:lnSpc>
                <a:spcPts val="1700"/>
              </a:lnSpc>
            </a:pP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           </a:t>
            </a:r>
            <a:r>
              <a:rPr lang="fr-FR" sz="1600" b="1" dirty="0" smtClean="0">
                <a:solidFill>
                  <a:srgbClr val="CC3399"/>
                </a:solidFill>
                <a:latin typeface="Calibri" pitchFamily="34" charset="0"/>
              </a:rPr>
              <a:t>     </a:t>
            </a: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;+++++++++++++++++++++++++++</a:t>
            </a:r>
          </a:p>
          <a:p>
            <a:pPr>
              <a:lnSpc>
                <a:spcPts val="1700"/>
              </a:lnSpc>
            </a:pP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            </a:t>
            </a:r>
            <a:r>
              <a:rPr lang="fr-FR" sz="1600" b="1" dirty="0" smtClean="0">
                <a:solidFill>
                  <a:srgbClr val="CC3399"/>
                </a:solidFill>
                <a:latin typeface="Calibri" pitchFamily="34" charset="0"/>
              </a:rPr>
              <a:t>     ;        </a:t>
            </a: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LES DIRECTIVES</a:t>
            </a:r>
          </a:p>
          <a:p>
            <a:pPr>
              <a:lnSpc>
                <a:spcPts val="1700"/>
              </a:lnSpc>
            </a:pP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             </a:t>
            </a:r>
            <a:r>
              <a:rPr lang="fr-FR" sz="1600" b="1" dirty="0" smtClean="0">
                <a:solidFill>
                  <a:srgbClr val="CC3399"/>
                </a:solidFill>
                <a:latin typeface="Calibri" pitchFamily="34" charset="0"/>
              </a:rPr>
              <a:t>    </a:t>
            </a:r>
            <a:r>
              <a:rPr lang="fr-FR" sz="1600" b="1" dirty="0">
                <a:solidFill>
                  <a:srgbClr val="CC3399"/>
                </a:solidFill>
                <a:latin typeface="Calibri" pitchFamily="34" charset="0"/>
              </a:rPr>
              <a:t>;+++++++++++++++++++++++++++</a:t>
            </a:r>
            <a:r>
              <a:rPr lang="fr-FR" sz="1600" b="1" dirty="0">
                <a:latin typeface="Calibri" pitchFamily="34" charset="0"/>
              </a:rPr>
              <a:t>        </a:t>
            </a:r>
          </a:p>
          <a:p>
            <a:r>
              <a:rPr lang="fr-FR" b="1" dirty="0">
                <a:latin typeface="Calibri" pitchFamily="34" charset="0"/>
              </a:rPr>
              <a:t>         </a:t>
            </a:r>
            <a:r>
              <a:rPr lang="fr-FR" b="1" dirty="0" smtClean="0">
                <a:latin typeface="Calibri" pitchFamily="34" charset="0"/>
              </a:rPr>
              <a:t>      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</a:rPr>
              <a:t>LIST</a:t>
            </a:r>
            <a:r>
              <a:rPr lang="fr-FR" b="1" dirty="0">
                <a:latin typeface="Calibri" pitchFamily="34" charset="0"/>
              </a:rPr>
              <a:t>     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</a:rPr>
              <a:t> p=16F84      </a:t>
            </a:r>
            <a:r>
              <a:rPr lang="fr-FR" b="1" dirty="0" smtClean="0">
                <a:solidFill>
                  <a:schemeClr val="tx1"/>
                </a:solidFill>
                <a:latin typeface="Calibri" pitchFamily="34" charset="0"/>
              </a:rPr>
              <a:t>         </a:t>
            </a:r>
            <a:r>
              <a:rPr lang="ar-DZ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Calibri" pitchFamily="34" charset="0"/>
              </a:rPr>
              <a:t>   </a:t>
            </a:r>
            <a:r>
              <a:rPr lang="fr-FR" b="1" dirty="0">
                <a:solidFill>
                  <a:srgbClr val="006600"/>
                </a:solidFill>
                <a:latin typeface="Calibri" pitchFamily="34" charset="0"/>
              </a:rPr>
              <a:t>; Définition de processeur</a:t>
            </a:r>
          </a:p>
          <a:p>
            <a:r>
              <a:rPr lang="fr-FR" b="1" dirty="0">
                <a:latin typeface="Calibri" pitchFamily="34" charset="0"/>
              </a:rPr>
              <a:t>       </a:t>
            </a:r>
            <a:r>
              <a:rPr lang="fr-FR" b="1" dirty="0" smtClean="0">
                <a:latin typeface="Calibri" pitchFamily="34" charset="0"/>
              </a:rPr>
              <a:t>        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</a:rPr>
              <a:t># </a:t>
            </a:r>
            <a:r>
              <a:rPr lang="fr-FR" b="1" dirty="0" err="1">
                <a:solidFill>
                  <a:srgbClr val="0000FF"/>
                </a:solidFill>
                <a:latin typeface="Calibri" pitchFamily="34" charset="0"/>
              </a:rPr>
              <a:t>include</a:t>
            </a:r>
            <a:r>
              <a:rPr lang="fr-FR" b="1" dirty="0">
                <a:latin typeface="Calibri" pitchFamily="34" charset="0"/>
              </a:rPr>
              <a:t> </a:t>
            </a:r>
            <a:r>
              <a:rPr lang="fr-FR" b="1" dirty="0">
                <a:solidFill>
                  <a:srgbClr val="6600CC"/>
                </a:solidFill>
                <a:latin typeface="Calibri" pitchFamily="34" charset="0"/>
              </a:rPr>
              <a:t>&lt;p16F84.inc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</a:rPr>
              <a:t>&gt;</a:t>
            </a:r>
            <a:r>
              <a:rPr lang="fr-FR" b="1" dirty="0">
                <a:latin typeface="Calibri" pitchFamily="34" charset="0"/>
              </a:rPr>
              <a:t>     </a:t>
            </a:r>
            <a:r>
              <a:rPr lang="fr-FR" b="1" dirty="0" smtClean="0">
                <a:latin typeface="Calibri" pitchFamily="34" charset="0"/>
              </a:rPr>
              <a:t> </a:t>
            </a:r>
            <a:r>
              <a:rPr lang="fr-FR" b="1" dirty="0">
                <a:solidFill>
                  <a:srgbClr val="006600"/>
                </a:solidFill>
                <a:latin typeface="Calibri" pitchFamily="34" charset="0"/>
              </a:rPr>
              <a:t>; Définitions de variables</a:t>
            </a:r>
          </a:p>
          <a:p>
            <a:r>
              <a:rPr lang="fr-FR" b="1" dirty="0">
                <a:latin typeface="Calibri" pitchFamily="34" charset="0"/>
              </a:rPr>
              <a:t>       </a:t>
            </a:r>
            <a:r>
              <a:rPr lang="fr-FR" b="1" dirty="0" smtClean="0">
                <a:latin typeface="Calibri" pitchFamily="34" charset="0"/>
              </a:rPr>
              <a:t>        </a:t>
            </a:r>
            <a:r>
              <a:rPr lang="fr-FR" b="1" dirty="0">
                <a:solidFill>
                  <a:srgbClr val="0000FF"/>
                </a:solidFill>
                <a:latin typeface="Calibri" pitchFamily="34" charset="0"/>
              </a:rPr>
              <a:t>-CONFIG   _CP_OFF &amp; _WDT_OFF &amp; _PWRTE_ON &amp; _HS_OSC</a:t>
            </a:r>
          </a:p>
        </p:txBody>
      </p:sp>
      <p:sp>
        <p:nvSpPr>
          <p:cNvPr id="89100" name="Rectangle 12"/>
          <p:cNvSpPr>
            <a:spLocks noChangeArrowheads="1"/>
          </p:cNvSpPr>
          <p:nvPr/>
        </p:nvSpPr>
        <p:spPr bwMode="auto">
          <a:xfrm>
            <a:off x="979512" y="2410551"/>
            <a:ext cx="4572000" cy="60426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600"/>
              </a:lnSpc>
              <a:spcBef>
                <a:spcPct val="50000"/>
              </a:spcBef>
            </a:pPr>
            <a:r>
              <a:rPr lang="fr-FR" sz="1600" b="1" dirty="0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;+++++++++++++++++++++++++++</a:t>
            </a:r>
          </a:p>
          <a:p>
            <a:pPr>
              <a:lnSpc>
                <a:spcPts val="600"/>
              </a:lnSpc>
              <a:spcBef>
                <a:spcPct val="50000"/>
              </a:spcBef>
            </a:pPr>
            <a:r>
              <a:rPr lang="fr-FR" sz="1600" b="1" dirty="0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 ;        PROGRAMME PRINCIPALE</a:t>
            </a:r>
          </a:p>
          <a:p>
            <a:pPr>
              <a:lnSpc>
                <a:spcPts val="600"/>
              </a:lnSpc>
              <a:spcBef>
                <a:spcPct val="50000"/>
              </a:spcBef>
            </a:pPr>
            <a:r>
              <a:rPr lang="fr-FR" sz="1600" b="1" dirty="0">
                <a:solidFill>
                  <a:srgbClr val="CC3399"/>
                </a:solidFill>
                <a:latin typeface="Calibri" pitchFamily="34" charset="0"/>
                <a:cs typeface="Times New Roman" pitchFamily="18" charset="0"/>
              </a:rPr>
              <a:t> ;+++++++++++++++++++++++++++</a:t>
            </a:r>
            <a:endParaRPr lang="en-US" sz="1600" b="1" dirty="0">
              <a:solidFill>
                <a:srgbClr val="CC3399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807030" y="47298"/>
            <a:ext cx="2305438" cy="584775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2 </a:t>
            </a:r>
            <a:r>
              <a:rPr kumimoji="0" lang="ar-DZ" altLang="ja-JP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ـ</a:t>
            </a:r>
            <a:r>
              <a:rPr kumimoji="0" lang="ar-DZ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 </a:t>
            </a:r>
            <a:r>
              <a:rPr kumimoji="0" lang="ar-DZ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التحكم في إشعال</a:t>
            </a:r>
            <a:r>
              <a:rPr kumimoji="0" lang="fr-FR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 </a:t>
            </a:r>
            <a:r>
              <a:rPr kumimoji="0" lang="fr-FR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abic Transparent" pitchFamily="2" charset="-78"/>
              </a:rPr>
              <a:t>LED  </a:t>
            </a:r>
            <a:r>
              <a:rPr kumimoji="0" lang="ar-DZ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 </a:t>
            </a:r>
            <a:endParaRPr lang="ar-DZ" altLang="ja-JP" sz="1600" b="1" kern="0" dirty="0" smtClean="0">
              <a:solidFill>
                <a:srgbClr val="0000FF"/>
              </a:solidFill>
              <a:latin typeface="Arial"/>
              <a:ea typeface="SimSun" pitchFamily="2" charset="-122"/>
              <a:cs typeface="Arabic Transparen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بواسطة</a:t>
            </a:r>
            <a:r>
              <a:rPr kumimoji="0" lang="ar-DZ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 زر </a:t>
            </a:r>
            <a:r>
              <a:rPr lang="ar-DZ" altLang="ja-JP" sz="1600" b="1" kern="0" dirty="0" smtClean="0">
                <a:solidFill>
                  <a:srgbClr val="0000FF"/>
                </a:solidFill>
                <a:latin typeface="Arial"/>
                <a:ea typeface="SimSun" pitchFamily="2" charset="-122"/>
                <a:cs typeface="Arabic Transparent" pitchFamily="2" charset="-78"/>
              </a:rPr>
              <a:t>ضاغط</a:t>
            </a:r>
            <a:r>
              <a:rPr kumimoji="0" lang="fr-FR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:</a:t>
            </a:r>
            <a:r>
              <a:rPr kumimoji="0" lang="fr-FR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endParaRPr kumimoji="0" lang="fr-FR" altLang="ja-JP" sz="1600" b="1" i="0" u="none" strike="noStrike" kern="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962" y="2974975"/>
            <a:ext cx="7993063" cy="3937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rtl="1"/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BSF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 </a:t>
            </a:r>
            <a:endParaRPr lang="fr-FR" altLang="ja-JP" b="1" dirty="0">
              <a:solidFill>
                <a:schemeClr val="tx1"/>
              </a:solidFill>
              <a:ea typeface="SimSun" pitchFamily="2" charset="-122"/>
            </a:endParaRPr>
          </a:p>
          <a:p>
            <a:pPr eaLnBrk="0" hangingPunct="0"/>
            <a:r>
              <a:rPr lang="en-GB" altLang="ja-JP" b="1" dirty="0">
                <a:cs typeface="Times New Roman" pitchFamily="18" charset="0"/>
              </a:rPr>
              <a:t>               </a:t>
            </a:r>
            <a:r>
              <a:rPr lang="en-GB" altLang="ja-JP" b="1" dirty="0">
                <a:solidFill>
                  <a:schemeClr val="hlink"/>
                </a:solidFill>
                <a:cs typeface="Times New Roman" pitchFamily="18" charset="0"/>
              </a:rPr>
              <a:t> MOVLW</a:t>
            </a:r>
            <a:r>
              <a:rPr lang="en-GB" altLang="ja-JP" b="1" dirty="0">
                <a:cs typeface="Times New Roman" pitchFamily="18" charset="0"/>
              </a:rPr>
              <a:t>     </a:t>
            </a:r>
            <a:r>
              <a:rPr lang="en-GB" altLang="ja-JP" b="1" dirty="0">
                <a:solidFill>
                  <a:schemeClr val="tx1"/>
                </a:solidFill>
                <a:cs typeface="Times New Roman" pitchFamily="18" charset="0"/>
              </a:rPr>
              <a:t>0x</a:t>
            </a:r>
            <a:r>
              <a:rPr lang="en-GB" altLang="ja-JP" b="1" dirty="0">
                <a:solidFill>
                  <a:schemeClr val="tx1"/>
                </a:solidFill>
                <a:ea typeface="SimSun" pitchFamily="2" charset="-122"/>
              </a:rPr>
              <a:t>1F </a:t>
            </a:r>
            <a:r>
              <a:rPr lang="en-GB" altLang="ja-JP" b="1" dirty="0">
                <a:ea typeface="SimSun" pitchFamily="2" charset="-122"/>
              </a:rPr>
              <a:t>                             </a:t>
            </a:r>
            <a:endParaRPr lang="fr-FR" altLang="ja-JP" b="1" dirty="0"/>
          </a:p>
          <a:p>
            <a:pPr eaLnBrk="0" hangingPunct="0"/>
            <a:r>
              <a:rPr lang="en-US" altLang="ja-JP" b="1" dirty="0"/>
              <a:t>              </a:t>
            </a:r>
            <a:r>
              <a:rPr lang="en-US" altLang="ja-JP" b="1" dirty="0">
                <a:solidFill>
                  <a:schemeClr val="hlink"/>
                </a:solidFill>
              </a:rPr>
              <a:t>  MOVWF</a:t>
            </a:r>
            <a:r>
              <a:rPr lang="en-US" altLang="ja-JP" b="1" dirty="0"/>
              <a:t> 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TRISA</a:t>
            </a:r>
            <a:r>
              <a:rPr lang="en-US" altLang="ja-JP" b="1" dirty="0">
                <a:ea typeface="SimSun" pitchFamily="2" charset="-122"/>
              </a:rPr>
              <a:t> </a:t>
            </a:r>
            <a:endParaRPr lang="fr-FR" altLang="ja-JP" b="1" dirty="0"/>
          </a:p>
          <a:p>
            <a:pPr eaLnBrk="0" hangingPunct="0"/>
            <a:r>
              <a:rPr lang="en-US" altLang="ja-JP" b="1" dirty="0"/>
              <a:t>              </a:t>
            </a:r>
            <a:r>
              <a:rPr lang="en-US" altLang="ja-JP" b="1" dirty="0">
                <a:solidFill>
                  <a:schemeClr val="hlink"/>
                </a:solidFill>
              </a:rPr>
              <a:t>  MOVLW</a:t>
            </a:r>
            <a:r>
              <a:rPr lang="en-US" altLang="ja-JP" b="1" dirty="0"/>
              <a:t>     </a:t>
            </a:r>
            <a:r>
              <a:rPr lang="en-US" altLang="ja-JP" b="1" dirty="0">
                <a:solidFill>
                  <a:schemeClr val="tx1"/>
                </a:solidFill>
              </a:rPr>
              <a:t>0x 00                              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GB" altLang="ja-JP" b="1" dirty="0"/>
              <a:t>               </a:t>
            </a:r>
            <a:r>
              <a:rPr lang="en-GB" altLang="ja-JP" b="1" dirty="0">
                <a:solidFill>
                  <a:schemeClr val="hlink"/>
                </a:solidFill>
              </a:rPr>
              <a:t> MOVWF</a:t>
            </a:r>
            <a:r>
              <a:rPr lang="en-GB" altLang="ja-JP" b="1" dirty="0"/>
              <a:t>  </a:t>
            </a:r>
            <a:r>
              <a:rPr lang="en-GB" altLang="ja-JP" b="1" dirty="0">
                <a:solidFill>
                  <a:schemeClr val="folHlink"/>
                </a:solidFill>
                <a:ea typeface="SimSun" pitchFamily="2" charset="-122"/>
              </a:rPr>
              <a:t>TRISB</a:t>
            </a:r>
            <a:endParaRPr lang="fr-FR" altLang="ja-JP" b="1" dirty="0">
              <a:solidFill>
                <a:schemeClr val="folHlink"/>
              </a:solidFill>
            </a:endParaRP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    </a:t>
            </a:r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BCF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  <a:ea typeface="SimSun" pitchFamily="2" charset="-122"/>
              </a:rPr>
              <a:t>STATUS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RP0</a:t>
            </a:r>
          </a:p>
          <a:p>
            <a:pPr eaLnBrk="0" hangingPunct="0"/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START </a:t>
            </a:r>
            <a:r>
              <a:rPr lang="en-US" altLang="ja-JP" b="1" dirty="0" smtClean="0">
                <a:ea typeface="SimSun" pitchFamily="2" charset="-122"/>
              </a:rPr>
              <a:t>  </a:t>
            </a:r>
            <a:r>
              <a:rPr lang="en-US" b="1" dirty="0">
                <a:solidFill>
                  <a:schemeClr val="hlink"/>
                </a:solidFill>
              </a:rPr>
              <a:t>BTFSC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PORTA</a:t>
            </a:r>
            <a:r>
              <a:rPr lang="en-US" altLang="ja-JP" b="1" dirty="0"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RA0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fr-FR" altLang="ja-JP" b="1" dirty="0">
                <a:solidFill>
                  <a:srgbClr val="FF0000"/>
                </a:solidFill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</a:rPr>
              <a:t>BSF      </a:t>
            </a:r>
            <a:r>
              <a:rPr lang="en-US" altLang="ja-JP" b="1" dirty="0">
                <a:solidFill>
                  <a:schemeClr val="folHlink"/>
                </a:solidFill>
              </a:rPr>
              <a:t>PORTB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chemeClr val="tx1"/>
                </a:solidFill>
              </a:rPr>
              <a:t>, </a:t>
            </a:r>
            <a:r>
              <a:rPr lang="de-DE" altLang="ja-JP" b="1" dirty="0">
                <a:solidFill>
                  <a:schemeClr val="tx1"/>
                </a:solidFill>
              </a:rPr>
              <a:t>RB0</a:t>
            </a:r>
          </a:p>
          <a:p>
            <a:pPr eaLnBrk="0" hangingPunct="0"/>
            <a:r>
              <a:rPr lang="ar-DZ" altLang="ja-JP" b="1" dirty="0" smtClean="0">
                <a:solidFill>
                  <a:schemeClr val="tx1"/>
                </a:solidFill>
                <a:ea typeface="SimSun" pitchFamily="2" charset="-122"/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  <a:ea typeface="SimSun" pitchFamily="2" charset="-122"/>
              </a:rPr>
              <a:t>LOOP</a:t>
            </a:r>
            <a:r>
              <a:rPr lang="en-US" altLang="ja-JP" b="1" dirty="0" smtClean="0">
                <a:ea typeface="SimSun" pitchFamily="2" charset="-122"/>
              </a:rPr>
              <a:t>     </a:t>
            </a:r>
            <a:r>
              <a:rPr lang="en-US" b="1" dirty="0">
                <a:solidFill>
                  <a:schemeClr val="hlink"/>
                </a:solidFill>
              </a:rPr>
              <a:t>BTFSS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folHlink"/>
                </a:solidFill>
              </a:rPr>
              <a:t>PORTA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, </a:t>
            </a:r>
            <a:r>
              <a:rPr lang="de-DE" altLang="ja-JP" b="1" dirty="0">
                <a:solidFill>
                  <a:schemeClr val="tx1"/>
                </a:solidFill>
              </a:rPr>
              <a:t>RA0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 </a:t>
            </a:r>
            <a:r>
              <a:rPr lang="en-US" altLang="ja-JP" b="1" dirty="0">
                <a:ea typeface="SimSun" pitchFamily="2" charset="-122"/>
              </a:rPr>
              <a:t>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LOOP</a:t>
            </a:r>
            <a:endParaRPr lang="fr-FR" altLang="ja-JP" b="1" dirty="0">
              <a:solidFill>
                <a:schemeClr val="tx1"/>
              </a:solidFill>
            </a:endParaRPr>
          </a:p>
          <a:p>
            <a:pPr eaLnBrk="0" hangingPunct="0"/>
            <a:r>
              <a:rPr lang="fr-FR" altLang="ja-JP" b="1" dirty="0">
                <a:solidFill>
                  <a:srgbClr val="FF0000"/>
                </a:solidFill>
              </a:rPr>
              <a:t>                </a:t>
            </a:r>
            <a:r>
              <a:rPr lang="fr-FR" altLang="ja-JP" b="1" dirty="0">
                <a:solidFill>
                  <a:schemeClr val="hlink"/>
                </a:solidFill>
              </a:rPr>
              <a:t>BCF      </a:t>
            </a:r>
            <a:r>
              <a:rPr lang="en-US" altLang="ja-JP" b="1" dirty="0">
                <a:solidFill>
                  <a:schemeClr val="tx1"/>
                </a:solidFill>
              </a:rPr>
              <a:t>PORTB , </a:t>
            </a:r>
            <a:r>
              <a:rPr lang="de-DE" altLang="ja-JP" b="1" dirty="0">
                <a:solidFill>
                  <a:schemeClr val="tx1"/>
                </a:solidFill>
              </a:rPr>
              <a:t>RB0</a:t>
            </a:r>
          </a:p>
          <a:p>
            <a:pPr eaLnBrk="0" hangingPunct="0"/>
            <a:r>
              <a:rPr lang="en-US" altLang="ja-JP" b="1" dirty="0">
                <a:solidFill>
                  <a:schemeClr val="hlink"/>
                </a:solidFill>
                <a:ea typeface="SimSun" pitchFamily="2" charset="-122"/>
              </a:rPr>
              <a:t>                GOTO</a:t>
            </a:r>
            <a:r>
              <a:rPr lang="en-US" altLang="ja-JP" b="1" dirty="0">
                <a:ea typeface="SimSun" pitchFamily="2" charset="-122"/>
              </a:rPr>
              <a:t>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START</a:t>
            </a:r>
          </a:p>
          <a:p>
            <a:pPr eaLnBrk="0" hangingPunct="0"/>
            <a:r>
              <a:rPr lang="en-US" altLang="ja-JP" b="1" dirty="0">
                <a:ea typeface="SimSun" pitchFamily="2" charset="-122"/>
              </a:rPr>
              <a:t>               </a:t>
            </a:r>
            <a:r>
              <a:rPr lang="en-US" altLang="ja-JP" b="1" dirty="0">
                <a:solidFill>
                  <a:schemeClr val="tx1"/>
                </a:solidFill>
                <a:ea typeface="SimSun" pitchFamily="2" charset="-122"/>
              </a:rPr>
              <a:t> END</a:t>
            </a:r>
            <a:endParaRPr lang="fr-FR" altLang="ja-JP" b="1" dirty="0">
              <a:solidFill>
                <a:schemeClr val="tx1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940045" y="2959100"/>
            <a:ext cx="397833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900376" y="3500438"/>
            <a:ext cx="1845377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كمدخل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971814" y="4043363"/>
            <a:ext cx="185339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RB0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altLang="ja-JP" b="1">
                <a:solidFill>
                  <a:srgbClr val="006600"/>
                </a:solidFill>
                <a:latin typeface="+mj-lt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927894" y="4313238"/>
            <a:ext cx="403443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828938" y="4616450"/>
            <a:ext cx="554029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وتخطى التعليمة الموالية </a:t>
            </a:r>
            <a:r>
              <a:rPr lang="ar-DZ" altLang="ja-JP" b="1" dirty="0" smtClean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إذا 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كان </a:t>
            </a:r>
            <a:r>
              <a:rPr lang="fr-FR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RA0=0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b="1" dirty="0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b="1" dirty="0">
              <a:solidFill>
                <a:srgbClr val="006600"/>
              </a:solidFill>
              <a:latin typeface="+mj-lt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874250" y="5465763"/>
            <a:ext cx="554029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راقب واختبر المدخل </a:t>
            </a:r>
            <a:r>
              <a:rPr lang="fr-FR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RA0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وتخطى التعليمة الموالية اذا كان </a:t>
            </a:r>
            <a:r>
              <a:rPr lang="fr-FR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RA0=1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b="1">
              <a:solidFill>
                <a:srgbClr val="006600"/>
              </a:solidFill>
              <a:latin typeface="+mj-lt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2908783" y="5984875"/>
            <a:ext cx="131318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اطفيء </a:t>
            </a:r>
            <a:r>
              <a:rPr lang="fr-FR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b="1">
              <a:solidFill>
                <a:srgbClr val="006600"/>
              </a:solidFill>
              <a:latin typeface="+mj-lt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2893961" y="5162550"/>
            <a:ext cx="120417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اشعل </a:t>
            </a:r>
            <a:r>
              <a:rPr lang="fr-FR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LED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;</a:t>
            </a:r>
            <a:r>
              <a:rPr lang="ar-DZ" altLang="ja-JP" b="1">
                <a:solidFill>
                  <a:srgbClr val="006600"/>
                </a:solidFill>
                <a:latin typeface="+mj-lt"/>
                <a:ea typeface="SimSun" pitchFamily="2" charset="-122"/>
                <a:cs typeface="Arabic Transparent" pitchFamily="2" charset="-78"/>
              </a:rPr>
              <a:t> </a:t>
            </a:r>
            <a:endParaRPr lang="en-US" altLang="ja-JP" b="1">
              <a:solidFill>
                <a:srgbClr val="006600"/>
              </a:solidFill>
              <a:latin typeface="+mj-lt"/>
              <a:ea typeface="SimSun" pitchFamily="2" charset="-122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100" grpId="0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230708" y="31532"/>
            <a:ext cx="3929058" cy="36933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lvl="0" algn="r" rtl="1"/>
            <a:r>
              <a:rPr kumimoji="0" lang="ar-DZ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3 </a:t>
            </a:r>
            <a:r>
              <a:rPr kumimoji="0" lang="ar-DZ" altLang="ja-JP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ـ</a:t>
            </a:r>
            <a:r>
              <a:rPr kumimoji="0" lang="ar-DZ" altLang="ja-JP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 </a:t>
            </a:r>
            <a:r>
              <a:rPr kumimoji="0" lang="ar-DZ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 pitchFamily="2" charset="-122"/>
                <a:cs typeface="Arabic Transparent" pitchFamily="2" charset="-78"/>
              </a:rPr>
              <a:t>التحكم في </a:t>
            </a:r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إشعال </a:t>
            </a:r>
            <a:r>
              <a:rPr lang="fr-FR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LED</a:t>
            </a:r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وإطفائها(</a:t>
            </a:r>
            <a:r>
              <a:rPr lang="fr-FR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clignoter</a:t>
            </a:r>
            <a:r>
              <a:rPr lang="ar-DZ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) </a:t>
            </a:r>
            <a:endParaRPr kumimoji="0" lang="fr-FR" altLang="ja-JP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24569"/>
            <a:ext cx="9144000" cy="1260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إذا أردنا إشعال 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LED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وإطفائها(</a:t>
            </a:r>
            <a:r>
              <a:rPr lang="fr-FR" sz="16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clignoter</a:t>
            </a:r>
            <a:r>
              <a:rPr lang="ar-DZ" sz="16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) 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بتواتر</a:t>
            </a:r>
            <a:r>
              <a:rPr lang="ar-DZ" sz="16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2Hz</a:t>
            </a:r>
            <a:r>
              <a:rPr lang="en-US" sz="1600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أي زمن 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500ms</a:t>
            </a:r>
            <a:r>
              <a:rPr lang="en-US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هذا يعني أنها تبقى  </a:t>
            </a:r>
            <a:r>
              <a:rPr lang="fr-FR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250ms</a:t>
            </a:r>
            <a:r>
              <a:rPr lang="ar-DZ" sz="16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مشتعلة</a:t>
            </a:r>
            <a:r>
              <a:rPr lang="fr-FR" sz="16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و 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250ms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منطفئة .</a:t>
            </a:r>
            <a:endParaRPr lang="fr-FR" sz="1600" dirty="0">
              <a:solidFill>
                <a:schemeClr val="tx1"/>
              </a:solidFill>
            </a:endParaRPr>
          </a:p>
          <a:p>
            <a:pPr algn="r" rtl="1" eaLnBrk="0" hangingPunct="0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نعلم أن إشارة الساعة المزودة </a:t>
            </a:r>
            <a:r>
              <a:rPr lang="ar-DZ" sz="1600" b="1" dirty="0" err="1">
                <a:solidFill>
                  <a:schemeClr val="tx1"/>
                </a:solidFill>
                <a:cs typeface="Arabic Transparent" pitchFamily="2" charset="-78"/>
              </a:rPr>
              <a:t>للميكرومراقب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تقسم إلى 4 عند دخولها، فإذا كانت لدينا إشارة الساعة للكوارتز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4MHz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فان </a:t>
            </a:r>
            <a:r>
              <a:rPr lang="ar-DZ" sz="1600" b="1" dirty="0" err="1" smtClean="0">
                <a:solidFill>
                  <a:schemeClr val="tx1"/>
                </a:solidFill>
                <a:cs typeface="Arabic Transparent" pitchFamily="2" charset="-78"/>
              </a:rPr>
              <a:t>الميكرومراقب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يعمل بتواتر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1MHz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، أي ربع إشارة الساعة الخارجية ، إذا </a:t>
            </a:r>
            <a:r>
              <a:rPr lang="ar-DZ" sz="1600" b="1" dirty="0" err="1">
                <a:solidFill>
                  <a:schemeClr val="tx1"/>
                </a:solidFill>
                <a:cs typeface="Arabic Transparent" pitchFamily="2" charset="-78"/>
              </a:rPr>
              <a:t>الميكرومراقب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ينفذ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10</a:t>
            </a:r>
            <a:r>
              <a:rPr lang="fr-FR" sz="1600" b="1" baseline="30000" dirty="0">
                <a:solidFill>
                  <a:schemeClr val="tx1"/>
                </a:solidFill>
                <a:cs typeface="Arabic Transparent" pitchFamily="2" charset="-78"/>
              </a:rPr>
              <a:t>6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تعليمة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خلال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الثانية الواحدة (</a:t>
            </a:r>
            <a:r>
              <a:rPr lang="fr-FR" sz="1600" b="1" dirty="0">
                <a:solidFill>
                  <a:schemeClr val="tx1"/>
                </a:solidFill>
                <a:cs typeface="Times New Roman" pitchFamily="18" charset="0"/>
              </a:rPr>
              <a:t>Million de cycles à la seconde</a:t>
            </a:r>
            <a:r>
              <a:rPr lang="ar-SA" sz="1600" b="1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r>
              <a:rPr lang="ar-DZ" sz="16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وعليه سنقوم بإنشاء حلقة</a:t>
            </a:r>
            <a:r>
              <a:rPr lang="ar-DZ" sz="1600" b="1" dirty="0">
                <a:solidFill>
                  <a:schemeClr val="tx1"/>
                </a:solidFill>
                <a:cs typeface="Times New Roman" pitchFamily="18" charset="0"/>
              </a:rPr>
              <a:t> (</a:t>
            </a:r>
            <a:r>
              <a:rPr lang="fr-FR" sz="1600" b="1" dirty="0">
                <a:solidFill>
                  <a:schemeClr val="tx1"/>
                </a:solidFill>
                <a:cs typeface="Times New Roman" pitchFamily="18" charset="0"/>
              </a:rPr>
              <a:t>BOUCLE</a:t>
            </a:r>
            <a:r>
              <a:rPr lang="ar-DZ" sz="1600" b="1" dirty="0">
                <a:solidFill>
                  <a:schemeClr val="tx1"/>
                </a:solidFill>
                <a:cs typeface="Times New Roman" pitchFamily="18" charset="0"/>
              </a:rPr>
              <a:t>).</a:t>
            </a:r>
            <a:r>
              <a:rPr lang="ar-DZ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55650" y="1628775"/>
            <a:ext cx="3047053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1 </a:t>
            </a:r>
            <a:r>
              <a:rPr lang="en-GB" sz="1600" b="1" dirty="0">
                <a:cs typeface="Times New Roman" pitchFamily="18" charset="0"/>
              </a:rPr>
              <a:t>    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en-GB" sz="1600" b="1" dirty="0">
                <a:cs typeface="Times New Roman" pitchFamily="18" charset="0"/>
              </a:rPr>
              <a:t>  </a:t>
            </a:r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 0XFD </a:t>
            </a:r>
            <a:r>
              <a:rPr lang="en-GB" sz="1600" b="1" dirty="0">
                <a:solidFill>
                  <a:srgbClr val="008000"/>
                </a:solidFill>
                <a:cs typeface="Times New Roman" pitchFamily="18" charset="0"/>
              </a:rPr>
              <a:t>; (253)</a:t>
            </a:r>
            <a:r>
              <a:rPr lang="en-GB" sz="1600" b="1" baseline="-30000" dirty="0">
                <a:solidFill>
                  <a:srgbClr val="008000"/>
                </a:solidFill>
                <a:cs typeface="Times New Roman" pitchFamily="18" charset="0"/>
              </a:rPr>
              <a:t>10</a:t>
            </a:r>
            <a:r>
              <a:rPr lang="en-GB" sz="1600" b="1" dirty="0">
                <a:solidFill>
                  <a:srgbClr val="008000"/>
                </a:solidFill>
                <a:cs typeface="Times New Roman" pitchFamily="18" charset="0"/>
              </a:rPr>
              <a:t>=(FD)</a:t>
            </a:r>
            <a:r>
              <a:rPr lang="en-GB" sz="1600" b="1" baseline="-30000" dirty="0">
                <a:solidFill>
                  <a:srgbClr val="008000"/>
                </a:solidFill>
                <a:cs typeface="Times New Roman" pitchFamily="18" charset="0"/>
              </a:rPr>
              <a:t>16</a:t>
            </a:r>
            <a:r>
              <a:rPr lang="en-GB" sz="1600" b="1" dirty="0">
                <a:solidFill>
                  <a:srgbClr val="008000"/>
                </a:solidFill>
                <a:cs typeface="Times New Roman" pitchFamily="18" charset="0"/>
              </a:rPr>
              <a:t/>
            </a:r>
            <a:br>
              <a:rPr lang="en-GB" sz="1600" b="1" dirty="0">
                <a:solidFill>
                  <a:srgbClr val="008000"/>
                </a:solidFill>
                <a:cs typeface="Times New Roman" pitchFamily="18" charset="0"/>
              </a:rPr>
            </a:br>
            <a:endParaRPr lang="fr-FR" sz="16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31838" y="1989138"/>
            <a:ext cx="2178050" cy="5810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en-GB" sz="1600" b="1" dirty="0">
                <a:cs typeface="Times New Roman" pitchFamily="18" charset="0"/>
              </a:rPr>
              <a:t>     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 b="1" dirty="0">
                <a:cs typeface="Times New Roman" pitchFamily="18" charset="0"/>
              </a:rPr>
              <a:t>  </a:t>
            </a:r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 tempo1</a:t>
            </a:r>
            <a:r>
              <a:rPr lang="en-GB" sz="1600" b="1" dirty="0">
                <a:cs typeface="Times New Roman" pitchFamily="18" charset="0"/>
              </a:rPr>
              <a:t/>
            </a:r>
            <a:br>
              <a:rPr lang="en-GB" sz="1600" b="1" dirty="0">
                <a:cs typeface="Times New Roman" pitchFamily="18" charset="0"/>
              </a:rPr>
            </a:br>
            <a:endParaRPr lang="fr-FR" sz="1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46125" y="2276475"/>
            <a:ext cx="224631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3      boucle1       NOP</a:t>
            </a:r>
            <a:endParaRPr lang="fr-FR" sz="1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22313" y="2565400"/>
            <a:ext cx="11366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en-GB" sz="1600" b="1" dirty="0">
                <a:cs typeface="Times New Roman" pitchFamily="18" charset="0"/>
              </a:rPr>
              <a:t>       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NOP</a:t>
            </a:r>
            <a:endParaRPr lang="fr-FR" sz="16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717550" y="2890838"/>
            <a:ext cx="4234301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en-GB" sz="1600" b="1" dirty="0">
                <a:cs typeface="Times New Roman" pitchFamily="18" charset="0"/>
              </a:rPr>
              <a:t>     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decfsz</a:t>
            </a:r>
            <a:r>
              <a:rPr lang="en-GB" sz="1600" b="1" dirty="0">
                <a:cs typeface="Times New Roman" pitchFamily="18" charset="0"/>
              </a:rPr>
              <a:t>     </a:t>
            </a:r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tempo1,1</a:t>
            </a:r>
            <a:r>
              <a:rPr lang="en-GB" sz="1600" b="1" dirty="0">
                <a:cs typeface="Times New Roman" pitchFamily="18" charset="0"/>
              </a:rPr>
              <a:t> </a:t>
            </a:r>
            <a:r>
              <a:rPr lang="en-GB" sz="1600" b="1" dirty="0">
                <a:solidFill>
                  <a:srgbClr val="008000"/>
                </a:solidFill>
                <a:cs typeface="Times New Roman" pitchFamily="18" charset="0"/>
              </a:rPr>
              <a:t>; </a:t>
            </a:r>
            <a:r>
              <a:rPr lang="ar-DZ" sz="1600" b="1" dirty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العد التنازلي من 253 إلى 0</a:t>
            </a:r>
            <a:endParaRPr lang="fr-FR" sz="1600" b="1" dirty="0">
              <a:solidFill>
                <a:srgbClr val="008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1675" y="3213100"/>
            <a:ext cx="230346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6</a:t>
            </a:r>
            <a:r>
              <a:rPr lang="en-GB" sz="1600" b="1" dirty="0">
                <a:cs typeface="Times New Roman" pitchFamily="18" charset="0"/>
              </a:rPr>
              <a:t>     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goto</a:t>
            </a:r>
            <a:r>
              <a:rPr lang="en-GB" sz="1600" b="1" dirty="0">
                <a:cs typeface="Times New Roman" pitchFamily="18" charset="0"/>
              </a:rPr>
              <a:t>       </a:t>
            </a:r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 boucle1</a:t>
            </a:r>
            <a:endParaRPr lang="fr-FR" sz="1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179388" y="3578225"/>
            <a:ext cx="8964612" cy="32316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r>
              <a:rPr lang="fr-FR" sz="1200" u="sng" dirty="0">
                <a:solidFill>
                  <a:srgbClr val="FF0000"/>
                </a:solidFill>
                <a:cs typeface="Times New Roman" pitchFamily="18" charset="0"/>
              </a:rPr>
              <a:t>Ligne 1</a:t>
            </a:r>
            <a:r>
              <a:rPr lang="fr-FR" sz="1200" u="sng" dirty="0">
                <a:cs typeface="Times New Roman" pitchFamily="18" charset="0"/>
              </a:rPr>
              <a:t> </a:t>
            </a:r>
            <a:r>
              <a:rPr lang="fr-FR" sz="1200" u="sng" dirty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On charge la valeur décimale 253 dans le registre de travail W </a:t>
            </a:r>
          </a:p>
          <a:p>
            <a:pPr eaLnBrk="0" hangingPunct="0"/>
            <a:r>
              <a:rPr lang="fr-FR" sz="1200" u="sng" dirty="0">
                <a:solidFill>
                  <a:srgbClr val="FF0000"/>
                </a:solidFill>
                <a:cs typeface="Times New Roman" pitchFamily="18" charset="0"/>
              </a:rPr>
              <a:t>Ligne 2</a:t>
            </a:r>
            <a:r>
              <a:rPr lang="fr-FR" sz="1200" u="sng" dirty="0">
                <a:cs typeface="Times New Roman" pitchFamily="18" charset="0"/>
              </a:rPr>
              <a:t> :</a:t>
            </a:r>
            <a:r>
              <a:rPr lang="fr-FR" sz="1200" dirty="0">
                <a:cs typeface="Times New Roman" pitchFamily="18" charset="0"/>
              </a:rPr>
              <a:t> 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On met le contenu de W ( 253 ) dans le variable tempo1 . Cette variable doit être déclarée au début du programme .(nous verrons comment ensuite). </a:t>
            </a:r>
          </a:p>
          <a:p>
            <a:pPr eaLnBrk="0" hangingPunct="0"/>
            <a:r>
              <a:rPr lang="fr-FR" sz="1200" u="sng" dirty="0">
                <a:solidFill>
                  <a:srgbClr val="FF0000"/>
                </a:solidFill>
                <a:cs typeface="Times New Roman" pitchFamily="18" charset="0"/>
              </a:rPr>
              <a:t>Ligne 3</a:t>
            </a:r>
            <a:r>
              <a:rPr lang="fr-FR" sz="1200" u="sng" dirty="0">
                <a:cs typeface="Times New Roman" pitchFamily="18" charset="0"/>
              </a:rPr>
              <a:t> </a:t>
            </a:r>
            <a:r>
              <a:rPr lang="fr-FR" sz="1200" u="sng" dirty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NOP signifie No opération .C'est une instruction au cours de laquelle le programme ne fait ... rien . Elle sert juste à faire passer du temps sans rien faire . </a:t>
            </a:r>
          </a:p>
          <a:p>
            <a:pPr eaLnBrk="0" hangingPunct="0"/>
            <a:r>
              <a:rPr lang="fr-FR" sz="1200" u="sng" dirty="0">
                <a:solidFill>
                  <a:srgbClr val="FF0000"/>
                </a:solidFill>
                <a:cs typeface="Times New Roman" pitchFamily="18" charset="0"/>
              </a:rPr>
              <a:t>Ligne 4</a:t>
            </a:r>
            <a:r>
              <a:rPr lang="fr-FR" sz="1200" u="sng" dirty="0">
                <a:cs typeface="Times New Roman" pitchFamily="18" charset="0"/>
              </a:rPr>
              <a:t> </a:t>
            </a:r>
            <a:r>
              <a:rPr lang="fr-FR" sz="1200" u="sng" dirty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idem </a:t>
            </a:r>
          </a:p>
          <a:p>
            <a:pPr eaLnBrk="0" hangingPunct="0"/>
            <a:r>
              <a:rPr lang="fr-FR" sz="1200" u="sng" dirty="0">
                <a:solidFill>
                  <a:srgbClr val="FF0000"/>
                </a:solidFill>
                <a:cs typeface="Times New Roman" pitchFamily="18" charset="0"/>
              </a:rPr>
              <a:t>Ligne 5</a:t>
            </a:r>
            <a:r>
              <a:rPr lang="fr-FR" sz="1200" u="sng" dirty="0">
                <a:cs typeface="Times New Roman" pitchFamily="18" charset="0"/>
              </a:rPr>
              <a:t> </a:t>
            </a:r>
            <a:r>
              <a:rPr lang="fr-FR" sz="1200" u="sng" dirty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cs typeface="Times New Roman" pitchFamily="18" charset="0"/>
              </a:rPr>
              <a:t>decfsz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tempo1,1 signifie que l'on doit décrémenter la valeur de la variable tempo1 .La ligne suivante n'est exécutée que si la valeur de la variable n'est pas égale à 0 . Si elle est égale à 0 , alors au "saute" l'instruction suivante . Remarque : on fait un saut , nous avions dit tout à l'heure que l'on comptait 2 cycles d'horloge ( 2µs) . Si on récapitule , il y a deux cas : Soit la valeur de la variable décrémentée n'est pas égale à 0 et on exécute l'instruction qui suit ( la décrémentation a duré 1µs ), soit la valeur de la variable est égale à 0 et on saute l'instruction sui suit ( la décrémentation a duré 1µs , le saut 1µs : 1+1=2µs ). </a:t>
            </a:r>
          </a:p>
          <a:p>
            <a:pPr eaLnBrk="0" hangingPunct="0"/>
            <a:r>
              <a:rPr lang="fr-FR" sz="1200" u="sng" dirty="0">
                <a:solidFill>
                  <a:srgbClr val="FF0000"/>
                </a:solidFill>
                <a:cs typeface="Times New Roman" pitchFamily="18" charset="0"/>
              </a:rPr>
              <a:t>Ligne 6</a:t>
            </a:r>
            <a:r>
              <a:rPr lang="fr-FR" sz="1200" u="sng" dirty="0">
                <a:cs typeface="Times New Roman" pitchFamily="18" charset="0"/>
              </a:rPr>
              <a:t> </a:t>
            </a:r>
            <a:r>
              <a:rPr lang="fr-FR" sz="1200" u="sng" dirty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revient au label boucle 1 . Cette instruction n'est accomplie que 252 fois , puisqu'à la 253 </a:t>
            </a:r>
            <a:r>
              <a:rPr lang="fr-FR" sz="1200" dirty="0" err="1">
                <a:solidFill>
                  <a:schemeClr val="tx1"/>
                </a:solidFill>
                <a:cs typeface="Times New Roman" pitchFamily="18" charset="0"/>
              </a:rPr>
              <a:t>ème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fois , on la saute . </a:t>
            </a:r>
          </a:p>
          <a:p>
            <a:pPr eaLnBrk="0" hangingPunct="0"/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Calcul du temps de cette instruction : </a:t>
            </a:r>
          </a:p>
          <a:p>
            <a:pPr eaLnBrk="0" hangingPunct="0"/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Les 2 premières lignes ne se font qu'une fois . Les lignes 3 et 4 sont exécutées 253 fois . La ligne 5 est exécutée 252 fois pendant 1µs et une fois pendant 2µs . </a:t>
            </a:r>
            <a:r>
              <a:rPr lang="fr-FR" sz="1200" dirty="0" err="1">
                <a:solidFill>
                  <a:schemeClr val="tx1"/>
                </a:solidFill>
                <a:cs typeface="Times New Roman" pitchFamily="18" charset="0"/>
              </a:rPr>
              <a:t>Enf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 in la ligne 6 est exécutée 252 fois (puisqu'on saute à la 253ème) </a:t>
            </a:r>
          </a:p>
          <a:p>
            <a:pPr eaLnBrk="0" hangingPunct="0"/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Cela fait donc </a:t>
            </a:r>
            <a:r>
              <a:rPr lang="fr-FR" sz="1200" dirty="0">
                <a:solidFill>
                  <a:srgbClr val="FF0000"/>
                </a:solidFill>
                <a:cs typeface="Times New Roman" pitchFamily="18" charset="0"/>
              </a:rPr>
              <a:t>2+253*(1+1+1+2)-1=1266µs = 1,266ms</a:t>
            </a:r>
            <a:r>
              <a:rPr lang="fr-FR" sz="1200" dirty="0">
                <a:cs typeface="Times New Roman" pitchFamily="18" charset="0"/>
              </a:rPr>
              <a:t> 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. On est encore loin du compte . On va imbriquer cette boucle dans une autre boucle .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20" y="428604"/>
            <a:ext cx="3800475" cy="3605213"/>
            <a:chOff x="987" y="631"/>
            <a:chExt cx="4172" cy="4953"/>
          </a:xfrm>
          <a:noFill/>
        </p:grpSpPr>
        <p:sp>
          <p:nvSpPr>
            <p:cNvPr id="8196" name="Text Box 5"/>
            <p:cNvSpPr txBox="1">
              <a:spLocks noChangeArrowheads="1"/>
            </p:cNvSpPr>
            <p:nvPr/>
          </p:nvSpPr>
          <p:spPr bwMode="auto">
            <a:xfrm>
              <a:off x="987" y="948"/>
              <a:ext cx="700" cy="4572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1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2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3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4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5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6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7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8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9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10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11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12</a:t>
              </a:r>
              <a:br>
                <a:rPr lang="fr-FR" sz="1600" b="1">
                  <a:solidFill>
                    <a:srgbClr val="FF0000"/>
                  </a:solidFill>
                </a:rPr>
              </a:br>
              <a:r>
                <a:rPr lang="fr-FR" sz="1600" b="1">
                  <a:solidFill>
                    <a:srgbClr val="FF0000"/>
                  </a:solidFill>
                </a:rPr>
                <a:t>13</a:t>
              </a:r>
              <a:endParaRPr lang="fr-FR" sz="1600" b="1"/>
            </a:p>
          </p:txBody>
        </p:sp>
        <p:sp>
          <p:nvSpPr>
            <p:cNvPr id="8197" name="Text Box 6"/>
            <p:cNvSpPr txBox="1">
              <a:spLocks noChangeArrowheads="1"/>
            </p:cNvSpPr>
            <p:nvPr/>
          </p:nvSpPr>
          <p:spPr bwMode="auto">
            <a:xfrm>
              <a:off x="1267" y="631"/>
              <a:ext cx="1400" cy="4572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600" b="1" dirty="0">
                  <a:solidFill>
                    <a:schemeClr val="tx1"/>
                  </a:solidFill>
                </a:rPr>
                <a:t/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tempo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/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boucle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/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boucle1</a:t>
              </a:r>
            </a:p>
          </p:txBody>
        </p:sp>
        <p:sp>
          <p:nvSpPr>
            <p:cNvPr id="8198" name="Text Box 7"/>
            <p:cNvSpPr txBox="1">
              <a:spLocks noChangeArrowheads="1"/>
            </p:cNvSpPr>
            <p:nvPr/>
          </p:nvSpPr>
          <p:spPr bwMode="auto">
            <a:xfrm>
              <a:off x="2519" y="631"/>
              <a:ext cx="1680" cy="4953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600" b="1"/>
                <a:t/>
              </a:r>
              <a:br>
                <a:rPr lang="fr-FR" sz="1600" b="1"/>
              </a:br>
              <a:r>
                <a:rPr lang="fr-FR" sz="1600" b="1">
                  <a:solidFill>
                    <a:srgbClr val="0000FF"/>
                  </a:solidFill>
                </a:rPr>
                <a:t>movlw</a:t>
              </a:r>
              <a:r>
                <a:rPr lang="fr-FR" sz="1600" b="1"/>
                <a:t/>
              </a:r>
              <a:br>
                <a:rPr lang="fr-FR" sz="1600" b="1"/>
              </a:br>
              <a:r>
                <a:rPr lang="fr-FR" sz="1600" b="1">
                  <a:solidFill>
                    <a:srgbClr val="0000FF"/>
                  </a:solidFill>
                </a:rPr>
                <a:t>movwf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movlw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movwf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NOP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NOP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decfsz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goto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decfsz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goto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NOP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NOP</a:t>
              </a:r>
              <a:br>
                <a:rPr lang="fr-FR" sz="1600" b="1">
                  <a:solidFill>
                    <a:srgbClr val="0000FF"/>
                  </a:solidFill>
                </a:rPr>
              </a:br>
              <a:r>
                <a:rPr lang="fr-FR" sz="1600" b="1">
                  <a:solidFill>
                    <a:srgbClr val="0000FF"/>
                  </a:solidFill>
                </a:rPr>
                <a:t>return</a:t>
              </a:r>
            </a:p>
          </p:txBody>
        </p:sp>
        <p:sp>
          <p:nvSpPr>
            <p:cNvPr id="8199" name="Text Box 8"/>
            <p:cNvSpPr txBox="1">
              <a:spLocks noChangeArrowheads="1"/>
            </p:cNvSpPr>
            <p:nvPr/>
          </p:nvSpPr>
          <p:spPr bwMode="auto">
            <a:xfrm>
              <a:off x="3619" y="631"/>
              <a:ext cx="1540" cy="4953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600" b="1" dirty="0">
                  <a:solidFill>
                    <a:schemeClr val="tx1"/>
                  </a:solidFill>
                </a:rPr>
                <a:t/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.197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tempo0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.253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tempo1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/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/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tempo1,1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boucle1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tempo0,1</a:t>
              </a:r>
              <a:br>
                <a:rPr lang="fr-FR" sz="1600" b="1" dirty="0">
                  <a:solidFill>
                    <a:schemeClr val="tx1"/>
                  </a:solidFill>
                </a:rPr>
              </a:br>
              <a:r>
                <a:rPr lang="fr-FR" sz="1600" b="1" dirty="0">
                  <a:solidFill>
                    <a:schemeClr val="tx1"/>
                  </a:solidFill>
                </a:rPr>
                <a:t>boucle</a:t>
              </a: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4402138"/>
            <a:ext cx="9144000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Nous avons rajouté une variable : tempo0 que nous avons initialisé avec la valeur décimale 197 ( lignes 1 et 2 ) . Comme pour la boucle précédente , on va décrémenter cette variable et boucler tant qu'elle n'est pas égale à 0 . </a:t>
            </a:r>
            <a:endParaRPr lang="fr-FR" sz="1200" b="1" dirty="0">
              <a:solidFill>
                <a:schemeClr val="tx1"/>
              </a:solidFill>
              <a:cs typeface="Times New Roman" pitchFamily="18" charset="0"/>
            </a:endParaRPr>
          </a:p>
          <a:p>
            <a:pPr eaLnBrk="0" hangingPunct="0"/>
            <a:r>
              <a:rPr lang="fr-FR" sz="1200" b="1" dirty="0">
                <a:solidFill>
                  <a:schemeClr val="tx1"/>
                </a:solidFill>
                <a:cs typeface="Times New Roman" pitchFamily="18" charset="0"/>
              </a:rPr>
              <a:t>Calcul du temps total</a:t>
            </a:r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</a:rPr>
              <a:t>: (1266+1+2)*197-1+1+1+2+2</a:t>
            </a:r>
            <a:r>
              <a:rPr lang="fr-FR" sz="1200" b="1" dirty="0">
                <a:cs typeface="Times New Roman" pitchFamily="18" charset="0"/>
              </a:rPr>
              <a:t> </a:t>
            </a:r>
            <a:r>
              <a:rPr lang="fr-FR" sz="1200" dirty="0">
                <a:solidFill>
                  <a:schemeClr val="tx1"/>
                </a:solidFill>
                <a:cs typeface="Times New Roman" pitchFamily="18" charset="0"/>
              </a:rPr>
              <a:t>(return prend deux instructions , nous allons voir à quoi il sert) = 249 998µs= 249,998µs . Il manque comme vous le voyez 2µs qui seront dépensées lors de l'appel du sous programme tempo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61793" name="Imag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76" y="214290"/>
            <a:ext cx="6778116" cy="40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1585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Programme final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0825" y="188913"/>
            <a:ext cx="6578600" cy="6669087"/>
            <a:chOff x="707" y="234"/>
            <a:chExt cx="10360" cy="11382"/>
          </a:xfrm>
          <a:noFill/>
        </p:grpSpPr>
        <p:sp>
          <p:nvSpPr>
            <p:cNvPr id="9220" name="Text Box 7"/>
            <p:cNvSpPr txBox="1">
              <a:spLocks noChangeArrowheads="1"/>
            </p:cNvSpPr>
            <p:nvPr/>
          </p:nvSpPr>
          <p:spPr bwMode="auto">
            <a:xfrm>
              <a:off x="707" y="567"/>
              <a:ext cx="700" cy="1104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3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4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5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6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7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8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9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10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12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13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14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15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16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17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18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19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20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22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23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24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25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26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27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28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29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30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31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32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33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34</a:t>
              </a:r>
            </a:p>
          </p:txBody>
        </p:sp>
        <p:sp>
          <p:nvSpPr>
            <p:cNvPr id="9221" name="Text Box 8"/>
            <p:cNvSpPr txBox="1">
              <a:spLocks noChangeArrowheads="1"/>
            </p:cNvSpPr>
            <p:nvPr/>
          </p:nvSpPr>
          <p:spPr bwMode="auto">
            <a:xfrm>
              <a:off x="1259" y="1201"/>
              <a:ext cx="1408" cy="953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;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tempo0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;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start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;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boucle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boucle1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;</a:t>
              </a:r>
            </a:p>
          </p:txBody>
        </p:sp>
        <p:sp>
          <p:nvSpPr>
            <p:cNvPr id="9222" name="Text Box 9"/>
            <p:cNvSpPr txBox="1">
              <a:spLocks noChangeArrowheads="1"/>
            </p:cNvSpPr>
            <p:nvPr/>
          </p:nvSpPr>
          <p:spPr bwMode="auto">
            <a:xfrm>
              <a:off x="2667" y="250"/>
              <a:ext cx="1680" cy="11366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LIST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#</a:t>
              </a: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include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__config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EQU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EQU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org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bsf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movlw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movwf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bcf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bsf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call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bcf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call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goto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movlw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movwf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movlw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movwf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NOP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NOP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decfsz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goto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decfsz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goto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NOP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NOP</a:t>
              </a: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return</a:t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end</a:t>
              </a:r>
            </a:p>
          </p:txBody>
        </p:sp>
        <p:sp>
          <p:nvSpPr>
            <p:cNvPr id="9223" name="Text Box 10"/>
            <p:cNvSpPr txBox="1">
              <a:spLocks noChangeArrowheads="1"/>
            </p:cNvSpPr>
            <p:nvPr/>
          </p:nvSpPr>
          <p:spPr bwMode="auto">
            <a:xfrm>
              <a:off x="4207" y="234"/>
              <a:ext cx="2660" cy="1016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p=16f84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  <a:t>"p16f84.inc"</a:t>
              </a:r>
              <a:b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0x3FF2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0x0C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0x0D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0x00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  <a:t>STATUS,RP0</a:t>
              </a:r>
              <a:b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0xFE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  <a:t>TRISB</a:t>
              </a:r>
              <a:b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  <a:t>STATUS,RP0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rgbClr val="6600CC"/>
                  </a:solidFill>
                  <a:latin typeface="Calibri" pitchFamily="34" charset="0"/>
                  <a:cs typeface="Times New Roman" pitchFamily="18" charset="0"/>
                </a:rPr>
                <a:t>PORTB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,0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PORTB,0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</a:t>
              </a:r>
              <a:r>
                <a:rPr lang="fr-FR" sz="1200" b="1" dirty="0"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start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.197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tempo0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.253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/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 err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tempo1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,1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boucle1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tempo0,1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boucle</a:t>
              </a:r>
            </a:p>
          </p:txBody>
        </p:sp>
        <p:sp>
          <p:nvSpPr>
            <p:cNvPr id="9224" name="Text Box 11"/>
            <p:cNvSpPr txBox="1">
              <a:spLocks noChangeArrowheads="1"/>
            </p:cNvSpPr>
            <p:nvPr/>
          </p:nvSpPr>
          <p:spPr bwMode="auto">
            <a:xfrm>
              <a:off x="7007" y="567"/>
              <a:ext cx="4060" cy="10169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200" b="1" u="sng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Analyse du programme complet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 : Les lignes 1 à 4 et 7 à 13 sont les mêmes que dans l' 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  <a:hlinkClick r:id="rId2"/>
                </a:rPr>
                <a:t>exemple 1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 . 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On arrive ensuite à la boucle principale . L'instruction de la ligne 14 met le bit 0 du PORTB à 1 , allumant ainsi la LED . A la ligne 15 apparait l'instruction "call tempo" . Cette instruction appelle le sous-programme tempo ( lignes 20 à 32 ) et se déroule en 2 cycles d'horloge( les 2 cycles qui nous manquaient ) .Lorsque le sous-programme est terminé ( instruction return ) , on revient à la ligne qui suivait le "call" de la ligne 15 : il s'est déroulé exactement 250ms .A la ligne 16 , on éteint la LED , puis on attend encore 250ms grâce au sous-programme tempo appelé ligne 17 .Et puis on boucle ...</a:t>
              </a:r>
              <a:b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</a:b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Les lignes 5 et 6 sont les déclaration des variables utilisées dans le sous-programme . "EQU" indique une </a:t>
              </a:r>
              <a:r>
                <a:rPr lang="fr-FR" sz="1200" b="1" dirty="0" err="1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équivalance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 . Cela signifie que l'adresse de tempo0 par exemple sera 0x0C .En effet ,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0377" y="2071678"/>
            <a:ext cx="535362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/>
          <a:srcRect l="36402" b="90824"/>
          <a:stretch>
            <a:fillRect/>
          </a:stretch>
        </p:blipFill>
        <p:spPr bwMode="auto">
          <a:xfrm>
            <a:off x="59107" y="43542"/>
            <a:ext cx="3820944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2021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t="11470" r="9670"/>
          <a:stretch>
            <a:fillRect/>
          </a:stretch>
        </p:blipFill>
        <p:spPr bwMode="auto">
          <a:xfrm>
            <a:off x="-14514" y="571480"/>
            <a:ext cx="4572000" cy="263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4"/>
          <a:srcRect l="13274" b="-3370"/>
          <a:stretch>
            <a:fillRect/>
          </a:stretch>
        </p:blipFill>
        <p:spPr bwMode="auto">
          <a:xfrm>
            <a:off x="4286248" y="714354"/>
            <a:ext cx="4824000" cy="81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4336804"/>
            <a:ext cx="4714908" cy="244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/>
          <a:srcRect l="1"/>
          <a:stretch>
            <a:fillRect/>
          </a:stretch>
        </p:blipFill>
        <p:spPr bwMode="auto">
          <a:xfrm>
            <a:off x="14514" y="317621"/>
            <a:ext cx="4857752" cy="294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71480"/>
            <a:ext cx="4500562" cy="99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4"/>
          <a:srcRect r="35332"/>
          <a:stretch>
            <a:fillRect/>
          </a:stretch>
        </p:blipFill>
        <p:spPr bwMode="auto">
          <a:xfrm>
            <a:off x="5357818" y="1857363"/>
            <a:ext cx="3786182" cy="143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73102" b="71387"/>
          <a:stretch>
            <a:fillRect/>
          </a:stretch>
        </p:blipFill>
        <p:spPr bwMode="auto">
          <a:xfrm>
            <a:off x="7777176" y="1643050"/>
            <a:ext cx="136682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571876"/>
            <a:ext cx="5743570" cy="4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4214818"/>
            <a:ext cx="4800595" cy="73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5000636"/>
            <a:ext cx="5072098" cy="163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2021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-109538" y="690563"/>
            <a:ext cx="506730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eaLnBrk="1" hangingPunct="1"/>
            <a:endParaRPr lang="ar-DZ">
              <a:latin typeface="Calibri" pitchFamily="34" charset="0"/>
            </a:endParaRPr>
          </a:p>
        </p:txBody>
      </p:sp>
      <p:sp>
        <p:nvSpPr>
          <p:cNvPr id="25656" name="AutoShape 56"/>
          <p:cNvSpPr>
            <a:spLocks noChangeArrowheads="1"/>
          </p:cNvSpPr>
          <p:nvPr/>
        </p:nvSpPr>
        <p:spPr bwMode="auto">
          <a:xfrm>
            <a:off x="244475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5657" name="AutoShape 57"/>
          <p:cNvSpPr>
            <a:spLocks noChangeArrowheads="1"/>
          </p:cNvSpPr>
          <p:nvPr/>
        </p:nvSpPr>
        <p:spPr bwMode="auto">
          <a:xfrm>
            <a:off x="1760538" y="44450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5658" name="AutoShape 58"/>
          <p:cNvSpPr>
            <a:spLocks noChangeArrowheads="1"/>
          </p:cNvSpPr>
          <p:nvPr/>
        </p:nvSpPr>
        <p:spPr bwMode="auto">
          <a:xfrm>
            <a:off x="3294063" y="4349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5659" name="AutoShape 59"/>
          <p:cNvSpPr>
            <a:spLocks noChangeArrowheads="1"/>
          </p:cNvSpPr>
          <p:nvPr/>
        </p:nvSpPr>
        <p:spPr bwMode="auto">
          <a:xfrm>
            <a:off x="4805363" y="4302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5660" name="AutoShape 60"/>
          <p:cNvSpPr>
            <a:spLocks noChangeArrowheads="1"/>
          </p:cNvSpPr>
          <p:nvPr/>
        </p:nvSpPr>
        <p:spPr bwMode="auto">
          <a:xfrm>
            <a:off x="1519238" y="5873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61" name="AutoShape 61"/>
          <p:cNvSpPr>
            <a:spLocks noChangeArrowheads="1"/>
          </p:cNvSpPr>
          <p:nvPr/>
        </p:nvSpPr>
        <p:spPr bwMode="auto">
          <a:xfrm>
            <a:off x="4551363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62" name="AutoShape 62"/>
          <p:cNvSpPr>
            <a:spLocks noChangeArrowheads="1"/>
          </p:cNvSpPr>
          <p:nvPr/>
        </p:nvSpPr>
        <p:spPr bwMode="auto">
          <a:xfrm>
            <a:off x="3030538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63" name="AutoShape 63"/>
          <p:cNvSpPr>
            <a:spLocks noChangeArrowheads="1"/>
          </p:cNvSpPr>
          <p:nvPr/>
        </p:nvSpPr>
        <p:spPr bwMode="auto">
          <a:xfrm>
            <a:off x="6343650" y="439738"/>
            <a:ext cx="1241425" cy="45243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ar-DZ" sz="2000" b="1">
                <a:cs typeface="Arabic Transparent" pitchFamily="2" charset="-78"/>
              </a:rPr>
              <a:t>البنية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25664" name="AutoShape 64"/>
          <p:cNvSpPr>
            <a:spLocks noChangeArrowheads="1"/>
          </p:cNvSpPr>
          <p:nvPr/>
        </p:nvSpPr>
        <p:spPr bwMode="auto">
          <a:xfrm>
            <a:off x="7867650" y="455613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5665" name="AutoShape 65"/>
          <p:cNvSpPr>
            <a:spLocks noChangeArrowheads="1"/>
          </p:cNvSpPr>
          <p:nvPr/>
        </p:nvSpPr>
        <p:spPr bwMode="auto">
          <a:xfrm>
            <a:off x="6076950" y="600075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66" name="AutoShape 66"/>
          <p:cNvSpPr>
            <a:spLocks noChangeArrowheads="1"/>
          </p:cNvSpPr>
          <p:nvPr/>
        </p:nvSpPr>
        <p:spPr bwMode="auto">
          <a:xfrm>
            <a:off x="7610475" y="595313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r="9491"/>
          <a:stretch>
            <a:fillRect/>
          </a:stretch>
        </p:blipFill>
        <p:spPr bwMode="auto">
          <a:xfrm>
            <a:off x="5686425" y="1397000"/>
            <a:ext cx="309721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avec flèche vers la gauche 30"/>
          <p:cNvSpPr/>
          <p:nvPr/>
        </p:nvSpPr>
        <p:spPr bwMode="auto">
          <a:xfrm>
            <a:off x="4929190" y="2000240"/>
            <a:ext cx="642942" cy="857256"/>
          </a:xfrm>
          <a:prstGeom prst="leftArrowCallout">
            <a:avLst>
              <a:gd name="adj1" fmla="val 20624"/>
              <a:gd name="adj2" fmla="val 25000"/>
              <a:gd name="adj3" fmla="val 25000"/>
              <a:gd name="adj4" fmla="val 64977"/>
            </a:avLst>
          </a:prstGeom>
          <a:solidFill>
            <a:srgbClr val="FFC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Text Box 1"/>
          <p:cNvSpPr txBox="1">
            <a:spLocks noChangeArrowheads="1"/>
          </p:cNvSpPr>
          <p:nvPr/>
        </p:nvSpPr>
        <p:spPr bwMode="auto">
          <a:xfrm>
            <a:off x="2320925" y="2290763"/>
            <a:ext cx="5067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eaLnBrk="1" hangingPunct="1"/>
            <a:endParaRPr lang="ar-DZ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1379538"/>
            <a:ext cx="46863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34925" y="4576763"/>
            <a:ext cx="9144000" cy="6699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endParaRPr lang="en-US" sz="1400">
              <a:solidFill>
                <a:srgbClr val="0000FF"/>
              </a:solidFill>
            </a:endParaRPr>
          </a:p>
          <a:p>
            <a:pPr algn="r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35" name="Rectangle 71"/>
          <p:cNvSpPr>
            <a:spLocks noChangeArrowheads="1"/>
          </p:cNvSpPr>
          <p:nvPr/>
        </p:nvSpPr>
        <p:spPr bwMode="auto">
          <a:xfrm>
            <a:off x="6478588" y="3854450"/>
            <a:ext cx="220821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abic Transparent" pitchFamily="2" charset="-78"/>
              </a:rPr>
              <a:t>يتكون  </a:t>
            </a:r>
            <a:r>
              <a:rPr lang="ar-DZ" b="1" dirty="0" err="1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abic Transparent" pitchFamily="2" charset="-78"/>
              </a:rPr>
              <a:t>الميكرومراقب</a:t>
            </a:r>
            <a:r>
              <a:rPr lang="ar-DZ" b="1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abic Transparent" pitchFamily="2" charset="-78"/>
              </a:rPr>
              <a:t> من :</a:t>
            </a:r>
            <a:endParaRPr lang="en-US" b="1" dirty="0">
              <a:solidFill>
                <a:schemeClr val="accent5">
                  <a:lumMod val="10000"/>
                </a:schemeClr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36" name="Rectangle 72"/>
          <p:cNvSpPr>
            <a:spLocks noChangeArrowheads="1"/>
          </p:cNvSpPr>
          <p:nvPr/>
        </p:nvSpPr>
        <p:spPr bwMode="auto">
          <a:xfrm>
            <a:off x="192945" y="4255905"/>
            <a:ext cx="863758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b="1" dirty="0" err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ذاكـرة برنامج 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ROM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(تخزين البرنامج المراد تنفيذه) من نوع </a:t>
            </a:r>
            <a:r>
              <a:rPr lang="fr-FR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Flash </a:t>
            </a:r>
            <a:r>
              <a:rPr lang="ar-DZ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( أي قابلة للبرمجة عدة مرات) .</a:t>
            </a:r>
            <a:endParaRPr lang="en-US" b="1" dirty="0">
              <a:solidFill>
                <a:srgbClr val="0000FF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37" name="Rectangle 73"/>
          <p:cNvSpPr>
            <a:spLocks noChangeArrowheads="1"/>
          </p:cNvSpPr>
          <p:nvPr/>
        </p:nvSpPr>
        <p:spPr bwMode="auto">
          <a:xfrm>
            <a:off x="4967288" y="4686300"/>
            <a:ext cx="372427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2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 ذاكـرة معطيات من نوع 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RAM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 (مؤقتة).</a:t>
            </a:r>
            <a:endParaRPr lang="en-US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38" name="Rectangle 74"/>
          <p:cNvSpPr>
            <a:spLocks noChangeArrowheads="1"/>
          </p:cNvSpPr>
          <p:nvPr/>
        </p:nvSpPr>
        <p:spPr bwMode="auto">
          <a:xfrm>
            <a:off x="5156200" y="5122343"/>
            <a:ext cx="35496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3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 ذاكـرة معطيات من نوع 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EEPROM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.</a:t>
            </a:r>
            <a:endParaRPr lang="en-US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39" name="Rectangle 75"/>
          <p:cNvSpPr>
            <a:spLocks noChangeArrowheads="1"/>
          </p:cNvSpPr>
          <p:nvPr/>
        </p:nvSpPr>
        <p:spPr bwMode="auto">
          <a:xfrm>
            <a:off x="4941705" y="5567363"/>
            <a:ext cx="3789363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>
                <a:solidFill>
                  <a:srgbClr val="0000FF"/>
                </a:solidFill>
                <a:cs typeface="Arabic Transparent" pitchFamily="2" charset="-78"/>
              </a:rPr>
              <a:t>4 ـ مداخل/ مخارج 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PORTA / PORTAB</a:t>
            </a:r>
            <a:r>
              <a:rPr lang="ar-DZ" b="1">
                <a:solidFill>
                  <a:srgbClr val="0000FF"/>
                </a:solidFill>
                <a:cs typeface="Arabic Transparent" pitchFamily="2" charset="-78"/>
              </a:rPr>
              <a:t>.</a:t>
            </a:r>
          </a:p>
        </p:txBody>
      </p:sp>
      <p:sp>
        <p:nvSpPr>
          <p:cNvPr id="40" name="Rectangle 76"/>
          <p:cNvSpPr>
            <a:spLocks noChangeArrowheads="1"/>
          </p:cNvSpPr>
          <p:nvPr/>
        </p:nvSpPr>
        <p:spPr bwMode="auto">
          <a:xfrm>
            <a:off x="5781155" y="5999163"/>
            <a:ext cx="29146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>
                <a:solidFill>
                  <a:srgbClr val="0000FF"/>
                </a:solidFill>
                <a:cs typeface="Arabic Transparent" pitchFamily="2" charset="-78"/>
              </a:rPr>
              <a:t>5 ـ وحدة حسابية منطقية</a:t>
            </a:r>
            <a:r>
              <a:rPr lang="fr-FR" b="1">
                <a:solidFill>
                  <a:srgbClr val="0000FF"/>
                </a:solidFill>
                <a:cs typeface="Arabic Transparent" pitchFamily="2" charset="-78"/>
              </a:rPr>
              <a:t>ALU </a:t>
            </a:r>
            <a:r>
              <a:rPr lang="ar-DZ" b="1">
                <a:solidFill>
                  <a:srgbClr val="0000FF"/>
                </a:solidFill>
                <a:cs typeface="Arabic Transparent" pitchFamily="2" charset="-78"/>
              </a:rPr>
              <a:t>  .</a:t>
            </a:r>
          </a:p>
        </p:txBody>
      </p:sp>
      <p:sp>
        <p:nvSpPr>
          <p:cNvPr id="41" name="Rectangle 77"/>
          <p:cNvSpPr>
            <a:spLocks noChangeArrowheads="1"/>
          </p:cNvSpPr>
          <p:nvPr/>
        </p:nvSpPr>
        <p:spPr bwMode="auto">
          <a:xfrm>
            <a:off x="6306618" y="6390390"/>
            <a:ext cx="237013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 eaLnBrk="1" hangingPunct="1"/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6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</a:rPr>
              <a:t> ساعة داخلية (</a:t>
            </a:r>
            <a:r>
              <a:rPr lang="ar-DZ" b="1" dirty="0" err="1">
                <a:solidFill>
                  <a:srgbClr val="0000FF"/>
                </a:solidFill>
              </a:rPr>
              <a:t>ميقاتية</a:t>
            </a:r>
            <a:r>
              <a:rPr lang="ar-DZ" b="1" dirty="0">
                <a:solidFill>
                  <a:srgbClr val="0000FF"/>
                </a:solidFill>
              </a:rPr>
              <a:t>)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ar-DZ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2" name="Rectangle 78"/>
          <p:cNvSpPr>
            <a:spLocks noChangeArrowheads="1"/>
          </p:cNvSpPr>
          <p:nvPr/>
        </p:nvSpPr>
        <p:spPr bwMode="auto">
          <a:xfrm>
            <a:off x="3771900" y="2344738"/>
            <a:ext cx="792163" cy="647700"/>
          </a:xfrm>
          <a:prstGeom prst="rect">
            <a:avLst/>
          </a:prstGeom>
          <a:solidFill>
            <a:srgbClr val="FF0000">
              <a:alpha val="3607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79"/>
          <p:cNvSpPr>
            <a:spLocks noChangeArrowheads="1"/>
          </p:cNvSpPr>
          <p:nvPr/>
        </p:nvSpPr>
        <p:spPr bwMode="auto">
          <a:xfrm>
            <a:off x="2619375" y="2617788"/>
            <a:ext cx="950913" cy="619125"/>
          </a:xfrm>
          <a:prstGeom prst="rect">
            <a:avLst/>
          </a:prstGeom>
          <a:solidFill>
            <a:srgbClr val="FF0000">
              <a:alpha val="3607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80"/>
          <p:cNvSpPr>
            <a:spLocks noChangeArrowheads="1"/>
          </p:cNvSpPr>
          <p:nvPr/>
        </p:nvSpPr>
        <p:spPr bwMode="auto">
          <a:xfrm>
            <a:off x="228600" y="1970088"/>
            <a:ext cx="792163" cy="576262"/>
          </a:xfrm>
          <a:prstGeom prst="rect">
            <a:avLst/>
          </a:prstGeom>
          <a:solidFill>
            <a:srgbClr val="FF0000">
              <a:alpha val="3607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Rectangle 81"/>
          <p:cNvSpPr>
            <a:spLocks noChangeArrowheads="1"/>
          </p:cNvSpPr>
          <p:nvPr/>
        </p:nvSpPr>
        <p:spPr bwMode="auto">
          <a:xfrm>
            <a:off x="257175" y="1652588"/>
            <a:ext cx="2232025" cy="346075"/>
          </a:xfrm>
          <a:prstGeom prst="rect">
            <a:avLst/>
          </a:prstGeom>
          <a:solidFill>
            <a:srgbClr val="FF0000">
              <a:alpha val="3607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Rectangle 82"/>
          <p:cNvSpPr>
            <a:spLocks noChangeArrowheads="1"/>
          </p:cNvSpPr>
          <p:nvPr/>
        </p:nvSpPr>
        <p:spPr bwMode="auto">
          <a:xfrm>
            <a:off x="2562225" y="1739900"/>
            <a:ext cx="950913" cy="619125"/>
          </a:xfrm>
          <a:prstGeom prst="rect">
            <a:avLst/>
          </a:prstGeom>
          <a:solidFill>
            <a:srgbClr val="FF0000">
              <a:alpha val="3607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Rectangle 83"/>
          <p:cNvSpPr>
            <a:spLocks noChangeArrowheads="1"/>
          </p:cNvSpPr>
          <p:nvPr/>
        </p:nvSpPr>
        <p:spPr bwMode="auto">
          <a:xfrm>
            <a:off x="2628900" y="3279775"/>
            <a:ext cx="950913" cy="360363"/>
          </a:xfrm>
          <a:prstGeom prst="rect">
            <a:avLst/>
          </a:prstGeom>
          <a:solidFill>
            <a:srgbClr val="FF0000">
              <a:alpha val="3607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428596" y="2928934"/>
            <a:ext cx="1214446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PIC16F84</a:t>
            </a:r>
            <a:endParaRPr lang="fr-FR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6" grpId="0" animBg="1"/>
      <p:bldP spid="25657" grpId="0" animBg="1"/>
      <p:bldP spid="25658" grpId="0" animBg="1"/>
      <p:bldP spid="25659" grpId="0" animBg="1"/>
      <p:bldP spid="25660" grpId="0" animBg="1"/>
      <p:bldP spid="25661" grpId="0" animBg="1"/>
      <p:bldP spid="25662" grpId="0" animBg="1"/>
      <p:bldP spid="25663" grpId="0" animBg="1"/>
      <p:bldP spid="25664" grpId="0" animBg="1"/>
      <p:bldP spid="25665" grpId="0" animBg="1"/>
      <p:bldP spid="25666" grpId="0" animBg="1"/>
      <p:bldP spid="31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928802"/>
            <a:ext cx="3500429" cy="9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2020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/>
          <a:srcRect l="3577" t="15625"/>
          <a:stretch>
            <a:fillRect/>
          </a:stretch>
        </p:blipFill>
        <p:spPr bwMode="auto">
          <a:xfrm>
            <a:off x="0" y="500042"/>
            <a:ext cx="479749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9830" y="571480"/>
            <a:ext cx="5000628" cy="100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40907" b="90625"/>
          <a:stretch>
            <a:fillRect/>
          </a:stretch>
        </p:blipFill>
        <p:spPr bwMode="auto">
          <a:xfrm>
            <a:off x="0" y="214290"/>
            <a:ext cx="2940139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7302" y="1784240"/>
            <a:ext cx="1665292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50" name="Picture 6"/>
          <p:cNvPicPr>
            <a:picLocks noChangeAspect="1" noChangeArrowheads="1"/>
          </p:cNvPicPr>
          <p:nvPr/>
        </p:nvPicPr>
        <p:blipFill>
          <a:blip r:embed="rId6"/>
          <a:srcRect l="47436" b="82286"/>
          <a:stretch>
            <a:fillRect/>
          </a:stretch>
        </p:blipFill>
        <p:spPr bwMode="auto">
          <a:xfrm>
            <a:off x="6143636" y="3000372"/>
            <a:ext cx="292895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/>
          <a:srcRect t="17713"/>
          <a:stretch>
            <a:fillRect/>
          </a:stretch>
        </p:blipFill>
        <p:spPr bwMode="auto">
          <a:xfrm>
            <a:off x="3571836" y="3286124"/>
            <a:ext cx="5572164" cy="13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5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92" y="5072074"/>
            <a:ext cx="4988440" cy="17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56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72132" y="4714885"/>
            <a:ext cx="3700462" cy="74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2019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629635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1561" y="3071810"/>
            <a:ext cx="718959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665069"/>
            <a:ext cx="6048392" cy="83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5729902"/>
            <a:ext cx="4076698" cy="98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63081"/>
            <a:ext cx="6747382" cy="298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505203"/>
            <a:ext cx="6296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4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0045" y="4071942"/>
            <a:ext cx="4948235" cy="43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2019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2018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/>
          <a:srcRect b="10204"/>
          <a:stretch>
            <a:fillRect/>
          </a:stretch>
        </p:blipFill>
        <p:spPr bwMode="auto">
          <a:xfrm>
            <a:off x="1" y="-24"/>
            <a:ext cx="56976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/>
          <a:srcRect t="40541"/>
          <a:stretch>
            <a:fillRect/>
          </a:stretch>
        </p:blipFill>
        <p:spPr bwMode="auto">
          <a:xfrm>
            <a:off x="3143240" y="3214686"/>
            <a:ext cx="5929354" cy="35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5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7456" y="5442646"/>
            <a:ext cx="591513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53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7504" y="3857628"/>
            <a:ext cx="6315090" cy="142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58031"/>
            <a:ext cx="6429389" cy="297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6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4768" y="3243265"/>
            <a:ext cx="53149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64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871936"/>
            <a:ext cx="67532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2018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642918"/>
            <a:ext cx="5791194" cy="110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3301" y="1928802"/>
            <a:ext cx="599785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2018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2017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151"/>
            <a:ext cx="5143504" cy="227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249602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4330" y="2357430"/>
            <a:ext cx="5019670" cy="115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45" name="Picture 5"/>
          <p:cNvPicPr>
            <a:picLocks noChangeAspect="1" noChangeArrowheads="1"/>
          </p:cNvPicPr>
          <p:nvPr/>
        </p:nvPicPr>
        <p:blipFill>
          <a:blip r:embed="rId5"/>
          <a:srcRect t="57937"/>
          <a:stretch>
            <a:fillRect/>
          </a:stretch>
        </p:blipFill>
        <p:spPr bwMode="auto">
          <a:xfrm>
            <a:off x="114980" y="5471674"/>
            <a:ext cx="4840946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e 8"/>
          <p:cNvGrpSpPr/>
          <p:nvPr/>
        </p:nvGrpSpPr>
        <p:grpSpPr>
          <a:xfrm>
            <a:off x="4500562" y="3628800"/>
            <a:ext cx="4572000" cy="1813846"/>
            <a:chOff x="4572000" y="3829732"/>
            <a:chExt cx="4572000" cy="1813846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/>
            <a:srcRect b="42063"/>
            <a:stretch>
              <a:fillRect/>
            </a:stretch>
          </p:blipFill>
          <p:spPr bwMode="auto">
            <a:xfrm>
              <a:off x="4572000" y="3829732"/>
              <a:ext cx="4572000" cy="1672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7570132" y="5214950"/>
              <a:ext cx="1573868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2016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33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624" y="3343048"/>
            <a:ext cx="5565863" cy="35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571480"/>
            <a:ext cx="5643570" cy="120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012725"/>
            <a:ext cx="4786346" cy="13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94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596" y="2143116"/>
            <a:ext cx="4143404" cy="225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9495" name="Picture 7"/>
          <p:cNvPicPr>
            <a:picLocks noChangeAspect="1" noChangeArrowheads="1"/>
          </p:cNvPicPr>
          <p:nvPr/>
        </p:nvPicPr>
        <p:blipFill>
          <a:blip r:embed="rId5"/>
          <a:srcRect l="9090"/>
          <a:stretch>
            <a:fillRect/>
          </a:stretch>
        </p:blipFill>
        <p:spPr bwMode="auto">
          <a:xfrm>
            <a:off x="0" y="2428868"/>
            <a:ext cx="4286312" cy="218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2016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613206"/>
            <a:ext cx="6286512" cy="124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757682" y="44758"/>
            <a:ext cx="12858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BAC 2016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3"/>
            <a:ext cx="4572000" cy="216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 b="84615"/>
          <a:stretch>
            <a:fillRect/>
          </a:stretch>
        </p:blipFill>
        <p:spPr bwMode="auto">
          <a:xfrm>
            <a:off x="3500430" y="2786058"/>
            <a:ext cx="553441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 t="19231"/>
          <a:stretch>
            <a:fillRect/>
          </a:stretch>
        </p:blipFill>
        <p:spPr bwMode="auto">
          <a:xfrm>
            <a:off x="4000496" y="3071810"/>
            <a:ext cx="5143504" cy="139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57294"/>
            <a:ext cx="587908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 preferRelativeResize="0">
            <a:picLocks noChangeArrowheads="1"/>
          </p:cNvPicPr>
          <p:nvPr/>
        </p:nvPicPr>
        <p:blipFill>
          <a:blip r:embed="rId2"/>
          <a:srcRect r="9491"/>
          <a:stretch>
            <a:fillRect/>
          </a:stretch>
        </p:blipFill>
        <p:spPr bwMode="auto">
          <a:xfrm>
            <a:off x="98640" y="714356"/>
            <a:ext cx="8100000" cy="60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9" name="AutoShape 35"/>
          <p:cNvSpPr>
            <a:spLocks noChangeArrowheads="1"/>
          </p:cNvSpPr>
          <p:nvPr/>
        </p:nvSpPr>
        <p:spPr bwMode="auto">
          <a:xfrm>
            <a:off x="244475" y="12065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طرح الاشكال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6660" name="AutoShape 36"/>
          <p:cNvSpPr>
            <a:spLocks noChangeArrowheads="1"/>
          </p:cNvSpPr>
          <p:nvPr/>
        </p:nvSpPr>
        <p:spPr bwMode="auto">
          <a:xfrm>
            <a:off x="1760538" y="130175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الاستعمال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6661" name="AutoShape 37"/>
          <p:cNvSpPr>
            <a:spLocks noChangeArrowheads="1"/>
          </p:cNvSpPr>
          <p:nvPr/>
        </p:nvSpPr>
        <p:spPr bwMode="auto">
          <a:xfrm>
            <a:off x="3294063" y="120650"/>
            <a:ext cx="1241425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عموميات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6662" name="AutoShape 38"/>
          <p:cNvSpPr>
            <a:spLocks noChangeArrowheads="1"/>
          </p:cNvSpPr>
          <p:nvPr/>
        </p:nvSpPr>
        <p:spPr bwMode="auto">
          <a:xfrm>
            <a:off x="4805363" y="11588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b="1">
                <a:solidFill>
                  <a:srgbClr val="000000"/>
                </a:solidFill>
                <a:cs typeface="Arabic Transparent" pitchFamily="2" charset="-78"/>
              </a:rPr>
              <a:t>الربط</a:t>
            </a:r>
            <a:endParaRPr lang="fr-FR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6663" name="AutoShape 39"/>
          <p:cNvSpPr>
            <a:spLocks noChangeArrowheads="1"/>
          </p:cNvSpPr>
          <p:nvPr/>
        </p:nvSpPr>
        <p:spPr bwMode="auto">
          <a:xfrm>
            <a:off x="1519238" y="27305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4" name="AutoShape 40"/>
          <p:cNvSpPr>
            <a:spLocks noChangeArrowheads="1"/>
          </p:cNvSpPr>
          <p:nvPr/>
        </p:nvSpPr>
        <p:spPr bwMode="auto">
          <a:xfrm>
            <a:off x="4551363" y="28575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5" name="AutoShape 41"/>
          <p:cNvSpPr>
            <a:spLocks noChangeArrowheads="1"/>
          </p:cNvSpPr>
          <p:nvPr/>
        </p:nvSpPr>
        <p:spPr bwMode="auto">
          <a:xfrm>
            <a:off x="3030538" y="28575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6" name="AutoShape 42"/>
          <p:cNvSpPr>
            <a:spLocks noChangeArrowheads="1"/>
          </p:cNvSpPr>
          <p:nvPr/>
        </p:nvSpPr>
        <p:spPr bwMode="auto">
          <a:xfrm>
            <a:off x="6343650" y="125413"/>
            <a:ext cx="1241425" cy="45243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ar-DZ" sz="2000" b="1">
                <a:cs typeface="Arabic Transparent" pitchFamily="2" charset="-78"/>
              </a:rPr>
              <a:t>البنية</a:t>
            </a:r>
            <a:endParaRPr lang="fr-FR" sz="2000" b="1">
              <a:cs typeface="Arabic Transparent" pitchFamily="2" charset="-78"/>
            </a:endParaRPr>
          </a:p>
        </p:txBody>
      </p:sp>
      <p:sp>
        <p:nvSpPr>
          <p:cNvPr id="26667" name="AutoShape 43"/>
          <p:cNvSpPr>
            <a:spLocks noChangeArrowheads="1"/>
          </p:cNvSpPr>
          <p:nvPr/>
        </p:nvSpPr>
        <p:spPr bwMode="auto">
          <a:xfrm>
            <a:off x="7867650" y="141288"/>
            <a:ext cx="1241425" cy="452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DZ" sz="1700" b="1">
                <a:solidFill>
                  <a:srgbClr val="000000"/>
                </a:solidFill>
                <a:cs typeface="Arabic Transparent" pitchFamily="2" charset="-78"/>
              </a:rPr>
              <a:t>اشارة الساعة</a:t>
            </a:r>
            <a:endParaRPr lang="fr-FR" sz="1700" b="1">
              <a:solidFill>
                <a:srgbClr val="000000"/>
              </a:solidFill>
              <a:cs typeface="Arabic Transparent" pitchFamily="2" charset="-78"/>
            </a:endParaRPr>
          </a:p>
        </p:txBody>
      </p:sp>
      <p:sp>
        <p:nvSpPr>
          <p:cNvPr id="26668" name="AutoShape 44"/>
          <p:cNvSpPr>
            <a:spLocks noChangeArrowheads="1"/>
          </p:cNvSpPr>
          <p:nvPr/>
        </p:nvSpPr>
        <p:spPr bwMode="auto">
          <a:xfrm>
            <a:off x="6089650" y="285750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9" name="AutoShape 45"/>
          <p:cNvSpPr>
            <a:spLocks noChangeArrowheads="1"/>
          </p:cNvSpPr>
          <p:nvPr/>
        </p:nvSpPr>
        <p:spPr bwMode="auto">
          <a:xfrm>
            <a:off x="7610475" y="280988"/>
            <a:ext cx="238125" cy="215900"/>
          </a:xfrm>
          <a:prstGeom prst="rightArrow">
            <a:avLst>
              <a:gd name="adj1" fmla="val 50000"/>
              <a:gd name="adj2" fmla="val 27574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6670" name="Picture 17" descr="pict0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9400" y="700088"/>
            <a:ext cx="8135938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140690" y="747713"/>
            <a:ext cx="1584325" cy="1223962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2" name="Rectangle 48"/>
          <p:cNvSpPr>
            <a:spLocks noChangeArrowheads="1"/>
          </p:cNvSpPr>
          <p:nvPr/>
        </p:nvSpPr>
        <p:spPr bwMode="auto">
          <a:xfrm>
            <a:off x="3682402" y="1336675"/>
            <a:ext cx="1474788" cy="8636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3" name="Rectangle 49"/>
          <p:cNvSpPr>
            <a:spLocks noChangeArrowheads="1"/>
          </p:cNvSpPr>
          <p:nvPr/>
        </p:nvSpPr>
        <p:spPr bwMode="auto">
          <a:xfrm>
            <a:off x="7171727" y="1217613"/>
            <a:ext cx="936625" cy="8636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4" name="Rectangle 50"/>
          <p:cNvSpPr>
            <a:spLocks noChangeArrowheads="1"/>
          </p:cNvSpPr>
          <p:nvPr/>
        </p:nvSpPr>
        <p:spPr bwMode="auto">
          <a:xfrm>
            <a:off x="3609377" y="4948238"/>
            <a:ext cx="1512888" cy="433387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5" name="Rectangle 51"/>
          <p:cNvSpPr>
            <a:spLocks noChangeArrowheads="1"/>
          </p:cNvSpPr>
          <p:nvPr/>
        </p:nvSpPr>
        <p:spPr bwMode="auto">
          <a:xfrm>
            <a:off x="6117627" y="3148013"/>
            <a:ext cx="720725" cy="136842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6115075" y="4805363"/>
            <a:ext cx="720725" cy="19431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7" name="Rectangle 53"/>
          <p:cNvSpPr>
            <a:spLocks noChangeArrowheads="1"/>
          </p:cNvSpPr>
          <p:nvPr/>
        </p:nvSpPr>
        <p:spPr bwMode="auto">
          <a:xfrm>
            <a:off x="585190" y="5597525"/>
            <a:ext cx="1008062" cy="6477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Légende encadrée 2 21"/>
          <p:cNvSpPr/>
          <p:nvPr/>
        </p:nvSpPr>
        <p:spPr bwMode="auto">
          <a:xfrm>
            <a:off x="7272594" y="2714620"/>
            <a:ext cx="1800000" cy="5715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469"/>
              <a:gd name="adj6" fmla="val -65213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ar-DZ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معتمدة</a:t>
            </a:r>
            <a:r>
              <a:rPr kumimoji="0" lang="ar-DZ" sz="1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 وخاصة </a:t>
            </a:r>
            <a:endParaRPr kumimoji="0" lang="fr-FR" sz="1400" b="1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بالشركة </a:t>
            </a:r>
            <a:r>
              <a:rPr kumimoji="0" lang="fr-FR" sz="1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MOCROCHIP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9" grpId="0" animBg="1"/>
      <p:bldP spid="26660" grpId="0" animBg="1"/>
      <p:bldP spid="26661" grpId="0" animBg="1"/>
      <p:bldP spid="26662" grpId="0" animBg="1"/>
      <p:bldP spid="26663" grpId="0" animBg="1"/>
      <p:bldP spid="26664" grpId="0" animBg="1"/>
      <p:bldP spid="26665" grpId="0" animBg="1"/>
      <p:bldP spid="26666" grpId="0" animBg="1"/>
      <p:bldP spid="26667" grpId="0" animBg="1"/>
      <p:bldP spid="26668" grpId="0" animBg="1"/>
      <p:bldP spid="26669" grpId="0" animBg="1"/>
      <p:bldP spid="26671" grpId="0" animBg="1"/>
      <p:bldP spid="26672" grpId="0" animBg="1"/>
      <p:bldP spid="26673" grpId="0" animBg="1"/>
      <p:bldP spid="26674" grpId="0" animBg="1"/>
      <p:bldP spid="26675" grpId="0" animBg="1"/>
      <p:bldP spid="26676" grpId="0" animBg="1"/>
      <p:bldP spid="26677" grpId="0" animBg="1"/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/>
          <a:srcRect l="27362" t="3427" r="3693" b="58873"/>
          <a:stretch>
            <a:fillRect/>
          </a:stretch>
        </p:blipFill>
        <p:spPr bwMode="auto">
          <a:xfrm>
            <a:off x="4929190" y="1643050"/>
            <a:ext cx="4000528" cy="15716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714356"/>
            <a:ext cx="4733930" cy="55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8072462" y="142852"/>
            <a:ext cx="107153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FF0000"/>
                </a:solidFill>
              </a:rPr>
              <a:t>تمارين: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5" y="1652550"/>
            <a:ext cx="4712011" cy="147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 l="3970" t="41127" r="7891"/>
          <a:stretch>
            <a:fillRect/>
          </a:stretch>
        </p:blipFill>
        <p:spPr bwMode="auto">
          <a:xfrm>
            <a:off x="4457020" y="4086456"/>
            <a:ext cx="4651130" cy="223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42" y="4071942"/>
            <a:ext cx="4310340" cy="223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97613" y="635000"/>
            <a:ext cx="2220912" cy="3365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برمج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RA3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كمدخل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Wingdings" pitchFamily="2" charset="2"/>
              </a:rPr>
              <a:t>(قاطعة).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288" y="146050"/>
            <a:ext cx="4298950" cy="2736850"/>
            <a:chOff x="113" y="1071"/>
            <a:chExt cx="2708" cy="1724"/>
          </a:xfrm>
        </p:grpSpPr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2"/>
            <a:srcRect t="30945" r="47949" b="9254"/>
            <a:stretch>
              <a:fillRect/>
            </a:stretch>
          </p:blipFill>
          <p:spPr bwMode="auto">
            <a:xfrm>
              <a:off x="113" y="1071"/>
              <a:ext cx="2002" cy="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2" name="Line 6"/>
            <p:cNvSpPr>
              <a:spLocks noChangeShapeType="1"/>
            </p:cNvSpPr>
            <p:nvPr/>
          </p:nvSpPr>
          <p:spPr bwMode="auto">
            <a:xfrm>
              <a:off x="2018" y="1608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343" name="Line 7"/>
            <p:cNvSpPr>
              <a:spLocks noChangeAspect="1" noChangeShapeType="1"/>
            </p:cNvSpPr>
            <p:nvPr/>
          </p:nvSpPr>
          <p:spPr bwMode="auto">
            <a:xfrm flipH="1">
              <a:off x="2245" y="1612"/>
              <a:ext cx="68" cy="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2306" y="1612"/>
              <a:ext cx="18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 flipV="1">
              <a:off x="2484" y="1434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>
              <a:off x="2438" y="1434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2168" y="1661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b="1"/>
                <a:t>S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2290" y="1253"/>
              <a:ext cx="5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/>
                <a:t>+V</a:t>
              </a:r>
              <a:r>
                <a:rPr lang="fr-FR" sz="1200" baseline="-25000"/>
                <a:t>CC</a:t>
              </a:r>
              <a:endParaRPr lang="fr-FR" sz="1200"/>
            </a:p>
          </p:txBody>
        </p:sp>
      </p:grpSp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7275542" y="142852"/>
            <a:ext cx="158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اليك الشكل التالي: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14418" name="Rectangle 82"/>
          <p:cNvSpPr>
            <a:spLocks noChangeArrowheads="1"/>
          </p:cNvSpPr>
          <p:nvPr/>
        </p:nvSpPr>
        <p:spPr bwMode="auto">
          <a:xfrm>
            <a:off x="6035675" y="1820863"/>
            <a:ext cx="279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1- تهيئة / برمجة المداخل و المخارج</a:t>
            </a:r>
            <a:r>
              <a:rPr lang="fr-FR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endParaRPr lang="en-US" sz="1600">
              <a:solidFill>
                <a:srgbClr val="000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4419" name="Rectangle 83"/>
          <p:cNvSpPr>
            <a:spLocks noChangeArrowheads="1"/>
          </p:cNvSpPr>
          <p:nvPr/>
        </p:nvSpPr>
        <p:spPr bwMode="auto">
          <a:xfrm>
            <a:off x="3414713" y="2349500"/>
            <a:ext cx="533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برمج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RA3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كمدخل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Symbol" pitchFamily="18" charset="2"/>
              </a:rPr>
              <a:t>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يعني: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=1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TRISA3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ل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سجل التحكم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>
                <a:solidFill>
                  <a:srgbClr val="000000"/>
                </a:solidFill>
                <a:ea typeface="SimSun" pitchFamily="2" charset="-122"/>
              </a:rPr>
              <a:t>TRISA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 .</a:t>
            </a:r>
          </a:p>
        </p:txBody>
      </p:sp>
      <p:graphicFrame>
        <p:nvGraphicFramePr>
          <p:cNvPr id="14420" name="Group 84"/>
          <p:cNvGraphicFramePr>
            <a:graphicFrameLocks noGrp="1"/>
          </p:cNvGraphicFramePr>
          <p:nvPr/>
        </p:nvGraphicFramePr>
        <p:xfrm>
          <a:off x="3387725" y="2838450"/>
          <a:ext cx="5583238" cy="487680"/>
        </p:xfrm>
        <a:graphic>
          <a:graphicData uri="http://schemas.openxmlformats.org/drawingml/2006/table">
            <a:tbl>
              <a:tblPr/>
              <a:tblGrid>
                <a:gridCol w="671513"/>
                <a:gridCol w="668337"/>
                <a:gridCol w="669925"/>
                <a:gridCol w="669925"/>
                <a:gridCol w="725488"/>
                <a:gridCol w="725487"/>
                <a:gridCol w="727075"/>
                <a:gridCol w="725488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7 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6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5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4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3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2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1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0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TRISA4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TRISA3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TRISA2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TRISA1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TRISA0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49" name="Line 113"/>
          <p:cNvSpPr>
            <a:spLocks noChangeShapeType="1"/>
          </p:cNvSpPr>
          <p:nvPr/>
        </p:nvSpPr>
        <p:spPr bwMode="auto">
          <a:xfrm>
            <a:off x="6483350" y="3378200"/>
            <a:ext cx="0" cy="179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4450" name="Group 114"/>
          <p:cNvGraphicFramePr>
            <a:graphicFrameLocks noGrp="1"/>
          </p:cNvGraphicFramePr>
          <p:nvPr/>
        </p:nvGraphicFramePr>
        <p:xfrm>
          <a:off x="3352800" y="3598863"/>
          <a:ext cx="5616575" cy="274320"/>
        </p:xfrm>
        <a:graphic>
          <a:graphicData uri="http://schemas.openxmlformats.org/drawingml/2006/table">
            <a:tbl>
              <a:tblPr/>
              <a:tblGrid>
                <a:gridCol w="701675"/>
                <a:gridCol w="701675"/>
                <a:gridCol w="701675"/>
                <a:gridCol w="704850"/>
                <a:gridCol w="701675"/>
                <a:gridCol w="701675"/>
                <a:gridCol w="701675"/>
                <a:gridCol w="701675"/>
              </a:tblGrid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70" name="Rectangle 134"/>
          <p:cNvSpPr>
            <a:spLocks noChangeArrowheads="1"/>
          </p:cNvSpPr>
          <p:nvPr/>
        </p:nvSpPr>
        <p:spPr bwMode="auto">
          <a:xfrm>
            <a:off x="4559300" y="3990975"/>
            <a:ext cx="1338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/>
              <a:t>(00100)</a:t>
            </a:r>
            <a:r>
              <a:rPr lang="fr-FR" sz="1400" baseline="-30000"/>
              <a:t>2</a:t>
            </a:r>
            <a:r>
              <a:rPr lang="fr-FR" sz="1400"/>
              <a:t> = (4)</a:t>
            </a:r>
            <a:r>
              <a:rPr lang="fr-FR" sz="1400" baseline="-30000"/>
              <a:t>h</a:t>
            </a:r>
          </a:p>
        </p:txBody>
      </p:sp>
      <p:sp>
        <p:nvSpPr>
          <p:cNvPr id="14471" name="Rectangle 135"/>
          <p:cNvSpPr>
            <a:spLocks noChangeArrowheads="1"/>
          </p:cNvSpPr>
          <p:nvPr/>
        </p:nvSpPr>
        <p:spPr bwMode="auto">
          <a:xfrm>
            <a:off x="4572000" y="4308475"/>
            <a:ext cx="1446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/>
              <a:t>(</a:t>
            </a:r>
            <a:r>
              <a:rPr lang="ar-SA" sz="1400"/>
              <a:t>11111</a:t>
            </a:r>
            <a:r>
              <a:rPr lang="fr-FR" sz="1400"/>
              <a:t>)</a:t>
            </a:r>
            <a:r>
              <a:rPr lang="fr-FR" sz="1400" baseline="-30000"/>
              <a:t>2</a:t>
            </a:r>
            <a:r>
              <a:rPr lang="fr-FR" sz="1400"/>
              <a:t> = (1F)</a:t>
            </a:r>
            <a:r>
              <a:rPr lang="fr-FR" sz="1400" baseline="-30000"/>
              <a:t>h</a:t>
            </a:r>
          </a:p>
        </p:txBody>
      </p:sp>
      <p:sp>
        <p:nvSpPr>
          <p:cNvPr id="14472" name="Rectangle 136"/>
          <p:cNvSpPr>
            <a:spLocks noChangeArrowheads="1"/>
          </p:cNvSpPr>
          <p:nvPr/>
        </p:nvSpPr>
        <p:spPr bwMode="auto">
          <a:xfrm>
            <a:off x="5956300" y="4178300"/>
            <a:ext cx="35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400" b="1">
                <a:ea typeface="SimSun" pitchFamily="2" charset="-122"/>
                <a:cs typeface="Arabic Transparent" pitchFamily="2" charset="-78"/>
              </a:rPr>
              <a:t>أو</a:t>
            </a:r>
            <a:r>
              <a:rPr lang="fr-FR" altLang="ja-JP" sz="1400" b="1">
                <a:ea typeface="SimSun" pitchFamily="2" charset="-122"/>
                <a:cs typeface="Arabic Transparent" pitchFamily="2" charset="-78"/>
              </a:rPr>
              <a:t> </a:t>
            </a:r>
          </a:p>
        </p:txBody>
      </p:sp>
      <p:sp>
        <p:nvSpPr>
          <p:cNvPr id="14473" name="Rectangle 137"/>
          <p:cNvSpPr>
            <a:spLocks noChangeArrowheads="1"/>
          </p:cNvSpPr>
          <p:nvPr/>
        </p:nvSpPr>
        <p:spPr bwMode="auto">
          <a:xfrm>
            <a:off x="7956550" y="4724400"/>
            <a:ext cx="925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>
                <a:solidFill>
                  <a:srgbClr val="FF0000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14474" name="Rectangle 138"/>
          <p:cNvSpPr>
            <a:spLocks noChangeArrowheads="1"/>
          </p:cNvSpPr>
          <p:nvPr/>
        </p:nvSpPr>
        <p:spPr bwMode="auto">
          <a:xfrm>
            <a:off x="468313" y="4738688"/>
            <a:ext cx="5688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160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fr-FR" sz="1600">
                <a:solidFill>
                  <a:srgbClr val="000000"/>
                </a:solidFill>
                <a:cs typeface="Times New Roman" pitchFamily="18" charset="0"/>
              </a:rPr>
              <a:t>     0x4        </a:t>
            </a:r>
            <a:r>
              <a:rPr lang="en-US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400">
                <a:solidFill>
                  <a:srgbClr val="006600"/>
                </a:solidFill>
                <a:cs typeface="Arabic Transparent" pitchFamily="2" charset="-78"/>
              </a:rPr>
              <a:t> 0x4 </a:t>
            </a:r>
            <a:r>
              <a:rPr lang="ar-SA" sz="140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>
                <a:solidFill>
                  <a:srgbClr val="006600"/>
                </a:solidFill>
                <a:cs typeface="Arabic Transparent" pitchFamily="2" charset="-78"/>
              </a:rPr>
              <a:t> شحن</a:t>
            </a:r>
            <a:r>
              <a:rPr lang="ar-SA" sz="140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r>
              <a:rPr lang="fr-FR" sz="1600"/>
              <a:t> </a:t>
            </a:r>
          </a:p>
        </p:txBody>
      </p:sp>
      <p:sp>
        <p:nvSpPr>
          <p:cNvPr id="14475" name="Rectangle 139"/>
          <p:cNvSpPr>
            <a:spLocks noChangeArrowheads="1"/>
          </p:cNvSpPr>
          <p:nvPr/>
        </p:nvSpPr>
        <p:spPr bwMode="auto">
          <a:xfrm>
            <a:off x="476250" y="5099050"/>
            <a:ext cx="510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1600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160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en-GB" altLang="ja-JP" sz="1600">
                <a:solidFill>
                  <a:srgbClr val="FF0000"/>
                </a:solidFill>
                <a:ea typeface="SimSun" pitchFamily="2" charset="-122"/>
              </a:rPr>
              <a:t>TRISA</a:t>
            </a:r>
            <a:r>
              <a:rPr lang="en-GB" altLang="ja-JP" sz="1600">
                <a:solidFill>
                  <a:srgbClr val="800080"/>
                </a:solidFill>
                <a:ea typeface="SimSun" pitchFamily="2" charset="-122"/>
              </a:rPr>
              <a:t>      </a:t>
            </a:r>
            <a:r>
              <a:rPr lang="en-US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TRISB  </a:t>
            </a:r>
            <a:r>
              <a:rPr lang="ar-SA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14476" name="Rectangle 140"/>
          <p:cNvSpPr>
            <a:spLocks noChangeArrowheads="1"/>
          </p:cNvSpPr>
          <p:nvPr/>
        </p:nvSpPr>
        <p:spPr bwMode="auto">
          <a:xfrm>
            <a:off x="3802063" y="5445125"/>
            <a:ext cx="31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</a:t>
            </a:r>
          </a:p>
        </p:txBody>
      </p:sp>
      <p:sp>
        <p:nvSpPr>
          <p:cNvPr id="14477" name="Rectangle 141"/>
          <p:cNvSpPr>
            <a:spLocks noChangeArrowheads="1"/>
          </p:cNvSpPr>
          <p:nvPr/>
        </p:nvSpPr>
        <p:spPr bwMode="auto">
          <a:xfrm>
            <a:off x="468313" y="5661025"/>
            <a:ext cx="2228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160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    0x</a:t>
            </a:r>
            <a:r>
              <a:rPr lang="fr-FR" sz="1600">
                <a:solidFill>
                  <a:srgbClr val="000000"/>
                </a:solidFill>
                <a:cs typeface="Times New Roman" pitchFamily="18" charset="0"/>
              </a:rPr>
              <a:t>1F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                            </a:t>
            </a:r>
          </a:p>
        </p:txBody>
      </p:sp>
      <p:sp>
        <p:nvSpPr>
          <p:cNvPr id="14478" name="Rectangle 142"/>
          <p:cNvSpPr>
            <a:spLocks noChangeArrowheads="1"/>
          </p:cNvSpPr>
          <p:nvPr/>
        </p:nvSpPr>
        <p:spPr bwMode="auto">
          <a:xfrm>
            <a:off x="463550" y="5989638"/>
            <a:ext cx="173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en-GB" sz="1600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GB" altLang="ja-JP" sz="1600">
                <a:solidFill>
                  <a:srgbClr val="FF0000"/>
                </a:solidFill>
                <a:ea typeface="SimSun" pitchFamily="2" charset="-122"/>
              </a:rPr>
              <a:t>TRISA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414" grpId="0"/>
      <p:bldP spid="14418" grpId="0"/>
      <p:bldP spid="14419" grpId="0"/>
      <p:bldP spid="14449" grpId="0" animBg="1"/>
      <p:bldP spid="14470" grpId="0"/>
      <p:bldP spid="14471" grpId="0"/>
      <p:bldP spid="14472" grpId="0"/>
      <p:bldP spid="14473" grpId="0"/>
      <p:bldP spid="14474" grpId="0"/>
      <p:bldP spid="14475" grpId="0"/>
      <p:bldP spid="14476" grpId="0"/>
      <p:bldP spid="14477" grpId="0"/>
      <p:bldP spid="1447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79388" y="298450"/>
            <a:ext cx="8713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ـ سجل التحكم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 موجود في الصفحة 1 (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en-US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ومن اجل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استخدام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هذه السجل  يجب الذهاب الى الصفحة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sz="1600">
                <a:ea typeface="MS PGothic" pitchFamily="34" charset="-128"/>
                <a:cs typeface="Arabic Transparent" pitchFamily="2" charset="-78"/>
              </a:rPr>
              <a:t>BANK1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 للذاكرة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ea typeface="MS PGothic" pitchFamily="34" charset="-128"/>
                <a:cs typeface="Arabic Transparent" pitchFamily="2" charset="-78"/>
              </a:rPr>
              <a:t>RAM</a:t>
            </a:r>
            <a:r>
              <a:rPr lang="en-US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ea typeface="MS PGothic" pitchFamily="34" charset="-128"/>
                <a:cs typeface="Arabic Transparent" pitchFamily="2" charset="-78"/>
              </a:rPr>
              <a:t> </a:t>
            </a:r>
            <a:r>
              <a:rPr lang="ar-DZ" altLang="ja-JP" sz="1600">
                <a:ea typeface="MS PGothic" pitchFamily="34" charset="-128"/>
                <a:cs typeface="Arabic Transparent" pitchFamily="2" charset="-78"/>
              </a:rPr>
              <a:t> </a:t>
            </a:r>
            <a:r>
              <a:rPr lang="ar-DZ" altLang="ja-JP" sz="1600">
                <a:cs typeface="Arabic Transparent" pitchFamily="2" charset="-78"/>
              </a:rPr>
              <a:t>فكيف يتم ذلك.</a:t>
            </a:r>
            <a:endParaRPr lang="fr-FR" altLang="ja-JP" sz="1600">
              <a:ea typeface="MS PGothic" pitchFamily="34" charset="-128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4689475" y="1139825"/>
            <a:ext cx="405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من اجل الذهاب إلى الصفحة 1 (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:</a:t>
            </a: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4370388" y="1462088"/>
            <a:ext cx="408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نضع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sz="1400">
                <a:solidFill>
                  <a:srgbClr val="0000FF"/>
                </a:solidFill>
                <a:ea typeface="MS PGothic" pitchFamily="34" charset="-128"/>
                <a:cs typeface="Arabic Transparent" pitchFamily="2" charset="-78"/>
              </a:rPr>
              <a:t>RP0=1(bit5)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لسجل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>
                <a:solidFill>
                  <a:srgbClr val="000000"/>
                </a:solidFill>
                <a:ea typeface="MS PGothic" pitchFamily="34" charset="-128"/>
                <a:cs typeface="Arabic Transparent" pitchFamily="2" charset="-78"/>
              </a:rPr>
              <a:t>STATUS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، حيث نكتب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461963" y="1438275"/>
            <a:ext cx="2055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MS PGothic" pitchFamily="34" charset="-128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, RP0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461963" y="1870075"/>
            <a:ext cx="177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MS PGothic" pitchFamily="34" charset="-128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, 5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2873375" y="1652588"/>
            <a:ext cx="33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ar-DZ" altLang="ja-JP">
                <a:solidFill>
                  <a:srgbClr val="000000"/>
                </a:solidFill>
                <a:cs typeface="Arabic Transparent" pitchFamily="2" charset="-78"/>
              </a:rPr>
              <a:t>او</a:t>
            </a:r>
            <a:endParaRPr lang="fr-FR" altLang="ja-JP">
              <a:solidFill>
                <a:srgbClr val="000000"/>
              </a:solidFill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6440488" y="2614613"/>
            <a:ext cx="2092325" cy="36671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برمجة </a:t>
            </a:r>
            <a:r>
              <a:rPr lang="fr-FR" altLang="ja-JP" b="1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RA3</a:t>
            </a:r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  </a:t>
            </a:r>
            <a:r>
              <a:rPr lang="ar-DZ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.</a:t>
            </a:r>
            <a:endParaRPr lang="ar-DZ" altLang="ja-JP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2843213" y="3257550"/>
            <a:ext cx="3471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2771775" y="3563938"/>
            <a:ext cx="1643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RA3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346075" y="3259138"/>
            <a:ext cx="2112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 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323850" y="3549650"/>
            <a:ext cx="168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MOVLW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  0x1F</a:t>
            </a:r>
            <a:endParaRPr lang="fr-FR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330200" y="3841750"/>
            <a:ext cx="173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MOVWF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TRISA</a:t>
            </a:r>
            <a:endParaRPr lang="fr-FR" sz="160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6421" name="Rectangle 37"/>
          <p:cNvSpPr>
            <a:spLocks noChangeArrowheads="1"/>
          </p:cNvSpPr>
          <p:nvPr/>
        </p:nvSpPr>
        <p:spPr bwMode="auto">
          <a:xfrm>
            <a:off x="2771775" y="3832225"/>
            <a:ext cx="3182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شحن محتوى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في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16423" name="Rectangle 39"/>
          <p:cNvSpPr>
            <a:spLocks noChangeArrowheads="1"/>
          </p:cNvSpPr>
          <p:nvPr/>
        </p:nvSpPr>
        <p:spPr bwMode="auto">
          <a:xfrm>
            <a:off x="2835275" y="4113213"/>
            <a:ext cx="352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16424" name="Rectangle 40"/>
          <p:cNvSpPr>
            <a:spLocks noChangeArrowheads="1"/>
          </p:cNvSpPr>
          <p:nvPr/>
        </p:nvSpPr>
        <p:spPr bwMode="auto">
          <a:xfrm>
            <a:off x="339725" y="4132263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BCF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</a:t>
            </a:r>
            <a:endParaRPr lang="fr-FR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425" name="Rectangle 41"/>
          <p:cNvSpPr>
            <a:spLocks noChangeArrowheads="1"/>
          </p:cNvSpPr>
          <p:nvPr/>
        </p:nvSpPr>
        <p:spPr bwMode="auto">
          <a:xfrm>
            <a:off x="4302125" y="4797425"/>
            <a:ext cx="39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>
                <a:solidFill>
                  <a:srgbClr val="000000"/>
                </a:solidFill>
                <a:cs typeface="Arabic Transparent" pitchFamily="2" charset="-78"/>
              </a:rPr>
              <a:t>او</a:t>
            </a:r>
            <a:r>
              <a:rPr lang="fr-FR" altLang="ja-JP">
                <a:solidFill>
                  <a:srgbClr val="000000"/>
                </a:solidFill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sp>
        <p:nvSpPr>
          <p:cNvPr id="16426" name="Rectangle 42"/>
          <p:cNvSpPr>
            <a:spLocks noChangeArrowheads="1"/>
          </p:cNvSpPr>
          <p:nvPr/>
        </p:nvSpPr>
        <p:spPr bwMode="auto">
          <a:xfrm>
            <a:off x="344488" y="5505450"/>
            <a:ext cx="340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rtl="1"/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5 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  <a:p>
            <a:pPr eaLnBrk="0" hangingPunct="0"/>
            <a:r>
              <a:rPr lang="en-GB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MOVLW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</a:t>
            </a:r>
            <a:r>
              <a:rPr lang="en-GB" altLang="ja-JP" sz="1600">
                <a:solidFill>
                  <a:srgbClr val="800080"/>
                </a:solidFill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altLang="ja-JP" sz="1600">
                <a:ea typeface="MS PGothic" pitchFamily="34" charset="-128"/>
                <a:cs typeface="Times New Roman" pitchFamily="18" charset="0"/>
              </a:rPr>
              <a:t>0x</a:t>
            </a:r>
            <a:r>
              <a:rPr lang="en-GB" altLang="ja-JP" sz="1600">
                <a:ea typeface="MS PGothic" pitchFamily="34" charset="-128"/>
              </a:rPr>
              <a:t>1F</a:t>
            </a:r>
            <a:r>
              <a:rPr lang="en-GB" altLang="ja-JP" sz="1600">
                <a:solidFill>
                  <a:srgbClr val="800080"/>
                </a:solidFill>
                <a:ea typeface="MS PGothic" pitchFamily="34" charset="-128"/>
              </a:rPr>
              <a:t> 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</a:rPr>
              <a:t>                             </a:t>
            </a:r>
            <a:endParaRPr lang="fr-FR" altLang="ja-JP" sz="1600">
              <a:solidFill>
                <a:srgbClr val="000000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ja-JP" sz="1600">
                <a:solidFill>
                  <a:srgbClr val="0000FF"/>
                </a:solidFill>
                <a:ea typeface="MS PGothic" pitchFamily="34" charset="-128"/>
              </a:rPr>
              <a:t>MOVWF 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TRISA</a:t>
            </a:r>
            <a:r>
              <a:rPr lang="en-US" altLang="ja-JP" sz="1600">
                <a:solidFill>
                  <a:srgbClr val="800080"/>
                </a:solidFill>
                <a:ea typeface="SimSun" pitchFamily="2" charset="-122"/>
              </a:rPr>
              <a:t> </a:t>
            </a:r>
            <a:endParaRPr lang="fr-FR" altLang="ja-JP" sz="1600">
              <a:solidFill>
                <a:srgbClr val="800080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BCF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ja-JP" sz="1600">
                <a:solidFill>
                  <a:srgbClr val="800080"/>
                </a:solidFill>
                <a:ea typeface="SimSun" pitchFamily="2" charset="-122"/>
              </a:rPr>
              <a:t>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5</a:t>
            </a:r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>
            <a:off x="2833688" y="5465763"/>
            <a:ext cx="3471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16428" name="Rectangle 44"/>
          <p:cNvSpPr>
            <a:spLocks noChangeArrowheads="1"/>
          </p:cNvSpPr>
          <p:nvPr/>
        </p:nvSpPr>
        <p:spPr bwMode="auto">
          <a:xfrm>
            <a:off x="2771775" y="5718175"/>
            <a:ext cx="1643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RA3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كمدخل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16429" name="Rectangle 45"/>
          <p:cNvSpPr>
            <a:spLocks noChangeArrowheads="1"/>
          </p:cNvSpPr>
          <p:nvPr/>
        </p:nvSpPr>
        <p:spPr bwMode="auto">
          <a:xfrm>
            <a:off x="2819400" y="6224588"/>
            <a:ext cx="352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16430" name="Rectangle 46"/>
          <p:cNvSpPr>
            <a:spLocks noChangeArrowheads="1"/>
          </p:cNvSpPr>
          <p:nvPr/>
        </p:nvSpPr>
        <p:spPr bwMode="auto">
          <a:xfrm>
            <a:off x="2752725" y="5975350"/>
            <a:ext cx="3182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شحن محتوى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في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403" grpId="0"/>
      <p:bldP spid="16404" grpId="0"/>
      <p:bldP spid="16405" grpId="0"/>
      <p:bldP spid="16406" grpId="0"/>
      <p:bldP spid="16407" grpId="0"/>
      <p:bldP spid="16408" grpId="0" animBg="1"/>
      <p:bldP spid="16411" grpId="0"/>
      <p:bldP spid="16412" grpId="0"/>
      <p:bldP spid="16414" grpId="0"/>
      <p:bldP spid="16415" grpId="0"/>
      <p:bldP spid="16416" grpId="0"/>
      <p:bldP spid="16421" grpId="0"/>
      <p:bldP spid="16423" grpId="0"/>
      <p:bldP spid="16424" grpId="0"/>
      <p:bldP spid="16425" grpId="0"/>
      <p:bldP spid="16427" grpId="0"/>
      <p:bldP spid="16428" grpId="0"/>
      <p:bldP spid="16429" grpId="0"/>
      <p:bldP spid="1643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851525" y="635000"/>
            <a:ext cx="2667000" cy="3365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برمج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كمخرج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Wingdings" pitchFamily="2" charset="2"/>
              </a:rPr>
              <a:t>(كهروصمام).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sp>
        <p:nvSpPr>
          <p:cNvPr id="25672" name="Text Box 72"/>
          <p:cNvSpPr txBox="1">
            <a:spLocks noChangeArrowheads="1"/>
          </p:cNvSpPr>
          <p:nvPr/>
        </p:nvSpPr>
        <p:spPr bwMode="auto">
          <a:xfrm>
            <a:off x="6877050" y="188913"/>
            <a:ext cx="158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اليك الشكل التالي:</a:t>
            </a:r>
            <a:endParaRPr lang="fr-FR" sz="1600">
              <a:cs typeface="Arabic Transparent" pitchFamily="2" charset="-78"/>
            </a:endParaRP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14288" y="146050"/>
            <a:ext cx="4054475" cy="2736850"/>
            <a:chOff x="9" y="92"/>
            <a:chExt cx="2554" cy="1724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/>
            <a:srcRect t="30945" r="47949" b="9254"/>
            <a:stretch>
              <a:fillRect/>
            </a:stretch>
          </p:blipFill>
          <p:spPr bwMode="auto">
            <a:xfrm>
              <a:off x="9" y="92"/>
              <a:ext cx="2002" cy="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73" name="Line 73"/>
            <p:cNvSpPr>
              <a:spLocks noChangeShapeType="1"/>
            </p:cNvSpPr>
            <p:nvPr/>
          </p:nvSpPr>
          <p:spPr bwMode="auto">
            <a:xfrm>
              <a:off x="1927" y="1121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674" name="Line 74"/>
            <p:cNvSpPr>
              <a:spLocks noChangeShapeType="1"/>
            </p:cNvSpPr>
            <p:nvPr/>
          </p:nvSpPr>
          <p:spPr bwMode="auto">
            <a:xfrm>
              <a:off x="2154" y="1117"/>
              <a:ext cx="0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675" name="Line 75"/>
            <p:cNvSpPr>
              <a:spLocks noChangeShapeType="1"/>
            </p:cNvSpPr>
            <p:nvPr/>
          </p:nvSpPr>
          <p:spPr bwMode="auto">
            <a:xfrm>
              <a:off x="2085" y="1389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676" name="Line 76"/>
            <p:cNvSpPr>
              <a:spLocks noChangeShapeType="1"/>
            </p:cNvSpPr>
            <p:nvPr/>
          </p:nvSpPr>
          <p:spPr bwMode="auto">
            <a:xfrm>
              <a:off x="2109" y="1414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677" name="Line 77"/>
            <p:cNvSpPr>
              <a:spLocks noChangeShapeType="1"/>
            </p:cNvSpPr>
            <p:nvPr/>
          </p:nvSpPr>
          <p:spPr bwMode="auto">
            <a:xfrm>
              <a:off x="2134" y="1438"/>
              <a:ext cx="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679" name="AutoShape 79"/>
            <p:cNvSpPr>
              <a:spLocks noChangeAspect="1" noChangeArrowheads="1"/>
            </p:cNvSpPr>
            <p:nvPr/>
          </p:nvSpPr>
          <p:spPr bwMode="auto">
            <a:xfrm rot="10800000">
              <a:off x="2080" y="1205"/>
              <a:ext cx="143" cy="12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680" name="Line 80"/>
            <p:cNvSpPr>
              <a:spLocks noChangeShapeType="1"/>
            </p:cNvSpPr>
            <p:nvPr/>
          </p:nvSpPr>
          <p:spPr bwMode="auto">
            <a:xfrm>
              <a:off x="2109" y="133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681" name="Text Box 81"/>
            <p:cNvSpPr txBox="1">
              <a:spLocks noChangeArrowheads="1"/>
            </p:cNvSpPr>
            <p:nvPr/>
          </p:nvSpPr>
          <p:spPr bwMode="auto">
            <a:xfrm>
              <a:off x="2200" y="1162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/>
                <a:t>LED</a:t>
              </a:r>
            </a:p>
          </p:txBody>
        </p:sp>
      </p:grpSp>
      <p:sp>
        <p:nvSpPr>
          <p:cNvPr id="25684" name="Rectangle 84"/>
          <p:cNvSpPr>
            <a:spLocks noChangeArrowheads="1"/>
          </p:cNvSpPr>
          <p:nvPr/>
        </p:nvSpPr>
        <p:spPr bwMode="auto">
          <a:xfrm>
            <a:off x="6035675" y="1820863"/>
            <a:ext cx="279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1- تهيئة / برمجة المداخل و المخارج</a:t>
            </a:r>
            <a:r>
              <a:rPr lang="fr-FR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endParaRPr lang="en-US" sz="1600">
              <a:solidFill>
                <a:srgbClr val="000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5686" name="Rectangle 86"/>
          <p:cNvSpPr>
            <a:spLocks noChangeArrowheads="1"/>
          </p:cNvSpPr>
          <p:nvPr/>
        </p:nvSpPr>
        <p:spPr bwMode="auto">
          <a:xfrm>
            <a:off x="3416300" y="2349500"/>
            <a:ext cx="533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برمج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FF"/>
                </a:solidFill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كمخرج 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Symbol" pitchFamily="18" charset="2"/>
              </a:rPr>
              <a:t>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  <a:sym typeface="Symbol" pitchFamily="18" charset="2"/>
              </a:rPr>
              <a:t> 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يعني: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= 0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RIS</a:t>
            </a:r>
            <a:r>
              <a:rPr lang="fr-FR" altLang="ja-JP" sz="14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B4</a:t>
            </a:r>
            <a:r>
              <a:rPr lang="fr-FR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ل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سجل التحكم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>
                <a:solidFill>
                  <a:srgbClr val="000000"/>
                </a:solidFill>
                <a:ea typeface="SimSun" pitchFamily="2" charset="-122"/>
              </a:rPr>
              <a:t>TRISA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cs typeface="Arabic Transparent" pitchFamily="2" charset="-78"/>
              </a:rPr>
              <a:t> .</a:t>
            </a:r>
          </a:p>
        </p:txBody>
      </p:sp>
      <p:graphicFrame>
        <p:nvGraphicFramePr>
          <p:cNvPr id="25687" name="Group 87"/>
          <p:cNvGraphicFramePr>
            <a:graphicFrameLocks noGrp="1"/>
          </p:cNvGraphicFramePr>
          <p:nvPr/>
        </p:nvGraphicFramePr>
        <p:xfrm>
          <a:off x="2987675" y="2838450"/>
          <a:ext cx="5983288" cy="487680"/>
        </p:xfrm>
        <a:graphic>
          <a:graphicData uri="http://schemas.openxmlformats.org/drawingml/2006/table">
            <a:tbl>
              <a:tblPr/>
              <a:tblGrid>
                <a:gridCol w="719138"/>
                <a:gridCol w="715962"/>
                <a:gridCol w="719138"/>
                <a:gridCol w="717550"/>
                <a:gridCol w="777875"/>
                <a:gridCol w="776287"/>
                <a:gridCol w="779463"/>
                <a:gridCol w="777875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7 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6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5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4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3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2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1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bit 0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 </a:t>
                      </a: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TRISB7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  TRISB6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  TRISB5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TRISB4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TRISB3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TRISB2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TRISB1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Times New Roman" pitchFamily="18" charset="0"/>
                        </a:rPr>
                        <a:t>TRISB0</a:t>
                      </a:r>
                      <a:endParaRPr kumimoji="0" lang="fr-FR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716" name="Line 116"/>
          <p:cNvSpPr>
            <a:spLocks noChangeShapeType="1"/>
          </p:cNvSpPr>
          <p:nvPr/>
        </p:nvSpPr>
        <p:spPr bwMode="auto">
          <a:xfrm>
            <a:off x="5580063" y="3378200"/>
            <a:ext cx="0" cy="179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25717" name="Group 117"/>
          <p:cNvGraphicFramePr>
            <a:graphicFrameLocks noGrp="1"/>
          </p:cNvGraphicFramePr>
          <p:nvPr/>
        </p:nvGraphicFramePr>
        <p:xfrm>
          <a:off x="2987675" y="3598863"/>
          <a:ext cx="5981700" cy="274320"/>
        </p:xfrm>
        <a:graphic>
          <a:graphicData uri="http://schemas.openxmlformats.org/drawingml/2006/table">
            <a:tbl>
              <a:tblPr/>
              <a:tblGrid>
                <a:gridCol w="747713"/>
                <a:gridCol w="746125"/>
                <a:gridCol w="747712"/>
                <a:gridCol w="750888"/>
                <a:gridCol w="747712"/>
                <a:gridCol w="747713"/>
                <a:gridCol w="746125"/>
                <a:gridCol w="747712"/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737" name="Rectangle 137"/>
          <p:cNvSpPr>
            <a:spLocks noChangeArrowheads="1"/>
          </p:cNvSpPr>
          <p:nvPr/>
        </p:nvSpPr>
        <p:spPr bwMode="auto">
          <a:xfrm>
            <a:off x="4279900" y="3990975"/>
            <a:ext cx="1731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/>
              <a:t>(00010000)</a:t>
            </a:r>
            <a:r>
              <a:rPr lang="fr-FR" sz="1400" baseline="-30000"/>
              <a:t>2</a:t>
            </a:r>
            <a:r>
              <a:rPr lang="fr-FR" sz="1400"/>
              <a:t> = (10)</a:t>
            </a:r>
            <a:r>
              <a:rPr lang="fr-FR" sz="1400" baseline="-30000"/>
              <a:t>h</a:t>
            </a:r>
          </a:p>
        </p:txBody>
      </p:sp>
      <p:sp>
        <p:nvSpPr>
          <p:cNvPr id="25738" name="Rectangle 138"/>
          <p:cNvSpPr>
            <a:spLocks noChangeArrowheads="1"/>
          </p:cNvSpPr>
          <p:nvPr/>
        </p:nvSpPr>
        <p:spPr bwMode="auto">
          <a:xfrm>
            <a:off x="4337050" y="4308475"/>
            <a:ext cx="1741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/>
              <a:t>(111</a:t>
            </a:r>
            <a:r>
              <a:rPr lang="ar-SA" sz="1400"/>
              <a:t>11111</a:t>
            </a:r>
            <a:r>
              <a:rPr lang="fr-FR" sz="1400"/>
              <a:t>)</a:t>
            </a:r>
            <a:r>
              <a:rPr lang="fr-FR" sz="1400" baseline="-30000"/>
              <a:t>2</a:t>
            </a:r>
            <a:r>
              <a:rPr lang="fr-FR" sz="1400"/>
              <a:t> = (1F)</a:t>
            </a:r>
            <a:r>
              <a:rPr lang="fr-FR" sz="1400" baseline="-30000"/>
              <a:t>h</a:t>
            </a:r>
          </a:p>
        </p:txBody>
      </p:sp>
      <p:sp>
        <p:nvSpPr>
          <p:cNvPr id="25739" name="Rectangle 139"/>
          <p:cNvSpPr>
            <a:spLocks noChangeArrowheads="1"/>
          </p:cNvSpPr>
          <p:nvPr/>
        </p:nvSpPr>
        <p:spPr bwMode="auto">
          <a:xfrm>
            <a:off x="5956300" y="4178300"/>
            <a:ext cx="35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400" b="1">
                <a:ea typeface="SimSun" pitchFamily="2" charset="-122"/>
                <a:cs typeface="Arabic Transparent" pitchFamily="2" charset="-78"/>
              </a:rPr>
              <a:t>أو</a:t>
            </a:r>
            <a:r>
              <a:rPr lang="fr-FR" altLang="ja-JP" sz="1400" b="1">
                <a:ea typeface="SimSun" pitchFamily="2" charset="-122"/>
                <a:cs typeface="Arabic Transparent" pitchFamily="2" charset="-78"/>
              </a:rPr>
              <a:t> </a:t>
            </a:r>
          </a:p>
        </p:txBody>
      </p:sp>
      <p:sp>
        <p:nvSpPr>
          <p:cNvPr id="25740" name="Rectangle 140"/>
          <p:cNvSpPr>
            <a:spLocks noChangeArrowheads="1"/>
          </p:cNvSpPr>
          <p:nvPr/>
        </p:nvSpPr>
        <p:spPr bwMode="auto">
          <a:xfrm>
            <a:off x="7956550" y="4724400"/>
            <a:ext cx="925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>
                <a:solidFill>
                  <a:srgbClr val="FF0000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25741" name="Rectangle 141"/>
          <p:cNvSpPr>
            <a:spLocks noChangeArrowheads="1"/>
          </p:cNvSpPr>
          <p:nvPr/>
        </p:nvSpPr>
        <p:spPr bwMode="auto">
          <a:xfrm>
            <a:off x="468313" y="4738688"/>
            <a:ext cx="5688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160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fr-FR" sz="1600">
                <a:solidFill>
                  <a:srgbClr val="000000"/>
                </a:solidFill>
                <a:cs typeface="Times New Roman" pitchFamily="18" charset="0"/>
              </a:rPr>
              <a:t>     0x10        </a:t>
            </a:r>
            <a:r>
              <a:rPr lang="en-US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400">
                <a:solidFill>
                  <a:srgbClr val="006600"/>
                </a:solidFill>
                <a:cs typeface="Arabic Transparent" pitchFamily="2" charset="-78"/>
              </a:rPr>
              <a:t> 0x10 </a:t>
            </a:r>
            <a:r>
              <a:rPr lang="ar-SA" sz="1400">
                <a:solidFill>
                  <a:srgbClr val="006600"/>
                </a:solidFill>
                <a:cs typeface="Arabic Transparent" pitchFamily="2" charset="-78"/>
              </a:rPr>
              <a:t> </a:t>
            </a:r>
            <a:r>
              <a:rPr lang="ar-DZ" sz="1400">
                <a:solidFill>
                  <a:srgbClr val="006600"/>
                </a:solidFill>
                <a:cs typeface="Arabic Transparent" pitchFamily="2" charset="-78"/>
              </a:rPr>
              <a:t> شحن</a:t>
            </a:r>
            <a:r>
              <a:rPr lang="ar-SA" sz="1400">
                <a:solidFill>
                  <a:srgbClr val="006600"/>
                </a:solidFill>
                <a:cs typeface="Arabic Transparent" pitchFamily="2" charset="-78"/>
              </a:rPr>
              <a:t> القيمة</a:t>
            </a:r>
            <a:r>
              <a:rPr lang="fr-FR" sz="1600"/>
              <a:t> </a:t>
            </a:r>
          </a:p>
        </p:txBody>
      </p:sp>
      <p:sp>
        <p:nvSpPr>
          <p:cNvPr id="25742" name="Rectangle 142"/>
          <p:cNvSpPr>
            <a:spLocks noChangeArrowheads="1"/>
          </p:cNvSpPr>
          <p:nvPr/>
        </p:nvSpPr>
        <p:spPr bwMode="auto">
          <a:xfrm>
            <a:off x="476250" y="5099050"/>
            <a:ext cx="5227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1600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160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en-GB" altLang="ja-JP" sz="1600">
                <a:solidFill>
                  <a:srgbClr val="FF0000"/>
                </a:solidFill>
                <a:ea typeface="SimSun" pitchFamily="2" charset="-122"/>
              </a:rPr>
              <a:t>TRISB</a:t>
            </a:r>
            <a:r>
              <a:rPr lang="en-GB" altLang="ja-JP" sz="1600">
                <a:solidFill>
                  <a:srgbClr val="800080"/>
                </a:solidFill>
                <a:ea typeface="SimSun" pitchFamily="2" charset="-122"/>
              </a:rPr>
              <a:t>         </a:t>
            </a:r>
            <a:r>
              <a:rPr lang="en-US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sz="1400">
                <a:solidFill>
                  <a:srgbClr val="0066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GB" altLang="ja-JP" sz="1400">
                <a:solidFill>
                  <a:srgbClr val="006600"/>
                </a:solidFill>
                <a:ea typeface="SimSun" pitchFamily="2" charset="-122"/>
              </a:rPr>
              <a:t>TRISB</a:t>
            </a:r>
            <a:r>
              <a:rPr lang="fr-FR" sz="140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ar-SA" sz="1400">
                <a:solidFill>
                  <a:srgbClr val="006600"/>
                </a:solidFill>
                <a:cs typeface="Arabic Transparent" pitchFamily="2" charset="-78"/>
              </a:rPr>
              <a:t>في سجل</a:t>
            </a:r>
            <a:r>
              <a:rPr lang="fr-FR" sz="1400">
                <a:solidFill>
                  <a:srgbClr val="006600"/>
                </a:solidFill>
                <a:cs typeface="Arabic Transparent" pitchFamily="2" charset="-78"/>
              </a:rPr>
              <a:t>  W </a:t>
            </a:r>
            <a:r>
              <a:rPr lang="ar-DZ" sz="1400">
                <a:solidFill>
                  <a:srgbClr val="006600"/>
                </a:solidFill>
                <a:cs typeface="Arabic Transparent" pitchFamily="2" charset="-78"/>
              </a:rPr>
              <a:t>   </a:t>
            </a:r>
            <a:r>
              <a:rPr lang="ar-SA" sz="1400">
                <a:solidFill>
                  <a:srgbClr val="006600"/>
                </a:solidFill>
                <a:cs typeface="Arabic Transparent" pitchFamily="2" charset="-78"/>
              </a:rPr>
              <a:t> نقل محتوى سجل العمل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25743" name="Rectangle 143"/>
          <p:cNvSpPr>
            <a:spLocks noChangeArrowheads="1"/>
          </p:cNvSpPr>
          <p:nvPr/>
        </p:nvSpPr>
        <p:spPr bwMode="auto">
          <a:xfrm>
            <a:off x="3802063" y="5445125"/>
            <a:ext cx="31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أو</a:t>
            </a:r>
          </a:p>
        </p:txBody>
      </p:sp>
      <p:sp>
        <p:nvSpPr>
          <p:cNvPr id="25744" name="Rectangle 144"/>
          <p:cNvSpPr>
            <a:spLocks noChangeArrowheads="1"/>
          </p:cNvSpPr>
          <p:nvPr/>
        </p:nvSpPr>
        <p:spPr bwMode="auto">
          <a:xfrm>
            <a:off x="468313" y="5661025"/>
            <a:ext cx="2228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160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    0x</a:t>
            </a:r>
            <a:r>
              <a:rPr lang="fr-FR" sz="1600">
                <a:solidFill>
                  <a:srgbClr val="000000"/>
                </a:solidFill>
                <a:cs typeface="Times New Roman" pitchFamily="18" charset="0"/>
              </a:rPr>
              <a:t>1F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                            </a:t>
            </a:r>
          </a:p>
        </p:txBody>
      </p:sp>
      <p:sp>
        <p:nvSpPr>
          <p:cNvPr id="25745" name="Rectangle 145"/>
          <p:cNvSpPr>
            <a:spLocks noChangeArrowheads="1"/>
          </p:cNvSpPr>
          <p:nvPr/>
        </p:nvSpPr>
        <p:spPr bwMode="auto">
          <a:xfrm>
            <a:off x="463550" y="5989638"/>
            <a:ext cx="173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en-GB" sz="1600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GB" altLang="ja-JP" sz="1600">
                <a:solidFill>
                  <a:srgbClr val="FF0000"/>
                </a:solidFill>
                <a:ea typeface="SimSun" pitchFamily="2" charset="-122"/>
              </a:rPr>
              <a:t>TRISB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5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72" grpId="0"/>
      <p:bldP spid="25684" grpId="0"/>
      <p:bldP spid="25686" grpId="0" autoUpdateAnimBg="0"/>
      <p:bldP spid="25716" grpId="0" animBg="1"/>
      <p:bldP spid="25737" grpId="0" autoUpdateAnimBg="0"/>
      <p:bldP spid="25738" grpId="0" autoUpdateAnimBg="0"/>
      <p:bldP spid="25739" grpId="0" autoUpdateAnimBg="0"/>
      <p:bldP spid="25740" grpId="0" autoUpdateAnimBg="0"/>
      <p:bldP spid="25741" grpId="0" autoUpdateAnimBg="0"/>
      <p:bldP spid="25742" grpId="0" autoUpdateAnimBg="0"/>
      <p:bldP spid="25743" grpId="0" autoUpdateAnimBg="0"/>
      <p:bldP spid="25744" grpId="0" autoUpdateAnimBg="0"/>
      <p:bldP spid="2574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79388" y="298450"/>
            <a:ext cx="8713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ـ سجل التحكم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 موجود في الصفحة 1 (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en-US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ومن اجل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استخدام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هذه السجل  يجب الذهاب الى الصفحة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1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(</a:t>
            </a:r>
            <a:r>
              <a:rPr lang="fr-FR" altLang="ja-JP" sz="1600">
                <a:ea typeface="MS PGothic" pitchFamily="34" charset="-128"/>
                <a:cs typeface="Arabic Transparent" pitchFamily="2" charset="-78"/>
              </a:rPr>
              <a:t>BANK1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)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 للذاكرة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ea typeface="MS PGothic" pitchFamily="34" charset="-128"/>
                <a:cs typeface="Arabic Transparent" pitchFamily="2" charset="-78"/>
              </a:rPr>
              <a:t>RAM</a:t>
            </a:r>
            <a:r>
              <a:rPr lang="en-US" altLang="ja-JP" sz="1600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ea typeface="MS PGothic" pitchFamily="34" charset="-128"/>
                <a:cs typeface="Arabic Transparent" pitchFamily="2" charset="-78"/>
              </a:rPr>
              <a:t> </a:t>
            </a:r>
            <a:r>
              <a:rPr lang="ar-DZ" altLang="ja-JP" sz="1600">
                <a:ea typeface="MS PGothic" pitchFamily="34" charset="-128"/>
                <a:cs typeface="Arabic Transparent" pitchFamily="2" charset="-78"/>
              </a:rPr>
              <a:t> </a:t>
            </a:r>
            <a:r>
              <a:rPr lang="ar-DZ" altLang="ja-JP" sz="1600">
                <a:cs typeface="Arabic Transparent" pitchFamily="2" charset="-78"/>
              </a:rPr>
              <a:t>فكيف يتم ذلك.</a:t>
            </a:r>
            <a:endParaRPr lang="fr-FR" altLang="ja-JP" sz="1600">
              <a:ea typeface="MS PGothic" pitchFamily="34" charset="-128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689475" y="1139825"/>
            <a:ext cx="405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من اجل الذهاب إلى الصفحة 1 (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: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370388" y="1462088"/>
            <a:ext cx="408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نضع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fr-FR" altLang="ja-JP" sz="1400">
                <a:solidFill>
                  <a:srgbClr val="0000FF"/>
                </a:solidFill>
                <a:ea typeface="MS PGothic" pitchFamily="34" charset="-128"/>
                <a:cs typeface="Arabic Transparent" pitchFamily="2" charset="-78"/>
              </a:rPr>
              <a:t>RP0=1(bit5)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لسجل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400">
                <a:solidFill>
                  <a:srgbClr val="000000"/>
                </a:solidFill>
                <a:ea typeface="MS PGothic" pitchFamily="34" charset="-128"/>
                <a:cs typeface="Arabic Transparent" pitchFamily="2" charset="-78"/>
              </a:rPr>
              <a:t>STATUS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، حيث نكتب</a:t>
            </a:r>
            <a:r>
              <a:rPr lang="fr-FR" altLang="ja-JP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:</a:t>
            </a:r>
            <a:r>
              <a:rPr lang="fr-FR" altLang="ja-JP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61963" y="1438275"/>
            <a:ext cx="2055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MS PGothic" pitchFamily="34" charset="-128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, RP0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461963" y="1870075"/>
            <a:ext cx="177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MS PGothic" pitchFamily="34" charset="-128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, 5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873375" y="1652588"/>
            <a:ext cx="33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ar-DZ" altLang="ja-JP">
                <a:solidFill>
                  <a:srgbClr val="000000"/>
                </a:solidFill>
                <a:cs typeface="Arabic Transparent" pitchFamily="2" charset="-78"/>
              </a:rPr>
              <a:t>او</a:t>
            </a:r>
            <a:endParaRPr lang="fr-FR" altLang="ja-JP">
              <a:solidFill>
                <a:srgbClr val="000000"/>
              </a:solidFill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6400800" y="2614613"/>
            <a:ext cx="2132013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ـ برمجة </a:t>
            </a:r>
            <a:r>
              <a:rPr lang="fr-FR" altLang="ja-JP" b="1">
                <a:solidFill>
                  <a:srgbClr val="0000FF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RB3</a:t>
            </a:r>
            <a:r>
              <a:rPr lang="ar-DZ" altLang="ja-JP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  </a:t>
            </a:r>
            <a:r>
              <a:rPr lang="ar-DZ" altLang="ja-JP" b="1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.</a:t>
            </a:r>
            <a:endParaRPr lang="ar-DZ" altLang="ja-JP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2824163" y="3276600"/>
            <a:ext cx="3471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2801938" y="3554413"/>
            <a:ext cx="167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46075" y="3259138"/>
            <a:ext cx="2112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 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323850" y="3549650"/>
            <a:ext cx="168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MOVLW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  0x1F</a:t>
            </a:r>
            <a:endParaRPr lang="fr-FR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330200" y="3841750"/>
            <a:ext cx="173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MOVWF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TRISB</a:t>
            </a:r>
            <a:endParaRPr lang="fr-FR" sz="160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771775" y="3851275"/>
            <a:ext cx="3182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شحن محتوى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في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2835275" y="4113213"/>
            <a:ext cx="352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339725" y="4132263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BCF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RP0</a:t>
            </a:r>
            <a:endParaRPr lang="fr-FR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4302125" y="4797425"/>
            <a:ext cx="39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>
                <a:solidFill>
                  <a:srgbClr val="000000"/>
                </a:solidFill>
                <a:cs typeface="Arabic Transparent" pitchFamily="2" charset="-78"/>
              </a:rPr>
              <a:t>او</a:t>
            </a:r>
            <a:r>
              <a:rPr lang="fr-FR" altLang="ja-JP">
                <a:solidFill>
                  <a:srgbClr val="000000"/>
                </a:solidFill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344488" y="5505450"/>
            <a:ext cx="340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rtl="1"/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5 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  <a:p>
            <a:pPr eaLnBrk="0" hangingPunct="0"/>
            <a:r>
              <a:rPr lang="en-GB" altLang="ja-JP" sz="1600">
                <a:solidFill>
                  <a:srgbClr val="0000FF"/>
                </a:solidFill>
                <a:ea typeface="MS PGothic" pitchFamily="34" charset="-128"/>
                <a:cs typeface="Times New Roman" pitchFamily="18" charset="0"/>
              </a:rPr>
              <a:t>MOVLW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   </a:t>
            </a:r>
            <a:r>
              <a:rPr lang="en-GB" altLang="ja-JP" sz="1600">
                <a:solidFill>
                  <a:srgbClr val="800080"/>
                </a:solidFill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altLang="ja-JP" sz="1600">
                <a:ea typeface="MS PGothic" pitchFamily="34" charset="-128"/>
                <a:cs typeface="Times New Roman" pitchFamily="18" charset="0"/>
              </a:rPr>
              <a:t>0x</a:t>
            </a:r>
            <a:r>
              <a:rPr lang="en-GB" altLang="ja-JP" sz="1600">
                <a:ea typeface="MS PGothic" pitchFamily="34" charset="-128"/>
              </a:rPr>
              <a:t>1F</a:t>
            </a:r>
            <a:r>
              <a:rPr lang="en-GB" altLang="ja-JP" sz="1600">
                <a:solidFill>
                  <a:srgbClr val="800080"/>
                </a:solidFill>
                <a:ea typeface="MS PGothic" pitchFamily="34" charset="-128"/>
              </a:rPr>
              <a:t> </a:t>
            </a:r>
            <a:r>
              <a:rPr lang="en-GB" altLang="ja-JP" sz="1600">
                <a:solidFill>
                  <a:srgbClr val="000000"/>
                </a:solidFill>
                <a:ea typeface="MS PGothic" pitchFamily="34" charset="-128"/>
              </a:rPr>
              <a:t>                             </a:t>
            </a:r>
            <a:endParaRPr lang="fr-FR" altLang="ja-JP" sz="1600">
              <a:solidFill>
                <a:srgbClr val="000000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ja-JP" sz="1600">
                <a:solidFill>
                  <a:srgbClr val="0000FF"/>
                </a:solidFill>
                <a:ea typeface="MS PGothic" pitchFamily="34" charset="-128"/>
              </a:rPr>
              <a:t>MOVWF </a:t>
            </a:r>
            <a:r>
              <a:rPr lang="en-US" altLang="ja-JP" sz="160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TRISA</a:t>
            </a:r>
            <a:r>
              <a:rPr lang="en-US" altLang="ja-JP" sz="1600">
                <a:solidFill>
                  <a:srgbClr val="800080"/>
                </a:solidFill>
                <a:ea typeface="SimSun" pitchFamily="2" charset="-122"/>
              </a:rPr>
              <a:t> </a:t>
            </a:r>
            <a:endParaRPr lang="fr-FR" altLang="ja-JP" sz="1600">
              <a:solidFill>
                <a:srgbClr val="800080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ja-JP" sz="1600">
                <a:solidFill>
                  <a:srgbClr val="0000FF"/>
                </a:solidFill>
                <a:ea typeface="SimSun" pitchFamily="2" charset="-122"/>
              </a:rPr>
              <a:t>BCF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ja-JP" sz="1600">
                <a:solidFill>
                  <a:srgbClr val="800080"/>
                </a:solidFill>
                <a:ea typeface="SimSun" pitchFamily="2" charset="-122"/>
              </a:rPr>
              <a:t> </a:t>
            </a:r>
            <a:r>
              <a:rPr lang="en-US" altLang="ja-JP" sz="1600">
                <a:solidFill>
                  <a:srgbClr val="FF0000"/>
                </a:solidFill>
                <a:ea typeface="SimSun" pitchFamily="2" charset="-122"/>
              </a:rPr>
              <a:t>STATUS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 , 5</a:t>
            </a: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2795588" y="5475288"/>
            <a:ext cx="3471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2735263" y="5718175"/>
            <a:ext cx="167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برمجة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RB3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كمخرج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 </a:t>
            </a: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2771775" y="6224588"/>
            <a:ext cx="352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2714625" y="5975350"/>
            <a:ext cx="3182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/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شحن محتوى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W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في السجل </a:t>
            </a:r>
            <a:r>
              <a:rPr lang="fr-FR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TRISA</a:t>
            </a:r>
            <a:r>
              <a:rPr lang="ar-DZ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66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/>
      <p:bldP spid="27652" grpId="0"/>
      <p:bldP spid="27653" grpId="0"/>
      <p:bldP spid="27654" grpId="0"/>
      <p:bldP spid="27655" grpId="0"/>
      <p:bldP spid="27656" grpId="0" animBg="1"/>
      <p:bldP spid="27657" grpId="0"/>
      <p:bldP spid="27658" grpId="0"/>
      <p:bldP spid="27659" grpId="0"/>
      <p:bldP spid="27660" grpId="0"/>
      <p:bldP spid="27661" grpId="0"/>
      <p:bldP spid="27662" grpId="0"/>
      <p:bldP spid="27663" grpId="0"/>
      <p:bldP spid="27664" grpId="0"/>
      <p:bldP spid="27665" grpId="0"/>
      <p:bldP spid="27667" grpId="0"/>
      <p:bldP spid="27668" grpId="0"/>
      <p:bldP spid="27669" grpId="0"/>
      <p:bldP spid="2767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77050" y="188913"/>
            <a:ext cx="15827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اليك الشكل التالي: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567488" y="836613"/>
            <a:ext cx="23764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1 ـ ما اسم الدارة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C1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084888" y="1182688"/>
            <a:ext cx="28797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2 ـ ما اسم الدارة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C2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وما دورها.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588125" y="1547813"/>
            <a:ext cx="237648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3 ـ ما دور المقحل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T1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5795963" y="2205038"/>
            <a:ext cx="28082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1ـ ما نوع اشارة الساعة المستعملة.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6227763" y="1906588"/>
            <a:ext cx="27368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4 ـ  اشارة الساعة في الدارة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C1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: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5842000" y="2492375"/>
            <a:ext cx="280828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2ـ كم قيمة تواترها 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5364163" y="3338513"/>
            <a:ext cx="36718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5 ـ برمج القطب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RB6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في الحالتين التاليتين: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6265863" y="3678238"/>
            <a:ext cx="23764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1 ـ المقحل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T1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مشبع(عابر).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6265863" y="3967163"/>
            <a:ext cx="23764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2 ـ المقحل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T1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مسدود.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275" y="74613"/>
            <a:ext cx="5367338" cy="4173537"/>
            <a:chOff x="26" y="47"/>
            <a:chExt cx="3381" cy="2629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113" y="73"/>
              <a:ext cx="3294" cy="2603"/>
              <a:chOff x="385" y="73"/>
              <a:chExt cx="3294" cy="2603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5" y="73"/>
                <a:ext cx="3294" cy="2603"/>
                <a:chOff x="385" y="73"/>
                <a:chExt cx="3294" cy="2603"/>
              </a:xfrm>
            </p:grpSpPr>
            <p:pic>
              <p:nvPicPr>
                <p:cNvPr id="17412" name="Picture 4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85" y="210"/>
                  <a:ext cx="3294" cy="2466"/>
                </a:xfrm>
                <a:prstGeom prst="rect">
                  <a:avLst/>
                </a:prstGeom>
                <a:noFill/>
              </p:spPr>
            </p:pic>
            <p:sp>
              <p:nvSpPr>
                <p:cNvPr id="1741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111" y="73"/>
                  <a:ext cx="36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600" b="1"/>
                    <a:t>C1</a:t>
                  </a:r>
                </a:p>
              </p:txBody>
            </p:sp>
            <p:sp>
              <p:nvSpPr>
                <p:cNvPr id="1741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900" y="2299"/>
                  <a:ext cx="36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600" b="1"/>
                    <a:t>C2</a:t>
                  </a:r>
                </a:p>
              </p:txBody>
            </p:sp>
          </p:grpSp>
          <p:sp>
            <p:nvSpPr>
              <p:cNvPr id="17421" name="Oval 13"/>
              <p:cNvSpPr>
                <a:spLocks noChangeAspect="1" noChangeArrowheads="1"/>
              </p:cNvSpPr>
              <p:nvPr/>
            </p:nvSpPr>
            <p:spPr bwMode="auto">
              <a:xfrm>
                <a:off x="2328" y="682"/>
                <a:ext cx="372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23" name="Line 15"/>
              <p:cNvSpPr>
                <a:spLocks noChangeShapeType="1"/>
              </p:cNvSpPr>
              <p:nvPr/>
            </p:nvSpPr>
            <p:spPr bwMode="auto">
              <a:xfrm>
                <a:off x="2513" y="646"/>
                <a:ext cx="0" cy="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4" name="Line 16"/>
              <p:cNvSpPr>
                <a:spLocks noChangeShapeType="1"/>
              </p:cNvSpPr>
              <p:nvPr/>
            </p:nvSpPr>
            <p:spPr bwMode="auto">
              <a:xfrm>
                <a:off x="2513" y="987"/>
                <a:ext cx="0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0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2368" y="735"/>
                <a:ext cx="281" cy="281"/>
              </a:xfrm>
              <a:custGeom>
                <a:avLst/>
                <a:gdLst>
                  <a:gd name="G0" fmla="+- 3600 0 0"/>
                  <a:gd name="G1" fmla="+- 21600 0 3600"/>
                  <a:gd name="G2" fmla="+- 21600 0 36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600" y="10800"/>
                    </a:moveTo>
                    <a:cubicBezTo>
                      <a:pt x="3600" y="14776"/>
                      <a:pt x="6824" y="18000"/>
                      <a:pt x="10800" y="18000"/>
                    </a:cubicBezTo>
                    <a:cubicBezTo>
                      <a:pt x="14776" y="18000"/>
                      <a:pt x="18000" y="14776"/>
                      <a:pt x="18000" y="10800"/>
                    </a:cubicBezTo>
                    <a:cubicBezTo>
                      <a:pt x="18000" y="6824"/>
                      <a:pt x="14776" y="3600"/>
                      <a:pt x="10800" y="3600"/>
                    </a:cubicBezTo>
                    <a:cubicBezTo>
                      <a:pt x="6824" y="3600"/>
                      <a:pt x="3600" y="6824"/>
                      <a:pt x="3600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25" name="Text Box 17"/>
              <p:cNvSpPr txBox="1">
                <a:spLocks noChangeArrowheads="1"/>
              </p:cNvSpPr>
              <p:nvPr/>
            </p:nvSpPr>
            <p:spPr bwMode="auto">
              <a:xfrm>
                <a:off x="2401" y="784"/>
                <a:ext cx="18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400" b="1" dirty="0"/>
                  <a:t>M</a:t>
                </a:r>
              </a:p>
            </p:txBody>
          </p:sp>
        </p:grpSp>
        <p:pic>
          <p:nvPicPr>
            <p:cNvPr id="17434" name="Picture 2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" y="47"/>
              <a:ext cx="2006" cy="1519"/>
            </a:xfrm>
            <a:prstGeom prst="rect">
              <a:avLst/>
            </a:prstGeom>
            <a:noFill/>
          </p:spPr>
        </p:pic>
        <p:sp>
          <p:nvSpPr>
            <p:cNvPr id="17435" name="Rectangle 27"/>
            <p:cNvSpPr>
              <a:spLocks noChangeArrowheads="1"/>
            </p:cNvSpPr>
            <p:nvPr/>
          </p:nvSpPr>
          <p:spPr bwMode="auto">
            <a:xfrm>
              <a:off x="385" y="1525"/>
              <a:ext cx="91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436" name="Line 28"/>
            <p:cNvSpPr>
              <a:spLocks noChangeShapeType="1"/>
            </p:cNvSpPr>
            <p:nvPr/>
          </p:nvSpPr>
          <p:spPr bwMode="auto">
            <a:xfrm>
              <a:off x="431" y="1706"/>
              <a:ext cx="111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437" name="Line 29"/>
            <p:cNvSpPr>
              <a:spLocks noChangeShapeType="1"/>
            </p:cNvSpPr>
            <p:nvPr/>
          </p:nvSpPr>
          <p:spPr bwMode="auto">
            <a:xfrm>
              <a:off x="1543" y="1480"/>
              <a:ext cx="0" cy="22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4932363" y="2781300"/>
            <a:ext cx="37433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3ـ ما هو السجل المسؤول عن برمجتها ؟ بين ذلك  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4284663" y="5013325"/>
            <a:ext cx="44640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1 ـ  اسم الدارة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C1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: عبارة ميكرومراقب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PIC16F84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1116013" y="5359400"/>
            <a:ext cx="765333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2 ـ  اسم الدارة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C2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: عبارة عن مرحل كهرومغناطيسي ودوره يتمثل في عزل دارة التحكم عن دارة الاستطاعة.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4284663" y="5724525"/>
            <a:ext cx="44846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3 ـ  دور المقحل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T1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يمثل في عملية التبديل(مسدود ، عابر).</a:t>
            </a:r>
            <a:endParaRPr lang="fr-FR" sz="1600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7" grpId="0"/>
      <p:bldP spid="17418" grpId="0"/>
      <p:bldP spid="17419" grpId="0"/>
      <p:bldP spid="17426" grpId="0"/>
      <p:bldP spid="17427" grpId="0"/>
      <p:bldP spid="17428" grpId="0"/>
      <p:bldP spid="17430" grpId="0"/>
      <p:bldP spid="17431" grpId="0"/>
      <p:bldP spid="17432" grpId="0"/>
      <p:bldP spid="17429" grpId="0"/>
      <p:bldP spid="17439" grpId="0"/>
      <p:bldP spid="17440" grpId="0"/>
      <p:bldP spid="1744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635375" y="500063"/>
            <a:ext cx="4691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1ـ  نوع اشارة الساعة المستعملة : الكوارتز </a:t>
            </a:r>
            <a:r>
              <a:rPr lang="fr-FR" sz="1400">
                <a:cs typeface="Arabic Transparent" pitchFamily="2" charset="-78"/>
              </a:rPr>
              <a:t>QUARTEZ</a:t>
            </a:r>
            <a:r>
              <a:rPr lang="ar-DZ" sz="1600">
                <a:cs typeface="Arabic Transparent" pitchFamily="2" charset="-78"/>
              </a:rPr>
              <a:t>.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508625" y="787400"/>
            <a:ext cx="280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2ـ  قيمة تواترها : </a:t>
            </a:r>
            <a:r>
              <a:rPr lang="fr-FR" sz="1600">
                <a:cs typeface="Arabic Transparent" pitchFamily="2" charset="-78"/>
              </a:rPr>
              <a:t>4MHz</a:t>
            </a:r>
            <a:r>
              <a:rPr lang="ar-DZ" sz="1600">
                <a:cs typeface="Arabic Transparent" pitchFamily="2" charset="-78"/>
              </a:rPr>
              <a:t>.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265488" y="1076325"/>
            <a:ext cx="5051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3ـ السجل المسؤول عن برمجتها : السجل </a:t>
            </a:r>
            <a:r>
              <a:rPr lang="fr-FR" sz="1600">
                <a:cs typeface="Arabic Transparent" pitchFamily="2" charset="-78"/>
              </a:rPr>
              <a:t>COMFIG</a:t>
            </a:r>
            <a:r>
              <a:rPr lang="ar-DZ" sz="1600">
                <a:cs typeface="Arabic Transparent" pitchFamily="2" charset="-78"/>
              </a:rPr>
              <a:t> ذو 14 بيت.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227763" y="138113"/>
            <a:ext cx="273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cs typeface="Arabic Transparent" pitchFamily="2" charset="-78"/>
              </a:rPr>
              <a:t>4 ـ  اشارة الساعة في الدارة </a:t>
            </a:r>
            <a:r>
              <a:rPr lang="fr-FR" sz="1600">
                <a:cs typeface="Arabic Transparent" pitchFamily="2" charset="-78"/>
              </a:rPr>
              <a:t>C1</a:t>
            </a:r>
            <a:r>
              <a:rPr lang="ar-DZ" sz="1600">
                <a:cs typeface="Arabic Transparent" pitchFamily="2" charset="-78"/>
              </a:rPr>
              <a:t> :</a:t>
            </a:r>
            <a:endParaRPr lang="fr-FR" sz="1600">
              <a:cs typeface="Arabic Transparent" pitchFamily="2" charset="-78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23850" y="4772025"/>
            <a:ext cx="5454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en-GB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__CONFIG   _CP_OFF &amp; _WDT_OFF &amp; _PWRTE_ON &amp; _</a:t>
            </a:r>
            <a:r>
              <a:rPr lang="en-GB" altLang="ja-JP" sz="16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XT</a:t>
            </a:r>
            <a:r>
              <a:rPr lang="en-GB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_OSC</a:t>
            </a:r>
            <a:r>
              <a:rPr lang="en-GB" altLang="ja-JP" sz="1600">
                <a:ea typeface="SimSun" pitchFamily="2" charset="-122"/>
                <a:cs typeface="Arabic Transparent" pitchFamily="2" charset="-78"/>
              </a:rPr>
              <a:t>  </a:t>
            </a:r>
            <a:endParaRPr lang="en-US" altLang="ja-JP" sz="1600"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96875" y="5281613"/>
            <a:ext cx="205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ar-DZ" sz="1600">
                <a:cs typeface="Times New Roman" pitchFamily="18" charset="0"/>
              </a:rPr>
              <a:t>ـ</a:t>
            </a:r>
            <a:r>
              <a:rPr lang="fr-FR" sz="1600">
                <a:cs typeface="Times New Roman" pitchFamily="18" charset="0"/>
              </a:rPr>
              <a:t> CONFIG   H</a:t>
            </a:r>
            <a:r>
              <a:rPr lang="fr-FR" sz="1600"/>
              <a:t>' 3FF9 '         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5292725" y="5203825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sz="240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أو</a:t>
            </a:r>
            <a:r>
              <a:rPr lang="fr-FR" sz="2400"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 rot="5400000">
            <a:off x="6501607" y="3023394"/>
            <a:ext cx="1103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altLang="ja-JP" sz="1600">
                <a:ea typeface="MS PGothic" pitchFamily="34" charset="-128"/>
                <a:cs typeface="Times New Roman" pitchFamily="18" charset="0"/>
              </a:rPr>
              <a:t>FOSC</a:t>
            </a:r>
            <a:r>
              <a:rPr lang="fr-FR" altLang="ja-JP" sz="1600" baseline="-30000">
                <a:ea typeface="MS PGothic" pitchFamily="34" charset="-128"/>
                <a:cs typeface="Times New Roman" pitchFamily="18" charset="0"/>
              </a:rPr>
              <a:t>1</a:t>
            </a:r>
            <a:r>
              <a:rPr lang="fr-FR" altLang="ja-JP" sz="1600">
                <a:ea typeface="MS PGothic" pitchFamily="34" charset="-128"/>
                <a:cs typeface="Times New Roman" pitchFamily="18" charset="0"/>
              </a:rPr>
              <a:t> =</a:t>
            </a:r>
            <a:r>
              <a:rPr lang="ar-DZ" altLang="ja-JP" sz="1600">
                <a:ea typeface="MS PGothic" pitchFamily="34" charset="-128"/>
                <a:cs typeface="Times New Roman" pitchFamily="18" charset="0"/>
              </a:rPr>
              <a:t>0</a:t>
            </a:r>
            <a:endParaRPr lang="fr-FR" sz="1600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 rot="5400000">
            <a:off x="6944518" y="3034507"/>
            <a:ext cx="1160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altLang="ja-JP" sz="1600">
                <a:ea typeface="MS PGothic" pitchFamily="34" charset="-128"/>
                <a:cs typeface="Times New Roman" pitchFamily="18" charset="0"/>
              </a:rPr>
              <a:t>FOSC</a:t>
            </a:r>
            <a:r>
              <a:rPr lang="fr-FR" altLang="ja-JP" sz="1600" baseline="-30000">
                <a:ea typeface="MS PGothic" pitchFamily="34" charset="-128"/>
                <a:cs typeface="Times New Roman" pitchFamily="18" charset="0"/>
              </a:rPr>
              <a:t>0</a:t>
            </a:r>
            <a:r>
              <a:rPr lang="fr-FR" altLang="ja-JP" sz="1600">
                <a:ea typeface="MS PGothic" pitchFamily="34" charset="-128"/>
                <a:cs typeface="Times New Roman" pitchFamily="18" charset="0"/>
              </a:rPr>
              <a:t> = </a:t>
            </a:r>
            <a:r>
              <a:rPr lang="ar-DZ" altLang="ja-JP" sz="1600">
                <a:ea typeface="MS PGothic" pitchFamily="34" charset="-128"/>
                <a:cs typeface="Times New Roman" pitchFamily="18" charset="0"/>
              </a:rPr>
              <a:t>1</a:t>
            </a:r>
            <a:endParaRPr lang="fr-FR" sz="1600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2917825" y="2882900"/>
            <a:ext cx="339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</a:t>
            </a:r>
            <a:r>
              <a:rPr lang="fr-FR" sz="1400">
                <a:ea typeface="Times New Roman" pitchFamily="18" charset="0"/>
                <a:cs typeface="Arabic Transparent" pitchFamily="2" charset="-78"/>
              </a:rPr>
              <a:t>11111111101010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sz="1400" baseline="-30000">
                <a:ea typeface="Times New Roman" pitchFamily="18" charset="0"/>
                <a:cs typeface="Arabic Transparent" pitchFamily="2" charset="-78"/>
              </a:rPr>
              <a:t>2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 = </a:t>
            </a:r>
            <a:r>
              <a:rPr lang="fr-FR" sz="1400">
                <a:ea typeface="Times New Roman" pitchFamily="18" charset="0"/>
                <a:cs typeface="Arabic Transparent" pitchFamily="2" charset="-78"/>
              </a:rPr>
              <a:t>3FF9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sz="1400" baseline="-30000">
                <a:ea typeface="Times New Roman" pitchFamily="18" charset="0"/>
                <a:cs typeface="Arabic Transparent" pitchFamily="2" charset="-78"/>
              </a:rPr>
              <a:t>16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 = </a:t>
            </a:r>
            <a:r>
              <a:rPr lang="fr-FR" sz="1400">
                <a:ea typeface="Times New Roman" pitchFamily="18" charset="0"/>
                <a:cs typeface="Arabic Transparent" pitchFamily="2" charset="-78"/>
              </a:rPr>
              <a:t>3FF9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sz="1400" baseline="-30000">
                <a:ea typeface="Times New Roman" pitchFamily="18" charset="0"/>
                <a:cs typeface="Arabic Transparent" pitchFamily="2" charset="-78"/>
              </a:rPr>
              <a:t>h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8166100" y="2825750"/>
            <a:ext cx="8175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sz="160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ملاحظة :</a:t>
            </a:r>
          </a:p>
          <a:p>
            <a:pPr algn="r" rtl="1"/>
            <a:r>
              <a:rPr lang="fr-FR" sz="160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X=0  </a:t>
            </a:r>
            <a:endParaRPr lang="ar-DZ" sz="1600">
              <a:latin typeface="Calibri" pitchFamily="34" charset="0"/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fr-FR" sz="1600">
                <a:latin typeface="Calibri" pitchFamily="34" charset="0"/>
                <a:ea typeface="Times New Roman" pitchFamily="18" charset="0"/>
                <a:cs typeface="Arabic Transparent" pitchFamily="2" charset="-78"/>
              </a:rPr>
              <a:t>X =1</a:t>
            </a:r>
            <a:r>
              <a:rPr lang="fr-FR" sz="1600">
                <a:cs typeface="Arabic Transparent" pitchFamily="2" charset="-78"/>
              </a:rPr>
              <a:t> </a:t>
            </a:r>
          </a:p>
        </p:txBody>
      </p:sp>
      <p:sp>
        <p:nvSpPr>
          <p:cNvPr id="18480" name="AutoShape 48"/>
          <p:cNvSpPr>
            <a:spLocks noChangeArrowheads="1"/>
          </p:cNvSpPr>
          <p:nvPr/>
        </p:nvSpPr>
        <p:spPr bwMode="auto">
          <a:xfrm>
            <a:off x="7210425" y="3703638"/>
            <a:ext cx="144463" cy="358775"/>
          </a:xfrm>
          <a:prstGeom prst="downArrow">
            <a:avLst>
              <a:gd name="adj1" fmla="val 50000"/>
              <a:gd name="adj2" fmla="val 62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6099175" y="4062413"/>
            <a:ext cx="20018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>
                <a:cs typeface="Arabic Transparent" pitchFamily="2" charset="-78"/>
              </a:rPr>
              <a:t>اشارة الساعة:الكوارتز</a:t>
            </a:r>
            <a:endParaRPr lang="fr-FR" sz="1400">
              <a:cs typeface="Arabic Transparent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ar-DZ" sz="1400">
                <a:cs typeface="Arabic Transparent" pitchFamily="2" charset="-78"/>
              </a:rPr>
              <a:t>ذات تواتر </a:t>
            </a:r>
            <a:r>
              <a:rPr lang="fr-FR" sz="1400">
                <a:cs typeface="Arabic Transparent" pitchFamily="2" charset="-78"/>
              </a:rPr>
              <a:t>4MHz</a:t>
            </a:r>
          </a:p>
          <a:p>
            <a:pPr algn="r" rtl="1">
              <a:spcBef>
                <a:spcPct val="50000"/>
              </a:spcBef>
            </a:pPr>
            <a:endParaRPr lang="fr-FR" sz="1400">
              <a:cs typeface="Arabic Transparent" pitchFamily="2" charset="-78"/>
            </a:endParaRP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34925" y="2349500"/>
            <a:ext cx="7756525" cy="287338"/>
            <a:chOff x="31" y="1480"/>
            <a:chExt cx="4886" cy="181"/>
          </a:xfrm>
        </p:grpSpPr>
        <p:sp>
          <p:nvSpPr>
            <p:cNvPr id="18485" name="Rectangle 53"/>
            <p:cNvSpPr>
              <a:spLocks noChangeArrowheads="1"/>
            </p:cNvSpPr>
            <p:nvPr/>
          </p:nvSpPr>
          <p:spPr bwMode="auto">
            <a:xfrm>
              <a:off x="729" y="1480"/>
              <a:ext cx="35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51" name="Rectangle 19"/>
            <p:cNvSpPr>
              <a:spLocks noChangeArrowheads="1"/>
            </p:cNvSpPr>
            <p:nvPr/>
          </p:nvSpPr>
          <p:spPr bwMode="auto">
            <a:xfrm>
              <a:off x="4569" y="1480"/>
              <a:ext cx="34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ar-DZ" sz="1200"/>
                <a:t>1</a:t>
              </a:r>
              <a:endParaRPr lang="fr-FR" sz="1200"/>
            </a:p>
          </p:txBody>
        </p:sp>
        <p:sp>
          <p:nvSpPr>
            <p:cNvPr id="18452" name="Rectangle 20"/>
            <p:cNvSpPr>
              <a:spLocks noChangeArrowheads="1"/>
            </p:cNvSpPr>
            <p:nvPr/>
          </p:nvSpPr>
          <p:spPr bwMode="auto">
            <a:xfrm>
              <a:off x="4219" y="1480"/>
              <a:ext cx="35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ar-DZ" sz="1200"/>
                <a:t>0</a:t>
              </a:r>
              <a:endParaRPr lang="fr-FR" sz="1200"/>
            </a:p>
          </p:txBody>
        </p:sp>
        <p:sp>
          <p:nvSpPr>
            <p:cNvPr id="18453" name="Rectangle 21"/>
            <p:cNvSpPr>
              <a:spLocks noChangeArrowheads="1"/>
            </p:cNvSpPr>
            <p:nvPr/>
          </p:nvSpPr>
          <p:spPr bwMode="auto">
            <a:xfrm>
              <a:off x="3870" y="1480"/>
              <a:ext cx="349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ar-DZ" sz="1200"/>
                <a:t>0</a:t>
              </a:r>
              <a:endParaRPr lang="fr-FR" sz="1200"/>
            </a:p>
          </p:txBody>
        </p:sp>
        <p:sp>
          <p:nvSpPr>
            <p:cNvPr id="18454" name="Rectangle 22"/>
            <p:cNvSpPr>
              <a:spLocks noChangeArrowheads="1"/>
            </p:cNvSpPr>
            <p:nvPr/>
          </p:nvSpPr>
          <p:spPr bwMode="auto">
            <a:xfrm>
              <a:off x="3522" y="1480"/>
              <a:ext cx="34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ar-DZ" sz="1200"/>
                <a:t>1</a:t>
              </a:r>
              <a:endParaRPr lang="fr-FR" sz="1200"/>
            </a:p>
          </p:txBody>
        </p:sp>
        <p:sp>
          <p:nvSpPr>
            <p:cNvPr id="18455" name="Rectangle 23"/>
            <p:cNvSpPr>
              <a:spLocks noChangeArrowheads="1"/>
            </p:cNvSpPr>
            <p:nvPr/>
          </p:nvSpPr>
          <p:spPr bwMode="auto">
            <a:xfrm>
              <a:off x="3171" y="1480"/>
              <a:ext cx="35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ar-DZ" sz="1200"/>
                <a:t>0</a:t>
              </a:r>
              <a:endParaRPr lang="fr-FR" sz="1200"/>
            </a:p>
          </p:txBody>
        </p:sp>
        <p:sp>
          <p:nvSpPr>
            <p:cNvPr id="18456" name="Rectangle 24"/>
            <p:cNvSpPr>
              <a:spLocks noChangeArrowheads="1"/>
            </p:cNvSpPr>
            <p:nvPr/>
          </p:nvSpPr>
          <p:spPr bwMode="auto">
            <a:xfrm>
              <a:off x="2824" y="1480"/>
              <a:ext cx="347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57" name="Rectangle 25"/>
            <p:cNvSpPr>
              <a:spLocks noChangeArrowheads="1"/>
            </p:cNvSpPr>
            <p:nvPr/>
          </p:nvSpPr>
          <p:spPr bwMode="auto">
            <a:xfrm>
              <a:off x="2474" y="1480"/>
              <a:ext cx="35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58" name="Rectangle 26"/>
            <p:cNvSpPr>
              <a:spLocks noChangeArrowheads="1"/>
            </p:cNvSpPr>
            <p:nvPr/>
          </p:nvSpPr>
          <p:spPr bwMode="auto">
            <a:xfrm>
              <a:off x="2127" y="1480"/>
              <a:ext cx="347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59" name="Rectangle 27"/>
            <p:cNvSpPr>
              <a:spLocks noChangeArrowheads="1"/>
            </p:cNvSpPr>
            <p:nvPr/>
          </p:nvSpPr>
          <p:spPr bwMode="auto">
            <a:xfrm>
              <a:off x="1776" y="1480"/>
              <a:ext cx="35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60" name="Rectangle 28"/>
            <p:cNvSpPr>
              <a:spLocks noChangeArrowheads="1"/>
            </p:cNvSpPr>
            <p:nvPr/>
          </p:nvSpPr>
          <p:spPr bwMode="auto">
            <a:xfrm>
              <a:off x="1428" y="1480"/>
              <a:ext cx="34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61" name="Rectangle 29"/>
            <p:cNvSpPr>
              <a:spLocks noChangeArrowheads="1"/>
            </p:cNvSpPr>
            <p:nvPr/>
          </p:nvSpPr>
          <p:spPr bwMode="auto">
            <a:xfrm>
              <a:off x="1079" y="1480"/>
              <a:ext cx="349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62" name="Rectangle 30"/>
            <p:cNvSpPr>
              <a:spLocks noChangeArrowheads="1"/>
            </p:cNvSpPr>
            <p:nvPr/>
          </p:nvSpPr>
          <p:spPr bwMode="auto">
            <a:xfrm>
              <a:off x="379" y="1480"/>
              <a:ext cx="35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63" name="Rectangle 31"/>
            <p:cNvSpPr>
              <a:spLocks noChangeArrowheads="1"/>
            </p:cNvSpPr>
            <p:nvPr/>
          </p:nvSpPr>
          <p:spPr bwMode="auto">
            <a:xfrm>
              <a:off x="31" y="1480"/>
              <a:ext cx="34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200"/>
                <a:t>1</a:t>
              </a:r>
            </a:p>
          </p:txBody>
        </p:sp>
        <p:sp>
          <p:nvSpPr>
            <p:cNvPr id="18464" name="Line 32"/>
            <p:cNvSpPr>
              <a:spLocks noChangeShapeType="1"/>
            </p:cNvSpPr>
            <p:nvPr/>
          </p:nvSpPr>
          <p:spPr bwMode="auto">
            <a:xfrm>
              <a:off x="31" y="1480"/>
              <a:ext cx="488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65" name="Line 33"/>
            <p:cNvSpPr>
              <a:spLocks noChangeShapeType="1"/>
            </p:cNvSpPr>
            <p:nvPr/>
          </p:nvSpPr>
          <p:spPr bwMode="auto">
            <a:xfrm>
              <a:off x="31" y="1652"/>
              <a:ext cx="488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66" name="Line 34"/>
            <p:cNvSpPr>
              <a:spLocks noChangeShapeType="1"/>
            </p:cNvSpPr>
            <p:nvPr/>
          </p:nvSpPr>
          <p:spPr bwMode="auto">
            <a:xfrm>
              <a:off x="31" y="1480"/>
              <a:ext cx="0" cy="17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67" name="Line 35"/>
            <p:cNvSpPr>
              <a:spLocks noChangeShapeType="1"/>
            </p:cNvSpPr>
            <p:nvPr/>
          </p:nvSpPr>
          <p:spPr bwMode="auto">
            <a:xfrm>
              <a:off x="379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68" name="Line 36"/>
            <p:cNvSpPr>
              <a:spLocks noChangeShapeType="1"/>
            </p:cNvSpPr>
            <p:nvPr/>
          </p:nvSpPr>
          <p:spPr bwMode="auto">
            <a:xfrm>
              <a:off x="1079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69" name="Line 37"/>
            <p:cNvSpPr>
              <a:spLocks noChangeShapeType="1"/>
            </p:cNvSpPr>
            <p:nvPr/>
          </p:nvSpPr>
          <p:spPr bwMode="auto">
            <a:xfrm>
              <a:off x="1428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0" name="Line 38"/>
            <p:cNvSpPr>
              <a:spLocks noChangeShapeType="1"/>
            </p:cNvSpPr>
            <p:nvPr/>
          </p:nvSpPr>
          <p:spPr bwMode="auto">
            <a:xfrm>
              <a:off x="1776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1" name="Line 39"/>
            <p:cNvSpPr>
              <a:spLocks noChangeShapeType="1"/>
            </p:cNvSpPr>
            <p:nvPr/>
          </p:nvSpPr>
          <p:spPr bwMode="auto">
            <a:xfrm>
              <a:off x="2127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2" name="Line 40"/>
            <p:cNvSpPr>
              <a:spLocks noChangeShapeType="1"/>
            </p:cNvSpPr>
            <p:nvPr/>
          </p:nvSpPr>
          <p:spPr bwMode="auto">
            <a:xfrm>
              <a:off x="2474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3" name="Line 41"/>
            <p:cNvSpPr>
              <a:spLocks noChangeShapeType="1"/>
            </p:cNvSpPr>
            <p:nvPr/>
          </p:nvSpPr>
          <p:spPr bwMode="auto">
            <a:xfrm>
              <a:off x="2824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4" name="Line 42"/>
            <p:cNvSpPr>
              <a:spLocks noChangeShapeType="1"/>
            </p:cNvSpPr>
            <p:nvPr/>
          </p:nvSpPr>
          <p:spPr bwMode="auto">
            <a:xfrm>
              <a:off x="3171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5" name="Line 43"/>
            <p:cNvSpPr>
              <a:spLocks noChangeShapeType="1"/>
            </p:cNvSpPr>
            <p:nvPr/>
          </p:nvSpPr>
          <p:spPr bwMode="auto">
            <a:xfrm>
              <a:off x="3522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6" name="Line 44"/>
            <p:cNvSpPr>
              <a:spLocks noChangeShapeType="1"/>
            </p:cNvSpPr>
            <p:nvPr/>
          </p:nvSpPr>
          <p:spPr bwMode="auto">
            <a:xfrm>
              <a:off x="3870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7" name="Line 45"/>
            <p:cNvSpPr>
              <a:spLocks noChangeShapeType="1"/>
            </p:cNvSpPr>
            <p:nvPr/>
          </p:nvSpPr>
          <p:spPr bwMode="auto">
            <a:xfrm>
              <a:off x="4219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8" name="Line 46"/>
            <p:cNvSpPr>
              <a:spLocks noChangeShapeType="1"/>
            </p:cNvSpPr>
            <p:nvPr/>
          </p:nvSpPr>
          <p:spPr bwMode="auto">
            <a:xfrm>
              <a:off x="4569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79" name="Line 47"/>
            <p:cNvSpPr>
              <a:spLocks noChangeShapeType="1"/>
            </p:cNvSpPr>
            <p:nvPr/>
          </p:nvSpPr>
          <p:spPr bwMode="auto">
            <a:xfrm>
              <a:off x="4917" y="1480"/>
              <a:ext cx="0" cy="17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86" name="Line 54"/>
            <p:cNvSpPr>
              <a:spLocks noChangeShapeType="1"/>
            </p:cNvSpPr>
            <p:nvPr/>
          </p:nvSpPr>
          <p:spPr bwMode="auto">
            <a:xfrm>
              <a:off x="729" y="1480"/>
              <a:ext cx="0" cy="1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482" name="Rectangle 50"/>
            <p:cNvSpPr>
              <a:spLocks noChangeArrowheads="1"/>
            </p:cNvSpPr>
            <p:nvPr/>
          </p:nvSpPr>
          <p:spPr bwMode="auto">
            <a:xfrm>
              <a:off x="3143" y="1480"/>
              <a:ext cx="1769" cy="181"/>
            </a:xfrm>
            <a:prstGeom prst="rect">
              <a:avLst/>
            </a:prstGeom>
            <a:solidFill>
              <a:srgbClr val="FF00FF">
                <a:alpha val="1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8483" name="Picture 51"/>
          <p:cNvPicPr>
            <a:picLocks noChangeAspect="1" noChangeArrowheads="1"/>
          </p:cNvPicPr>
          <p:nvPr/>
        </p:nvPicPr>
        <p:blipFill>
          <a:blip r:embed="rId2"/>
          <a:srcRect l="50072"/>
          <a:stretch>
            <a:fillRect/>
          </a:stretch>
        </p:blipFill>
        <p:spPr bwMode="auto">
          <a:xfrm>
            <a:off x="5045075" y="1949450"/>
            <a:ext cx="2708275" cy="333375"/>
          </a:xfrm>
          <a:prstGeom prst="rect">
            <a:avLst/>
          </a:prstGeom>
          <a:noFill/>
        </p:spPr>
      </p:pic>
      <p:sp>
        <p:nvSpPr>
          <p:cNvPr id="18484" name="Rectangle 52"/>
          <p:cNvSpPr>
            <a:spLocks noChangeArrowheads="1"/>
          </p:cNvSpPr>
          <p:nvPr/>
        </p:nvSpPr>
        <p:spPr bwMode="auto">
          <a:xfrm>
            <a:off x="2897188" y="3259138"/>
            <a:ext cx="276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</a:t>
            </a:r>
            <a:r>
              <a:rPr lang="fr-FR" sz="1400">
                <a:ea typeface="Times New Roman" pitchFamily="18" charset="0"/>
                <a:cs typeface="Arabic Transparent" pitchFamily="2" charset="-78"/>
              </a:rPr>
              <a:t>00000000001001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sz="1400" baseline="-30000">
                <a:ea typeface="Times New Roman" pitchFamily="18" charset="0"/>
                <a:cs typeface="Arabic Transparent" pitchFamily="2" charset="-78"/>
              </a:rPr>
              <a:t>2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 = </a:t>
            </a:r>
            <a:r>
              <a:rPr lang="fr-FR" sz="1400">
                <a:ea typeface="Times New Roman" pitchFamily="18" charset="0"/>
                <a:cs typeface="Arabic Transparent" pitchFamily="2" charset="-78"/>
              </a:rPr>
              <a:t>9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sz="1400" baseline="-30000">
                <a:ea typeface="Times New Roman" pitchFamily="18" charset="0"/>
                <a:cs typeface="Arabic Transparent" pitchFamily="2" charset="-78"/>
              </a:rPr>
              <a:t>16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 = </a:t>
            </a:r>
            <a:r>
              <a:rPr lang="fr-FR" sz="1400">
                <a:ea typeface="Times New Roman" pitchFamily="18" charset="0"/>
                <a:cs typeface="Arabic Transparent" pitchFamily="2" charset="-78"/>
              </a:rPr>
              <a:t>9</a:t>
            </a:r>
            <a:r>
              <a:rPr lang="fr-FR" sz="1400">
                <a:ea typeface="Times New Roman" pitchFamily="18" charset="0"/>
                <a:cs typeface="Arabic Transparent" pitchFamily="2" charset="-78"/>
                <a:sym typeface="Symbol" pitchFamily="18" charset="2"/>
              </a:rPr>
              <a:t></a:t>
            </a:r>
            <a:r>
              <a:rPr lang="fr-FR" sz="1400" baseline="-30000">
                <a:ea typeface="Times New Roman" pitchFamily="18" charset="0"/>
                <a:cs typeface="Arabic Transparent" pitchFamily="2" charset="-78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  <p:bldP spid="18438" grpId="0"/>
      <p:bldP spid="18439" grpId="0"/>
      <p:bldP spid="18440" grpId="0"/>
      <p:bldP spid="18441" grpId="0"/>
      <p:bldP spid="18442" grpId="0"/>
      <p:bldP spid="18444" grpId="0"/>
      <p:bldP spid="18445" grpId="0"/>
      <p:bldP spid="18446" grpId="0"/>
      <p:bldP spid="18448" grpId="0"/>
      <p:bldP spid="18480" grpId="0" animBg="1"/>
      <p:bldP spid="18481" grpId="0"/>
      <p:bldP spid="1848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6049994" y="1820887"/>
            <a:ext cx="3022600" cy="576262"/>
            <a:chOff x="3743" y="1497"/>
            <a:chExt cx="1904" cy="363"/>
          </a:xfrm>
        </p:grpSpPr>
        <p:sp>
          <p:nvSpPr>
            <p:cNvPr id="19460" name="Text Box 4"/>
            <p:cNvSpPr txBox="1">
              <a:spLocks noChangeArrowheads="1"/>
            </p:cNvSpPr>
            <p:nvPr/>
          </p:nvSpPr>
          <p:spPr bwMode="auto">
            <a:xfrm>
              <a:off x="3833" y="1552"/>
              <a:ext cx="1814" cy="231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b="1">
                  <a:cs typeface="Arabic Transparent" pitchFamily="2" charset="-78"/>
                </a:rPr>
                <a:t>1 ـ المقحل </a:t>
              </a:r>
              <a:r>
                <a:rPr lang="fr-FR" b="1">
                  <a:cs typeface="Arabic Transparent" pitchFamily="2" charset="-78"/>
                </a:rPr>
                <a:t>T1</a:t>
              </a:r>
              <a:r>
                <a:rPr lang="ar-DZ" b="1">
                  <a:cs typeface="Arabic Transparent" pitchFamily="2" charset="-78"/>
                </a:rPr>
                <a:t>  مشبع(عابر)  </a:t>
              </a:r>
              <a:r>
                <a:rPr lang="fr-FR" b="1">
                  <a:cs typeface="Arabic Transparent" pitchFamily="2" charset="-78"/>
                  <a:sym typeface="Symbol" pitchFamily="18" charset="2"/>
                </a:rPr>
                <a:t></a:t>
              </a:r>
              <a:r>
                <a:rPr lang="ar-DZ" b="1">
                  <a:cs typeface="Arabic Transparent" pitchFamily="2" charset="-78"/>
                  <a:sym typeface="Symbol" pitchFamily="18" charset="2"/>
                </a:rPr>
                <a:t> </a:t>
              </a:r>
              <a:endParaRPr lang="fr-FR" b="1">
                <a:cs typeface="Arabic Transparent" pitchFamily="2" charset="-78"/>
              </a:endParaRPr>
            </a:p>
          </p:txBody>
        </p:sp>
        <p:sp>
          <p:nvSpPr>
            <p:cNvPr id="19461" name="AutoShape 5"/>
            <p:cNvSpPr>
              <a:spLocks/>
            </p:cNvSpPr>
            <p:nvPr/>
          </p:nvSpPr>
          <p:spPr bwMode="auto">
            <a:xfrm>
              <a:off x="3743" y="1497"/>
              <a:ext cx="45" cy="363"/>
            </a:xfrm>
            <a:prstGeom prst="rightBrace">
              <a:avLst>
                <a:gd name="adj1" fmla="val 6722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960844" y="1714488"/>
            <a:ext cx="208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/>
              <a:t>برمجة </a:t>
            </a:r>
            <a:r>
              <a:rPr lang="fr-FR" sz="1400"/>
              <a:t>RB6</a:t>
            </a:r>
            <a:r>
              <a:rPr lang="ar-DZ" sz="1600"/>
              <a:t> كمخرج.</a:t>
            </a:r>
            <a:endParaRPr lang="fr-FR" sz="160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456019" y="2147912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/>
              <a:t>وضع </a:t>
            </a:r>
            <a:r>
              <a:rPr lang="fr-FR" sz="1400"/>
              <a:t>RB6</a:t>
            </a:r>
            <a:r>
              <a:rPr lang="ar-DZ" sz="1600"/>
              <a:t> في 1 (</a:t>
            </a:r>
            <a:r>
              <a:rPr lang="fr-FR" sz="1600"/>
              <a:t>+5V</a:t>
            </a:r>
            <a:r>
              <a:rPr lang="ar-DZ" sz="1600"/>
              <a:t>).</a:t>
            </a:r>
            <a:endParaRPr lang="fr-FR" sz="1600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6480206" y="2500306"/>
            <a:ext cx="2193925" cy="336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ea typeface="MS PGothic" pitchFamily="34" charset="-128"/>
                <a:cs typeface="Arabic Transparent" pitchFamily="2" charset="-78"/>
              </a:rPr>
              <a:t>RB6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 كمخرج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 .</a:t>
            </a:r>
            <a:endParaRPr lang="fr-FR" altLang="ja-JP" sz="1600" b="1">
              <a:ea typeface="MS PGothic" pitchFamily="34" charset="-128"/>
              <a:cs typeface="Arabic Transparent" pitchFamily="2" charset="-78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605119" y="2917819"/>
            <a:ext cx="582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برمجة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ea typeface="MS PGothic" pitchFamily="34" charset="-128"/>
                <a:cs typeface="Arabic Transparent" pitchFamily="2" charset="-78"/>
              </a:rPr>
              <a:t>RB6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 كمخرج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>
                <a:ea typeface="SimSun" pitchFamily="2" charset="-122"/>
                <a:cs typeface="Arabic Transparent" pitchFamily="2" charset="-78"/>
                <a:sym typeface="Symbol" pitchFamily="18" charset="2"/>
              </a:rPr>
              <a:t></a:t>
            </a:r>
            <a:r>
              <a:rPr lang="ar-DZ" altLang="ja-JP" sz="1600" b="1">
                <a:ea typeface="SimSun" pitchFamily="2" charset="-122"/>
                <a:cs typeface="Arabic Transparent" pitchFamily="2" charset="-78"/>
                <a:sym typeface="Symbol" pitchFamily="18" charset="2"/>
              </a:rPr>
              <a:t> </a:t>
            </a:r>
            <a:r>
              <a:rPr lang="ar-DZ" altLang="ja-JP">
                <a:latin typeface="Calibri" pitchFamily="34" charset="0"/>
                <a:ea typeface="SimSun" pitchFamily="2" charset="-122"/>
                <a:cs typeface="Arabic Transparent" pitchFamily="2" charset="-78"/>
              </a:rPr>
              <a:t> يعني: </a:t>
            </a:r>
            <a:r>
              <a:rPr lang="ar-DZ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وضع </a:t>
            </a:r>
            <a:r>
              <a:rPr lang="fr-FR" altLang="ja-JP" sz="1600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=0</a:t>
            </a:r>
            <a:r>
              <a:rPr lang="ar-DZ" altLang="ja-JP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TRISB6</a:t>
            </a:r>
            <a:r>
              <a:rPr lang="ar-DZ" altLang="ja-JP" sz="1400">
                <a:solidFill>
                  <a:srgbClr val="FF0000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>
                <a:latin typeface="Calibri" pitchFamily="34" charset="0"/>
                <a:ea typeface="SimSun" pitchFamily="2" charset="-122"/>
                <a:cs typeface="Arabic Transparent" pitchFamily="2" charset="-78"/>
              </a:rPr>
              <a:t>لسجل التحكم</a:t>
            </a:r>
            <a:r>
              <a:rPr lang="fr-FR" altLang="ja-JP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4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>
                <a:ea typeface="SimSun" pitchFamily="2" charset="-122"/>
              </a:rPr>
              <a:t>TRISB</a:t>
            </a:r>
            <a:r>
              <a:rPr lang="ar-DZ" altLang="ja-JP" sz="1400">
                <a:latin typeface="Calibri" pitchFamily="34" charset="0"/>
                <a:cs typeface="Arabic Transparent" pitchFamily="2" charset="-78"/>
              </a:rPr>
              <a:t> .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565681" y="3309931"/>
            <a:ext cx="1762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>
                <a:cs typeface="Times New Roman" pitchFamily="18" charset="0"/>
              </a:rPr>
              <a:t>(10111111)</a:t>
            </a:r>
            <a:r>
              <a:rPr lang="fr-FR" sz="1400" baseline="-30000">
                <a:cs typeface="Times New Roman" pitchFamily="18" charset="0"/>
              </a:rPr>
              <a:t>2</a:t>
            </a:r>
            <a:r>
              <a:rPr lang="fr-FR" sz="1400">
                <a:cs typeface="Times New Roman" pitchFamily="18" charset="0"/>
              </a:rPr>
              <a:t> = (BF)</a:t>
            </a:r>
            <a:r>
              <a:rPr lang="fr-FR" sz="1400" baseline="-30000">
                <a:cs typeface="Times New Roman" pitchFamily="18" charset="0"/>
              </a:rPr>
              <a:t>h</a:t>
            </a: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4594256" y="3668706"/>
            <a:ext cx="1731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sz="1400">
                <a:cs typeface="Times New Roman" pitchFamily="18" charset="0"/>
              </a:rPr>
              <a:t>(00000000)</a:t>
            </a:r>
            <a:r>
              <a:rPr lang="fr-FR" sz="1400" baseline="-30000">
                <a:cs typeface="Times New Roman" pitchFamily="18" charset="0"/>
              </a:rPr>
              <a:t>2</a:t>
            </a:r>
            <a:r>
              <a:rPr lang="fr-FR" sz="1400">
                <a:cs typeface="Times New Roman" pitchFamily="18" charset="0"/>
              </a:rPr>
              <a:t> = (00)</a:t>
            </a:r>
            <a:r>
              <a:rPr lang="fr-FR" sz="1400" baseline="-30000">
                <a:cs typeface="Times New Roman" pitchFamily="18" charset="0"/>
              </a:rPr>
              <a:t>h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7494559" y="4062420"/>
            <a:ext cx="925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>
                <a:ea typeface="MS PGothic" pitchFamily="34" charset="-128"/>
              </a:rPr>
              <a:t> 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438121" y="4143380"/>
            <a:ext cx="4964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cs typeface="Times New Roman" pitchFamily="18" charset="0"/>
              </a:rPr>
              <a:t>MOVLW </a:t>
            </a:r>
            <a:r>
              <a:rPr lang="fr-FR" sz="1600" b="1" dirty="0">
                <a:cs typeface="Times New Roman" pitchFamily="18" charset="0"/>
              </a:rPr>
              <a:t>    0xBF</a:t>
            </a:r>
            <a:r>
              <a:rPr lang="ar-DZ" sz="1600" b="1" dirty="0">
                <a:cs typeface="Times New Roman" pitchFamily="18" charset="0"/>
              </a:rPr>
              <a:t>         </a:t>
            </a:r>
            <a:r>
              <a:rPr lang="fr-FR" sz="1600" b="1" dirty="0">
                <a:cs typeface="Times New Roman" pitchFamily="18" charset="0"/>
              </a:rPr>
              <a:t> </a:t>
            </a:r>
            <a:r>
              <a:rPr lang="en-US" sz="1600" b="1" dirty="0"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1600" b="1" dirty="0"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sz="1600" dirty="0">
                <a:ea typeface="Times New Roman" pitchFamily="18" charset="0"/>
                <a:cs typeface="Arabic Transparent" pitchFamily="2" charset="-78"/>
              </a:rPr>
              <a:t>W </a:t>
            </a:r>
            <a:r>
              <a:rPr lang="ar-DZ" sz="1600" dirty="0"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600" dirty="0"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600" dirty="0">
                <a:cs typeface="Arabic Transparent" pitchFamily="2" charset="-78"/>
              </a:rPr>
              <a:t> 0x4 </a:t>
            </a:r>
            <a:r>
              <a:rPr lang="ar-SA" sz="1600" dirty="0">
                <a:cs typeface="Arabic Transparent" pitchFamily="2" charset="-78"/>
              </a:rPr>
              <a:t> </a:t>
            </a:r>
            <a:r>
              <a:rPr lang="ar-DZ" sz="1600" dirty="0">
                <a:cs typeface="Arabic Transparent" pitchFamily="2" charset="-78"/>
              </a:rPr>
              <a:t> شحن</a:t>
            </a:r>
            <a:r>
              <a:rPr lang="ar-SA" sz="1600" dirty="0">
                <a:cs typeface="Arabic Transparent" pitchFamily="2" charset="-78"/>
              </a:rPr>
              <a:t> القيمة</a:t>
            </a:r>
            <a:r>
              <a:rPr lang="fr-FR" sz="1600" dirty="0">
                <a:cs typeface="Times New Roman" pitchFamily="18" charset="0"/>
              </a:rPr>
              <a:t> 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428596" y="4502155"/>
            <a:ext cx="580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1600" b="1">
                <a:solidFill>
                  <a:srgbClr val="0000FF"/>
                </a:solidFill>
                <a:cs typeface="Times New Roman" pitchFamily="18" charset="0"/>
              </a:rPr>
              <a:t>MOVWF</a:t>
            </a:r>
            <a:r>
              <a:rPr lang="en-GB" sz="1600" b="1">
                <a:cs typeface="Times New Roman" pitchFamily="18" charset="0"/>
              </a:rPr>
              <a:t>  </a:t>
            </a:r>
            <a:r>
              <a:rPr lang="en-GB" altLang="ja-JP" sz="1600" b="1">
                <a:solidFill>
                  <a:srgbClr val="FF0000"/>
                </a:solidFill>
                <a:ea typeface="SimSun" pitchFamily="2" charset="-122"/>
              </a:rPr>
              <a:t>TRISB</a:t>
            </a:r>
            <a:r>
              <a:rPr lang="ar-DZ" altLang="ja-JP" sz="1600" b="1">
                <a:solidFill>
                  <a:srgbClr val="FF0000"/>
                </a:solidFill>
                <a:ea typeface="SimSun" pitchFamily="2" charset="-122"/>
              </a:rPr>
              <a:t>         </a:t>
            </a:r>
            <a:r>
              <a:rPr lang="en-GB" altLang="ja-JP" sz="1600" b="1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sz="1600" b="1"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sz="1600" b="1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>
                <a:ea typeface="Times New Roman" pitchFamily="18" charset="0"/>
                <a:cs typeface="Arabic Transparent" pitchFamily="2" charset="-78"/>
              </a:rPr>
              <a:t>TRISB  </a:t>
            </a:r>
            <a:r>
              <a:rPr lang="ar-SA" sz="1600"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sz="1600"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600"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sz="1600"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r>
              <a:rPr lang="fr-FR" altLang="ja-JP" sz="1600">
                <a:ea typeface="MS PGothic" pitchFamily="34" charset="-128"/>
              </a:rPr>
              <a:t> </a:t>
            </a: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6326219" y="3597269"/>
            <a:ext cx="35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400" b="1">
                <a:cs typeface="Arabic Transparent" pitchFamily="2" charset="-78"/>
              </a:rPr>
              <a:t>أو</a:t>
            </a:r>
            <a:r>
              <a:rPr lang="fr-FR" altLang="ja-JP" sz="1400">
                <a:ea typeface="MS PGothic" pitchFamily="34" charset="-128"/>
                <a:cs typeface="Arabic Transparent" pitchFamily="2" charset="-78"/>
              </a:rPr>
              <a:t> </a:t>
            </a:r>
          </a:p>
        </p:txBody>
      </p:sp>
      <p:graphicFrame>
        <p:nvGraphicFramePr>
          <p:cNvPr id="19523" name="Group 67"/>
          <p:cNvGraphicFramePr>
            <a:graphicFrameLocks noGrp="1"/>
          </p:cNvGraphicFramePr>
          <p:nvPr/>
        </p:nvGraphicFramePr>
        <p:xfrm>
          <a:off x="3309969" y="714356"/>
          <a:ext cx="4752975" cy="914400"/>
        </p:xfrm>
        <a:graphic>
          <a:graphicData uri="http://schemas.openxmlformats.org/drawingml/2006/table">
            <a:tbl>
              <a:tblPr/>
              <a:tblGrid>
                <a:gridCol w="2017712"/>
                <a:gridCol w="1414463"/>
                <a:gridCol w="1320800"/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اقطاب الميكرومراقب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abic Transparent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العناصر المستعملة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مداخل / مخارج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RB6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المقحل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T1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عاير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     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مدخل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RB6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المقحل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T1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مسدود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kumimoji="0" lang="ar-D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abic Transparent" pitchFamily="2" charset="-78"/>
                        </a:rPr>
                        <a:t>مخرج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516" name="Rectangle 60"/>
          <p:cNvSpPr>
            <a:spLocks noChangeArrowheads="1"/>
          </p:cNvSpPr>
          <p:nvPr/>
        </p:nvSpPr>
        <p:spPr bwMode="auto">
          <a:xfrm>
            <a:off x="7127906" y="28572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sz="1600">
                <a:cs typeface="Arabic Transparent" pitchFamily="2" charset="-78"/>
              </a:rPr>
              <a:t>ـ</a:t>
            </a:r>
            <a:r>
              <a:rPr lang="fr-FR" sz="1600">
                <a:cs typeface="Arabic Transparent" pitchFamily="2" charset="-78"/>
              </a:rPr>
              <a:t>  </a:t>
            </a:r>
            <a:r>
              <a:rPr lang="ar-DZ" sz="1600">
                <a:cs typeface="Arabic Transparent" pitchFamily="2" charset="-78"/>
              </a:rPr>
              <a:t>جدول التعيينات</a:t>
            </a:r>
            <a:r>
              <a:rPr lang="fr-FR" sz="1600">
                <a:cs typeface="Arabic Transparent" pitchFamily="2" charset="-78"/>
              </a:rPr>
              <a:t> : </a:t>
            </a:r>
            <a:endParaRPr lang="en-US" sz="1600">
              <a:cs typeface="Arabic Transparent" pitchFamily="2" charset="-78"/>
            </a:endParaRPr>
          </a:p>
        </p:txBody>
      </p:sp>
      <p:sp>
        <p:nvSpPr>
          <p:cNvPr id="19517" name="Rectangle 61"/>
          <p:cNvSpPr>
            <a:spLocks noChangeArrowheads="1"/>
          </p:cNvSpPr>
          <p:nvPr/>
        </p:nvSpPr>
        <p:spPr bwMode="auto">
          <a:xfrm>
            <a:off x="6191281" y="-24"/>
            <a:ext cx="279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1- تهيئة / برمجة المداخل و المخارج</a:t>
            </a:r>
            <a:r>
              <a:rPr lang="fr-FR" sz="160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endParaRPr lang="en-US" sz="1600">
              <a:solidFill>
                <a:srgbClr val="000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6424643" y="5068923"/>
            <a:ext cx="2376487" cy="336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buFont typeface="Wingdings" pitchFamily="2" charset="2"/>
              <a:buChar char="q"/>
            </a:pPr>
            <a:r>
              <a:rPr lang="fr-FR" sz="1600" b="1">
                <a:cs typeface="Arabic Transparent" pitchFamily="2" charset="-78"/>
              </a:rPr>
              <a:t> </a:t>
            </a:r>
            <a:r>
              <a:rPr lang="ar-DZ" sz="1600" b="1">
                <a:cs typeface="Arabic Transparent" pitchFamily="2" charset="-78"/>
              </a:rPr>
              <a:t>وضع  </a:t>
            </a:r>
            <a:r>
              <a:rPr lang="fr-FR" sz="1600" b="1">
                <a:cs typeface="Arabic Transparent" pitchFamily="2" charset="-78"/>
              </a:rPr>
              <a:t>RB6</a:t>
            </a:r>
            <a:r>
              <a:rPr lang="ar-DZ" sz="1600" b="1">
                <a:cs typeface="Arabic Transparent" pitchFamily="2" charset="-78"/>
              </a:rPr>
              <a:t> في 1 (</a:t>
            </a:r>
            <a:r>
              <a:rPr lang="fr-FR" sz="1600" b="1">
                <a:cs typeface="Arabic Transparent" pitchFamily="2" charset="-78"/>
              </a:rPr>
              <a:t>+5V</a:t>
            </a:r>
            <a:r>
              <a:rPr lang="ar-DZ" sz="1600" b="1">
                <a:cs typeface="Arabic Transparent" pitchFamily="2" charset="-78"/>
              </a:rPr>
              <a:t>).</a:t>
            </a:r>
            <a:endParaRPr lang="fr-FR" sz="1600" b="1">
              <a:cs typeface="Arabic Transparent" pitchFamily="2" charset="-78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1843118" y="5449904"/>
            <a:ext cx="6910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RB6=1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 سوف يزودنا بـ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5V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حتى يصبح المقحل عابر</a:t>
            </a:r>
            <a:r>
              <a:rPr lang="fr-FR" altLang="ja-JP" sz="160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ar-DZ" altLang="ja-JP" sz="1600">
                <a:solidFill>
                  <a:srgbClr val="000000"/>
                </a:solidFill>
                <a:cs typeface="Arabic Transparent" pitchFamily="2" charset="-78"/>
              </a:rPr>
              <a:t> هذا تم بواسطة سجل المرفأ </a:t>
            </a:r>
            <a:r>
              <a:rPr lang="fr-FR" altLang="ja-JP" sz="1600">
                <a:solidFill>
                  <a:srgbClr val="000000"/>
                </a:solidFill>
                <a:ea typeface="MS PGothic" pitchFamily="34" charset="-128"/>
              </a:rPr>
              <a:t>PORTB</a:t>
            </a:r>
            <a:r>
              <a:rPr lang="ar-DZ" altLang="ja-JP" sz="1600">
                <a:solidFill>
                  <a:srgbClr val="000000"/>
                </a:solidFill>
                <a:cs typeface="Arabic Transparent" pitchFamily="2" charset="-78"/>
              </a:rPr>
              <a:t> </a:t>
            </a:r>
            <a:r>
              <a:rPr lang="en-US" altLang="ja-JP" sz="160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ar-DZ" altLang="ja-JP" sz="1600">
                <a:solidFill>
                  <a:srgbClr val="000000"/>
                </a:solidFill>
                <a:ea typeface="SimSun" pitchFamily="2" charset="-122"/>
              </a:rPr>
              <a:t>.</a:t>
            </a:r>
            <a:r>
              <a:rPr lang="ar-DZ" altLang="ja-JP" sz="1600">
                <a:solidFill>
                  <a:srgbClr val="000000"/>
                </a:solidFill>
                <a:cs typeface="Arabic Transparent" pitchFamily="2" charset="-78"/>
              </a:rPr>
              <a:t>.</a:t>
            </a:r>
            <a:endParaRPr lang="fr-FR" altLang="ja-JP" sz="16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2906743" y="6092846"/>
            <a:ext cx="402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توفير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+5V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 </a:t>
            </a:r>
            <a:r>
              <a:rPr lang="fr-FR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RB4</a:t>
            </a:r>
            <a:r>
              <a:rPr lang="ar-DZ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>
                <a:ea typeface="SimSun" pitchFamily="2" charset="-122"/>
                <a:cs typeface="Arabic Transparent" pitchFamily="2" charset="-78"/>
              </a:rPr>
              <a:t>حتى يصبح المقحل عابر</a:t>
            </a:r>
            <a:r>
              <a:rPr lang="fr-FR" altLang="ja-JP" sz="1600">
                <a:ea typeface="SimSun" pitchFamily="2" charset="-122"/>
                <a:cs typeface="Arabic Transparent" pitchFamily="2" charset="-78"/>
              </a:rPr>
              <a:t>   </a:t>
            </a:r>
            <a:r>
              <a:rPr lang="en-US" altLang="ja-JP" sz="1600"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677893" y="6102371"/>
            <a:ext cx="2046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00FF"/>
                </a:solidFill>
                <a:ea typeface="SimSun" pitchFamily="2" charset="-122"/>
              </a:rPr>
              <a:t>BSF</a:t>
            </a:r>
            <a:r>
              <a:rPr lang="en-US" altLang="ja-JP" sz="1600" b="1">
                <a:solidFill>
                  <a:srgbClr val="000000"/>
                </a:solidFill>
                <a:ea typeface="SimSun" pitchFamily="2" charset="-122"/>
              </a:rPr>
              <a:t>  </a:t>
            </a:r>
            <a:r>
              <a:rPr lang="fr-FR" altLang="ja-JP" sz="1600" b="1">
                <a:solidFill>
                  <a:srgbClr val="FF0000"/>
                </a:solidFill>
                <a:ea typeface="MS PGothic" pitchFamily="34" charset="-128"/>
                <a:cs typeface="Times New Roman" pitchFamily="18" charset="0"/>
              </a:rPr>
              <a:t>PORT B</a:t>
            </a:r>
            <a:r>
              <a:rPr lang="en-US" altLang="ja-JP" sz="1600" b="1">
                <a:solidFill>
                  <a:srgbClr val="000000"/>
                </a:solidFill>
                <a:ea typeface="SimSun" pitchFamily="2" charset="-122"/>
              </a:rPr>
              <a:t> , </a:t>
            </a:r>
            <a:r>
              <a:rPr lang="de-DE" altLang="ja-JP" sz="1600" b="1">
                <a:solidFill>
                  <a:srgbClr val="000000"/>
                </a:solidFill>
                <a:ea typeface="MS PGothic" pitchFamily="34" charset="-128"/>
              </a:rPr>
              <a:t>RB4</a:t>
            </a:r>
            <a:endParaRPr lang="fr-FR" sz="1600" b="1">
              <a:solidFill>
                <a:srgbClr val="000000"/>
              </a:solidFill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7935943" y="5807094"/>
            <a:ext cx="925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البرنامج</a:t>
            </a:r>
            <a:r>
              <a:rPr lang="fr-FR" altLang="ja-JP" b="1">
                <a:solidFill>
                  <a:srgbClr val="FF0000"/>
                </a:solidFill>
                <a:ea typeface="SimSun" pitchFamily="2" charset="-122"/>
                <a:cs typeface="Arabic Transparent" pitchFamily="2" charset="-78"/>
              </a:rPr>
              <a:t>:</a:t>
            </a:r>
            <a:r>
              <a:rPr lang="fr-FR" altLang="ja-JP">
                <a:ea typeface="MS PGothic" pitchFamily="34" charset="-128"/>
              </a:rPr>
              <a:t> 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3995768" y="6450036"/>
            <a:ext cx="4933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/>
            <a:r>
              <a:rPr lang="ar-DZ" altLang="ja-JP" sz="1600" dirty="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ـ حتى يتم المحافظة على المقحل عابر</a:t>
            </a:r>
            <a:r>
              <a:rPr lang="fr-FR" altLang="ja-JP" sz="1600" dirty="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dirty="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لابد من استعمال حلقة</a:t>
            </a:r>
            <a:r>
              <a:rPr lang="fr-FR" altLang="ja-JP" sz="1600" dirty="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600" dirty="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fr-FR" altLang="ja-JP" sz="1600" b="1" dirty="0">
                <a:solidFill>
                  <a:srgbClr val="FF3300"/>
                </a:solidFill>
                <a:ea typeface="MS PGothic" pitchFamily="34" charset="-128"/>
                <a:cs typeface="Arabic Transparent" pitchFamily="2" charset="-78"/>
              </a:rPr>
              <a:t>LOOP</a:t>
            </a:r>
            <a:r>
              <a:rPr lang="ar-DZ" altLang="ja-JP" sz="1600" dirty="0">
                <a:solidFill>
                  <a:srgbClr val="000000"/>
                </a:solidFill>
                <a:ea typeface="SimSun" pitchFamily="2" charset="-122"/>
                <a:cs typeface="Arabic Transparent" pitchFamily="2" charset="-78"/>
              </a:rPr>
              <a:t>.</a:t>
            </a:r>
            <a:endParaRPr lang="en-US" altLang="ja-JP" sz="1600" dirty="0">
              <a:solidFill>
                <a:srgbClr val="000000"/>
              </a:solidFill>
              <a:ea typeface="SimSun" pitchFamily="2" charset="-122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3" grpId="0"/>
      <p:bldP spid="19464" grpId="0" animBg="1"/>
      <p:bldP spid="19465" grpId="0"/>
      <p:bldP spid="19466" grpId="0"/>
      <p:bldP spid="19468" grpId="0"/>
      <p:bldP spid="19469" grpId="0"/>
      <p:bldP spid="19470" grpId="0"/>
      <p:bldP spid="19471" grpId="0"/>
      <p:bldP spid="19472" grpId="0"/>
      <p:bldP spid="19516" grpId="0"/>
      <p:bldP spid="19517" grpId="0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332163" y="1849438"/>
            <a:ext cx="3122843" cy="52322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الذهاب إلى الصفحة 1 (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BANK1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  <a:p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250825" y="279400"/>
            <a:ext cx="469106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LIST      p=16F84                     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تحديد نو الميكرومراقب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250825" y="698500"/>
            <a:ext cx="4286250" cy="2143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#include &lt;p16F84.inc&gt;            </a:t>
            </a:r>
            <a:r>
              <a:rPr lang="ar-DZ" sz="160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    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تحديد المتغيرات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273050" y="981075"/>
            <a:ext cx="20669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__CONFIG H' 3FF9 '</a:t>
            </a: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1344613" y="1444625"/>
            <a:ext cx="33877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  <a:cs typeface="Arabic Transparent" pitchFamily="2" charset="-78"/>
              </a:rPr>
              <a:t>ORG  0x000               ;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الارجاع الى الصفر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1344613" y="1844675"/>
            <a:ext cx="18732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BSF STATUS,5</a:t>
            </a:r>
            <a:endParaRPr lang="fr-FR" sz="1400">
              <a:solidFill>
                <a:schemeClr val="tx1"/>
              </a:solidFill>
              <a:latin typeface="Calibri" pitchFamily="34" charset="0"/>
              <a:ea typeface="SimSun" pitchFamily="2" charset="-122"/>
              <a:cs typeface="Arabic Transparent" pitchFamily="2" charset="-78"/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1358900" y="2200275"/>
            <a:ext cx="14827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MOVLW 0xBF</a:t>
            </a: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3338513" y="2224088"/>
            <a:ext cx="2660650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</a:t>
            </a:r>
            <a:r>
              <a:rPr lang="ar-SA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سجل العمل</a:t>
            </a:r>
            <a:r>
              <a:rPr lang="fr-FR" sz="1400">
                <a:solidFill>
                  <a:schemeClr val="tx1"/>
                </a:solidFill>
                <a:cs typeface="Arabic Transparent" pitchFamily="2" charset="-78"/>
              </a:rPr>
              <a:t> 0xBF </a:t>
            </a:r>
            <a:r>
              <a:rPr lang="ar-SA" sz="140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400">
                <a:solidFill>
                  <a:schemeClr val="tx1"/>
                </a:solidFill>
                <a:cs typeface="Arabic Transparent" pitchFamily="2" charset="-78"/>
              </a:rPr>
              <a:t> شحن</a:t>
            </a:r>
            <a:r>
              <a:rPr lang="ar-SA" sz="1400">
                <a:solidFill>
                  <a:schemeClr val="tx1"/>
                </a:solidFill>
                <a:cs typeface="Arabic Transparent" pitchFamily="2" charset="-78"/>
              </a:rPr>
              <a:t> القيمة</a:t>
            </a:r>
            <a:endParaRPr lang="fr-FR" sz="14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1358900" y="2709863"/>
            <a:ext cx="1674813" cy="2143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</a:rPr>
              <a:t>MOVWF  TRISB</a:t>
            </a: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3336925" y="2660650"/>
            <a:ext cx="327183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;</a:t>
            </a:r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TRISB  </a:t>
            </a:r>
            <a:r>
              <a:rPr lang="ar-SA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سجل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W </a:t>
            </a:r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ar-SA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نقل محتوى سجل العمل</a:t>
            </a:r>
            <a:endParaRPr lang="fr-FR" sz="140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1339850" y="3021013"/>
            <a:ext cx="16716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BCF  STATUS,5</a:t>
            </a: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3349625" y="3044825"/>
            <a:ext cx="3101975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الرجوع إلى الصفحة 0 (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BANK0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) للذاكرة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RAM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247650" y="3500438"/>
            <a:ext cx="3035300" cy="2143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</a:rPr>
              <a:t>LOOP         BSF  PORTB , RB6</a:t>
            </a: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3305175" y="3779838"/>
            <a:ext cx="292258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استعمال حلقة </a:t>
            </a:r>
            <a:r>
              <a:rPr lang="fr-FR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LOOP</a:t>
            </a:r>
            <a:r>
              <a:rPr lang="ar-DZ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حتى يبقى المقحل عابر</a:t>
            </a:r>
            <a:r>
              <a:rPr lang="fr-FR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sz="140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21544" name="Rectangle 40"/>
          <p:cNvSpPr>
            <a:spLocks noChangeArrowheads="1"/>
          </p:cNvSpPr>
          <p:nvPr/>
        </p:nvSpPr>
        <p:spPr bwMode="auto">
          <a:xfrm>
            <a:off x="1320800" y="3789363"/>
            <a:ext cx="14065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GOTO LOOP</a:t>
            </a:r>
          </a:p>
        </p:txBody>
      </p:sp>
      <p:sp>
        <p:nvSpPr>
          <p:cNvPr id="21546" name="Rectangle 42"/>
          <p:cNvSpPr>
            <a:spLocks noChangeArrowheads="1"/>
          </p:cNvSpPr>
          <p:nvPr/>
        </p:nvSpPr>
        <p:spPr bwMode="auto">
          <a:xfrm>
            <a:off x="1282700" y="4149725"/>
            <a:ext cx="6683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>
                <a:solidFill>
                  <a:schemeClr val="tx1"/>
                </a:solidFill>
              </a:rPr>
              <a:t> END</a:t>
            </a: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3286125" y="4110038"/>
            <a:ext cx="1212850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انهاء البرنامج  </a:t>
            </a:r>
            <a:r>
              <a:rPr lang="fr-FR" sz="140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en-US" sz="1400">
                <a:solidFill>
                  <a:schemeClr val="tx1"/>
                </a:solidFill>
                <a:latin typeface="Arabic Transparent" pitchFamily="2" charset="-78"/>
                <a:ea typeface="Times New Roman" pitchFamily="18" charset="0"/>
                <a:cs typeface="Arabic Transparent" pitchFamily="2" charset="-78"/>
              </a:rPr>
              <a:t>;</a:t>
            </a:r>
          </a:p>
        </p:txBody>
      </p:sp>
      <p:sp>
        <p:nvSpPr>
          <p:cNvPr id="21551" name="Rectangle 47"/>
          <p:cNvSpPr>
            <a:spLocks noChangeArrowheads="1"/>
          </p:cNvSpPr>
          <p:nvPr/>
        </p:nvSpPr>
        <p:spPr bwMode="auto">
          <a:xfrm>
            <a:off x="3327400" y="3444875"/>
            <a:ext cx="3440113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توفير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+5V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على مستوى </a:t>
            </a:r>
            <a:r>
              <a:rPr lang="fr-FR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RB6</a:t>
            </a:r>
            <a:r>
              <a:rPr lang="ar-DZ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 </a:t>
            </a:r>
            <a:r>
              <a:rPr lang="ar-DZ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حتى يصبح المقحل عابر</a:t>
            </a:r>
            <a:r>
              <a:rPr lang="fr-FR" altLang="ja-JP" sz="1400">
                <a:solidFill>
                  <a:schemeClr val="tx1"/>
                </a:solidFill>
                <a:ea typeface="SimSun" pitchFamily="2" charset="-122"/>
                <a:cs typeface="Arabic Transparent" pitchFamily="2" charset="-78"/>
              </a:rPr>
              <a:t> </a:t>
            </a:r>
            <a:r>
              <a:rPr lang="en-US" altLang="ja-JP" sz="1400">
                <a:solidFill>
                  <a:schemeClr val="tx1"/>
                </a:solidFill>
                <a:latin typeface="Calibri" pitchFamily="34" charset="0"/>
                <a:ea typeface="SimSun" pitchFamily="2" charset="-122"/>
                <a:cs typeface="Arabic Transparent" pitchFamily="2" charset="-78"/>
              </a:rPr>
              <a:t>;</a:t>
            </a:r>
          </a:p>
        </p:txBody>
      </p:sp>
      <p:sp>
        <p:nvSpPr>
          <p:cNvPr id="21552" name="Text Box 48"/>
          <p:cNvSpPr txBox="1">
            <a:spLocks noChangeArrowheads="1"/>
          </p:cNvSpPr>
          <p:nvPr/>
        </p:nvSpPr>
        <p:spPr bwMode="auto">
          <a:xfrm>
            <a:off x="6948488" y="333375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>
                <a:solidFill>
                  <a:srgbClr val="FF0000"/>
                </a:solidFill>
                <a:cs typeface="Arabic Transparent" pitchFamily="2" charset="-78"/>
              </a:rPr>
              <a:t>البرنامج:</a:t>
            </a:r>
            <a:endParaRPr lang="fr-FR" sz="2400" b="1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/>
      <p:bldP spid="21518" grpId="0"/>
      <p:bldP spid="21520" grpId="0"/>
      <p:bldP spid="21522" grpId="0"/>
      <p:bldP spid="21524" grpId="0"/>
      <p:bldP spid="21526" grpId="0"/>
      <p:bldP spid="21528" grpId="0"/>
      <p:bldP spid="21530" grpId="0"/>
      <p:bldP spid="21532" grpId="0"/>
      <p:bldP spid="21534" grpId="0"/>
      <p:bldP spid="21536" grpId="0"/>
      <p:bldP spid="21538" grpId="0"/>
      <p:bldP spid="21540" grpId="0"/>
      <p:bldP spid="21542" grpId="0"/>
      <p:bldP spid="21544" grpId="0"/>
      <p:bldP spid="21546" grpId="0"/>
      <p:bldP spid="21548" grpId="0"/>
      <p:bldP spid="21551" grpId="0"/>
      <p:bldP spid="2155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2875" y="100013"/>
            <a:ext cx="8532813" cy="67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NOM DE PROGRAMME : TRANSITOR EN COMMUTATION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DATE DE CREATION :  09/04/2012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AUTEUR : pic 16f84A  </a:t>
            </a:r>
            <a:r>
              <a:rPr lang="fr-FR" sz="1100" b="1" dirty="0" err="1">
                <a:solidFill>
                  <a:srgbClr val="008000"/>
                </a:solidFill>
                <a:cs typeface="Times New Roman" pitchFamily="18" charset="0"/>
              </a:rPr>
              <a:t>saida</a:t>
            </a:r>
            <a:endParaRPr lang="fr-FR" sz="1100" b="1" dirty="0">
              <a:solidFill>
                <a:srgbClr val="008000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LES DIRECTIVES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LIST</a:t>
            </a:r>
            <a:r>
              <a:rPr lang="fr-FR" sz="1100" b="1" dirty="0">
                <a:cs typeface="Times New Roman" pitchFamily="18" charset="0"/>
              </a:rPr>
              <a:t>      p=16F84  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Définition de processeur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#</a:t>
            </a:r>
            <a:r>
              <a:rPr lang="fr-FR" sz="1100" b="1" dirty="0" err="1">
                <a:solidFill>
                  <a:srgbClr val="0000FF"/>
                </a:solidFill>
                <a:cs typeface="Times New Roman" pitchFamily="18" charset="0"/>
              </a:rPr>
              <a:t>include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&lt;p16F84.inc</a:t>
            </a:r>
            <a:r>
              <a:rPr lang="fr-FR" sz="1100" b="1" dirty="0">
                <a:cs typeface="Times New Roman" pitchFamily="18" charset="0"/>
              </a:rPr>
              <a:t>&gt;                </a:t>
            </a:r>
            <a:r>
              <a:rPr lang="fr-FR" sz="1100" b="1" dirty="0">
                <a:solidFill>
                  <a:srgbClr val="00CC00"/>
                </a:solidFill>
                <a:cs typeface="Times New Roman" pitchFamily="18" charset="0"/>
              </a:rPr>
              <a:t>;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Définitions de variables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__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CONFIG   _CP_OFF &amp; _WDT_OFF &amp; _PWRTE_ON &amp; _XT_OSC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;++++++++++++++++++++++++++++++++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DECLARATION</a:t>
            </a:r>
          </a:p>
          <a:p>
            <a:pPr eaLnBrk="0" hangingPunct="0"/>
            <a:r>
              <a:rPr lang="en-US" sz="1100" b="1" dirty="0">
                <a:solidFill>
                  <a:srgbClr val="008000"/>
                </a:solidFill>
                <a:cs typeface="Times New Roman" pitchFamily="18" charset="0"/>
              </a:rPr>
              <a:t>                 ;++++++++++++++++++++++++++++++++</a:t>
            </a:r>
          </a:p>
          <a:p>
            <a:pPr eaLnBrk="0" hangingPunct="0"/>
            <a:r>
              <a:rPr lang="en-US" sz="1100" b="1" dirty="0">
                <a:solidFill>
                  <a:srgbClr val="0000FF"/>
                </a:solidFill>
                <a:cs typeface="Times New Roman" pitchFamily="18" charset="0"/>
              </a:rPr>
              <a:t>          #define</a:t>
            </a:r>
            <a:r>
              <a:rPr lang="en-US" sz="1100" b="1" dirty="0">
                <a:cs typeface="Times New Roman" pitchFamily="18" charset="0"/>
              </a:rPr>
              <a:t>  T1 PORTB,6</a:t>
            </a:r>
            <a:endParaRPr lang="fr-FR" sz="1100" b="1" dirty="0"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	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VECTEUR DE RESET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 ORG</a:t>
            </a:r>
            <a:r>
              <a:rPr lang="fr-FR" sz="1100" b="1" dirty="0">
                <a:cs typeface="Times New Roman" pitchFamily="18" charset="0"/>
              </a:rPr>
              <a:t>  0x000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; Vecteur de Reset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      INITIALISATIONS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BSF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 STATUS</a:t>
            </a:r>
            <a:r>
              <a:rPr lang="fr-FR" sz="1100" b="1" dirty="0">
                <a:cs typeface="Times New Roman" pitchFamily="18" charset="0"/>
              </a:rPr>
              <a:t>,5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Met 1 (set) le bit 5 (RP0) du registre d’état (STATUS)	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Autrement dit sélectionne la page 1 du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Registre File (adresses  de 80 a 8B)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dans laquelle se trouve le Registre STATUS (à l’adresse 83)                                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MOVLW</a:t>
            </a:r>
            <a:r>
              <a:rPr lang="fr-FR" sz="1100" b="1" dirty="0">
                <a:cs typeface="Times New Roman" pitchFamily="18" charset="0"/>
              </a:rPr>
              <a:t> 0xBF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; Met la valeur </a:t>
            </a:r>
            <a:r>
              <a:rPr lang="fr-FR" sz="1100" b="1" dirty="0" err="1">
                <a:solidFill>
                  <a:srgbClr val="008000"/>
                </a:solidFill>
                <a:cs typeface="Times New Roman" pitchFamily="18" charset="0"/>
              </a:rPr>
              <a:t>hex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BF dans le registre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                    MOVWF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 TRISB</a:t>
            </a:r>
            <a:r>
              <a:rPr lang="fr-FR" sz="1100" b="1" dirty="0">
                <a:cs typeface="Times New Roman" pitchFamily="18" charset="0"/>
              </a:rPr>
              <a:t>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; stocke la valeur dans TRISB, Port B configuré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BCF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 STATUS</a:t>
            </a:r>
            <a:r>
              <a:rPr lang="fr-FR" sz="1100" b="1" dirty="0">
                <a:cs typeface="Times New Roman" pitchFamily="18" charset="0"/>
              </a:rPr>
              <a:t>,5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Retour à la page 0 du Registre File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solidFill>
                <a:srgbClr val="00CC00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        PROGRAMME PRINCIPALE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;+++++++++++++++++++++++++++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BSF 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PORTB</a:t>
            </a:r>
            <a:r>
              <a:rPr lang="fr-FR" sz="1100" b="1" dirty="0">
                <a:cs typeface="Times New Roman" pitchFamily="18" charset="0"/>
              </a:rPr>
              <a:t> , RB6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; Transistor passant, car l’instruction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BSF met à 1 (set) Dans le cas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                                                         ; pressent, elle met à 1 ( 5 V ) le bit 6 du Port B (PORTB,RB6)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LOOP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GOTO</a:t>
            </a:r>
            <a:r>
              <a:rPr lang="fr-FR" sz="1100" b="1" dirty="0"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srgbClr val="6600CC"/>
                </a:solidFill>
                <a:cs typeface="Times New Roman" pitchFamily="18" charset="0"/>
              </a:rPr>
              <a:t>LOOP</a:t>
            </a:r>
            <a:r>
              <a:rPr lang="fr-FR" sz="1100" b="1" dirty="0">
                <a:cs typeface="Times New Roman" pitchFamily="18" charset="0"/>
              </a:rPr>
              <a:t>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; Le programme se reboucle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solidFill>
                  <a:srgbClr val="00CC00"/>
                </a:solidFill>
                <a:cs typeface="Times New Roman" pitchFamily="18" charset="0"/>
              </a:rPr>
              <a:t>                                     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; Transistor reste indéfiniment passant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1100" b="1" dirty="0">
                <a:cs typeface="Times New Roman" pitchFamily="18" charset="0"/>
              </a:rPr>
              <a:t>                    </a:t>
            </a:r>
            <a:r>
              <a:rPr lang="fr-FR" sz="1100" b="1" dirty="0">
                <a:solidFill>
                  <a:srgbClr val="0000FF"/>
                </a:solidFill>
                <a:cs typeface="Times New Roman" pitchFamily="18" charset="0"/>
              </a:rPr>
              <a:t>END</a:t>
            </a:r>
            <a:r>
              <a:rPr lang="fr-FR" sz="1100" b="1" dirty="0">
                <a:cs typeface="Times New Roman" pitchFamily="18" charset="0"/>
              </a:rPr>
              <a:t>                            </a:t>
            </a:r>
            <a:r>
              <a:rPr lang="fr-FR" sz="1100" b="1" dirty="0">
                <a:solidFill>
                  <a:srgbClr val="008000"/>
                </a:solidFill>
                <a:cs typeface="Times New Roman" pitchFamily="18" charset="0"/>
              </a:rPr>
              <a:t>   ; fin du programme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sz="1100" b="1" dirty="0">
              <a:cs typeface="Times New Roman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588125" y="333375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>
                <a:solidFill>
                  <a:srgbClr val="FF0000"/>
                </a:solidFill>
                <a:cs typeface="Arabic Transparent" pitchFamily="2" charset="-78"/>
              </a:rPr>
              <a:t>البرنامج كامل:</a:t>
            </a:r>
            <a:endParaRPr lang="fr-FR" sz="2400" b="1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204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2048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2048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2048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048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048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048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2048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2048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2048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2048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2048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048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2048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2048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3" dur="500"/>
                                        <p:tgtEl>
                                          <p:spTgt spid="2048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6" dur="500"/>
                                        <p:tgtEl>
                                          <p:spTgt spid="2048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1" dur="500"/>
                                        <p:tgtEl>
                                          <p:spTgt spid="2048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6" dur="500"/>
                                        <p:tgtEl>
                                          <p:spTgt spid="2048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1" dur="500"/>
                                        <p:tgtEl>
                                          <p:spTgt spid="2048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6" dur="500"/>
                                        <p:tgtEl>
                                          <p:spTgt spid="2048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1" dur="500"/>
                                        <p:tgtEl>
                                          <p:spTgt spid="2048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6" dur="500"/>
                                        <p:tgtEl>
                                          <p:spTgt spid="2048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1_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Thème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dèle par défaut">
  <a:themeElements>
    <a:clrScheme name="Modèle par défaut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alaise">
  <a:themeElements>
    <a:clrScheme name="Falaise 6">
      <a:dk1>
        <a:srgbClr val="B8A47C"/>
      </a:dk1>
      <a:lt1>
        <a:srgbClr val="FFFFFF"/>
      </a:lt1>
      <a:dk2>
        <a:srgbClr val="A68A58"/>
      </a:dk2>
      <a:lt2>
        <a:srgbClr val="DAD79C"/>
      </a:lt2>
      <a:accent1>
        <a:srgbClr val="816B35"/>
      </a:accent1>
      <a:accent2>
        <a:srgbClr val="FFCC00"/>
      </a:accent2>
      <a:accent3>
        <a:srgbClr val="D0C4B4"/>
      </a:accent3>
      <a:accent4>
        <a:srgbClr val="DADADA"/>
      </a:accent4>
      <a:accent5>
        <a:srgbClr val="C1BAAE"/>
      </a:accent5>
      <a:accent6>
        <a:srgbClr val="E7B900"/>
      </a:accent6>
      <a:hlink>
        <a:srgbClr val="0066CC"/>
      </a:hlink>
      <a:folHlink>
        <a:srgbClr val="009900"/>
      </a:folHlink>
    </a:clrScheme>
    <a:fontScheme name="Falais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laise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aise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aise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aise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aise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aise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aise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ndulation">
  <a:themeElements>
    <a:clrScheme name="Ondulation 6">
      <a:dk1>
        <a:srgbClr val="CDD9D1"/>
      </a:dk1>
      <a:lt1>
        <a:srgbClr val="FFFFFF"/>
      </a:lt1>
      <a:dk2>
        <a:srgbClr val="A3BBA9"/>
      </a:dk2>
      <a:lt2>
        <a:srgbClr val="007D80"/>
      </a:lt2>
      <a:accent1>
        <a:srgbClr val="9CA8A4"/>
      </a:accent1>
      <a:accent2>
        <a:srgbClr val="CBD7CE"/>
      </a:accent2>
      <a:accent3>
        <a:srgbClr val="CEDAD1"/>
      </a:accent3>
      <a:accent4>
        <a:srgbClr val="DADADA"/>
      </a:accent4>
      <a:accent5>
        <a:srgbClr val="CBD1CF"/>
      </a:accent5>
      <a:accent6>
        <a:srgbClr val="B8C3BA"/>
      </a:accent6>
      <a:hlink>
        <a:srgbClr val="009900"/>
      </a:hlink>
      <a:folHlink>
        <a:srgbClr val="009999"/>
      </a:folHlink>
    </a:clrScheme>
    <a:fontScheme name="Ondul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D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D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ndulation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tion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8810</Words>
  <Application>Microsoft Office PowerPoint</Application>
  <PresentationFormat>Affichage à l'écran (4:3)</PresentationFormat>
  <Paragraphs>1912</Paragraphs>
  <Slides>107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7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107</vt:i4>
      </vt:variant>
    </vt:vector>
  </HeadingPairs>
  <TitlesOfParts>
    <vt:vector size="116" baseType="lpstr">
      <vt:lpstr>1_Thème Office</vt:lpstr>
      <vt:lpstr>2_Thème Office</vt:lpstr>
      <vt:lpstr>Modèle par défaut</vt:lpstr>
      <vt:lpstr>Falaise</vt:lpstr>
      <vt:lpstr>Thème Office</vt:lpstr>
      <vt:lpstr>Ondulation</vt:lpstr>
      <vt:lpstr>1_Modèle par défaut</vt:lpstr>
      <vt:lpstr>Equation</vt:lpstr>
      <vt:lpstr>Package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SWEET</dc:creator>
  <cp:lastModifiedBy>SWEET</cp:lastModifiedBy>
  <cp:revision>194</cp:revision>
  <dcterms:created xsi:type="dcterms:W3CDTF">2021-09-29T17:06:00Z</dcterms:created>
  <dcterms:modified xsi:type="dcterms:W3CDTF">2021-10-09T17:31:59Z</dcterms:modified>
</cp:coreProperties>
</file>