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79" r:id="rId3"/>
    <p:sldId id="357" r:id="rId4"/>
    <p:sldId id="362" r:id="rId5"/>
    <p:sldId id="361" r:id="rId6"/>
    <p:sldId id="363" r:id="rId7"/>
    <p:sldId id="391" r:id="rId8"/>
    <p:sldId id="259" r:id="rId9"/>
    <p:sldId id="260" r:id="rId10"/>
    <p:sldId id="366" r:id="rId11"/>
    <p:sldId id="367" r:id="rId12"/>
    <p:sldId id="271" r:id="rId13"/>
    <p:sldId id="272" r:id="rId14"/>
    <p:sldId id="369" r:id="rId15"/>
    <p:sldId id="277" r:id="rId16"/>
    <p:sldId id="275" r:id="rId17"/>
    <p:sldId id="278" r:id="rId18"/>
    <p:sldId id="281" r:id="rId19"/>
    <p:sldId id="371" r:id="rId20"/>
    <p:sldId id="390" r:id="rId21"/>
    <p:sldId id="382" r:id="rId22"/>
    <p:sldId id="287" r:id="rId23"/>
    <p:sldId id="397" r:id="rId24"/>
    <p:sldId id="389" r:id="rId25"/>
    <p:sldId id="385" r:id="rId26"/>
    <p:sldId id="408" r:id="rId27"/>
    <p:sldId id="399" r:id="rId28"/>
    <p:sldId id="407" r:id="rId29"/>
    <p:sldId id="400" r:id="rId30"/>
    <p:sldId id="401" r:id="rId31"/>
    <p:sldId id="406" r:id="rId32"/>
    <p:sldId id="402" r:id="rId33"/>
    <p:sldId id="447" r:id="rId34"/>
    <p:sldId id="448" r:id="rId35"/>
    <p:sldId id="295" r:id="rId36"/>
    <p:sldId id="296" r:id="rId37"/>
    <p:sldId id="297" r:id="rId38"/>
    <p:sldId id="298" r:id="rId39"/>
    <p:sldId id="415" r:id="rId40"/>
    <p:sldId id="413" r:id="rId41"/>
    <p:sldId id="410" r:id="rId42"/>
    <p:sldId id="414" r:id="rId43"/>
    <p:sldId id="449" r:id="rId44"/>
    <p:sldId id="310" r:id="rId45"/>
    <p:sldId id="419" r:id="rId46"/>
    <p:sldId id="313" r:id="rId47"/>
    <p:sldId id="314" r:id="rId48"/>
    <p:sldId id="456" r:id="rId49"/>
    <p:sldId id="458" r:id="rId50"/>
    <p:sldId id="327" r:id="rId51"/>
    <p:sldId id="423" r:id="rId52"/>
    <p:sldId id="430" r:id="rId53"/>
    <p:sldId id="431" r:id="rId54"/>
    <p:sldId id="432" r:id="rId55"/>
    <p:sldId id="427" r:id="rId56"/>
    <p:sldId id="428" r:id="rId57"/>
    <p:sldId id="444" r:id="rId58"/>
    <p:sldId id="459" r:id="rId59"/>
    <p:sldId id="460" r:id="rId60"/>
    <p:sldId id="461" r:id="rId61"/>
    <p:sldId id="462" r:id="rId62"/>
    <p:sldId id="463" r:id="rId63"/>
    <p:sldId id="464" r:id="rId64"/>
    <p:sldId id="465" r:id="rId65"/>
    <p:sldId id="466" r:id="rId66"/>
    <p:sldId id="467" r:id="rId67"/>
    <p:sldId id="468" r:id="rId68"/>
    <p:sldId id="469" r:id="rId69"/>
    <p:sldId id="470" r:id="rId70"/>
    <p:sldId id="471" r:id="rId71"/>
    <p:sldId id="472" r:id="rId72"/>
    <p:sldId id="473" r:id="rId73"/>
    <p:sldId id="474" r:id="rId74"/>
    <p:sldId id="475" r:id="rId75"/>
    <p:sldId id="476" r:id="rId76"/>
    <p:sldId id="477" r:id="rId77"/>
    <p:sldId id="478" r:id="rId7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8000"/>
    <a:srgbClr val="CC00FF"/>
    <a:srgbClr val="3333FF"/>
    <a:srgbClr val="00FFFF"/>
    <a:srgbClr val="C00000"/>
    <a:srgbClr val="FFFF00"/>
    <a:srgbClr val="9900CC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28" autoAdjust="0"/>
    <p:restoredTop sz="99473" autoAdjust="0"/>
  </p:normalViewPr>
  <p:slideViewPr>
    <p:cSldViewPr>
      <p:cViewPr>
        <p:scale>
          <a:sx n="70" d="100"/>
          <a:sy n="70" d="100"/>
        </p:scale>
        <p:origin x="-4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DA2AF-FAEE-431A-847E-4A4F8EFB24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5090-513C-47B1-9D4C-2B9205BE0E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86B6-DC4D-4BEE-BF6E-C3F4AC0A0C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B27A-7845-4DF1-AD4E-B4B86FA014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3CF3-CD9F-4220-8C3C-F32B88BD13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BE3C-FCD2-4F7C-8CD7-416ED430E6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67CBD-19E0-47F5-9903-82C13D1090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D522-C3FE-4448-BD84-E497B579C8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86D2-9E6A-4662-9A1A-9B7F9D20EA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41A8B-C52A-464B-A605-87E1313A54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F0389-1F52-4A39-96D5-9A92A4F690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2E2583-BD40-4CD9-8405-09D7FC5169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1055-E8C3-44E5-ACB8-D521318F2806}" type="datetimeFigureOut">
              <a:rPr lang="fr-FR" smtClean="0"/>
              <a:pPr/>
              <a:t>24/08/2022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3BCB-94E8-4F73-B581-06E03669D6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" y="68234"/>
            <a:ext cx="9114487" cy="67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eau 127"/>
          <p:cNvGraphicFramePr>
            <a:graphicFrameLocks noGrp="1"/>
          </p:cNvGraphicFramePr>
          <p:nvPr/>
        </p:nvGraphicFramePr>
        <p:xfrm>
          <a:off x="449048" y="428604"/>
          <a:ext cx="7429543" cy="2910510"/>
        </p:xfrm>
        <a:graphic>
          <a:graphicData uri="http://schemas.openxmlformats.org/drawingml/2006/table">
            <a:tbl>
              <a:tblPr/>
              <a:tblGrid>
                <a:gridCol w="436057"/>
                <a:gridCol w="421197"/>
                <a:gridCol w="452021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</a:tblGrid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75" name="Text Box 1051"/>
          <p:cNvSpPr txBox="1">
            <a:spLocks noChangeArrowheads="1"/>
          </p:cNvSpPr>
          <p:nvPr/>
        </p:nvSpPr>
        <p:spPr bwMode="auto">
          <a:xfrm>
            <a:off x="19050" y="1081147"/>
            <a:ext cx="5762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Q</a:t>
            </a:r>
            <a:r>
              <a:rPr lang="fr-FR" sz="1200" b="1" dirty="0"/>
              <a:t>A</a:t>
            </a:r>
          </a:p>
        </p:txBody>
      </p:sp>
      <p:sp>
        <p:nvSpPr>
          <p:cNvPr id="27676" name="Text Box 1052"/>
          <p:cNvSpPr txBox="1">
            <a:spLocks noChangeArrowheads="1"/>
          </p:cNvSpPr>
          <p:nvPr/>
        </p:nvSpPr>
        <p:spPr bwMode="auto">
          <a:xfrm>
            <a:off x="0" y="1629165"/>
            <a:ext cx="5762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Q</a:t>
            </a:r>
            <a:r>
              <a:rPr lang="fr-FR" sz="1200" b="1"/>
              <a:t>B</a:t>
            </a:r>
          </a:p>
        </p:txBody>
      </p:sp>
      <p:sp>
        <p:nvSpPr>
          <p:cNvPr id="27677" name="Text Box 1053"/>
          <p:cNvSpPr txBox="1">
            <a:spLocks noChangeArrowheads="1"/>
          </p:cNvSpPr>
          <p:nvPr/>
        </p:nvSpPr>
        <p:spPr bwMode="auto">
          <a:xfrm>
            <a:off x="15875" y="2161937"/>
            <a:ext cx="576262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Q</a:t>
            </a:r>
            <a:r>
              <a:rPr lang="fr-FR" sz="1200" b="1"/>
              <a:t>C</a:t>
            </a:r>
          </a:p>
        </p:txBody>
      </p:sp>
      <p:sp>
        <p:nvSpPr>
          <p:cNvPr id="27942" name="Text Box 1318"/>
          <p:cNvSpPr txBox="1">
            <a:spLocks noChangeArrowheads="1"/>
          </p:cNvSpPr>
          <p:nvPr/>
        </p:nvSpPr>
        <p:spPr bwMode="auto">
          <a:xfrm>
            <a:off x="7632700" y="0"/>
            <a:ext cx="1511300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b="1" dirty="0">
                <a:solidFill>
                  <a:srgbClr val="0000FF"/>
                </a:solidFill>
                <a:cs typeface="Arabic Transparent" pitchFamily="2" charset="-78"/>
              </a:rPr>
              <a:t>المخطط الزمني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27674" name="Text Box 1050"/>
          <p:cNvSpPr txBox="1">
            <a:spLocks noChangeArrowheads="1"/>
          </p:cNvSpPr>
          <p:nvPr/>
        </p:nvSpPr>
        <p:spPr bwMode="auto">
          <a:xfrm>
            <a:off x="151419" y="533460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/>
              <a:t>H</a:t>
            </a:r>
          </a:p>
        </p:txBody>
      </p:sp>
      <p:sp>
        <p:nvSpPr>
          <p:cNvPr id="242" name="Text Box 1053"/>
          <p:cNvSpPr txBox="1">
            <a:spLocks noChangeArrowheads="1"/>
          </p:cNvSpPr>
          <p:nvPr/>
        </p:nvSpPr>
        <p:spPr bwMode="auto">
          <a:xfrm>
            <a:off x="16247" y="2756194"/>
            <a:ext cx="576262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Q</a:t>
            </a:r>
            <a:r>
              <a:rPr lang="fr-FR" sz="1200" b="1" dirty="0" smtClean="0"/>
              <a:t>D</a:t>
            </a:r>
            <a:endParaRPr lang="fr-FR" sz="1200" b="1" dirty="0"/>
          </a:p>
        </p:txBody>
      </p:sp>
      <p:grpSp>
        <p:nvGrpSpPr>
          <p:cNvPr id="158" name="Groupe 157"/>
          <p:cNvGrpSpPr/>
          <p:nvPr/>
        </p:nvGrpSpPr>
        <p:grpSpPr>
          <a:xfrm>
            <a:off x="535288" y="1016658"/>
            <a:ext cx="212742" cy="2029110"/>
            <a:chOff x="535288" y="1016658"/>
            <a:chExt cx="212742" cy="2029110"/>
          </a:xfrm>
        </p:grpSpPr>
        <p:sp>
          <p:nvSpPr>
            <p:cNvPr id="27944" name="Text Box 1320"/>
            <p:cNvSpPr txBox="1">
              <a:spLocks noChangeArrowheads="1"/>
            </p:cNvSpPr>
            <p:nvPr/>
          </p:nvSpPr>
          <p:spPr bwMode="auto">
            <a:xfrm>
              <a:off x="543212" y="1016658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7945" name="Text Box 1321"/>
            <p:cNvSpPr txBox="1">
              <a:spLocks noChangeArrowheads="1"/>
            </p:cNvSpPr>
            <p:nvPr/>
          </p:nvSpPr>
          <p:spPr bwMode="auto">
            <a:xfrm>
              <a:off x="537881" y="1592412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7946" name="Text Box 1322"/>
            <p:cNvSpPr txBox="1">
              <a:spLocks noChangeArrowheads="1"/>
            </p:cNvSpPr>
            <p:nvPr/>
          </p:nvSpPr>
          <p:spPr bwMode="auto">
            <a:xfrm>
              <a:off x="539534" y="2203087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43" name="Text Box 1322"/>
            <p:cNvSpPr txBox="1">
              <a:spLocks noChangeArrowheads="1"/>
            </p:cNvSpPr>
            <p:nvPr/>
          </p:nvSpPr>
          <p:spPr bwMode="auto">
            <a:xfrm>
              <a:off x="535288" y="2768769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</p:grpSp>
      <p:pic>
        <p:nvPicPr>
          <p:cNvPr id="264" name="Image 26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54" y="406950"/>
            <a:ext cx="7185600" cy="402590"/>
          </a:xfrm>
          <a:prstGeom prst="rect">
            <a:avLst/>
          </a:prstGeom>
          <a:noFill/>
        </p:spPr>
      </p:pic>
      <p:pic>
        <p:nvPicPr>
          <p:cNvPr id="265" name="Image 26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591" y="970610"/>
            <a:ext cx="7178400" cy="511810"/>
          </a:xfrm>
          <a:prstGeom prst="rect">
            <a:avLst/>
          </a:prstGeom>
          <a:noFill/>
        </p:spPr>
      </p:pic>
      <p:pic>
        <p:nvPicPr>
          <p:cNvPr id="266" name="Image 26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658" y="1544946"/>
            <a:ext cx="7175500" cy="524510"/>
          </a:xfrm>
          <a:prstGeom prst="rect">
            <a:avLst/>
          </a:prstGeom>
          <a:noFill/>
        </p:spPr>
      </p:pic>
      <p:pic>
        <p:nvPicPr>
          <p:cNvPr id="267" name="Image 26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658" y="2131726"/>
            <a:ext cx="7175500" cy="511810"/>
          </a:xfrm>
          <a:prstGeom prst="rect">
            <a:avLst/>
          </a:prstGeom>
          <a:noFill/>
        </p:spPr>
      </p:pic>
      <p:pic>
        <p:nvPicPr>
          <p:cNvPr id="268" name="Image 26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750" y="2714620"/>
            <a:ext cx="7200000" cy="506095"/>
          </a:xfrm>
          <a:prstGeom prst="rect">
            <a:avLst/>
          </a:prstGeom>
          <a:noFill/>
        </p:spPr>
      </p:pic>
      <p:grpSp>
        <p:nvGrpSpPr>
          <p:cNvPr id="185" name="Groupe 184"/>
          <p:cNvGrpSpPr/>
          <p:nvPr/>
        </p:nvGrpSpPr>
        <p:grpSpPr>
          <a:xfrm>
            <a:off x="987672" y="1013429"/>
            <a:ext cx="212742" cy="2029110"/>
            <a:chOff x="987672" y="1013429"/>
            <a:chExt cx="212742" cy="2029110"/>
          </a:xfrm>
        </p:grpSpPr>
        <p:sp>
          <p:nvSpPr>
            <p:cNvPr id="272" name="Text Box 1320"/>
            <p:cNvSpPr txBox="1">
              <a:spLocks noChangeArrowheads="1"/>
            </p:cNvSpPr>
            <p:nvPr/>
          </p:nvSpPr>
          <p:spPr bwMode="auto">
            <a:xfrm>
              <a:off x="995596" y="1013429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73" name="Text Box 1321"/>
            <p:cNvSpPr txBox="1">
              <a:spLocks noChangeArrowheads="1"/>
            </p:cNvSpPr>
            <p:nvPr/>
          </p:nvSpPr>
          <p:spPr bwMode="auto">
            <a:xfrm>
              <a:off x="990265" y="1589183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74" name="Text Box 1322"/>
            <p:cNvSpPr txBox="1">
              <a:spLocks noChangeArrowheads="1"/>
            </p:cNvSpPr>
            <p:nvPr/>
          </p:nvSpPr>
          <p:spPr bwMode="auto">
            <a:xfrm>
              <a:off x="991918" y="2199858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75" name="Text Box 1322"/>
            <p:cNvSpPr txBox="1">
              <a:spLocks noChangeArrowheads="1"/>
            </p:cNvSpPr>
            <p:nvPr/>
          </p:nvSpPr>
          <p:spPr bwMode="auto">
            <a:xfrm>
              <a:off x="987672" y="2765540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</p:grpSp>
      <p:grpSp>
        <p:nvGrpSpPr>
          <p:cNvPr id="186" name="Groupe 185"/>
          <p:cNvGrpSpPr/>
          <p:nvPr/>
        </p:nvGrpSpPr>
        <p:grpSpPr>
          <a:xfrm>
            <a:off x="1401326" y="1012775"/>
            <a:ext cx="212742" cy="2027973"/>
            <a:chOff x="1401326" y="1012775"/>
            <a:chExt cx="212742" cy="2027973"/>
          </a:xfrm>
        </p:grpSpPr>
        <p:sp>
          <p:nvSpPr>
            <p:cNvPr id="276" name="Text Box 1320"/>
            <p:cNvSpPr txBox="1">
              <a:spLocks noChangeArrowheads="1"/>
            </p:cNvSpPr>
            <p:nvPr/>
          </p:nvSpPr>
          <p:spPr bwMode="auto">
            <a:xfrm>
              <a:off x="1409250" y="1012775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77" name="Text Box 1321"/>
            <p:cNvSpPr txBox="1">
              <a:spLocks noChangeArrowheads="1"/>
            </p:cNvSpPr>
            <p:nvPr/>
          </p:nvSpPr>
          <p:spPr bwMode="auto">
            <a:xfrm>
              <a:off x="1403919" y="1594707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78" name="Text Box 1322"/>
            <p:cNvSpPr txBox="1">
              <a:spLocks noChangeArrowheads="1"/>
            </p:cNvSpPr>
            <p:nvPr/>
          </p:nvSpPr>
          <p:spPr bwMode="auto">
            <a:xfrm>
              <a:off x="1405572" y="2205382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79" name="Text Box 1322"/>
            <p:cNvSpPr txBox="1">
              <a:spLocks noChangeArrowheads="1"/>
            </p:cNvSpPr>
            <p:nvPr/>
          </p:nvSpPr>
          <p:spPr bwMode="auto">
            <a:xfrm>
              <a:off x="1401326" y="2763749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</p:grpSp>
      <p:grpSp>
        <p:nvGrpSpPr>
          <p:cNvPr id="188" name="Groupe 187"/>
          <p:cNvGrpSpPr/>
          <p:nvPr/>
        </p:nvGrpSpPr>
        <p:grpSpPr>
          <a:xfrm>
            <a:off x="1848488" y="1015724"/>
            <a:ext cx="212742" cy="2029110"/>
            <a:chOff x="1848488" y="1015724"/>
            <a:chExt cx="212742" cy="2029110"/>
          </a:xfrm>
        </p:grpSpPr>
        <p:sp>
          <p:nvSpPr>
            <p:cNvPr id="280" name="Text Box 1320"/>
            <p:cNvSpPr txBox="1">
              <a:spLocks noChangeArrowheads="1"/>
            </p:cNvSpPr>
            <p:nvPr/>
          </p:nvSpPr>
          <p:spPr bwMode="auto">
            <a:xfrm>
              <a:off x="1856412" y="1015724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81" name="Text Box 1321"/>
            <p:cNvSpPr txBox="1">
              <a:spLocks noChangeArrowheads="1"/>
            </p:cNvSpPr>
            <p:nvPr/>
          </p:nvSpPr>
          <p:spPr bwMode="auto">
            <a:xfrm>
              <a:off x="1851081" y="1591478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82" name="Text Box 1322"/>
            <p:cNvSpPr txBox="1">
              <a:spLocks noChangeArrowheads="1"/>
            </p:cNvSpPr>
            <p:nvPr/>
          </p:nvSpPr>
          <p:spPr bwMode="auto">
            <a:xfrm>
              <a:off x="1852734" y="2202153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83" name="Text Box 1322"/>
            <p:cNvSpPr txBox="1">
              <a:spLocks noChangeArrowheads="1"/>
            </p:cNvSpPr>
            <p:nvPr/>
          </p:nvSpPr>
          <p:spPr bwMode="auto">
            <a:xfrm>
              <a:off x="1848488" y="2767835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</p:grpSp>
      <p:grpSp>
        <p:nvGrpSpPr>
          <p:cNvPr id="189" name="Groupe 188"/>
          <p:cNvGrpSpPr/>
          <p:nvPr/>
        </p:nvGrpSpPr>
        <p:grpSpPr>
          <a:xfrm>
            <a:off x="2274872" y="1005312"/>
            <a:ext cx="212742" cy="2036425"/>
            <a:chOff x="2274872" y="1005312"/>
            <a:chExt cx="212742" cy="2036425"/>
          </a:xfrm>
        </p:grpSpPr>
        <p:sp>
          <p:nvSpPr>
            <p:cNvPr id="286" name="Text Box 1320"/>
            <p:cNvSpPr txBox="1">
              <a:spLocks noChangeArrowheads="1"/>
            </p:cNvSpPr>
            <p:nvPr/>
          </p:nvSpPr>
          <p:spPr bwMode="auto">
            <a:xfrm>
              <a:off x="2282796" y="1005312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87" name="Text Box 1321"/>
            <p:cNvSpPr txBox="1">
              <a:spLocks noChangeArrowheads="1"/>
            </p:cNvSpPr>
            <p:nvPr/>
          </p:nvSpPr>
          <p:spPr bwMode="auto">
            <a:xfrm>
              <a:off x="2277465" y="1581066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88" name="Text Box 1322"/>
            <p:cNvSpPr txBox="1">
              <a:spLocks noChangeArrowheads="1"/>
            </p:cNvSpPr>
            <p:nvPr/>
          </p:nvSpPr>
          <p:spPr bwMode="auto">
            <a:xfrm>
              <a:off x="2279118" y="2198091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89" name="Text Box 1322"/>
            <p:cNvSpPr txBox="1">
              <a:spLocks noChangeArrowheads="1"/>
            </p:cNvSpPr>
            <p:nvPr/>
          </p:nvSpPr>
          <p:spPr bwMode="auto">
            <a:xfrm>
              <a:off x="2274872" y="2764738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</p:grpSp>
      <p:grpSp>
        <p:nvGrpSpPr>
          <p:cNvPr id="190" name="Groupe 189"/>
          <p:cNvGrpSpPr/>
          <p:nvPr/>
        </p:nvGrpSpPr>
        <p:grpSpPr>
          <a:xfrm>
            <a:off x="2715681" y="1002083"/>
            <a:ext cx="212742" cy="2043740"/>
            <a:chOff x="2715681" y="1002083"/>
            <a:chExt cx="212742" cy="2043740"/>
          </a:xfrm>
        </p:grpSpPr>
        <p:sp>
          <p:nvSpPr>
            <p:cNvPr id="290" name="Text Box 1320"/>
            <p:cNvSpPr txBox="1">
              <a:spLocks noChangeArrowheads="1"/>
            </p:cNvSpPr>
            <p:nvPr/>
          </p:nvSpPr>
          <p:spPr bwMode="auto">
            <a:xfrm>
              <a:off x="2723605" y="1002083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91" name="Text Box 1321"/>
            <p:cNvSpPr txBox="1">
              <a:spLocks noChangeArrowheads="1"/>
            </p:cNvSpPr>
            <p:nvPr/>
          </p:nvSpPr>
          <p:spPr bwMode="auto">
            <a:xfrm>
              <a:off x="2718274" y="1584530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92" name="Text Box 1322"/>
            <p:cNvSpPr txBox="1">
              <a:spLocks noChangeArrowheads="1"/>
            </p:cNvSpPr>
            <p:nvPr/>
          </p:nvSpPr>
          <p:spPr bwMode="auto">
            <a:xfrm>
              <a:off x="2719927" y="2201212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93" name="Text Box 1322"/>
            <p:cNvSpPr txBox="1">
              <a:spLocks noChangeArrowheads="1"/>
            </p:cNvSpPr>
            <p:nvPr/>
          </p:nvSpPr>
          <p:spPr bwMode="auto">
            <a:xfrm>
              <a:off x="2715681" y="2768824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</p:grpSp>
      <p:grpSp>
        <p:nvGrpSpPr>
          <p:cNvPr id="191" name="Groupe 190"/>
          <p:cNvGrpSpPr/>
          <p:nvPr/>
        </p:nvGrpSpPr>
        <p:grpSpPr>
          <a:xfrm>
            <a:off x="3164060" y="1001429"/>
            <a:ext cx="212742" cy="2035288"/>
            <a:chOff x="3164060" y="1001429"/>
            <a:chExt cx="212742" cy="2035288"/>
          </a:xfrm>
        </p:grpSpPr>
        <p:sp>
          <p:nvSpPr>
            <p:cNvPr id="294" name="Text Box 1320"/>
            <p:cNvSpPr txBox="1">
              <a:spLocks noChangeArrowheads="1"/>
            </p:cNvSpPr>
            <p:nvPr/>
          </p:nvSpPr>
          <p:spPr bwMode="auto">
            <a:xfrm>
              <a:off x="3171984" y="1001429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295" name="Text Box 1321"/>
            <p:cNvSpPr txBox="1">
              <a:spLocks noChangeArrowheads="1"/>
            </p:cNvSpPr>
            <p:nvPr/>
          </p:nvSpPr>
          <p:spPr bwMode="auto">
            <a:xfrm>
              <a:off x="3166653" y="1583361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96" name="Text Box 1322"/>
            <p:cNvSpPr txBox="1">
              <a:spLocks noChangeArrowheads="1"/>
            </p:cNvSpPr>
            <p:nvPr/>
          </p:nvSpPr>
          <p:spPr bwMode="auto">
            <a:xfrm>
              <a:off x="3168306" y="2206736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97" name="Text Box 1322"/>
            <p:cNvSpPr txBox="1">
              <a:spLocks noChangeArrowheads="1"/>
            </p:cNvSpPr>
            <p:nvPr/>
          </p:nvSpPr>
          <p:spPr bwMode="auto">
            <a:xfrm>
              <a:off x="3164060" y="2759718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</p:grpSp>
      <p:grpSp>
        <p:nvGrpSpPr>
          <p:cNvPr id="192" name="Groupe 191"/>
          <p:cNvGrpSpPr/>
          <p:nvPr/>
        </p:nvGrpSpPr>
        <p:grpSpPr>
          <a:xfrm>
            <a:off x="3611222" y="1015953"/>
            <a:ext cx="212742" cy="2029110"/>
            <a:chOff x="3611222" y="1015953"/>
            <a:chExt cx="212742" cy="2029110"/>
          </a:xfrm>
        </p:grpSpPr>
        <p:sp>
          <p:nvSpPr>
            <p:cNvPr id="298" name="Text Box 1320"/>
            <p:cNvSpPr txBox="1">
              <a:spLocks noChangeArrowheads="1"/>
            </p:cNvSpPr>
            <p:nvPr/>
          </p:nvSpPr>
          <p:spPr bwMode="auto">
            <a:xfrm>
              <a:off x="3619146" y="1015953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299" name="Text Box 1321"/>
            <p:cNvSpPr txBox="1">
              <a:spLocks noChangeArrowheads="1"/>
            </p:cNvSpPr>
            <p:nvPr/>
          </p:nvSpPr>
          <p:spPr bwMode="auto">
            <a:xfrm>
              <a:off x="3613815" y="1591707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00" name="Text Box 1322"/>
            <p:cNvSpPr txBox="1">
              <a:spLocks noChangeArrowheads="1"/>
            </p:cNvSpPr>
            <p:nvPr/>
          </p:nvSpPr>
          <p:spPr bwMode="auto">
            <a:xfrm>
              <a:off x="3615468" y="2202382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01" name="Text Box 1322"/>
            <p:cNvSpPr txBox="1">
              <a:spLocks noChangeArrowheads="1"/>
            </p:cNvSpPr>
            <p:nvPr/>
          </p:nvSpPr>
          <p:spPr bwMode="auto">
            <a:xfrm>
              <a:off x="3611222" y="2768064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193" name="Groupe 192"/>
          <p:cNvGrpSpPr/>
          <p:nvPr/>
        </p:nvGrpSpPr>
        <p:grpSpPr>
          <a:xfrm>
            <a:off x="4066706" y="1019251"/>
            <a:ext cx="212742" cy="2021795"/>
            <a:chOff x="4066706" y="1019251"/>
            <a:chExt cx="212742" cy="2021795"/>
          </a:xfrm>
        </p:grpSpPr>
        <p:sp>
          <p:nvSpPr>
            <p:cNvPr id="302" name="Text Box 1320"/>
            <p:cNvSpPr txBox="1">
              <a:spLocks noChangeArrowheads="1"/>
            </p:cNvSpPr>
            <p:nvPr/>
          </p:nvSpPr>
          <p:spPr bwMode="auto">
            <a:xfrm>
              <a:off x="4074630" y="1019251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03" name="Text Box 1321"/>
            <p:cNvSpPr txBox="1">
              <a:spLocks noChangeArrowheads="1"/>
            </p:cNvSpPr>
            <p:nvPr/>
          </p:nvSpPr>
          <p:spPr bwMode="auto">
            <a:xfrm>
              <a:off x="4069299" y="1595005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04" name="Text Box 1322"/>
            <p:cNvSpPr txBox="1">
              <a:spLocks noChangeArrowheads="1"/>
            </p:cNvSpPr>
            <p:nvPr/>
          </p:nvSpPr>
          <p:spPr bwMode="auto">
            <a:xfrm>
              <a:off x="4070952" y="2205680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05" name="Text Box 1322"/>
            <p:cNvSpPr txBox="1">
              <a:spLocks noChangeArrowheads="1"/>
            </p:cNvSpPr>
            <p:nvPr/>
          </p:nvSpPr>
          <p:spPr bwMode="auto">
            <a:xfrm>
              <a:off x="4066706" y="2764047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194" name="Groupe 193"/>
          <p:cNvGrpSpPr/>
          <p:nvPr/>
        </p:nvGrpSpPr>
        <p:grpSpPr>
          <a:xfrm>
            <a:off x="4484365" y="1016022"/>
            <a:ext cx="212742" cy="2027985"/>
            <a:chOff x="4484365" y="1016022"/>
            <a:chExt cx="212742" cy="2027985"/>
          </a:xfrm>
        </p:grpSpPr>
        <p:sp>
          <p:nvSpPr>
            <p:cNvPr id="306" name="Text Box 1320"/>
            <p:cNvSpPr txBox="1">
              <a:spLocks noChangeArrowheads="1"/>
            </p:cNvSpPr>
            <p:nvPr/>
          </p:nvSpPr>
          <p:spPr bwMode="auto">
            <a:xfrm>
              <a:off x="4492289" y="1016022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07" name="Text Box 1321"/>
            <p:cNvSpPr txBox="1">
              <a:spLocks noChangeArrowheads="1"/>
            </p:cNvSpPr>
            <p:nvPr/>
          </p:nvSpPr>
          <p:spPr bwMode="auto">
            <a:xfrm>
              <a:off x="4486958" y="1591776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08" name="Text Box 1322"/>
            <p:cNvSpPr txBox="1">
              <a:spLocks noChangeArrowheads="1"/>
            </p:cNvSpPr>
            <p:nvPr/>
          </p:nvSpPr>
          <p:spPr bwMode="auto">
            <a:xfrm>
              <a:off x="4488611" y="2202451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09" name="Text Box 1322"/>
            <p:cNvSpPr txBox="1">
              <a:spLocks noChangeArrowheads="1"/>
            </p:cNvSpPr>
            <p:nvPr/>
          </p:nvSpPr>
          <p:spPr bwMode="auto">
            <a:xfrm>
              <a:off x="4484365" y="2767008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4921169" y="1015368"/>
            <a:ext cx="212742" cy="2022588"/>
            <a:chOff x="4921169" y="1015368"/>
            <a:chExt cx="212742" cy="2022588"/>
          </a:xfrm>
        </p:grpSpPr>
        <p:sp>
          <p:nvSpPr>
            <p:cNvPr id="310" name="Text Box 1320"/>
            <p:cNvSpPr txBox="1">
              <a:spLocks noChangeArrowheads="1"/>
            </p:cNvSpPr>
            <p:nvPr/>
          </p:nvSpPr>
          <p:spPr bwMode="auto">
            <a:xfrm>
              <a:off x="4929093" y="1015368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11" name="Text Box 1321"/>
            <p:cNvSpPr txBox="1">
              <a:spLocks noChangeArrowheads="1"/>
            </p:cNvSpPr>
            <p:nvPr/>
          </p:nvSpPr>
          <p:spPr bwMode="auto">
            <a:xfrm>
              <a:off x="4923762" y="1597300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12" name="Text Box 1322"/>
            <p:cNvSpPr txBox="1">
              <a:spLocks noChangeArrowheads="1"/>
            </p:cNvSpPr>
            <p:nvPr/>
          </p:nvSpPr>
          <p:spPr bwMode="auto">
            <a:xfrm>
              <a:off x="4925415" y="2207975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13" name="Text Box 1322"/>
            <p:cNvSpPr txBox="1">
              <a:spLocks noChangeArrowheads="1"/>
            </p:cNvSpPr>
            <p:nvPr/>
          </p:nvSpPr>
          <p:spPr bwMode="auto">
            <a:xfrm>
              <a:off x="4921169" y="2760957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196" name="Groupe 195"/>
          <p:cNvGrpSpPr/>
          <p:nvPr/>
        </p:nvGrpSpPr>
        <p:grpSpPr>
          <a:xfrm>
            <a:off x="5368331" y="1018317"/>
            <a:ext cx="212742" cy="2016410"/>
            <a:chOff x="5368331" y="1018317"/>
            <a:chExt cx="212742" cy="2016410"/>
          </a:xfrm>
        </p:grpSpPr>
        <p:sp>
          <p:nvSpPr>
            <p:cNvPr id="314" name="Text Box 1320"/>
            <p:cNvSpPr txBox="1">
              <a:spLocks noChangeArrowheads="1"/>
            </p:cNvSpPr>
            <p:nvPr/>
          </p:nvSpPr>
          <p:spPr bwMode="auto">
            <a:xfrm>
              <a:off x="5376255" y="1018317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15" name="Text Box 1321"/>
            <p:cNvSpPr txBox="1">
              <a:spLocks noChangeArrowheads="1"/>
            </p:cNvSpPr>
            <p:nvPr/>
          </p:nvSpPr>
          <p:spPr bwMode="auto">
            <a:xfrm>
              <a:off x="5370924" y="1594071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16" name="Text Box 1322"/>
            <p:cNvSpPr txBox="1">
              <a:spLocks noChangeArrowheads="1"/>
            </p:cNvSpPr>
            <p:nvPr/>
          </p:nvSpPr>
          <p:spPr bwMode="auto">
            <a:xfrm>
              <a:off x="5372577" y="2204746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17" name="Text Box 1322"/>
            <p:cNvSpPr txBox="1">
              <a:spLocks noChangeArrowheads="1"/>
            </p:cNvSpPr>
            <p:nvPr/>
          </p:nvSpPr>
          <p:spPr bwMode="auto">
            <a:xfrm>
              <a:off x="5368331" y="2757728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197" name="Groupe 196"/>
          <p:cNvGrpSpPr/>
          <p:nvPr/>
        </p:nvGrpSpPr>
        <p:grpSpPr>
          <a:xfrm>
            <a:off x="5794715" y="1007905"/>
            <a:ext cx="212742" cy="2029110"/>
            <a:chOff x="5794715" y="1007905"/>
            <a:chExt cx="212742" cy="2029110"/>
          </a:xfrm>
        </p:grpSpPr>
        <p:sp>
          <p:nvSpPr>
            <p:cNvPr id="318" name="Text Box 1320"/>
            <p:cNvSpPr txBox="1">
              <a:spLocks noChangeArrowheads="1"/>
            </p:cNvSpPr>
            <p:nvPr/>
          </p:nvSpPr>
          <p:spPr bwMode="auto">
            <a:xfrm>
              <a:off x="5802639" y="1007905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19" name="Text Box 1321"/>
            <p:cNvSpPr txBox="1">
              <a:spLocks noChangeArrowheads="1"/>
            </p:cNvSpPr>
            <p:nvPr/>
          </p:nvSpPr>
          <p:spPr bwMode="auto">
            <a:xfrm>
              <a:off x="5797308" y="1590009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20" name="Text Box 1322"/>
            <p:cNvSpPr txBox="1">
              <a:spLocks noChangeArrowheads="1"/>
            </p:cNvSpPr>
            <p:nvPr/>
          </p:nvSpPr>
          <p:spPr bwMode="auto">
            <a:xfrm>
              <a:off x="5798961" y="2194334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21" name="Text Box 1322"/>
            <p:cNvSpPr txBox="1">
              <a:spLocks noChangeArrowheads="1"/>
            </p:cNvSpPr>
            <p:nvPr/>
          </p:nvSpPr>
          <p:spPr bwMode="auto">
            <a:xfrm>
              <a:off x="5794715" y="2760016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198" name="Groupe 197"/>
          <p:cNvGrpSpPr/>
          <p:nvPr/>
        </p:nvGrpSpPr>
        <p:grpSpPr>
          <a:xfrm>
            <a:off x="6223949" y="1004676"/>
            <a:ext cx="212742" cy="2041810"/>
            <a:chOff x="6223949" y="1004676"/>
            <a:chExt cx="212742" cy="2041810"/>
          </a:xfrm>
        </p:grpSpPr>
        <p:sp>
          <p:nvSpPr>
            <p:cNvPr id="322" name="Text Box 1320"/>
            <p:cNvSpPr txBox="1">
              <a:spLocks noChangeArrowheads="1"/>
            </p:cNvSpPr>
            <p:nvPr/>
          </p:nvSpPr>
          <p:spPr bwMode="auto">
            <a:xfrm>
              <a:off x="6231873" y="1004676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23" name="Text Box 1321"/>
            <p:cNvSpPr txBox="1">
              <a:spLocks noChangeArrowheads="1"/>
            </p:cNvSpPr>
            <p:nvPr/>
          </p:nvSpPr>
          <p:spPr bwMode="auto">
            <a:xfrm>
              <a:off x="6226542" y="1586780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24" name="Text Box 1322"/>
            <p:cNvSpPr txBox="1">
              <a:spLocks noChangeArrowheads="1"/>
            </p:cNvSpPr>
            <p:nvPr/>
          </p:nvSpPr>
          <p:spPr bwMode="auto">
            <a:xfrm>
              <a:off x="6228195" y="2197455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25" name="Text Box 1322"/>
            <p:cNvSpPr txBox="1">
              <a:spLocks noChangeArrowheads="1"/>
            </p:cNvSpPr>
            <p:nvPr/>
          </p:nvSpPr>
          <p:spPr bwMode="auto">
            <a:xfrm>
              <a:off x="6223949" y="2769487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199" name="Groupe 198"/>
          <p:cNvGrpSpPr/>
          <p:nvPr/>
        </p:nvGrpSpPr>
        <p:grpSpPr>
          <a:xfrm>
            <a:off x="6649903" y="1004022"/>
            <a:ext cx="212742" cy="2035288"/>
            <a:chOff x="6649903" y="1004022"/>
            <a:chExt cx="212742" cy="2035288"/>
          </a:xfrm>
        </p:grpSpPr>
        <p:sp>
          <p:nvSpPr>
            <p:cNvPr id="326" name="Text Box 1320"/>
            <p:cNvSpPr txBox="1">
              <a:spLocks noChangeArrowheads="1"/>
            </p:cNvSpPr>
            <p:nvPr/>
          </p:nvSpPr>
          <p:spPr bwMode="auto">
            <a:xfrm>
              <a:off x="6657827" y="1004022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/>
                <a:t>0</a:t>
              </a:r>
            </a:p>
          </p:txBody>
        </p:sp>
        <p:sp>
          <p:nvSpPr>
            <p:cNvPr id="327" name="Text Box 1321"/>
            <p:cNvSpPr txBox="1">
              <a:spLocks noChangeArrowheads="1"/>
            </p:cNvSpPr>
            <p:nvPr/>
          </p:nvSpPr>
          <p:spPr bwMode="auto">
            <a:xfrm>
              <a:off x="6652496" y="1585954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28" name="Text Box 1322"/>
            <p:cNvSpPr txBox="1">
              <a:spLocks noChangeArrowheads="1"/>
            </p:cNvSpPr>
            <p:nvPr/>
          </p:nvSpPr>
          <p:spPr bwMode="auto">
            <a:xfrm>
              <a:off x="6654149" y="2196629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29" name="Text Box 1322"/>
            <p:cNvSpPr txBox="1">
              <a:spLocks noChangeArrowheads="1"/>
            </p:cNvSpPr>
            <p:nvPr/>
          </p:nvSpPr>
          <p:spPr bwMode="auto">
            <a:xfrm>
              <a:off x="6649903" y="2762311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grpSp>
        <p:nvGrpSpPr>
          <p:cNvPr id="200" name="Groupe 199"/>
          <p:cNvGrpSpPr/>
          <p:nvPr/>
        </p:nvGrpSpPr>
        <p:grpSpPr>
          <a:xfrm>
            <a:off x="7097065" y="1006971"/>
            <a:ext cx="212742" cy="2034742"/>
            <a:chOff x="7097065" y="1006971"/>
            <a:chExt cx="212742" cy="2034742"/>
          </a:xfrm>
        </p:grpSpPr>
        <p:sp>
          <p:nvSpPr>
            <p:cNvPr id="330" name="Text Box 1320"/>
            <p:cNvSpPr txBox="1">
              <a:spLocks noChangeArrowheads="1"/>
            </p:cNvSpPr>
            <p:nvPr/>
          </p:nvSpPr>
          <p:spPr bwMode="auto">
            <a:xfrm>
              <a:off x="7104989" y="1006971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32" name="Text Box 1322"/>
            <p:cNvSpPr txBox="1">
              <a:spLocks noChangeArrowheads="1"/>
            </p:cNvSpPr>
            <p:nvPr/>
          </p:nvSpPr>
          <p:spPr bwMode="auto">
            <a:xfrm>
              <a:off x="7101311" y="1589956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33" name="Text Box 1322"/>
            <p:cNvSpPr txBox="1">
              <a:spLocks noChangeArrowheads="1"/>
            </p:cNvSpPr>
            <p:nvPr/>
          </p:nvSpPr>
          <p:spPr bwMode="auto">
            <a:xfrm>
              <a:off x="7097065" y="2764714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37" name="Text Box 1322"/>
            <p:cNvSpPr txBox="1">
              <a:spLocks noChangeArrowheads="1"/>
            </p:cNvSpPr>
            <p:nvPr/>
          </p:nvSpPr>
          <p:spPr bwMode="auto">
            <a:xfrm>
              <a:off x="7100718" y="2199560"/>
              <a:ext cx="204818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</p:grpSp>
      <p:sp>
        <p:nvSpPr>
          <p:cNvPr id="152" name="Text Box 1053"/>
          <p:cNvSpPr txBox="1">
            <a:spLocks noChangeArrowheads="1"/>
          </p:cNvSpPr>
          <p:nvPr/>
        </p:nvSpPr>
        <p:spPr bwMode="auto">
          <a:xfrm>
            <a:off x="395202" y="3793737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0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54" name="Text Box 1053"/>
          <p:cNvSpPr txBox="1">
            <a:spLocks noChangeArrowheads="1"/>
          </p:cNvSpPr>
          <p:nvPr/>
        </p:nvSpPr>
        <p:spPr bwMode="auto">
          <a:xfrm>
            <a:off x="863672" y="3793737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57" name="Text Box 1053"/>
          <p:cNvSpPr txBox="1">
            <a:spLocks noChangeArrowheads="1"/>
          </p:cNvSpPr>
          <p:nvPr/>
        </p:nvSpPr>
        <p:spPr bwMode="auto">
          <a:xfrm>
            <a:off x="1743522" y="3793737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3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59" name="Text Box 1053"/>
          <p:cNvSpPr txBox="1">
            <a:spLocks noChangeArrowheads="1"/>
          </p:cNvSpPr>
          <p:nvPr/>
        </p:nvSpPr>
        <p:spPr bwMode="auto">
          <a:xfrm>
            <a:off x="1307050" y="3793736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2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62" name="Text Box 1053"/>
          <p:cNvSpPr txBox="1">
            <a:spLocks noChangeArrowheads="1"/>
          </p:cNvSpPr>
          <p:nvPr/>
        </p:nvSpPr>
        <p:spPr bwMode="auto">
          <a:xfrm>
            <a:off x="2180802" y="3798233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4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63" name="Text Box 1053"/>
          <p:cNvSpPr txBox="1">
            <a:spLocks noChangeArrowheads="1"/>
          </p:cNvSpPr>
          <p:nvPr/>
        </p:nvSpPr>
        <p:spPr bwMode="auto">
          <a:xfrm>
            <a:off x="2621976" y="3798233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5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66" name="Text Box 1053"/>
          <p:cNvSpPr txBox="1">
            <a:spLocks noChangeArrowheads="1"/>
          </p:cNvSpPr>
          <p:nvPr/>
        </p:nvSpPr>
        <p:spPr bwMode="auto">
          <a:xfrm>
            <a:off x="3488178" y="3800330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7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67" name="Text Box 1053"/>
          <p:cNvSpPr txBox="1">
            <a:spLocks noChangeArrowheads="1"/>
          </p:cNvSpPr>
          <p:nvPr/>
        </p:nvSpPr>
        <p:spPr bwMode="auto">
          <a:xfrm>
            <a:off x="3051706" y="3798233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6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70" name="Text Box 1053"/>
          <p:cNvSpPr txBox="1">
            <a:spLocks noChangeArrowheads="1"/>
          </p:cNvSpPr>
          <p:nvPr/>
        </p:nvSpPr>
        <p:spPr bwMode="auto">
          <a:xfrm>
            <a:off x="3927662" y="3800330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8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71" name="Text Box 1053"/>
          <p:cNvSpPr txBox="1">
            <a:spLocks noChangeArrowheads="1"/>
          </p:cNvSpPr>
          <p:nvPr/>
        </p:nvSpPr>
        <p:spPr bwMode="auto">
          <a:xfrm>
            <a:off x="4368836" y="3800330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9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74" name="Text Box 1053"/>
          <p:cNvSpPr txBox="1">
            <a:spLocks noChangeArrowheads="1"/>
          </p:cNvSpPr>
          <p:nvPr/>
        </p:nvSpPr>
        <p:spPr bwMode="auto">
          <a:xfrm>
            <a:off x="5235038" y="3800330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11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75" name="Text Box 1053"/>
          <p:cNvSpPr txBox="1">
            <a:spLocks noChangeArrowheads="1"/>
          </p:cNvSpPr>
          <p:nvPr/>
        </p:nvSpPr>
        <p:spPr bwMode="auto">
          <a:xfrm>
            <a:off x="4798566" y="3800330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10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78" name="Text Box 1053"/>
          <p:cNvSpPr txBox="1">
            <a:spLocks noChangeArrowheads="1"/>
          </p:cNvSpPr>
          <p:nvPr/>
        </p:nvSpPr>
        <p:spPr bwMode="auto">
          <a:xfrm>
            <a:off x="5685966" y="3804826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12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79" name="Text Box 1053"/>
          <p:cNvSpPr txBox="1">
            <a:spLocks noChangeArrowheads="1"/>
          </p:cNvSpPr>
          <p:nvPr/>
        </p:nvSpPr>
        <p:spPr bwMode="auto">
          <a:xfrm>
            <a:off x="6127140" y="3804826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13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82" name="Text Box 1053"/>
          <p:cNvSpPr txBox="1">
            <a:spLocks noChangeArrowheads="1"/>
          </p:cNvSpPr>
          <p:nvPr/>
        </p:nvSpPr>
        <p:spPr bwMode="auto">
          <a:xfrm>
            <a:off x="7034286" y="3804826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15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183" name="Text Box 1053"/>
          <p:cNvSpPr txBox="1">
            <a:spLocks noChangeArrowheads="1"/>
          </p:cNvSpPr>
          <p:nvPr/>
        </p:nvSpPr>
        <p:spPr bwMode="auto">
          <a:xfrm>
            <a:off x="6584166" y="3804826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14</a:t>
            </a:r>
            <a:endParaRPr lang="fr-FR" sz="1100" dirty="0">
              <a:solidFill>
                <a:srgbClr val="FFFF00"/>
              </a:solidFill>
            </a:endParaRPr>
          </a:p>
        </p:txBody>
      </p:sp>
      <p:grpSp>
        <p:nvGrpSpPr>
          <p:cNvPr id="153" name="Groupe 152"/>
          <p:cNvGrpSpPr/>
          <p:nvPr/>
        </p:nvGrpSpPr>
        <p:grpSpPr>
          <a:xfrm>
            <a:off x="887368" y="3063859"/>
            <a:ext cx="6989830" cy="708592"/>
            <a:chOff x="887368" y="3063859"/>
            <a:chExt cx="6989830" cy="708592"/>
          </a:xfrm>
        </p:grpSpPr>
        <p:cxnSp>
          <p:nvCxnSpPr>
            <p:cNvPr id="150" name="Connecteur droit 149"/>
            <p:cNvCxnSpPr/>
            <p:nvPr/>
          </p:nvCxnSpPr>
          <p:spPr>
            <a:xfrm rot="5400000">
              <a:off x="545368" y="3409314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 rot="5400000">
              <a:off x="965050" y="3413810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 rot="5400000">
              <a:off x="1411570" y="3409314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rot="5400000">
              <a:off x="1851348" y="3413810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 rot="5400000">
              <a:off x="2290024" y="3413810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 rot="5400000">
              <a:off x="2727705" y="3418306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 rot="5400000">
              <a:off x="3164177" y="3405859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 rot="5400000">
              <a:off x="3606052" y="3430451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 rot="5400000">
              <a:off x="4036884" y="3415907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 rot="5400000">
              <a:off x="4476662" y="3420403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 rot="5400000">
              <a:off x="4911037" y="3415907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>
            <a:xfrm rot="5400000">
              <a:off x="5342864" y="3420403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 rot="5400000">
              <a:off x="5781540" y="3420403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Connecteur droit 176"/>
            <p:cNvCxnSpPr/>
            <p:nvPr/>
          </p:nvCxnSpPr>
          <p:spPr>
            <a:xfrm rot="5400000">
              <a:off x="6223415" y="3424899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Connecteur droit 179"/>
            <p:cNvCxnSpPr/>
            <p:nvPr/>
          </p:nvCxnSpPr>
          <p:spPr>
            <a:xfrm rot="5400000">
              <a:off x="6655693" y="3420403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Connecteur droit 180"/>
            <p:cNvCxnSpPr/>
            <p:nvPr/>
          </p:nvCxnSpPr>
          <p:spPr>
            <a:xfrm rot="5400000">
              <a:off x="7097568" y="3424899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Connecteur droit 183"/>
            <p:cNvCxnSpPr/>
            <p:nvPr/>
          </p:nvCxnSpPr>
          <p:spPr>
            <a:xfrm rot="5400000">
              <a:off x="7535198" y="3413810"/>
              <a:ext cx="68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7" name="Text Box 1053"/>
          <p:cNvSpPr txBox="1">
            <a:spLocks noChangeArrowheads="1"/>
          </p:cNvSpPr>
          <p:nvPr/>
        </p:nvSpPr>
        <p:spPr bwMode="auto">
          <a:xfrm>
            <a:off x="7472718" y="3816839"/>
            <a:ext cx="410400" cy="324000"/>
          </a:xfrm>
          <a:prstGeom prst="rect">
            <a:avLst/>
          </a:prstGeom>
          <a:noFill/>
          <a:ln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0</a:t>
            </a:r>
            <a:endParaRPr lang="fr-FR" sz="1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/>
      <p:bldP spid="27676" grpId="0"/>
      <p:bldP spid="27677" grpId="0"/>
      <p:bldP spid="27942" grpId="0"/>
      <p:bldP spid="27674" grpId="0"/>
      <p:bldP spid="242" grpId="0"/>
      <p:bldP spid="152" grpId="0" animBg="1"/>
      <p:bldP spid="154" grpId="0" animBg="1"/>
      <p:bldP spid="157" grpId="0" animBg="1"/>
      <p:bldP spid="159" grpId="0" animBg="1"/>
      <p:bldP spid="162" grpId="0" animBg="1"/>
      <p:bldP spid="163" grpId="0" animBg="1"/>
      <p:bldP spid="166" grpId="0" animBg="1"/>
      <p:bldP spid="167" grpId="0" animBg="1"/>
      <p:bldP spid="170" grpId="0" animBg="1"/>
      <p:bldP spid="171" grpId="0" animBg="1"/>
      <p:bldP spid="174" grpId="0" animBg="1"/>
      <p:bldP spid="175" grpId="0" animBg="1"/>
      <p:bldP spid="178" grpId="0" animBg="1"/>
      <p:bldP spid="179" grpId="0" animBg="1"/>
      <p:bldP spid="182" grpId="0" animBg="1"/>
      <p:bldP spid="183" grpId="0" animBg="1"/>
      <p:bldP spid="1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5"/>
          <p:cNvSpPr>
            <a:spLocks noChangeArrowheads="1"/>
          </p:cNvSpPr>
          <p:nvPr/>
        </p:nvSpPr>
        <p:spPr bwMode="auto">
          <a:xfrm>
            <a:off x="7150100" y="42998"/>
            <a:ext cx="1812925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ar-SA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ـ دورة</a:t>
            </a:r>
            <a:r>
              <a:rPr lang="fr-FR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غير</a:t>
            </a:r>
            <a:r>
              <a:rPr lang="fr-FR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كاملة</a:t>
            </a:r>
            <a:r>
              <a:rPr lang="fr-FR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/>
              <a:t> </a:t>
            </a:r>
          </a:p>
        </p:txBody>
      </p:sp>
      <p:sp>
        <p:nvSpPr>
          <p:cNvPr id="38129" name="Rectangle 1265"/>
          <p:cNvSpPr>
            <a:spLocks noChangeArrowheads="1"/>
          </p:cNvSpPr>
          <p:nvPr/>
        </p:nvSpPr>
        <p:spPr bwMode="auto">
          <a:xfrm>
            <a:off x="3786429" y="4017985"/>
            <a:ext cx="50305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ar-SA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أنجز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عداد تصاعدي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باستعمال </a:t>
            </a:r>
            <a:r>
              <a:rPr lang="ar-DZ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JK  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6 قطع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8130" name="Rectangle 1266"/>
          <p:cNvSpPr>
            <a:spLocks noChangeArrowheads="1"/>
          </p:cNvSpPr>
          <p:nvPr/>
        </p:nvSpPr>
        <p:spPr bwMode="auto">
          <a:xfrm>
            <a:off x="4919661" y="4378348"/>
            <a:ext cx="3263900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1600" b="1">
                <a:ea typeface="Times New Roman" pitchFamily="18" charset="0"/>
                <a:cs typeface="Arabic Transparent" pitchFamily="2" charset="-78"/>
              </a:rPr>
              <a:t>إذا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1600" b="1">
                <a:ea typeface="Times New Roman" pitchFamily="18" charset="0"/>
                <a:cs typeface="Arabic Transparent" pitchFamily="2" charset="-78"/>
              </a:rPr>
              <a:t>كان العدد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600" b="1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ar-DZ" sz="1600" b="1">
                <a:ea typeface="Times New Roman" pitchFamily="18" charset="0"/>
                <a:cs typeface="Arabic Transparent" pitchFamily="2" charset="-78"/>
              </a:rPr>
              <a:t>  لا</a:t>
            </a:r>
            <a:r>
              <a:rPr lang="en-US" sz="1600" b="1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600" b="1">
                <a:ea typeface="Times New Roman" pitchFamily="18" charset="0"/>
                <a:cs typeface="Arabic Transparent" pitchFamily="2" charset="-78"/>
              </a:rPr>
              <a:t>يساوي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 (2</a:t>
            </a:r>
            <a:r>
              <a:rPr lang="fr-FR" sz="1600" b="1" baseline="3000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):   N </a:t>
            </a:r>
            <a:r>
              <a:rPr lang="fr-FR" sz="1600" b="1">
                <a:cs typeface="Times New Roman" pitchFamily="18" charset="0"/>
              </a:rPr>
              <a:t>≠ </a:t>
            </a:r>
            <a:r>
              <a:rPr lang="fr-FR" sz="1600" b="1">
                <a:cs typeface="Arabic Transparent" pitchFamily="2" charset="-78"/>
              </a:rPr>
              <a:t>2</a:t>
            </a:r>
            <a:r>
              <a:rPr lang="fr-FR" sz="1600" b="1" baseline="30000">
                <a:cs typeface="Arabic Transparent" pitchFamily="2" charset="-78"/>
              </a:rPr>
              <a:t>n</a:t>
            </a:r>
            <a:r>
              <a:rPr lang="fr-FR" sz="1600"/>
              <a:t> </a:t>
            </a:r>
          </a:p>
        </p:txBody>
      </p:sp>
      <p:sp>
        <p:nvSpPr>
          <p:cNvPr id="38131" name="Rectangle 1267"/>
          <p:cNvSpPr>
            <a:spLocks noChangeArrowheads="1"/>
          </p:cNvSpPr>
          <p:nvPr/>
        </p:nvSpPr>
        <p:spPr bwMode="auto">
          <a:xfrm>
            <a:off x="5684836" y="4738710"/>
            <a:ext cx="2330450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600" b="1">
                <a:ea typeface="Times New Roman" pitchFamily="18" charset="0"/>
                <a:cs typeface="Arabic Transparent" pitchFamily="2" charset="-78"/>
              </a:rPr>
              <a:t>نأخذ عدد القلابات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600" b="1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ar-DZ" sz="1600" b="1">
                <a:ea typeface="Times New Roman" pitchFamily="18" charset="0"/>
                <a:cs typeface="Arabic Transparent" pitchFamily="2" charset="-78"/>
              </a:rPr>
              <a:t>  كما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600" b="1">
                <a:ea typeface="Times New Roman" pitchFamily="18" charset="0"/>
                <a:cs typeface="Arabic Transparent" pitchFamily="2" charset="-78"/>
              </a:rPr>
              <a:t>يلي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1600"/>
              <a:t> </a:t>
            </a:r>
          </a:p>
        </p:txBody>
      </p:sp>
      <p:sp>
        <p:nvSpPr>
          <p:cNvPr id="38132" name="Rectangle 1268"/>
          <p:cNvSpPr>
            <a:spLocks noChangeArrowheads="1"/>
          </p:cNvSpPr>
          <p:nvPr/>
        </p:nvSpPr>
        <p:spPr bwMode="auto">
          <a:xfrm>
            <a:off x="4397373" y="4732360"/>
            <a:ext cx="1357313" cy="34607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600" b="1" dirty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sz="1600" b="1" baseline="30000" dirty="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sz="1600" b="1" dirty="0">
                <a:ea typeface="Times New Roman" pitchFamily="18" charset="0"/>
                <a:cs typeface="Arabic Transparent" pitchFamily="2" charset="-78"/>
              </a:rPr>
              <a:t>≥ N &gt; 2</a:t>
            </a:r>
            <a:r>
              <a:rPr lang="fr-FR" sz="1600" b="1" baseline="30000" dirty="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 sz="1600" dirty="0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38133" name="Rectangle 1269"/>
          <p:cNvSpPr>
            <a:spLocks noChangeArrowheads="1"/>
          </p:cNvSpPr>
          <p:nvPr/>
        </p:nvSpPr>
        <p:spPr bwMode="auto">
          <a:xfrm>
            <a:off x="5359398" y="5173685"/>
            <a:ext cx="2598738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Wingdings" pitchFamily="2" charset="2"/>
              <a:buChar char=""/>
              <a:tabLst>
                <a:tab pos="1350963" algn="l"/>
              </a:tabLst>
            </a:pPr>
            <a:r>
              <a:rPr lang="ar-SA" sz="1600" b="1">
                <a:ea typeface="Times New Roman" pitchFamily="18" charset="0"/>
                <a:cs typeface="Arabic Transparent" pitchFamily="2" charset="-78"/>
              </a:rPr>
              <a:t>عدد القلابات اللازمة لعد 6 قطع :</a:t>
            </a:r>
          </a:p>
        </p:txBody>
      </p:sp>
      <p:sp>
        <p:nvSpPr>
          <p:cNvPr id="38134" name="Rectangle 1270"/>
          <p:cNvSpPr>
            <a:spLocks noChangeArrowheads="1"/>
          </p:cNvSpPr>
          <p:nvPr/>
        </p:nvSpPr>
        <p:spPr bwMode="auto">
          <a:xfrm>
            <a:off x="2754311" y="5572140"/>
            <a:ext cx="1347787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600" b="1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sz="1600" b="1" baseline="3000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sz="1600" b="1">
                <a:ea typeface="Times New Roman" pitchFamily="18" charset="0"/>
                <a:cs typeface="Arabic Transparent" pitchFamily="2" charset="-78"/>
              </a:rPr>
              <a:t>≥ N &gt; 2</a:t>
            </a:r>
            <a:r>
              <a:rPr lang="fr-FR" sz="1600" b="1" baseline="3000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 sz="1600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38135" name="Rectangle 1271"/>
          <p:cNvSpPr>
            <a:spLocks noChangeArrowheads="1"/>
          </p:cNvSpPr>
          <p:nvPr/>
        </p:nvSpPr>
        <p:spPr bwMode="auto">
          <a:xfrm>
            <a:off x="4554536" y="5572140"/>
            <a:ext cx="2317750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1600" b="1" dirty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sz="1600" b="1" baseline="30000" dirty="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sz="1600" b="1" dirty="0">
                <a:ea typeface="Times New Roman" pitchFamily="18" charset="0"/>
                <a:cs typeface="Arabic Transparent" pitchFamily="2" charset="-78"/>
              </a:rPr>
              <a:t>≥ </a:t>
            </a:r>
            <a:r>
              <a:rPr lang="ar-DZ" sz="1600" b="1" dirty="0">
                <a:ea typeface="Times New Roman" pitchFamily="18" charset="0"/>
                <a:cs typeface="Arabic Transparent" pitchFamily="2" charset="-78"/>
              </a:rPr>
              <a:t>6</a:t>
            </a:r>
            <a:r>
              <a:rPr lang="fr-FR" sz="1600" b="1" dirty="0">
                <a:ea typeface="Times New Roman" pitchFamily="18" charset="0"/>
                <a:cs typeface="Arabic Transparent" pitchFamily="2" charset="-78"/>
              </a:rPr>
              <a:t> &gt; 2</a:t>
            </a:r>
            <a:r>
              <a:rPr lang="fr-FR" sz="1600" b="1" baseline="30000" dirty="0">
                <a:ea typeface="Times New Roman" pitchFamily="18" charset="0"/>
                <a:cs typeface="Arabic Transparent" pitchFamily="2" charset="-78"/>
              </a:rPr>
              <a:t>n-1  </a:t>
            </a:r>
            <a:r>
              <a:rPr lang="fr-FR" sz="1600" b="1" dirty="0">
                <a:ea typeface="Times New Roman" pitchFamily="18" charset="0"/>
                <a:cs typeface="Arabic Transparent" pitchFamily="2" charset="-78"/>
              </a:rPr>
              <a:t>         n = 3</a:t>
            </a:r>
            <a:r>
              <a:rPr lang="fr-FR" sz="1600" dirty="0">
                <a:cs typeface="Times New Roman" pitchFamily="18" charset="0"/>
              </a:rPr>
              <a:t> </a:t>
            </a:r>
          </a:p>
        </p:txBody>
      </p:sp>
      <p:sp>
        <p:nvSpPr>
          <p:cNvPr id="38136" name="Rectangle 1272"/>
          <p:cNvSpPr>
            <a:spLocks noChangeArrowheads="1"/>
          </p:cNvSpPr>
          <p:nvPr/>
        </p:nvSpPr>
        <p:spPr bwMode="auto">
          <a:xfrm>
            <a:off x="6004159" y="5900760"/>
            <a:ext cx="191270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Wingdings" pitchFamily="2" charset="2"/>
              <a:buChar char=""/>
              <a:tabLst>
                <a:tab pos="1350963" algn="l"/>
              </a:tabLst>
            </a:pPr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شرط 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نهاية العد  : </a:t>
            </a:r>
          </a:p>
        </p:txBody>
      </p:sp>
      <p:sp>
        <p:nvSpPr>
          <p:cNvPr id="38137" name="AutoShape 1273"/>
          <p:cNvSpPr>
            <a:spLocks noChangeArrowheads="1"/>
          </p:cNvSpPr>
          <p:nvPr/>
        </p:nvSpPr>
        <p:spPr bwMode="auto">
          <a:xfrm>
            <a:off x="5786436" y="5657865"/>
            <a:ext cx="395287" cy="144463"/>
          </a:xfrm>
          <a:prstGeom prst="rightArrow">
            <a:avLst>
              <a:gd name="adj1" fmla="val 50000"/>
              <a:gd name="adj2" fmla="val 6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138" name="AutoShape 1274"/>
          <p:cNvSpPr>
            <a:spLocks noChangeArrowheads="1"/>
          </p:cNvSpPr>
          <p:nvPr/>
        </p:nvSpPr>
        <p:spPr bwMode="auto">
          <a:xfrm>
            <a:off x="4075111" y="5657865"/>
            <a:ext cx="395287" cy="144463"/>
          </a:xfrm>
          <a:prstGeom prst="rightArrow">
            <a:avLst>
              <a:gd name="adj1" fmla="val 50000"/>
              <a:gd name="adj2" fmla="val 6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17" name="Image 3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46547"/>
            <a:ext cx="2322830" cy="215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9" name="Groupe 108"/>
          <p:cNvGrpSpPr/>
          <p:nvPr/>
        </p:nvGrpSpPr>
        <p:grpSpPr>
          <a:xfrm>
            <a:off x="665161" y="6307164"/>
            <a:ext cx="8034337" cy="369888"/>
            <a:chOff x="665161" y="6307164"/>
            <a:chExt cx="8034337" cy="369888"/>
          </a:xfrm>
        </p:grpSpPr>
        <p:grpSp>
          <p:nvGrpSpPr>
            <p:cNvPr id="4" name="Group 1275"/>
            <p:cNvGrpSpPr>
              <a:grpSpLocks/>
            </p:cNvGrpSpPr>
            <p:nvPr/>
          </p:nvGrpSpPr>
          <p:grpSpPr bwMode="auto">
            <a:xfrm>
              <a:off x="665161" y="6307164"/>
              <a:ext cx="8034337" cy="369888"/>
              <a:chOff x="385" y="1706"/>
              <a:chExt cx="5061" cy="233"/>
            </a:xfrm>
            <a:noFill/>
          </p:grpSpPr>
          <p:sp>
            <p:nvSpPr>
              <p:cNvPr id="18543" name="Rectangle 1276"/>
              <p:cNvSpPr>
                <a:spLocks noChangeArrowheads="1"/>
              </p:cNvSpPr>
              <p:nvPr/>
            </p:nvSpPr>
            <p:spPr bwMode="auto">
              <a:xfrm>
                <a:off x="385" y="1706"/>
                <a:ext cx="5061" cy="233"/>
              </a:xfrm>
              <a:prstGeom prst="rect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N = 6   </a:t>
                </a:r>
                <a:r>
                  <a:rPr lang="ar-DZ" b="1" dirty="0">
                    <a:solidFill>
                      <a:srgbClr val="FFFF00"/>
                    </a:solidFill>
                    <a:cs typeface="Times New Roman" pitchFamily="18" charset="0"/>
                  </a:rPr>
                  <a:t>    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   (6)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10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= (110)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2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= 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C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B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A </a:t>
                </a:r>
                <a:r>
                  <a:rPr lang="ar-DZ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    </a:t>
                </a:r>
                <a:r>
                  <a:rPr lang="en-US" b="1" dirty="0">
                    <a:solidFill>
                      <a:srgbClr val="FFFF00"/>
                    </a:solidFill>
                    <a:cs typeface="Times New Roman" pitchFamily="18" charset="0"/>
                  </a:rPr>
                  <a:t>[</a:t>
                </a:r>
                <a:r>
                  <a:rPr lang="ar-DZ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(Q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C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B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A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ar-DZ" b="1" dirty="0">
                    <a:solidFill>
                      <a:srgbClr val="FFFF00"/>
                    </a:solidFill>
                    <a:cs typeface="Times New Roman" pitchFamily="18" charset="0"/>
                  </a:rPr>
                  <a:t> (</a:t>
                </a:r>
                <a:r>
                  <a:rPr lang="fr-FR" b="1" dirty="0">
                    <a:solidFill>
                      <a:srgbClr val="FFFF00"/>
                    </a:solidFill>
                    <a:ea typeface="Times New Roman" pitchFamily="18" charset="0"/>
                    <a:cs typeface="Arabic Transparent" pitchFamily="2" charset="-78"/>
                  </a:rPr>
                  <a:t> </a:t>
                </a:r>
                <a:r>
                  <a:rPr lang="ar-DZ" b="1" dirty="0">
                    <a:solidFill>
                      <a:srgbClr val="FFFF00"/>
                    </a:solidFill>
                    <a:ea typeface="Times New Roman" pitchFamily="18" charset="0"/>
                    <a:cs typeface="Arabic Transparent" pitchFamily="2" charset="-78"/>
                  </a:rPr>
                  <a:t> </a:t>
                </a:r>
                <a:r>
                  <a:rPr lang="ar-DZ" b="1" dirty="0" err="1">
                    <a:solidFill>
                      <a:srgbClr val="FFFF00"/>
                    </a:solidFill>
                    <a:ea typeface="Times New Roman" pitchFamily="18" charset="0"/>
                    <a:cs typeface="Arabic Transparent" pitchFamily="2" charset="-78"/>
                  </a:rPr>
                  <a:t>او</a:t>
                </a:r>
                <a:r>
                  <a:rPr lang="fr-FR" b="1" dirty="0">
                    <a:solidFill>
                      <a:srgbClr val="FFFF00"/>
                    </a:solidFill>
                    <a:ea typeface="Times New Roman" pitchFamily="18" charset="0"/>
                    <a:cs typeface="Arabic Transparent" pitchFamily="2" charset="-78"/>
                  </a:rPr>
                  <a:t>   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C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B        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ar-DZ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ar-DZ" b="1" dirty="0">
                    <a:solidFill>
                      <a:srgbClr val="FFFF00"/>
                    </a:solidFill>
                    <a:cs typeface="Arabic Transparent" pitchFamily="2" charset="-78"/>
                  </a:rPr>
                  <a:t>يكفي الشرط</a:t>
                </a:r>
                <a:r>
                  <a:rPr lang="en-US" b="1" dirty="0">
                    <a:solidFill>
                      <a:srgbClr val="FFFF00"/>
                    </a:solidFill>
                    <a:latin typeface="Arabic Transparent" pitchFamily="2" charset="-78"/>
                    <a:cs typeface="Arabic Transparent" pitchFamily="2" charset="-78"/>
                  </a:rPr>
                  <a:t>]</a:t>
                </a:r>
                <a:r>
                  <a:rPr lang="en-US" b="1" dirty="0">
                    <a:solidFill>
                      <a:srgbClr val="FFFF00"/>
                    </a:solidFill>
                  </a:rPr>
                  <a:t>  </a:t>
                </a:r>
              </a:p>
            </p:txBody>
          </p:sp>
          <p:sp>
            <p:nvSpPr>
              <p:cNvPr id="18544" name="AutoShape 1277"/>
              <p:cNvSpPr>
                <a:spLocks noChangeArrowheads="1"/>
              </p:cNvSpPr>
              <p:nvPr/>
            </p:nvSpPr>
            <p:spPr bwMode="auto">
              <a:xfrm>
                <a:off x="932" y="1768"/>
                <a:ext cx="249" cy="91"/>
              </a:xfrm>
              <a:prstGeom prst="rightArrow">
                <a:avLst>
                  <a:gd name="adj1" fmla="val 50000"/>
                  <a:gd name="adj2" fmla="val 68407"/>
                </a:avLst>
              </a:prstGeom>
              <a:grpFill/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8545" name="Line 1278"/>
              <p:cNvSpPr>
                <a:spLocks noChangeShapeType="1"/>
              </p:cNvSpPr>
              <p:nvPr/>
            </p:nvSpPr>
            <p:spPr bwMode="auto">
              <a:xfrm>
                <a:off x="2365" y="1730"/>
                <a:ext cx="91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20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18546" name="Line 1279"/>
              <p:cNvSpPr>
                <a:spLocks noChangeShapeType="1"/>
              </p:cNvSpPr>
              <p:nvPr/>
            </p:nvSpPr>
            <p:spPr bwMode="auto">
              <a:xfrm>
                <a:off x="3099" y="1728"/>
                <a:ext cx="91" cy="0"/>
              </a:xfrm>
              <a:prstGeom prst="line">
                <a:avLst/>
              </a:prstGeom>
              <a:grp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2000" b="1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138" name="Connecteur droit 137"/>
            <p:cNvCxnSpPr/>
            <p:nvPr/>
          </p:nvCxnSpPr>
          <p:spPr>
            <a:xfrm>
              <a:off x="5378685" y="6338427"/>
              <a:ext cx="1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6" name="Rectangle 7"/>
          <p:cNvSpPr>
            <a:spLocks noChangeArrowheads="1"/>
          </p:cNvSpPr>
          <p:nvPr/>
        </p:nvSpPr>
        <p:spPr bwMode="auto">
          <a:xfrm>
            <a:off x="5519518" y="1309676"/>
            <a:ext cx="3231974" cy="33855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6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DZ" sz="16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S</a:t>
            </a:r>
            <a:r>
              <a:rPr lang="ar-DZ" sz="1600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(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SET</a:t>
            </a:r>
            <a:r>
              <a:rPr lang="en-US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r>
              <a:rPr lang="ar-DZ" sz="1400" b="1" dirty="0">
                <a:solidFill>
                  <a:srgbClr val="339933"/>
                </a:solidFill>
                <a:cs typeface="Arabic Transparent" pitchFamily="2" charset="-78"/>
              </a:rPr>
              <a:t>) </a:t>
            </a:r>
            <a:r>
              <a:rPr lang="ar-DZ" sz="1600" b="1" dirty="0">
                <a:solidFill>
                  <a:schemeClr val="tx1"/>
                </a:solidFill>
                <a:cs typeface="Arabic Transparent" pitchFamily="2" charset="-78"/>
              </a:rPr>
              <a:t>: الإرغام أو الإرجاع إلى  1 </a:t>
            </a:r>
            <a:r>
              <a:rPr lang="ar-DZ" sz="1600" b="1" dirty="0">
                <a:cs typeface="Arabic Transparent" pitchFamily="2" charset="-78"/>
              </a:rPr>
              <a:t>.</a:t>
            </a:r>
          </a:p>
        </p:txBody>
      </p:sp>
      <p:sp>
        <p:nvSpPr>
          <p:cNvPr id="147" name="Rectangle 9"/>
          <p:cNvSpPr>
            <a:spLocks noChangeArrowheads="1"/>
          </p:cNvSpPr>
          <p:nvPr/>
        </p:nvSpPr>
        <p:spPr bwMode="auto">
          <a:xfrm>
            <a:off x="5357818" y="1679560"/>
            <a:ext cx="3376245" cy="33855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6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fr-FR" sz="16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fr-FR" sz="1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339933"/>
                </a:solidFill>
                <a:cs typeface="Times New Roman" pitchFamily="18" charset="0"/>
              </a:rPr>
              <a:t>(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 RESET</a:t>
            </a:r>
            <a:r>
              <a:rPr lang="en-US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r>
              <a:rPr lang="en-US" sz="1400" b="1" dirty="0" smtClean="0">
                <a:solidFill>
                  <a:srgbClr val="339933"/>
                </a:solidFill>
                <a:cs typeface="Times New Roman" pitchFamily="18" charset="0"/>
              </a:rPr>
              <a:t>)</a:t>
            </a:r>
            <a:r>
              <a:rPr lang="en-US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cs typeface="Arabic Transparent" pitchFamily="2" charset="-78"/>
              </a:rPr>
              <a:t>R</a:t>
            </a:r>
            <a:r>
              <a:rPr lang="fr-FR" sz="1600" b="1" dirty="0" smtClean="0">
                <a:solidFill>
                  <a:srgbClr val="0000FF"/>
                </a:solidFill>
                <a:cs typeface="Arabic Transparent" pitchFamily="2" charset="-78"/>
              </a:rPr>
              <a:t>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الإرغام </a:t>
            </a:r>
            <a:r>
              <a:rPr lang="ar-DZ" sz="1600" b="1" dirty="0">
                <a:solidFill>
                  <a:schemeClr val="tx1"/>
                </a:solidFill>
                <a:cs typeface="Arabic Transparent" pitchFamily="2" charset="-78"/>
              </a:rPr>
              <a:t>أو الإرجاع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إلى</a:t>
            </a:r>
            <a:r>
              <a:rPr lang="fr-FR" sz="1600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cs typeface="Arabic Transparent" pitchFamily="2" charset="-78"/>
              </a:rPr>
              <a:t>0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206" name="Groupe 205"/>
          <p:cNvGrpSpPr/>
          <p:nvPr/>
        </p:nvGrpSpPr>
        <p:grpSpPr>
          <a:xfrm>
            <a:off x="4146170" y="1944887"/>
            <a:ext cx="2099743" cy="1688163"/>
            <a:chOff x="4146170" y="1944887"/>
            <a:chExt cx="2099743" cy="1688163"/>
          </a:xfrm>
        </p:grpSpPr>
        <p:sp>
          <p:nvSpPr>
            <p:cNvPr id="148" name="Text Box 79"/>
            <p:cNvSpPr txBox="1">
              <a:spLocks noChangeAspect="1" noChangeArrowheads="1"/>
            </p:cNvSpPr>
            <p:nvPr/>
          </p:nvSpPr>
          <p:spPr bwMode="auto">
            <a:xfrm>
              <a:off x="5002997" y="1944887"/>
              <a:ext cx="354822" cy="30216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S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49" name="Rectangle 46"/>
            <p:cNvSpPr>
              <a:spLocks noChangeAspect="1" noChangeArrowheads="1"/>
            </p:cNvSpPr>
            <p:nvPr/>
          </p:nvSpPr>
          <p:spPr bwMode="auto">
            <a:xfrm>
              <a:off x="4723914" y="2486857"/>
              <a:ext cx="864518" cy="60432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0" name="Line 47"/>
            <p:cNvSpPr>
              <a:spLocks noChangeAspect="1" noChangeShapeType="1"/>
            </p:cNvSpPr>
            <p:nvPr/>
          </p:nvSpPr>
          <p:spPr bwMode="auto">
            <a:xfrm>
              <a:off x="4481905" y="2555403"/>
              <a:ext cx="2420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1" name="Line 48"/>
            <p:cNvSpPr>
              <a:spLocks noChangeAspect="1" noChangeShapeType="1"/>
            </p:cNvSpPr>
            <p:nvPr/>
          </p:nvSpPr>
          <p:spPr bwMode="auto">
            <a:xfrm>
              <a:off x="5598224" y="2594572"/>
              <a:ext cx="2420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2" name="Line 49"/>
            <p:cNvSpPr>
              <a:spLocks noChangeAspect="1" noChangeShapeType="1"/>
            </p:cNvSpPr>
            <p:nvPr/>
          </p:nvSpPr>
          <p:spPr bwMode="auto">
            <a:xfrm>
              <a:off x="4484703" y="3019835"/>
              <a:ext cx="2420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3" name="Line 50"/>
            <p:cNvSpPr>
              <a:spLocks noChangeAspect="1" noChangeShapeType="1"/>
            </p:cNvSpPr>
            <p:nvPr/>
          </p:nvSpPr>
          <p:spPr bwMode="auto">
            <a:xfrm>
              <a:off x="5598224" y="2994655"/>
              <a:ext cx="2420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4" name="Text Box 52"/>
            <p:cNvSpPr txBox="1">
              <a:spLocks noChangeAspect="1" noChangeArrowheads="1"/>
            </p:cNvSpPr>
            <p:nvPr/>
          </p:nvSpPr>
          <p:spPr bwMode="auto">
            <a:xfrm>
              <a:off x="5798266" y="2422508"/>
              <a:ext cx="384697" cy="34692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155" name="Text Box 53"/>
            <p:cNvSpPr txBox="1">
              <a:spLocks noChangeAspect="1" noChangeArrowheads="1"/>
            </p:cNvSpPr>
            <p:nvPr/>
          </p:nvSpPr>
          <p:spPr bwMode="auto">
            <a:xfrm>
              <a:off x="5816452" y="2835181"/>
              <a:ext cx="429461" cy="34552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156" name="Line 54"/>
            <p:cNvSpPr>
              <a:spLocks noChangeAspect="1" noChangeShapeType="1"/>
            </p:cNvSpPr>
            <p:nvPr/>
          </p:nvSpPr>
          <p:spPr bwMode="auto">
            <a:xfrm>
              <a:off x="5908779" y="2865957"/>
              <a:ext cx="13009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7" name="Text Box 55"/>
            <p:cNvSpPr txBox="1">
              <a:spLocks noChangeAspect="1" noChangeArrowheads="1"/>
            </p:cNvSpPr>
            <p:nvPr/>
          </p:nvSpPr>
          <p:spPr bwMode="auto">
            <a:xfrm>
              <a:off x="4217608" y="2367951"/>
              <a:ext cx="425830" cy="34692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158" name="Text Box 56"/>
            <p:cNvSpPr txBox="1">
              <a:spLocks noChangeAspect="1" noChangeArrowheads="1"/>
            </p:cNvSpPr>
            <p:nvPr/>
          </p:nvSpPr>
          <p:spPr bwMode="auto">
            <a:xfrm>
              <a:off x="4177878" y="2835181"/>
              <a:ext cx="332937" cy="4084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K</a:t>
              </a:r>
            </a:p>
          </p:txBody>
        </p:sp>
        <p:grpSp>
          <p:nvGrpSpPr>
            <p:cNvPr id="159" name="Group 57"/>
            <p:cNvGrpSpPr>
              <a:grpSpLocks noChangeAspect="1"/>
            </p:cNvGrpSpPr>
            <p:nvPr/>
          </p:nvGrpSpPr>
          <p:grpSpPr bwMode="auto">
            <a:xfrm>
              <a:off x="4428747" y="2632342"/>
              <a:ext cx="388893" cy="302161"/>
              <a:chOff x="9052" y="3239"/>
              <a:chExt cx="491" cy="381"/>
            </a:xfrm>
          </p:grpSpPr>
          <p:sp>
            <p:nvSpPr>
              <p:cNvPr id="160" name="Line 58"/>
              <p:cNvSpPr>
                <a:spLocks noChangeAspect="1" noChangeShapeType="1"/>
              </p:cNvSpPr>
              <p:nvPr/>
            </p:nvSpPr>
            <p:spPr bwMode="auto">
              <a:xfrm>
                <a:off x="9426" y="3239"/>
                <a:ext cx="0" cy="381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1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9052" y="3447"/>
                <a:ext cx="30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2" name="AutoShape 60"/>
              <p:cNvSpPr>
                <a:spLocks noChangeAspect="1" noChangeArrowheads="1"/>
              </p:cNvSpPr>
              <p:nvPr/>
            </p:nvSpPr>
            <p:spPr bwMode="auto">
              <a:xfrm rot="5400000">
                <a:off x="9432" y="3393"/>
                <a:ext cx="119" cy="103"/>
              </a:xfrm>
              <a:prstGeom prst="triangle">
                <a:avLst>
                  <a:gd name="adj" fmla="val 5000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3" name="Oval 61"/>
              <p:cNvSpPr>
                <a:spLocks noChangeAspect="1" noChangeArrowheads="1"/>
              </p:cNvSpPr>
              <p:nvPr/>
            </p:nvSpPr>
            <p:spPr bwMode="auto">
              <a:xfrm>
                <a:off x="9348" y="3399"/>
                <a:ext cx="79" cy="79"/>
              </a:xfrm>
              <a:prstGeom prst="ellips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</p:grpSp>
        <p:sp>
          <p:nvSpPr>
            <p:cNvPr id="164" name="Text Box 62"/>
            <p:cNvSpPr txBox="1">
              <a:spLocks noChangeAspect="1" noChangeArrowheads="1"/>
            </p:cNvSpPr>
            <p:nvPr/>
          </p:nvSpPr>
          <p:spPr bwMode="auto">
            <a:xfrm>
              <a:off x="4146170" y="2615555"/>
              <a:ext cx="286774" cy="30216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400" b="1">
                  <a:solidFill>
                    <a:srgbClr val="FF0000"/>
                  </a:solidFill>
                </a:rPr>
                <a:t>H</a:t>
              </a:r>
              <a:endParaRPr lang="fr-FR" sz="1400" b="1"/>
            </a:p>
          </p:txBody>
        </p:sp>
        <p:grpSp>
          <p:nvGrpSpPr>
            <p:cNvPr id="165" name="Group 73"/>
            <p:cNvGrpSpPr>
              <a:grpSpLocks noChangeAspect="1"/>
            </p:cNvGrpSpPr>
            <p:nvPr/>
          </p:nvGrpSpPr>
          <p:grpSpPr bwMode="auto">
            <a:xfrm>
              <a:off x="5143578" y="2222648"/>
              <a:ext cx="72512" cy="252161"/>
              <a:chOff x="2361" y="4603"/>
              <a:chExt cx="91" cy="319"/>
            </a:xfrm>
          </p:grpSpPr>
          <p:sp>
            <p:nvSpPr>
              <p:cNvPr id="166" name="Line 74"/>
              <p:cNvSpPr>
                <a:spLocks noChangeAspect="1" noChangeShapeType="1"/>
              </p:cNvSpPr>
              <p:nvPr/>
            </p:nvSpPr>
            <p:spPr bwMode="auto">
              <a:xfrm>
                <a:off x="2403" y="4603"/>
                <a:ext cx="0" cy="21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67" name="Oval 75"/>
              <p:cNvSpPr>
                <a:spLocks noChangeAspect="1" noChangeArrowheads="1"/>
              </p:cNvSpPr>
              <p:nvPr/>
            </p:nvSpPr>
            <p:spPr bwMode="auto">
              <a:xfrm>
                <a:off x="2361" y="4831"/>
                <a:ext cx="91" cy="9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</p:grpSp>
        <p:grpSp>
          <p:nvGrpSpPr>
            <p:cNvPr id="168" name="Group 76"/>
            <p:cNvGrpSpPr>
              <a:grpSpLocks noChangeAspect="1"/>
            </p:cNvGrpSpPr>
            <p:nvPr/>
          </p:nvGrpSpPr>
          <p:grpSpPr bwMode="auto">
            <a:xfrm rot="10800000">
              <a:off x="5118034" y="3103964"/>
              <a:ext cx="71715" cy="246531"/>
              <a:chOff x="2361" y="4611"/>
              <a:chExt cx="90" cy="310"/>
            </a:xfrm>
          </p:grpSpPr>
          <p:sp>
            <p:nvSpPr>
              <p:cNvPr id="169" name="Line 77"/>
              <p:cNvSpPr>
                <a:spLocks noChangeAspect="1" noChangeShapeType="1"/>
              </p:cNvSpPr>
              <p:nvPr/>
            </p:nvSpPr>
            <p:spPr bwMode="auto">
              <a:xfrm>
                <a:off x="2409" y="4611"/>
                <a:ext cx="0" cy="21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170" name="Oval 78"/>
              <p:cNvSpPr>
                <a:spLocks noChangeAspect="1" noChangeArrowheads="1"/>
              </p:cNvSpPr>
              <p:nvPr/>
            </p:nvSpPr>
            <p:spPr bwMode="auto">
              <a:xfrm>
                <a:off x="2361" y="4831"/>
                <a:ext cx="90" cy="9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</p:grpSp>
        <p:sp>
          <p:nvSpPr>
            <p:cNvPr id="171" name="Text Box 80"/>
            <p:cNvSpPr txBox="1">
              <a:spLocks noChangeAspect="1" noChangeArrowheads="1"/>
            </p:cNvSpPr>
            <p:nvPr/>
          </p:nvSpPr>
          <p:spPr bwMode="auto">
            <a:xfrm>
              <a:off x="4969001" y="3286124"/>
              <a:ext cx="555361" cy="34692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R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2" name="Rectangle 91"/>
          <p:cNvSpPr>
            <a:spLocks noChangeArrowheads="1"/>
          </p:cNvSpPr>
          <p:nvPr/>
        </p:nvSpPr>
        <p:spPr bwMode="auto">
          <a:xfrm>
            <a:off x="6929454" y="890570"/>
            <a:ext cx="2073003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4 </a:t>
            </a:r>
            <a:r>
              <a:rPr lang="ar-DZ" b="1" dirty="0" err="1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DZ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المداخل </a:t>
            </a:r>
            <a:r>
              <a:rPr lang="ar-DZ" b="1" dirty="0" err="1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الارغامية</a:t>
            </a:r>
            <a:r>
              <a:rPr lang="ar-DZ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:</a:t>
            </a:r>
            <a:endParaRPr lang="fr-FR" b="1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173" name="Groupe 172"/>
          <p:cNvGrpSpPr>
            <a:grpSpLocks noChangeAspect="1"/>
          </p:cNvGrpSpPr>
          <p:nvPr/>
        </p:nvGrpSpPr>
        <p:grpSpPr>
          <a:xfrm>
            <a:off x="175006" y="962009"/>
            <a:ext cx="4032457" cy="1247757"/>
            <a:chOff x="4353958" y="5415115"/>
            <a:chExt cx="4653738" cy="1412107"/>
          </a:xfrm>
        </p:grpSpPr>
        <p:sp>
          <p:nvSpPr>
            <p:cNvPr id="174" name="Rectangle 173"/>
            <p:cNvSpPr/>
            <p:nvPr/>
          </p:nvSpPr>
          <p:spPr>
            <a:xfrm>
              <a:off x="4360036" y="5438865"/>
              <a:ext cx="4637392" cy="1368000"/>
            </a:xfrm>
            <a:prstGeom prst="rec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175" name="Connecteur droit 174"/>
            <p:cNvCxnSpPr/>
            <p:nvPr/>
          </p:nvCxnSpPr>
          <p:spPr>
            <a:xfrm rot="16200000" flipH="1">
              <a:off x="5296408" y="6117388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 rot="16200000" flipH="1">
              <a:off x="4756457" y="6126730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Connecteur droit 176"/>
            <p:cNvCxnSpPr/>
            <p:nvPr/>
          </p:nvCxnSpPr>
          <p:spPr>
            <a:xfrm rot="16200000" flipH="1">
              <a:off x="4238454" y="6126730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Rectangle 177"/>
            <p:cNvSpPr/>
            <p:nvPr/>
          </p:nvSpPr>
          <p:spPr>
            <a:xfrm>
              <a:off x="4513488" y="5424492"/>
              <a:ext cx="383315" cy="383147"/>
            </a:xfrm>
            <a:prstGeom prst="rect">
              <a:avLst/>
            </a:prstGeom>
            <a:noFill/>
            <a:ln w="15875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Times New Roman" pitchFamily="18" charset="0"/>
                </a:rPr>
                <a:t>K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004535" y="5428726"/>
              <a:ext cx="344467" cy="383147"/>
            </a:xfrm>
            <a:prstGeom prst="rect">
              <a:avLst/>
            </a:prstGeom>
            <a:noFill/>
            <a:ln w="15875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0000FF"/>
                  </a:solidFill>
                  <a:latin typeface="Arial" pitchFamily="34" charset="0"/>
                  <a:cs typeface="Times New Roman" pitchFamily="18" charset="0"/>
                </a:rPr>
                <a:t>J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360039" y="6458999"/>
              <a:ext cx="54629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X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353958" y="6115383"/>
              <a:ext cx="54629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X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915041" y="6456867"/>
              <a:ext cx="58004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X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894168" y="6113251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X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434835" y="6478035"/>
              <a:ext cx="58004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1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31584" y="6116963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440803" y="5422008"/>
              <a:ext cx="580046" cy="3831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S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7" name="Connecteur droit 186"/>
            <p:cNvCxnSpPr/>
            <p:nvPr/>
          </p:nvCxnSpPr>
          <p:spPr>
            <a:xfrm rot="16200000" flipH="1">
              <a:off x="5867576" y="6117388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/>
            <p:nvPr/>
          </p:nvCxnSpPr>
          <p:spPr>
            <a:xfrm>
              <a:off x="4363696" y="5776395"/>
              <a:ext cx="4644000" cy="1323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/>
            <p:nvPr/>
          </p:nvCxnSpPr>
          <p:spPr>
            <a:xfrm rot="10800000" flipH="1">
              <a:off x="4357156" y="6124937"/>
              <a:ext cx="4644000" cy="1323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 rot="10800000" flipH="1">
              <a:off x="4357156" y="6458855"/>
              <a:ext cx="4644000" cy="1323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 rot="16200000" flipH="1">
              <a:off x="6381604" y="6127976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5419537" y="5772305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951502" y="5425747"/>
              <a:ext cx="580046" cy="3831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R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565538" y="5415115"/>
              <a:ext cx="542413" cy="383147"/>
            </a:xfrm>
            <a:prstGeom prst="rect">
              <a:avLst/>
            </a:prstGeom>
            <a:noFill/>
            <a:ln w="15875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err="1" smtClean="0">
                  <a:solidFill>
                    <a:srgbClr val="0000FF"/>
                  </a:solidFill>
                  <a:latin typeface="Arial" pitchFamily="34" charset="0"/>
                  <a:cs typeface="Times New Roman" pitchFamily="18" charset="0"/>
                </a:rPr>
                <a:t>Qn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ZoneTexte 194"/>
            <p:cNvSpPr txBox="1"/>
            <p:nvPr/>
          </p:nvSpPr>
          <p:spPr>
            <a:xfrm>
              <a:off x="7314940" y="5415115"/>
              <a:ext cx="8966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dirty="0" smtClean="0">
                  <a:solidFill>
                    <a:schemeClr val="tx1"/>
                  </a:solidFill>
                </a:rPr>
                <a:t>التعيين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5978502" y="6488668"/>
              <a:ext cx="58004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975251" y="6127596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1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963204" y="5782938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554905" y="5782938"/>
              <a:ext cx="458780" cy="338554"/>
            </a:xfrm>
            <a:prstGeom prst="rect">
              <a:avLst/>
            </a:prstGeom>
            <a:noFill/>
            <a:ln w="15875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 err="1" smtClean="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Qn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507474" y="6479934"/>
              <a:ext cx="58004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1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504223" y="6118862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ZoneTexte 201"/>
            <p:cNvSpPr txBox="1"/>
            <p:nvPr/>
          </p:nvSpPr>
          <p:spPr>
            <a:xfrm>
              <a:off x="6997164" y="5772305"/>
              <a:ext cx="200026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sz="1600" dirty="0" smtClean="0">
                  <a:solidFill>
                    <a:schemeClr val="tx1"/>
                  </a:solidFill>
                </a:rPr>
                <a:t>التشغيل العادي </a:t>
              </a:r>
              <a:r>
                <a:rPr lang="ar-DZ" sz="1600" dirty="0" err="1" smtClean="0">
                  <a:solidFill>
                    <a:schemeClr val="tx1"/>
                  </a:solidFill>
                </a:rPr>
                <a:t>للقلاب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203" name="ZoneTexte 202"/>
            <p:cNvSpPr txBox="1"/>
            <p:nvPr/>
          </p:nvSpPr>
          <p:spPr>
            <a:xfrm>
              <a:off x="6997164" y="6129495"/>
              <a:ext cx="200026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sz="1600" dirty="0" smtClean="0">
                  <a:solidFill>
                    <a:schemeClr val="tx1"/>
                  </a:solidFill>
                </a:rPr>
                <a:t>إرغام المخرج على ”0“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204" name="ZoneTexte 203"/>
            <p:cNvSpPr txBox="1"/>
            <p:nvPr/>
          </p:nvSpPr>
          <p:spPr>
            <a:xfrm>
              <a:off x="6997164" y="6447146"/>
              <a:ext cx="200026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sz="1600" dirty="0" smtClean="0">
                  <a:solidFill>
                    <a:schemeClr val="tx1"/>
                  </a:solidFill>
                </a:rPr>
                <a:t>إرغام المخرج على ”1“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2351240"/>
            <a:ext cx="2000263" cy="113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8" name="Rectangle 107"/>
          <p:cNvSpPr/>
          <p:nvPr/>
        </p:nvSpPr>
        <p:spPr>
          <a:xfrm>
            <a:off x="0" y="459098"/>
            <a:ext cx="914400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dirty="0" smtClean="0">
                <a:cs typeface="Arabic Transparent" pitchFamily="2" charset="-78"/>
              </a:rPr>
              <a:t> العداد </a:t>
            </a:r>
            <a:r>
              <a:rPr lang="ar-DZ" dirty="0" err="1" smtClean="0">
                <a:cs typeface="Arabic Transparent" pitchFamily="2" charset="-78"/>
              </a:rPr>
              <a:t>اللاتزامني</a:t>
            </a:r>
            <a:r>
              <a:rPr lang="ar-DZ" dirty="0" smtClean="0">
                <a:cs typeface="Arabic Transparent" pitchFamily="2" charset="-78"/>
              </a:rPr>
              <a:t> بدورة </a:t>
            </a:r>
            <a:r>
              <a:rPr lang="ar-DZ" dirty="0" err="1" smtClean="0">
                <a:cs typeface="Arabic Transparent" pitchFamily="2" charset="-78"/>
              </a:rPr>
              <a:t>غيركاملة</a:t>
            </a:r>
            <a:r>
              <a:rPr lang="ar-DZ" dirty="0" smtClean="0">
                <a:cs typeface="Arabic Transparent" pitchFamily="2" charset="-78"/>
              </a:rPr>
              <a:t> هو عداد يعد من 0 إلى </a:t>
            </a:r>
            <a:r>
              <a:rPr lang="fr-FR" dirty="0" smtClean="0">
                <a:cs typeface="Arabic Transparent" pitchFamily="2" charset="-78"/>
              </a:rPr>
              <a:t>N-1</a:t>
            </a:r>
            <a:r>
              <a:rPr lang="ar-DZ" dirty="0" smtClean="0">
                <a:cs typeface="Arabic Transparent" pitchFamily="2" charset="-78"/>
              </a:rPr>
              <a:t> ثم يعود آليا بدارة خاصة تربط بالمداخل الإرغام </a:t>
            </a:r>
            <a:r>
              <a:rPr lang="fr-FR" sz="1600" b="1" dirty="0" smtClean="0">
                <a:cs typeface="Arabic Transparent" pitchFamily="2" charset="-78"/>
              </a:rPr>
              <a:t>S</a:t>
            </a:r>
            <a:r>
              <a:rPr lang="ar-DZ" dirty="0" smtClean="0">
                <a:cs typeface="Arabic Transparent" pitchFamily="2" charset="-78"/>
              </a:rPr>
              <a:t> أو </a:t>
            </a:r>
            <a:r>
              <a:rPr lang="fr-FR" sz="1600" b="1" dirty="0" smtClean="0">
                <a:cs typeface="Arabic Transparent" pitchFamily="2" charset="-78"/>
              </a:rPr>
              <a:t>R</a:t>
            </a:r>
            <a:r>
              <a:rPr lang="ar-DZ" dirty="0" smtClean="0">
                <a:cs typeface="Arabic Transparent" pitchFamily="2" charset="-78"/>
              </a:rPr>
              <a:t>. 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3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34" grpId="0"/>
      <p:bldP spid="38135" grpId="0"/>
      <p:bldP spid="38136" grpId="0"/>
      <p:bldP spid="38137" grpId="0" animBg="1"/>
      <p:bldP spid="38138" grpId="0" animBg="1"/>
      <p:bldP spid="146" grpId="0" autoUpdateAnimBg="0"/>
      <p:bldP spid="147" grpId="0" autoUpdateAnimBg="0"/>
      <p:bldP spid="172" grpId="0" autoUpdateAnimBg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 422"/>
          <p:cNvSpPr>
            <a:spLocks noChangeAspect="1" noChangeShapeType="1"/>
          </p:cNvSpPr>
          <p:nvPr/>
        </p:nvSpPr>
        <p:spPr bwMode="auto">
          <a:xfrm>
            <a:off x="1991201" y="407297"/>
            <a:ext cx="0" cy="623192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9222" name="Text Box 790"/>
          <p:cNvSpPr txBox="1">
            <a:spLocks noChangeArrowheads="1"/>
          </p:cNvSpPr>
          <p:nvPr/>
        </p:nvSpPr>
        <p:spPr bwMode="auto">
          <a:xfrm>
            <a:off x="3878039" y="3205163"/>
            <a:ext cx="1511300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b="1">
                <a:solidFill>
                  <a:srgbClr val="0000FF"/>
                </a:solidFill>
                <a:cs typeface="Arabic Transparent" pitchFamily="2" charset="-78"/>
              </a:rPr>
              <a:t>المخطط الزمني</a:t>
            </a:r>
            <a:endParaRPr lang="fr-FR" b="1">
              <a:solidFill>
                <a:srgbClr val="0000FF"/>
              </a:solidFill>
              <a:cs typeface="Arabic Transparent" pitchFamily="2" charset="-78"/>
            </a:endParaRPr>
          </a:p>
        </p:txBody>
      </p:sp>
      <p:graphicFrame>
        <p:nvGraphicFramePr>
          <p:cNvPr id="315" name="Tableau 314"/>
          <p:cNvGraphicFramePr>
            <a:graphicFrameLocks noGrp="1"/>
          </p:cNvGraphicFramePr>
          <p:nvPr/>
        </p:nvGraphicFramePr>
        <p:xfrm>
          <a:off x="520453" y="3616423"/>
          <a:ext cx="4790357" cy="2976750"/>
        </p:xfrm>
        <a:graphic>
          <a:graphicData uri="http://schemas.openxmlformats.org/drawingml/2006/table">
            <a:tbl>
              <a:tblPr/>
              <a:tblGrid>
                <a:gridCol w="318656"/>
                <a:gridCol w="318656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</a:tblGrid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35" name="Groupe 234"/>
          <p:cNvGrpSpPr/>
          <p:nvPr/>
        </p:nvGrpSpPr>
        <p:grpSpPr>
          <a:xfrm>
            <a:off x="1795886" y="4838312"/>
            <a:ext cx="1279488" cy="846592"/>
            <a:chOff x="1795886" y="4460221"/>
            <a:chExt cx="1279488" cy="846592"/>
          </a:xfrm>
        </p:grpSpPr>
        <p:cxnSp>
          <p:nvCxnSpPr>
            <p:cNvPr id="316" name="Connecteur droit 315"/>
            <p:cNvCxnSpPr/>
            <p:nvPr/>
          </p:nvCxnSpPr>
          <p:spPr>
            <a:xfrm rot="5400000">
              <a:off x="1399886" y="4910813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Connecteur droit 316"/>
            <p:cNvCxnSpPr/>
            <p:nvPr/>
          </p:nvCxnSpPr>
          <p:spPr>
            <a:xfrm rot="5400000">
              <a:off x="2679374" y="4856221"/>
              <a:ext cx="79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1" name="Connecteur droit 320"/>
          <p:cNvCxnSpPr/>
          <p:nvPr/>
        </p:nvCxnSpPr>
        <p:spPr>
          <a:xfrm rot="5400000">
            <a:off x="2679286" y="5860408"/>
            <a:ext cx="792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2" name="Groupe 221"/>
          <p:cNvGrpSpPr/>
          <p:nvPr/>
        </p:nvGrpSpPr>
        <p:grpSpPr>
          <a:xfrm>
            <a:off x="1162632" y="3640365"/>
            <a:ext cx="3188578" cy="2351496"/>
            <a:chOff x="1162632" y="3262274"/>
            <a:chExt cx="3188578" cy="2351496"/>
          </a:xfrm>
        </p:grpSpPr>
        <p:cxnSp>
          <p:nvCxnSpPr>
            <p:cNvPr id="322" name="Connecteur droit 321"/>
            <p:cNvCxnSpPr/>
            <p:nvPr/>
          </p:nvCxnSpPr>
          <p:spPr>
            <a:xfrm rot="5400000">
              <a:off x="1096399" y="3988024"/>
              <a:ext cx="14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Connecteur droit 322"/>
            <p:cNvCxnSpPr/>
            <p:nvPr/>
          </p:nvCxnSpPr>
          <p:spPr>
            <a:xfrm rot="5400000">
              <a:off x="460632" y="3964274"/>
              <a:ext cx="14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Connecteur droit 323"/>
            <p:cNvCxnSpPr/>
            <p:nvPr/>
          </p:nvCxnSpPr>
          <p:spPr>
            <a:xfrm rot="5400000">
              <a:off x="1731390" y="3988024"/>
              <a:ext cx="14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Connecteur droit 324"/>
            <p:cNvCxnSpPr/>
            <p:nvPr/>
          </p:nvCxnSpPr>
          <p:spPr>
            <a:xfrm rot="5400000">
              <a:off x="3018848" y="3988024"/>
              <a:ext cx="14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Connecteur droit 325"/>
            <p:cNvCxnSpPr/>
            <p:nvPr/>
          </p:nvCxnSpPr>
          <p:spPr>
            <a:xfrm rot="5400000">
              <a:off x="2372498" y="3964274"/>
              <a:ext cx="14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Connecteur droit 326"/>
            <p:cNvCxnSpPr/>
            <p:nvPr/>
          </p:nvCxnSpPr>
          <p:spPr>
            <a:xfrm rot="5400000">
              <a:off x="3199210" y="4461770"/>
              <a:ext cx="230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0" name="Groupe 229"/>
          <p:cNvGrpSpPr/>
          <p:nvPr/>
        </p:nvGrpSpPr>
        <p:grpSpPr>
          <a:xfrm>
            <a:off x="90456" y="4810364"/>
            <a:ext cx="4257674" cy="411163"/>
            <a:chOff x="90456" y="4432273"/>
            <a:chExt cx="4257674" cy="411163"/>
          </a:xfrm>
        </p:grpSpPr>
        <p:grpSp>
          <p:nvGrpSpPr>
            <p:cNvPr id="330" name="Group 1013"/>
            <p:cNvGrpSpPr>
              <a:grpSpLocks/>
            </p:cNvGrpSpPr>
            <p:nvPr/>
          </p:nvGrpSpPr>
          <p:grpSpPr bwMode="auto">
            <a:xfrm>
              <a:off x="532890" y="4432273"/>
              <a:ext cx="1276351" cy="292100"/>
              <a:chOff x="141" y="929"/>
              <a:chExt cx="804" cy="184"/>
            </a:xfrm>
          </p:grpSpPr>
          <p:sp>
            <p:nvSpPr>
              <p:cNvPr id="331" name="AutoShape 1011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2" name="Line 1012"/>
              <p:cNvSpPr>
                <a:spLocks noChangeShapeType="1"/>
              </p:cNvSpPr>
              <p:nvPr/>
            </p:nvSpPr>
            <p:spPr bwMode="auto">
              <a:xfrm>
                <a:off x="141" y="1109"/>
                <a:ext cx="386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33" name="Group 1014"/>
            <p:cNvGrpSpPr>
              <a:grpSpLocks/>
            </p:cNvGrpSpPr>
            <p:nvPr/>
          </p:nvGrpSpPr>
          <p:grpSpPr bwMode="auto">
            <a:xfrm>
              <a:off x="1798471" y="4432273"/>
              <a:ext cx="1284422" cy="292100"/>
              <a:chOff x="126" y="929"/>
              <a:chExt cx="819" cy="184"/>
            </a:xfrm>
          </p:grpSpPr>
          <p:sp>
            <p:nvSpPr>
              <p:cNvPr id="334" name="AutoShape 1015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5" name="Line 1016"/>
              <p:cNvSpPr>
                <a:spLocks noChangeShapeType="1"/>
              </p:cNvSpPr>
              <p:nvPr/>
            </p:nvSpPr>
            <p:spPr bwMode="auto">
              <a:xfrm>
                <a:off x="126" y="1112"/>
                <a:ext cx="408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36" name="Group 1017"/>
            <p:cNvGrpSpPr>
              <a:grpSpLocks/>
            </p:cNvGrpSpPr>
            <p:nvPr/>
          </p:nvGrpSpPr>
          <p:grpSpPr bwMode="auto">
            <a:xfrm>
              <a:off x="3076381" y="4432273"/>
              <a:ext cx="1271749" cy="292100"/>
              <a:chOff x="123" y="929"/>
              <a:chExt cx="822" cy="184"/>
            </a:xfrm>
          </p:grpSpPr>
          <p:sp>
            <p:nvSpPr>
              <p:cNvPr id="337" name="AutoShape 1018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8" name="Line 1019"/>
              <p:cNvSpPr>
                <a:spLocks noChangeShapeType="1"/>
              </p:cNvSpPr>
              <p:nvPr/>
            </p:nvSpPr>
            <p:spPr bwMode="auto">
              <a:xfrm>
                <a:off x="123" y="1112"/>
                <a:ext cx="408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4" name="Text Box 1051"/>
            <p:cNvSpPr txBox="1">
              <a:spLocks noChangeArrowheads="1"/>
            </p:cNvSpPr>
            <p:nvPr/>
          </p:nvSpPr>
          <p:spPr bwMode="auto">
            <a:xfrm>
              <a:off x="90456" y="4476723"/>
              <a:ext cx="576262" cy="3667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/>
                <a:t>Q</a:t>
              </a:r>
              <a:r>
                <a:rPr lang="fr-FR" sz="1200" b="1" dirty="0"/>
                <a:t>A</a:t>
              </a:r>
            </a:p>
          </p:txBody>
        </p:sp>
      </p:grpSp>
      <p:grpSp>
        <p:nvGrpSpPr>
          <p:cNvPr id="232" name="Groupe 231"/>
          <p:cNvGrpSpPr/>
          <p:nvPr/>
        </p:nvGrpSpPr>
        <p:grpSpPr>
          <a:xfrm>
            <a:off x="71406" y="5406785"/>
            <a:ext cx="4281487" cy="405292"/>
            <a:chOff x="71406" y="5028694"/>
            <a:chExt cx="4281487" cy="405292"/>
          </a:xfrm>
        </p:grpSpPr>
        <p:grpSp>
          <p:nvGrpSpPr>
            <p:cNvPr id="231" name="Groupe 230"/>
            <p:cNvGrpSpPr/>
            <p:nvPr/>
          </p:nvGrpSpPr>
          <p:grpSpPr>
            <a:xfrm>
              <a:off x="520188" y="5028694"/>
              <a:ext cx="3832705" cy="292100"/>
              <a:chOff x="520188" y="5028694"/>
              <a:chExt cx="3832705" cy="292100"/>
            </a:xfrm>
          </p:grpSpPr>
          <p:grpSp>
            <p:nvGrpSpPr>
              <p:cNvPr id="342" name="Group 1029"/>
              <p:cNvGrpSpPr>
                <a:grpSpLocks/>
              </p:cNvGrpSpPr>
              <p:nvPr/>
            </p:nvGrpSpPr>
            <p:grpSpPr bwMode="auto">
              <a:xfrm>
                <a:off x="520188" y="5028694"/>
                <a:ext cx="2574925" cy="292100"/>
                <a:chOff x="133" y="1298"/>
                <a:chExt cx="1622" cy="184"/>
              </a:xfrm>
            </p:grpSpPr>
            <p:sp>
              <p:nvSpPr>
                <p:cNvPr id="343" name="AutoShape 1024"/>
                <p:cNvSpPr>
                  <a:spLocks/>
                </p:cNvSpPr>
                <p:nvPr/>
              </p:nvSpPr>
              <p:spPr bwMode="auto">
                <a:xfrm rot="5400000">
                  <a:off x="1255" y="982"/>
                  <a:ext cx="184" cy="816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C0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4" name="Line 1025"/>
                <p:cNvSpPr>
                  <a:spLocks noChangeShapeType="1"/>
                </p:cNvSpPr>
                <p:nvPr/>
              </p:nvSpPr>
              <p:spPr bwMode="auto">
                <a:xfrm>
                  <a:off x="133" y="1478"/>
                  <a:ext cx="807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47" name="Line 1032"/>
              <p:cNvSpPr>
                <a:spLocks noChangeShapeType="1"/>
              </p:cNvSpPr>
              <p:nvPr/>
            </p:nvSpPr>
            <p:spPr bwMode="auto">
              <a:xfrm>
                <a:off x="3074956" y="5314444"/>
                <a:ext cx="1277937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5" name="Text Box 1052"/>
            <p:cNvSpPr txBox="1">
              <a:spLocks noChangeArrowheads="1"/>
            </p:cNvSpPr>
            <p:nvPr/>
          </p:nvSpPr>
          <p:spPr bwMode="auto">
            <a:xfrm>
              <a:off x="71406" y="5067273"/>
              <a:ext cx="576262" cy="3667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/>
                <a:t>Q</a:t>
              </a:r>
              <a:r>
                <a:rPr lang="fr-FR" sz="1200" b="1" dirty="0"/>
                <a:t>B</a:t>
              </a:r>
            </a:p>
          </p:txBody>
        </p:sp>
      </p:grpSp>
      <p:grpSp>
        <p:nvGrpSpPr>
          <p:cNvPr id="216" name="Groupe 215"/>
          <p:cNvGrpSpPr/>
          <p:nvPr/>
        </p:nvGrpSpPr>
        <p:grpSpPr>
          <a:xfrm>
            <a:off x="696667" y="4796077"/>
            <a:ext cx="363537" cy="1501775"/>
            <a:chOff x="696667" y="4060796"/>
            <a:chExt cx="363537" cy="1501775"/>
          </a:xfrm>
        </p:grpSpPr>
        <p:sp>
          <p:nvSpPr>
            <p:cNvPr id="357" name="Text Box 1320"/>
            <p:cNvSpPr txBox="1">
              <a:spLocks noChangeArrowheads="1"/>
            </p:cNvSpPr>
            <p:nvPr/>
          </p:nvSpPr>
          <p:spPr bwMode="auto">
            <a:xfrm>
              <a:off x="696667" y="4060796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0</a:t>
              </a:r>
            </a:p>
          </p:txBody>
        </p:sp>
        <p:sp>
          <p:nvSpPr>
            <p:cNvPr id="358" name="Text Box 1321"/>
            <p:cNvSpPr txBox="1">
              <a:spLocks noChangeArrowheads="1"/>
            </p:cNvSpPr>
            <p:nvPr/>
          </p:nvSpPr>
          <p:spPr bwMode="auto">
            <a:xfrm>
              <a:off x="696667" y="4637058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0</a:t>
              </a:r>
            </a:p>
          </p:txBody>
        </p:sp>
        <p:sp>
          <p:nvSpPr>
            <p:cNvPr id="359" name="Text Box 1322"/>
            <p:cNvSpPr txBox="1">
              <a:spLocks noChangeArrowheads="1"/>
            </p:cNvSpPr>
            <p:nvPr/>
          </p:nvSpPr>
          <p:spPr bwMode="auto">
            <a:xfrm>
              <a:off x="699842" y="5226021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0</a:t>
              </a:r>
            </a:p>
          </p:txBody>
        </p:sp>
      </p:grpSp>
      <p:grpSp>
        <p:nvGrpSpPr>
          <p:cNvPr id="217" name="Groupe 216"/>
          <p:cNvGrpSpPr/>
          <p:nvPr/>
        </p:nvGrpSpPr>
        <p:grpSpPr>
          <a:xfrm>
            <a:off x="1334846" y="4796077"/>
            <a:ext cx="363537" cy="1501775"/>
            <a:chOff x="1334846" y="4060796"/>
            <a:chExt cx="363537" cy="1501775"/>
          </a:xfrm>
        </p:grpSpPr>
        <p:sp>
          <p:nvSpPr>
            <p:cNvPr id="360" name="Text Box 1331"/>
            <p:cNvSpPr txBox="1">
              <a:spLocks noChangeArrowheads="1"/>
            </p:cNvSpPr>
            <p:nvPr/>
          </p:nvSpPr>
          <p:spPr bwMode="auto">
            <a:xfrm>
              <a:off x="1334846" y="4060796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1</a:t>
              </a:r>
            </a:p>
          </p:txBody>
        </p:sp>
        <p:sp>
          <p:nvSpPr>
            <p:cNvPr id="361" name="Text Box 1332"/>
            <p:cNvSpPr txBox="1">
              <a:spLocks noChangeArrowheads="1"/>
            </p:cNvSpPr>
            <p:nvPr/>
          </p:nvSpPr>
          <p:spPr bwMode="auto">
            <a:xfrm>
              <a:off x="1334846" y="4637058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0</a:t>
              </a:r>
            </a:p>
          </p:txBody>
        </p:sp>
        <p:sp>
          <p:nvSpPr>
            <p:cNvPr id="362" name="Text Box 1333"/>
            <p:cNvSpPr txBox="1">
              <a:spLocks noChangeArrowheads="1"/>
            </p:cNvSpPr>
            <p:nvPr/>
          </p:nvSpPr>
          <p:spPr bwMode="auto">
            <a:xfrm>
              <a:off x="1338021" y="5226021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0</a:t>
              </a:r>
            </a:p>
          </p:txBody>
        </p:sp>
      </p:grpSp>
      <p:grpSp>
        <p:nvGrpSpPr>
          <p:cNvPr id="218" name="Groupe 217"/>
          <p:cNvGrpSpPr/>
          <p:nvPr/>
        </p:nvGrpSpPr>
        <p:grpSpPr>
          <a:xfrm>
            <a:off x="1977788" y="4800839"/>
            <a:ext cx="363537" cy="1501775"/>
            <a:chOff x="1977788" y="4065558"/>
            <a:chExt cx="363537" cy="1501775"/>
          </a:xfrm>
        </p:grpSpPr>
        <p:sp>
          <p:nvSpPr>
            <p:cNvPr id="363" name="Text Box 1338"/>
            <p:cNvSpPr txBox="1">
              <a:spLocks noChangeArrowheads="1"/>
            </p:cNvSpPr>
            <p:nvPr/>
          </p:nvSpPr>
          <p:spPr bwMode="auto">
            <a:xfrm>
              <a:off x="1977788" y="4065558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0</a:t>
              </a:r>
            </a:p>
          </p:txBody>
        </p:sp>
        <p:sp>
          <p:nvSpPr>
            <p:cNvPr id="364" name="Text Box 1339"/>
            <p:cNvSpPr txBox="1">
              <a:spLocks noChangeArrowheads="1"/>
            </p:cNvSpPr>
            <p:nvPr/>
          </p:nvSpPr>
          <p:spPr bwMode="auto">
            <a:xfrm>
              <a:off x="1977788" y="4641821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1</a:t>
              </a:r>
            </a:p>
          </p:txBody>
        </p:sp>
        <p:sp>
          <p:nvSpPr>
            <p:cNvPr id="365" name="Text Box 1340"/>
            <p:cNvSpPr txBox="1">
              <a:spLocks noChangeArrowheads="1"/>
            </p:cNvSpPr>
            <p:nvPr/>
          </p:nvSpPr>
          <p:spPr bwMode="auto">
            <a:xfrm>
              <a:off x="1980963" y="5230783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0</a:t>
              </a:r>
            </a:p>
          </p:txBody>
        </p:sp>
      </p:grpSp>
      <p:grpSp>
        <p:nvGrpSpPr>
          <p:cNvPr id="219" name="Groupe 218"/>
          <p:cNvGrpSpPr/>
          <p:nvPr/>
        </p:nvGrpSpPr>
        <p:grpSpPr>
          <a:xfrm>
            <a:off x="2601680" y="4796077"/>
            <a:ext cx="374011" cy="1501775"/>
            <a:chOff x="2601680" y="4060796"/>
            <a:chExt cx="374011" cy="1501775"/>
          </a:xfrm>
        </p:grpSpPr>
        <p:sp>
          <p:nvSpPr>
            <p:cNvPr id="366" name="Text Box 1346"/>
            <p:cNvSpPr txBox="1">
              <a:spLocks noChangeArrowheads="1"/>
            </p:cNvSpPr>
            <p:nvPr/>
          </p:nvSpPr>
          <p:spPr bwMode="auto">
            <a:xfrm>
              <a:off x="2601680" y="4060796"/>
              <a:ext cx="360363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1</a:t>
              </a:r>
            </a:p>
          </p:txBody>
        </p:sp>
        <p:sp>
          <p:nvSpPr>
            <p:cNvPr id="367" name="Text Box 1347"/>
            <p:cNvSpPr txBox="1">
              <a:spLocks noChangeArrowheads="1"/>
            </p:cNvSpPr>
            <p:nvPr/>
          </p:nvSpPr>
          <p:spPr bwMode="auto">
            <a:xfrm>
              <a:off x="2615328" y="4650706"/>
              <a:ext cx="360363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1</a:t>
              </a:r>
            </a:p>
          </p:txBody>
        </p:sp>
        <p:sp>
          <p:nvSpPr>
            <p:cNvPr id="368" name="Text Box 1348"/>
            <p:cNvSpPr txBox="1">
              <a:spLocks noChangeArrowheads="1"/>
            </p:cNvSpPr>
            <p:nvPr/>
          </p:nvSpPr>
          <p:spPr bwMode="auto">
            <a:xfrm>
              <a:off x="2604855" y="5226021"/>
              <a:ext cx="360363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0</a:t>
              </a:r>
            </a:p>
          </p:txBody>
        </p:sp>
      </p:grpSp>
      <p:grpSp>
        <p:nvGrpSpPr>
          <p:cNvPr id="220" name="Groupe 219"/>
          <p:cNvGrpSpPr/>
          <p:nvPr/>
        </p:nvGrpSpPr>
        <p:grpSpPr>
          <a:xfrm>
            <a:off x="3244622" y="4796077"/>
            <a:ext cx="363538" cy="1501775"/>
            <a:chOff x="3244622" y="4060796"/>
            <a:chExt cx="363538" cy="1501775"/>
          </a:xfrm>
        </p:grpSpPr>
        <p:sp>
          <p:nvSpPr>
            <p:cNvPr id="369" name="Text Box 1353"/>
            <p:cNvSpPr txBox="1">
              <a:spLocks noChangeArrowheads="1"/>
            </p:cNvSpPr>
            <p:nvPr/>
          </p:nvSpPr>
          <p:spPr bwMode="auto">
            <a:xfrm>
              <a:off x="3244622" y="4060796"/>
              <a:ext cx="360363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0</a:t>
              </a:r>
            </a:p>
          </p:txBody>
        </p:sp>
        <p:sp>
          <p:nvSpPr>
            <p:cNvPr id="370" name="Text Box 1354"/>
            <p:cNvSpPr txBox="1">
              <a:spLocks noChangeArrowheads="1"/>
            </p:cNvSpPr>
            <p:nvPr/>
          </p:nvSpPr>
          <p:spPr bwMode="auto">
            <a:xfrm>
              <a:off x="3244622" y="4637058"/>
              <a:ext cx="360363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0</a:t>
              </a:r>
            </a:p>
          </p:txBody>
        </p:sp>
        <p:sp>
          <p:nvSpPr>
            <p:cNvPr id="371" name="Text Box 1355"/>
            <p:cNvSpPr txBox="1">
              <a:spLocks noChangeArrowheads="1"/>
            </p:cNvSpPr>
            <p:nvPr/>
          </p:nvSpPr>
          <p:spPr bwMode="auto">
            <a:xfrm>
              <a:off x="3247797" y="5226021"/>
              <a:ext cx="360363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1</a:t>
              </a:r>
            </a:p>
          </p:txBody>
        </p:sp>
      </p:grpSp>
      <p:grpSp>
        <p:nvGrpSpPr>
          <p:cNvPr id="221" name="Groupe 220"/>
          <p:cNvGrpSpPr/>
          <p:nvPr/>
        </p:nvGrpSpPr>
        <p:grpSpPr>
          <a:xfrm>
            <a:off x="3897089" y="4783377"/>
            <a:ext cx="363537" cy="1520825"/>
            <a:chOff x="3897089" y="4048096"/>
            <a:chExt cx="363537" cy="1520825"/>
          </a:xfrm>
        </p:grpSpPr>
        <p:sp>
          <p:nvSpPr>
            <p:cNvPr id="372" name="Text Box 1360"/>
            <p:cNvSpPr txBox="1">
              <a:spLocks noChangeArrowheads="1"/>
            </p:cNvSpPr>
            <p:nvPr/>
          </p:nvSpPr>
          <p:spPr bwMode="auto">
            <a:xfrm>
              <a:off x="3897089" y="4048096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/>
                <a:t>1</a:t>
              </a:r>
            </a:p>
          </p:txBody>
        </p:sp>
        <p:sp>
          <p:nvSpPr>
            <p:cNvPr id="373" name="Text Box 1361"/>
            <p:cNvSpPr txBox="1">
              <a:spLocks noChangeArrowheads="1"/>
            </p:cNvSpPr>
            <p:nvPr/>
          </p:nvSpPr>
          <p:spPr bwMode="auto">
            <a:xfrm>
              <a:off x="3897089" y="4624358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0</a:t>
              </a:r>
            </a:p>
          </p:txBody>
        </p:sp>
        <p:sp>
          <p:nvSpPr>
            <p:cNvPr id="374" name="Text Box 1362"/>
            <p:cNvSpPr txBox="1">
              <a:spLocks noChangeArrowheads="1"/>
            </p:cNvSpPr>
            <p:nvPr/>
          </p:nvSpPr>
          <p:spPr bwMode="auto">
            <a:xfrm>
              <a:off x="3900264" y="5232371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1</a:t>
              </a:r>
            </a:p>
          </p:txBody>
        </p:sp>
      </p:grpSp>
      <p:sp>
        <p:nvSpPr>
          <p:cNvPr id="385" name="Line 1037"/>
          <p:cNvSpPr>
            <a:spLocks noChangeShapeType="1"/>
          </p:cNvSpPr>
          <p:nvPr/>
        </p:nvSpPr>
        <p:spPr bwMode="auto">
          <a:xfrm>
            <a:off x="3083782" y="5464408"/>
            <a:ext cx="0" cy="144462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34" name="Groupe 233"/>
          <p:cNvGrpSpPr/>
          <p:nvPr/>
        </p:nvGrpSpPr>
        <p:grpSpPr>
          <a:xfrm>
            <a:off x="1808531" y="4875652"/>
            <a:ext cx="2545442" cy="159284"/>
            <a:chOff x="1808531" y="4497561"/>
            <a:chExt cx="2545442" cy="159284"/>
          </a:xfrm>
        </p:grpSpPr>
        <p:sp>
          <p:nvSpPr>
            <p:cNvPr id="384" name="Line 1037"/>
            <p:cNvSpPr>
              <a:spLocks noChangeShapeType="1"/>
            </p:cNvSpPr>
            <p:nvPr/>
          </p:nvSpPr>
          <p:spPr bwMode="auto">
            <a:xfrm>
              <a:off x="1808531" y="4512383"/>
              <a:ext cx="0" cy="144462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7" name="Line 1037"/>
            <p:cNvSpPr>
              <a:spLocks noChangeShapeType="1"/>
            </p:cNvSpPr>
            <p:nvPr/>
          </p:nvSpPr>
          <p:spPr bwMode="auto">
            <a:xfrm>
              <a:off x="3083782" y="4503757"/>
              <a:ext cx="0" cy="144462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9" name="Line 1037"/>
            <p:cNvSpPr>
              <a:spLocks noChangeShapeType="1"/>
            </p:cNvSpPr>
            <p:nvPr/>
          </p:nvSpPr>
          <p:spPr bwMode="auto">
            <a:xfrm>
              <a:off x="4353973" y="4497561"/>
              <a:ext cx="0" cy="144462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222825" y="3605740"/>
            <a:ext cx="4941098" cy="463253"/>
            <a:chOff x="222825" y="3227649"/>
            <a:chExt cx="4941098" cy="463253"/>
          </a:xfrm>
        </p:grpSpPr>
        <p:pic>
          <p:nvPicPr>
            <p:cNvPr id="391" name="Image 390"/>
            <p:cNvPicPr/>
            <p:nvPr/>
          </p:nvPicPr>
          <p:blipFill>
            <a:blip r:embed="rId2"/>
            <a:srcRect r="11719" b="3597"/>
            <a:stretch>
              <a:fillRect/>
            </a:stretch>
          </p:blipFill>
          <p:spPr bwMode="auto">
            <a:xfrm>
              <a:off x="460303" y="3227649"/>
              <a:ext cx="4703620" cy="367873"/>
            </a:xfrm>
            <a:prstGeom prst="rect">
              <a:avLst/>
            </a:prstGeom>
            <a:noFill/>
          </p:spPr>
        </p:pic>
        <p:sp>
          <p:nvSpPr>
            <p:cNvPr id="392" name="Rectangle 391"/>
            <p:cNvSpPr/>
            <p:nvPr/>
          </p:nvSpPr>
          <p:spPr>
            <a:xfrm>
              <a:off x="425264" y="3405150"/>
              <a:ext cx="72000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3" name="Text Box 1050"/>
            <p:cNvSpPr txBox="1">
              <a:spLocks noChangeArrowheads="1"/>
            </p:cNvSpPr>
            <p:nvPr/>
          </p:nvSpPr>
          <p:spPr bwMode="auto">
            <a:xfrm>
              <a:off x="222825" y="3343189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/>
                <a:t>H</a:t>
              </a:r>
            </a:p>
          </p:txBody>
        </p:sp>
        <p:sp>
          <p:nvSpPr>
            <p:cNvPr id="398" name="Text Box 1320"/>
            <p:cNvSpPr txBox="1">
              <a:spLocks noChangeArrowheads="1"/>
            </p:cNvSpPr>
            <p:nvPr/>
          </p:nvSpPr>
          <p:spPr bwMode="auto">
            <a:xfrm>
              <a:off x="854886" y="3276919"/>
              <a:ext cx="243567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b="1" dirty="0" smtClean="0"/>
                <a:t>1</a:t>
              </a:r>
              <a:endParaRPr lang="fr-FR" sz="1200" b="1" dirty="0"/>
            </a:p>
          </p:txBody>
        </p:sp>
        <p:sp>
          <p:nvSpPr>
            <p:cNvPr id="399" name="Text Box 1320"/>
            <p:cNvSpPr txBox="1">
              <a:spLocks noChangeArrowheads="1"/>
            </p:cNvSpPr>
            <p:nvPr/>
          </p:nvSpPr>
          <p:spPr bwMode="auto">
            <a:xfrm>
              <a:off x="1512581" y="3282882"/>
              <a:ext cx="243567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b="1" dirty="0" smtClean="0"/>
                <a:t>2</a:t>
              </a:r>
              <a:endParaRPr lang="fr-FR" sz="1200" b="1" dirty="0"/>
            </a:p>
          </p:txBody>
        </p:sp>
        <p:sp>
          <p:nvSpPr>
            <p:cNvPr id="400" name="Text Box 1320"/>
            <p:cNvSpPr txBox="1">
              <a:spLocks noChangeArrowheads="1"/>
            </p:cNvSpPr>
            <p:nvPr/>
          </p:nvSpPr>
          <p:spPr bwMode="auto">
            <a:xfrm>
              <a:off x="2158976" y="3285545"/>
              <a:ext cx="243567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b="1" dirty="0" smtClean="0"/>
                <a:t>3</a:t>
              </a:r>
              <a:endParaRPr lang="fr-FR" sz="1200" b="1" dirty="0"/>
            </a:p>
          </p:txBody>
        </p:sp>
        <p:sp>
          <p:nvSpPr>
            <p:cNvPr id="401" name="Text Box 1320"/>
            <p:cNvSpPr txBox="1">
              <a:spLocks noChangeArrowheads="1"/>
            </p:cNvSpPr>
            <p:nvPr/>
          </p:nvSpPr>
          <p:spPr bwMode="auto">
            <a:xfrm>
              <a:off x="2780963" y="3294171"/>
              <a:ext cx="243567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b="1" dirty="0" smtClean="0"/>
                <a:t>4</a:t>
              </a:r>
              <a:endParaRPr lang="fr-FR" sz="1200" b="1" dirty="0"/>
            </a:p>
          </p:txBody>
        </p:sp>
        <p:sp>
          <p:nvSpPr>
            <p:cNvPr id="402" name="Text Box 1320"/>
            <p:cNvSpPr txBox="1">
              <a:spLocks noChangeArrowheads="1"/>
            </p:cNvSpPr>
            <p:nvPr/>
          </p:nvSpPr>
          <p:spPr bwMode="auto">
            <a:xfrm>
              <a:off x="3427358" y="3296834"/>
              <a:ext cx="243567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b="1" dirty="0" smtClean="0"/>
                <a:t>5</a:t>
              </a:r>
              <a:endParaRPr lang="fr-FR" sz="1200" b="1" dirty="0"/>
            </a:p>
          </p:txBody>
        </p:sp>
        <p:sp>
          <p:nvSpPr>
            <p:cNvPr id="403" name="Text Box 1320"/>
            <p:cNvSpPr txBox="1">
              <a:spLocks noChangeArrowheads="1"/>
            </p:cNvSpPr>
            <p:nvPr/>
          </p:nvSpPr>
          <p:spPr bwMode="auto">
            <a:xfrm>
              <a:off x="4033840" y="3287192"/>
              <a:ext cx="243567" cy="2769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b="1" dirty="0" smtClean="0"/>
                <a:t>6</a:t>
              </a:r>
              <a:endParaRPr lang="fr-FR" sz="1200" b="1" dirty="0"/>
            </a:p>
          </p:txBody>
        </p:sp>
      </p:grpSp>
      <p:grpSp>
        <p:nvGrpSpPr>
          <p:cNvPr id="431" name="Groupe 430"/>
          <p:cNvGrpSpPr/>
          <p:nvPr/>
        </p:nvGrpSpPr>
        <p:grpSpPr>
          <a:xfrm>
            <a:off x="4360597" y="5404941"/>
            <a:ext cx="295981" cy="290810"/>
            <a:chOff x="4554492" y="4253777"/>
            <a:chExt cx="295981" cy="290810"/>
          </a:xfrm>
        </p:grpSpPr>
        <p:cxnSp>
          <p:nvCxnSpPr>
            <p:cNvPr id="414" name="Connecteur en angle 413"/>
            <p:cNvCxnSpPr/>
            <p:nvPr/>
          </p:nvCxnSpPr>
          <p:spPr>
            <a:xfrm>
              <a:off x="4634473" y="4256587"/>
              <a:ext cx="216000" cy="288000"/>
            </a:xfrm>
            <a:prstGeom prst="bentConnector3">
              <a:avLst>
                <a:gd name="adj1" fmla="val -980"/>
              </a:avLst>
            </a:prstGeom>
            <a:ln>
              <a:solidFill>
                <a:srgbClr val="CC00C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Connecteur en angle 415"/>
            <p:cNvCxnSpPr/>
            <p:nvPr/>
          </p:nvCxnSpPr>
          <p:spPr>
            <a:xfrm rot="5400000">
              <a:off x="4446492" y="4361777"/>
              <a:ext cx="288000" cy="72000"/>
            </a:xfrm>
            <a:prstGeom prst="bentConnector3">
              <a:avLst>
                <a:gd name="adj1" fmla="val 770"/>
              </a:avLst>
            </a:prstGeom>
            <a:ln>
              <a:solidFill>
                <a:srgbClr val="CC00C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9" name="Connecteur en angle 418"/>
          <p:cNvCxnSpPr/>
          <p:nvPr/>
        </p:nvCxnSpPr>
        <p:spPr>
          <a:xfrm>
            <a:off x="4360175" y="5988220"/>
            <a:ext cx="216000" cy="288000"/>
          </a:xfrm>
          <a:prstGeom prst="bentConnector3">
            <a:avLst>
              <a:gd name="adj1" fmla="val -980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33" name="Groupe 232"/>
          <p:cNvGrpSpPr/>
          <p:nvPr/>
        </p:nvGrpSpPr>
        <p:grpSpPr>
          <a:xfrm>
            <a:off x="87281" y="5988220"/>
            <a:ext cx="4275029" cy="377894"/>
            <a:chOff x="87281" y="5610129"/>
            <a:chExt cx="4275029" cy="377894"/>
          </a:xfrm>
        </p:grpSpPr>
        <p:sp>
          <p:nvSpPr>
            <p:cNvPr id="356" name="Text Box 1053"/>
            <p:cNvSpPr txBox="1">
              <a:spLocks noChangeArrowheads="1"/>
            </p:cNvSpPr>
            <p:nvPr/>
          </p:nvSpPr>
          <p:spPr bwMode="auto">
            <a:xfrm>
              <a:off x="87281" y="5621311"/>
              <a:ext cx="576262" cy="36671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/>
                <a:t>Q</a:t>
              </a:r>
              <a:r>
                <a:rPr lang="fr-FR" sz="1200" b="1" dirty="0"/>
                <a:t>C</a:t>
              </a:r>
            </a:p>
          </p:txBody>
        </p:sp>
        <p:grpSp>
          <p:nvGrpSpPr>
            <p:cNvPr id="205" name="Groupe 204"/>
            <p:cNvGrpSpPr/>
            <p:nvPr/>
          </p:nvGrpSpPr>
          <p:grpSpPr>
            <a:xfrm>
              <a:off x="521634" y="5610129"/>
              <a:ext cx="3840676" cy="295207"/>
              <a:chOff x="521634" y="6110195"/>
              <a:chExt cx="3840676" cy="295207"/>
            </a:xfrm>
          </p:grpSpPr>
          <p:sp>
            <p:nvSpPr>
              <p:cNvPr id="350" name="Line 1035"/>
              <p:cNvSpPr>
                <a:spLocks noChangeShapeType="1"/>
              </p:cNvSpPr>
              <p:nvPr/>
            </p:nvSpPr>
            <p:spPr bwMode="auto">
              <a:xfrm>
                <a:off x="521634" y="6405402"/>
                <a:ext cx="2554576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424" name="Connecteur en angle 423"/>
              <p:cNvCxnSpPr/>
              <p:nvPr/>
            </p:nvCxnSpPr>
            <p:spPr>
              <a:xfrm rot="5400000">
                <a:off x="3570310" y="5606195"/>
                <a:ext cx="288000" cy="1296000"/>
              </a:xfrm>
              <a:prstGeom prst="bentConnector3">
                <a:avLst>
                  <a:gd name="adj1" fmla="val 770"/>
                </a:avLst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6" name="Connecteur droit 425"/>
          <p:cNvCxnSpPr/>
          <p:nvPr/>
        </p:nvCxnSpPr>
        <p:spPr>
          <a:xfrm flipV="1">
            <a:off x="4358507" y="5104069"/>
            <a:ext cx="357190" cy="0"/>
          </a:xfrm>
          <a:prstGeom prst="line">
            <a:avLst/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6" name="Groupe 205"/>
          <p:cNvGrpSpPr/>
          <p:nvPr/>
        </p:nvGrpSpPr>
        <p:grpSpPr>
          <a:xfrm>
            <a:off x="190559" y="4187160"/>
            <a:ext cx="4555953" cy="365445"/>
            <a:chOff x="190559" y="4309135"/>
            <a:chExt cx="4555953" cy="365445"/>
          </a:xfrm>
        </p:grpSpPr>
        <p:grpSp>
          <p:nvGrpSpPr>
            <p:cNvPr id="204" name="Groupe 203"/>
            <p:cNvGrpSpPr/>
            <p:nvPr/>
          </p:nvGrpSpPr>
          <p:grpSpPr>
            <a:xfrm>
              <a:off x="520453" y="4309135"/>
              <a:ext cx="4226059" cy="337648"/>
              <a:chOff x="520453" y="4309135"/>
              <a:chExt cx="4226059" cy="337648"/>
            </a:xfrm>
          </p:grpSpPr>
          <p:cxnSp>
            <p:nvCxnSpPr>
              <p:cNvPr id="427" name="Connecteur droit 426"/>
              <p:cNvCxnSpPr/>
              <p:nvPr/>
            </p:nvCxnSpPr>
            <p:spPr>
              <a:xfrm flipV="1">
                <a:off x="520453" y="4333848"/>
                <a:ext cx="3816000" cy="0"/>
              </a:xfrm>
              <a:prstGeom prst="line">
                <a:avLst/>
              </a:prstGeom>
              <a:ln>
                <a:solidFill>
                  <a:srgbClr val="CC00CC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0" name="Groupe 429"/>
              <p:cNvGrpSpPr/>
              <p:nvPr/>
            </p:nvGrpSpPr>
            <p:grpSpPr>
              <a:xfrm flipV="1">
                <a:off x="4350512" y="4309135"/>
                <a:ext cx="396000" cy="337648"/>
                <a:chOff x="4706892" y="3345312"/>
                <a:chExt cx="295981" cy="303060"/>
              </a:xfrm>
            </p:grpSpPr>
            <p:cxnSp>
              <p:nvCxnSpPr>
                <p:cNvPr id="428" name="Connecteur en angle 427"/>
                <p:cNvCxnSpPr/>
                <p:nvPr/>
              </p:nvCxnSpPr>
              <p:spPr>
                <a:xfrm>
                  <a:off x="4786873" y="3360372"/>
                  <a:ext cx="216000" cy="288000"/>
                </a:xfrm>
                <a:prstGeom prst="bentConnector3">
                  <a:avLst>
                    <a:gd name="adj1" fmla="val -980"/>
                  </a:avLst>
                </a:prstGeom>
                <a:ln>
                  <a:solidFill>
                    <a:srgbClr val="CC00CC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Connecteur en angle 428"/>
                <p:cNvCxnSpPr/>
                <p:nvPr/>
              </p:nvCxnSpPr>
              <p:spPr>
                <a:xfrm rot="5400000">
                  <a:off x="4598892" y="3453312"/>
                  <a:ext cx="288000" cy="72000"/>
                </a:xfrm>
                <a:prstGeom prst="bentConnector3">
                  <a:avLst>
                    <a:gd name="adj1" fmla="val 770"/>
                  </a:avLst>
                </a:prstGeom>
                <a:ln>
                  <a:solidFill>
                    <a:srgbClr val="CC00CC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2" name="Text Box 1050"/>
            <p:cNvSpPr txBox="1">
              <a:spLocks noChangeArrowheads="1"/>
            </p:cNvSpPr>
            <p:nvPr/>
          </p:nvSpPr>
          <p:spPr bwMode="auto">
            <a:xfrm>
              <a:off x="190559" y="4338030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 smtClean="0"/>
                <a:t>R</a:t>
              </a:r>
              <a:endParaRPr lang="fr-FR" sz="1600" b="1" dirty="0"/>
            </a:p>
          </p:txBody>
        </p:sp>
      </p:grpSp>
      <p:sp>
        <p:nvSpPr>
          <p:cNvPr id="276" name="Text Box 499"/>
          <p:cNvSpPr txBox="1">
            <a:spLocks noChangeAspect="1" noChangeArrowheads="1"/>
          </p:cNvSpPr>
          <p:nvPr/>
        </p:nvSpPr>
        <p:spPr bwMode="auto">
          <a:xfrm>
            <a:off x="5698162" y="861435"/>
            <a:ext cx="699797" cy="2719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>
                <a:solidFill>
                  <a:srgbClr val="0000FF"/>
                </a:solidFill>
              </a:rPr>
              <a:t>(110)</a:t>
            </a:r>
            <a:endParaRPr lang="fr-FR" sz="2400" b="1" dirty="0"/>
          </a:p>
        </p:txBody>
      </p:sp>
      <p:sp>
        <p:nvSpPr>
          <p:cNvPr id="105" name="Text Box 1318"/>
          <p:cNvSpPr txBox="1">
            <a:spLocks noChangeArrowheads="1"/>
          </p:cNvSpPr>
          <p:nvPr/>
        </p:nvSpPr>
        <p:spPr bwMode="auto">
          <a:xfrm>
            <a:off x="8001024" y="71414"/>
            <a:ext cx="108267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cxnSp>
        <p:nvCxnSpPr>
          <p:cNvPr id="106" name="Connecteur en angle 105"/>
          <p:cNvCxnSpPr/>
          <p:nvPr/>
        </p:nvCxnSpPr>
        <p:spPr>
          <a:xfrm>
            <a:off x="1787172" y="1013771"/>
            <a:ext cx="540000" cy="36825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Connecteur en angle 106"/>
          <p:cNvCxnSpPr/>
          <p:nvPr/>
        </p:nvCxnSpPr>
        <p:spPr>
          <a:xfrm>
            <a:off x="3191463" y="1023115"/>
            <a:ext cx="540000" cy="36825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Line 1359"/>
          <p:cNvSpPr>
            <a:spLocks noChangeShapeType="1"/>
          </p:cNvSpPr>
          <p:nvPr/>
        </p:nvSpPr>
        <p:spPr bwMode="auto">
          <a:xfrm>
            <a:off x="1412511" y="2149771"/>
            <a:ext cx="4104000" cy="0"/>
          </a:xfrm>
          <a:prstGeom prst="line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09" name="Line 1281"/>
          <p:cNvSpPr>
            <a:spLocks noChangeShapeType="1"/>
          </p:cNvSpPr>
          <p:nvPr/>
        </p:nvSpPr>
        <p:spPr bwMode="auto">
          <a:xfrm>
            <a:off x="4254767" y="1973718"/>
            <a:ext cx="0" cy="180000"/>
          </a:xfrm>
          <a:prstGeom prst="line">
            <a:avLst/>
          </a:prstGeom>
          <a:ln>
            <a:solidFill>
              <a:srgbClr val="CC00CC"/>
            </a:solidFill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10" name="Line 1283"/>
          <p:cNvSpPr>
            <a:spLocks noChangeShapeType="1"/>
          </p:cNvSpPr>
          <p:nvPr/>
        </p:nvSpPr>
        <p:spPr bwMode="auto">
          <a:xfrm>
            <a:off x="1426251" y="1966223"/>
            <a:ext cx="0" cy="180000"/>
          </a:xfrm>
          <a:prstGeom prst="line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11" name="Line 1282"/>
          <p:cNvSpPr>
            <a:spLocks noChangeShapeType="1"/>
          </p:cNvSpPr>
          <p:nvPr/>
        </p:nvSpPr>
        <p:spPr bwMode="auto">
          <a:xfrm>
            <a:off x="2818493" y="1973718"/>
            <a:ext cx="0" cy="180000"/>
          </a:xfrm>
          <a:prstGeom prst="line">
            <a:avLst/>
          </a:prstGeom>
          <a:ln>
            <a:solidFill>
              <a:srgbClr val="CC00CC"/>
            </a:solidFill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13" name="Line 372"/>
          <p:cNvSpPr>
            <a:spLocks noChangeAspect="1" noChangeShapeType="1"/>
          </p:cNvSpPr>
          <p:nvPr/>
        </p:nvSpPr>
        <p:spPr bwMode="auto">
          <a:xfrm>
            <a:off x="4901635" y="398088"/>
            <a:ext cx="0" cy="623192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14" name="Line 373"/>
          <p:cNvSpPr>
            <a:spLocks noChangeAspect="1" noChangeShapeType="1"/>
          </p:cNvSpPr>
          <p:nvPr/>
        </p:nvSpPr>
        <p:spPr bwMode="auto">
          <a:xfrm>
            <a:off x="3255452" y="398012"/>
            <a:ext cx="0" cy="623192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03" name="Groupe 202"/>
          <p:cNvGrpSpPr/>
          <p:nvPr/>
        </p:nvGrpSpPr>
        <p:grpSpPr>
          <a:xfrm>
            <a:off x="-71470" y="1237972"/>
            <a:ext cx="972000" cy="287303"/>
            <a:chOff x="125945" y="1444703"/>
            <a:chExt cx="980574" cy="287303"/>
          </a:xfrm>
        </p:grpSpPr>
        <p:sp>
          <p:nvSpPr>
            <p:cNvPr id="132" name="Line 392"/>
            <p:cNvSpPr>
              <a:spLocks noChangeAspect="1" noChangeShapeType="1"/>
            </p:cNvSpPr>
            <p:nvPr/>
          </p:nvSpPr>
          <p:spPr bwMode="auto">
            <a:xfrm>
              <a:off x="392011" y="1584339"/>
              <a:ext cx="714508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3" name="Text Box 393"/>
            <p:cNvSpPr txBox="1">
              <a:spLocks noChangeAspect="1" noChangeArrowheads="1"/>
            </p:cNvSpPr>
            <p:nvPr/>
          </p:nvSpPr>
          <p:spPr bwMode="auto">
            <a:xfrm>
              <a:off x="125945" y="1455947"/>
              <a:ext cx="405970" cy="2760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34" name="AutoShape 395"/>
            <p:cNvSpPr>
              <a:spLocks noChangeAspect="1"/>
            </p:cNvSpPr>
            <p:nvPr/>
          </p:nvSpPr>
          <p:spPr bwMode="auto">
            <a:xfrm rot="16200000">
              <a:off x="502533" y="1456935"/>
              <a:ext cx="98063" cy="736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5" name="AutoShape 396"/>
            <p:cNvSpPr>
              <a:spLocks noChangeAspect="1"/>
            </p:cNvSpPr>
            <p:nvPr/>
          </p:nvSpPr>
          <p:spPr bwMode="auto">
            <a:xfrm rot="16200000">
              <a:off x="647121" y="1457799"/>
              <a:ext cx="98063" cy="736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Line 397"/>
            <p:cNvSpPr>
              <a:spLocks noChangeAspect="1" noChangeShapeType="1"/>
            </p:cNvSpPr>
            <p:nvPr/>
          </p:nvSpPr>
          <p:spPr bwMode="auto">
            <a:xfrm>
              <a:off x="588800" y="1547087"/>
              <a:ext cx="71423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7" name="Line 398"/>
            <p:cNvSpPr>
              <a:spLocks noChangeAspect="1" noChangeShapeType="1"/>
            </p:cNvSpPr>
            <p:nvPr/>
          </p:nvSpPr>
          <p:spPr bwMode="auto">
            <a:xfrm>
              <a:off x="739050" y="1548383"/>
              <a:ext cx="71423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8" name="Line 399"/>
            <p:cNvSpPr>
              <a:spLocks noChangeAspect="1" noChangeShapeType="1"/>
            </p:cNvSpPr>
            <p:nvPr/>
          </p:nvSpPr>
          <p:spPr bwMode="auto">
            <a:xfrm>
              <a:off x="440728" y="1541471"/>
              <a:ext cx="71423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7" name="Text Box 420"/>
          <p:cNvSpPr txBox="1">
            <a:spLocks noChangeAspect="1" noChangeArrowheads="1"/>
          </p:cNvSpPr>
          <p:nvPr/>
        </p:nvSpPr>
        <p:spPr bwMode="auto">
          <a:xfrm>
            <a:off x="3071802" y="119235"/>
            <a:ext cx="504072" cy="3176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/>
              <a:t>Q</a:t>
            </a:r>
            <a:r>
              <a:rPr lang="fr-FR" sz="1600" b="1" baseline="-25000" dirty="0"/>
              <a:t>B</a:t>
            </a:r>
            <a:endParaRPr lang="fr-FR" sz="1600" b="1" dirty="0"/>
          </a:p>
        </p:txBody>
      </p:sp>
      <p:sp>
        <p:nvSpPr>
          <p:cNvPr id="158" name="Text Box 421"/>
          <p:cNvSpPr txBox="1">
            <a:spLocks noChangeAspect="1" noChangeArrowheads="1"/>
          </p:cNvSpPr>
          <p:nvPr/>
        </p:nvSpPr>
        <p:spPr bwMode="auto">
          <a:xfrm>
            <a:off x="4707662" y="133516"/>
            <a:ext cx="474366" cy="3435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/>
              <a:t>Q</a:t>
            </a:r>
            <a:r>
              <a:rPr lang="fr-FR" sz="1600" b="1" baseline="-25000" dirty="0"/>
              <a:t>C</a:t>
            </a:r>
            <a:endParaRPr lang="fr-FR" sz="1600" b="1" dirty="0"/>
          </a:p>
        </p:txBody>
      </p:sp>
      <p:sp>
        <p:nvSpPr>
          <p:cNvPr id="160" name="Text Box 423"/>
          <p:cNvSpPr txBox="1">
            <a:spLocks noChangeAspect="1" noChangeArrowheads="1"/>
          </p:cNvSpPr>
          <p:nvPr/>
        </p:nvSpPr>
        <p:spPr bwMode="auto">
          <a:xfrm>
            <a:off x="1826259" y="129306"/>
            <a:ext cx="580051" cy="29103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/>
              <a:t>Q</a:t>
            </a:r>
            <a:r>
              <a:rPr lang="fr-FR" sz="1600" b="1" baseline="-25000" dirty="0"/>
              <a:t>A</a:t>
            </a:r>
            <a:endParaRPr lang="fr-FR" sz="1600" b="1" dirty="0"/>
          </a:p>
        </p:txBody>
      </p:sp>
      <p:grpSp>
        <p:nvGrpSpPr>
          <p:cNvPr id="226" name="Groupe 225"/>
          <p:cNvGrpSpPr/>
          <p:nvPr/>
        </p:nvGrpSpPr>
        <p:grpSpPr>
          <a:xfrm>
            <a:off x="3732616" y="865131"/>
            <a:ext cx="1174194" cy="1153453"/>
            <a:chOff x="4437966" y="1019002"/>
            <a:chExt cx="1174194" cy="1153453"/>
          </a:xfrm>
        </p:grpSpPr>
        <p:grpSp>
          <p:nvGrpSpPr>
            <p:cNvPr id="200" name="Groupe 199"/>
            <p:cNvGrpSpPr/>
            <p:nvPr/>
          </p:nvGrpSpPr>
          <p:grpSpPr>
            <a:xfrm>
              <a:off x="4437966" y="1019002"/>
              <a:ext cx="1174194" cy="1068014"/>
              <a:chOff x="4437966" y="1071862"/>
              <a:chExt cx="1174194" cy="1068014"/>
            </a:xfrm>
          </p:grpSpPr>
          <p:grpSp>
            <p:nvGrpSpPr>
              <p:cNvPr id="119" name="Group 379"/>
              <p:cNvGrpSpPr>
                <a:grpSpLocks/>
              </p:cNvGrpSpPr>
              <p:nvPr/>
            </p:nvGrpSpPr>
            <p:grpSpPr bwMode="auto">
              <a:xfrm>
                <a:off x="4437966" y="1071862"/>
                <a:ext cx="1174194" cy="1068014"/>
                <a:chOff x="3993" y="2985"/>
                <a:chExt cx="940" cy="855"/>
              </a:xfrm>
            </p:grpSpPr>
            <p:sp>
              <p:nvSpPr>
                <p:cNvPr id="120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4706" y="3730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1" name="Line 381"/>
                <p:cNvSpPr>
                  <a:spLocks noChangeAspect="1" noChangeShapeType="1"/>
                </p:cNvSpPr>
                <p:nvPr/>
              </p:nvSpPr>
              <p:spPr bwMode="auto">
                <a:xfrm>
                  <a:off x="4704" y="3111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22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3993" y="2985"/>
                  <a:ext cx="810" cy="855"/>
                  <a:chOff x="7415" y="4834"/>
                  <a:chExt cx="1398" cy="1473"/>
                </a:xfrm>
              </p:grpSpPr>
              <p:sp>
                <p:nvSpPr>
                  <p:cNvPr id="123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4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59" y="5833"/>
                    <a:ext cx="65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25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6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7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79" y="5870"/>
                    <a:ext cx="649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28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88" y="4852"/>
                    <a:ext cx="60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29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05" y="4838"/>
                    <a:ext cx="578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30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267" y="5904"/>
                    <a:ext cx="199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76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4612867" y="1467521"/>
                <a:ext cx="304790" cy="31603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177" name="Groupe 176"/>
            <p:cNvGrpSpPr/>
            <p:nvPr/>
          </p:nvGrpSpPr>
          <p:grpSpPr>
            <a:xfrm>
              <a:off x="4797526" y="1816194"/>
              <a:ext cx="281058" cy="356261"/>
              <a:chOff x="6170379" y="5455808"/>
              <a:chExt cx="357190" cy="452765"/>
            </a:xfrm>
          </p:grpSpPr>
          <p:sp>
            <p:nvSpPr>
              <p:cNvPr id="178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170379" y="5455808"/>
                <a:ext cx="357190" cy="40259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grpSp>
        <p:nvGrpSpPr>
          <p:cNvPr id="225" name="Groupe 224"/>
          <p:cNvGrpSpPr/>
          <p:nvPr/>
        </p:nvGrpSpPr>
        <p:grpSpPr>
          <a:xfrm>
            <a:off x="2317081" y="861969"/>
            <a:ext cx="1164198" cy="1149123"/>
            <a:chOff x="2777867" y="1015840"/>
            <a:chExt cx="1164198" cy="1149123"/>
          </a:xfrm>
        </p:grpSpPr>
        <p:grpSp>
          <p:nvGrpSpPr>
            <p:cNvPr id="201" name="Groupe 200"/>
            <p:cNvGrpSpPr/>
            <p:nvPr/>
          </p:nvGrpSpPr>
          <p:grpSpPr>
            <a:xfrm>
              <a:off x="2777867" y="1015840"/>
              <a:ext cx="1164198" cy="1059266"/>
              <a:chOff x="2777867" y="1068700"/>
              <a:chExt cx="1164198" cy="1059266"/>
            </a:xfrm>
          </p:grpSpPr>
          <p:grpSp>
            <p:nvGrpSpPr>
              <p:cNvPr id="163" name="Group 430"/>
              <p:cNvGrpSpPr>
                <a:grpSpLocks/>
              </p:cNvGrpSpPr>
              <p:nvPr/>
            </p:nvGrpSpPr>
            <p:grpSpPr bwMode="auto">
              <a:xfrm>
                <a:off x="2777867" y="1068700"/>
                <a:ext cx="1164198" cy="1059266"/>
                <a:chOff x="2668" y="2975"/>
                <a:chExt cx="932" cy="848"/>
              </a:xfrm>
            </p:grpSpPr>
            <p:sp>
              <p:nvSpPr>
                <p:cNvPr id="164" name="Line 431"/>
                <p:cNvSpPr>
                  <a:spLocks noChangeAspect="1" noChangeShapeType="1"/>
                </p:cNvSpPr>
                <p:nvPr/>
              </p:nvSpPr>
              <p:spPr bwMode="auto">
                <a:xfrm>
                  <a:off x="3373" y="3733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65" name="Group 433"/>
                <p:cNvGrpSpPr>
                  <a:grpSpLocks noChangeAspect="1"/>
                </p:cNvGrpSpPr>
                <p:nvPr/>
              </p:nvGrpSpPr>
              <p:grpSpPr bwMode="auto">
                <a:xfrm>
                  <a:off x="2668" y="2975"/>
                  <a:ext cx="766" cy="848"/>
                  <a:chOff x="5121" y="4831"/>
                  <a:chExt cx="1319" cy="1460"/>
                </a:xfrm>
              </p:grpSpPr>
              <p:sp>
                <p:nvSpPr>
                  <p:cNvPr id="166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3" y="4831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7" name="Text Box 43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863" y="5845"/>
                    <a:ext cx="577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68" name="AutoShape 43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5237" y="5471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9" name="Oval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21" y="5490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70" name="Text Box 43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174" y="5850"/>
                    <a:ext cx="643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71" name="Text Box 43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02" y="4849"/>
                    <a:ext cx="521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72" name="Text Box 44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822" y="4849"/>
                    <a:ext cx="589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73" name="Text Box 44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331" y="5375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/>
                  </a:p>
                </p:txBody>
              </p:sp>
              <p:sp>
                <p:nvSpPr>
                  <p:cNvPr id="174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98" y="5903"/>
                    <a:ext cx="199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75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2943926" y="1445032"/>
                <a:ext cx="304790" cy="31603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180" name="Groupe 179"/>
            <p:cNvGrpSpPr/>
            <p:nvPr/>
          </p:nvGrpSpPr>
          <p:grpSpPr>
            <a:xfrm>
              <a:off x="3133743" y="1823774"/>
              <a:ext cx="281058" cy="341189"/>
              <a:chOff x="6189534" y="5474963"/>
              <a:chExt cx="357190" cy="433610"/>
            </a:xfrm>
          </p:grpSpPr>
          <p:sp>
            <p:nvSpPr>
              <p:cNvPr id="181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189534" y="5474963"/>
                <a:ext cx="357190" cy="40259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grpSp>
        <p:nvGrpSpPr>
          <p:cNvPr id="224" name="Groupe 223"/>
          <p:cNvGrpSpPr/>
          <p:nvPr/>
        </p:nvGrpSpPr>
        <p:grpSpPr>
          <a:xfrm>
            <a:off x="914102" y="861984"/>
            <a:ext cx="1166697" cy="1137867"/>
            <a:chOff x="1111517" y="1015855"/>
            <a:chExt cx="1166697" cy="1137867"/>
          </a:xfrm>
        </p:grpSpPr>
        <p:grpSp>
          <p:nvGrpSpPr>
            <p:cNvPr id="141" name="Group 403"/>
            <p:cNvGrpSpPr>
              <a:grpSpLocks/>
            </p:cNvGrpSpPr>
            <p:nvPr/>
          </p:nvGrpSpPr>
          <p:grpSpPr bwMode="auto">
            <a:xfrm>
              <a:off x="1111517" y="1015855"/>
              <a:ext cx="1166697" cy="1058020"/>
              <a:chOff x="1334" y="2975"/>
              <a:chExt cx="934" cy="847"/>
            </a:xfrm>
          </p:grpSpPr>
          <p:sp>
            <p:nvSpPr>
              <p:cNvPr id="142" name="Oval 404"/>
              <p:cNvSpPr>
                <a:spLocks noChangeAspect="1" noChangeArrowheads="1"/>
              </p:cNvSpPr>
              <p:nvPr/>
            </p:nvSpPr>
            <p:spPr bwMode="auto">
              <a:xfrm>
                <a:off x="1334" y="3357"/>
                <a:ext cx="66" cy="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43" name="Group 405"/>
              <p:cNvGrpSpPr>
                <a:grpSpLocks/>
              </p:cNvGrpSpPr>
              <p:nvPr/>
            </p:nvGrpSpPr>
            <p:grpSpPr bwMode="auto">
              <a:xfrm>
                <a:off x="1367" y="2975"/>
                <a:ext cx="901" cy="847"/>
                <a:chOff x="1367" y="2975"/>
                <a:chExt cx="901" cy="847"/>
              </a:xfrm>
            </p:grpSpPr>
            <p:sp>
              <p:nvSpPr>
                <p:cNvPr id="144" name="Line 407"/>
                <p:cNvSpPr>
                  <a:spLocks noChangeAspect="1" noChangeShapeType="1"/>
                </p:cNvSpPr>
                <p:nvPr/>
              </p:nvSpPr>
              <p:spPr bwMode="auto">
                <a:xfrm>
                  <a:off x="2041" y="3739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5" name="Rectangl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1406" y="2975"/>
                  <a:ext cx="633" cy="847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6" name="Text Box 40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67" y="3549"/>
                  <a:ext cx="365" cy="25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47" name="AutoShape 4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98" y="3346"/>
                  <a:ext cx="122" cy="105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8" name="Text Box 4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67" y="3549"/>
                  <a:ext cx="350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49" name="Text Box 4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72" y="2999"/>
                  <a:ext cx="406" cy="25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50" name="Text Box 4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60" y="3001"/>
                  <a:ext cx="352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51" name="Text Box 4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69" y="3279"/>
                  <a:ext cx="244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>
                      <a:solidFill>
                        <a:srgbClr val="FF0000"/>
                      </a:solidFill>
                    </a:rPr>
                    <a:t>H</a:t>
                  </a:r>
                </a:p>
              </p:txBody>
            </p:sp>
            <p:sp>
              <p:nvSpPr>
                <p:cNvPr id="152" name="Line 415"/>
                <p:cNvSpPr>
                  <a:spLocks noChangeAspect="1" noChangeShapeType="1"/>
                </p:cNvSpPr>
                <p:nvPr/>
              </p:nvSpPr>
              <p:spPr bwMode="auto">
                <a:xfrm>
                  <a:off x="1834" y="3587"/>
                  <a:ext cx="115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83" name="Groupe 182"/>
            <p:cNvGrpSpPr/>
            <p:nvPr/>
          </p:nvGrpSpPr>
          <p:grpSpPr>
            <a:xfrm>
              <a:off x="1458553" y="1817557"/>
              <a:ext cx="281058" cy="336165"/>
              <a:chOff x="6170379" y="5481348"/>
              <a:chExt cx="357190" cy="427225"/>
            </a:xfrm>
          </p:grpSpPr>
          <p:sp>
            <p:nvSpPr>
              <p:cNvPr id="184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170379" y="5481348"/>
                <a:ext cx="357190" cy="40259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sp>
        <p:nvSpPr>
          <p:cNvPr id="186" name="Line 1360"/>
          <p:cNvSpPr>
            <a:spLocks noChangeShapeType="1"/>
          </p:cNvSpPr>
          <p:nvPr/>
        </p:nvSpPr>
        <p:spPr bwMode="auto">
          <a:xfrm flipV="1">
            <a:off x="3252957" y="620398"/>
            <a:ext cx="1836000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87" name="Line 1361"/>
          <p:cNvSpPr>
            <a:spLocks noChangeShapeType="1"/>
          </p:cNvSpPr>
          <p:nvPr/>
        </p:nvSpPr>
        <p:spPr bwMode="auto">
          <a:xfrm flipV="1">
            <a:off x="4908483" y="787036"/>
            <a:ext cx="180000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88" name="Line 1362"/>
          <p:cNvSpPr>
            <a:spLocks noChangeShapeType="1"/>
          </p:cNvSpPr>
          <p:nvPr/>
        </p:nvSpPr>
        <p:spPr bwMode="auto">
          <a:xfrm flipH="1">
            <a:off x="5519719" y="695850"/>
            <a:ext cx="0" cy="1440000"/>
          </a:xfrm>
          <a:prstGeom prst="line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92" name="Text Box 1366"/>
          <p:cNvSpPr txBox="1">
            <a:spLocks noChangeArrowheads="1"/>
          </p:cNvSpPr>
          <p:nvPr/>
        </p:nvSpPr>
        <p:spPr bwMode="auto">
          <a:xfrm>
            <a:off x="1863245" y="-63759"/>
            <a:ext cx="279807" cy="18986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DZ" sz="1400" b="1" dirty="0">
                <a:solidFill>
                  <a:srgbClr val="FF00FF"/>
                </a:solidFill>
              </a:rPr>
              <a:t>0</a:t>
            </a:r>
            <a:endParaRPr lang="fr-FR" sz="1400" b="1" dirty="0"/>
          </a:p>
        </p:txBody>
      </p:sp>
      <p:sp>
        <p:nvSpPr>
          <p:cNvPr id="193" name="Text Box 1367"/>
          <p:cNvSpPr txBox="1">
            <a:spLocks noChangeArrowheads="1"/>
          </p:cNvSpPr>
          <p:nvPr/>
        </p:nvSpPr>
        <p:spPr bwMode="auto">
          <a:xfrm>
            <a:off x="3100748" y="-67259"/>
            <a:ext cx="349759" cy="19111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>
                <a:solidFill>
                  <a:srgbClr val="FF00FF"/>
                </a:solidFill>
              </a:rPr>
              <a:t>1</a:t>
            </a:r>
            <a:endParaRPr lang="fr-FR" sz="1400" b="1" dirty="0"/>
          </a:p>
        </p:txBody>
      </p:sp>
      <p:sp>
        <p:nvSpPr>
          <p:cNvPr id="194" name="Text Box 1368"/>
          <p:cNvSpPr txBox="1">
            <a:spLocks noChangeArrowheads="1"/>
          </p:cNvSpPr>
          <p:nvPr/>
        </p:nvSpPr>
        <p:spPr bwMode="auto">
          <a:xfrm>
            <a:off x="4738863" y="-60391"/>
            <a:ext cx="209855" cy="18986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>
                <a:solidFill>
                  <a:srgbClr val="FF00FF"/>
                </a:solidFill>
              </a:rPr>
              <a:t>1</a:t>
            </a:r>
            <a:endParaRPr lang="fr-FR" sz="1400" b="1"/>
          </a:p>
        </p:txBody>
      </p:sp>
      <p:grpSp>
        <p:nvGrpSpPr>
          <p:cNvPr id="227" name="Groupe 226"/>
          <p:cNvGrpSpPr/>
          <p:nvPr/>
        </p:nvGrpSpPr>
        <p:grpSpPr>
          <a:xfrm>
            <a:off x="5068400" y="581674"/>
            <a:ext cx="441436" cy="254942"/>
            <a:chOff x="6069344" y="735545"/>
            <a:chExt cx="441436" cy="254942"/>
          </a:xfrm>
        </p:grpSpPr>
        <p:grpSp>
          <p:nvGrpSpPr>
            <p:cNvPr id="189" name="Group 1363"/>
            <p:cNvGrpSpPr>
              <a:grpSpLocks/>
            </p:cNvGrpSpPr>
            <p:nvPr/>
          </p:nvGrpSpPr>
          <p:grpSpPr bwMode="auto">
            <a:xfrm>
              <a:off x="6069344" y="735545"/>
              <a:ext cx="308015" cy="254942"/>
              <a:chOff x="4818" y="2840"/>
              <a:chExt cx="172" cy="153"/>
            </a:xfrm>
          </p:grpSpPr>
          <p:sp>
            <p:nvSpPr>
              <p:cNvPr id="190" name="AutoShape 1364"/>
              <p:cNvSpPr>
                <a:spLocks noChangeAspect="1" noChangeArrowheads="1"/>
              </p:cNvSpPr>
              <p:nvPr/>
            </p:nvSpPr>
            <p:spPr bwMode="auto">
              <a:xfrm>
                <a:off x="4818" y="2840"/>
                <a:ext cx="122" cy="153"/>
              </a:xfrm>
              <a:prstGeom prst="flowChartDelay">
                <a:avLst/>
              </a:prstGeom>
              <a:ln>
                <a:solidFill>
                  <a:srgbClr val="CC00CC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Oval 1365"/>
              <p:cNvSpPr>
                <a:spLocks noChangeArrowheads="1"/>
              </p:cNvSpPr>
              <p:nvPr/>
            </p:nvSpPr>
            <p:spPr bwMode="auto">
              <a:xfrm>
                <a:off x="4947" y="2894"/>
                <a:ext cx="43" cy="46"/>
              </a:xfrm>
              <a:prstGeom prst="ellipse">
                <a:avLst/>
              </a:prstGeom>
              <a:ln>
                <a:solidFill>
                  <a:srgbClr val="CC00CC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5" name="Line 380"/>
            <p:cNvSpPr>
              <a:spLocks noChangeAspect="1" noChangeShapeType="1"/>
            </p:cNvSpPr>
            <p:nvPr/>
          </p:nvSpPr>
          <p:spPr bwMode="auto">
            <a:xfrm>
              <a:off x="6369145" y="858454"/>
              <a:ext cx="141635" cy="0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28" name="Groupe 227"/>
          <p:cNvGrpSpPr/>
          <p:nvPr/>
        </p:nvGrpSpPr>
        <p:grpSpPr>
          <a:xfrm>
            <a:off x="197976" y="567111"/>
            <a:ext cx="3629252" cy="1217984"/>
            <a:chOff x="395391" y="720982"/>
            <a:chExt cx="3629252" cy="1217984"/>
          </a:xfrm>
        </p:grpSpPr>
        <p:grpSp>
          <p:nvGrpSpPr>
            <p:cNvPr id="199" name="Groupe 198"/>
            <p:cNvGrpSpPr/>
            <p:nvPr/>
          </p:nvGrpSpPr>
          <p:grpSpPr>
            <a:xfrm>
              <a:off x="3800676" y="910846"/>
              <a:ext cx="223967" cy="1028120"/>
              <a:chOff x="3812868" y="963706"/>
              <a:chExt cx="223967" cy="1028120"/>
            </a:xfrm>
          </p:grpSpPr>
          <p:sp>
            <p:nvSpPr>
              <p:cNvPr id="112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3826019" y="963706"/>
                <a:ext cx="0" cy="1024293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16" name="Group 376"/>
              <p:cNvGrpSpPr>
                <a:grpSpLocks noChangeAspect="1"/>
              </p:cNvGrpSpPr>
              <p:nvPr/>
            </p:nvGrpSpPr>
            <p:grpSpPr bwMode="auto">
              <a:xfrm>
                <a:off x="3812868" y="1247340"/>
                <a:ext cx="223967" cy="744486"/>
                <a:chOff x="1939" y="5059"/>
                <a:chExt cx="311" cy="1028"/>
              </a:xfrm>
            </p:grpSpPr>
            <p:sp>
              <p:nvSpPr>
                <p:cNvPr id="117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39" y="6087"/>
                  <a:ext cx="28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50" y="5059"/>
                  <a:ext cx="3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" name="Groupe 222"/>
            <p:cNvGrpSpPr/>
            <p:nvPr/>
          </p:nvGrpSpPr>
          <p:grpSpPr>
            <a:xfrm>
              <a:off x="395391" y="720982"/>
              <a:ext cx="3417218" cy="276060"/>
              <a:chOff x="395391" y="720982"/>
              <a:chExt cx="3417218" cy="276060"/>
            </a:xfrm>
          </p:grpSpPr>
          <p:sp>
            <p:nvSpPr>
              <p:cNvPr id="115" name="Text Box 374"/>
              <p:cNvSpPr txBox="1">
                <a:spLocks noChangeAspect="1" noChangeArrowheads="1"/>
              </p:cNvSpPr>
              <p:nvPr/>
            </p:nvSpPr>
            <p:spPr bwMode="auto">
              <a:xfrm>
                <a:off x="395391" y="720982"/>
                <a:ext cx="294797" cy="27606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1</a:t>
                </a:r>
              </a:p>
            </p:txBody>
          </p:sp>
          <p:sp>
            <p:nvSpPr>
              <p:cNvPr id="139" name="Line 400"/>
              <p:cNvSpPr>
                <a:spLocks noChangeAspect="1" noChangeShapeType="1"/>
              </p:cNvSpPr>
              <p:nvPr/>
            </p:nvSpPr>
            <p:spPr bwMode="auto">
              <a:xfrm>
                <a:off x="644609" y="912608"/>
                <a:ext cx="316800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2" name="Groupe 201"/>
            <p:cNvGrpSpPr/>
            <p:nvPr/>
          </p:nvGrpSpPr>
          <p:grpSpPr>
            <a:xfrm>
              <a:off x="984027" y="904950"/>
              <a:ext cx="221301" cy="1024293"/>
              <a:chOff x="984027" y="957810"/>
              <a:chExt cx="221301" cy="1024293"/>
            </a:xfrm>
          </p:grpSpPr>
          <p:sp>
            <p:nvSpPr>
              <p:cNvPr id="156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984027" y="957810"/>
                <a:ext cx="0" cy="1024293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53" name="Group 416"/>
              <p:cNvGrpSpPr>
                <a:grpSpLocks noChangeAspect="1"/>
              </p:cNvGrpSpPr>
              <p:nvPr/>
            </p:nvGrpSpPr>
            <p:grpSpPr bwMode="auto">
              <a:xfrm>
                <a:off x="989096" y="1238597"/>
                <a:ext cx="216232" cy="740051"/>
                <a:chOff x="2654" y="5059"/>
                <a:chExt cx="299" cy="1020"/>
              </a:xfrm>
            </p:grpSpPr>
            <p:sp>
              <p:nvSpPr>
                <p:cNvPr id="154" name="Line 4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6079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5" name="Line 4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4" y="5059"/>
                  <a:ext cx="299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98" name="Groupe 197"/>
            <p:cNvGrpSpPr/>
            <p:nvPr/>
          </p:nvGrpSpPr>
          <p:grpSpPr>
            <a:xfrm>
              <a:off x="2411961" y="908428"/>
              <a:ext cx="202361" cy="1024293"/>
              <a:chOff x="2411961" y="961288"/>
              <a:chExt cx="202361" cy="1024293"/>
            </a:xfrm>
          </p:grpSpPr>
          <p:sp>
            <p:nvSpPr>
              <p:cNvPr id="161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2411961" y="1985581"/>
                <a:ext cx="202361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Line 429"/>
              <p:cNvSpPr>
                <a:spLocks noChangeAspect="1" noChangeShapeType="1"/>
              </p:cNvSpPr>
              <p:nvPr/>
            </p:nvSpPr>
            <p:spPr bwMode="auto">
              <a:xfrm flipH="1">
                <a:off x="2422862" y="1241095"/>
                <a:ext cx="18000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2418207" y="961288"/>
                <a:ext cx="0" cy="1024293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07" name="Text Box 1053"/>
          <p:cNvSpPr txBox="1">
            <a:spLocks noChangeArrowheads="1"/>
          </p:cNvSpPr>
          <p:nvPr/>
        </p:nvSpPr>
        <p:spPr bwMode="auto">
          <a:xfrm>
            <a:off x="678847" y="6502789"/>
            <a:ext cx="324000" cy="288000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0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208" name="Text Box 1053"/>
          <p:cNvSpPr txBox="1">
            <a:spLocks noChangeArrowheads="1"/>
          </p:cNvSpPr>
          <p:nvPr/>
        </p:nvSpPr>
        <p:spPr bwMode="auto">
          <a:xfrm>
            <a:off x="1317026" y="6495955"/>
            <a:ext cx="324000" cy="288000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209" name="Text Box 1053"/>
          <p:cNvSpPr txBox="1">
            <a:spLocks noChangeArrowheads="1"/>
          </p:cNvSpPr>
          <p:nvPr/>
        </p:nvSpPr>
        <p:spPr bwMode="auto">
          <a:xfrm>
            <a:off x="2602910" y="6500718"/>
            <a:ext cx="324000" cy="288000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3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210" name="Text Box 1053"/>
          <p:cNvSpPr txBox="1">
            <a:spLocks noChangeArrowheads="1"/>
          </p:cNvSpPr>
          <p:nvPr/>
        </p:nvSpPr>
        <p:spPr bwMode="auto">
          <a:xfrm>
            <a:off x="1959968" y="6500718"/>
            <a:ext cx="324000" cy="288000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2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211" name="Text Box 1053"/>
          <p:cNvSpPr txBox="1">
            <a:spLocks noChangeArrowheads="1"/>
          </p:cNvSpPr>
          <p:nvPr/>
        </p:nvSpPr>
        <p:spPr bwMode="auto">
          <a:xfrm>
            <a:off x="3236327" y="6492034"/>
            <a:ext cx="324000" cy="288000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4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212" name="Text Box 1053"/>
          <p:cNvSpPr txBox="1">
            <a:spLocks noChangeArrowheads="1"/>
          </p:cNvSpPr>
          <p:nvPr/>
        </p:nvSpPr>
        <p:spPr bwMode="auto">
          <a:xfrm>
            <a:off x="3860219" y="6496796"/>
            <a:ext cx="324000" cy="288000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5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214" name="Text Box 1053"/>
          <p:cNvSpPr txBox="1">
            <a:spLocks noChangeArrowheads="1"/>
          </p:cNvSpPr>
          <p:nvPr/>
        </p:nvSpPr>
        <p:spPr bwMode="auto">
          <a:xfrm>
            <a:off x="4499038" y="6496156"/>
            <a:ext cx="324000" cy="288000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6</a:t>
            </a:r>
            <a:endParaRPr lang="fr-FR" sz="1100" dirty="0">
              <a:solidFill>
                <a:srgbClr val="FFFF00"/>
              </a:solidFill>
            </a:endParaRPr>
          </a:p>
        </p:txBody>
      </p:sp>
      <p:graphicFrame>
        <p:nvGraphicFramePr>
          <p:cNvPr id="236" name="Group 870"/>
          <p:cNvGraphicFramePr>
            <a:graphicFrameLocks noGrp="1"/>
          </p:cNvGraphicFramePr>
          <p:nvPr/>
        </p:nvGraphicFramePr>
        <p:xfrm>
          <a:off x="6070630" y="4322786"/>
          <a:ext cx="2787650" cy="2438400"/>
        </p:xfrm>
        <a:graphic>
          <a:graphicData uri="http://schemas.openxmlformats.org/drawingml/2006/table">
            <a:tbl>
              <a:tblPr/>
              <a:tblGrid>
                <a:gridCol w="696913"/>
                <a:gridCol w="696912"/>
                <a:gridCol w="696913"/>
                <a:gridCol w="69691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237" name="Text Box 794"/>
          <p:cNvSpPr txBox="1">
            <a:spLocks noChangeArrowheads="1"/>
          </p:cNvSpPr>
          <p:nvPr/>
        </p:nvSpPr>
        <p:spPr bwMode="auto">
          <a:xfrm>
            <a:off x="7637493" y="459742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38" name="Text Box 795"/>
          <p:cNvSpPr txBox="1">
            <a:spLocks noChangeArrowheads="1"/>
          </p:cNvSpPr>
          <p:nvPr/>
        </p:nvSpPr>
        <p:spPr bwMode="auto">
          <a:xfrm>
            <a:off x="6956455" y="459742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39" name="Text Box 796"/>
          <p:cNvSpPr txBox="1">
            <a:spLocks noChangeArrowheads="1"/>
          </p:cNvSpPr>
          <p:nvPr/>
        </p:nvSpPr>
        <p:spPr bwMode="auto">
          <a:xfrm>
            <a:off x="6269068" y="459742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40" name="Text Box 797"/>
          <p:cNvSpPr txBox="1">
            <a:spLocks noChangeArrowheads="1"/>
          </p:cNvSpPr>
          <p:nvPr/>
        </p:nvSpPr>
        <p:spPr bwMode="auto">
          <a:xfrm>
            <a:off x="8335993" y="460536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41" name="Text Box 801"/>
          <p:cNvSpPr txBox="1">
            <a:spLocks noChangeArrowheads="1"/>
          </p:cNvSpPr>
          <p:nvPr/>
        </p:nvSpPr>
        <p:spPr bwMode="auto">
          <a:xfrm>
            <a:off x="7637493" y="491492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42" name="Text Box 802"/>
          <p:cNvSpPr txBox="1">
            <a:spLocks noChangeArrowheads="1"/>
          </p:cNvSpPr>
          <p:nvPr/>
        </p:nvSpPr>
        <p:spPr bwMode="auto">
          <a:xfrm>
            <a:off x="6956455" y="491492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43" name="Text Box 803"/>
          <p:cNvSpPr txBox="1">
            <a:spLocks noChangeArrowheads="1"/>
          </p:cNvSpPr>
          <p:nvPr/>
        </p:nvSpPr>
        <p:spPr bwMode="auto">
          <a:xfrm>
            <a:off x="6269068" y="491492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44" name="Text Box 804"/>
          <p:cNvSpPr txBox="1">
            <a:spLocks noChangeArrowheads="1"/>
          </p:cNvSpPr>
          <p:nvPr/>
        </p:nvSpPr>
        <p:spPr bwMode="auto">
          <a:xfrm>
            <a:off x="8335993" y="492286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5" name="Text Box 808"/>
          <p:cNvSpPr txBox="1">
            <a:spLocks noChangeArrowheads="1"/>
          </p:cNvSpPr>
          <p:nvPr/>
        </p:nvSpPr>
        <p:spPr bwMode="auto">
          <a:xfrm>
            <a:off x="7647018" y="524512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46" name="Text Box 809"/>
          <p:cNvSpPr txBox="1">
            <a:spLocks noChangeArrowheads="1"/>
          </p:cNvSpPr>
          <p:nvPr/>
        </p:nvSpPr>
        <p:spPr bwMode="auto">
          <a:xfrm>
            <a:off x="6965980" y="524512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47" name="Text Box 810"/>
          <p:cNvSpPr txBox="1">
            <a:spLocks noChangeArrowheads="1"/>
          </p:cNvSpPr>
          <p:nvPr/>
        </p:nvSpPr>
        <p:spPr bwMode="auto">
          <a:xfrm>
            <a:off x="6278593" y="524512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48" name="Text Box 811"/>
          <p:cNvSpPr txBox="1">
            <a:spLocks noChangeArrowheads="1"/>
          </p:cNvSpPr>
          <p:nvPr/>
        </p:nvSpPr>
        <p:spPr bwMode="auto">
          <a:xfrm>
            <a:off x="8345518" y="525306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49" name="Text Box 815"/>
          <p:cNvSpPr txBox="1">
            <a:spLocks noChangeArrowheads="1"/>
          </p:cNvSpPr>
          <p:nvPr/>
        </p:nvSpPr>
        <p:spPr bwMode="auto">
          <a:xfrm>
            <a:off x="7637493" y="55530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50" name="Text Box 816"/>
          <p:cNvSpPr txBox="1">
            <a:spLocks noChangeArrowheads="1"/>
          </p:cNvSpPr>
          <p:nvPr/>
        </p:nvSpPr>
        <p:spPr bwMode="auto">
          <a:xfrm>
            <a:off x="6956455" y="55530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51" name="Text Box 817"/>
          <p:cNvSpPr txBox="1">
            <a:spLocks noChangeArrowheads="1"/>
          </p:cNvSpPr>
          <p:nvPr/>
        </p:nvSpPr>
        <p:spPr bwMode="auto">
          <a:xfrm>
            <a:off x="6269068" y="55530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52" name="Text Box 818"/>
          <p:cNvSpPr txBox="1">
            <a:spLocks noChangeArrowheads="1"/>
          </p:cNvSpPr>
          <p:nvPr/>
        </p:nvSpPr>
        <p:spPr bwMode="auto">
          <a:xfrm>
            <a:off x="8335993" y="55610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53" name="Text Box 822"/>
          <p:cNvSpPr txBox="1">
            <a:spLocks noChangeArrowheads="1"/>
          </p:cNvSpPr>
          <p:nvPr/>
        </p:nvSpPr>
        <p:spPr bwMode="auto">
          <a:xfrm>
            <a:off x="7647018" y="58451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54" name="Text Box 823"/>
          <p:cNvSpPr txBox="1">
            <a:spLocks noChangeArrowheads="1"/>
          </p:cNvSpPr>
          <p:nvPr/>
        </p:nvSpPr>
        <p:spPr bwMode="auto">
          <a:xfrm>
            <a:off x="6965980" y="58451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55" name="Text Box 824"/>
          <p:cNvSpPr txBox="1">
            <a:spLocks noChangeArrowheads="1"/>
          </p:cNvSpPr>
          <p:nvPr/>
        </p:nvSpPr>
        <p:spPr bwMode="auto">
          <a:xfrm>
            <a:off x="6278593" y="58451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56" name="Text Box 825"/>
          <p:cNvSpPr txBox="1">
            <a:spLocks noChangeArrowheads="1"/>
          </p:cNvSpPr>
          <p:nvPr/>
        </p:nvSpPr>
        <p:spPr bwMode="auto">
          <a:xfrm>
            <a:off x="8345518" y="58531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57" name="Text Box 829"/>
          <p:cNvSpPr txBox="1">
            <a:spLocks noChangeArrowheads="1"/>
          </p:cNvSpPr>
          <p:nvPr/>
        </p:nvSpPr>
        <p:spPr bwMode="auto">
          <a:xfrm>
            <a:off x="7637493" y="61499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58" name="Text Box 830"/>
          <p:cNvSpPr txBox="1">
            <a:spLocks noChangeArrowheads="1"/>
          </p:cNvSpPr>
          <p:nvPr/>
        </p:nvSpPr>
        <p:spPr bwMode="auto">
          <a:xfrm>
            <a:off x="6956455" y="61499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59" name="Text Box 831"/>
          <p:cNvSpPr txBox="1">
            <a:spLocks noChangeArrowheads="1"/>
          </p:cNvSpPr>
          <p:nvPr/>
        </p:nvSpPr>
        <p:spPr bwMode="auto">
          <a:xfrm>
            <a:off x="6269068" y="61499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60" name="Text Box 832"/>
          <p:cNvSpPr txBox="1">
            <a:spLocks noChangeArrowheads="1"/>
          </p:cNvSpPr>
          <p:nvPr/>
        </p:nvSpPr>
        <p:spPr bwMode="auto">
          <a:xfrm>
            <a:off x="8335993" y="61579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61" name="Text Box 836"/>
          <p:cNvSpPr txBox="1">
            <a:spLocks noChangeArrowheads="1"/>
          </p:cNvSpPr>
          <p:nvPr/>
        </p:nvSpPr>
        <p:spPr bwMode="auto">
          <a:xfrm>
            <a:off x="7637493" y="64420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62" name="Text Box 837"/>
          <p:cNvSpPr txBox="1">
            <a:spLocks noChangeArrowheads="1"/>
          </p:cNvSpPr>
          <p:nvPr/>
        </p:nvSpPr>
        <p:spPr bwMode="auto">
          <a:xfrm>
            <a:off x="6956455" y="64420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63" name="Text Box 838"/>
          <p:cNvSpPr txBox="1">
            <a:spLocks noChangeArrowheads="1"/>
          </p:cNvSpPr>
          <p:nvPr/>
        </p:nvSpPr>
        <p:spPr bwMode="auto">
          <a:xfrm>
            <a:off x="6269068" y="64420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264" name="Text Box 839"/>
          <p:cNvSpPr txBox="1">
            <a:spLocks noChangeArrowheads="1"/>
          </p:cNvSpPr>
          <p:nvPr/>
        </p:nvSpPr>
        <p:spPr bwMode="auto">
          <a:xfrm>
            <a:off x="8335993" y="64500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65" name="AutoShape 854"/>
          <p:cNvSpPr>
            <a:spLocks/>
          </p:cNvSpPr>
          <p:nvPr/>
        </p:nvSpPr>
        <p:spPr bwMode="auto">
          <a:xfrm>
            <a:off x="5868708" y="4770460"/>
            <a:ext cx="180000" cy="1836000"/>
          </a:xfrm>
          <a:prstGeom prst="leftBracket">
            <a:avLst>
              <a:gd name="adj" fmla="val 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66" name="Text Box 1318"/>
          <p:cNvSpPr txBox="1">
            <a:spLocks noChangeArrowheads="1"/>
          </p:cNvSpPr>
          <p:nvPr/>
        </p:nvSpPr>
        <p:spPr bwMode="auto">
          <a:xfrm>
            <a:off x="7396203" y="3919543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جدول الحقيقة: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grpSp>
        <p:nvGrpSpPr>
          <p:cNvPr id="274" name="Groupe 273"/>
          <p:cNvGrpSpPr/>
          <p:nvPr/>
        </p:nvGrpSpPr>
        <p:grpSpPr>
          <a:xfrm>
            <a:off x="5830990" y="1258966"/>
            <a:ext cx="3312000" cy="1069321"/>
            <a:chOff x="-13855" y="571480"/>
            <a:chExt cx="3312000" cy="1069321"/>
          </a:xfrm>
        </p:grpSpPr>
        <p:sp>
          <p:nvSpPr>
            <p:cNvPr id="275" name="Forme en L 274"/>
            <p:cNvSpPr/>
            <p:nvPr/>
          </p:nvSpPr>
          <p:spPr>
            <a:xfrm>
              <a:off x="34986" y="599612"/>
              <a:ext cx="3168000" cy="936000"/>
            </a:xfrm>
            <a:prstGeom prst="corner">
              <a:avLst>
                <a:gd name="adj1" fmla="val 50000"/>
                <a:gd name="adj2" fmla="val 177828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7" name="Image 27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3855" y="571480"/>
              <a:ext cx="3312000" cy="1069321"/>
            </a:xfrm>
            <a:prstGeom prst="rect">
              <a:avLst/>
            </a:prstGeom>
            <a:noFill/>
          </p:spPr>
        </p:pic>
      </p:grpSp>
      <p:grpSp>
        <p:nvGrpSpPr>
          <p:cNvPr id="282" name="Groupe 281"/>
          <p:cNvGrpSpPr/>
          <p:nvPr/>
        </p:nvGrpSpPr>
        <p:grpSpPr>
          <a:xfrm>
            <a:off x="6715108" y="857232"/>
            <a:ext cx="1428792" cy="338554"/>
            <a:chOff x="7286644" y="1214422"/>
            <a:chExt cx="1428792" cy="338554"/>
          </a:xfrm>
        </p:grpSpPr>
        <p:sp>
          <p:nvSpPr>
            <p:cNvPr id="279" name="ZoneTexte 278"/>
            <p:cNvSpPr txBox="1"/>
            <p:nvPr/>
          </p:nvSpPr>
          <p:spPr>
            <a:xfrm>
              <a:off x="7286644" y="1214422"/>
              <a:ext cx="142879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008000"/>
                  </a:solidFill>
                </a:rPr>
                <a:t>N = </a:t>
              </a:r>
              <a:r>
                <a:rPr lang="fr-FR" sz="1600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sz="1600" b="1" baseline="-30000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C</a:t>
              </a:r>
              <a:r>
                <a:rPr lang="fr-FR" sz="1600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sz="1600" b="1" baseline="-30000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B</a:t>
              </a:r>
              <a:endParaRPr lang="fr-FR" sz="16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281" name="Connecteur droit 280"/>
            <p:cNvCxnSpPr/>
            <p:nvPr/>
          </p:nvCxnSpPr>
          <p:spPr>
            <a:xfrm>
              <a:off x="7803544" y="1240586"/>
              <a:ext cx="324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4" name="ZoneTexte 283"/>
          <p:cNvSpPr txBox="1"/>
          <p:nvPr/>
        </p:nvSpPr>
        <p:spPr>
          <a:xfrm>
            <a:off x="5456150" y="504245"/>
            <a:ext cx="42862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N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286" name="Text Box 1318"/>
          <p:cNvSpPr txBox="1">
            <a:spLocks noChangeArrowheads="1"/>
          </p:cNvSpPr>
          <p:nvPr/>
        </p:nvSpPr>
        <p:spPr bwMode="auto">
          <a:xfrm>
            <a:off x="7143736" y="428604"/>
            <a:ext cx="200026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u="sng" dirty="0" smtClean="0">
                <a:solidFill>
                  <a:srgbClr val="CC9900"/>
                </a:solidFill>
                <a:cs typeface="Arabic Transparent" pitchFamily="2" charset="-78"/>
              </a:rPr>
              <a:t>المعادلة المنطقية لـ </a:t>
            </a:r>
            <a:r>
              <a:rPr lang="fr-FR" b="1" u="sng" dirty="0" smtClean="0">
                <a:solidFill>
                  <a:srgbClr val="CC9900"/>
                </a:solidFill>
                <a:cs typeface="Arabic Transparent" pitchFamily="2" charset="-78"/>
              </a:rPr>
              <a:t>N</a:t>
            </a:r>
            <a:endParaRPr lang="fr-FR" b="1" u="sng" dirty="0">
              <a:solidFill>
                <a:srgbClr val="CC9900"/>
              </a:solidFill>
              <a:cs typeface="Arabic Transparent" pitchFamily="2" charset="-78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0" y="2263406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buFont typeface="Wingdings" pitchFamily="2" charset="2"/>
              <a:buChar char="§"/>
            </a:pP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تستعمل المداخل </a:t>
            </a:r>
            <a:r>
              <a:rPr lang="fr-FR" sz="1400" b="1" dirty="0" smtClean="0">
                <a:solidFill>
                  <a:srgbClr val="FF0000"/>
                </a:solidFill>
                <a:cs typeface="Arabic Transparent" pitchFamily="2" charset="-78"/>
              </a:rPr>
              <a:t>R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لإرغام العداد للعودة إلى الصفر عند النبضة </a:t>
            </a:r>
            <a:r>
              <a:rPr lang="fr-FR" sz="1400" b="1" dirty="0" smtClean="0">
                <a:solidFill>
                  <a:srgbClr val="FF0000"/>
                </a:solidFill>
                <a:cs typeface="Arabic Transparent" pitchFamily="2" charset="-78"/>
              </a:rPr>
              <a:t>N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وهي تردد العداد </a:t>
            </a:r>
            <a:r>
              <a:rPr lang="ar-DZ" sz="1600" b="1" dirty="0" err="1" smtClean="0">
                <a:solidFill>
                  <a:schemeClr val="tx1"/>
                </a:solidFill>
                <a:cs typeface="Arabic Transparent" pitchFamily="2" charset="-78"/>
              </a:rPr>
              <a:t>اللاتزامني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، فيعد العداد بذلك من</a:t>
            </a: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 0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إلى </a:t>
            </a:r>
            <a:r>
              <a:rPr lang="fr-FR" sz="1600" b="1" dirty="0" smtClean="0">
                <a:solidFill>
                  <a:srgbClr val="FF0000"/>
                </a:solidFill>
                <a:cs typeface="Arabic Transparent" pitchFamily="2" charset="-78"/>
              </a:rPr>
              <a:t>(N-1)</a:t>
            </a: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ثم يعود إلى الصفر.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§"/>
            </a:pP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تربط المخارج </a:t>
            </a:r>
            <a:r>
              <a:rPr lang="fr-FR" sz="1600" b="1" dirty="0" smtClean="0">
                <a:solidFill>
                  <a:schemeClr val="tx1"/>
                </a:solidFill>
                <a:cs typeface="Arabic Transparent" pitchFamily="2" charset="-78"/>
              </a:rPr>
              <a:t>Q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التي تكون في الحالة </a:t>
            </a: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1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من أجل المقاس </a:t>
            </a:r>
            <a:r>
              <a:rPr lang="fr-FR" sz="1600" b="1" dirty="0" smtClean="0">
                <a:solidFill>
                  <a:srgbClr val="FF0000"/>
                </a:solidFill>
                <a:cs typeface="Arabic Transparent" pitchFamily="2" charset="-78"/>
              </a:rPr>
              <a:t>N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الممثل في النظام الثنائي بمداخل بوابة منطقية </a:t>
            </a: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”لاو“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ليربط مخرج هذه البوابة بجميع المداخل</a:t>
            </a:r>
            <a:r>
              <a:rPr lang="ar-DZ" sz="1600" b="1" dirty="0" smtClean="0">
                <a:solidFill>
                  <a:srgbClr val="FF0000"/>
                </a:solidFill>
                <a:cs typeface="Arabic Transparent" pitchFamily="2" charset="-78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cs typeface="Arabic Transparent" pitchFamily="2" charset="-78"/>
              </a:rPr>
              <a:t>R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ar-DZ" sz="1600" b="1" dirty="0" err="1" smtClean="0">
                <a:solidFill>
                  <a:schemeClr val="tx1"/>
                </a:solidFill>
                <a:cs typeface="Arabic Transparent" pitchFamily="2" charset="-78"/>
              </a:rPr>
              <a:t>للقلابات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المستعملة .</a:t>
            </a:r>
            <a:endParaRPr lang="fr-FR" sz="1600" dirty="0">
              <a:solidFill>
                <a:schemeClr val="tx1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9222" grpId="0"/>
      <p:bldP spid="385" grpId="0" animBg="1"/>
      <p:bldP spid="276" grpId="0"/>
      <p:bldP spid="105" grpId="0"/>
      <p:bldP spid="108" grpId="0" animBg="1"/>
      <p:bldP spid="109" grpId="0" animBg="1"/>
      <p:bldP spid="110" grpId="0" animBg="1"/>
      <p:bldP spid="111" grpId="0" animBg="1"/>
      <p:bldP spid="113" grpId="0" animBg="1"/>
      <p:bldP spid="114" grpId="0" animBg="1"/>
      <p:bldP spid="157" grpId="0"/>
      <p:bldP spid="158" grpId="0"/>
      <p:bldP spid="160" grpId="0"/>
      <p:bldP spid="186" grpId="0" animBg="1"/>
      <p:bldP spid="187" grpId="0" animBg="1"/>
      <p:bldP spid="188" grpId="0" animBg="1"/>
      <p:bldP spid="192" grpId="0"/>
      <p:bldP spid="193" grpId="0"/>
      <p:bldP spid="194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4" grpId="0" animBg="1"/>
      <p:bldP spid="237" grpId="0"/>
      <p:bldP spid="237" grpId="1"/>
      <p:bldP spid="238" grpId="0"/>
      <p:bldP spid="238" grpId="1"/>
      <p:bldP spid="239" grpId="0"/>
      <p:bldP spid="239" grpId="1"/>
      <p:bldP spid="240" grpId="0"/>
      <p:bldP spid="240" grpId="1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 animBg="1"/>
      <p:bldP spid="266" grpId="0"/>
      <p:bldP spid="284" grpId="0"/>
      <p:bldP spid="286" grpId="0"/>
      <p:bldP spid="2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77578" y="2804506"/>
          <a:ext cx="5680895" cy="2910510"/>
        </p:xfrm>
        <a:graphic>
          <a:graphicData uri="http://schemas.openxmlformats.org/drawingml/2006/table">
            <a:tbl>
              <a:tblPr/>
              <a:tblGrid>
                <a:gridCol w="436057"/>
                <a:gridCol w="421197"/>
                <a:gridCol w="452021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  <a:gridCol w="437162"/>
              </a:tblGrid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" y="-18008"/>
            <a:ext cx="5638035" cy="20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8" name="Groupe 237"/>
          <p:cNvGrpSpPr/>
          <p:nvPr/>
        </p:nvGrpSpPr>
        <p:grpSpPr>
          <a:xfrm>
            <a:off x="466411" y="3976792"/>
            <a:ext cx="210149" cy="1515226"/>
            <a:chOff x="466411" y="4338239"/>
            <a:chExt cx="210149" cy="1515226"/>
          </a:xfrm>
        </p:grpSpPr>
        <p:sp>
          <p:nvSpPr>
            <p:cNvPr id="11" name="Text Box 1320"/>
            <p:cNvSpPr txBox="1">
              <a:spLocks noChangeArrowheads="1"/>
            </p:cNvSpPr>
            <p:nvPr/>
          </p:nvSpPr>
          <p:spPr bwMode="auto">
            <a:xfrm>
              <a:off x="471742" y="4338239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  <p:sp>
          <p:nvSpPr>
            <p:cNvPr id="12" name="Text Box 1321"/>
            <p:cNvSpPr txBox="1">
              <a:spLocks noChangeArrowheads="1"/>
            </p:cNvSpPr>
            <p:nvPr/>
          </p:nvSpPr>
          <p:spPr bwMode="auto">
            <a:xfrm>
              <a:off x="466411" y="4935013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  <p:sp>
          <p:nvSpPr>
            <p:cNvPr id="13" name="Text Box 1322"/>
            <p:cNvSpPr txBox="1">
              <a:spLocks noChangeArrowheads="1"/>
            </p:cNvSpPr>
            <p:nvPr/>
          </p:nvSpPr>
          <p:spPr bwMode="auto">
            <a:xfrm>
              <a:off x="468064" y="5545688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</p:grpSp>
      <p:grpSp>
        <p:nvGrpSpPr>
          <p:cNvPr id="257" name="Groupe 256"/>
          <p:cNvGrpSpPr/>
          <p:nvPr/>
        </p:nvGrpSpPr>
        <p:grpSpPr>
          <a:xfrm>
            <a:off x="79949" y="2782852"/>
            <a:ext cx="5726908" cy="463060"/>
            <a:chOff x="79949" y="3144299"/>
            <a:chExt cx="5726908" cy="463060"/>
          </a:xfrm>
        </p:grpSpPr>
        <p:sp>
          <p:nvSpPr>
            <p:cNvPr id="14" name="Text Box 1050"/>
            <p:cNvSpPr txBox="1">
              <a:spLocks noChangeArrowheads="1"/>
            </p:cNvSpPr>
            <p:nvPr/>
          </p:nvSpPr>
          <p:spPr bwMode="auto">
            <a:xfrm>
              <a:off x="79949" y="3270809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/>
                <a:t>H</a:t>
              </a:r>
            </a:p>
          </p:txBody>
        </p:sp>
        <p:pic>
          <p:nvPicPr>
            <p:cNvPr id="17" name="Image 16"/>
            <p:cNvPicPr/>
            <p:nvPr/>
          </p:nvPicPr>
          <p:blipFill>
            <a:blip r:embed="rId3"/>
            <a:srcRect r="23635" b="-7264"/>
            <a:stretch>
              <a:fillRect/>
            </a:stretch>
          </p:blipFill>
          <p:spPr bwMode="auto">
            <a:xfrm>
              <a:off x="319584" y="3144299"/>
              <a:ext cx="5487273" cy="431834"/>
            </a:xfrm>
            <a:prstGeom prst="rect">
              <a:avLst/>
            </a:prstGeom>
            <a:noFill/>
          </p:spPr>
        </p:pic>
      </p:grpSp>
      <p:grpSp>
        <p:nvGrpSpPr>
          <p:cNvPr id="250" name="Groupe 249"/>
          <p:cNvGrpSpPr/>
          <p:nvPr/>
        </p:nvGrpSpPr>
        <p:grpSpPr>
          <a:xfrm>
            <a:off x="-52420" y="3923698"/>
            <a:ext cx="3267098" cy="511810"/>
            <a:chOff x="-52420" y="4285145"/>
            <a:chExt cx="3267098" cy="511810"/>
          </a:xfrm>
        </p:grpSpPr>
        <p:sp>
          <p:nvSpPr>
            <p:cNvPr id="6" name="Text Box 1051"/>
            <p:cNvSpPr txBox="1">
              <a:spLocks noChangeArrowheads="1"/>
            </p:cNvSpPr>
            <p:nvPr/>
          </p:nvSpPr>
          <p:spPr bwMode="auto">
            <a:xfrm>
              <a:off x="-52420" y="4395682"/>
              <a:ext cx="576262" cy="3667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/>
                <a:t>Q</a:t>
              </a:r>
              <a:r>
                <a:rPr lang="fr-FR" sz="1200" b="1" dirty="0"/>
                <a:t>A</a:t>
              </a:r>
            </a:p>
          </p:txBody>
        </p:sp>
        <p:pic>
          <p:nvPicPr>
            <p:cNvPr id="18" name="Image 17"/>
            <p:cNvPicPr/>
            <p:nvPr/>
          </p:nvPicPr>
          <p:blipFill>
            <a:blip r:embed="rId4"/>
            <a:srcRect r="59872"/>
            <a:stretch>
              <a:fillRect/>
            </a:stretch>
          </p:blipFill>
          <p:spPr bwMode="auto">
            <a:xfrm>
              <a:off x="334121" y="4285145"/>
              <a:ext cx="2880557" cy="511810"/>
            </a:xfrm>
            <a:prstGeom prst="rect">
              <a:avLst/>
            </a:prstGeom>
            <a:noFill/>
          </p:spPr>
        </p:pic>
      </p:grpSp>
      <p:grpSp>
        <p:nvGrpSpPr>
          <p:cNvPr id="239" name="Groupe 238"/>
          <p:cNvGrpSpPr/>
          <p:nvPr/>
        </p:nvGrpSpPr>
        <p:grpSpPr>
          <a:xfrm>
            <a:off x="918795" y="3973563"/>
            <a:ext cx="210149" cy="1515226"/>
            <a:chOff x="918795" y="4335010"/>
            <a:chExt cx="210149" cy="1515226"/>
          </a:xfrm>
        </p:grpSpPr>
        <p:sp>
          <p:nvSpPr>
            <p:cNvPr id="22" name="Text Box 1320"/>
            <p:cNvSpPr txBox="1">
              <a:spLocks noChangeArrowheads="1"/>
            </p:cNvSpPr>
            <p:nvPr/>
          </p:nvSpPr>
          <p:spPr bwMode="auto">
            <a:xfrm>
              <a:off x="924126" y="4335010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srgbClr val="66FFFF"/>
                  </a:solidFill>
                </a:rPr>
                <a:t>1</a:t>
              </a:r>
              <a:endParaRPr lang="fr-FR" sz="1400" b="1" dirty="0">
                <a:solidFill>
                  <a:srgbClr val="66FFFF"/>
                </a:solidFill>
              </a:endParaRPr>
            </a:p>
          </p:txBody>
        </p:sp>
        <p:sp>
          <p:nvSpPr>
            <p:cNvPr id="23" name="Text Box 1321"/>
            <p:cNvSpPr txBox="1">
              <a:spLocks noChangeArrowheads="1"/>
            </p:cNvSpPr>
            <p:nvPr/>
          </p:nvSpPr>
          <p:spPr bwMode="auto">
            <a:xfrm>
              <a:off x="918795" y="4931784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  <p:sp>
          <p:nvSpPr>
            <p:cNvPr id="24" name="Text Box 1322"/>
            <p:cNvSpPr txBox="1">
              <a:spLocks noChangeArrowheads="1"/>
            </p:cNvSpPr>
            <p:nvPr/>
          </p:nvSpPr>
          <p:spPr bwMode="auto">
            <a:xfrm>
              <a:off x="920448" y="5542459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</p:grpSp>
      <p:grpSp>
        <p:nvGrpSpPr>
          <p:cNvPr id="240" name="Groupe 239"/>
          <p:cNvGrpSpPr/>
          <p:nvPr/>
        </p:nvGrpSpPr>
        <p:grpSpPr>
          <a:xfrm>
            <a:off x="1332449" y="3972909"/>
            <a:ext cx="210149" cy="1521404"/>
            <a:chOff x="1332449" y="4334356"/>
            <a:chExt cx="210149" cy="1521404"/>
          </a:xfrm>
        </p:grpSpPr>
        <p:sp>
          <p:nvSpPr>
            <p:cNvPr id="26" name="Text Box 1320"/>
            <p:cNvSpPr txBox="1">
              <a:spLocks noChangeArrowheads="1"/>
            </p:cNvSpPr>
            <p:nvPr/>
          </p:nvSpPr>
          <p:spPr bwMode="auto">
            <a:xfrm>
              <a:off x="1337780" y="4334356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  <p:sp>
          <p:nvSpPr>
            <p:cNvPr id="27" name="Text Box 1321"/>
            <p:cNvSpPr txBox="1">
              <a:spLocks noChangeArrowheads="1"/>
            </p:cNvSpPr>
            <p:nvPr/>
          </p:nvSpPr>
          <p:spPr bwMode="auto">
            <a:xfrm>
              <a:off x="1332449" y="4937308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srgbClr val="66FFFF"/>
                  </a:solidFill>
                </a:rPr>
                <a:t>1</a:t>
              </a:r>
              <a:endParaRPr lang="fr-FR" sz="1400" b="1" dirty="0">
                <a:solidFill>
                  <a:srgbClr val="66FFFF"/>
                </a:solidFill>
              </a:endParaRPr>
            </a:p>
          </p:txBody>
        </p:sp>
        <p:sp>
          <p:nvSpPr>
            <p:cNvPr id="28" name="Text Box 1322"/>
            <p:cNvSpPr txBox="1">
              <a:spLocks noChangeArrowheads="1"/>
            </p:cNvSpPr>
            <p:nvPr/>
          </p:nvSpPr>
          <p:spPr bwMode="auto">
            <a:xfrm>
              <a:off x="1334102" y="5547983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</p:grpSp>
      <p:grpSp>
        <p:nvGrpSpPr>
          <p:cNvPr id="242" name="Groupe 241"/>
          <p:cNvGrpSpPr/>
          <p:nvPr/>
        </p:nvGrpSpPr>
        <p:grpSpPr>
          <a:xfrm>
            <a:off x="2205995" y="3965446"/>
            <a:ext cx="210149" cy="1521576"/>
            <a:chOff x="2205995" y="4326893"/>
            <a:chExt cx="210149" cy="1521576"/>
          </a:xfrm>
        </p:grpSpPr>
        <p:sp>
          <p:nvSpPr>
            <p:cNvPr id="34" name="Text Box 1320"/>
            <p:cNvSpPr txBox="1">
              <a:spLocks noChangeArrowheads="1"/>
            </p:cNvSpPr>
            <p:nvPr/>
          </p:nvSpPr>
          <p:spPr bwMode="auto">
            <a:xfrm>
              <a:off x="2211326" y="4326893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  <p:sp>
          <p:nvSpPr>
            <p:cNvPr id="35" name="Text Box 1321"/>
            <p:cNvSpPr txBox="1">
              <a:spLocks noChangeArrowheads="1"/>
            </p:cNvSpPr>
            <p:nvPr/>
          </p:nvSpPr>
          <p:spPr bwMode="auto">
            <a:xfrm>
              <a:off x="2205995" y="4923667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  <p:sp>
          <p:nvSpPr>
            <p:cNvPr id="36" name="Text Box 1322"/>
            <p:cNvSpPr txBox="1">
              <a:spLocks noChangeArrowheads="1"/>
            </p:cNvSpPr>
            <p:nvPr/>
          </p:nvSpPr>
          <p:spPr bwMode="auto">
            <a:xfrm>
              <a:off x="2207648" y="5540692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srgbClr val="66FFFF"/>
                  </a:solidFill>
                </a:rPr>
                <a:t>1</a:t>
              </a:r>
              <a:endParaRPr lang="fr-FR" sz="1400" b="1" dirty="0">
                <a:solidFill>
                  <a:srgbClr val="66FFFF"/>
                </a:solidFill>
              </a:endParaRPr>
            </a:p>
          </p:txBody>
        </p:sp>
      </p:grpSp>
      <p:grpSp>
        <p:nvGrpSpPr>
          <p:cNvPr id="243" name="Groupe 242"/>
          <p:cNvGrpSpPr/>
          <p:nvPr/>
        </p:nvGrpSpPr>
        <p:grpSpPr>
          <a:xfrm>
            <a:off x="2646804" y="3962217"/>
            <a:ext cx="350974" cy="1527926"/>
            <a:chOff x="2646804" y="4323664"/>
            <a:chExt cx="350974" cy="1527926"/>
          </a:xfrm>
        </p:grpSpPr>
        <p:sp>
          <p:nvSpPr>
            <p:cNvPr id="38" name="Text Box 1320"/>
            <p:cNvSpPr txBox="1">
              <a:spLocks noChangeArrowheads="1"/>
            </p:cNvSpPr>
            <p:nvPr/>
          </p:nvSpPr>
          <p:spPr bwMode="auto">
            <a:xfrm>
              <a:off x="2652135" y="4323664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srgbClr val="66FFFF"/>
                  </a:solidFill>
                </a:rPr>
                <a:t>1</a:t>
              </a:r>
              <a:endParaRPr lang="fr-FR" sz="1400" b="1" dirty="0">
                <a:solidFill>
                  <a:srgbClr val="66FFFF"/>
                </a:solidFill>
              </a:endParaRPr>
            </a:p>
          </p:txBody>
        </p:sp>
        <p:sp>
          <p:nvSpPr>
            <p:cNvPr id="39" name="Text Box 1321"/>
            <p:cNvSpPr txBox="1">
              <a:spLocks noChangeArrowheads="1"/>
            </p:cNvSpPr>
            <p:nvPr/>
          </p:nvSpPr>
          <p:spPr bwMode="auto">
            <a:xfrm>
              <a:off x="2646804" y="4927131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  <p:sp>
          <p:nvSpPr>
            <p:cNvPr id="40" name="Text Box 1322"/>
            <p:cNvSpPr txBox="1">
              <a:spLocks noChangeArrowheads="1"/>
            </p:cNvSpPr>
            <p:nvPr/>
          </p:nvSpPr>
          <p:spPr bwMode="auto">
            <a:xfrm>
              <a:off x="2648457" y="5543813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srgbClr val="66FFFF"/>
                  </a:solidFill>
                </a:rPr>
                <a:t>1</a:t>
              </a:r>
              <a:endParaRPr lang="fr-FR" sz="1400" b="1" dirty="0">
                <a:solidFill>
                  <a:srgbClr val="66FFFF"/>
                </a:solidFill>
              </a:endParaRPr>
            </a:p>
          </p:txBody>
        </p:sp>
        <p:cxnSp>
          <p:nvCxnSpPr>
            <p:cNvPr id="99" name="Connecteur droit 98"/>
            <p:cNvCxnSpPr/>
            <p:nvPr/>
          </p:nvCxnSpPr>
          <p:spPr>
            <a:xfrm rot="5400000">
              <a:off x="2709778" y="4913648"/>
              <a:ext cx="57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e 253"/>
          <p:cNvGrpSpPr/>
          <p:nvPr/>
        </p:nvGrpSpPr>
        <p:grpSpPr>
          <a:xfrm>
            <a:off x="1240347" y="4067685"/>
            <a:ext cx="886247" cy="589572"/>
            <a:chOff x="1240347" y="4429132"/>
            <a:chExt cx="886247" cy="589572"/>
          </a:xfrm>
        </p:grpSpPr>
        <p:cxnSp>
          <p:nvCxnSpPr>
            <p:cNvPr id="9" name="Connecteur droit 8"/>
            <p:cNvCxnSpPr/>
            <p:nvPr/>
          </p:nvCxnSpPr>
          <p:spPr>
            <a:xfrm rot="5400000">
              <a:off x="952347" y="4717132"/>
              <a:ext cx="57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 rot="5400000">
              <a:off x="1838594" y="4730704"/>
              <a:ext cx="57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6" name="Groupe 255"/>
          <p:cNvGrpSpPr/>
          <p:nvPr/>
        </p:nvGrpSpPr>
        <p:grpSpPr>
          <a:xfrm>
            <a:off x="1772433" y="3975858"/>
            <a:ext cx="210149" cy="1515226"/>
            <a:chOff x="1772433" y="4337305"/>
            <a:chExt cx="210149" cy="1515226"/>
          </a:xfrm>
        </p:grpSpPr>
        <p:sp>
          <p:nvSpPr>
            <p:cNvPr id="30" name="Text Box 1320"/>
            <p:cNvSpPr txBox="1">
              <a:spLocks noChangeArrowheads="1"/>
            </p:cNvSpPr>
            <p:nvPr/>
          </p:nvSpPr>
          <p:spPr bwMode="auto">
            <a:xfrm>
              <a:off x="1777764" y="4337305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srgbClr val="66FFFF"/>
                  </a:solidFill>
                </a:rPr>
                <a:t>1</a:t>
              </a:r>
              <a:endParaRPr lang="fr-FR" sz="1400" b="1" dirty="0">
                <a:solidFill>
                  <a:srgbClr val="66FFFF"/>
                </a:solidFill>
              </a:endParaRPr>
            </a:p>
          </p:txBody>
        </p:sp>
        <p:sp>
          <p:nvSpPr>
            <p:cNvPr id="31" name="Text Box 1321"/>
            <p:cNvSpPr txBox="1">
              <a:spLocks noChangeArrowheads="1"/>
            </p:cNvSpPr>
            <p:nvPr/>
          </p:nvSpPr>
          <p:spPr bwMode="auto">
            <a:xfrm>
              <a:off x="1772433" y="4934079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>
                  <a:solidFill>
                    <a:srgbClr val="66FFFF"/>
                  </a:solidFill>
                </a:rPr>
                <a:t>1</a:t>
              </a:r>
              <a:endParaRPr lang="fr-FR" sz="1400" b="1" dirty="0">
                <a:solidFill>
                  <a:srgbClr val="66FFFF"/>
                </a:solidFill>
              </a:endParaRPr>
            </a:p>
          </p:txBody>
        </p:sp>
        <p:sp>
          <p:nvSpPr>
            <p:cNvPr id="32" name="Text Box 1322"/>
            <p:cNvSpPr txBox="1">
              <a:spLocks noChangeArrowheads="1"/>
            </p:cNvSpPr>
            <p:nvPr/>
          </p:nvSpPr>
          <p:spPr bwMode="auto">
            <a:xfrm>
              <a:off x="1774086" y="5544754"/>
              <a:ext cx="204818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rgbClr val="66FFFF"/>
                  </a:solidFill>
                </a:rPr>
                <a:t>0</a:t>
              </a:r>
            </a:p>
          </p:txBody>
        </p:sp>
      </p:grpSp>
      <p:cxnSp>
        <p:nvCxnSpPr>
          <p:cNvPr id="106" name="Connecteur droit 105"/>
          <p:cNvCxnSpPr/>
          <p:nvPr/>
        </p:nvCxnSpPr>
        <p:spPr>
          <a:xfrm rot="5400000">
            <a:off x="1833842" y="5139703"/>
            <a:ext cx="57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1" name="Groupe 250"/>
          <p:cNvGrpSpPr/>
          <p:nvPr/>
        </p:nvGrpSpPr>
        <p:grpSpPr>
          <a:xfrm>
            <a:off x="-71470" y="4505080"/>
            <a:ext cx="3052834" cy="471952"/>
            <a:chOff x="-71470" y="4866527"/>
            <a:chExt cx="3052834" cy="471952"/>
          </a:xfrm>
        </p:grpSpPr>
        <p:sp>
          <p:nvSpPr>
            <p:cNvPr id="7" name="Text Box 1052"/>
            <p:cNvSpPr txBox="1">
              <a:spLocks noChangeArrowheads="1"/>
            </p:cNvSpPr>
            <p:nvPr/>
          </p:nvSpPr>
          <p:spPr bwMode="auto">
            <a:xfrm>
              <a:off x="-71470" y="4971766"/>
              <a:ext cx="576262" cy="3667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/>
                <a:t>Q</a:t>
              </a:r>
              <a:r>
                <a:rPr lang="fr-FR" sz="1200" b="1" dirty="0"/>
                <a:t>B</a:t>
              </a:r>
            </a:p>
          </p:txBody>
        </p:sp>
        <p:grpSp>
          <p:nvGrpSpPr>
            <p:cNvPr id="127" name="Groupe 126"/>
            <p:cNvGrpSpPr/>
            <p:nvPr/>
          </p:nvGrpSpPr>
          <p:grpSpPr>
            <a:xfrm>
              <a:off x="325188" y="4866527"/>
              <a:ext cx="2656176" cy="352680"/>
              <a:chOff x="447653" y="4505080"/>
              <a:chExt cx="2656176" cy="352680"/>
            </a:xfrm>
          </p:grpSpPr>
          <p:pic>
            <p:nvPicPr>
              <p:cNvPr id="19" name="Image 18"/>
              <p:cNvPicPr/>
              <p:nvPr/>
            </p:nvPicPr>
            <p:blipFill>
              <a:blip r:embed="rId5"/>
              <a:srcRect r="63429" b="32760"/>
              <a:stretch>
                <a:fillRect/>
              </a:stretch>
            </p:blipFill>
            <p:spPr bwMode="auto">
              <a:xfrm>
                <a:off x="447653" y="4505080"/>
                <a:ext cx="2624149" cy="352680"/>
              </a:xfrm>
              <a:prstGeom prst="rect">
                <a:avLst/>
              </a:prstGeom>
              <a:noFill/>
            </p:spPr>
          </p:pic>
          <p:cxnSp>
            <p:nvCxnSpPr>
              <p:cNvPr id="126" name="Connecteur droit 125"/>
              <p:cNvCxnSpPr/>
              <p:nvPr/>
            </p:nvCxnSpPr>
            <p:spPr>
              <a:xfrm>
                <a:off x="3067829" y="4829151"/>
                <a:ext cx="36000" cy="158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2" name="Groupe 251"/>
          <p:cNvGrpSpPr/>
          <p:nvPr/>
        </p:nvGrpSpPr>
        <p:grpSpPr>
          <a:xfrm>
            <a:off x="-55595" y="5087166"/>
            <a:ext cx="3076370" cy="409279"/>
            <a:chOff x="-55595" y="5461971"/>
            <a:chExt cx="3076370" cy="409279"/>
          </a:xfrm>
        </p:grpSpPr>
        <p:sp>
          <p:nvSpPr>
            <p:cNvPr id="8" name="Text Box 1053"/>
            <p:cNvSpPr txBox="1">
              <a:spLocks noChangeArrowheads="1"/>
            </p:cNvSpPr>
            <p:nvPr/>
          </p:nvSpPr>
          <p:spPr bwMode="auto">
            <a:xfrm>
              <a:off x="-55595" y="5504538"/>
              <a:ext cx="576262" cy="36671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Q</a:t>
              </a:r>
              <a:r>
                <a:rPr lang="fr-FR" sz="1200" b="1"/>
                <a:t>C</a:t>
              </a:r>
            </a:p>
          </p:txBody>
        </p:sp>
        <p:pic>
          <p:nvPicPr>
            <p:cNvPr id="20" name="Image 19"/>
            <p:cNvPicPr/>
            <p:nvPr/>
          </p:nvPicPr>
          <p:blipFill>
            <a:blip r:embed="rId6"/>
            <a:srcRect r="62433" b="24225"/>
            <a:stretch>
              <a:fillRect/>
            </a:stretch>
          </p:blipFill>
          <p:spPr bwMode="auto">
            <a:xfrm>
              <a:off x="325188" y="5461971"/>
              <a:ext cx="2695587" cy="387822"/>
            </a:xfrm>
            <a:prstGeom prst="rect">
              <a:avLst/>
            </a:prstGeom>
            <a:noFill/>
          </p:spPr>
        </p:pic>
      </p:grpSp>
      <p:cxnSp>
        <p:nvCxnSpPr>
          <p:cNvPr id="132" name="Connecteur droit avec flèche 131"/>
          <p:cNvCxnSpPr/>
          <p:nvPr/>
        </p:nvCxnSpPr>
        <p:spPr>
          <a:xfrm rot="10800000">
            <a:off x="377569" y="6414402"/>
            <a:ext cx="264320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4" name="Groupe 213"/>
          <p:cNvGrpSpPr/>
          <p:nvPr/>
        </p:nvGrpSpPr>
        <p:grpSpPr>
          <a:xfrm>
            <a:off x="812928" y="3064352"/>
            <a:ext cx="4811251" cy="1000063"/>
            <a:chOff x="812928" y="3425799"/>
            <a:chExt cx="4811251" cy="1000063"/>
          </a:xfrm>
        </p:grpSpPr>
        <p:cxnSp>
          <p:nvCxnSpPr>
            <p:cNvPr id="82" name="Connecteur droit 81"/>
            <p:cNvCxnSpPr/>
            <p:nvPr/>
          </p:nvCxnSpPr>
          <p:spPr>
            <a:xfrm rot="5400000">
              <a:off x="326928" y="3935297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>
              <a:off x="756529" y="3920682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5400000">
              <a:off x="1639708" y="3934130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rot="5400000">
              <a:off x="2078285" y="3939862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5400000">
              <a:off x="2513637" y="3913958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rot="5400000">
              <a:off x="3391065" y="3927406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rot="5400000">
              <a:off x="3825399" y="3926414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rot="5400000">
              <a:off x="4260751" y="3911799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rot="5400000">
              <a:off x="4697076" y="3928573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rot="5400000">
              <a:off x="5138179" y="3913958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 rot="5400000">
              <a:off x="1211320" y="3930546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 rot="5400000">
              <a:off x="2963403" y="3919257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6" name="Text Box 1050"/>
          <p:cNvSpPr txBox="1">
            <a:spLocks noChangeArrowheads="1"/>
          </p:cNvSpPr>
          <p:nvPr/>
        </p:nvSpPr>
        <p:spPr bwMode="auto">
          <a:xfrm>
            <a:off x="366280" y="6109777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/>
              <a:t>000</a:t>
            </a:r>
            <a:endParaRPr lang="fr-FR" sz="1400" b="1" dirty="0"/>
          </a:p>
        </p:txBody>
      </p:sp>
      <p:sp>
        <p:nvSpPr>
          <p:cNvPr id="137" name="Text Box 1050"/>
          <p:cNvSpPr txBox="1">
            <a:spLocks noChangeArrowheads="1"/>
          </p:cNvSpPr>
          <p:nvPr/>
        </p:nvSpPr>
        <p:spPr bwMode="auto">
          <a:xfrm>
            <a:off x="783619" y="6121066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/>
              <a:t>001</a:t>
            </a:r>
            <a:endParaRPr lang="fr-FR" sz="1400" b="1" dirty="0"/>
          </a:p>
        </p:txBody>
      </p:sp>
      <p:sp>
        <p:nvSpPr>
          <p:cNvPr id="138" name="Text Box 1050"/>
          <p:cNvSpPr txBox="1">
            <a:spLocks noChangeArrowheads="1"/>
          </p:cNvSpPr>
          <p:nvPr/>
        </p:nvSpPr>
        <p:spPr bwMode="auto">
          <a:xfrm>
            <a:off x="1219832" y="6128651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/>
              <a:t>010</a:t>
            </a:r>
            <a:endParaRPr lang="fr-FR" sz="1400" b="1" dirty="0"/>
          </a:p>
        </p:txBody>
      </p:sp>
      <p:sp>
        <p:nvSpPr>
          <p:cNvPr id="139" name="Text Box 1050"/>
          <p:cNvSpPr txBox="1">
            <a:spLocks noChangeArrowheads="1"/>
          </p:cNvSpPr>
          <p:nvPr/>
        </p:nvSpPr>
        <p:spPr bwMode="auto">
          <a:xfrm>
            <a:off x="1659749" y="6128065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/>
              <a:t>011</a:t>
            </a:r>
            <a:endParaRPr lang="fr-FR" sz="1400" b="1" dirty="0"/>
          </a:p>
        </p:txBody>
      </p:sp>
      <p:sp>
        <p:nvSpPr>
          <p:cNvPr id="140" name="Text Box 1050"/>
          <p:cNvSpPr txBox="1">
            <a:spLocks noChangeArrowheads="1"/>
          </p:cNvSpPr>
          <p:nvPr/>
        </p:nvSpPr>
        <p:spPr bwMode="auto">
          <a:xfrm>
            <a:off x="2080792" y="6121066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/>
              <a:t>100</a:t>
            </a:r>
            <a:endParaRPr lang="fr-FR" sz="1400" b="1" dirty="0"/>
          </a:p>
        </p:txBody>
      </p:sp>
      <p:sp>
        <p:nvSpPr>
          <p:cNvPr id="141" name="Text Box 1050"/>
          <p:cNvSpPr txBox="1">
            <a:spLocks noChangeArrowheads="1"/>
          </p:cNvSpPr>
          <p:nvPr/>
        </p:nvSpPr>
        <p:spPr bwMode="auto">
          <a:xfrm>
            <a:off x="2520709" y="6120480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/>
              <a:t>101</a:t>
            </a:r>
            <a:endParaRPr lang="fr-FR" sz="1400" b="1" dirty="0"/>
          </a:p>
        </p:txBody>
      </p:sp>
      <p:sp>
        <p:nvSpPr>
          <p:cNvPr id="149" name="Text Box 1050"/>
          <p:cNvSpPr txBox="1">
            <a:spLocks noChangeArrowheads="1"/>
          </p:cNvSpPr>
          <p:nvPr/>
        </p:nvSpPr>
        <p:spPr bwMode="auto">
          <a:xfrm>
            <a:off x="377569" y="6429396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rgbClr val="FF0000"/>
                </a:solidFill>
              </a:rPr>
              <a:t>0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0" name="Text Box 1050"/>
          <p:cNvSpPr txBox="1">
            <a:spLocks noChangeArrowheads="1"/>
          </p:cNvSpPr>
          <p:nvPr/>
        </p:nvSpPr>
        <p:spPr bwMode="auto">
          <a:xfrm>
            <a:off x="761041" y="6440685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1" name="Text Box 1050"/>
          <p:cNvSpPr txBox="1">
            <a:spLocks noChangeArrowheads="1"/>
          </p:cNvSpPr>
          <p:nvPr/>
        </p:nvSpPr>
        <p:spPr bwMode="auto">
          <a:xfrm>
            <a:off x="1193550" y="6440685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rgbClr val="FF0000"/>
                </a:solidFill>
              </a:rPr>
              <a:t>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2" name="Text Box 1050"/>
          <p:cNvSpPr txBox="1">
            <a:spLocks noChangeArrowheads="1"/>
          </p:cNvSpPr>
          <p:nvPr/>
        </p:nvSpPr>
        <p:spPr bwMode="auto">
          <a:xfrm>
            <a:off x="1633467" y="6451974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rgbClr val="FF0000"/>
                </a:solidFill>
              </a:rPr>
              <a:t>3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3" name="Text Box 1050"/>
          <p:cNvSpPr txBox="1">
            <a:spLocks noChangeArrowheads="1"/>
          </p:cNvSpPr>
          <p:nvPr/>
        </p:nvSpPr>
        <p:spPr bwMode="auto">
          <a:xfrm>
            <a:off x="2103370" y="6451974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rgbClr val="FF0000"/>
                </a:solidFill>
              </a:rPr>
              <a:t>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4" name="Text Box 1050"/>
          <p:cNvSpPr txBox="1">
            <a:spLocks noChangeArrowheads="1"/>
          </p:cNvSpPr>
          <p:nvPr/>
        </p:nvSpPr>
        <p:spPr bwMode="auto">
          <a:xfrm>
            <a:off x="2509420" y="6451974"/>
            <a:ext cx="50006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rgbClr val="FF0000"/>
                </a:solidFill>
              </a:rPr>
              <a:t>5</a:t>
            </a:r>
            <a:endParaRPr lang="fr-FR" sz="1400" b="1" dirty="0">
              <a:solidFill>
                <a:srgbClr val="FF0000"/>
              </a:solidFill>
            </a:endParaRPr>
          </a:p>
        </p:txBody>
      </p:sp>
      <p:grpSp>
        <p:nvGrpSpPr>
          <p:cNvPr id="228" name="Groupe 227"/>
          <p:cNvGrpSpPr/>
          <p:nvPr/>
        </p:nvGrpSpPr>
        <p:grpSpPr>
          <a:xfrm>
            <a:off x="39267" y="3413939"/>
            <a:ext cx="2981508" cy="403781"/>
            <a:chOff x="39267" y="3775386"/>
            <a:chExt cx="2981508" cy="403781"/>
          </a:xfrm>
        </p:grpSpPr>
        <p:cxnSp>
          <p:nvCxnSpPr>
            <p:cNvPr id="113" name="Connecteur droit 112"/>
            <p:cNvCxnSpPr/>
            <p:nvPr/>
          </p:nvCxnSpPr>
          <p:spPr>
            <a:xfrm flipV="1">
              <a:off x="396457" y="3775386"/>
              <a:ext cx="2592000" cy="0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 Box 1050"/>
            <p:cNvSpPr txBox="1">
              <a:spLocks noChangeArrowheads="1"/>
            </p:cNvSpPr>
            <p:nvPr/>
          </p:nvSpPr>
          <p:spPr bwMode="auto">
            <a:xfrm>
              <a:off x="39267" y="3842617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 smtClean="0"/>
                <a:t>R</a:t>
              </a:r>
              <a:endParaRPr lang="fr-FR" sz="1600" b="1" dirty="0"/>
            </a:p>
          </p:txBody>
        </p:sp>
        <p:cxnSp>
          <p:nvCxnSpPr>
            <p:cNvPr id="133" name="Connecteur droit 132"/>
            <p:cNvCxnSpPr/>
            <p:nvPr/>
          </p:nvCxnSpPr>
          <p:spPr>
            <a:xfrm rot="5400000">
              <a:off x="2858775" y="3940090"/>
              <a:ext cx="324000" cy="0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6" name="Text Box 790"/>
          <p:cNvSpPr txBox="1">
            <a:spLocks noChangeArrowheads="1"/>
          </p:cNvSpPr>
          <p:nvPr/>
        </p:nvSpPr>
        <p:spPr bwMode="auto">
          <a:xfrm>
            <a:off x="4714876" y="2285992"/>
            <a:ext cx="1511300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المخطط الزمني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192" name="WordArt 407"/>
          <p:cNvSpPr>
            <a:spLocks noChangeArrowheads="1" noChangeShapeType="1" noTextEdit="1"/>
          </p:cNvSpPr>
          <p:nvPr/>
        </p:nvSpPr>
        <p:spPr bwMode="auto">
          <a:xfrm>
            <a:off x="8429652" y="214290"/>
            <a:ext cx="35719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أو</a:t>
            </a:r>
            <a:endParaRPr lang="fr-FR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4" name="Text Box 1318"/>
          <p:cNvSpPr txBox="1">
            <a:spLocks noChangeArrowheads="1"/>
          </p:cNvSpPr>
          <p:nvPr/>
        </p:nvSpPr>
        <p:spPr bwMode="auto">
          <a:xfrm>
            <a:off x="5214942" y="0"/>
            <a:ext cx="101123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pic>
        <p:nvPicPr>
          <p:cNvPr id="195" name="Image 19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4923" y="1142984"/>
            <a:ext cx="2111919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14" name="Groupe 313"/>
          <p:cNvGrpSpPr/>
          <p:nvPr/>
        </p:nvGrpSpPr>
        <p:grpSpPr>
          <a:xfrm>
            <a:off x="2949337" y="3413939"/>
            <a:ext cx="3008891" cy="3368390"/>
            <a:chOff x="2949337" y="3775386"/>
            <a:chExt cx="3008891" cy="3368390"/>
          </a:xfrm>
        </p:grpSpPr>
        <p:cxnSp>
          <p:nvCxnSpPr>
            <p:cNvPr id="131" name="Connecteur droit 130"/>
            <p:cNvCxnSpPr/>
            <p:nvPr/>
          </p:nvCxnSpPr>
          <p:spPr>
            <a:xfrm rot="16200000" flipH="1">
              <a:off x="1820418" y="5503227"/>
              <a:ext cx="2376000" cy="0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35" name="Groupe 234"/>
            <p:cNvGrpSpPr/>
            <p:nvPr/>
          </p:nvGrpSpPr>
          <p:grpSpPr>
            <a:xfrm>
              <a:off x="2999755" y="3775386"/>
              <a:ext cx="2629859" cy="326704"/>
              <a:chOff x="2999755" y="3775386"/>
              <a:chExt cx="2629859" cy="326704"/>
            </a:xfrm>
          </p:grpSpPr>
          <p:cxnSp>
            <p:nvCxnSpPr>
              <p:cNvPr id="119" name="Connecteur droit 118"/>
              <p:cNvCxnSpPr/>
              <p:nvPr/>
            </p:nvCxnSpPr>
            <p:spPr>
              <a:xfrm rot="5400000">
                <a:off x="5467614" y="3940090"/>
                <a:ext cx="324000" cy="0"/>
              </a:xfrm>
              <a:prstGeom prst="line">
                <a:avLst/>
              </a:prstGeom>
              <a:ln>
                <a:solidFill>
                  <a:srgbClr val="CC00CC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119"/>
              <p:cNvCxnSpPr/>
              <p:nvPr/>
            </p:nvCxnSpPr>
            <p:spPr>
              <a:xfrm flipV="1">
                <a:off x="2999755" y="3775386"/>
                <a:ext cx="2628000" cy="0"/>
              </a:xfrm>
              <a:prstGeom prst="line">
                <a:avLst/>
              </a:prstGeom>
              <a:ln>
                <a:solidFill>
                  <a:srgbClr val="CC00CC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e 261"/>
            <p:cNvGrpSpPr/>
            <p:nvPr/>
          </p:nvGrpSpPr>
          <p:grpSpPr>
            <a:xfrm>
              <a:off x="2949337" y="4285145"/>
              <a:ext cx="3008891" cy="2858631"/>
              <a:chOff x="2949337" y="4285145"/>
              <a:chExt cx="3008891" cy="2858631"/>
            </a:xfrm>
          </p:grpSpPr>
          <p:cxnSp>
            <p:nvCxnSpPr>
              <p:cNvPr id="263" name="Connecteur droit avec flèche 262"/>
              <p:cNvCxnSpPr/>
              <p:nvPr/>
            </p:nvCxnSpPr>
            <p:spPr>
              <a:xfrm rot="10800000">
                <a:off x="3008271" y="6778415"/>
                <a:ext cx="2628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4" name="Text Box 1050"/>
              <p:cNvSpPr txBox="1">
                <a:spLocks noChangeArrowheads="1"/>
              </p:cNvSpPr>
              <p:nvPr/>
            </p:nvSpPr>
            <p:spPr bwMode="auto">
              <a:xfrm>
                <a:off x="2998197" y="6813421"/>
                <a:ext cx="500066" cy="30777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400" b="1" dirty="0" smtClean="0">
                    <a:solidFill>
                      <a:srgbClr val="FF0000"/>
                    </a:solidFill>
                  </a:rPr>
                  <a:t>0</a:t>
                </a:r>
                <a:endParaRPr lang="fr-FR" sz="14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65" name="Groupe 259"/>
              <p:cNvGrpSpPr/>
              <p:nvPr/>
            </p:nvGrpSpPr>
            <p:grpSpPr>
              <a:xfrm>
                <a:off x="2949337" y="4285145"/>
                <a:ext cx="3008891" cy="2858631"/>
                <a:chOff x="2949337" y="4285145"/>
                <a:chExt cx="3008891" cy="2858631"/>
              </a:xfrm>
            </p:grpSpPr>
            <p:pic>
              <p:nvPicPr>
                <p:cNvPr id="266" name="Image 265"/>
                <p:cNvPicPr/>
                <p:nvPr/>
              </p:nvPicPr>
              <p:blipFill>
                <a:blip r:embed="rId6"/>
                <a:srcRect r="62433" b="24225"/>
                <a:stretch>
                  <a:fillRect/>
                </a:stretch>
              </p:blipFill>
              <p:spPr bwMode="auto">
                <a:xfrm>
                  <a:off x="2964330" y="5459803"/>
                  <a:ext cx="2695587" cy="387822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67" name="Groupe 258"/>
                <p:cNvGrpSpPr/>
                <p:nvPr/>
              </p:nvGrpSpPr>
              <p:grpSpPr>
                <a:xfrm>
                  <a:off x="2949337" y="4285145"/>
                  <a:ext cx="3008891" cy="2858631"/>
                  <a:chOff x="2949337" y="4285145"/>
                  <a:chExt cx="3008891" cy="2858631"/>
                </a:xfrm>
              </p:grpSpPr>
              <p:pic>
                <p:nvPicPr>
                  <p:cNvPr id="268" name="Image 267"/>
                  <p:cNvPicPr/>
                  <p:nvPr/>
                </p:nvPicPr>
                <p:blipFill>
                  <a:blip r:embed="rId5"/>
                  <a:srcRect r="63163" b="4660"/>
                  <a:stretch>
                    <a:fillRect/>
                  </a:stretch>
                </p:blipFill>
                <p:spPr bwMode="auto">
                  <a:xfrm>
                    <a:off x="2949337" y="4862017"/>
                    <a:ext cx="2643206" cy="500066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69" name="Groupe 257"/>
                  <p:cNvGrpSpPr/>
                  <p:nvPr/>
                </p:nvGrpSpPr>
                <p:grpSpPr>
                  <a:xfrm>
                    <a:off x="2957832" y="4285145"/>
                    <a:ext cx="3000396" cy="2858631"/>
                    <a:chOff x="2957832" y="4285145"/>
                    <a:chExt cx="3000396" cy="2858631"/>
                  </a:xfrm>
                </p:grpSpPr>
                <p:grpSp>
                  <p:nvGrpSpPr>
                    <p:cNvPr id="270" name="Groupe 243"/>
                    <p:cNvGrpSpPr/>
                    <p:nvPr/>
                  </p:nvGrpSpPr>
                  <p:grpSpPr>
                    <a:xfrm>
                      <a:off x="3095183" y="4323010"/>
                      <a:ext cx="210149" cy="1534104"/>
                      <a:chOff x="3095183" y="4323010"/>
                      <a:chExt cx="210149" cy="1534104"/>
                    </a:xfrm>
                  </p:grpSpPr>
                  <p:sp>
                    <p:nvSpPr>
                      <p:cNvPr id="311" name="Text Box 13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00514" y="4323010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>
                            <a:solidFill>
                              <a:srgbClr val="FFFFFF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12" name="Text Box 13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95183" y="4925962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0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13" name="Text Box 13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96836" y="5549337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0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71" name="Groupe 245"/>
                    <p:cNvGrpSpPr/>
                    <p:nvPr/>
                  </p:nvGrpSpPr>
                  <p:grpSpPr>
                    <a:xfrm>
                      <a:off x="3997829" y="4340832"/>
                      <a:ext cx="210149" cy="1515226"/>
                      <a:chOff x="3997829" y="4340832"/>
                      <a:chExt cx="210149" cy="1515226"/>
                    </a:xfrm>
                  </p:grpSpPr>
                  <p:sp>
                    <p:nvSpPr>
                      <p:cNvPr id="308" name="Text Box 13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03160" y="4340832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>
                            <a:solidFill>
                              <a:srgbClr val="FFFFFF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09" name="Text Box 13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97829" y="4937606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1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10" name="Text Box 13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999482" y="5548281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>
                            <a:solidFill>
                              <a:srgbClr val="FFFFFF"/>
                            </a:solidFill>
                          </a:rPr>
                          <a:t>0</a:t>
                        </a:r>
                      </a:p>
                    </p:txBody>
                  </p:sp>
                </p:grpSp>
                <p:grpSp>
                  <p:nvGrpSpPr>
                    <p:cNvPr id="272" name="Groupe 246"/>
                    <p:cNvGrpSpPr/>
                    <p:nvPr/>
                  </p:nvGrpSpPr>
                  <p:grpSpPr>
                    <a:xfrm>
                      <a:off x="4415488" y="4337603"/>
                      <a:ext cx="210149" cy="1515226"/>
                      <a:chOff x="4415488" y="4337603"/>
                      <a:chExt cx="210149" cy="1515226"/>
                    </a:xfrm>
                  </p:grpSpPr>
                  <p:sp>
                    <p:nvSpPr>
                      <p:cNvPr id="305" name="Text Box 13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20819" y="4337603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1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06" name="Text Box 13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15488" y="4934377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1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07" name="Text Box 13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17141" y="5545052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>
                            <a:solidFill>
                              <a:srgbClr val="FFFFFF"/>
                            </a:solidFill>
                          </a:rPr>
                          <a:t>0</a:t>
                        </a:r>
                      </a:p>
                    </p:txBody>
                  </p:sp>
                </p:grpSp>
                <p:grpSp>
                  <p:nvGrpSpPr>
                    <p:cNvPr id="273" name="Groupe 247"/>
                    <p:cNvGrpSpPr/>
                    <p:nvPr/>
                  </p:nvGrpSpPr>
                  <p:grpSpPr>
                    <a:xfrm>
                      <a:off x="4852292" y="4336949"/>
                      <a:ext cx="210149" cy="1521404"/>
                      <a:chOff x="4852292" y="4336949"/>
                      <a:chExt cx="210149" cy="1521404"/>
                    </a:xfrm>
                  </p:grpSpPr>
                  <p:sp>
                    <p:nvSpPr>
                      <p:cNvPr id="302" name="Text Box 13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57623" y="4336949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>
                            <a:solidFill>
                              <a:srgbClr val="FFFFFF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303" name="Text Box 13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52292" y="4939901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0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304" name="Text Box 13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53945" y="5550576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1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74" name="Connecteur droit 273"/>
                    <p:cNvCxnSpPr/>
                    <p:nvPr/>
                  </p:nvCxnSpPr>
                  <p:spPr>
                    <a:xfrm rot="5400000">
                      <a:off x="3584523" y="4730704"/>
                      <a:ext cx="57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Connecteur droit 274"/>
                    <p:cNvCxnSpPr/>
                    <p:nvPr/>
                  </p:nvCxnSpPr>
                  <p:spPr>
                    <a:xfrm rot="5400000">
                      <a:off x="4458560" y="4754064"/>
                      <a:ext cx="5760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6" name="Groupe 244"/>
                    <p:cNvGrpSpPr/>
                    <p:nvPr/>
                  </p:nvGrpSpPr>
                  <p:grpSpPr>
                    <a:xfrm>
                      <a:off x="3542345" y="4337534"/>
                      <a:ext cx="329942" cy="1515226"/>
                      <a:chOff x="3542345" y="4337534"/>
                      <a:chExt cx="329942" cy="1515226"/>
                    </a:xfrm>
                  </p:grpSpPr>
                  <p:sp>
                    <p:nvSpPr>
                      <p:cNvPr id="297" name="Text Box 13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47676" y="4337534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1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98" name="Text Box 13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42345" y="4934308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0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99" name="Text Box 13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43998" y="5544983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0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cxnSp>
                    <p:nvCxnSpPr>
                      <p:cNvPr id="300" name="Connecteur droit 299"/>
                      <p:cNvCxnSpPr/>
                      <p:nvPr/>
                    </p:nvCxnSpPr>
                    <p:spPr>
                      <a:xfrm rot="5400000">
                        <a:off x="3584287" y="5510226"/>
                        <a:ext cx="57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Connecteur droit 300"/>
                      <p:cNvCxnSpPr/>
                      <p:nvPr/>
                    </p:nvCxnSpPr>
                    <p:spPr>
                      <a:xfrm rot="5400000">
                        <a:off x="3584287" y="5497412"/>
                        <a:ext cx="57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77" name="Connecteur droit 276"/>
                    <p:cNvCxnSpPr/>
                    <p:nvPr/>
                  </p:nvCxnSpPr>
                  <p:spPr>
                    <a:xfrm rot="16200000" flipH="1">
                      <a:off x="4441614" y="5522917"/>
                      <a:ext cx="2376000" cy="0"/>
                    </a:xfrm>
                    <a:prstGeom prst="line">
                      <a:avLst/>
                    </a:prstGeom>
                    <a:ln>
                      <a:solidFill>
                        <a:srgbClr val="CC00CC"/>
                      </a:solidFill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78" name="Groupe 248"/>
                    <p:cNvGrpSpPr/>
                    <p:nvPr/>
                  </p:nvGrpSpPr>
                  <p:grpSpPr>
                    <a:xfrm>
                      <a:off x="5299454" y="4339898"/>
                      <a:ext cx="333140" cy="1515226"/>
                      <a:chOff x="5299454" y="4339898"/>
                      <a:chExt cx="333140" cy="1515226"/>
                    </a:xfrm>
                  </p:grpSpPr>
                  <p:sp>
                    <p:nvSpPr>
                      <p:cNvPr id="291" name="Text Box 13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04785" y="4339898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1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92" name="Text Box 13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99454" y="4936672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0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293" name="Text Box 13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301107" y="5547347"/>
                        <a:ext cx="20481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headEnd/>
                        <a:tailEnd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fr-FR" sz="1400" b="1" dirty="0" smtClean="0">
                            <a:solidFill>
                              <a:srgbClr val="FFFFFF"/>
                            </a:solidFill>
                          </a:rPr>
                          <a:t>1</a:t>
                        </a:r>
                        <a:endParaRPr lang="fr-FR" sz="1400" b="1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cxnSp>
                    <p:nvCxnSpPr>
                      <p:cNvPr id="294" name="Connecteur droit 293"/>
                      <p:cNvCxnSpPr/>
                      <p:nvPr/>
                    </p:nvCxnSpPr>
                    <p:spPr>
                      <a:xfrm rot="5400000">
                        <a:off x="5344594" y="4964152"/>
                        <a:ext cx="57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5" name="Connecteur droit 294"/>
                      <p:cNvCxnSpPr/>
                      <p:nvPr/>
                    </p:nvCxnSpPr>
                    <p:spPr>
                      <a:xfrm rot="5400000">
                        <a:off x="5338843" y="5535656"/>
                        <a:ext cx="57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Connecteur droit 295"/>
                      <p:cNvCxnSpPr/>
                      <p:nvPr/>
                    </p:nvCxnSpPr>
                    <p:spPr>
                      <a:xfrm>
                        <a:off x="5574305" y="5189282"/>
                        <a:ext cx="36000" cy="1588"/>
                      </a:xfrm>
                      <a:prstGeom prst="line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9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23134" y="6475356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fr-FR" sz="1400" b="1" dirty="0" smtClean="0"/>
                        <a:t>000</a:t>
                      </a:r>
                      <a:endParaRPr lang="fr-FR" sz="1400" b="1" dirty="0"/>
                    </a:p>
                  </p:txBody>
                </p:sp>
                <p:sp>
                  <p:nvSpPr>
                    <p:cNvPr id="280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6825" y="6471224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fr-FR" sz="1400" b="1" dirty="0" smtClean="0"/>
                        <a:t>001</a:t>
                      </a:r>
                      <a:endParaRPr lang="fr-FR" sz="1400" b="1" dirty="0"/>
                    </a:p>
                  </p:txBody>
                </p:sp>
                <p:sp>
                  <p:nvSpPr>
                    <p:cNvPr id="281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63038" y="6478809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fr-FR" sz="1400" b="1" dirty="0" smtClean="0"/>
                        <a:t>010</a:t>
                      </a:r>
                      <a:endParaRPr lang="fr-FR" sz="1400" b="1" dirty="0"/>
                    </a:p>
                  </p:txBody>
                </p:sp>
                <p:sp>
                  <p:nvSpPr>
                    <p:cNvPr id="282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02955" y="6490098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fr-FR" sz="1400" b="1" dirty="0" smtClean="0"/>
                        <a:t>011</a:t>
                      </a:r>
                      <a:endParaRPr lang="fr-FR" sz="1400" b="1" dirty="0"/>
                    </a:p>
                  </p:txBody>
                </p:sp>
                <p:sp>
                  <p:nvSpPr>
                    <p:cNvPr id="283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23998" y="6484872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fr-FR" sz="1400" b="1" dirty="0" smtClean="0"/>
                        <a:t>100</a:t>
                      </a:r>
                      <a:endParaRPr lang="fr-FR" sz="1400" b="1" dirty="0"/>
                    </a:p>
                  </p:txBody>
                </p:sp>
                <p:sp>
                  <p:nvSpPr>
                    <p:cNvPr id="284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63915" y="6482513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fr-FR" sz="1400" b="1" dirty="0" smtClean="0"/>
                        <a:t>101</a:t>
                      </a:r>
                      <a:endParaRPr lang="fr-FR" sz="1400" b="1" dirty="0"/>
                    </a:p>
                  </p:txBody>
                </p:sp>
                <p:sp>
                  <p:nvSpPr>
                    <p:cNvPr id="285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81669" y="6824710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86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4178" y="6824710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87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4095" y="6835999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88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23998" y="6835999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89" name="Text Box 10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30048" y="6835999"/>
                      <a:ext cx="500066" cy="307777"/>
                    </a:xfrm>
                    <a:prstGeom prst="rect">
                      <a:avLst/>
                    </a:prstGeom>
                    <a:noFill/>
                    <a:ln>
                      <a:noFill/>
                      <a:headEnd/>
                      <a:tailEnd/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pic>
                  <p:nvPicPr>
                    <p:cNvPr id="290" name="Image 289"/>
                    <p:cNvPicPr/>
                    <p:nvPr/>
                  </p:nvPicPr>
                  <p:blipFill>
                    <a:blip r:embed="rId4"/>
                    <a:srcRect r="58202" b="2294"/>
                    <a:stretch>
                      <a:fillRect/>
                    </a:stretch>
                  </p:blipFill>
                  <p:spPr bwMode="auto">
                    <a:xfrm>
                      <a:off x="2957832" y="4285145"/>
                      <a:ext cx="3000396" cy="500066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</p:grpSp>
        </p:grpSp>
      </p:grpSp>
      <p:graphicFrame>
        <p:nvGraphicFramePr>
          <p:cNvPr id="315" name="Group 870"/>
          <p:cNvGraphicFramePr>
            <a:graphicFrameLocks noGrp="1"/>
          </p:cNvGraphicFramePr>
          <p:nvPr/>
        </p:nvGraphicFramePr>
        <p:xfrm>
          <a:off x="6301415" y="3430581"/>
          <a:ext cx="2787650" cy="2438400"/>
        </p:xfrm>
        <a:graphic>
          <a:graphicData uri="http://schemas.openxmlformats.org/drawingml/2006/table">
            <a:tbl>
              <a:tblPr/>
              <a:tblGrid>
                <a:gridCol w="696913"/>
                <a:gridCol w="696912"/>
                <a:gridCol w="696913"/>
                <a:gridCol w="69691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316" name="Text Box 794"/>
          <p:cNvSpPr txBox="1">
            <a:spLocks noChangeArrowheads="1"/>
          </p:cNvSpPr>
          <p:nvPr/>
        </p:nvSpPr>
        <p:spPr bwMode="auto">
          <a:xfrm>
            <a:off x="7868278" y="370521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17" name="Text Box 795"/>
          <p:cNvSpPr txBox="1">
            <a:spLocks noChangeArrowheads="1"/>
          </p:cNvSpPr>
          <p:nvPr/>
        </p:nvSpPr>
        <p:spPr bwMode="auto">
          <a:xfrm>
            <a:off x="7187240" y="370521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18" name="Text Box 796"/>
          <p:cNvSpPr txBox="1">
            <a:spLocks noChangeArrowheads="1"/>
          </p:cNvSpPr>
          <p:nvPr/>
        </p:nvSpPr>
        <p:spPr bwMode="auto">
          <a:xfrm>
            <a:off x="6499853" y="370521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19" name="Text Box 797"/>
          <p:cNvSpPr txBox="1">
            <a:spLocks noChangeArrowheads="1"/>
          </p:cNvSpPr>
          <p:nvPr/>
        </p:nvSpPr>
        <p:spPr bwMode="auto">
          <a:xfrm>
            <a:off x="8566778" y="371315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20" name="Text Box 801"/>
          <p:cNvSpPr txBox="1">
            <a:spLocks noChangeArrowheads="1"/>
          </p:cNvSpPr>
          <p:nvPr/>
        </p:nvSpPr>
        <p:spPr bwMode="auto">
          <a:xfrm>
            <a:off x="7868278" y="402271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21" name="Text Box 802"/>
          <p:cNvSpPr txBox="1">
            <a:spLocks noChangeArrowheads="1"/>
          </p:cNvSpPr>
          <p:nvPr/>
        </p:nvSpPr>
        <p:spPr bwMode="auto">
          <a:xfrm>
            <a:off x="7187240" y="402271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22" name="Text Box 803"/>
          <p:cNvSpPr txBox="1">
            <a:spLocks noChangeArrowheads="1"/>
          </p:cNvSpPr>
          <p:nvPr/>
        </p:nvSpPr>
        <p:spPr bwMode="auto">
          <a:xfrm>
            <a:off x="6499853" y="402271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23" name="Text Box 804"/>
          <p:cNvSpPr txBox="1">
            <a:spLocks noChangeArrowheads="1"/>
          </p:cNvSpPr>
          <p:nvPr/>
        </p:nvSpPr>
        <p:spPr bwMode="auto">
          <a:xfrm>
            <a:off x="8566778" y="403065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24" name="Text Box 808"/>
          <p:cNvSpPr txBox="1">
            <a:spLocks noChangeArrowheads="1"/>
          </p:cNvSpPr>
          <p:nvPr/>
        </p:nvSpPr>
        <p:spPr bwMode="auto">
          <a:xfrm>
            <a:off x="7877803" y="435291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25" name="Text Box 809"/>
          <p:cNvSpPr txBox="1">
            <a:spLocks noChangeArrowheads="1"/>
          </p:cNvSpPr>
          <p:nvPr/>
        </p:nvSpPr>
        <p:spPr bwMode="auto">
          <a:xfrm>
            <a:off x="7196765" y="435291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26" name="Text Box 810"/>
          <p:cNvSpPr txBox="1">
            <a:spLocks noChangeArrowheads="1"/>
          </p:cNvSpPr>
          <p:nvPr/>
        </p:nvSpPr>
        <p:spPr bwMode="auto">
          <a:xfrm>
            <a:off x="6509378" y="435291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0</a:t>
            </a:r>
          </a:p>
        </p:txBody>
      </p:sp>
      <p:sp>
        <p:nvSpPr>
          <p:cNvPr id="327" name="Text Box 811"/>
          <p:cNvSpPr txBox="1">
            <a:spLocks noChangeArrowheads="1"/>
          </p:cNvSpPr>
          <p:nvPr/>
        </p:nvSpPr>
        <p:spPr bwMode="auto">
          <a:xfrm>
            <a:off x="8576303" y="436085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8" name="Text Box 815"/>
          <p:cNvSpPr txBox="1">
            <a:spLocks noChangeArrowheads="1"/>
          </p:cNvSpPr>
          <p:nvPr/>
        </p:nvSpPr>
        <p:spPr bwMode="auto">
          <a:xfrm>
            <a:off x="7868278" y="466089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29" name="Text Box 816"/>
          <p:cNvSpPr txBox="1">
            <a:spLocks noChangeArrowheads="1"/>
          </p:cNvSpPr>
          <p:nvPr/>
        </p:nvSpPr>
        <p:spPr bwMode="auto">
          <a:xfrm>
            <a:off x="7187240" y="466089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0" name="Text Box 817"/>
          <p:cNvSpPr txBox="1">
            <a:spLocks noChangeArrowheads="1"/>
          </p:cNvSpPr>
          <p:nvPr/>
        </p:nvSpPr>
        <p:spPr bwMode="auto">
          <a:xfrm>
            <a:off x="6499853" y="466089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31" name="Text Box 818"/>
          <p:cNvSpPr txBox="1">
            <a:spLocks noChangeArrowheads="1"/>
          </p:cNvSpPr>
          <p:nvPr/>
        </p:nvSpPr>
        <p:spPr bwMode="auto">
          <a:xfrm>
            <a:off x="8566778" y="466883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32" name="Text Box 822"/>
          <p:cNvSpPr txBox="1">
            <a:spLocks noChangeArrowheads="1"/>
          </p:cNvSpPr>
          <p:nvPr/>
        </p:nvSpPr>
        <p:spPr bwMode="auto">
          <a:xfrm>
            <a:off x="7877803" y="495299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33" name="Text Box 823"/>
          <p:cNvSpPr txBox="1">
            <a:spLocks noChangeArrowheads="1"/>
          </p:cNvSpPr>
          <p:nvPr/>
        </p:nvSpPr>
        <p:spPr bwMode="auto">
          <a:xfrm>
            <a:off x="7196765" y="495299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34" name="Text Box 824"/>
          <p:cNvSpPr txBox="1">
            <a:spLocks noChangeArrowheads="1"/>
          </p:cNvSpPr>
          <p:nvPr/>
        </p:nvSpPr>
        <p:spPr bwMode="auto">
          <a:xfrm>
            <a:off x="6509378" y="495299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5" name="Text Box 825"/>
          <p:cNvSpPr txBox="1">
            <a:spLocks noChangeArrowheads="1"/>
          </p:cNvSpPr>
          <p:nvPr/>
        </p:nvSpPr>
        <p:spPr bwMode="auto">
          <a:xfrm>
            <a:off x="8576303" y="496093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36" name="Text Box 829"/>
          <p:cNvSpPr txBox="1">
            <a:spLocks noChangeArrowheads="1"/>
          </p:cNvSpPr>
          <p:nvPr/>
        </p:nvSpPr>
        <p:spPr bwMode="auto">
          <a:xfrm>
            <a:off x="7868278" y="525779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7" name="Text Box 830"/>
          <p:cNvSpPr txBox="1">
            <a:spLocks noChangeArrowheads="1"/>
          </p:cNvSpPr>
          <p:nvPr/>
        </p:nvSpPr>
        <p:spPr bwMode="auto">
          <a:xfrm>
            <a:off x="7187240" y="525779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38" name="Text Box 831"/>
          <p:cNvSpPr txBox="1">
            <a:spLocks noChangeArrowheads="1"/>
          </p:cNvSpPr>
          <p:nvPr/>
        </p:nvSpPr>
        <p:spPr bwMode="auto">
          <a:xfrm>
            <a:off x="6499853" y="525779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9" name="Text Box 832"/>
          <p:cNvSpPr txBox="1">
            <a:spLocks noChangeArrowheads="1"/>
          </p:cNvSpPr>
          <p:nvPr/>
        </p:nvSpPr>
        <p:spPr bwMode="auto">
          <a:xfrm>
            <a:off x="8566778" y="526573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40" name="Text Box 836"/>
          <p:cNvSpPr txBox="1">
            <a:spLocks noChangeArrowheads="1"/>
          </p:cNvSpPr>
          <p:nvPr/>
        </p:nvSpPr>
        <p:spPr bwMode="auto">
          <a:xfrm>
            <a:off x="7868278" y="554989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41" name="Text Box 837"/>
          <p:cNvSpPr txBox="1">
            <a:spLocks noChangeArrowheads="1"/>
          </p:cNvSpPr>
          <p:nvPr/>
        </p:nvSpPr>
        <p:spPr bwMode="auto">
          <a:xfrm>
            <a:off x="7187240" y="554989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2" name="Text Box 838"/>
          <p:cNvSpPr txBox="1">
            <a:spLocks noChangeArrowheads="1"/>
          </p:cNvSpPr>
          <p:nvPr/>
        </p:nvSpPr>
        <p:spPr bwMode="auto">
          <a:xfrm>
            <a:off x="6499853" y="554989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3" name="Text Box 839"/>
          <p:cNvSpPr txBox="1">
            <a:spLocks noChangeArrowheads="1"/>
          </p:cNvSpPr>
          <p:nvPr/>
        </p:nvSpPr>
        <p:spPr bwMode="auto">
          <a:xfrm>
            <a:off x="8566778" y="555783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44" name="AutoShape 854"/>
          <p:cNvSpPr>
            <a:spLocks/>
          </p:cNvSpPr>
          <p:nvPr/>
        </p:nvSpPr>
        <p:spPr bwMode="auto">
          <a:xfrm>
            <a:off x="6143350" y="3878255"/>
            <a:ext cx="144000" cy="1836000"/>
          </a:xfrm>
          <a:prstGeom prst="leftBracket">
            <a:avLst>
              <a:gd name="adj" fmla="val 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345" name="Text Box 1318"/>
          <p:cNvSpPr txBox="1">
            <a:spLocks noChangeArrowheads="1"/>
          </p:cNvSpPr>
          <p:nvPr/>
        </p:nvSpPr>
        <p:spPr bwMode="auto">
          <a:xfrm>
            <a:off x="7632732" y="3000372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جدول الحقيقة: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8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40" grpId="0"/>
      <p:bldP spid="141" grpId="0"/>
      <p:bldP spid="152" grpId="0"/>
      <p:bldP spid="153" grpId="0"/>
      <p:bldP spid="154" grpId="0"/>
      <p:bldP spid="156" grpId="0"/>
      <p:bldP spid="192" grpId="0" animBg="1"/>
      <p:bldP spid="194" grpId="0"/>
      <p:bldP spid="316" grpId="0"/>
      <p:bldP spid="316" grpId="1"/>
      <p:bldP spid="317" grpId="0"/>
      <p:bldP spid="317" grpId="1"/>
      <p:bldP spid="318" grpId="0"/>
      <p:bldP spid="318" grpId="1"/>
      <p:bldP spid="319" grpId="0"/>
      <p:bldP spid="319" grpId="1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329" grpId="0"/>
      <p:bldP spid="330" grpId="0"/>
      <p:bldP spid="331" grpId="0"/>
      <p:bldP spid="332" grpId="0"/>
      <p:bldP spid="333" grpId="0"/>
      <p:bldP spid="334" grpId="0"/>
      <p:bldP spid="335" grpId="0"/>
      <p:bldP spid="336" grpId="0"/>
      <p:bldP spid="337" grpId="0"/>
      <p:bldP spid="338" grpId="0"/>
      <p:bldP spid="339" grpId="0"/>
      <p:bldP spid="340" grpId="0"/>
      <p:bldP spid="341" grpId="0"/>
      <p:bldP spid="342" grpId="0"/>
      <p:bldP spid="343" grpId="0"/>
      <p:bldP spid="344" grpId="0" animBg="1"/>
      <p:bldP spid="3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Connecteur en angle 281"/>
          <p:cNvCxnSpPr/>
          <p:nvPr/>
        </p:nvCxnSpPr>
        <p:spPr>
          <a:xfrm>
            <a:off x="5540460" y="4662334"/>
            <a:ext cx="828000" cy="36000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1" name="Connecteur en angle 280"/>
          <p:cNvCxnSpPr/>
          <p:nvPr/>
        </p:nvCxnSpPr>
        <p:spPr>
          <a:xfrm>
            <a:off x="3796692" y="4662784"/>
            <a:ext cx="828000" cy="36000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Connecteur en angle 279"/>
          <p:cNvCxnSpPr/>
          <p:nvPr/>
        </p:nvCxnSpPr>
        <p:spPr>
          <a:xfrm>
            <a:off x="2071670" y="4643446"/>
            <a:ext cx="828000" cy="36000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258663" y="61913"/>
            <a:ext cx="5761514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ar-DZ" sz="20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3</a:t>
            </a:r>
            <a:r>
              <a:rPr lang="ar-SA" sz="20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:</a:t>
            </a:r>
            <a:r>
              <a:rPr lang="ar-SA" sz="2000" b="1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أنجز عداد تصاعدي</a:t>
            </a:r>
            <a:r>
              <a:rPr lang="ar-DZ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باستعمال </a:t>
            </a:r>
            <a:r>
              <a:rPr lang="ar-DZ" sz="2000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JK   </a:t>
            </a:r>
            <a:r>
              <a:rPr lang="ar-DZ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1</a:t>
            </a:r>
            <a:r>
              <a:rPr lang="fr-FR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ar-SA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قطع .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061352" y="563560"/>
            <a:ext cx="385233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dirty="0">
                <a:ea typeface="Times New Roman" pitchFamily="18" charset="0"/>
                <a:cs typeface="Arabic Transparent" pitchFamily="2" charset="-78"/>
              </a:rPr>
              <a:t>إذا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dirty="0">
                <a:ea typeface="Times New Roman" pitchFamily="18" charset="0"/>
                <a:cs typeface="Arabic Transparent" pitchFamily="2" charset="-78"/>
              </a:rPr>
              <a:t>كان العدد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  لا</a:t>
            </a:r>
            <a:r>
              <a:rPr lang="en-US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يساوي </a:t>
            </a:r>
            <a:r>
              <a:rPr lang="fr-FR" dirty="0"/>
              <a:t>(2n)</a:t>
            </a:r>
            <a:r>
              <a:rPr lang="ar-DZ" dirty="0"/>
              <a:t> :   </a:t>
            </a:r>
            <a:r>
              <a:rPr lang="ar-DZ" dirty="0">
                <a:cs typeface="Arabic Transparent" pitchFamily="2" charset="-78"/>
              </a:rPr>
              <a:t> </a:t>
            </a:r>
            <a:r>
              <a:rPr lang="fr-FR" dirty="0">
                <a:cs typeface="Arabic Transparent" pitchFamily="2" charset="-78"/>
              </a:rPr>
              <a:t>N </a:t>
            </a:r>
            <a:r>
              <a:rPr lang="fr-FR" dirty="0">
                <a:cs typeface="Times New Roman" pitchFamily="18" charset="0"/>
              </a:rPr>
              <a:t>≠ </a:t>
            </a:r>
            <a:r>
              <a:rPr lang="fr-FR" dirty="0">
                <a:cs typeface="Arabic Transparent" pitchFamily="2" charset="-78"/>
              </a:rPr>
              <a:t>2</a:t>
            </a:r>
            <a:r>
              <a:rPr lang="fr-FR" baseline="30000" dirty="0">
                <a:cs typeface="Arabic Transparent" pitchFamily="2" charset="-78"/>
              </a:rPr>
              <a:t>n</a:t>
            </a:r>
            <a:r>
              <a:rPr lang="ar-DZ" baseline="30000" dirty="0">
                <a:cs typeface="Arabic Transparent" pitchFamily="2" charset="-78"/>
              </a:rPr>
              <a:t> </a:t>
            </a:r>
            <a:r>
              <a:rPr lang="fr-FR" dirty="0"/>
              <a:t>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881776" y="1031873"/>
            <a:ext cx="257153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>
                <a:ea typeface="Times New Roman" pitchFamily="18" charset="0"/>
                <a:cs typeface="Arabic Transparent" pitchFamily="2" charset="-78"/>
              </a:rPr>
              <a:t>نأخذ عدد القلابات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كما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يلي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/>
              <a:t> 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452262" y="1027404"/>
            <a:ext cx="1494320" cy="369332"/>
          </a:xfrm>
          <a:prstGeom prst="rect">
            <a:avLst/>
          </a:prstGeom>
          <a:noFill/>
          <a:ln>
            <a:solidFill>
              <a:srgbClr val="00800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b="1" dirty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="1" baseline="30000" dirty="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b="1" dirty="0">
                <a:ea typeface="Times New Roman" pitchFamily="18" charset="0"/>
                <a:cs typeface="Arabic Transparent" pitchFamily="2" charset="-78"/>
              </a:rPr>
              <a:t>≥ N &gt; 2</a:t>
            </a:r>
            <a:r>
              <a:rPr lang="fr-FR" b="1" baseline="30000" dirty="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284663" y="1516061"/>
            <a:ext cx="3092450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Wingdings" pitchFamily="2" charset="2"/>
              <a:buChar char=""/>
              <a:tabLst>
                <a:tab pos="1350963" algn="l"/>
              </a:tabLst>
            </a:pPr>
            <a:r>
              <a:rPr lang="ar-DZ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dirty="0">
                <a:ea typeface="Times New Roman" pitchFamily="18" charset="0"/>
                <a:cs typeface="Arabic Transparent" pitchFamily="2" charset="-78"/>
              </a:rPr>
              <a:t>عدد </a:t>
            </a:r>
            <a:r>
              <a:rPr lang="ar-SA" dirty="0" err="1">
                <a:ea typeface="Times New Roman" pitchFamily="18" charset="0"/>
                <a:cs typeface="Arabic Transparent" pitchFamily="2" charset="-78"/>
              </a:rPr>
              <a:t>القلابات</a:t>
            </a:r>
            <a:r>
              <a:rPr lang="ar-SA" dirty="0">
                <a:ea typeface="Times New Roman" pitchFamily="18" charset="0"/>
                <a:cs typeface="Arabic Transparent" pitchFamily="2" charset="-78"/>
              </a:rPr>
              <a:t> اللازمة لعد 1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ar-SA" dirty="0">
                <a:ea typeface="Times New Roman" pitchFamily="18" charset="0"/>
                <a:cs typeface="Arabic Transparent" pitchFamily="2" charset="-78"/>
              </a:rPr>
              <a:t> قطع :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838200" y="1933573"/>
            <a:ext cx="1481138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b="1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="1" baseline="3000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≥ N &gt; 2</a:t>
            </a:r>
            <a:r>
              <a:rPr lang="fr-FR" b="1" baseline="3000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4438650" y="2078036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782888" y="1933573"/>
            <a:ext cx="1506537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b="1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="1" baseline="3000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≥ </a:t>
            </a:r>
            <a:r>
              <a:rPr lang="ar-DZ" b="1"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1 &gt; 2</a:t>
            </a:r>
            <a:r>
              <a:rPr lang="fr-FR" b="1" baseline="3000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 b="1">
                <a:cs typeface="Times New Roman" pitchFamily="18" charset="0"/>
              </a:rPr>
              <a:t> 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003800" y="1943098"/>
            <a:ext cx="711200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b="1">
                <a:cs typeface="Times New Roman" pitchFamily="18" charset="0"/>
              </a:rPr>
              <a:t>n = </a:t>
            </a:r>
            <a:r>
              <a:rPr lang="ar-DZ" b="1">
                <a:cs typeface="Times New Roman" pitchFamily="18" charset="0"/>
              </a:rPr>
              <a:t>4</a:t>
            </a:r>
            <a:r>
              <a:rPr lang="fr-FR" b="1"/>
              <a:t> 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2290763" y="2055811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5507038" y="2321788"/>
            <a:ext cx="1895475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Wingdings" pitchFamily="2" charset="2"/>
              <a:buChar char=""/>
              <a:tabLst>
                <a:tab pos="1350963" algn="l"/>
              </a:tabLst>
            </a:pPr>
            <a:r>
              <a:rPr lang="ar-DZ" b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شرط نهاية العد  :</a:t>
            </a:r>
            <a:r>
              <a:rPr lang="ar-DZ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44181" name="Rectangle 149"/>
          <p:cNvSpPr>
            <a:spLocks noChangeArrowheads="1"/>
          </p:cNvSpPr>
          <p:nvPr/>
        </p:nvSpPr>
        <p:spPr bwMode="auto">
          <a:xfrm>
            <a:off x="7500958" y="4643446"/>
            <a:ext cx="766427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fr-FR" sz="16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(1011)</a:t>
            </a:r>
          </a:p>
        </p:txBody>
      </p:sp>
      <p:grpSp>
        <p:nvGrpSpPr>
          <p:cNvPr id="256" name="Groupe 255"/>
          <p:cNvGrpSpPr/>
          <p:nvPr/>
        </p:nvGrpSpPr>
        <p:grpSpPr>
          <a:xfrm>
            <a:off x="142844" y="4823964"/>
            <a:ext cx="1017513" cy="328269"/>
            <a:chOff x="142844" y="5208163"/>
            <a:chExt cx="1017513" cy="328269"/>
          </a:xfrm>
        </p:grpSpPr>
        <p:sp>
          <p:nvSpPr>
            <p:cNvPr id="153" name="Line 392"/>
            <p:cNvSpPr>
              <a:spLocks noChangeAspect="1" noChangeShapeType="1"/>
            </p:cNvSpPr>
            <p:nvPr/>
          </p:nvSpPr>
          <p:spPr bwMode="auto">
            <a:xfrm>
              <a:off x="418933" y="5383201"/>
              <a:ext cx="74142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Text Box 393"/>
            <p:cNvSpPr txBox="1">
              <a:spLocks noChangeAspect="1" noChangeArrowheads="1"/>
            </p:cNvSpPr>
            <p:nvPr/>
          </p:nvSpPr>
          <p:spPr bwMode="auto">
            <a:xfrm>
              <a:off x="142844" y="5249973"/>
              <a:ext cx="421263" cy="2864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H</a:t>
              </a:r>
            </a:p>
          </p:txBody>
        </p:sp>
        <p:grpSp>
          <p:nvGrpSpPr>
            <p:cNvPr id="155" name="Group 394"/>
            <p:cNvGrpSpPr>
              <a:grpSpLocks noChangeAspect="1"/>
            </p:cNvGrpSpPr>
            <p:nvPr/>
          </p:nvGrpSpPr>
          <p:grpSpPr bwMode="auto">
            <a:xfrm>
              <a:off x="469485" y="5208163"/>
              <a:ext cx="383674" cy="107585"/>
              <a:chOff x="2619" y="7427"/>
              <a:chExt cx="849" cy="240"/>
            </a:xfrm>
          </p:grpSpPr>
          <p:sp>
            <p:nvSpPr>
              <p:cNvPr id="156" name="AutoShape 395"/>
              <p:cNvSpPr>
                <a:spLocks noChangeAspect="1"/>
              </p:cNvSpPr>
              <p:nvPr/>
            </p:nvSpPr>
            <p:spPr bwMode="auto">
              <a:xfrm rot="-5400000">
                <a:off x="2760" y="7456"/>
                <a:ext cx="227" cy="169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AutoShape 396"/>
              <p:cNvSpPr>
                <a:spLocks noChangeAspect="1"/>
              </p:cNvSpPr>
              <p:nvPr/>
            </p:nvSpPr>
            <p:spPr bwMode="auto">
              <a:xfrm rot="-5400000">
                <a:off x="3092" y="7458"/>
                <a:ext cx="227" cy="169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Line 397"/>
              <p:cNvSpPr>
                <a:spLocks noChangeAspect="1" noChangeShapeType="1"/>
              </p:cNvSpPr>
              <p:nvPr/>
            </p:nvSpPr>
            <p:spPr bwMode="auto">
              <a:xfrm>
                <a:off x="2959" y="7664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Line 398"/>
              <p:cNvSpPr>
                <a:spLocks noChangeAspect="1" noChangeShapeType="1"/>
              </p:cNvSpPr>
              <p:nvPr/>
            </p:nvSpPr>
            <p:spPr bwMode="auto">
              <a:xfrm>
                <a:off x="3304" y="7667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Line 399"/>
              <p:cNvSpPr>
                <a:spLocks noChangeAspect="1" noChangeShapeType="1"/>
              </p:cNvSpPr>
              <p:nvPr/>
            </p:nvSpPr>
            <p:spPr bwMode="auto">
              <a:xfrm>
                <a:off x="2619" y="7651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59" name="Groupe 258"/>
          <p:cNvGrpSpPr/>
          <p:nvPr/>
        </p:nvGrpSpPr>
        <p:grpSpPr>
          <a:xfrm>
            <a:off x="3936809" y="3276731"/>
            <a:ext cx="526256" cy="1403842"/>
            <a:chOff x="3936809" y="3660930"/>
            <a:chExt cx="526256" cy="1403842"/>
          </a:xfrm>
        </p:grpSpPr>
        <p:sp>
          <p:nvSpPr>
            <p:cNvPr id="135" name="Line 373"/>
            <p:cNvSpPr>
              <a:spLocks noChangeAspect="1" noChangeShapeType="1"/>
            </p:cNvSpPr>
            <p:nvPr/>
          </p:nvSpPr>
          <p:spPr bwMode="auto">
            <a:xfrm>
              <a:off x="4110290" y="3912772"/>
              <a:ext cx="0" cy="1152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0" name="Text Box 420"/>
            <p:cNvSpPr txBox="1">
              <a:spLocks noChangeAspect="1" noChangeArrowheads="1"/>
            </p:cNvSpPr>
            <p:nvPr/>
          </p:nvSpPr>
          <p:spPr bwMode="auto">
            <a:xfrm>
              <a:off x="3936809" y="3660930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B</a:t>
              </a:r>
              <a:endParaRPr lang="fr-FR" sz="1400" b="1"/>
            </a:p>
          </p:txBody>
        </p:sp>
      </p:grpSp>
      <p:grpSp>
        <p:nvGrpSpPr>
          <p:cNvPr id="260" name="Groupe 259"/>
          <p:cNvGrpSpPr/>
          <p:nvPr/>
        </p:nvGrpSpPr>
        <p:grpSpPr>
          <a:xfrm>
            <a:off x="5650941" y="3248668"/>
            <a:ext cx="526256" cy="1406904"/>
            <a:chOff x="5650941" y="3632867"/>
            <a:chExt cx="526256" cy="1406904"/>
          </a:xfrm>
        </p:grpSpPr>
        <p:sp>
          <p:nvSpPr>
            <p:cNvPr id="134" name="Line 372"/>
            <p:cNvSpPr>
              <a:spLocks noChangeAspect="1" noChangeShapeType="1"/>
            </p:cNvSpPr>
            <p:nvPr/>
          </p:nvSpPr>
          <p:spPr bwMode="auto">
            <a:xfrm>
              <a:off x="5857884" y="3887771"/>
              <a:ext cx="0" cy="1152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1" name="Text Box 421"/>
            <p:cNvSpPr txBox="1">
              <a:spLocks noChangeAspect="1" noChangeArrowheads="1"/>
            </p:cNvSpPr>
            <p:nvPr/>
          </p:nvSpPr>
          <p:spPr bwMode="auto">
            <a:xfrm>
              <a:off x="5650941" y="3632867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</p:grpSp>
      <p:grpSp>
        <p:nvGrpSpPr>
          <p:cNvPr id="258" name="Groupe 257"/>
          <p:cNvGrpSpPr/>
          <p:nvPr/>
        </p:nvGrpSpPr>
        <p:grpSpPr>
          <a:xfrm>
            <a:off x="2227127" y="3307840"/>
            <a:ext cx="526256" cy="1368228"/>
            <a:chOff x="2227127" y="3692039"/>
            <a:chExt cx="526256" cy="1368228"/>
          </a:xfrm>
        </p:grpSpPr>
        <p:sp>
          <p:nvSpPr>
            <p:cNvPr id="182" name="Line 422"/>
            <p:cNvSpPr>
              <a:spLocks noChangeAspect="1" noChangeShapeType="1"/>
            </p:cNvSpPr>
            <p:nvPr/>
          </p:nvSpPr>
          <p:spPr bwMode="auto">
            <a:xfrm>
              <a:off x="2387855" y="3944267"/>
              <a:ext cx="0" cy="1116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3" name="Text Box 423"/>
            <p:cNvSpPr txBox="1">
              <a:spLocks noChangeAspect="1" noChangeArrowheads="1"/>
            </p:cNvSpPr>
            <p:nvPr/>
          </p:nvSpPr>
          <p:spPr bwMode="auto">
            <a:xfrm>
              <a:off x="2227127" y="3692039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A</a:t>
              </a:r>
              <a:endParaRPr lang="fr-FR" sz="1400" b="1"/>
            </a:p>
          </p:txBody>
        </p:sp>
      </p:grpSp>
      <p:grpSp>
        <p:nvGrpSpPr>
          <p:cNvPr id="261" name="Groupe 260"/>
          <p:cNvGrpSpPr/>
          <p:nvPr/>
        </p:nvGrpSpPr>
        <p:grpSpPr>
          <a:xfrm>
            <a:off x="7298795" y="3321716"/>
            <a:ext cx="526256" cy="1406904"/>
            <a:chOff x="7298795" y="3705915"/>
            <a:chExt cx="526256" cy="1406904"/>
          </a:xfrm>
        </p:grpSpPr>
        <p:sp>
          <p:nvSpPr>
            <p:cNvPr id="208" name="Line 372"/>
            <p:cNvSpPr>
              <a:spLocks noChangeAspect="1" noChangeShapeType="1"/>
            </p:cNvSpPr>
            <p:nvPr/>
          </p:nvSpPr>
          <p:spPr bwMode="auto">
            <a:xfrm>
              <a:off x="7489171" y="3960819"/>
              <a:ext cx="0" cy="1152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5" name="Text Box 421"/>
            <p:cNvSpPr txBox="1">
              <a:spLocks noChangeAspect="1" noChangeArrowheads="1"/>
            </p:cNvSpPr>
            <p:nvPr/>
          </p:nvSpPr>
          <p:spPr bwMode="auto">
            <a:xfrm>
              <a:off x="7298795" y="3705915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464301" y="4213787"/>
            <a:ext cx="5931057" cy="1218042"/>
            <a:chOff x="464301" y="4597986"/>
            <a:chExt cx="5931057" cy="1218042"/>
          </a:xfrm>
        </p:grpSpPr>
        <p:sp>
          <p:nvSpPr>
            <p:cNvPr id="130" name="Line 400"/>
            <p:cNvSpPr>
              <a:spLocks noChangeAspect="1" noChangeShapeType="1"/>
            </p:cNvSpPr>
            <p:nvPr/>
          </p:nvSpPr>
          <p:spPr bwMode="auto">
            <a:xfrm>
              <a:off x="698911" y="4739272"/>
              <a:ext cx="5508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Text Box 374"/>
            <p:cNvSpPr txBox="1">
              <a:spLocks noChangeAspect="1" noChangeArrowheads="1"/>
            </p:cNvSpPr>
            <p:nvPr/>
          </p:nvSpPr>
          <p:spPr bwMode="auto">
            <a:xfrm>
              <a:off x="464301" y="4597986"/>
              <a:ext cx="305902" cy="2864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1</a:t>
              </a:r>
            </a:p>
          </p:txBody>
        </p:sp>
        <p:grpSp>
          <p:nvGrpSpPr>
            <p:cNvPr id="235" name="Groupe 234"/>
            <p:cNvGrpSpPr/>
            <p:nvPr/>
          </p:nvGrpSpPr>
          <p:grpSpPr>
            <a:xfrm>
              <a:off x="1032034" y="4733112"/>
              <a:ext cx="231847" cy="1062880"/>
              <a:chOff x="1032034" y="4733112"/>
              <a:chExt cx="231847" cy="1062880"/>
            </a:xfrm>
          </p:grpSpPr>
          <p:grpSp>
            <p:nvGrpSpPr>
              <p:cNvPr id="164" name="Group 416"/>
              <p:cNvGrpSpPr>
                <a:grpSpLocks noChangeAspect="1"/>
              </p:cNvGrpSpPr>
              <p:nvPr/>
            </p:nvGrpSpPr>
            <p:grpSpPr bwMode="auto">
              <a:xfrm>
                <a:off x="1050009" y="5035132"/>
                <a:ext cx="213872" cy="758273"/>
                <a:chOff x="2654" y="5059"/>
                <a:chExt cx="285" cy="585"/>
              </a:xfrm>
            </p:grpSpPr>
            <p:sp>
              <p:nvSpPr>
                <p:cNvPr id="165" name="Line 4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5644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6" name="Line 4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4" y="5059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9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1051934" y="4733112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Oval 443"/>
              <p:cNvSpPr>
                <a:spLocks noChangeAspect="1" noChangeArrowheads="1"/>
              </p:cNvSpPr>
              <p:nvPr/>
            </p:nvSpPr>
            <p:spPr bwMode="auto">
              <a:xfrm>
                <a:off x="1032034" y="5008880"/>
                <a:ext cx="29812" cy="2981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28" name="Groupe 227"/>
            <p:cNvGrpSpPr/>
            <p:nvPr/>
          </p:nvGrpSpPr>
          <p:grpSpPr>
            <a:xfrm>
              <a:off x="2779306" y="4736679"/>
              <a:ext cx="216464" cy="1062881"/>
              <a:chOff x="2779306" y="4736679"/>
              <a:chExt cx="216464" cy="1062881"/>
            </a:xfrm>
          </p:grpSpPr>
          <p:sp>
            <p:nvSpPr>
              <p:cNvPr id="161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2792268" y="4736679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2785786" y="5799560"/>
                <a:ext cx="2099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Line 429"/>
              <p:cNvSpPr>
                <a:spLocks noChangeAspect="1" noChangeShapeType="1"/>
              </p:cNvSpPr>
              <p:nvPr/>
            </p:nvSpPr>
            <p:spPr bwMode="auto">
              <a:xfrm flipH="1">
                <a:off x="2785786" y="5027028"/>
                <a:ext cx="2099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Oval 444"/>
              <p:cNvSpPr>
                <a:spLocks noChangeAspect="1" noChangeArrowheads="1"/>
              </p:cNvSpPr>
              <p:nvPr/>
            </p:nvSpPr>
            <p:spPr bwMode="auto">
              <a:xfrm>
                <a:off x="2779306" y="5006288"/>
                <a:ext cx="29812" cy="2981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85" name="Groupe 184"/>
            <p:cNvGrpSpPr/>
            <p:nvPr/>
          </p:nvGrpSpPr>
          <p:grpSpPr>
            <a:xfrm>
              <a:off x="6185374" y="4749176"/>
              <a:ext cx="209984" cy="1066852"/>
              <a:chOff x="6185374" y="4749176"/>
              <a:chExt cx="209984" cy="1066852"/>
            </a:xfrm>
          </p:grpSpPr>
          <p:sp>
            <p:nvSpPr>
              <p:cNvPr id="207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6198077" y="4749176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09" name="Group 376"/>
              <p:cNvGrpSpPr>
                <a:grpSpLocks noChangeAspect="1"/>
              </p:cNvGrpSpPr>
              <p:nvPr/>
            </p:nvGrpSpPr>
            <p:grpSpPr bwMode="auto">
              <a:xfrm>
                <a:off x="6185374" y="5043495"/>
                <a:ext cx="209984" cy="772533"/>
                <a:chOff x="2644" y="5059"/>
                <a:chExt cx="281" cy="1028"/>
              </a:xfrm>
            </p:grpSpPr>
            <p:sp>
              <p:nvSpPr>
                <p:cNvPr id="210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4" y="6087"/>
                  <a:ext cx="28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1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6" y="5059"/>
                  <a:ext cx="274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7" name="Groupe 226"/>
            <p:cNvGrpSpPr/>
            <p:nvPr/>
          </p:nvGrpSpPr>
          <p:grpSpPr>
            <a:xfrm>
              <a:off x="4492617" y="4735536"/>
              <a:ext cx="212847" cy="1062880"/>
              <a:chOff x="4492617" y="4735536"/>
              <a:chExt cx="212847" cy="1062880"/>
            </a:xfrm>
          </p:grpSpPr>
          <p:grpSp>
            <p:nvGrpSpPr>
              <p:cNvPr id="137" name="Group 376"/>
              <p:cNvGrpSpPr>
                <a:grpSpLocks noChangeAspect="1"/>
              </p:cNvGrpSpPr>
              <p:nvPr/>
            </p:nvGrpSpPr>
            <p:grpSpPr bwMode="auto">
              <a:xfrm>
                <a:off x="4495480" y="5033509"/>
                <a:ext cx="209984" cy="762764"/>
                <a:chOff x="2644" y="5059"/>
                <a:chExt cx="281" cy="1015"/>
              </a:xfrm>
            </p:grpSpPr>
            <p:sp>
              <p:nvSpPr>
                <p:cNvPr id="138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4" y="6074"/>
                  <a:ext cx="28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9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6" y="5059"/>
                  <a:ext cx="274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30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4492617" y="4735536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64" name="Groupe 263"/>
          <p:cNvGrpSpPr/>
          <p:nvPr/>
        </p:nvGrpSpPr>
        <p:grpSpPr>
          <a:xfrm>
            <a:off x="4622510" y="4475614"/>
            <a:ext cx="1178245" cy="1234488"/>
            <a:chOff x="4622510" y="4859813"/>
            <a:chExt cx="1178245" cy="1234488"/>
          </a:xfrm>
        </p:grpSpPr>
        <p:grpSp>
          <p:nvGrpSpPr>
            <p:cNvPr id="192" name="Groupe 191"/>
            <p:cNvGrpSpPr/>
            <p:nvPr/>
          </p:nvGrpSpPr>
          <p:grpSpPr>
            <a:xfrm>
              <a:off x="4622510" y="4859813"/>
              <a:ext cx="1178245" cy="1174353"/>
              <a:chOff x="4622510" y="4859813"/>
              <a:chExt cx="1178245" cy="1174353"/>
            </a:xfrm>
          </p:grpSpPr>
          <p:grpSp>
            <p:nvGrpSpPr>
              <p:cNvPr id="140" name="Group 379"/>
              <p:cNvGrpSpPr>
                <a:grpSpLocks/>
              </p:cNvGrpSpPr>
              <p:nvPr/>
            </p:nvGrpSpPr>
            <p:grpSpPr bwMode="auto">
              <a:xfrm>
                <a:off x="4622510" y="4859813"/>
                <a:ext cx="1178245" cy="1174353"/>
                <a:chOff x="4001" y="2984"/>
                <a:chExt cx="909" cy="906"/>
              </a:xfrm>
            </p:grpSpPr>
            <p:sp>
              <p:nvSpPr>
                <p:cNvPr id="141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4706" y="3730"/>
                  <a:ext cx="204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43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4001" y="2984"/>
                  <a:ext cx="818" cy="906"/>
                  <a:chOff x="7415" y="4834"/>
                  <a:chExt cx="1408" cy="1561"/>
                </a:xfrm>
              </p:grpSpPr>
              <p:sp>
                <p:nvSpPr>
                  <p:cNvPr id="144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5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81" y="5869"/>
                    <a:ext cx="642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46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7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8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11" y="5855"/>
                    <a:ext cx="635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49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76" y="4849"/>
                    <a:ext cx="583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50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66" y="4856"/>
                    <a:ext cx="544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51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2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09" y="5918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6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4798794" y="5261983"/>
                <a:ext cx="316272" cy="3279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236" name="Groupe 235"/>
            <p:cNvGrpSpPr/>
            <p:nvPr/>
          </p:nvGrpSpPr>
          <p:grpSpPr>
            <a:xfrm>
              <a:off x="5000628" y="5691706"/>
              <a:ext cx="357190" cy="402595"/>
              <a:chOff x="6215074" y="5538802"/>
              <a:chExt cx="357190" cy="402595"/>
            </a:xfrm>
          </p:grpSpPr>
          <p:sp>
            <p:nvSpPr>
              <p:cNvPr id="237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238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grpSp>
        <p:nvGrpSpPr>
          <p:cNvPr id="263" name="Groupe 262"/>
          <p:cNvGrpSpPr/>
          <p:nvPr/>
        </p:nvGrpSpPr>
        <p:grpSpPr>
          <a:xfrm>
            <a:off x="2895963" y="4466546"/>
            <a:ext cx="1206758" cy="1222437"/>
            <a:chOff x="2895963" y="4850745"/>
            <a:chExt cx="1206758" cy="1222437"/>
          </a:xfrm>
        </p:grpSpPr>
        <p:grpSp>
          <p:nvGrpSpPr>
            <p:cNvPr id="229" name="Groupe 228"/>
            <p:cNvGrpSpPr/>
            <p:nvPr/>
          </p:nvGrpSpPr>
          <p:grpSpPr>
            <a:xfrm>
              <a:off x="2895963" y="4850745"/>
              <a:ext cx="1206758" cy="1167872"/>
              <a:chOff x="2895963" y="4850745"/>
              <a:chExt cx="1206758" cy="1167872"/>
            </a:xfrm>
          </p:grpSpPr>
          <p:grpSp>
            <p:nvGrpSpPr>
              <p:cNvPr id="190" name="Group 430"/>
              <p:cNvGrpSpPr>
                <a:grpSpLocks/>
              </p:cNvGrpSpPr>
              <p:nvPr/>
            </p:nvGrpSpPr>
            <p:grpSpPr bwMode="auto">
              <a:xfrm>
                <a:off x="2895963" y="4850745"/>
                <a:ext cx="1206758" cy="1167872"/>
                <a:chOff x="2669" y="2977"/>
                <a:chExt cx="931" cy="901"/>
              </a:xfrm>
            </p:grpSpPr>
            <p:sp>
              <p:nvSpPr>
                <p:cNvPr id="191" name="Line 431"/>
                <p:cNvSpPr>
                  <a:spLocks noChangeAspect="1" noChangeShapeType="1"/>
                </p:cNvSpPr>
                <p:nvPr/>
              </p:nvSpPr>
              <p:spPr bwMode="auto">
                <a:xfrm>
                  <a:off x="3373" y="3733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3" name="Group 433"/>
                <p:cNvGrpSpPr>
                  <a:grpSpLocks noChangeAspect="1"/>
                </p:cNvGrpSpPr>
                <p:nvPr/>
              </p:nvGrpSpPr>
              <p:grpSpPr bwMode="auto">
                <a:xfrm>
                  <a:off x="2669" y="2977"/>
                  <a:ext cx="769" cy="901"/>
                  <a:chOff x="5121" y="4831"/>
                  <a:chExt cx="1323" cy="1551"/>
                </a:xfrm>
              </p:grpSpPr>
              <p:sp>
                <p:nvSpPr>
                  <p:cNvPr id="194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3" y="4831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5" name="Text Box 43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851" y="5855"/>
                    <a:ext cx="593" cy="52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96" name="AutoShape 43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5237" y="5471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7" name="Oval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21" y="5490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8" name="Text Box 43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06" y="5840"/>
                    <a:ext cx="537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99" name="Text Box 43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44" y="4849"/>
                    <a:ext cx="521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200" name="Text Box 44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853" y="4853"/>
                    <a:ext cx="588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201" name="Text Box 44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331" y="5375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/>
                  </a:p>
                </p:txBody>
              </p:sp>
              <p:sp>
                <p:nvSpPr>
                  <p:cNvPr id="202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982" y="5910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05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3082621" y="5269926"/>
                <a:ext cx="316272" cy="3279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239" name="Groupe 238"/>
            <p:cNvGrpSpPr/>
            <p:nvPr/>
          </p:nvGrpSpPr>
          <p:grpSpPr>
            <a:xfrm>
              <a:off x="3245172" y="5670587"/>
              <a:ext cx="357190" cy="402595"/>
              <a:chOff x="6215074" y="5538802"/>
              <a:chExt cx="357190" cy="402595"/>
            </a:xfrm>
          </p:grpSpPr>
          <p:sp>
            <p:nvSpPr>
              <p:cNvPr id="240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241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grpSp>
        <p:nvGrpSpPr>
          <p:cNvPr id="262" name="Groupe 261"/>
          <p:cNvGrpSpPr/>
          <p:nvPr/>
        </p:nvGrpSpPr>
        <p:grpSpPr>
          <a:xfrm>
            <a:off x="1165544" y="4463953"/>
            <a:ext cx="1160096" cy="1225030"/>
            <a:chOff x="1165544" y="4848152"/>
            <a:chExt cx="1160096" cy="1225030"/>
          </a:xfrm>
        </p:grpSpPr>
        <p:grpSp>
          <p:nvGrpSpPr>
            <p:cNvPr id="163" name="Group 403"/>
            <p:cNvGrpSpPr>
              <a:grpSpLocks/>
            </p:cNvGrpSpPr>
            <p:nvPr/>
          </p:nvGrpSpPr>
          <p:grpSpPr bwMode="auto">
            <a:xfrm>
              <a:off x="1165544" y="4848152"/>
              <a:ext cx="1160096" cy="1174353"/>
              <a:chOff x="1334" y="2975"/>
              <a:chExt cx="895" cy="906"/>
            </a:xfrm>
          </p:grpSpPr>
          <p:sp>
            <p:nvSpPr>
              <p:cNvPr id="167" name="Oval 404"/>
              <p:cNvSpPr>
                <a:spLocks noChangeAspect="1" noChangeArrowheads="1"/>
              </p:cNvSpPr>
              <p:nvPr/>
            </p:nvSpPr>
            <p:spPr bwMode="auto">
              <a:xfrm>
                <a:off x="1334" y="3357"/>
                <a:ext cx="66" cy="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68" name="Group 405"/>
              <p:cNvGrpSpPr>
                <a:grpSpLocks/>
              </p:cNvGrpSpPr>
              <p:nvPr/>
            </p:nvGrpSpPr>
            <p:grpSpPr bwMode="auto">
              <a:xfrm>
                <a:off x="1376" y="2975"/>
                <a:ext cx="853" cy="906"/>
                <a:chOff x="1376" y="2975"/>
                <a:chExt cx="853" cy="906"/>
              </a:xfrm>
            </p:grpSpPr>
            <p:sp>
              <p:nvSpPr>
                <p:cNvPr id="170" name="Line 407"/>
                <p:cNvSpPr>
                  <a:spLocks noChangeAspect="1" noChangeShapeType="1"/>
                </p:cNvSpPr>
                <p:nvPr/>
              </p:nvSpPr>
              <p:spPr bwMode="auto">
                <a:xfrm>
                  <a:off x="2048" y="3739"/>
                  <a:ext cx="18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1" name="Rectangl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1406" y="2975"/>
                  <a:ext cx="633" cy="847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2" name="Text Box 40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75" y="3567"/>
                  <a:ext cx="333" cy="31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73" name="AutoShape 4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98" y="3346"/>
                  <a:ext cx="122" cy="105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4" name="Text Box 4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83" y="3554"/>
                  <a:ext cx="350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75" name="Text Box 4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76" y="3007"/>
                  <a:ext cx="406" cy="25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76" name="Text Box 4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58" y="3001"/>
                  <a:ext cx="392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77" name="Text Box 4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81" y="3291"/>
                  <a:ext cx="244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>
                      <a:solidFill>
                        <a:srgbClr val="FF0000"/>
                      </a:solidFill>
                    </a:rPr>
                    <a:t>H</a:t>
                  </a:r>
                </a:p>
              </p:txBody>
            </p:sp>
            <p:sp>
              <p:nvSpPr>
                <p:cNvPr id="178" name="Line 415"/>
                <p:cNvSpPr>
                  <a:spLocks noChangeAspect="1" noChangeShapeType="1"/>
                </p:cNvSpPr>
                <p:nvPr/>
              </p:nvSpPr>
              <p:spPr bwMode="auto">
                <a:xfrm>
                  <a:off x="1846" y="3598"/>
                  <a:ext cx="8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42" name="Groupe 241"/>
            <p:cNvGrpSpPr/>
            <p:nvPr/>
          </p:nvGrpSpPr>
          <p:grpSpPr>
            <a:xfrm>
              <a:off x="1513814" y="5670587"/>
              <a:ext cx="357190" cy="402595"/>
              <a:chOff x="6215074" y="5538802"/>
              <a:chExt cx="357190" cy="402595"/>
            </a:xfrm>
          </p:grpSpPr>
          <p:sp>
            <p:nvSpPr>
              <p:cNvPr id="243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sp>
        <p:nvSpPr>
          <p:cNvPr id="245" name="Line 1360"/>
          <p:cNvSpPr>
            <a:spLocks noChangeShapeType="1"/>
          </p:cNvSpPr>
          <p:nvPr/>
        </p:nvSpPr>
        <p:spPr bwMode="auto">
          <a:xfrm flipV="1">
            <a:off x="2380771" y="3907323"/>
            <a:ext cx="5436000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6" name="Line 1361"/>
          <p:cNvSpPr>
            <a:spLocks noChangeShapeType="1"/>
          </p:cNvSpPr>
          <p:nvPr/>
        </p:nvSpPr>
        <p:spPr bwMode="auto">
          <a:xfrm flipV="1">
            <a:off x="5856566" y="4026203"/>
            <a:ext cx="2052000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87" name="Groupe 186"/>
          <p:cNvGrpSpPr/>
          <p:nvPr/>
        </p:nvGrpSpPr>
        <p:grpSpPr>
          <a:xfrm>
            <a:off x="1678958" y="4030321"/>
            <a:ext cx="6669317" cy="1872000"/>
            <a:chOff x="1678958" y="4414520"/>
            <a:chExt cx="6669317" cy="1872000"/>
          </a:xfrm>
        </p:grpSpPr>
        <p:sp>
          <p:nvSpPr>
            <p:cNvPr id="231" name="Line 1359"/>
            <p:cNvSpPr>
              <a:spLocks noChangeShapeType="1"/>
            </p:cNvSpPr>
            <p:nvPr/>
          </p:nvSpPr>
          <p:spPr bwMode="auto">
            <a:xfrm>
              <a:off x="1684663" y="6283712"/>
              <a:ext cx="6660000" cy="0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2" name="Line 1281"/>
            <p:cNvSpPr>
              <a:spLocks noChangeShapeType="1"/>
            </p:cNvSpPr>
            <p:nvPr/>
          </p:nvSpPr>
          <p:spPr bwMode="auto">
            <a:xfrm>
              <a:off x="5165247" y="5994509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3" name="Line 1283"/>
            <p:cNvSpPr>
              <a:spLocks noChangeShapeType="1"/>
            </p:cNvSpPr>
            <p:nvPr/>
          </p:nvSpPr>
          <p:spPr bwMode="auto">
            <a:xfrm>
              <a:off x="1678958" y="5997616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4" name="Line 1282"/>
            <p:cNvSpPr>
              <a:spLocks noChangeShapeType="1"/>
            </p:cNvSpPr>
            <p:nvPr/>
          </p:nvSpPr>
          <p:spPr bwMode="auto">
            <a:xfrm>
              <a:off x="3408300" y="5992854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7" name="Line 1362"/>
            <p:cNvSpPr>
              <a:spLocks noChangeShapeType="1"/>
            </p:cNvSpPr>
            <p:nvPr/>
          </p:nvSpPr>
          <p:spPr bwMode="auto">
            <a:xfrm flipH="1">
              <a:off x="8348275" y="4414520"/>
              <a:ext cx="0" cy="1872000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1" name="Line 1281"/>
            <p:cNvSpPr>
              <a:spLocks noChangeShapeType="1"/>
            </p:cNvSpPr>
            <p:nvPr/>
          </p:nvSpPr>
          <p:spPr bwMode="auto">
            <a:xfrm>
              <a:off x="6817445" y="5993268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65" name="Groupe 264"/>
          <p:cNvGrpSpPr/>
          <p:nvPr/>
        </p:nvGrpSpPr>
        <p:grpSpPr>
          <a:xfrm>
            <a:off x="6297805" y="4477693"/>
            <a:ext cx="1182133" cy="1241107"/>
            <a:chOff x="6297805" y="4861892"/>
            <a:chExt cx="1182133" cy="1241107"/>
          </a:xfrm>
        </p:grpSpPr>
        <p:grpSp>
          <p:nvGrpSpPr>
            <p:cNvPr id="186" name="Groupe 185"/>
            <p:cNvGrpSpPr/>
            <p:nvPr/>
          </p:nvGrpSpPr>
          <p:grpSpPr>
            <a:xfrm>
              <a:off x="6297805" y="4861892"/>
              <a:ext cx="1182133" cy="1160097"/>
              <a:chOff x="6297805" y="4861892"/>
              <a:chExt cx="1182133" cy="1160097"/>
            </a:xfrm>
          </p:grpSpPr>
          <p:grpSp>
            <p:nvGrpSpPr>
              <p:cNvPr id="212" name="Group 379"/>
              <p:cNvGrpSpPr>
                <a:grpSpLocks/>
              </p:cNvGrpSpPr>
              <p:nvPr/>
            </p:nvGrpSpPr>
            <p:grpSpPr bwMode="auto">
              <a:xfrm>
                <a:off x="6297805" y="4861892"/>
                <a:ext cx="1182133" cy="1160097"/>
                <a:chOff x="3998" y="2986"/>
                <a:chExt cx="912" cy="895"/>
              </a:xfrm>
            </p:grpSpPr>
            <p:sp>
              <p:nvSpPr>
                <p:cNvPr id="213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4706" y="3730"/>
                  <a:ext cx="204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4" name="Line 381"/>
                <p:cNvSpPr>
                  <a:spLocks noChangeAspect="1" noChangeShapeType="1"/>
                </p:cNvSpPr>
                <p:nvPr/>
              </p:nvSpPr>
              <p:spPr bwMode="auto">
                <a:xfrm>
                  <a:off x="4704" y="3165"/>
                  <a:ext cx="204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15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3998" y="2986"/>
                  <a:ext cx="814" cy="895"/>
                  <a:chOff x="7415" y="4834"/>
                  <a:chExt cx="1402" cy="1541"/>
                </a:xfrm>
              </p:grpSpPr>
              <p:sp>
                <p:nvSpPr>
                  <p:cNvPr id="216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7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74" y="5849"/>
                    <a:ext cx="643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Q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18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9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0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11" y="5842"/>
                    <a:ext cx="635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K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21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76" y="4849"/>
                    <a:ext cx="583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J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22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66" y="4856"/>
                    <a:ext cx="544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Q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23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4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33" y="5906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26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6488688" y="5271971"/>
                <a:ext cx="316272" cy="3279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252" name="Groupe 251"/>
            <p:cNvGrpSpPr/>
            <p:nvPr/>
          </p:nvGrpSpPr>
          <p:grpSpPr>
            <a:xfrm>
              <a:off x="6655506" y="5700404"/>
              <a:ext cx="357190" cy="402595"/>
              <a:chOff x="6215074" y="5538802"/>
              <a:chExt cx="357190" cy="402595"/>
            </a:xfrm>
          </p:grpSpPr>
          <p:sp>
            <p:nvSpPr>
              <p:cNvPr id="253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254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sp>
        <p:nvSpPr>
          <p:cNvPr id="255" name="Line 1361"/>
          <p:cNvSpPr>
            <a:spLocks noChangeShapeType="1"/>
          </p:cNvSpPr>
          <p:nvPr/>
        </p:nvSpPr>
        <p:spPr bwMode="auto">
          <a:xfrm flipV="1">
            <a:off x="7496593" y="4151454"/>
            <a:ext cx="432000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grpSp>
        <p:nvGrpSpPr>
          <p:cNvPr id="162" name="Groupe 161"/>
          <p:cNvGrpSpPr/>
          <p:nvPr/>
        </p:nvGrpSpPr>
        <p:grpSpPr>
          <a:xfrm>
            <a:off x="7786702" y="3865702"/>
            <a:ext cx="566484" cy="324000"/>
            <a:chOff x="7786702" y="4249901"/>
            <a:chExt cx="566484" cy="324000"/>
          </a:xfrm>
        </p:grpSpPr>
        <p:grpSp>
          <p:nvGrpSpPr>
            <p:cNvPr id="248" name="Group 1363"/>
            <p:cNvGrpSpPr>
              <a:grpSpLocks/>
            </p:cNvGrpSpPr>
            <p:nvPr/>
          </p:nvGrpSpPr>
          <p:grpSpPr bwMode="auto">
            <a:xfrm>
              <a:off x="7786702" y="4249901"/>
              <a:ext cx="391448" cy="324000"/>
              <a:chOff x="4818" y="2840"/>
              <a:chExt cx="172" cy="153"/>
            </a:xfrm>
          </p:grpSpPr>
          <p:sp>
            <p:nvSpPr>
              <p:cNvPr id="249" name="AutoShape 1364"/>
              <p:cNvSpPr>
                <a:spLocks noChangeAspect="1" noChangeArrowheads="1"/>
              </p:cNvSpPr>
              <p:nvPr/>
            </p:nvSpPr>
            <p:spPr bwMode="auto">
              <a:xfrm>
                <a:off x="4818" y="2840"/>
                <a:ext cx="122" cy="153"/>
              </a:xfrm>
              <a:prstGeom prst="flowChartDelay">
                <a:avLst/>
              </a:prstGeom>
              <a:ln>
                <a:solidFill>
                  <a:srgbClr val="CC00CC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Oval 1365"/>
              <p:cNvSpPr>
                <a:spLocks noChangeArrowheads="1"/>
              </p:cNvSpPr>
              <p:nvPr/>
            </p:nvSpPr>
            <p:spPr bwMode="auto">
              <a:xfrm>
                <a:off x="4947" y="2894"/>
                <a:ext cx="43" cy="46"/>
              </a:xfrm>
              <a:prstGeom prst="ellipse">
                <a:avLst/>
              </a:prstGeom>
              <a:ln>
                <a:solidFill>
                  <a:srgbClr val="CC00CC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57" name="Connecteur droit 256"/>
            <p:cNvCxnSpPr/>
            <p:nvPr/>
          </p:nvCxnSpPr>
          <p:spPr>
            <a:xfrm rot="16200000" flipH="1">
              <a:off x="8263186" y="4326384"/>
              <a:ext cx="0" cy="180000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9" name="Text Box 1318"/>
          <p:cNvSpPr txBox="1">
            <a:spLocks noChangeArrowheads="1"/>
          </p:cNvSpPr>
          <p:nvPr/>
        </p:nvSpPr>
        <p:spPr bwMode="auto">
          <a:xfrm>
            <a:off x="8001024" y="3071810"/>
            <a:ext cx="101123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pic>
        <p:nvPicPr>
          <p:cNvPr id="184" name="Image 1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340000" cy="1631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77" name="Groupe 276"/>
          <p:cNvGrpSpPr/>
          <p:nvPr/>
        </p:nvGrpSpPr>
        <p:grpSpPr>
          <a:xfrm>
            <a:off x="827088" y="2737423"/>
            <a:ext cx="7830990" cy="369332"/>
            <a:chOff x="827088" y="2806698"/>
            <a:chExt cx="7830990" cy="369332"/>
          </a:xfrm>
        </p:grpSpPr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4246563" y="2832098"/>
              <a:ext cx="889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2000" b="1">
                <a:solidFill>
                  <a:srgbClr val="FFFF00"/>
                </a:solidFill>
              </a:endParaRPr>
            </a:p>
          </p:txBody>
        </p:sp>
        <p:sp>
          <p:nvSpPr>
            <p:cNvPr id="44058" name="AutoShape 26"/>
            <p:cNvSpPr>
              <a:spLocks noChangeArrowheads="1"/>
            </p:cNvSpPr>
            <p:nvPr/>
          </p:nvSpPr>
          <p:spPr bwMode="auto">
            <a:xfrm>
              <a:off x="1649413" y="2879723"/>
              <a:ext cx="431800" cy="142875"/>
            </a:xfrm>
            <a:prstGeom prst="rightArrow">
              <a:avLst>
                <a:gd name="adj1" fmla="val 50000"/>
                <a:gd name="adj2" fmla="val 755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000" b="1">
                <a:solidFill>
                  <a:srgbClr val="FFFF00"/>
                </a:solidFill>
              </a:endParaRPr>
            </a:p>
          </p:txBody>
        </p:sp>
        <p:grpSp>
          <p:nvGrpSpPr>
            <p:cNvPr id="276" name="Groupe 275"/>
            <p:cNvGrpSpPr/>
            <p:nvPr/>
          </p:nvGrpSpPr>
          <p:grpSpPr>
            <a:xfrm>
              <a:off x="827088" y="2806698"/>
              <a:ext cx="7830990" cy="369332"/>
              <a:chOff x="827088" y="2806698"/>
              <a:chExt cx="7830990" cy="369332"/>
            </a:xfrm>
          </p:grpSpPr>
          <p:sp>
            <p:nvSpPr>
              <p:cNvPr id="44057" name="Rectangle 25"/>
              <p:cNvSpPr>
                <a:spLocks noChangeArrowheads="1"/>
              </p:cNvSpPr>
              <p:nvPr/>
            </p:nvSpPr>
            <p:spPr bwMode="auto">
              <a:xfrm>
                <a:off x="827088" y="2806698"/>
                <a:ext cx="7830990" cy="36933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>
                <a:spAutoFit/>
              </a:bodyPr>
              <a:lstStyle/>
              <a:p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N = 11   </a:t>
                </a:r>
                <a:r>
                  <a:rPr lang="ar-DZ" b="1" dirty="0">
                    <a:solidFill>
                      <a:srgbClr val="FFFF00"/>
                    </a:solidFill>
                    <a:cs typeface="Times New Roman" pitchFamily="18" charset="0"/>
                  </a:rPr>
                  <a:t>       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   (11)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10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= (1011)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2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= 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D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C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B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A      </a:t>
                </a:r>
                <a:r>
                  <a:rPr lang="ar-DZ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     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(Q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D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B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Q</a:t>
                </a:r>
                <a:r>
                  <a:rPr lang="fr-FR" b="1" baseline="-30000" dirty="0">
                    <a:solidFill>
                      <a:srgbClr val="FFFF00"/>
                    </a:solidFill>
                    <a:cs typeface="Times New Roman" pitchFamily="18" charset="0"/>
                  </a:rPr>
                  <a:t>A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</a:t>
                </a:r>
                <a:r>
                  <a:rPr lang="ar-DZ" b="1" dirty="0">
                    <a:solidFill>
                      <a:srgbClr val="FFFF00"/>
                    </a:solidFill>
                    <a:cs typeface="Times New Roman" pitchFamily="18" charset="0"/>
                  </a:rPr>
                  <a:t>(</a:t>
                </a:r>
                <a:r>
                  <a:rPr lang="ar-DZ" b="1" dirty="0">
                    <a:solidFill>
                      <a:srgbClr val="FFFF00"/>
                    </a:solidFill>
                    <a:ea typeface="Times New Roman" pitchFamily="18" charset="0"/>
                    <a:cs typeface="Arabic Transparent" pitchFamily="2" charset="-78"/>
                  </a:rPr>
                  <a:t>يكفي الشرط</a:t>
                </a:r>
                <a:r>
                  <a:rPr lang="fr-FR" b="1" dirty="0">
                    <a:solidFill>
                      <a:srgbClr val="FFFF00"/>
                    </a:solidFill>
                    <a:cs typeface="Times New Roman" pitchFamily="18" charset="0"/>
                  </a:rPr>
                  <a:t>          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75" name="Connecteur droit 274"/>
              <p:cNvCxnSpPr/>
              <p:nvPr/>
            </p:nvCxnSpPr>
            <p:spPr>
              <a:xfrm rot="16200000" flipH="1">
                <a:off x="4611779" y="2757999"/>
                <a:ext cx="0" cy="144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5" name="Groupe 284"/>
          <p:cNvGrpSpPr/>
          <p:nvPr/>
        </p:nvGrpSpPr>
        <p:grpSpPr>
          <a:xfrm>
            <a:off x="6429388" y="6370100"/>
            <a:ext cx="1928826" cy="369332"/>
            <a:chOff x="6429388" y="6370100"/>
            <a:chExt cx="1928826" cy="369332"/>
          </a:xfrm>
        </p:grpSpPr>
        <p:sp>
          <p:nvSpPr>
            <p:cNvPr id="278" name="ZoneTexte 277"/>
            <p:cNvSpPr txBox="1"/>
            <p:nvPr/>
          </p:nvSpPr>
          <p:spPr>
            <a:xfrm>
              <a:off x="6429388" y="6370100"/>
              <a:ext cx="192882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8000"/>
                  </a:solidFill>
                </a:rPr>
                <a:t>N = </a:t>
              </a:r>
              <a:r>
                <a:rPr lang="fr-FR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b="1" baseline="-30000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D</a:t>
              </a:r>
              <a:r>
                <a:rPr lang="fr-FR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b="1" baseline="-30000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C</a:t>
              </a:r>
              <a:r>
                <a:rPr lang="fr-FR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b="1" baseline="-30000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A</a:t>
              </a:r>
              <a:r>
                <a:rPr lang="fr-FR" b="1" dirty="0" smtClean="0">
                  <a:solidFill>
                    <a:srgbClr val="008000"/>
                  </a:solidFill>
                </a:rPr>
                <a:t> 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  <p:cxnSp>
          <p:nvCxnSpPr>
            <p:cNvPr id="279" name="Connecteur droit 278"/>
            <p:cNvCxnSpPr/>
            <p:nvPr/>
          </p:nvCxnSpPr>
          <p:spPr>
            <a:xfrm>
              <a:off x="6973181" y="6401686"/>
              <a:ext cx="72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3" name="ZoneTexte 282"/>
          <p:cNvSpPr txBox="1"/>
          <p:nvPr/>
        </p:nvSpPr>
        <p:spPr>
          <a:xfrm>
            <a:off x="8374232" y="3827755"/>
            <a:ext cx="42862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N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284" name="Text Box 1318"/>
          <p:cNvSpPr txBox="1">
            <a:spLocks noChangeArrowheads="1"/>
          </p:cNvSpPr>
          <p:nvPr/>
        </p:nvSpPr>
        <p:spPr bwMode="auto">
          <a:xfrm>
            <a:off x="6786578" y="6000768"/>
            <a:ext cx="200026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u="sng" dirty="0" smtClean="0">
                <a:solidFill>
                  <a:srgbClr val="CC9900"/>
                </a:solidFill>
                <a:cs typeface="Arabic Transparent" pitchFamily="2" charset="-78"/>
              </a:rPr>
              <a:t>المعادلة المنطقية لـ </a:t>
            </a:r>
            <a:r>
              <a:rPr lang="fr-FR" b="1" u="sng" dirty="0" smtClean="0">
                <a:solidFill>
                  <a:srgbClr val="CC9900"/>
                </a:solidFill>
                <a:cs typeface="Arabic Transparent" pitchFamily="2" charset="-78"/>
              </a:rPr>
              <a:t>N</a:t>
            </a:r>
            <a:endParaRPr lang="fr-FR" b="1" u="sng" dirty="0">
              <a:solidFill>
                <a:srgbClr val="CC99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4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7" grpId="0"/>
      <p:bldP spid="44039" grpId="0"/>
      <p:bldP spid="44041" grpId="0" animBg="1"/>
      <p:bldP spid="44043" grpId="0"/>
      <p:bldP spid="44045" grpId="0"/>
      <p:bldP spid="44046" grpId="0" animBg="1"/>
      <p:bldP spid="44048" grpId="0"/>
      <p:bldP spid="44050" grpId="0"/>
      <p:bldP spid="44051" grpId="0" animBg="1"/>
      <p:bldP spid="44053" grpId="0"/>
      <p:bldP spid="44181" grpId="0"/>
      <p:bldP spid="245" grpId="0" animBg="1"/>
      <p:bldP spid="246" grpId="0" animBg="1"/>
      <p:bldP spid="255" grpId="0" animBg="1"/>
      <p:bldP spid="169" grpId="0"/>
      <p:bldP spid="283" grpId="0"/>
      <p:bldP spid="2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30929" y="142852"/>
            <a:ext cx="810831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:</a:t>
            </a:r>
            <a:r>
              <a:rPr lang="ar-SA" b="1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أنجز عداد تصاعدي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باستعمال </a:t>
            </a:r>
            <a:r>
              <a:rPr lang="ar-DZ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JK  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6 قطع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مع إمكانية إرغامه يدويا( إرغام خارجي).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128" name="Text Box 192"/>
          <p:cNvSpPr txBox="1">
            <a:spLocks noChangeArrowheads="1"/>
          </p:cNvSpPr>
          <p:nvPr/>
        </p:nvSpPr>
        <p:spPr bwMode="auto">
          <a:xfrm>
            <a:off x="7996266" y="5691454"/>
            <a:ext cx="719138" cy="2520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>
                <a:solidFill>
                  <a:srgbClr val="0000FF"/>
                </a:solidFill>
              </a:rPr>
              <a:t>Init</a:t>
            </a:r>
            <a:endParaRPr lang="fr-FR" sz="1600" b="1" dirty="0"/>
          </a:p>
        </p:txBody>
      </p:sp>
      <p:cxnSp>
        <p:nvCxnSpPr>
          <p:cNvPr id="103" name="Connecteur en angle 102"/>
          <p:cNvCxnSpPr/>
          <p:nvPr/>
        </p:nvCxnSpPr>
        <p:spPr>
          <a:xfrm>
            <a:off x="2786128" y="3850515"/>
            <a:ext cx="1008000" cy="46800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/>
          <p:nvPr/>
        </p:nvCxnSpPr>
        <p:spPr>
          <a:xfrm>
            <a:off x="4905518" y="3862390"/>
            <a:ext cx="1008000" cy="46800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3" name="Groupe 202"/>
          <p:cNvGrpSpPr/>
          <p:nvPr/>
        </p:nvGrpSpPr>
        <p:grpSpPr>
          <a:xfrm>
            <a:off x="2315327" y="5060963"/>
            <a:ext cx="5544000" cy="301625"/>
            <a:chOff x="2045324" y="5632467"/>
            <a:chExt cx="5544000" cy="301625"/>
          </a:xfrm>
        </p:grpSpPr>
        <p:sp>
          <p:nvSpPr>
            <p:cNvPr id="105" name="Line 1359"/>
            <p:cNvSpPr>
              <a:spLocks noChangeShapeType="1"/>
            </p:cNvSpPr>
            <p:nvPr/>
          </p:nvSpPr>
          <p:spPr bwMode="auto">
            <a:xfrm>
              <a:off x="2045324" y="5934092"/>
              <a:ext cx="5544000" cy="0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6" name="Line 1281"/>
            <p:cNvSpPr>
              <a:spLocks noChangeShapeType="1"/>
            </p:cNvSpPr>
            <p:nvPr/>
          </p:nvSpPr>
          <p:spPr bwMode="auto">
            <a:xfrm>
              <a:off x="6297652" y="5641992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7" name="Line 1283"/>
            <p:cNvSpPr>
              <a:spLocks noChangeShapeType="1"/>
            </p:cNvSpPr>
            <p:nvPr/>
          </p:nvSpPr>
          <p:spPr bwMode="auto">
            <a:xfrm>
              <a:off x="2057440" y="5632467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8" name="Line 1282"/>
            <p:cNvSpPr>
              <a:spLocks noChangeShapeType="1"/>
            </p:cNvSpPr>
            <p:nvPr/>
          </p:nvSpPr>
          <p:spPr bwMode="auto">
            <a:xfrm>
              <a:off x="4161517" y="5641992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04" name="Groupe 203"/>
          <p:cNvGrpSpPr/>
          <p:nvPr/>
        </p:nvGrpSpPr>
        <p:grpSpPr>
          <a:xfrm>
            <a:off x="424026" y="4135448"/>
            <a:ext cx="1246187" cy="365125"/>
            <a:chOff x="154023" y="4706952"/>
            <a:chExt cx="1246187" cy="365125"/>
          </a:xfrm>
        </p:grpSpPr>
        <p:sp>
          <p:nvSpPr>
            <p:cNvPr id="129" name="Line 392"/>
            <p:cNvSpPr>
              <a:spLocks noChangeAspect="1" noChangeShapeType="1"/>
            </p:cNvSpPr>
            <p:nvPr/>
          </p:nvSpPr>
          <p:spPr bwMode="auto">
            <a:xfrm>
              <a:off x="492160" y="4884410"/>
              <a:ext cx="90805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0" name="Text Box 393"/>
            <p:cNvSpPr txBox="1">
              <a:spLocks noChangeAspect="1" noChangeArrowheads="1"/>
            </p:cNvSpPr>
            <p:nvPr/>
          </p:nvSpPr>
          <p:spPr bwMode="auto">
            <a:xfrm>
              <a:off x="154023" y="4721240"/>
              <a:ext cx="515937" cy="3508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H</a:t>
              </a:r>
            </a:p>
          </p:txBody>
        </p:sp>
        <p:sp>
          <p:nvSpPr>
            <p:cNvPr id="131" name="AutoShape 395"/>
            <p:cNvSpPr>
              <a:spLocks noChangeAspect="1"/>
            </p:cNvSpPr>
            <p:nvPr/>
          </p:nvSpPr>
          <p:spPr bwMode="auto">
            <a:xfrm rot="16200000">
              <a:off x="632619" y="4722496"/>
              <a:ext cx="124626" cy="93537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2" name="AutoShape 396"/>
            <p:cNvSpPr>
              <a:spLocks noChangeAspect="1"/>
            </p:cNvSpPr>
            <p:nvPr/>
          </p:nvSpPr>
          <p:spPr bwMode="auto">
            <a:xfrm rot="16200000">
              <a:off x="816373" y="4723594"/>
              <a:ext cx="124626" cy="93537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3" name="Line 397"/>
            <p:cNvSpPr>
              <a:spLocks noChangeAspect="1" noChangeShapeType="1"/>
            </p:cNvSpPr>
            <p:nvPr/>
          </p:nvSpPr>
          <p:spPr bwMode="auto">
            <a:xfrm>
              <a:off x="742254" y="4837068"/>
              <a:ext cx="9077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4" name="Line 398"/>
            <p:cNvSpPr>
              <a:spLocks noChangeAspect="1" noChangeShapeType="1"/>
            </p:cNvSpPr>
            <p:nvPr/>
          </p:nvSpPr>
          <p:spPr bwMode="auto">
            <a:xfrm>
              <a:off x="933203" y="4838715"/>
              <a:ext cx="9077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5" name="Line 399"/>
            <p:cNvSpPr>
              <a:spLocks noChangeAspect="1" noChangeShapeType="1"/>
            </p:cNvSpPr>
            <p:nvPr/>
          </p:nvSpPr>
          <p:spPr bwMode="auto">
            <a:xfrm>
              <a:off x="554073" y="4829931"/>
              <a:ext cx="9077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00" name="Groupe 199"/>
          <p:cNvGrpSpPr/>
          <p:nvPr/>
        </p:nvGrpSpPr>
        <p:grpSpPr>
          <a:xfrm>
            <a:off x="5070639" y="2764750"/>
            <a:ext cx="557464" cy="1095212"/>
            <a:chOff x="4800636" y="3336254"/>
            <a:chExt cx="557464" cy="1095212"/>
          </a:xfrm>
        </p:grpSpPr>
        <p:sp>
          <p:nvSpPr>
            <p:cNvPr id="111" name="Line 373"/>
            <p:cNvSpPr>
              <a:spLocks noChangeAspect="1" noChangeShapeType="1"/>
            </p:cNvSpPr>
            <p:nvPr/>
          </p:nvSpPr>
          <p:spPr bwMode="auto">
            <a:xfrm>
              <a:off x="5027648" y="3639466"/>
              <a:ext cx="0" cy="792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Text Box 420"/>
            <p:cNvSpPr txBox="1">
              <a:spLocks noChangeAspect="1" noChangeArrowheads="1"/>
            </p:cNvSpPr>
            <p:nvPr/>
          </p:nvSpPr>
          <p:spPr bwMode="auto">
            <a:xfrm>
              <a:off x="4800636" y="3336254"/>
              <a:ext cx="557464" cy="4036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/>
                <a:t>Q</a:t>
              </a:r>
              <a:r>
                <a:rPr lang="fr-FR" sz="1600" b="1" baseline="-25000"/>
                <a:t>B</a:t>
              </a:r>
              <a:endParaRPr lang="fr-FR" sz="1600" b="1"/>
            </a:p>
          </p:txBody>
        </p:sp>
      </p:grpSp>
      <p:grpSp>
        <p:nvGrpSpPr>
          <p:cNvPr id="199" name="Groupe 198"/>
          <p:cNvGrpSpPr/>
          <p:nvPr/>
        </p:nvGrpSpPr>
        <p:grpSpPr>
          <a:xfrm>
            <a:off x="2976726" y="2778136"/>
            <a:ext cx="500031" cy="1083115"/>
            <a:chOff x="2706723" y="3349640"/>
            <a:chExt cx="500031" cy="1083115"/>
          </a:xfrm>
        </p:grpSpPr>
        <p:sp>
          <p:nvSpPr>
            <p:cNvPr id="156" name="Line 422"/>
            <p:cNvSpPr>
              <a:spLocks noChangeAspect="1" noChangeShapeType="1"/>
            </p:cNvSpPr>
            <p:nvPr/>
          </p:nvSpPr>
          <p:spPr bwMode="auto">
            <a:xfrm>
              <a:off x="2903573" y="3640755"/>
              <a:ext cx="0" cy="792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7" name="Text Box 423"/>
            <p:cNvSpPr txBox="1">
              <a:spLocks noChangeAspect="1" noChangeArrowheads="1"/>
            </p:cNvSpPr>
            <p:nvPr/>
          </p:nvSpPr>
          <p:spPr bwMode="auto">
            <a:xfrm>
              <a:off x="2706723" y="3349640"/>
              <a:ext cx="500031" cy="36987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/>
                <a:t>Q</a:t>
              </a:r>
              <a:r>
                <a:rPr lang="fr-FR" sz="1600" b="1" baseline="-25000"/>
                <a:t>A</a:t>
              </a:r>
              <a:endParaRPr lang="fr-FR" sz="1600" b="1"/>
            </a:p>
          </p:txBody>
        </p:sp>
      </p:grpSp>
      <p:grpSp>
        <p:nvGrpSpPr>
          <p:cNvPr id="209" name="Groupe 208"/>
          <p:cNvGrpSpPr/>
          <p:nvPr/>
        </p:nvGrpSpPr>
        <p:grpSpPr>
          <a:xfrm>
            <a:off x="5908827" y="3660023"/>
            <a:ext cx="1484316" cy="1484277"/>
            <a:chOff x="5638824" y="4231527"/>
            <a:chExt cx="1484316" cy="1484277"/>
          </a:xfrm>
        </p:grpSpPr>
        <p:sp>
          <p:nvSpPr>
            <p:cNvPr id="173" name="Text Box 414"/>
            <p:cNvSpPr txBox="1">
              <a:spLocks noChangeAspect="1" noChangeArrowheads="1"/>
            </p:cNvSpPr>
            <p:nvPr/>
          </p:nvSpPr>
          <p:spPr bwMode="auto">
            <a:xfrm>
              <a:off x="5856341" y="4735950"/>
              <a:ext cx="387350" cy="4016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grpSp>
          <p:nvGrpSpPr>
            <p:cNvPr id="198" name="Groupe 197"/>
            <p:cNvGrpSpPr/>
            <p:nvPr/>
          </p:nvGrpSpPr>
          <p:grpSpPr>
            <a:xfrm>
              <a:off x="5638824" y="4231527"/>
              <a:ext cx="1484316" cy="1484277"/>
              <a:chOff x="5638824" y="4231527"/>
              <a:chExt cx="1484316" cy="1484277"/>
            </a:xfrm>
          </p:grpSpPr>
          <p:grpSp>
            <p:nvGrpSpPr>
              <p:cNvPr id="116" name="Group 379"/>
              <p:cNvGrpSpPr>
                <a:grpSpLocks/>
              </p:cNvGrpSpPr>
              <p:nvPr/>
            </p:nvGrpSpPr>
            <p:grpSpPr bwMode="auto">
              <a:xfrm>
                <a:off x="5638824" y="4231527"/>
                <a:ext cx="1484316" cy="1404938"/>
                <a:chOff x="3996" y="2984"/>
                <a:chExt cx="935" cy="885"/>
              </a:xfrm>
            </p:grpSpPr>
            <p:sp>
              <p:nvSpPr>
                <p:cNvPr id="117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4699" y="3730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" name="Line 381"/>
                <p:cNvSpPr>
                  <a:spLocks noChangeAspect="1" noChangeShapeType="1"/>
                </p:cNvSpPr>
                <p:nvPr/>
              </p:nvSpPr>
              <p:spPr bwMode="auto">
                <a:xfrm>
                  <a:off x="4704" y="3111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19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3996" y="2984"/>
                  <a:ext cx="769" cy="885"/>
                  <a:chOff x="7415" y="4834"/>
                  <a:chExt cx="1326" cy="1525"/>
                </a:xfrm>
              </p:grpSpPr>
              <p:sp>
                <p:nvSpPr>
                  <p:cNvPr id="120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1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207" y="5922"/>
                    <a:ext cx="53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22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3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4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23" y="5919"/>
                    <a:ext cx="527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25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88" y="4852"/>
                    <a:ext cx="48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26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218" y="4859"/>
                    <a:ext cx="452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/>
                      <a:t>Q</a:t>
                    </a:r>
                    <a:r>
                      <a:rPr lang="fr-FR" sz="1400" b="1" baseline="-25000"/>
                      <a:t>C</a:t>
                    </a:r>
                    <a:endParaRPr lang="fr-FR" sz="1400" b="1"/>
                  </a:p>
                </p:txBody>
              </p:sp>
              <p:sp>
                <p:nvSpPr>
                  <p:cNvPr id="127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8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09" y="5946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74" name="Groupe 173"/>
              <p:cNvGrpSpPr/>
              <p:nvPr/>
            </p:nvGrpSpPr>
            <p:grpSpPr>
              <a:xfrm>
                <a:off x="6135713" y="5313209"/>
                <a:ext cx="357190" cy="402595"/>
                <a:chOff x="6215074" y="5522761"/>
                <a:chExt cx="357190" cy="402595"/>
              </a:xfrm>
            </p:grpSpPr>
            <p:sp>
              <p:nvSpPr>
                <p:cNvPr id="175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6334137" y="5811385"/>
                  <a:ext cx="86400" cy="86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6" name="Text Box 3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215074" y="5522761"/>
                  <a:ext cx="357190" cy="40259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 smtClean="0"/>
                    <a:t>R</a:t>
                  </a:r>
                  <a:endParaRPr lang="fr-FR" sz="1400" b="1" dirty="0"/>
                </a:p>
              </p:txBody>
            </p:sp>
          </p:grpSp>
        </p:grpSp>
      </p:grpSp>
      <p:grpSp>
        <p:nvGrpSpPr>
          <p:cNvPr id="208" name="Groupe 207"/>
          <p:cNvGrpSpPr/>
          <p:nvPr/>
        </p:nvGrpSpPr>
        <p:grpSpPr>
          <a:xfrm>
            <a:off x="3794288" y="3662373"/>
            <a:ext cx="1479550" cy="1488443"/>
            <a:chOff x="3524285" y="4233877"/>
            <a:chExt cx="1479550" cy="1488443"/>
          </a:xfrm>
        </p:grpSpPr>
        <p:sp>
          <p:nvSpPr>
            <p:cNvPr id="172" name="Text Box 414"/>
            <p:cNvSpPr txBox="1">
              <a:spLocks noChangeAspect="1" noChangeArrowheads="1"/>
            </p:cNvSpPr>
            <p:nvPr/>
          </p:nvSpPr>
          <p:spPr bwMode="auto">
            <a:xfrm>
              <a:off x="3754479" y="4745678"/>
              <a:ext cx="387350" cy="4016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grpSp>
          <p:nvGrpSpPr>
            <p:cNvPr id="192" name="Groupe 191"/>
            <p:cNvGrpSpPr/>
            <p:nvPr/>
          </p:nvGrpSpPr>
          <p:grpSpPr>
            <a:xfrm>
              <a:off x="3524285" y="4233877"/>
              <a:ext cx="1479550" cy="1488443"/>
              <a:chOff x="3524285" y="4233877"/>
              <a:chExt cx="1479550" cy="1488443"/>
            </a:xfrm>
          </p:grpSpPr>
          <p:grpSp>
            <p:nvGrpSpPr>
              <p:cNvPr id="160" name="Group 430"/>
              <p:cNvGrpSpPr>
                <a:grpSpLocks/>
              </p:cNvGrpSpPr>
              <p:nvPr/>
            </p:nvGrpSpPr>
            <p:grpSpPr bwMode="auto">
              <a:xfrm>
                <a:off x="3524285" y="4233877"/>
                <a:ext cx="1479550" cy="1406525"/>
                <a:chOff x="2668" y="2978"/>
                <a:chExt cx="932" cy="886"/>
              </a:xfrm>
            </p:grpSpPr>
            <p:sp>
              <p:nvSpPr>
                <p:cNvPr id="161" name="Line 431"/>
                <p:cNvSpPr>
                  <a:spLocks noChangeAspect="1" noChangeShapeType="1"/>
                </p:cNvSpPr>
                <p:nvPr/>
              </p:nvSpPr>
              <p:spPr bwMode="auto">
                <a:xfrm>
                  <a:off x="3373" y="3720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62" name="Group 433"/>
                <p:cNvGrpSpPr>
                  <a:grpSpLocks noChangeAspect="1"/>
                </p:cNvGrpSpPr>
                <p:nvPr/>
              </p:nvGrpSpPr>
              <p:grpSpPr bwMode="auto">
                <a:xfrm>
                  <a:off x="2668" y="2978"/>
                  <a:ext cx="749" cy="886"/>
                  <a:chOff x="5121" y="4831"/>
                  <a:chExt cx="1290" cy="1525"/>
                </a:xfrm>
              </p:grpSpPr>
              <p:sp>
                <p:nvSpPr>
                  <p:cNvPr id="163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3" y="4831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4" name="Text Box 43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906" y="5919"/>
                    <a:ext cx="493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/>
                      <a:t>Q</a:t>
                    </a:r>
                    <a:r>
                      <a:rPr lang="fr-FR" sz="1400" b="1" baseline="-25000"/>
                      <a:t>B</a:t>
                    </a:r>
                    <a:endParaRPr lang="fr-FR" sz="1400" b="1"/>
                  </a:p>
                </p:txBody>
              </p:sp>
              <p:sp>
                <p:nvSpPr>
                  <p:cNvPr id="165" name="AutoShape 43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5237" y="5471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6" name="Oval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21" y="5490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67" name="Text Box 43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38" y="5916"/>
                    <a:ext cx="537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68" name="Text Box 43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44" y="4849"/>
                    <a:ext cx="521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69" name="Text Box 44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922" y="4856"/>
                    <a:ext cx="489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70" name="Text Box 44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331" y="5375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/>
                  </a:p>
                </p:txBody>
              </p:sp>
              <p:sp>
                <p:nvSpPr>
                  <p:cNvPr id="171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26" y="5956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77" name="Groupe 176"/>
              <p:cNvGrpSpPr/>
              <p:nvPr/>
            </p:nvGrpSpPr>
            <p:grpSpPr>
              <a:xfrm>
                <a:off x="4002098" y="5319725"/>
                <a:ext cx="357190" cy="402595"/>
                <a:chOff x="6215074" y="5538802"/>
                <a:chExt cx="357190" cy="402595"/>
              </a:xfrm>
            </p:grpSpPr>
            <p:sp>
              <p:nvSpPr>
                <p:cNvPr id="178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6334137" y="5822079"/>
                  <a:ext cx="86400" cy="86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9" name="Text Box 3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215074" y="5538802"/>
                  <a:ext cx="357190" cy="40259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 smtClean="0"/>
                    <a:t>R</a:t>
                  </a:r>
                  <a:endParaRPr lang="fr-FR" sz="1400" b="1" dirty="0"/>
                </a:p>
              </p:txBody>
            </p:sp>
          </p:grpSp>
        </p:grpSp>
      </p:grpSp>
      <p:grpSp>
        <p:nvGrpSpPr>
          <p:cNvPr id="185" name="Groupe 184"/>
          <p:cNvGrpSpPr/>
          <p:nvPr/>
        </p:nvGrpSpPr>
        <p:grpSpPr>
          <a:xfrm>
            <a:off x="1676565" y="3657611"/>
            <a:ext cx="1482726" cy="1478918"/>
            <a:chOff x="1406562" y="4229115"/>
            <a:chExt cx="1482726" cy="1478918"/>
          </a:xfrm>
        </p:grpSpPr>
        <p:grpSp>
          <p:nvGrpSpPr>
            <p:cNvPr id="138" name="Group 403"/>
            <p:cNvGrpSpPr>
              <a:grpSpLocks/>
            </p:cNvGrpSpPr>
            <p:nvPr/>
          </p:nvGrpSpPr>
          <p:grpSpPr bwMode="auto">
            <a:xfrm>
              <a:off x="1406562" y="4229115"/>
              <a:ext cx="1482726" cy="1404937"/>
              <a:chOff x="1334" y="2975"/>
              <a:chExt cx="934" cy="885"/>
            </a:xfrm>
          </p:grpSpPr>
          <p:sp>
            <p:nvSpPr>
              <p:cNvPr id="139" name="Oval 404"/>
              <p:cNvSpPr>
                <a:spLocks noChangeAspect="1" noChangeArrowheads="1"/>
              </p:cNvSpPr>
              <p:nvPr/>
            </p:nvSpPr>
            <p:spPr bwMode="auto">
              <a:xfrm>
                <a:off x="1334" y="3357"/>
                <a:ext cx="66" cy="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40" name="Group 405"/>
              <p:cNvGrpSpPr>
                <a:grpSpLocks/>
              </p:cNvGrpSpPr>
              <p:nvPr/>
            </p:nvGrpSpPr>
            <p:grpSpPr bwMode="auto">
              <a:xfrm>
                <a:off x="1367" y="2975"/>
                <a:ext cx="901" cy="885"/>
                <a:chOff x="1367" y="2975"/>
                <a:chExt cx="901" cy="885"/>
              </a:xfrm>
            </p:grpSpPr>
            <p:sp>
              <p:nvSpPr>
                <p:cNvPr id="141" name="Line 407"/>
                <p:cNvSpPr>
                  <a:spLocks noChangeAspect="1" noChangeShapeType="1"/>
                </p:cNvSpPr>
                <p:nvPr/>
              </p:nvSpPr>
              <p:spPr bwMode="auto">
                <a:xfrm>
                  <a:off x="2041" y="3726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2" name="Rectangl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1406" y="2975"/>
                  <a:ext cx="633" cy="847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3" name="Text Box 40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97" y="3606"/>
                  <a:ext cx="270" cy="25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44" name="AutoShape 4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98" y="3346"/>
                  <a:ext cx="122" cy="105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5" name="Text Box 4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67" y="3605"/>
                  <a:ext cx="350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46" name="Text Box 4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76" y="3007"/>
                  <a:ext cx="406" cy="25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47" name="Text Box 4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99" y="3001"/>
                  <a:ext cx="313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48" name="Text Box 4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81" y="3291"/>
                  <a:ext cx="244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>
                      <a:solidFill>
                        <a:srgbClr val="FF0000"/>
                      </a:solidFill>
                    </a:rPr>
                    <a:t>H</a:t>
                  </a:r>
                </a:p>
              </p:txBody>
            </p:sp>
            <p:sp>
              <p:nvSpPr>
                <p:cNvPr id="149" name="Line 415"/>
                <p:cNvSpPr>
                  <a:spLocks noChangeAspect="1" noChangeShapeType="1"/>
                </p:cNvSpPr>
                <p:nvPr/>
              </p:nvSpPr>
              <p:spPr bwMode="auto">
                <a:xfrm>
                  <a:off x="1862" y="3619"/>
                  <a:ext cx="8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80" name="Groupe 179"/>
            <p:cNvGrpSpPr/>
            <p:nvPr/>
          </p:nvGrpSpPr>
          <p:grpSpPr>
            <a:xfrm>
              <a:off x="1892296" y="5305438"/>
              <a:ext cx="357190" cy="402595"/>
              <a:chOff x="6215074" y="5538802"/>
              <a:chExt cx="357190" cy="402595"/>
            </a:xfrm>
          </p:grpSpPr>
          <p:sp>
            <p:nvSpPr>
              <p:cNvPr id="181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sp>
        <p:nvSpPr>
          <p:cNvPr id="183" name="Line 1360"/>
          <p:cNvSpPr>
            <a:spLocks noChangeShapeType="1"/>
          </p:cNvSpPr>
          <p:nvPr/>
        </p:nvSpPr>
        <p:spPr bwMode="auto">
          <a:xfrm flipV="1">
            <a:off x="5294480" y="3350586"/>
            <a:ext cx="2855913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89" name="Text Box 1366"/>
          <p:cNvSpPr txBox="1">
            <a:spLocks noChangeArrowheads="1"/>
          </p:cNvSpPr>
          <p:nvPr/>
        </p:nvSpPr>
        <p:spPr bwMode="auto">
          <a:xfrm>
            <a:off x="3024317" y="2586031"/>
            <a:ext cx="355600" cy="2413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DZ" sz="1400" b="1" dirty="0">
                <a:solidFill>
                  <a:srgbClr val="FF00FF"/>
                </a:solidFill>
              </a:rPr>
              <a:t>0</a:t>
            </a:r>
            <a:endParaRPr lang="fr-FR" sz="1400" b="1" dirty="0"/>
          </a:p>
        </p:txBody>
      </p:sp>
      <p:sp>
        <p:nvSpPr>
          <p:cNvPr id="190" name="Text Box 1367"/>
          <p:cNvSpPr txBox="1">
            <a:spLocks noChangeArrowheads="1"/>
          </p:cNvSpPr>
          <p:nvPr/>
        </p:nvSpPr>
        <p:spPr bwMode="auto">
          <a:xfrm>
            <a:off x="5127755" y="2582170"/>
            <a:ext cx="444500" cy="242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>
                <a:solidFill>
                  <a:srgbClr val="FF00FF"/>
                </a:solidFill>
              </a:rPr>
              <a:t>1</a:t>
            </a:r>
            <a:endParaRPr lang="fr-FR" sz="1400" b="1" dirty="0"/>
          </a:p>
        </p:txBody>
      </p:sp>
      <p:sp>
        <p:nvSpPr>
          <p:cNvPr id="191" name="Text Box 1368"/>
          <p:cNvSpPr txBox="1">
            <a:spLocks noChangeArrowheads="1"/>
          </p:cNvSpPr>
          <p:nvPr/>
        </p:nvSpPr>
        <p:spPr bwMode="auto">
          <a:xfrm>
            <a:off x="7182881" y="2571744"/>
            <a:ext cx="266700" cy="2413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>
                <a:solidFill>
                  <a:srgbClr val="FF00FF"/>
                </a:solidFill>
              </a:rPr>
              <a:t>1</a:t>
            </a:r>
            <a:endParaRPr lang="fr-FR" sz="1400" b="1"/>
          </a:p>
        </p:txBody>
      </p:sp>
      <p:sp>
        <p:nvSpPr>
          <p:cNvPr id="193" name="Line 119"/>
          <p:cNvSpPr>
            <a:spLocks noChangeShapeType="1"/>
          </p:cNvSpPr>
          <p:nvPr/>
        </p:nvSpPr>
        <p:spPr bwMode="auto">
          <a:xfrm>
            <a:off x="7912953" y="5225052"/>
            <a:ext cx="612000" cy="0"/>
          </a:xfrm>
          <a:prstGeom prst="lin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02" name="Groupe 201"/>
          <p:cNvGrpSpPr/>
          <p:nvPr/>
        </p:nvGrpSpPr>
        <p:grpSpPr>
          <a:xfrm>
            <a:off x="7604714" y="5153816"/>
            <a:ext cx="355443" cy="428506"/>
            <a:chOff x="7334711" y="5725320"/>
            <a:chExt cx="355443" cy="428506"/>
          </a:xfrm>
        </p:grpSpPr>
        <p:sp>
          <p:nvSpPr>
            <p:cNvPr id="194" name="AutoShape 120"/>
            <p:cNvSpPr>
              <a:spLocks noChangeArrowheads="1"/>
            </p:cNvSpPr>
            <p:nvPr/>
          </p:nvSpPr>
          <p:spPr bwMode="auto">
            <a:xfrm>
              <a:off x="7443319" y="5725320"/>
              <a:ext cx="246835" cy="428506"/>
            </a:xfrm>
            <a:prstGeom prst="moon">
              <a:avLst>
                <a:gd name="adj" fmla="val 87500"/>
              </a:avLst>
            </a:prstGeom>
            <a:solidFill>
              <a:schemeClr val="bg1"/>
            </a:solidFill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7334711" y="5893168"/>
              <a:ext cx="88861" cy="88861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cxnSp>
        <p:nvCxnSpPr>
          <p:cNvPr id="196" name="Connecteur en angle 195"/>
          <p:cNvCxnSpPr/>
          <p:nvPr/>
        </p:nvCxnSpPr>
        <p:spPr>
          <a:xfrm rot="16200000" flipH="1">
            <a:off x="7971190" y="5506453"/>
            <a:ext cx="252000" cy="288000"/>
          </a:xfrm>
          <a:prstGeom prst="bentConnector3">
            <a:avLst>
              <a:gd name="adj1" fmla="val -2245"/>
            </a:avLst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7" name="Connecteur en angle 196"/>
          <p:cNvCxnSpPr/>
          <p:nvPr/>
        </p:nvCxnSpPr>
        <p:spPr>
          <a:xfrm rot="16200000" flipH="1">
            <a:off x="7502644" y="4206950"/>
            <a:ext cx="1764000" cy="252000"/>
          </a:xfrm>
          <a:prstGeom prst="bentConnector3">
            <a:avLst>
              <a:gd name="adj1" fmla="val 504"/>
            </a:avLst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0" name="Groupe 209"/>
          <p:cNvGrpSpPr/>
          <p:nvPr/>
        </p:nvGrpSpPr>
        <p:grpSpPr>
          <a:xfrm>
            <a:off x="817726" y="3351223"/>
            <a:ext cx="5194314" cy="1479550"/>
            <a:chOff x="547723" y="3922727"/>
            <a:chExt cx="5194314" cy="1479550"/>
          </a:xfrm>
        </p:grpSpPr>
        <p:sp>
          <p:nvSpPr>
            <p:cNvPr id="153" name="Line 419"/>
            <p:cNvSpPr>
              <a:spLocks noChangeAspect="1" noChangeShapeType="1"/>
            </p:cNvSpPr>
            <p:nvPr/>
          </p:nvSpPr>
          <p:spPr bwMode="auto">
            <a:xfrm flipV="1">
              <a:off x="1257895" y="4088170"/>
              <a:ext cx="0" cy="130175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07" name="Groupe 206"/>
            <p:cNvGrpSpPr/>
            <p:nvPr/>
          </p:nvGrpSpPr>
          <p:grpSpPr>
            <a:xfrm>
              <a:off x="547723" y="3922727"/>
              <a:ext cx="5194314" cy="1479550"/>
              <a:chOff x="547723" y="3922727"/>
              <a:chExt cx="5194314" cy="1479550"/>
            </a:xfrm>
          </p:grpSpPr>
          <p:sp>
            <p:nvSpPr>
              <p:cNvPr id="136" name="Line 400"/>
              <p:cNvSpPr>
                <a:spLocks noChangeAspect="1" noChangeShapeType="1"/>
              </p:cNvSpPr>
              <p:nvPr/>
            </p:nvSpPr>
            <p:spPr bwMode="auto">
              <a:xfrm>
                <a:off x="824550" y="4085255"/>
                <a:ext cx="467360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Text Box 374"/>
              <p:cNvSpPr txBox="1">
                <a:spLocks noChangeAspect="1" noChangeArrowheads="1"/>
              </p:cNvSpPr>
              <p:nvPr/>
            </p:nvSpPr>
            <p:spPr bwMode="auto">
              <a:xfrm>
                <a:off x="547723" y="3922727"/>
                <a:ext cx="374650" cy="35083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1</a:t>
                </a:r>
              </a:p>
            </p:txBody>
          </p:sp>
          <p:grpSp>
            <p:nvGrpSpPr>
              <p:cNvPr id="206" name="Groupe 205"/>
              <p:cNvGrpSpPr/>
              <p:nvPr/>
            </p:nvGrpSpPr>
            <p:grpSpPr>
              <a:xfrm>
                <a:off x="5484861" y="4095663"/>
                <a:ext cx="257176" cy="1306614"/>
                <a:chOff x="5484861" y="4095663"/>
                <a:chExt cx="257176" cy="1306614"/>
              </a:xfrm>
            </p:grpSpPr>
            <p:sp>
              <p:nvSpPr>
                <p:cNvPr id="109" name="Line 3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488061" y="4095663"/>
                  <a:ext cx="0" cy="130175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13" name="Group 376"/>
                <p:cNvGrpSpPr>
                  <a:grpSpLocks noChangeAspect="1"/>
                </p:cNvGrpSpPr>
                <p:nvPr/>
              </p:nvGrpSpPr>
              <p:grpSpPr bwMode="auto">
                <a:xfrm>
                  <a:off x="5484861" y="4456127"/>
                  <a:ext cx="257176" cy="946150"/>
                  <a:chOff x="2644" y="5059"/>
                  <a:chExt cx="281" cy="1028"/>
                </a:xfrm>
              </p:grpSpPr>
              <p:sp>
                <p:nvSpPr>
                  <p:cNvPr id="114" name="Line 37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44" y="6087"/>
                    <a:ext cx="281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headEnd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" name="Line 37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48" y="5059"/>
                    <a:ext cx="274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headEnd/>
                    <a:tailEnd type="oval" w="sm" len="sm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05" name="Groupe 204"/>
              <p:cNvGrpSpPr/>
              <p:nvPr/>
            </p:nvGrpSpPr>
            <p:grpSpPr>
              <a:xfrm>
                <a:off x="3390935" y="4092590"/>
                <a:ext cx="257175" cy="1301750"/>
                <a:chOff x="3390935" y="4092590"/>
                <a:chExt cx="257175" cy="1301750"/>
              </a:xfrm>
            </p:grpSpPr>
            <p:sp>
              <p:nvSpPr>
                <p:cNvPr id="137" name="Line 4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98873" y="4092590"/>
                  <a:ext cx="0" cy="130175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8" name="Line 4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90935" y="5394340"/>
                  <a:ext cx="257175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9" name="Line 4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394096" y="4448190"/>
                  <a:ext cx="2520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50" name="Group 416"/>
              <p:cNvGrpSpPr>
                <a:grpSpLocks noChangeAspect="1"/>
              </p:cNvGrpSpPr>
              <p:nvPr/>
            </p:nvGrpSpPr>
            <p:grpSpPr bwMode="auto">
              <a:xfrm>
                <a:off x="1255586" y="4445015"/>
                <a:ext cx="257343" cy="940513"/>
                <a:chOff x="2659" y="5059"/>
                <a:chExt cx="280" cy="1020"/>
              </a:xfrm>
            </p:grpSpPr>
            <p:sp>
              <p:nvSpPr>
                <p:cNvPr id="151" name="Line 4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6079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2" name="Line 4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60" y="5059"/>
                  <a:ext cx="274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01" name="Groupe 200"/>
          <p:cNvGrpSpPr/>
          <p:nvPr/>
        </p:nvGrpSpPr>
        <p:grpSpPr>
          <a:xfrm>
            <a:off x="7143228" y="2782899"/>
            <a:ext cx="602860" cy="1086207"/>
            <a:chOff x="6873225" y="3354403"/>
            <a:chExt cx="602860" cy="1086207"/>
          </a:xfrm>
        </p:grpSpPr>
        <p:sp>
          <p:nvSpPr>
            <p:cNvPr id="155" name="Text Box 421"/>
            <p:cNvSpPr txBox="1">
              <a:spLocks noChangeAspect="1" noChangeArrowheads="1"/>
            </p:cNvSpPr>
            <p:nvPr/>
          </p:nvSpPr>
          <p:spPr bwMode="auto">
            <a:xfrm>
              <a:off x="6873225" y="3354403"/>
              <a:ext cx="602860" cy="4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Q</a:t>
              </a:r>
              <a:r>
                <a:rPr lang="fr-FR" sz="1600" b="1" baseline="-25000" dirty="0"/>
                <a:t>C</a:t>
              </a:r>
              <a:endParaRPr lang="fr-FR" sz="1600" b="1" dirty="0"/>
            </a:p>
          </p:txBody>
        </p:sp>
        <p:sp>
          <p:nvSpPr>
            <p:cNvPr id="110" name="Line 372"/>
            <p:cNvSpPr>
              <a:spLocks noChangeAspect="1" noChangeShapeType="1"/>
            </p:cNvSpPr>
            <p:nvPr/>
          </p:nvSpPr>
          <p:spPr bwMode="auto">
            <a:xfrm>
              <a:off x="7111731" y="3648610"/>
              <a:ext cx="0" cy="792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84" name="Line 1361"/>
          <p:cNvSpPr>
            <a:spLocks noChangeShapeType="1"/>
          </p:cNvSpPr>
          <p:nvPr/>
        </p:nvSpPr>
        <p:spPr bwMode="auto">
          <a:xfrm flipV="1">
            <a:off x="7381357" y="3562363"/>
            <a:ext cx="790575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87" name="AutoShape 1364"/>
          <p:cNvSpPr>
            <a:spLocks noChangeAspect="1" noChangeArrowheads="1"/>
          </p:cNvSpPr>
          <p:nvPr/>
        </p:nvSpPr>
        <p:spPr bwMode="auto">
          <a:xfrm>
            <a:off x="7977344" y="3301373"/>
            <a:ext cx="277655" cy="324000"/>
          </a:xfrm>
          <a:prstGeom prst="flowChartDelay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186" name="Text Box 1318"/>
          <p:cNvSpPr txBox="1">
            <a:spLocks noChangeArrowheads="1"/>
          </p:cNvSpPr>
          <p:nvPr/>
        </p:nvSpPr>
        <p:spPr bwMode="auto">
          <a:xfrm>
            <a:off x="7572396" y="2143116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grpSp>
        <p:nvGrpSpPr>
          <p:cNvPr id="221" name="Groupe 220"/>
          <p:cNvGrpSpPr/>
          <p:nvPr/>
        </p:nvGrpSpPr>
        <p:grpSpPr>
          <a:xfrm>
            <a:off x="285721" y="6198917"/>
            <a:ext cx="6643734" cy="382877"/>
            <a:chOff x="285721" y="6198917"/>
            <a:chExt cx="6643734" cy="382877"/>
          </a:xfrm>
        </p:grpSpPr>
        <p:sp>
          <p:nvSpPr>
            <p:cNvPr id="211" name="Rectangle 218"/>
            <p:cNvSpPr>
              <a:spLocks noChangeArrowheads="1"/>
            </p:cNvSpPr>
            <p:nvPr/>
          </p:nvSpPr>
          <p:spPr bwMode="auto">
            <a:xfrm>
              <a:off x="285721" y="6215082"/>
              <a:ext cx="6643734" cy="36671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fr-FR" dirty="0"/>
                <a:t>    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R = </a:t>
              </a:r>
              <a:r>
                <a:rPr lang="fr-FR" b="1" dirty="0" err="1">
                  <a:ea typeface="Times New Roman" pitchFamily="18" charset="0"/>
                  <a:cs typeface="Arabic Transparent" pitchFamily="2" charset="-78"/>
                </a:rPr>
                <a:t>Init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+ N 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  <a:sym typeface="Symbol" pitchFamily="18" charset="2"/>
                </a:rPr>
                <a:t>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R = </a:t>
              </a:r>
              <a:r>
                <a:rPr lang="fr-FR" b="1" dirty="0" err="1">
                  <a:ea typeface="Times New Roman" pitchFamily="18" charset="0"/>
                  <a:cs typeface="Arabic Transparent" pitchFamily="2" charset="-78"/>
                </a:rPr>
                <a:t>Init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+ N 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  <a:sym typeface="Symbol" pitchFamily="18" charset="2"/>
                </a:rPr>
                <a:t>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R = </a:t>
              </a:r>
              <a:r>
                <a:rPr lang="fr-FR" b="1" dirty="0" err="1">
                  <a:ea typeface="Times New Roman" pitchFamily="18" charset="0"/>
                  <a:cs typeface="Arabic Transparent" pitchFamily="2" charset="-78"/>
                </a:rPr>
                <a:t>Init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</a:t>
              </a:r>
              <a:r>
                <a:rPr lang="fr-FR" b="1" dirty="0">
                  <a:solidFill>
                    <a:srgbClr val="0000FF"/>
                  </a:solidFill>
                  <a:ea typeface="Times New Roman" pitchFamily="18" charset="0"/>
                  <a:cs typeface="Arabic Transparent" pitchFamily="2" charset="-78"/>
                </a:rPr>
                <a:t>+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b="1" baseline="-30000" dirty="0" smtClean="0">
                  <a:ea typeface="Times New Roman" pitchFamily="18" charset="0"/>
                  <a:cs typeface="Arabic Transparent" pitchFamily="2" charset="-78"/>
                </a:rPr>
                <a:t>C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b="1" baseline="-30000" dirty="0" smtClean="0">
                  <a:ea typeface="Times New Roman" pitchFamily="18" charset="0"/>
                  <a:cs typeface="Arabic Transparent" pitchFamily="2" charset="-78"/>
                </a:rPr>
                <a:t>B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 </a:t>
              </a:r>
              <a:r>
                <a:rPr lang="ar-DZ" b="1" dirty="0" smtClean="0">
                  <a:ea typeface="Times New Roman" pitchFamily="18" charset="0"/>
                  <a:cs typeface="Arabic Transparent" pitchFamily="2" charset="-78"/>
                </a:rPr>
                <a:t>    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  </a:t>
              </a:r>
              <a:r>
                <a:rPr lang="ar-DZ" b="1" dirty="0">
                  <a:ea typeface="Times New Roman" pitchFamily="18" charset="0"/>
                  <a:cs typeface="Arabic Transparent" pitchFamily="2" charset="-78"/>
                </a:rPr>
                <a:t>بوابة لا أو</a:t>
              </a:r>
              <a:endParaRPr lang="en-US" b="1" dirty="0">
                <a:ea typeface="Times New Roman" pitchFamily="18" charset="0"/>
                <a:cs typeface="Arabic Transparent" pitchFamily="2" charset="-78"/>
              </a:endParaRPr>
            </a:p>
          </p:txBody>
        </p:sp>
        <p:sp>
          <p:nvSpPr>
            <p:cNvPr id="212" name="Line 220"/>
            <p:cNvSpPr>
              <a:spLocks noChangeShapeType="1"/>
            </p:cNvSpPr>
            <p:nvPr/>
          </p:nvSpPr>
          <p:spPr bwMode="auto">
            <a:xfrm>
              <a:off x="1100107" y="6221142"/>
              <a:ext cx="7318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13" name="Connecteur droit 212"/>
            <p:cNvCxnSpPr/>
            <p:nvPr/>
          </p:nvCxnSpPr>
          <p:spPr>
            <a:xfrm>
              <a:off x="643772" y="6221142"/>
              <a:ext cx="142875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Line 220"/>
            <p:cNvSpPr>
              <a:spLocks noChangeShapeType="1"/>
            </p:cNvSpPr>
            <p:nvPr/>
          </p:nvSpPr>
          <p:spPr bwMode="auto">
            <a:xfrm>
              <a:off x="2614582" y="6243367"/>
              <a:ext cx="7318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15" name="Connecteur droit 214"/>
            <p:cNvCxnSpPr/>
            <p:nvPr/>
          </p:nvCxnSpPr>
          <p:spPr>
            <a:xfrm>
              <a:off x="2185957" y="6243367"/>
              <a:ext cx="142875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Line 220"/>
            <p:cNvSpPr>
              <a:spLocks noChangeShapeType="1"/>
            </p:cNvSpPr>
            <p:nvPr/>
          </p:nvSpPr>
          <p:spPr bwMode="auto">
            <a:xfrm>
              <a:off x="2620932" y="6198917"/>
              <a:ext cx="7318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17" name="Connecteur droit 216"/>
            <p:cNvCxnSpPr/>
            <p:nvPr/>
          </p:nvCxnSpPr>
          <p:spPr>
            <a:xfrm>
              <a:off x="2192307" y="6198917"/>
              <a:ext cx="142875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9" name="Image 2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28" y="642918"/>
            <a:ext cx="3071050" cy="19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88" name="Groupe 187"/>
          <p:cNvGrpSpPr/>
          <p:nvPr/>
        </p:nvGrpSpPr>
        <p:grpSpPr>
          <a:xfrm>
            <a:off x="5832000" y="785794"/>
            <a:ext cx="3312000" cy="1069321"/>
            <a:chOff x="-27710" y="571480"/>
            <a:chExt cx="3312000" cy="1069321"/>
          </a:xfrm>
        </p:grpSpPr>
        <p:sp>
          <p:nvSpPr>
            <p:cNvPr id="218" name="Forme en L 217"/>
            <p:cNvSpPr/>
            <p:nvPr/>
          </p:nvSpPr>
          <p:spPr>
            <a:xfrm>
              <a:off x="34986" y="599612"/>
              <a:ext cx="3168000" cy="936000"/>
            </a:xfrm>
            <a:prstGeom prst="corner">
              <a:avLst>
                <a:gd name="adj1" fmla="val 50000"/>
                <a:gd name="adj2" fmla="val 177828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0" name="Image 2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710" y="571480"/>
              <a:ext cx="3312000" cy="1069321"/>
            </a:xfrm>
            <a:prstGeom prst="rect">
              <a:avLst/>
            </a:prstGeom>
            <a:noFill/>
          </p:spPr>
        </p:pic>
      </p:grpSp>
      <p:sp>
        <p:nvSpPr>
          <p:cNvPr id="224" name="Text Box 1318"/>
          <p:cNvSpPr txBox="1">
            <a:spLocks noChangeArrowheads="1"/>
          </p:cNvSpPr>
          <p:nvPr/>
        </p:nvSpPr>
        <p:spPr bwMode="auto">
          <a:xfrm>
            <a:off x="6858016" y="6131502"/>
            <a:ext cx="200026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u="sng" dirty="0" smtClean="0">
                <a:solidFill>
                  <a:srgbClr val="CC9900"/>
                </a:solidFill>
                <a:cs typeface="Arabic Transparent" pitchFamily="2" charset="-78"/>
              </a:rPr>
              <a:t>المعادلة المنطقية لـ </a:t>
            </a:r>
            <a:r>
              <a:rPr lang="fr-FR" b="1" u="sng" dirty="0" smtClean="0">
                <a:solidFill>
                  <a:srgbClr val="CC9900"/>
                </a:solidFill>
                <a:cs typeface="Arabic Transparent" pitchFamily="2" charset="-78"/>
              </a:rPr>
              <a:t>R</a:t>
            </a:r>
            <a:endParaRPr lang="fr-FR" b="1" u="sng" dirty="0">
              <a:solidFill>
                <a:srgbClr val="CC99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4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40128" grpId="0"/>
      <p:bldP spid="183" grpId="0" animBg="1"/>
      <p:bldP spid="189" grpId="0"/>
      <p:bldP spid="190" grpId="0"/>
      <p:bldP spid="191" grpId="0"/>
      <p:bldP spid="193" grpId="0" animBg="1"/>
      <p:bldP spid="184" grpId="0" animBg="1"/>
      <p:bldP spid="187" grpId="0" animBg="1"/>
      <p:bldP spid="186" grpId="0"/>
      <p:bldP spid="2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e 302"/>
          <p:cNvGrpSpPr/>
          <p:nvPr/>
        </p:nvGrpSpPr>
        <p:grpSpPr>
          <a:xfrm>
            <a:off x="1678958" y="3260594"/>
            <a:ext cx="6017705" cy="292100"/>
            <a:chOff x="1678958" y="3260594"/>
            <a:chExt cx="6017705" cy="292100"/>
          </a:xfrm>
        </p:grpSpPr>
        <p:sp>
          <p:nvSpPr>
            <p:cNvPr id="224" name="Line 1359"/>
            <p:cNvSpPr>
              <a:spLocks noChangeShapeType="1"/>
            </p:cNvSpPr>
            <p:nvPr/>
          </p:nvSpPr>
          <p:spPr bwMode="auto">
            <a:xfrm>
              <a:off x="1684663" y="3551452"/>
              <a:ext cx="60120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5" name="Line 1281"/>
            <p:cNvSpPr>
              <a:spLocks noChangeShapeType="1"/>
            </p:cNvSpPr>
            <p:nvPr/>
          </p:nvSpPr>
          <p:spPr bwMode="auto">
            <a:xfrm>
              <a:off x="5165247" y="3262249"/>
              <a:ext cx="0" cy="287338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6" name="Line 1283"/>
            <p:cNvSpPr>
              <a:spLocks noChangeShapeType="1"/>
            </p:cNvSpPr>
            <p:nvPr/>
          </p:nvSpPr>
          <p:spPr bwMode="auto">
            <a:xfrm>
              <a:off x="1678958" y="3265356"/>
              <a:ext cx="0" cy="287338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7" name="Line 1282"/>
            <p:cNvSpPr>
              <a:spLocks noChangeShapeType="1"/>
            </p:cNvSpPr>
            <p:nvPr/>
          </p:nvSpPr>
          <p:spPr bwMode="auto">
            <a:xfrm>
              <a:off x="3408300" y="3260594"/>
              <a:ext cx="0" cy="287338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0" name="Line 1281"/>
            <p:cNvSpPr>
              <a:spLocks noChangeShapeType="1"/>
            </p:cNvSpPr>
            <p:nvPr/>
          </p:nvSpPr>
          <p:spPr bwMode="auto">
            <a:xfrm>
              <a:off x="6829637" y="3261008"/>
              <a:ext cx="0" cy="287338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cxnSp>
        <p:nvCxnSpPr>
          <p:cNvPr id="289" name="Connecteur en angle 288"/>
          <p:cNvCxnSpPr/>
          <p:nvPr/>
        </p:nvCxnSpPr>
        <p:spPr>
          <a:xfrm>
            <a:off x="5540460" y="2325900"/>
            <a:ext cx="828000" cy="36000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3" name="Connecteur en angle 282"/>
          <p:cNvCxnSpPr/>
          <p:nvPr/>
        </p:nvCxnSpPr>
        <p:spPr>
          <a:xfrm>
            <a:off x="2071670" y="2304202"/>
            <a:ext cx="828000" cy="36000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42232" y="333375"/>
            <a:ext cx="824616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4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: أنجز عداد تصاعدي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باستعمال </a:t>
            </a:r>
            <a:r>
              <a:rPr lang="ar-DZ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JK  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1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قطع 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مع إمكانية إرغامه يدويا( إرغام خارجي)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ar-DZ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94" name="Groupe 293"/>
          <p:cNvGrpSpPr/>
          <p:nvPr/>
        </p:nvGrpSpPr>
        <p:grpSpPr>
          <a:xfrm>
            <a:off x="142844" y="2475903"/>
            <a:ext cx="1017513" cy="328269"/>
            <a:chOff x="142844" y="2475903"/>
            <a:chExt cx="1017513" cy="328269"/>
          </a:xfrm>
        </p:grpSpPr>
        <p:sp>
          <p:nvSpPr>
            <p:cNvPr id="147" name="Line 392"/>
            <p:cNvSpPr>
              <a:spLocks noChangeAspect="1" noChangeShapeType="1"/>
            </p:cNvSpPr>
            <p:nvPr/>
          </p:nvSpPr>
          <p:spPr bwMode="auto">
            <a:xfrm>
              <a:off x="418933" y="2650941"/>
              <a:ext cx="74142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8" name="Text Box 393"/>
            <p:cNvSpPr txBox="1">
              <a:spLocks noChangeAspect="1" noChangeArrowheads="1"/>
            </p:cNvSpPr>
            <p:nvPr/>
          </p:nvSpPr>
          <p:spPr bwMode="auto">
            <a:xfrm>
              <a:off x="142844" y="2517713"/>
              <a:ext cx="421263" cy="2864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H</a:t>
              </a:r>
            </a:p>
          </p:txBody>
        </p:sp>
        <p:grpSp>
          <p:nvGrpSpPr>
            <p:cNvPr id="149" name="Group 394"/>
            <p:cNvGrpSpPr>
              <a:grpSpLocks noChangeAspect="1"/>
            </p:cNvGrpSpPr>
            <p:nvPr/>
          </p:nvGrpSpPr>
          <p:grpSpPr bwMode="auto">
            <a:xfrm>
              <a:off x="469485" y="2475903"/>
              <a:ext cx="383674" cy="107585"/>
              <a:chOff x="2619" y="7427"/>
              <a:chExt cx="849" cy="240"/>
            </a:xfrm>
          </p:grpSpPr>
          <p:sp>
            <p:nvSpPr>
              <p:cNvPr id="150" name="AutoShape 395"/>
              <p:cNvSpPr>
                <a:spLocks noChangeAspect="1"/>
              </p:cNvSpPr>
              <p:nvPr/>
            </p:nvSpPr>
            <p:spPr bwMode="auto">
              <a:xfrm rot="-5400000">
                <a:off x="2760" y="7456"/>
                <a:ext cx="227" cy="169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AutoShape 396"/>
              <p:cNvSpPr>
                <a:spLocks noChangeAspect="1"/>
              </p:cNvSpPr>
              <p:nvPr/>
            </p:nvSpPr>
            <p:spPr bwMode="auto">
              <a:xfrm rot="-5400000">
                <a:off x="3092" y="7458"/>
                <a:ext cx="227" cy="169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Line 397"/>
              <p:cNvSpPr>
                <a:spLocks noChangeAspect="1" noChangeShapeType="1"/>
              </p:cNvSpPr>
              <p:nvPr/>
            </p:nvSpPr>
            <p:spPr bwMode="auto">
              <a:xfrm>
                <a:off x="2959" y="7664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Line 398"/>
              <p:cNvSpPr>
                <a:spLocks noChangeAspect="1" noChangeShapeType="1"/>
              </p:cNvSpPr>
              <p:nvPr/>
            </p:nvSpPr>
            <p:spPr bwMode="auto">
              <a:xfrm>
                <a:off x="3304" y="7667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Line 399"/>
              <p:cNvSpPr>
                <a:spLocks noChangeAspect="1" noChangeShapeType="1"/>
              </p:cNvSpPr>
              <p:nvPr/>
            </p:nvSpPr>
            <p:spPr bwMode="auto">
              <a:xfrm>
                <a:off x="2619" y="7651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05" name="Groupe 304"/>
          <p:cNvGrpSpPr/>
          <p:nvPr/>
        </p:nvGrpSpPr>
        <p:grpSpPr>
          <a:xfrm>
            <a:off x="3936809" y="928670"/>
            <a:ext cx="526256" cy="1405524"/>
            <a:chOff x="3936809" y="928670"/>
            <a:chExt cx="526256" cy="1405524"/>
          </a:xfrm>
        </p:grpSpPr>
        <p:sp>
          <p:nvSpPr>
            <p:cNvPr id="129" name="Line 373"/>
            <p:cNvSpPr>
              <a:spLocks noChangeAspect="1" noChangeShapeType="1"/>
            </p:cNvSpPr>
            <p:nvPr/>
          </p:nvSpPr>
          <p:spPr bwMode="auto">
            <a:xfrm>
              <a:off x="4131310" y="1182194"/>
              <a:ext cx="0" cy="1152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3" name="Text Box 420"/>
            <p:cNvSpPr txBox="1">
              <a:spLocks noChangeAspect="1" noChangeArrowheads="1"/>
            </p:cNvSpPr>
            <p:nvPr/>
          </p:nvSpPr>
          <p:spPr bwMode="auto">
            <a:xfrm>
              <a:off x="3936809" y="928670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</p:grpSp>
      <p:grpSp>
        <p:nvGrpSpPr>
          <p:cNvPr id="306" name="Groupe 305"/>
          <p:cNvGrpSpPr/>
          <p:nvPr/>
        </p:nvGrpSpPr>
        <p:grpSpPr>
          <a:xfrm>
            <a:off x="5640431" y="963667"/>
            <a:ext cx="526256" cy="1345414"/>
            <a:chOff x="5640431" y="963667"/>
            <a:chExt cx="526256" cy="1345414"/>
          </a:xfrm>
        </p:grpSpPr>
        <p:sp>
          <p:nvSpPr>
            <p:cNvPr id="128" name="Line 372"/>
            <p:cNvSpPr>
              <a:spLocks noChangeAspect="1" noChangeShapeType="1"/>
            </p:cNvSpPr>
            <p:nvPr/>
          </p:nvSpPr>
          <p:spPr bwMode="auto">
            <a:xfrm>
              <a:off x="5857884" y="1229081"/>
              <a:ext cx="0" cy="1080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4" name="Text Box 421"/>
            <p:cNvSpPr txBox="1">
              <a:spLocks noChangeAspect="1" noChangeArrowheads="1"/>
            </p:cNvSpPr>
            <p:nvPr/>
          </p:nvSpPr>
          <p:spPr bwMode="auto">
            <a:xfrm>
              <a:off x="5640431" y="963667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</p:grpSp>
      <p:grpSp>
        <p:nvGrpSpPr>
          <p:cNvPr id="304" name="Groupe 303"/>
          <p:cNvGrpSpPr/>
          <p:nvPr/>
        </p:nvGrpSpPr>
        <p:grpSpPr>
          <a:xfrm>
            <a:off x="2227127" y="959779"/>
            <a:ext cx="526256" cy="1332228"/>
            <a:chOff x="2227127" y="959779"/>
            <a:chExt cx="526256" cy="1332228"/>
          </a:xfrm>
        </p:grpSpPr>
        <p:sp>
          <p:nvSpPr>
            <p:cNvPr id="175" name="Line 422"/>
            <p:cNvSpPr>
              <a:spLocks noChangeAspect="1" noChangeShapeType="1"/>
            </p:cNvSpPr>
            <p:nvPr/>
          </p:nvSpPr>
          <p:spPr bwMode="auto">
            <a:xfrm>
              <a:off x="2387855" y="1212007"/>
              <a:ext cx="0" cy="1080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6" name="Text Box 423"/>
            <p:cNvSpPr txBox="1">
              <a:spLocks noChangeAspect="1" noChangeArrowheads="1"/>
            </p:cNvSpPr>
            <p:nvPr/>
          </p:nvSpPr>
          <p:spPr bwMode="auto">
            <a:xfrm>
              <a:off x="2227127" y="959779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A</a:t>
              </a:r>
              <a:endParaRPr lang="fr-FR" sz="1400" b="1"/>
            </a:p>
          </p:txBody>
        </p:sp>
      </p:grpSp>
      <p:grpSp>
        <p:nvGrpSpPr>
          <p:cNvPr id="307" name="Groupe 306"/>
          <p:cNvGrpSpPr/>
          <p:nvPr/>
        </p:nvGrpSpPr>
        <p:grpSpPr>
          <a:xfrm>
            <a:off x="7298795" y="973655"/>
            <a:ext cx="526256" cy="1406904"/>
            <a:chOff x="7298795" y="973655"/>
            <a:chExt cx="526256" cy="1406904"/>
          </a:xfrm>
        </p:grpSpPr>
        <p:sp>
          <p:nvSpPr>
            <p:cNvPr id="201" name="Line 372"/>
            <p:cNvSpPr>
              <a:spLocks noChangeAspect="1" noChangeShapeType="1"/>
            </p:cNvSpPr>
            <p:nvPr/>
          </p:nvSpPr>
          <p:spPr bwMode="auto">
            <a:xfrm>
              <a:off x="7489171" y="1228559"/>
              <a:ext cx="0" cy="1152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8" name="Text Box 421"/>
            <p:cNvSpPr txBox="1">
              <a:spLocks noChangeAspect="1" noChangeArrowheads="1"/>
            </p:cNvSpPr>
            <p:nvPr/>
          </p:nvSpPr>
          <p:spPr bwMode="auto">
            <a:xfrm>
              <a:off x="7298795" y="973655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</p:grpSp>
      <p:grpSp>
        <p:nvGrpSpPr>
          <p:cNvPr id="308" name="Groupe 307"/>
          <p:cNvGrpSpPr/>
          <p:nvPr/>
        </p:nvGrpSpPr>
        <p:grpSpPr>
          <a:xfrm>
            <a:off x="464301" y="1865726"/>
            <a:ext cx="5938532" cy="1218042"/>
            <a:chOff x="464301" y="1865726"/>
            <a:chExt cx="5938532" cy="1218042"/>
          </a:xfrm>
        </p:grpSpPr>
        <p:sp>
          <p:nvSpPr>
            <p:cNvPr id="124" name="Line 400"/>
            <p:cNvSpPr>
              <a:spLocks noChangeAspect="1" noChangeShapeType="1"/>
            </p:cNvSpPr>
            <p:nvPr/>
          </p:nvSpPr>
          <p:spPr bwMode="auto">
            <a:xfrm>
              <a:off x="698911" y="2007012"/>
              <a:ext cx="5508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0" name="Text Box 374"/>
            <p:cNvSpPr txBox="1">
              <a:spLocks noChangeAspect="1" noChangeArrowheads="1"/>
            </p:cNvSpPr>
            <p:nvPr/>
          </p:nvSpPr>
          <p:spPr bwMode="auto">
            <a:xfrm>
              <a:off x="464301" y="1865726"/>
              <a:ext cx="305902" cy="2864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1</a:t>
              </a:r>
            </a:p>
          </p:txBody>
        </p:sp>
        <p:grpSp>
          <p:nvGrpSpPr>
            <p:cNvPr id="295" name="Groupe 294"/>
            <p:cNvGrpSpPr/>
            <p:nvPr/>
          </p:nvGrpSpPr>
          <p:grpSpPr>
            <a:xfrm>
              <a:off x="1050009" y="2000852"/>
              <a:ext cx="213872" cy="1062880"/>
              <a:chOff x="1050009" y="2000852"/>
              <a:chExt cx="213872" cy="1062880"/>
            </a:xfrm>
          </p:grpSpPr>
          <p:sp>
            <p:nvSpPr>
              <p:cNvPr id="172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1051934" y="2000852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69" name="Group 416"/>
              <p:cNvGrpSpPr>
                <a:grpSpLocks noChangeAspect="1"/>
              </p:cNvGrpSpPr>
              <p:nvPr/>
            </p:nvGrpSpPr>
            <p:grpSpPr bwMode="auto">
              <a:xfrm>
                <a:off x="1050009" y="2302872"/>
                <a:ext cx="213872" cy="758273"/>
                <a:chOff x="2654" y="5059"/>
                <a:chExt cx="285" cy="585"/>
              </a:xfrm>
            </p:grpSpPr>
            <p:sp>
              <p:nvSpPr>
                <p:cNvPr id="170" name="Line 4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5644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71" name="Line 4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4" y="5059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93" name="Groupe 292"/>
            <p:cNvGrpSpPr/>
            <p:nvPr/>
          </p:nvGrpSpPr>
          <p:grpSpPr>
            <a:xfrm>
              <a:off x="2781382" y="2004419"/>
              <a:ext cx="214388" cy="1062880"/>
              <a:chOff x="2781382" y="2004419"/>
              <a:chExt cx="214388" cy="1062880"/>
            </a:xfrm>
          </p:grpSpPr>
          <p:sp>
            <p:nvSpPr>
              <p:cNvPr id="155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2781382" y="2004419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Line 429"/>
              <p:cNvSpPr>
                <a:spLocks noChangeAspect="1" noChangeShapeType="1"/>
              </p:cNvSpPr>
              <p:nvPr/>
            </p:nvSpPr>
            <p:spPr bwMode="auto">
              <a:xfrm flipH="1">
                <a:off x="2785786" y="2294765"/>
                <a:ext cx="2099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2785786" y="3067296"/>
                <a:ext cx="2099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7" name="Groupe 246"/>
            <p:cNvGrpSpPr/>
            <p:nvPr/>
          </p:nvGrpSpPr>
          <p:grpSpPr>
            <a:xfrm>
              <a:off x="6185376" y="2016916"/>
              <a:ext cx="217457" cy="1066852"/>
              <a:chOff x="6185376" y="2016916"/>
              <a:chExt cx="217457" cy="1066852"/>
            </a:xfrm>
          </p:grpSpPr>
          <p:sp>
            <p:nvSpPr>
              <p:cNvPr id="200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6198077" y="2016916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02" name="Group 376"/>
              <p:cNvGrpSpPr>
                <a:grpSpLocks noChangeAspect="1"/>
              </p:cNvGrpSpPr>
              <p:nvPr/>
            </p:nvGrpSpPr>
            <p:grpSpPr bwMode="auto">
              <a:xfrm>
                <a:off x="6185376" y="2311235"/>
                <a:ext cx="217457" cy="772533"/>
                <a:chOff x="2644" y="5059"/>
                <a:chExt cx="291" cy="1028"/>
              </a:xfrm>
            </p:grpSpPr>
            <p:sp>
              <p:nvSpPr>
                <p:cNvPr id="203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4" y="6087"/>
                  <a:ext cx="28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61" y="5059"/>
                  <a:ext cx="274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90" name="Groupe 289"/>
            <p:cNvGrpSpPr/>
            <p:nvPr/>
          </p:nvGrpSpPr>
          <p:grpSpPr>
            <a:xfrm>
              <a:off x="4481328" y="2003276"/>
              <a:ext cx="256198" cy="1062880"/>
              <a:chOff x="4481328" y="2003276"/>
              <a:chExt cx="256198" cy="1062880"/>
            </a:xfrm>
          </p:grpSpPr>
          <p:grpSp>
            <p:nvGrpSpPr>
              <p:cNvPr id="131" name="Group 376"/>
              <p:cNvGrpSpPr>
                <a:grpSpLocks noChangeAspect="1"/>
              </p:cNvGrpSpPr>
              <p:nvPr/>
            </p:nvGrpSpPr>
            <p:grpSpPr bwMode="auto">
              <a:xfrm>
                <a:off x="4484199" y="2301249"/>
                <a:ext cx="253327" cy="762764"/>
                <a:chOff x="2644" y="5059"/>
                <a:chExt cx="339" cy="1015"/>
              </a:xfrm>
            </p:grpSpPr>
            <p:sp>
              <p:nvSpPr>
                <p:cNvPr id="132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4" y="6074"/>
                  <a:ext cx="337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3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6" y="5059"/>
                  <a:ext cx="337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23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4481328" y="2003276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00" name="Groupe 299"/>
          <p:cNvGrpSpPr/>
          <p:nvPr/>
        </p:nvGrpSpPr>
        <p:grpSpPr>
          <a:xfrm>
            <a:off x="4632874" y="2137930"/>
            <a:ext cx="1167874" cy="1224111"/>
            <a:chOff x="4632874" y="2137930"/>
            <a:chExt cx="1167874" cy="1224111"/>
          </a:xfrm>
        </p:grpSpPr>
        <p:grpSp>
          <p:nvGrpSpPr>
            <p:cNvPr id="279" name="Groupe 278"/>
            <p:cNvGrpSpPr/>
            <p:nvPr/>
          </p:nvGrpSpPr>
          <p:grpSpPr>
            <a:xfrm>
              <a:off x="4632874" y="2137930"/>
              <a:ext cx="1167874" cy="1161393"/>
              <a:chOff x="4632874" y="2137930"/>
              <a:chExt cx="1167874" cy="1161393"/>
            </a:xfrm>
          </p:grpSpPr>
          <p:grpSp>
            <p:nvGrpSpPr>
              <p:cNvPr id="134" name="Group 379"/>
              <p:cNvGrpSpPr>
                <a:grpSpLocks/>
              </p:cNvGrpSpPr>
              <p:nvPr/>
            </p:nvGrpSpPr>
            <p:grpSpPr bwMode="auto">
              <a:xfrm>
                <a:off x="4632874" y="2137930"/>
                <a:ext cx="1167874" cy="1161393"/>
                <a:chOff x="4009" y="2992"/>
                <a:chExt cx="901" cy="896"/>
              </a:xfrm>
            </p:grpSpPr>
            <p:sp>
              <p:nvSpPr>
                <p:cNvPr id="135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4706" y="3730"/>
                  <a:ext cx="204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37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4009" y="2992"/>
                  <a:ext cx="803" cy="896"/>
                  <a:chOff x="7415" y="4834"/>
                  <a:chExt cx="1380" cy="1540"/>
                </a:xfrm>
              </p:grpSpPr>
              <p:sp>
                <p:nvSpPr>
                  <p:cNvPr id="138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39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53" y="5845"/>
                    <a:ext cx="642" cy="525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40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1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2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11" y="5848"/>
                    <a:ext cx="635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43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76" y="4849"/>
                    <a:ext cx="583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44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66" y="4856"/>
                    <a:ext cx="544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145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6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09" y="5914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99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4798794" y="2529723"/>
                <a:ext cx="316272" cy="3279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228" name="Groupe 227"/>
            <p:cNvGrpSpPr/>
            <p:nvPr/>
          </p:nvGrpSpPr>
          <p:grpSpPr>
            <a:xfrm>
              <a:off x="5000628" y="2959446"/>
              <a:ext cx="357190" cy="402595"/>
              <a:chOff x="6215074" y="5538802"/>
              <a:chExt cx="357190" cy="402595"/>
            </a:xfrm>
          </p:grpSpPr>
          <p:sp>
            <p:nvSpPr>
              <p:cNvPr id="229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230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grpSp>
        <p:nvGrpSpPr>
          <p:cNvPr id="296" name="Groupe 295"/>
          <p:cNvGrpSpPr/>
          <p:nvPr/>
        </p:nvGrpSpPr>
        <p:grpSpPr>
          <a:xfrm>
            <a:off x="2894666" y="2123667"/>
            <a:ext cx="1208055" cy="1231614"/>
            <a:chOff x="2894666" y="2123667"/>
            <a:chExt cx="1208055" cy="1231614"/>
          </a:xfrm>
        </p:grpSpPr>
        <p:grpSp>
          <p:nvGrpSpPr>
            <p:cNvPr id="291" name="Groupe 290"/>
            <p:cNvGrpSpPr/>
            <p:nvPr/>
          </p:nvGrpSpPr>
          <p:grpSpPr>
            <a:xfrm>
              <a:off x="2894666" y="2123667"/>
              <a:ext cx="1208055" cy="1140651"/>
              <a:chOff x="2894666" y="2123667"/>
              <a:chExt cx="1208055" cy="1140651"/>
            </a:xfrm>
          </p:grpSpPr>
          <p:grpSp>
            <p:nvGrpSpPr>
              <p:cNvPr id="183" name="Group 430"/>
              <p:cNvGrpSpPr>
                <a:grpSpLocks/>
              </p:cNvGrpSpPr>
              <p:nvPr/>
            </p:nvGrpSpPr>
            <p:grpSpPr bwMode="auto">
              <a:xfrm>
                <a:off x="2894666" y="2123667"/>
                <a:ext cx="1208055" cy="1140651"/>
                <a:chOff x="2668" y="2981"/>
                <a:chExt cx="932" cy="880"/>
              </a:xfrm>
            </p:grpSpPr>
            <p:sp>
              <p:nvSpPr>
                <p:cNvPr id="184" name="Line 431"/>
                <p:cNvSpPr>
                  <a:spLocks noChangeAspect="1" noChangeShapeType="1"/>
                </p:cNvSpPr>
                <p:nvPr/>
              </p:nvSpPr>
              <p:spPr bwMode="auto">
                <a:xfrm>
                  <a:off x="3373" y="3733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86" name="Group 433"/>
                <p:cNvGrpSpPr>
                  <a:grpSpLocks noChangeAspect="1"/>
                </p:cNvGrpSpPr>
                <p:nvPr/>
              </p:nvGrpSpPr>
              <p:grpSpPr bwMode="auto">
                <a:xfrm>
                  <a:off x="2668" y="2981"/>
                  <a:ext cx="783" cy="880"/>
                  <a:chOff x="5121" y="4831"/>
                  <a:chExt cx="1346" cy="1513"/>
                </a:xfrm>
              </p:grpSpPr>
              <p:sp>
                <p:nvSpPr>
                  <p:cNvPr id="187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3" y="4831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88" name="Text Box 43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874" y="5818"/>
                    <a:ext cx="593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89" name="AutoShape 43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5237" y="5471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0" name="Oval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21" y="5490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91" name="Text Box 43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36" y="5804"/>
                    <a:ext cx="537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92" name="Text Box 43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44" y="4849"/>
                    <a:ext cx="521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93" name="Text Box 44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853" y="4853"/>
                    <a:ext cx="588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194" name="Text Box 44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331" y="5375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/>
                  </a:p>
                </p:txBody>
              </p:sp>
              <p:sp>
                <p:nvSpPr>
                  <p:cNvPr id="195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16" y="5880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98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3082621" y="2537666"/>
                <a:ext cx="316272" cy="3279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231" name="Groupe 230"/>
            <p:cNvGrpSpPr/>
            <p:nvPr/>
          </p:nvGrpSpPr>
          <p:grpSpPr>
            <a:xfrm>
              <a:off x="3250488" y="2952686"/>
              <a:ext cx="357190" cy="402595"/>
              <a:chOff x="6215074" y="5538802"/>
              <a:chExt cx="357190" cy="402595"/>
            </a:xfrm>
          </p:grpSpPr>
          <p:sp>
            <p:nvSpPr>
              <p:cNvPr id="232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233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grpSp>
        <p:nvGrpSpPr>
          <p:cNvPr id="180" name="Groupe 179"/>
          <p:cNvGrpSpPr/>
          <p:nvPr/>
        </p:nvGrpSpPr>
        <p:grpSpPr>
          <a:xfrm>
            <a:off x="1165544" y="2115887"/>
            <a:ext cx="1160096" cy="1225035"/>
            <a:chOff x="1165544" y="2115887"/>
            <a:chExt cx="1160096" cy="1225035"/>
          </a:xfrm>
        </p:grpSpPr>
        <p:grpSp>
          <p:nvGrpSpPr>
            <p:cNvPr id="156" name="Group 403"/>
            <p:cNvGrpSpPr>
              <a:grpSpLocks/>
            </p:cNvGrpSpPr>
            <p:nvPr/>
          </p:nvGrpSpPr>
          <p:grpSpPr bwMode="auto">
            <a:xfrm>
              <a:off x="1165544" y="2115887"/>
              <a:ext cx="1160096" cy="1189906"/>
              <a:chOff x="1334" y="2975"/>
              <a:chExt cx="895" cy="918"/>
            </a:xfrm>
          </p:grpSpPr>
          <p:sp>
            <p:nvSpPr>
              <p:cNvPr id="157" name="Oval 404"/>
              <p:cNvSpPr>
                <a:spLocks noChangeAspect="1" noChangeArrowheads="1"/>
              </p:cNvSpPr>
              <p:nvPr/>
            </p:nvSpPr>
            <p:spPr bwMode="auto">
              <a:xfrm>
                <a:off x="1334" y="3357"/>
                <a:ext cx="66" cy="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58" name="Group 405"/>
              <p:cNvGrpSpPr>
                <a:grpSpLocks/>
              </p:cNvGrpSpPr>
              <p:nvPr/>
            </p:nvGrpSpPr>
            <p:grpSpPr bwMode="auto">
              <a:xfrm>
                <a:off x="1376" y="2975"/>
                <a:ext cx="853" cy="918"/>
                <a:chOff x="1376" y="2975"/>
                <a:chExt cx="853" cy="918"/>
              </a:xfrm>
            </p:grpSpPr>
            <p:sp>
              <p:nvSpPr>
                <p:cNvPr id="160" name="Line 407"/>
                <p:cNvSpPr>
                  <a:spLocks noChangeAspect="1" noChangeShapeType="1"/>
                </p:cNvSpPr>
                <p:nvPr/>
              </p:nvSpPr>
              <p:spPr bwMode="auto">
                <a:xfrm>
                  <a:off x="2048" y="3739"/>
                  <a:ext cx="18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1" name="Rectangl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1406" y="2975"/>
                  <a:ext cx="633" cy="847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" name="Text Box 40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58" y="3579"/>
                  <a:ext cx="333" cy="31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63" name="AutoShape 4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98" y="3346"/>
                  <a:ext cx="122" cy="105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Text Box 4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83" y="3568"/>
                  <a:ext cx="350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65" name="Text Box 4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76" y="3007"/>
                  <a:ext cx="406" cy="25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66" name="Text Box 4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58" y="3001"/>
                  <a:ext cx="392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167" name="Text Box 4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81" y="3291"/>
                  <a:ext cx="244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>
                      <a:solidFill>
                        <a:srgbClr val="FF0000"/>
                      </a:solidFill>
                    </a:rPr>
                    <a:t>H</a:t>
                  </a:r>
                </a:p>
              </p:txBody>
            </p:sp>
            <p:sp>
              <p:nvSpPr>
                <p:cNvPr id="168" name="Line 415"/>
                <p:cNvSpPr>
                  <a:spLocks noChangeAspect="1" noChangeShapeType="1"/>
                </p:cNvSpPr>
                <p:nvPr/>
              </p:nvSpPr>
              <p:spPr bwMode="auto">
                <a:xfrm>
                  <a:off x="1846" y="3609"/>
                  <a:ext cx="8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234" name="Groupe 233"/>
            <p:cNvGrpSpPr/>
            <p:nvPr/>
          </p:nvGrpSpPr>
          <p:grpSpPr>
            <a:xfrm>
              <a:off x="1513814" y="2938327"/>
              <a:ext cx="357190" cy="402595"/>
              <a:chOff x="6215074" y="5538802"/>
              <a:chExt cx="357190" cy="402595"/>
            </a:xfrm>
          </p:grpSpPr>
          <p:sp>
            <p:nvSpPr>
              <p:cNvPr id="235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236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sp>
        <p:nvSpPr>
          <p:cNvPr id="237" name="Line 1360"/>
          <p:cNvSpPr>
            <a:spLocks noChangeShapeType="1"/>
          </p:cNvSpPr>
          <p:nvPr/>
        </p:nvSpPr>
        <p:spPr bwMode="auto">
          <a:xfrm flipV="1">
            <a:off x="2383909" y="1559262"/>
            <a:ext cx="5436000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8" name="Line 1361"/>
          <p:cNvSpPr>
            <a:spLocks noChangeShapeType="1"/>
          </p:cNvSpPr>
          <p:nvPr/>
        </p:nvSpPr>
        <p:spPr bwMode="auto">
          <a:xfrm flipV="1">
            <a:off x="5856566" y="1676686"/>
            <a:ext cx="2052000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9" name="Line 1362"/>
          <p:cNvSpPr>
            <a:spLocks noChangeShapeType="1"/>
          </p:cNvSpPr>
          <p:nvPr/>
        </p:nvSpPr>
        <p:spPr bwMode="auto">
          <a:xfrm flipH="1">
            <a:off x="8348275" y="1682260"/>
            <a:ext cx="0" cy="1764000"/>
          </a:xfrm>
          <a:prstGeom prst="line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01" name="Groupe 300"/>
          <p:cNvGrpSpPr/>
          <p:nvPr/>
        </p:nvGrpSpPr>
        <p:grpSpPr>
          <a:xfrm>
            <a:off x="6312404" y="2140138"/>
            <a:ext cx="1178245" cy="1230601"/>
            <a:chOff x="6312404" y="2140138"/>
            <a:chExt cx="1178245" cy="1230601"/>
          </a:xfrm>
        </p:grpSpPr>
        <p:grpSp>
          <p:nvGrpSpPr>
            <p:cNvPr id="249" name="Groupe 248"/>
            <p:cNvGrpSpPr/>
            <p:nvPr/>
          </p:nvGrpSpPr>
          <p:grpSpPr>
            <a:xfrm>
              <a:off x="6312404" y="2140138"/>
              <a:ext cx="1178245" cy="1174354"/>
              <a:chOff x="6312404" y="2140138"/>
              <a:chExt cx="1178245" cy="1174354"/>
            </a:xfrm>
          </p:grpSpPr>
          <p:grpSp>
            <p:nvGrpSpPr>
              <p:cNvPr id="205" name="Group 379"/>
              <p:cNvGrpSpPr>
                <a:grpSpLocks/>
              </p:cNvGrpSpPr>
              <p:nvPr/>
            </p:nvGrpSpPr>
            <p:grpSpPr bwMode="auto">
              <a:xfrm>
                <a:off x="6312404" y="2140138"/>
                <a:ext cx="1178245" cy="1174354"/>
                <a:chOff x="4001" y="2986"/>
                <a:chExt cx="909" cy="906"/>
              </a:xfrm>
            </p:grpSpPr>
            <p:sp>
              <p:nvSpPr>
                <p:cNvPr id="206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4706" y="3730"/>
                  <a:ext cx="204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7" name="Line 381"/>
                <p:cNvSpPr>
                  <a:spLocks noChangeAspect="1" noChangeShapeType="1"/>
                </p:cNvSpPr>
                <p:nvPr/>
              </p:nvSpPr>
              <p:spPr bwMode="auto">
                <a:xfrm>
                  <a:off x="4704" y="3165"/>
                  <a:ext cx="204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208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4001" y="2986"/>
                  <a:ext cx="805" cy="906"/>
                  <a:chOff x="7415" y="4834"/>
                  <a:chExt cx="1386" cy="1560"/>
                </a:xfrm>
              </p:grpSpPr>
              <p:sp>
                <p:nvSpPr>
                  <p:cNvPr id="209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10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59" y="5868"/>
                    <a:ext cx="642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Q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11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2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3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03" y="5854"/>
                    <a:ext cx="635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K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14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76" y="4849"/>
                    <a:ext cx="583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J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15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66" y="4856"/>
                    <a:ext cx="544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Q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16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7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09" y="5930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19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6488688" y="2539711"/>
                <a:ext cx="316272" cy="3279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241" name="Groupe 240"/>
            <p:cNvGrpSpPr/>
            <p:nvPr/>
          </p:nvGrpSpPr>
          <p:grpSpPr>
            <a:xfrm>
              <a:off x="6655506" y="2968144"/>
              <a:ext cx="357190" cy="402595"/>
              <a:chOff x="6215074" y="5538802"/>
              <a:chExt cx="357190" cy="402595"/>
            </a:xfrm>
          </p:grpSpPr>
          <p:sp>
            <p:nvSpPr>
              <p:cNvPr id="242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243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5074" y="5538802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</p:grpSp>
      <p:sp>
        <p:nvSpPr>
          <p:cNvPr id="244" name="Line 1361"/>
          <p:cNvSpPr>
            <a:spLocks noChangeShapeType="1"/>
          </p:cNvSpPr>
          <p:nvPr/>
        </p:nvSpPr>
        <p:spPr bwMode="auto">
          <a:xfrm flipV="1">
            <a:off x="7484049" y="1803393"/>
            <a:ext cx="432000" cy="0"/>
          </a:xfrm>
          <a:prstGeom prst="line">
            <a:avLst/>
          </a:prstGeom>
          <a:ln>
            <a:solidFill>
              <a:srgbClr val="CC00CC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46" name="AutoShape 1364"/>
          <p:cNvSpPr>
            <a:spLocks noChangeAspect="1" noChangeArrowheads="1"/>
          </p:cNvSpPr>
          <p:nvPr/>
        </p:nvSpPr>
        <p:spPr bwMode="auto">
          <a:xfrm>
            <a:off x="7786702" y="1517641"/>
            <a:ext cx="277655" cy="324000"/>
          </a:xfrm>
          <a:prstGeom prst="flowChartDelay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248" name="Connecteur droit 247"/>
          <p:cNvCxnSpPr/>
          <p:nvPr/>
        </p:nvCxnSpPr>
        <p:spPr>
          <a:xfrm rot="16200000" flipH="1">
            <a:off x="8216462" y="1540124"/>
            <a:ext cx="0" cy="288000"/>
          </a:xfrm>
          <a:prstGeom prst="line">
            <a:avLst/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2" name="Groupe 301"/>
          <p:cNvGrpSpPr/>
          <p:nvPr/>
        </p:nvGrpSpPr>
        <p:grpSpPr>
          <a:xfrm>
            <a:off x="7556774" y="3345809"/>
            <a:ext cx="788864" cy="428506"/>
            <a:chOff x="7556774" y="3345809"/>
            <a:chExt cx="788864" cy="428506"/>
          </a:xfrm>
        </p:grpSpPr>
        <p:sp>
          <p:nvSpPr>
            <p:cNvPr id="280" name="Line 119"/>
            <p:cNvSpPr>
              <a:spLocks noChangeShapeType="1"/>
            </p:cNvSpPr>
            <p:nvPr/>
          </p:nvSpPr>
          <p:spPr bwMode="auto">
            <a:xfrm>
              <a:off x="7805638" y="3430693"/>
              <a:ext cx="540000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1" name="AutoShape 120"/>
            <p:cNvSpPr>
              <a:spLocks noChangeArrowheads="1"/>
            </p:cNvSpPr>
            <p:nvPr/>
          </p:nvSpPr>
          <p:spPr bwMode="auto">
            <a:xfrm>
              <a:off x="7665382" y="3345809"/>
              <a:ext cx="246835" cy="428506"/>
            </a:xfrm>
            <a:prstGeom prst="moon">
              <a:avLst>
                <a:gd name="adj" fmla="val 87500"/>
              </a:avLst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2" name="Oval 121"/>
            <p:cNvSpPr>
              <a:spLocks noChangeArrowheads="1"/>
            </p:cNvSpPr>
            <p:nvPr/>
          </p:nvSpPr>
          <p:spPr bwMode="auto">
            <a:xfrm>
              <a:off x="7556774" y="3513657"/>
              <a:ext cx="88861" cy="88861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86" name="Rectangle 125"/>
          <p:cNvSpPr>
            <a:spLocks noChangeArrowheads="1"/>
          </p:cNvSpPr>
          <p:nvPr/>
        </p:nvSpPr>
        <p:spPr bwMode="auto">
          <a:xfrm>
            <a:off x="7667256" y="2357430"/>
            <a:ext cx="690958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fr-FR" sz="14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(1011)</a:t>
            </a:r>
          </a:p>
        </p:txBody>
      </p:sp>
      <p:cxnSp>
        <p:nvCxnSpPr>
          <p:cNvPr id="288" name="Connecteur en angle 287"/>
          <p:cNvCxnSpPr/>
          <p:nvPr/>
        </p:nvCxnSpPr>
        <p:spPr>
          <a:xfrm>
            <a:off x="3815438" y="2325900"/>
            <a:ext cx="828000" cy="360000"/>
          </a:xfrm>
          <a:prstGeom prst="bentConnector3">
            <a:avLst>
              <a:gd name="adj1" fmla="val 3857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9" name="Text Box 1318"/>
          <p:cNvSpPr txBox="1">
            <a:spLocks noChangeArrowheads="1"/>
          </p:cNvSpPr>
          <p:nvPr/>
        </p:nvSpPr>
        <p:spPr bwMode="auto">
          <a:xfrm>
            <a:off x="7775576" y="857232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grpSp>
        <p:nvGrpSpPr>
          <p:cNvPr id="310" name="Groupe 309"/>
          <p:cNvGrpSpPr/>
          <p:nvPr/>
        </p:nvGrpSpPr>
        <p:grpSpPr>
          <a:xfrm>
            <a:off x="7905250" y="3727003"/>
            <a:ext cx="743474" cy="596939"/>
            <a:chOff x="7905250" y="3727003"/>
            <a:chExt cx="743474" cy="596939"/>
          </a:xfrm>
        </p:grpSpPr>
        <p:cxnSp>
          <p:nvCxnSpPr>
            <p:cNvPr id="284" name="Connecteur en angle 283"/>
            <p:cNvCxnSpPr/>
            <p:nvPr/>
          </p:nvCxnSpPr>
          <p:spPr>
            <a:xfrm rot="16200000" flipH="1">
              <a:off x="7887250" y="3745003"/>
              <a:ext cx="324000" cy="288000"/>
            </a:xfrm>
            <a:prstGeom prst="bentConnector3">
              <a:avLst>
                <a:gd name="adj1" fmla="val -2245"/>
              </a:avLst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9" name="Text Box 192"/>
            <p:cNvSpPr txBox="1">
              <a:spLocks noChangeArrowheads="1"/>
            </p:cNvSpPr>
            <p:nvPr/>
          </p:nvSpPr>
          <p:spPr bwMode="auto">
            <a:xfrm>
              <a:off x="7929586" y="4071942"/>
              <a:ext cx="719138" cy="252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err="1">
                  <a:solidFill>
                    <a:srgbClr val="0000FF"/>
                  </a:solidFill>
                </a:rPr>
                <a:t>Init</a:t>
              </a:r>
              <a:endParaRPr lang="fr-FR" sz="1600" b="1" dirty="0"/>
            </a:p>
          </p:txBody>
        </p:sp>
      </p:grpSp>
      <p:pic>
        <p:nvPicPr>
          <p:cNvPr id="318" name="Image 3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0504"/>
            <a:ext cx="2908182" cy="183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7" name="Groupe 256"/>
          <p:cNvGrpSpPr/>
          <p:nvPr/>
        </p:nvGrpSpPr>
        <p:grpSpPr>
          <a:xfrm>
            <a:off x="285721" y="6332271"/>
            <a:ext cx="6786609" cy="385497"/>
            <a:chOff x="285721" y="6332271"/>
            <a:chExt cx="6786609" cy="385497"/>
          </a:xfrm>
        </p:grpSpPr>
        <p:sp>
          <p:nvSpPr>
            <p:cNvPr id="177" name="Rectangle 218"/>
            <p:cNvSpPr>
              <a:spLocks noChangeArrowheads="1"/>
            </p:cNvSpPr>
            <p:nvPr/>
          </p:nvSpPr>
          <p:spPr bwMode="auto">
            <a:xfrm>
              <a:off x="285721" y="6348436"/>
              <a:ext cx="6786609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fr-FR" dirty="0"/>
                <a:t>    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R = </a:t>
              </a:r>
              <a:r>
                <a:rPr lang="fr-FR" b="1" dirty="0" err="1">
                  <a:ea typeface="Times New Roman" pitchFamily="18" charset="0"/>
                  <a:cs typeface="Arabic Transparent" pitchFamily="2" charset="-78"/>
                </a:rPr>
                <a:t>Init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+ N 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  <a:sym typeface="Symbol" pitchFamily="18" charset="2"/>
                </a:rPr>
                <a:t>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R = </a:t>
              </a:r>
              <a:r>
                <a:rPr lang="fr-FR" b="1" dirty="0" err="1">
                  <a:ea typeface="Times New Roman" pitchFamily="18" charset="0"/>
                  <a:cs typeface="Arabic Transparent" pitchFamily="2" charset="-78"/>
                </a:rPr>
                <a:t>Init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+ N 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  <a:sym typeface="Symbol" pitchFamily="18" charset="2"/>
                </a:rPr>
                <a:t>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R = </a:t>
              </a:r>
              <a:r>
                <a:rPr lang="fr-FR" b="1" dirty="0" err="1">
                  <a:ea typeface="Times New Roman" pitchFamily="18" charset="0"/>
                  <a:cs typeface="Arabic Transparent" pitchFamily="2" charset="-78"/>
                </a:rPr>
                <a:t>Init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</a:t>
              </a:r>
              <a:r>
                <a:rPr lang="fr-FR" b="1" dirty="0">
                  <a:solidFill>
                    <a:srgbClr val="0000FF"/>
                  </a:solidFill>
                  <a:ea typeface="Times New Roman" pitchFamily="18" charset="0"/>
                  <a:cs typeface="Arabic Transparent" pitchFamily="2" charset="-78"/>
                </a:rPr>
                <a:t>+</a:t>
              </a:r>
              <a:r>
                <a:rPr lang="fr-FR" b="1" dirty="0">
                  <a:ea typeface="Times New Roman" pitchFamily="18" charset="0"/>
                  <a:cs typeface="Arabic Transparent" pitchFamily="2" charset="-78"/>
                </a:rPr>
                <a:t> 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b="1" baseline="-30000" dirty="0" smtClean="0">
                  <a:ea typeface="Times New Roman" pitchFamily="18" charset="0"/>
                  <a:cs typeface="Arabic Transparent" pitchFamily="2" charset="-78"/>
                </a:rPr>
                <a:t>A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b="1" baseline="-30000" dirty="0" smtClean="0">
                  <a:ea typeface="Times New Roman" pitchFamily="18" charset="0"/>
                  <a:cs typeface="Arabic Transparent" pitchFamily="2" charset="-78"/>
                </a:rPr>
                <a:t>C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fr-FR" b="1" baseline="-30000" dirty="0" smtClean="0">
                  <a:ea typeface="Times New Roman" pitchFamily="18" charset="0"/>
                  <a:cs typeface="Arabic Transparent" pitchFamily="2" charset="-78"/>
                </a:rPr>
                <a:t>D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 </a:t>
              </a:r>
              <a:r>
                <a:rPr lang="ar-DZ" b="1" dirty="0" smtClean="0">
                  <a:ea typeface="Times New Roman" pitchFamily="18" charset="0"/>
                  <a:cs typeface="Arabic Transparent" pitchFamily="2" charset="-78"/>
                </a:rPr>
                <a:t>    </a:t>
              </a:r>
              <a:r>
                <a:rPr lang="fr-FR" b="1" dirty="0" smtClean="0">
                  <a:ea typeface="Times New Roman" pitchFamily="18" charset="0"/>
                  <a:cs typeface="Arabic Transparent" pitchFamily="2" charset="-78"/>
                </a:rPr>
                <a:t>  </a:t>
              </a:r>
              <a:r>
                <a:rPr lang="ar-DZ" b="1" dirty="0">
                  <a:ea typeface="Times New Roman" pitchFamily="18" charset="0"/>
                  <a:cs typeface="Arabic Transparent" pitchFamily="2" charset="-78"/>
                </a:rPr>
                <a:t>بوابة لا أو</a:t>
              </a:r>
              <a:endParaRPr lang="en-US" b="1" dirty="0">
                <a:ea typeface="Times New Roman" pitchFamily="18" charset="0"/>
                <a:cs typeface="Arabic Transparent" pitchFamily="2" charset="-78"/>
              </a:endParaRPr>
            </a:p>
          </p:txBody>
        </p:sp>
        <p:sp>
          <p:nvSpPr>
            <p:cNvPr id="196" name="Line 220"/>
            <p:cNvSpPr>
              <a:spLocks noChangeShapeType="1"/>
            </p:cNvSpPr>
            <p:nvPr/>
          </p:nvSpPr>
          <p:spPr bwMode="auto">
            <a:xfrm>
              <a:off x="1100107" y="6354496"/>
              <a:ext cx="7318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50" name="Connecteur droit 249"/>
            <p:cNvCxnSpPr/>
            <p:nvPr/>
          </p:nvCxnSpPr>
          <p:spPr>
            <a:xfrm>
              <a:off x="643772" y="6354496"/>
              <a:ext cx="142875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1" name="Line 220"/>
            <p:cNvSpPr>
              <a:spLocks noChangeShapeType="1"/>
            </p:cNvSpPr>
            <p:nvPr/>
          </p:nvSpPr>
          <p:spPr bwMode="auto">
            <a:xfrm>
              <a:off x="2614582" y="6376721"/>
              <a:ext cx="7318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53" name="Connecteur droit 252"/>
            <p:cNvCxnSpPr/>
            <p:nvPr/>
          </p:nvCxnSpPr>
          <p:spPr>
            <a:xfrm>
              <a:off x="2185957" y="6376721"/>
              <a:ext cx="142875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4" name="Line 220"/>
            <p:cNvSpPr>
              <a:spLocks noChangeShapeType="1"/>
            </p:cNvSpPr>
            <p:nvPr/>
          </p:nvSpPr>
          <p:spPr bwMode="auto">
            <a:xfrm>
              <a:off x="2620932" y="6332271"/>
              <a:ext cx="73183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55" name="Connecteur droit 254"/>
            <p:cNvCxnSpPr/>
            <p:nvPr/>
          </p:nvCxnSpPr>
          <p:spPr>
            <a:xfrm>
              <a:off x="2192307" y="6332271"/>
              <a:ext cx="142875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6" name="Text Box 1318"/>
          <p:cNvSpPr txBox="1">
            <a:spLocks noChangeArrowheads="1"/>
          </p:cNvSpPr>
          <p:nvPr/>
        </p:nvSpPr>
        <p:spPr bwMode="auto">
          <a:xfrm>
            <a:off x="6858016" y="6264856"/>
            <a:ext cx="200026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u="sng" dirty="0" smtClean="0">
                <a:solidFill>
                  <a:srgbClr val="CC9900"/>
                </a:solidFill>
                <a:cs typeface="Arabic Transparent" pitchFamily="2" charset="-78"/>
              </a:rPr>
              <a:t>المعادلة المنطقية لـ </a:t>
            </a:r>
            <a:r>
              <a:rPr lang="fr-FR" b="1" u="sng" dirty="0" smtClean="0">
                <a:solidFill>
                  <a:srgbClr val="CC9900"/>
                </a:solidFill>
                <a:cs typeface="Arabic Transparent" pitchFamily="2" charset="-78"/>
              </a:rPr>
              <a:t>R</a:t>
            </a:r>
            <a:endParaRPr lang="fr-FR" b="1" u="sng" dirty="0">
              <a:solidFill>
                <a:srgbClr val="CC99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237" grpId="0" animBg="1"/>
      <p:bldP spid="238" grpId="0" animBg="1"/>
      <p:bldP spid="239" grpId="0" animBg="1"/>
      <p:bldP spid="244" grpId="0" animBg="1"/>
      <p:bldP spid="246" grpId="0" animBg="1"/>
      <p:bldP spid="286" grpId="0"/>
      <p:bldP spid="179" grpId="0"/>
      <p:bldP spid="2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Connecteur en angle 167"/>
          <p:cNvCxnSpPr/>
          <p:nvPr/>
        </p:nvCxnSpPr>
        <p:spPr>
          <a:xfrm flipV="1">
            <a:off x="5346411" y="5982495"/>
            <a:ext cx="972000" cy="5040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691808" y="142852"/>
            <a:ext cx="2214068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2 ـ العدادات التنازلية</a:t>
            </a:r>
            <a:r>
              <a:rPr lang="fr-FR" sz="2000" b="1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200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994283" y="868145"/>
            <a:ext cx="163378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1ـ دورة كاملة</a:t>
            </a:r>
            <a:r>
              <a:rPr lang="fr-FR" sz="2000" b="1" u="sng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2000"/>
              <a:t> </a:t>
            </a:r>
            <a:endParaRPr lang="en-US" sz="20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645816" y="1345156"/>
            <a:ext cx="485902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أنجز عداد تنازلي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باستعمال </a:t>
            </a:r>
            <a:r>
              <a:rPr lang="ar-DZ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JK  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7 قطع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316711" y="1714488"/>
            <a:ext cx="275588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dirty="0">
                <a:ea typeface="Times New Roman" pitchFamily="18" charset="0"/>
                <a:cs typeface="Arabic Transparent" pitchFamily="2" charset="-78"/>
              </a:rPr>
              <a:t>حساب عدد </a:t>
            </a:r>
            <a:r>
              <a:rPr lang="ar-SA" dirty="0" err="1">
                <a:ea typeface="Times New Roman" pitchFamily="18" charset="0"/>
                <a:cs typeface="Arabic Transparent" pitchFamily="2" charset="-78"/>
              </a:rPr>
              <a:t>القلابات</a:t>
            </a:r>
            <a:r>
              <a:rPr lang="ar-SA" dirty="0">
                <a:ea typeface="Times New Roman" pitchFamily="18" charset="0"/>
                <a:cs typeface="Arabic Transparent" pitchFamily="2" charset="-78"/>
              </a:rPr>
              <a:t> اللازمة لذلك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dirty="0"/>
              <a:t> 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684140" y="2052422"/>
            <a:ext cx="316144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>
                <a:ea typeface="Times New Roman" pitchFamily="18" charset="0"/>
                <a:cs typeface="Arabic Transparent" pitchFamily="2" charset="-78"/>
              </a:rPr>
              <a:t>ـ أقصى عدد للعداد هو: 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7=2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– 1</a:t>
            </a:r>
            <a:r>
              <a:rPr lang="fr-FR"/>
              <a:t>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348711" y="2364144"/>
            <a:ext cx="347883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>
                <a:ea typeface="Times New Roman" pitchFamily="18" charset="0"/>
                <a:cs typeface="Arabic Transparent" pitchFamily="2" charset="-78"/>
              </a:rPr>
              <a:t>ـ معامل العد هو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N=2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=7+1=8</a:t>
            </a:r>
            <a:r>
              <a:rPr lang="fr-FR"/>
              <a:t>         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5281644" y="2747747"/>
            <a:ext cx="236314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/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= 8 (MODULO 8)</a:t>
            </a:r>
            <a:r>
              <a:rPr lang="fr-FR"/>
              <a:t> </a:t>
            </a:r>
          </a:p>
        </p:txBody>
      </p:sp>
      <p:sp>
        <p:nvSpPr>
          <p:cNvPr id="45072" name="AutoShape 16"/>
          <p:cNvSpPr>
            <a:spLocks noChangeArrowheads="1"/>
          </p:cNvSpPr>
          <p:nvPr/>
        </p:nvSpPr>
        <p:spPr bwMode="auto">
          <a:xfrm>
            <a:off x="4924793" y="2857496"/>
            <a:ext cx="360000" cy="1800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274986" y="3117635"/>
            <a:ext cx="84510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2000">
                <a:ea typeface="Times New Roman" pitchFamily="18" charset="0"/>
                <a:cs typeface="Arabic Transparent" pitchFamily="2" charset="-78"/>
              </a:rPr>
              <a:t>n = 3 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4956874" y="3217858"/>
            <a:ext cx="360000" cy="1800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6263812" y="3568487"/>
            <a:ext cx="2808782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Symbol" pitchFamily="18" charset="2"/>
              <a:buChar char=""/>
              <a:tabLst>
                <a:tab pos="1808163" algn="l"/>
              </a:tabLst>
            </a:pPr>
            <a:r>
              <a:rPr lang="ar-DZ" dirty="0"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N = 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3</a:t>
            </a:r>
            <a:r>
              <a:rPr lang="ar-DZ" baseline="30000" dirty="0">
                <a:ea typeface="Times New Roman" pitchFamily="18" charset="0"/>
                <a:cs typeface="Arabic Transparent" pitchFamily="2" charset="-78"/>
              </a:rPr>
              <a:t> </a:t>
            </a:r>
            <a:endParaRPr lang="fr-FR" dirty="0"/>
          </a:p>
          <a:p>
            <a:pPr algn="r" rtl="1"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1808163" algn="l"/>
              </a:tabLst>
            </a:pPr>
            <a:r>
              <a:rPr lang="ar-DZ" dirty="0">
                <a:cs typeface="Arabic Transparent" pitchFamily="2" charset="-78"/>
              </a:rPr>
              <a:t>  العد يكون من </a:t>
            </a:r>
            <a:r>
              <a:rPr lang="fr-FR" dirty="0">
                <a:cs typeface="Arabic Transparent" pitchFamily="2" charset="-78"/>
              </a:rPr>
              <a:t>2</a:t>
            </a:r>
            <a:r>
              <a:rPr lang="fr-FR" baseline="30000" dirty="0">
                <a:cs typeface="Arabic Transparent" pitchFamily="2" charset="-78"/>
              </a:rPr>
              <a:t>3</a:t>
            </a:r>
            <a:r>
              <a:rPr lang="fr-FR" dirty="0">
                <a:cs typeface="Arabic Transparent" pitchFamily="2" charset="-78"/>
              </a:rPr>
              <a:t>-1 </a:t>
            </a:r>
            <a:r>
              <a:rPr lang="ar-DZ" dirty="0">
                <a:cs typeface="Arabic Transparent" pitchFamily="2" charset="-78"/>
              </a:rPr>
              <a:t>  إلى 0  .</a:t>
            </a:r>
          </a:p>
        </p:txBody>
      </p:sp>
      <p:grpSp>
        <p:nvGrpSpPr>
          <p:cNvPr id="89" name="Groupe 88"/>
          <p:cNvGrpSpPr/>
          <p:nvPr/>
        </p:nvGrpSpPr>
        <p:grpSpPr>
          <a:xfrm>
            <a:off x="857224" y="5773760"/>
            <a:ext cx="1246187" cy="365125"/>
            <a:chOff x="857224" y="5630884"/>
            <a:chExt cx="1246187" cy="365125"/>
          </a:xfrm>
        </p:grpSpPr>
        <p:sp>
          <p:nvSpPr>
            <p:cNvPr id="112" name="Line 392"/>
            <p:cNvSpPr>
              <a:spLocks noChangeAspect="1" noChangeShapeType="1"/>
            </p:cNvSpPr>
            <p:nvPr/>
          </p:nvSpPr>
          <p:spPr bwMode="auto">
            <a:xfrm>
              <a:off x="1195361" y="5808342"/>
              <a:ext cx="90805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13" name="Text Box 393"/>
            <p:cNvSpPr txBox="1">
              <a:spLocks noChangeAspect="1" noChangeArrowheads="1"/>
            </p:cNvSpPr>
            <p:nvPr/>
          </p:nvSpPr>
          <p:spPr bwMode="auto">
            <a:xfrm>
              <a:off x="857224" y="5645172"/>
              <a:ext cx="515937" cy="3508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/>
                <a:t>H</a:t>
              </a:r>
            </a:p>
          </p:txBody>
        </p:sp>
        <p:sp>
          <p:nvSpPr>
            <p:cNvPr id="114" name="AutoShape 395"/>
            <p:cNvSpPr>
              <a:spLocks noChangeAspect="1"/>
            </p:cNvSpPr>
            <p:nvPr/>
          </p:nvSpPr>
          <p:spPr bwMode="auto">
            <a:xfrm rot="16200000">
              <a:off x="1335820" y="5646428"/>
              <a:ext cx="124626" cy="93537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15" name="AutoShape 396"/>
            <p:cNvSpPr>
              <a:spLocks noChangeAspect="1"/>
            </p:cNvSpPr>
            <p:nvPr/>
          </p:nvSpPr>
          <p:spPr bwMode="auto">
            <a:xfrm rot="16200000">
              <a:off x="1519574" y="5647526"/>
              <a:ext cx="124626" cy="93537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16" name="Line 397"/>
            <p:cNvSpPr>
              <a:spLocks noChangeAspect="1" noChangeShapeType="1"/>
            </p:cNvSpPr>
            <p:nvPr/>
          </p:nvSpPr>
          <p:spPr bwMode="auto">
            <a:xfrm>
              <a:off x="1445455" y="5761000"/>
              <a:ext cx="9077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17" name="Line 398"/>
            <p:cNvSpPr>
              <a:spLocks noChangeAspect="1" noChangeShapeType="1"/>
            </p:cNvSpPr>
            <p:nvPr/>
          </p:nvSpPr>
          <p:spPr bwMode="auto">
            <a:xfrm>
              <a:off x="1636404" y="5762647"/>
              <a:ext cx="9077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18" name="Line 399"/>
            <p:cNvSpPr>
              <a:spLocks noChangeAspect="1" noChangeShapeType="1"/>
            </p:cNvSpPr>
            <p:nvPr/>
          </p:nvSpPr>
          <p:spPr bwMode="auto">
            <a:xfrm>
              <a:off x="1257274" y="5753863"/>
              <a:ext cx="9077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</p:grpSp>
      <p:grpSp>
        <p:nvGrpSpPr>
          <p:cNvPr id="121" name="Group 403"/>
          <p:cNvGrpSpPr>
            <a:grpSpLocks/>
          </p:cNvGrpSpPr>
          <p:nvPr/>
        </p:nvGrpSpPr>
        <p:grpSpPr bwMode="auto">
          <a:xfrm>
            <a:off x="2109764" y="5295923"/>
            <a:ext cx="1493839" cy="1404937"/>
            <a:chOff x="1334" y="2975"/>
            <a:chExt cx="941" cy="885"/>
          </a:xfrm>
        </p:grpSpPr>
        <p:sp>
          <p:nvSpPr>
            <p:cNvPr id="122" name="Oval 404"/>
            <p:cNvSpPr>
              <a:spLocks noChangeAspect="1" noChangeArrowheads="1"/>
            </p:cNvSpPr>
            <p:nvPr/>
          </p:nvSpPr>
          <p:spPr bwMode="auto">
            <a:xfrm>
              <a:off x="1334" y="3357"/>
              <a:ext cx="66" cy="66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2000"/>
            </a:p>
          </p:txBody>
        </p:sp>
        <p:grpSp>
          <p:nvGrpSpPr>
            <p:cNvPr id="123" name="Group 405"/>
            <p:cNvGrpSpPr>
              <a:grpSpLocks/>
            </p:cNvGrpSpPr>
            <p:nvPr/>
          </p:nvGrpSpPr>
          <p:grpSpPr bwMode="auto">
            <a:xfrm>
              <a:off x="1376" y="2975"/>
              <a:ext cx="899" cy="885"/>
              <a:chOff x="1376" y="2975"/>
              <a:chExt cx="899" cy="885"/>
            </a:xfrm>
          </p:grpSpPr>
          <p:sp>
            <p:nvSpPr>
              <p:cNvPr id="125" name="Line 407"/>
              <p:cNvSpPr>
                <a:spLocks noChangeAspect="1" noChangeShapeType="1"/>
              </p:cNvSpPr>
              <p:nvPr/>
            </p:nvSpPr>
            <p:spPr bwMode="auto">
              <a:xfrm>
                <a:off x="2048" y="3120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6" name="Rectangle 408"/>
              <p:cNvSpPr>
                <a:spLocks noChangeAspect="1" noChangeArrowheads="1"/>
              </p:cNvSpPr>
              <p:nvPr/>
            </p:nvSpPr>
            <p:spPr bwMode="auto">
              <a:xfrm>
                <a:off x="1406" y="2975"/>
                <a:ext cx="633" cy="847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7" name="Text Box 409"/>
              <p:cNvSpPr txBox="1">
                <a:spLocks noChangeAspect="1" noChangeArrowheads="1"/>
              </p:cNvSpPr>
              <p:nvPr/>
            </p:nvSpPr>
            <p:spPr bwMode="auto">
              <a:xfrm>
                <a:off x="1760" y="3606"/>
                <a:ext cx="307" cy="2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600" b="1" dirty="0"/>
                  <a:t>Q</a:t>
                </a:r>
                <a:r>
                  <a:rPr lang="fr-FR" sz="1600" b="1" baseline="-25000" dirty="0"/>
                  <a:t>A</a:t>
                </a:r>
                <a:endParaRPr lang="fr-FR" sz="1600" b="1" dirty="0"/>
              </a:p>
            </p:txBody>
          </p:sp>
          <p:sp>
            <p:nvSpPr>
              <p:cNvPr id="128" name="AutoShape 410"/>
              <p:cNvSpPr>
                <a:spLocks noChangeAspect="1" noChangeArrowheads="1"/>
              </p:cNvSpPr>
              <p:nvPr/>
            </p:nvSpPr>
            <p:spPr bwMode="auto">
              <a:xfrm rot="5400000">
                <a:off x="1398" y="3346"/>
                <a:ext cx="122" cy="105"/>
              </a:xfrm>
              <a:prstGeom prst="triangle">
                <a:avLst>
                  <a:gd name="adj" fmla="val 50000"/>
                </a:avLst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9" name="Text Box 411"/>
              <p:cNvSpPr txBox="1">
                <a:spLocks noChangeAspect="1" noChangeArrowheads="1"/>
              </p:cNvSpPr>
              <p:nvPr/>
            </p:nvSpPr>
            <p:spPr bwMode="auto">
              <a:xfrm>
                <a:off x="1384" y="3605"/>
                <a:ext cx="350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600" b="1" dirty="0"/>
                  <a:t>K</a:t>
                </a:r>
                <a:r>
                  <a:rPr lang="fr-FR" sz="1600" b="1" baseline="-25000" dirty="0"/>
                  <a:t>A</a:t>
                </a:r>
                <a:endParaRPr lang="fr-FR" sz="1600" b="1" dirty="0"/>
              </a:p>
            </p:txBody>
          </p:sp>
          <p:sp>
            <p:nvSpPr>
              <p:cNvPr id="130" name="Text Box 412"/>
              <p:cNvSpPr txBox="1">
                <a:spLocks noChangeAspect="1" noChangeArrowheads="1"/>
              </p:cNvSpPr>
              <p:nvPr/>
            </p:nvSpPr>
            <p:spPr bwMode="auto">
              <a:xfrm>
                <a:off x="1376" y="3007"/>
                <a:ext cx="406" cy="2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600" b="1" dirty="0"/>
                  <a:t>J</a:t>
                </a:r>
                <a:r>
                  <a:rPr lang="fr-FR" sz="1600" b="1" baseline="-25000" dirty="0"/>
                  <a:t>A</a:t>
                </a:r>
                <a:endParaRPr lang="fr-FR" sz="1600" b="1" dirty="0"/>
              </a:p>
            </p:txBody>
          </p:sp>
          <p:sp>
            <p:nvSpPr>
              <p:cNvPr id="131" name="Text Box 413"/>
              <p:cNvSpPr txBox="1">
                <a:spLocks noChangeAspect="1" noChangeArrowheads="1"/>
              </p:cNvSpPr>
              <p:nvPr/>
            </p:nvSpPr>
            <p:spPr bwMode="auto">
              <a:xfrm>
                <a:off x="1782" y="3001"/>
                <a:ext cx="313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600" b="1" dirty="0"/>
                  <a:t>Q</a:t>
                </a:r>
                <a:r>
                  <a:rPr lang="fr-FR" sz="1600" b="1" baseline="-25000" dirty="0"/>
                  <a:t>A</a:t>
                </a:r>
                <a:endParaRPr lang="fr-FR" sz="1600" b="1" dirty="0"/>
              </a:p>
            </p:txBody>
          </p:sp>
          <p:sp>
            <p:nvSpPr>
              <p:cNvPr id="132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1481" y="3291"/>
                <a:ext cx="244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6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133" name="Line 415"/>
              <p:cNvSpPr>
                <a:spLocks noChangeAspect="1" noChangeShapeType="1"/>
              </p:cNvSpPr>
              <p:nvPr/>
            </p:nvSpPr>
            <p:spPr bwMode="auto">
              <a:xfrm>
                <a:off x="1836" y="3619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</p:grpSp>
      </p:grpSp>
      <p:grpSp>
        <p:nvGrpSpPr>
          <p:cNvPr id="91" name="Groupe 90"/>
          <p:cNvGrpSpPr/>
          <p:nvPr/>
        </p:nvGrpSpPr>
        <p:grpSpPr>
          <a:xfrm>
            <a:off x="5493203" y="4378348"/>
            <a:ext cx="644525" cy="1103916"/>
            <a:chOff x="5493203" y="4235472"/>
            <a:chExt cx="644525" cy="1103916"/>
          </a:xfrm>
        </p:grpSpPr>
        <p:sp>
          <p:nvSpPr>
            <p:cNvPr id="94" name="Line 373"/>
            <p:cNvSpPr>
              <a:spLocks noChangeAspect="1" noChangeShapeType="1"/>
            </p:cNvSpPr>
            <p:nvPr/>
          </p:nvSpPr>
          <p:spPr bwMode="auto">
            <a:xfrm>
              <a:off x="5709583" y="4511388"/>
              <a:ext cx="0" cy="828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38" name="Text Box 420"/>
            <p:cNvSpPr txBox="1">
              <a:spLocks noChangeAspect="1" noChangeArrowheads="1"/>
            </p:cNvSpPr>
            <p:nvPr/>
          </p:nvSpPr>
          <p:spPr bwMode="auto">
            <a:xfrm>
              <a:off x="5493203" y="4235472"/>
              <a:ext cx="644525" cy="54451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/>
                <a:t>Q</a:t>
              </a:r>
              <a:r>
                <a:rPr lang="fr-FR" sz="1600" b="1" baseline="-25000"/>
                <a:t>B</a:t>
              </a:r>
              <a:endParaRPr lang="fr-FR" sz="1600" b="1"/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7551711" y="4380266"/>
            <a:ext cx="644525" cy="1150731"/>
            <a:chOff x="7551711" y="4237390"/>
            <a:chExt cx="644525" cy="1150731"/>
          </a:xfrm>
        </p:grpSpPr>
        <p:sp>
          <p:nvSpPr>
            <p:cNvPr id="93" name="Line 372"/>
            <p:cNvSpPr>
              <a:spLocks noChangeAspect="1" noChangeShapeType="1"/>
            </p:cNvSpPr>
            <p:nvPr/>
          </p:nvSpPr>
          <p:spPr bwMode="auto">
            <a:xfrm>
              <a:off x="7784871" y="4514996"/>
              <a:ext cx="0" cy="873125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39" name="Text Box 421"/>
            <p:cNvSpPr txBox="1">
              <a:spLocks noChangeAspect="1" noChangeArrowheads="1"/>
            </p:cNvSpPr>
            <p:nvPr/>
          </p:nvSpPr>
          <p:spPr bwMode="auto">
            <a:xfrm>
              <a:off x="7551711" y="4237390"/>
              <a:ext cx="644525" cy="5445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Q</a:t>
              </a:r>
              <a:r>
                <a:rPr lang="fr-FR" sz="1600" b="1" baseline="-25000" dirty="0"/>
                <a:t>C</a:t>
              </a:r>
              <a:endParaRPr lang="fr-FR" sz="1600" b="1" dirty="0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3409924" y="4492700"/>
            <a:ext cx="644525" cy="1039141"/>
            <a:chOff x="3409924" y="4349824"/>
            <a:chExt cx="644525" cy="1039141"/>
          </a:xfrm>
        </p:grpSpPr>
        <p:sp>
          <p:nvSpPr>
            <p:cNvPr id="140" name="Line 422"/>
            <p:cNvSpPr>
              <a:spLocks noChangeAspect="1" noChangeShapeType="1"/>
            </p:cNvSpPr>
            <p:nvPr/>
          </p:nvSpPr>
          <p:spPr bwMode="auto">
            <a:xfrm>
              <a:off x="3606774" y="4632965"/>
              <a:ext cx="0" cy="756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41" name="Text Box 423"/>
            <p:cNvSpPr txBox="1">
              <a:spLocks noChangeAspect="1" noChangeArrowheads="1"/>
            </p:cNvSpPr>
            <p:nvPr/>
          </p:nvSpPr>
          <p:spPr bwMode="auto">
            <a:xfrm>
              <a:off x="3409924" y="4349824"/>
              <a:ext cx="644525" cy="54451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/>
                <a:t>Q</a:t>
              </a:r>
              <a:r>
                <a:rPr lang="fr-FR" sz="1600" b="1" baseline="-25000"/>
                <a:t>A</a:t>
              </a:r>
              <a:endParaRPr lang="fr-FR" sz="1600" b="1"/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1319164" y="4989535"/>
            <a:ext cx="5139804" cy="1483805"/>
            <a:chOff x="1319164" y="4846659"/>
            <a:chExt cx="5139804" cy="1483805"/>
          </a:xfrm>
        </p:grpSpPr>
        <p:sp>
          <p:nvSpPr>
            <p:cNvPr id="95" name="Text Box 374"/>
            <p:cNvSpPr txBox="1">
              <a:spLocks noChangeAspect="1" noChangeArrowheads="1"/>
            </p:cNvSpPr>
            <p:nvPr/>
          </p:nvSpPr>
          <p:spPr bwMode="auto">
            <a:xfrm>
              <a:off x="1319164" y="4846659"/>
              <a:ext cx="374650" cy="35083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/>
                <a:t>1</a:t>
              </a:r>
            </a:p>
          </p:txBody>
        </p:sp>
        <p:grpSp>
          <p:nvGrpSpPr>
            <p:cNvPr id="83" name="Groupe 82"/>
            <p:cNvGrpSpPr/>
            <p:nvPr/>
          </p:nvGrpSpPr>
          <p:grpSpPr>
            <a:xfrm>
              <a:off x="6189894" y="5019595"/>
              <a:ext cx="269074" cy="1306614"/>
              <a:chOff x="6189894" y="5019595"/>
              <a:chExt cx="269074" cy="1306614"/>
            </a:xfrm>
          </p:grpSpPr>
          <p:sp>
            <p:nvSpPr>
              <p:cNvPr id="92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6203619" y="5019595"/>
                <a:ext cx="0" cy="130175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grpSp>
            <p:nvGrpSpPr>
              <p:cNvPr id="96" name="Group 376"/>
              <p:cNvGrpSpPr>
                <a:grpSpLocks noChangeAspect="1"/>
              </p:cNvGrpSpPr>
              <p:nvPr/>
            </p:nvGrpSpPr>
            <p:grpSpPr bwMode="auto">
              <a:xfrm>
                <a:off x="6189894" y="5380059"/>
                <a:ext cx="269074" cy="946150"/>
                <a:chOff x="2646" y="5059"/>
                <a:chExt cx="294" cy="1028"/>
              </a:xfrm>
            </p:grpSpPr>
            <p:sp>
              <p:nvSpPr>
                <p:cNvPr id="97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6087"/>
                  <a:ext cx="28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98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6" y="5059"/>
                  <a:ext cx="274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</p:grpSp>
        </p:grpSp>
        <p:sp>
          <p:nvSpPr>
            <p:cNvPr id="119" name="Line 400"/>
            <p:cNvSpPr>
              <a:spLocks noChangeAspect="1" noChangeShapeType="1"/>
            </p:cNvSpPr>
            <p:nvPr/>
          </p:nvSpPr>
          <p:spPr bwMode="auto">
            <a:xfrm>
              <a:off x="1538261" y="5019697"/>
              <a:ext cx="46736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1946249" y="5024459"/>
              <a:ext cx="269877" cy="1301750"/>
              <a:chOff x="1946249" y="5024459"/>
              <a:chExt cx="269877" cy="1301750"/>
            </a:xfrm>
          </p:grpSpPr>
          <p:grpSp>
            <p:nvGrpSpPr>
              <p:cNvPr id="134" name="Group 416"/>
              <p:cNvGrpSpPr>
                <a:grpSpLocks noChangeAspect="1"/>
              </p:cNvGrpSpPr>
              <p:nvPr/>
            </p:nvGrpSpPr>
            <p:grpSpPr bwMode="auto">
              <a:xfrm>
                <a:off x="1954188" y="5368947"/>
                <a:ext cx="261938" cy="952500"/>
                <a:chOff x="2654" y="5059"/>
                <a:chExt cx="285" cy="1033"/>
              </a:xfrm>
            </p:grpSpPr>
            <p:sp>
              <p:nvSpPr>
                <p:cNvPr id="135" name="Line 4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6092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136" name="Line 4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4" y="5059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</p:grpSp>
          <p:sp>
            <p:nvSpPr>
              <p:cNvPr id="137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1970621" y="5024459"/>
                <a:ext cx="0" cy="130175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9" name="Oval 443"/>
              <p:cNvSpPr>
                <a:spLocks noChangeAspect="1" noChangeArrowheads="1"/>
              </p:cNvSpPr>
              <p:nvPr/>
            </p:nvSpPr>
            <p:spPr bwMode="auto">
              <a:xfrm>
                <a:off x="1946249" y="5349897"/>
                <a:ext cx="36512" cy="3651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2000"/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4086199" y="5028714"/>
              <a:ext cx="265112" cy="1301750"/>
              <a:chOff x="4086199" y="5016522"/>
              <a:chExt cx="265112" cy="1301750"/>
            </a:xfrm>
          </p:grpSpPr>
          <p:sp>
            <p:nvSpPr>
              <p:cNvPr id="120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4102074" y="5016522"/>
                <a:ext cx="0" cy="130175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4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4094136" y="6318272"/>
                <a:ext cx="257175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5" name="Line 429"/>
              <p:cNvSpPr>
                <a:spLocks noChangeAspect="1" noChangeShapeType="1"/>
              </p:cNvSpPr>
              <p:nvPr/>
            </p:nvSpPr>
            <p:spPr bwMode="auto">
              <a:xfrm flipH="1">
                <a:off x="4094136" y="5372122"/>
                <a:ext cx="257175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0" name="Oval 444"/>
              <p:cNvSpPr>
                <a:spLocks noChangeAspect="1" noChangeArrowheads="1"/>
              </p:cNvSpPr>
              <p:nvPr/>
            </p:nvSpPr>
            <p:spPr bwMode="auto">
              <a:xfrm>
                <a:off x="4086199" y="5346722"/>
                <a:ext cx="36512" cy="3651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2000"/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4227486" y="5300685"/>
            <a:ext cx="1479550" cy="1406525"/>
            <a:chOff x="4227486" y="5157809"/>
            <a:chExt cx="1479550" cy="1406525"/>
          </a:xfrm>
        </p:grpSpPr>
        <p:grpSp>
          <p:nvGrpSpPr>
            <p:cNvPr id="146" name="Group 430"/>
            <p:cNvGrpSpPr>
              <a:grpSpLocks/>
            </p:cNvGrpSpPr>
            <p:nvPr/>
          </p:nvGrpSpPr>
          <p:grpSpPr bwMode="auto">
            <a:xfrm>
              <a:off x="4227486" y="5157809"/>
              <a:ext cx="1479550" cy="1406525"/>
              <a:chOff x="2668" y="2978"/>
              <a:chExt cx="932" cy="886"/>
            </a:xfrm>
          </p:grpSpPr>
          <p:sp>
            <p:nvSpPr>
              <p:cNvPr id="147" name="Line 431"/>
              <p:cNvSpPr>
                <a:spLocks noChangeAspect="1" noChangeShapeType="1"/>
              </p:cNvSpPr>
              <p:nvPr/>
            </p:nvSpPr>
            <p:spPr bwMode="auto">
              <a:xfrm>
                <a:off x="3373" y="3098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grpSp>
            <p:nvGrpSpPr>
              <p:cNvPr id="149" name="Group 433"/>
              <p:cNvGrpSpPr>
                <a:grpSpLocks noChangeAspect="1"/>
              </p:cNvGrpSpPr>
              <p:nvPr/>
            </p:nvGrpSpPr>
            <p:grpSpPr bwMode="auto">
              <a:xfrm>
                <a:off x="2668" y="2978"/>
                <a:ext cx="742" cy="886"/>
                <a:chOff x="5121" y="4831"/>
                <a:chExt cx="1278" cy="1525"/>
              </a:xfrm>
            </p:grpSpPr>
            <p:sp>
              <p:nvSpPr>
                <p:cNvPr id="150" name="Rectangle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43" y="4831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151" name="Text Box 4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906" y="5919"/>
                  <a:ext cx="493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/>
                    <a:t>Q</a:t>
                  </a:r>
                  <a:r>
                    <a:rPr lang="fr-FR" sz="1600" b="1" baseline="-25000"/>
                    <a:t>B</a:t>
                  </a:r>
                  <a:endParaRPr lang="fr-FR" sz="1600" b="1"/>
                </a:p>
              </p:txBody>
            </p:sp>
            <p:sp>
              <p:nvSpPr>
                <p:cNvPr id="152" name="AutoShape 4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37" y="5471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153" name="Oval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" y="5490"/>
                  <a:ext cx="113" cy="11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154" name="Text Box 4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38" y="5916"/>
                  <a:ext cx="537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 dirty="0"/>
                    <a:t>K</a:t>
                  </a:r>
                  <a:r>
                    <a:rPr lang="fr-FR" sz="1600" b="1" baseline="-25000" dirty="0"/>
                    <a:t>B</a:t>
                  </a:r>
                  <a:endParaRPr lang="fr-FR" sz="1600" b="1" dirty="0"/>
                </a:p>
              </p:txBody>
            </p:sp>
            <p:sp>
              <p:nvSpPr>
                <p:cNvPr id="155" name="Text Box 4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00" y="4849"/>
                  <a:ext cx="521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 dirty="0"/>
                    <a:t>J</a:t>
                  </a:r>
                  <a:r>
                    <a:rPr lang="fr-FR" sz="1600" b="1" baseline="-25000" dirty="0"/>
                    <a:t>B</a:t>
                  </a:r>
                  <a:endParaRPr lang="fr-FR" sz="1600" b="1" dirty="0"/>
                </a:p>
              </p:txBody>
            </p:sp>
            <p:sp>
              <p:nvSpPr>
                <p:cNvPr id="156" name="Text Box 4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78" y="4856"/>
                  <a:ext cx="489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 dirty="0"/>
                    <a:t>Q</a:t>
                  </a:r>
                  <a:r>
                    <a:rPr lang="fr-FR" sz="1600" b="1" baseline="-25000" dirty="0"/>
                    <a:t>B</a:t>
                  </a:r>
                  <a:endParaRPr lang="fr-FR" sz="1600" b="1" dirty="0"/>
                </a:p>
              </p:txBody>
            </p:sp>
            <p:sp>
              <p:nvSpPr>
                <p:cNvPr id="157" name="Text Box 4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31" y="5375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 b="1"/>
                </a:p>
              </p:txBody>
            </p:sp>
            <p:sp>
              <p:nvSpPr>
                <p:cNvPr id="158" name="Line 442"/>
                <p:cNvSpPr>
                  <a:spLocks noChangeAspect="1" noChangeShapeType="1"/>
                </p:cNvSpPr>
                <p:nvPr/>
              </p:nvSpPr>
              <p:spPr bwMode="auto">
                <a:xfrm>
                  <a:off x="6026" y="5956"/>
                  <a:ext cx="14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</p:grpSp>
        </p:grpSp>
        <p:sp>
          <p:nvSpPr>
            <p:cNvPr id="161" name="Text Box 414"/>
            <p:cNvSpPr txBox="1">
              <a:spLocks noChangeAspect="1" noChangeArrowheads="1"/>
            </p:cNvSpPr>
            <p:nvPr/>
          </p:nvSpPr>
          <p:spPr bwMode="auto">
            <a:xfrm>
              <a:off x="4457680" y="5669610"/>
              <a:ext cx="387350" cy="4016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6332525" y="5310210"/>
            <a:ext cx="1454153" cy="1404938"/>
            <a:chOff x="6332525" y="5167334"/>
            <a:chExt cx="1454153" cy="1404938"/>
          </a:xfrm>
        </p:grpSpPr>
        <p:grpSp>
          <p:nvGrpSpPr>
            <p:cNvPr id="99" name="Group 379"/>
            <p:cNvGrpSpPr>
              <a:grpSpLocks/>
            </p:cNvGrpSpPr>
            <p:nvPr/>
          </p:nvGrpSpPr>
          <p:grpSpPr bwMode="auto">
            <a:xfrm>
              <a:off x="6332525" y="5167334"/>
              <a:ext cx="1454153" cy="1404938"/>
              <a:chOff x="3994" y="2984"/>
              <a:chExt cx="916" cy="885"/>
            </a:xfrm>
          </p:grpSpPr>
          <p:sp>
            <p:nvSpPr>
              <p:cNvPr id="100" name="Line 380"/>
              <p:cNvSpPr>
                <a:spLocks noChangeAspect="1" noChangeShapeType="1"/>
              </p:cNvSpPr>
              <p:nvPr/>
            </p:nvSpPr>
            <p:spPr bwMode="auto">
              <a:xfrm>
                <a:off x="4706" y="3730"/>
                <a:ext cx="2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01" name="Line 381"/>
              <p:cNvSpPr>
                <a:spLocks noChangeAspect="1" noChangeShapeType="1"/>
              </p:cNvSpPr>
              <p:nvPr/>
            </p:nvSpPr>
            <p:spPr bwMode="auto">
              <a:xfrm>
                <a:off x="4704" y="3123"/>
                <a:ext cx="2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grpSp>
            <p:nvGrpSpPr>
              <p:cNvPr id="102" name="Group 382"/>
              <p:cNvGrpSpPr>
                <a:grpSpLocks noChangeAspect="1"/>
              </p:cNvGrpSpPr>
              <p:nvPr/>
            </p:nvGrpSpPr>
            <p:grpSpPr bwMode="auto">
              <a:xfrm>
                <a:off x="3994" y="2984"/>
                <a:ext cx="771" cy="885"/>
                <a:chOff x="7415" y="4834"/>
                <a:chExt cx="1330" cy="1525"/>
              </a:xfrm>
            </p:grpSpPr>
            <p:sp>
              <p:nvSpPr>
                <p:cNvPr id="103" name="Rectangle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7537" y="4834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104" name="Text Box 3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211" y="5922"/>
                  <a:ext cx="53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 dirty="0"/>
                    <a:t>Q</a:t>
                  </a:r>
                  <a:r>
                    <a:rPr lang="fr-FR" sz="1600" b="1" baseline="-25000" dirty="0"/>
                    <a:t>C</a:t>
                  </a:r>
                  <a:endParaRPr lang="fr-FR" sz="1600" b="1" dirty="0"/>
                </a:p>
              </p:txBody>
            </p:sp>
            <p:sp>
              <p:nvSpPr>
                <p:cNvPr id="105" name="AutoShape 38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531" y="5474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6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5" y="5509"/>
                  <a:ext cx="113" cy="1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7" name="Text Box 3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523" y="5919"/>
                  <a:ext cx="527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 dirty="0"/>
                    <a:t>K</a:t>
                  </a:r>
                  <a:r>
                    <a:rPr lang="fr-FR" sz="1600" b="1" baseline="-25000" dirty="0"/>
                    <a:t>C</a:t>
                  </a:r>
                  <a:endParaRPr lang="fr-FR" sz="1600" b="1" dirty="0"/>
                </a:p>
              </p:txBody>
            </p:sp>
            <p:sp>
              <p:nvSpPr>
                <p:cNvPr id="108" name="Text Box 3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88" y="4852"/>
                  <a:ext cx="48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 dirty="0"/>
                    <a:t>J</a:t>
                  </a:r>
                  <a:r>
                    <a:rPr lang="fr-FR" sz="1600" b="1" baseline="-25000" dirty="0"/>
                    <a:t>C</a:t>
                  </a:r>
                  <a:endParaRPr lang="fr-FR" sz="1600" b="1" dirty="0"/>
                </a:p>
              </p:txBody>
            </p:sp>
            <p:sp>
              <p:nvSpPr>
                <p:cNvPr id="109" name="Text Box 3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86" y="4874"/>
                  <a:ext cx="529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 dirty="0"/>
                    <a:t>Q</a:t>
                  </a:r>
                  <a:r>
                    <a:rPr lang="fr-FR" sz="1600" b="1" baseline="-25000" dirty="0"/>
                    <a:t>C</a:t>
                  </a:r>
                  <a:endParaRPr lang="fr-FR" sz="1600" b="1" dirty="0"/>
                </a:p>
              </p:txBody>
            </p:sp>
            <p:sp>
              <p:nvSpPr>
                <p:cNvPr id="110" name="Text Box 3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25" y="5378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6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1" name="Line 391"/>
                <p:cNvSpPr>
                  <a:spLocks noChangeAspect="1" noChangeShapeType="1"/>
                </p:cNvSpPr>
                <p:nvPr/>
              </p:nvSpPr>
              <p:spPr bwMode="auto">
                <a:xfrm>
                  <a:off x="8309" y="5946"/>
                  <a:ext cx="14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</p:grpSp>
        </p:grpSp>
        <p:sp>
          <p:nvSpPr>
            <p:cNvPr id="162" name="Text Box 414"/>
            <p:cNvSpPr txBox="1">
              <a:spLocks noChangeAspect="1" noChangeArrowheads="1"/>
            </p:cNvSpPr>
            <p:nvPr/>
          </p:nvSpPr>
          <p:spPr bwMode="auto">
            <a:xfrm>
              <a:off x="6559542" y="5659882"/>
              <a:ext cx="387350" cy="4016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cxnSp>
        <p:nvCxnSpPr>
          <p:cNvPr id="164" name="Connecteur en angle 163"/>
          <p:cNvCxnSpPr/>
          <p:nvPr/>
        </p:nvCxnSpPr>
        <p:spPr>
          <a:xfrm flipV="1">
            <a:off x="3241502" y="5961229"/>
            <a:ext cx="972000" cy="5040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3" name="Groupe 162"/>
          <p:cNvGrpSpPr/>
          <p:nvPr/>
        </p:nvGrpSpPr>
        <p:grpSpPr>
          <a:xfrm>
            <a:off x="0" y="428604"/>
            <a:ext cx="9072000" cy="461665"/>
            <a:chOff x="0" y="428604"/>
            <a:chExt cx="9072000" cy="461665"/>
          </a:xfrm>
        </p:grpSpPr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0" y="428604"/>
              <a:ext cx="9072000" cy="4616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تكون </a:t>
              </a:r>
              <a:r>
                <a:rPr lang="ar-DZ" sz="2000" dirty="0">
                  <a:solidFill>
                    <a:schemeClr val="tx1"/>
                  </a:solidFill>
                  <a:cs typeface="Arabic Transparent" pitchFamily="2" charset="-78"/>
                </a:rPr>
                <a:t>توقيتية </a:t>
              </a:r>
              <a:r>
                <a:rPr lang="ar-DZ" sz="2000" dirty="0" err="1" smtClean="0">
                  <a:solidFill>
                    <a:schemeClr val="tx1"/>
                  </a:solidFill>
                  <a:cs typeface="Arabic Transparent" pitchFamily="2" charset="-78"/>
                </a:rPr>
                <a:t>القلاب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 </a:t>
              </a:r>
              <a:r>
                <a:rPr lang="fr-FR" dirty="0" smtClean="0">
                  <a:solidFill>
                    <a:schemeClr val="tx1"/>
                  </a:solidFill>
                  <a:cs typeface="Arabic Transparent" pitchFamily="2" charset="-78"/>
                </a:rPr>
                <a:t>Q</a:t>
              </a:r>
              <a:r>
                <a:rPr lang="fr-FR" sz="1400" dirty="0" smtClean="0">
                  <a:solidFill>
                    <a:schemeClr val="tx1"/>
                  </a:solidFill>
                  <a:cs typeface="Arabic Transparent" pitchFamily="2" charset="-78"/>
                </a:rPr>
                <a:t>A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 هي </a:t>
              </a:r>
              <a:r>
                <a:rPr lang="fr-FR" sz="2000" dirty="0" smtClean="0">
                  <a:solidFill>
                    <a:schemeClr val="tx1"/>
                  </a:solidFill>
                  <a:cs typeface="Arabic Transparent" pitchFamily="2" charset="-78"/>
                </a:rPr>
                <a:t> </a:t>
              </a:r>
              <a:r>
                <a:rPr lang="fr-FR" dirty="0" smtClean="0">
                  <a:solidFill>
                    <a:schemeClr val="tx1"/>
                  </a:solidFill>
                  <a:cs typeface="Arabic Transparent" pitchFamily="2" charset="-78"/>
                </a:rPr>
                <a:t>H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ومخرج</a:t>
              </a:r>
              <a:r>
                <a:rPr lang="fr-FR" sz="2000" dirty="0" smtClean="0">
                  <a:solidFill>
                    <a:schemeClr val="tx1"/>
                  </a:solidFill>
                  <a:cs typeface="Arabic Transparent" pitchFamily="2" charset="-78"/>
                </a:rPr>
                <a:t> 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 كل </a:t>
              </a:r>
              <a:r>
                <a:rPr lang="ar-DZ" sz="2000" dirty="0" err="1" smtClean="0">
                  <a:solidFill>
                    <a:schemeClr val="tx1"/>
                  </a:solidFill>
                  <a:cs typeface="Arabic Transparent" pitchFamily="2" charset="-78"/>
                </a:rPr>
                <a:t>قلاب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 منفي(</a:t>
              </a:r>
              <a:r>
                <a:rPr lang="fr-FR" sz="2000" dirty="0" smtClean="0">
                  <a:solidFill>
                    <a:schemeClr val="tx1"/>
                  </a:solidFill>
                  <a:cs typeface="Arabic Transparent" pitchFamily="2" charset="-78"/>
                </a:rPr>
                <a:t>Q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) هو توقيتية </a:t>
              </a:r>
              <a:r>
                <a:rPr lang="ar-DZ" sz="2000" dirty="0" err="1" smtClean="0">
                  <a:solidFill>
                    <a:schemeClr val="tx1"/>
                  </a:solidFill>
                  <a:cs typeface="Arabic Transparent" pitchFamily="2" charset="-78"/>
                </a:rPr>
                <a:t>للقلاب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 الذي يليه</a:t>
              </a:r>
              <a:r>
                <a:rPr lang="ar-DZ" dirty="0" smtClean="0">
                  <a:solidFill>
                    <a:schemeClr val="tx1"/>
                  </a:solidFill>
                  <a:cs typeface="Arabic Transparent" pitchFamily="2" charset="-78"/>
                </a:rPr>
                <a:t> 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مباشرة(</a:t>
              </a:r>
              <a:r>
                <a:rPr lang="ar-DZ" sz="2000" dirty="0" err="1" smtClean="0">
                  <a:solidFill>
                    <a:schemeClr val="tx1"/>
                  </a:solidFill>
                  <a:cs typeface="Arabic Transparent" pitchFamily="2" charset="-78"/>
                </a:rPr>
                <a:t>الاكثر</a:t>
              </a:r>
              <a:r>
                <a:rPr lang="ar-DZ" sz="2000" dirty="0" smtClean="0">
                  <a:solidFill>
                    <a:schemeClr val="tx1"/>
                  </a:solidFill>
                  <a:cs typeface="Arabic Transparent" pitchFamily="2" charset="-78"/>
                </a:rPr>
                <a:t> ثقل).</a:t>
              </a:r>
              <a:r>
                <a:rPr lang="ar-DZ" sz="2400" dirty="0" smtClean="0">
                  <a:solidFill>
                    <a:schemeClr val="tx1"/>
                  </a:solidFill>
                  <a:cs typeface="Arabic Transparent" pitchFamily="2" charset="-78"/>
                </a:rPr>
                <a:t> </a:t>
              </a:r>
              <a:endParaRPr lang="ar-DZ" sz="2400" dirty="0">
                <a:solidFill>
                  <a:schemeClr val="tx1"/>
                </a:solidFill>
                <a:cs typeface="Arabic Transparent" pitchFamily="2" charset="-78"/>
              </a:endParaRPr>
            </a:p>
          </p:txBody>
        </p:sp>
        <p:cxnSp>
          <p:nvCxnSpPr>
            <p:cNvPr id="148" name="Connecteur droit 147"/>
            <p:cNvCxnSpPr/>
            <p:nvPr/>
          </p:nvCxnSpPr>
          <p:spPr>
            <a:xfrm>
              <a:off x="4167470" y="472746"/>
              <a:ext cx="1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e 166"/>
          <p:cNvGrpSpPr/>
          <p:nvPr/>
        </p:nvGrpSpPr>
        <p:grpSpPr>
          <a:xfrm>
            <a:off x="2" y="2143116"/>
            <a:ext cx="3679583" cy="1188000"/>
            <a:chOff x="2" y="2143116"/>
            <a:chExt cx="3679583" cy="1188000"/>
          </a:xfrm>
        </p:grpSpPr>
        <p:sp>
          <p:nvSpPr>
            <p:cNvPr id="166" name="Forme en L 165"/>
            <p:cNvSpPr/>
            <p:nvPr/>
          </p:nvSpPr>
          <p:spPr>
            <a:xfrm>
              <a:off x="41558" y="2200906"/>
              <a:ext cx="3492000" cy="1008000"/>
            </a:xfrm>
            <a:prstGeom prst="corner">
              <a:avLst>
                <a:gd name="adj1" fmla="val 50000"/>
                <a:gd name="adj2" fmla="val 183276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5" name="Image 16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" y="2143116"/>
              <a:ext cx="3679583" cy="118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  <p:bldP spid="45063" grpId="0"/>
      <p:bldP spid="45065" grpId="0"/>
      <p:bldP spid="45067" grpId="0"/>
      <p:bldP spid="45069" grpId="0"/>
      <p:bldP spid="45071" grpId="0"/>
      <p:bldP spid="45072" grpId="0" animBg="1"/>
      <p:bldP spid="45074" grpId="0"/>
      <p:bldP spid="45075" grpId="0" animBg="1"/>
      <p:bldP spid="450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Tableau 210"/>
          <p:cNvGraphicFramePr>
            <a:graphicFrameLocks noGrp="1"/>
          </p:cNvGraphicFramePr>
          <p:nvPr/>
        </p:nvGraphicFramePr>
        <p:xfrm>
          <a:off x="449043" y="2505988"/>
          <a:ext cx="6408972" cy="3581556"/>
        </p:xfrm>
        <a:graphic>
          <a:graphicData uri="http://schemas.openxmlformats.org/drawingml/2006/table">
            <a:tbl>
              <a:tblPr/>
              <a:tblGrid>
                <a:gridCol w="319716"/>
                <a:gridCol w="319716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</a:tblGrid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4" name="Text Box 1052"/>
          <p:cNvSpPr txBox="1">
            <a:spLocks noChangeArrowheads="1"/>
          </p:cNvSpPr>
          <p:nvPr/>
        </p:nvSpPr>
        <p:spPr bwMode="auto">
          <a:xfrm>
            <a:off x="0" y="5547742"/>
            <a:ext cx="5762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66FF33"/>
                </a:solidFill>
              </a:rPr>
              <a:t>Q</a:t>
            </a:r>
            <a:r>
              <a:rPr lang="fr-FR" sz="1200" b="1" dirty="0" smtClean="0">
                <a:solidFill>
                  <a:srgbClr val="66FF33"/>
                </a:solidFill>
              </a:rPr>
              <a:t>C</a:t>
            </a:r>
            <a:endParaRPr lang="fr-FR" sz="1200" b="1" dirty="0">
              <a:solidFill>
                <a:srgbClr val="66FF33"/>
              </a:solidFill>
            </a:endParaRPr>
          </a:p>
        </p:txBody>
      </p:sp>
      <p:grpSp>
        <p:nvGrpSpPr>
          <p:cNvPr id="318" name="Groupe 317"/>
          <p:cNvGrpSpPr/>
          <p:nvPr/>
        </p:nvGrpSpPr>
        <p:grpSpPr>
          <a:xfrm>
            <a:off x="450228" y="5499578"/>
            <a:ext cx="6230598" cy="295058"/>
            <a:chOff x="450228" y="4082575"/>
            <a:chExt cx="6230598" cy="295058"/>
          </a:xfrm>
        </p:grpSpPr>
        <p:sp>
          <p:nvSpPr>
            <p:cNvPr id="108" name="AutoShape 1034"/>
            <p:cNvSpPr>
              <a:spLocks/>
            </p:cNvSpPr>
            <p:nvPr/>
          </p:nvSpPr>
          <p:spPr bwMode="auto">
            <a:xfrm rot="5400000">
              <a:off x="2231182" y="2954295"/>
              <a:ext cx="292100" cy="2554576"/>
            </a:xfrm>
            <a:prstGeom prst="leftBracket">
              <a:avLst>
                <a:gd name="adj" fmla="val 0"/>
              </a:avLst>
            </a:prstGeom>
            <a:ln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Line 1035"/>
            <p:cNvSpPr>
              <a:spLocks noChangeShapeType="1"/>
            </p:cNvSpPr>
            <p:nvPr/>
          </p:nvSpPr>
          <p:spPr bwMode="auto">
            <a:xfrm>
              <a:off x="450228" y="4371283"/>
              <a:ext cx="648000" cy="0"/>
            </a:xfrm>
            <a:prstGeom prst="line">
              <a:avLst/>
            </a:prstGeom>
            <a:ln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2" name="Line 1049"/>
            <p:cNvSpPr>
              <a:spLocks noChangeShapeType="1"/>
            </p:cNvSpPr>
            <p:nvPr/>
          </p:nvSpPr>
          <p:spPr bwMode="auto">
            <a:xfrm>
              <a:off x="3654064" y="4359972"/>
              <a:ext cx="2556000" cy="0"/>
            </a:xfrm>
            <a:prstGeom prst="line">
              <a:avLst/>
            </a:prstGeom>
            <a:ln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22" name="Connecteur en angle 221"/>
            <p:cNvCxnSpPr/>
            <p:nvPr/>
          </p:nvCxnSpPr>
          <p:spPr>
            <a:xfrm flipV="1">
              <a:off x="6212826" y="4082575"/>
              <a:ext cx="468000" cy="288000"/>
            </a:xfrm>
            <a:prstGeom prst="bentConnector3">
              <a:avLst>
                <a:gd name="adj1" fmla="val -588"/>
              </a:avLst>
            </a:prstGeom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9" name="Text Box 1321"/>
          <p:cNvSpPr txBox="1">
            <a:spLocks noChangeArrowheads="1"/>
          </p:cNvSpPr>
          <p:nvPr/>
        </p:nvSpPr>
        <p:spPr bwMode="auto">
          <a:xfrm>
            <a:off x="615735" y="5449317"/>
            <a:ext cx="36036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4" name="Text Box 1320"/>
          <p:cNvSpPr txBox="1">
            <a:spLocks noChangeArrowheads="1"/>
          </p:cNvSpPr>
          <p:nvPr/>
        </p:nvSpPr>
        <p:spPr bwMode="auto">
          <a:xfrm>
            <a:off x="615735" y="3061695"/>
            <a:ext cx="36036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6" name="Text Box 1322"/>
          <p:cNvSpPr txBox="1">
            <a:spLocks noChangeArrowheads="1"/>
          </p:cNvSpPr>
          <p:nvPr/>
        </p:nvSpPr>
        <p:spPr bwMode="auto">
          <a:xfrm>
            <a:off x="618910" y="4265020"/>
            <a:ext cx="36036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193" name="Groupe 192"/>
          <p:cNvGrpSpPr/>
          <p:nvPr/>
        </p:nvGrpSpPr>
        <p:grpSpPr>
          <a:xfrm>
            <a:off x="151419" y="2484511"/>
            <a:ext cx="6171093" cy="468109"/>
            <a:chOff x="151419" y="2490449"/>
            <a:chExt cx="6171093" cy="468109"/>
          </a:xfrm>
        </p:grpSpPr>
        <p:pic>
          <p:nvPicPr>
            <p:cNvPr id="297" name="Image 296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897" y="2495305"/>
              <a:ext cx="5328000" cy="381600"/>
            </a:xfrm>
            <a:prstGeom prst="rect">
              <a:avLst/>
            </a:prstGeom>
            <a:noFill/>
          </p:spPr>
        </p:pic>
        <p:sp>
          <p:nvSpPr>
            <p:cNvPr id="298" name="Rectangle 297"/>
            <p:cNvSpPr/>
            <p:nvPr/>
          </p:nvSpPr>
          <p:spPr>
            <a:xfrm>
              <a:off x="353858" y="2672806"/>
              <a:ext cx="72000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9" name="Text Box 1050"/>
            <p:cNvSpPr txBox="1">
              <a:spLocks noChangeArrowheads="1"/>
            </p:cNvSpPr>
            <p:nvPr/>
          </p:nvSpPr>
          <p:spPr bwMode="auto">
            <a:xfrm>
              <a:off x="151419" y="2610845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/>
                <a:t>H</a:t>
              </a:r>
            </a:p>
          </p:txBody>
        </p:sp>
        <p:pic>
          <p:nvPicPr>
            <p:cNvPr id="300" name="Image 299"/>
            <p:cNvPicPr/>
            <p:nvPr/>
          </p:nvPicPr>
          <p:blipFill>
            <a:blip r:embed="rId2"/>
            <a:srcRect r="84685" b="16887"/>
            <a:stretch>
              <a:fillRect/>
            </a:stretch>
          </p:blipFill>
          <p:spPr bwMode="auto">
            <a:xfrm>
              <a:off x="5530512" y="2490449"/>
              <a:ext cx="792000" cy="338400"/>
            </a:xfrm>
            <a:prstGeom prst="rect">
              <a:avLst/>
            </a:prstGeom>
            <a:noFill/>
          </p:spPr>
        </p:pic>
      </p:grpSp>
      <p:grpSp>
        <p:nvGrpSpPr>
          <p:cNvPr id="221" name="Groupe 220"/>
          <p:cNvGrpSpPr/>
          <p:nvPr/>
        </p:nvGrpSpPr>
        <p:grpSpPr>
          <a:xfrm>
            <a:off x="1244389" y="5455667"/>
            <a:ext cx="5488395" cy="401984"/>
            <a:chOff x="1244389" y="5455667"/>
            <a:chExt cx="5488395" cy="401984"/>
          </a:xfrm>
        </p:grpSpPr>
        <p:sp>
          <p:nvSpPr>
            <p:cNvPr id="126" name="Text Box 1332"/>
            <p:cNvSpPr txBox="1">
              <a:spLocks noChangeArrowheads="1"/>
            </p:cNvSpPr>
            <p:nvPr/>
          </p:nvSpPr>
          <p:spPr bwMode="auto">
            <a:xfrm>
              <a:off x="1244389" y="5474031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133" name="Text Box 1339"/>
            <p:cNvSpPr txBox="1">
              <a:spLocks noChangeArrowheads="1"/>
            </p:cNvSpPr>
            <p:nvPr/>
          </p:nvSpPr>
          <p:spPr bwMode="auto">
            <a:xfrm>
              <a:off x="1901619" y="5488319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140" name="Text Box 1347"/>
            <p:cNvSpPr txBox="1">
              <a:spLocks noChangeArrowheads="1"/>
            </p:cNvSpPr>
            <p:nvPr/>
          </p:nvSpPr>
          <p:spPr bwMode="auto">
            <a:xfrm>
              <a:off x="2543921" y="5487679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147" name="Text Box 1354"/>
            <p:cNvSpPr txBox="1">
              <a:spLocks noChangeArrowheads="1"/>
            </p:cNvSpPr>
            <p:nvPr/>
          </p:nvSpPr>
          <p:spPr bwMode="auto">
            <a:xfrm>
              <a:off x="3177978" y="5483556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154" name="Text Box 1361"/>
            <p:cNvSpPr txBox="1">
              <a:spLocks noChangeArrowheads="1"/>
            </p:cNvSpPr>
            <p:nvPr/>
          </p:nvSpPr>
          <p:spPr bwMode="auto">
            <a:xfrm>
              <a:off x="3806632" y="5455667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161" name="Text Box 1368"/>
            <p:cNvSpPr txBox="1">
              <a:spLocks noChangeArrowheads="1"/>
            </p:cNvSpPr>
            <p:nvPr/>
          </p:nvSpPr>
          <p:spPr bwMode="auto">
            <a:xfrm>
              <a:off x="4459099" y="5468367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168" name="Text Box 1375"/>
            <p:cNvSpPr txBox="1">
              <a:spLocks noChangeArrowheads="1"/>
            </p:cNvSpPr>
            <p:nvPr/>
          </p:nvSpPr>
          <p:spPr bwMode="auto">
            <a:xfrm>
              <a:off x="5082991" y="5484242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175" name="Text Box 1382"/>
            <p:cNvSpPr txBox="1">
              <a:spLocks noChangeArrowheads="1"/>
            </p:cNvSpPr>
            <p:nvPr/>
          </p:nvSpPr>
          <p:spPr bwMode="auto">
            <a:xfrm>
              <a:off x="5740934" y="5478108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27" name="Text Box 1382"/>
            <p:cNvSpPr txBox="1">
              <a:spLocks noChangeArrowheads="1"/>
            </p:cNvSpPr>
            <p:nvPr/>
          </p:nvSpPr>
          <p:spPr bwMode="auto">
            <a:xfrm>
              <a:off x="6372421" y="5468019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17" name="Groupe 216"/>
          <p:cNvGrpSpPr/>
          <p:nvPr/>
        </p:nvGrpSpPr>
        <p:grpSpPr>
          <a:xfrm>
            <a:off x="1244389" y="3041057"/>
            <a:ext cx="5488395" cy="424895"/>
            <a:chOff x="1244389" y="3041057"/>
            <a:chExt cx="5488395" cy="424895"/>
          </a:xfrm>
        </p:grpSpPr>
        <p:sp>
          <p:nvSpPr>
            <p:cNvPr id="267" name="Text Box 1331"/>
            <p:cNvSpPr txBox="1">
              <a:spLocks noChangeArrowheads="1"/>
            </p:cNvSpPr>
            <p:nvPr/>
          </p:nvSpPr>
          <p:spPr bwMode="auto">
            <a:xfrm>
              <a:off x="1244389" y="3061695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270" name="Text Box 1338"/>
            <p:cNvSpPr txBox="1">
              <a:spLocks noChangeArrowheads="1"/>
            </p:cNvSpPr>
            <p:nvPr/>
          </p:nvSpPr>
          <p:spPr bwMode="auto">
            <a:xfrm>
              <a:off x="1901619" y="3075982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66FF33"/>
                  </a:solidFill>
                </a:rPr>
                <a:t>0</a:t>
              </a:r>
            </a:p>
          </p:txBody>
        </p:sp>
        <p:sp>
          <p:nvSpPr>
            <p:cNvPr id="273" name="Text Box 1346"/>
            <p:cNvSpPr txBox="1">
              <a:spLocks noChangeArrowheads="1"/>
            </p:cNvSpPr>
            <p:nvPr/>
          </p:nvSpPr>
          <p:spPr bwMode="auto">
            <a:xfrm>
              <a:off x="2530273" y="3061695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76" name="Text Box 1353"/>
            <p:cNvSpPr txBox="1">
              <a:spLocks noChangeArrowheads="1"/>
            </p:cNvSpPr>
            <p:nvPr/>
          </p:nvSpPr>
          <p:spPr bwMode="auto">
            <a:xfrm>
              <a:off x="3177978" y="3071220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66FF33"/>
                  </a:solidFill>
                </a:rPr>
                <a:t>0</a:t>
              </a:r>
            </a:p>
          </p:txBody>
        </p:sp>
        <p:sp>
          <p:nvSpPr>
            <p:cNvPr id="279" name="Text Box 1360"/>
            <p:cNvSpPr txBox="1">
              <a:spLocks noChangeArrowheads="1"/>
            </p:cNvSpPr>
            <p:nvPr/>
          </p:nvSpPr>
          <p:spPr bwMode="auto">
            <a:xfrm>
              <a:off x="3806632" y="3068045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282" name="Text Box 1367"/>
            <p:cNvSpPr txBox="1">
              <a:spLocks noChangeArrowheads="1"/>
            </p:cNvSpPr>
            <p:nvPr/>
          </p:nvSpPr>
          <p:spPr bwMode="auto">
            <a:xfrm>
              <a:off x="4459099" y="3080745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66FF33"/>
                  </a:solidFill>
                </a:rPr>
                <a:t>0</a:t>
              </a:r>
            </a:p>
          </p:txBody>
        </p:sp>
        <p:sp>
          <p:nvSpPr>
            <p:cNvPr id="285" name="Text Box 1374"/>
            <p:cNvSpPr txBox="1">
              <a:spLocks noChangeArrowheads="1"/>
            </p:cNvSpPr>
            <p:nvPr/>
          </p:nvSpPr>
          <p:spPr bwMode="auto">
            <a:xfrm>
              <a:off x="5082991" y="3096620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288" name="Text Box 1381"/>
            <p:cNvSpPr txBox="1">
              <a:spLocks noChangeArrowheads="1"/>
            </p:cNvSpPr>
            <p:nvPr/>
          </p:nvSpPr>
          <p:spPr bwMode="auto">
            <a:xfrm>
              <a:off x="5740934" y="3041057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07" name="Text Box 1381"/>
            <p:cNvSpPr txBox="1">
              <a:spLocks noChangeArrowheads="1"/>
            </p:cNvSpPr>
            <p:nvPr/>
          </p:nvSpPr>
          <p:spPr bwMode="auto">
            <a:xfrm>
              <a:off x="6372421" y="3080396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20" name="Groupe 219"/>
          <p:cNvGrpSpPr/>
          <p:nvPr/>
        </p:nvGrpSpPr>
        <p:grpSpPr>
          <a:xfrm>
            <a:off x="1247564" y="4265020"/>
            <a:ext cx="5488395" cy="404257"/>
            <a:chOff x="1247564" y="4265020"/>
            <a:chExt cx="5488395" cy="404257"/>
          </a:xfrm>
        </p:grpSpPr>
        <p:sp>
          <p:nvSpPr>
            <p:cNvPr id="269" name="Text Box 1333"/>
            <p:cNvSpPr txBox="1">
              <a:spLocks noChangeArrowheads="1"/>
            </p:cNvSpPr>
            <p:nvPr/>
          </p:nvSpPr>
          <p:spPr bwMode="auto">
            <a:xfrm>
              <a:off x="1247564" y="4265020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72" name="Text Box 1340"/>
            <p:cNvSpPr txBox="1">
              <a:spLocks noChangeArrowheads="1"/>
            </p:cNvSpPr>
            <p:nvPr/>
          </p:nvSpPr>
          <p:spPr bwMode="auto">
            <a:xfrm>
              <a:off x="1904794" y="4279307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75" name="Text Box 1348"/>
            <p:cNvSpPr txBox="1">
              <a:spLocks noChangeArrowheads="1"/>
            </p:cNvSpPr>
            <p:nvPr/>
          </p:nvSpPr>
          <p:spPr bwMode="auto">
            <a:xfrm>
              <a:off x="2533448" y="4265020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78" name="Text Box 1355"/>
            <p:cNvSpPr txBox="1">
              <a:spLocks noChangeArrowheads="1"/>
            </p:cNvSpPr>
            <p:nvPr/>
          </p:nvSpPr>
          <p:spPr bwMode="auto">
            <a:xfrm>
              <a:off x="3181153" y="4274545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81" name="Text Box 1362"/>
            <p:cNvSpPr txBox="1">
              <a:spLocks noChangeArrowheads="1"/>
            </p:cNvSpPr>
            <p:nvPr/>
          </p:nvSpPr>
          <p:spPr bwMode="auto">
            <a:xfrm>
              <a:off x="3809807" y="4280895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84" name="Text Box 1369"/>
            <p:cNvSpPr txBox="1">
              <a:spLocks noChangeArrowheads="1"/>
            </p:cNvSpPr>
            <p:nvPr/>
          </p:nvSpPr>
          <p:spPr bwMode="auto">
            <a:xfrm>
              <a:off x="4462274" y="4284070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87" name="Text Box 1376"/>
            <p:cNvSpPr txBox="1">
              <a:spLocks noChangeArrowheads="1"/>
            </p:cNvSpPr>
            <p:nvPr/>
          </p:nvSpPr>
          <p:spPr bwMode="auto">
            <a:xfrm>
              <a:off x="5086166" y="4299945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290" name="Text Box 1383"/>
            <p:cNvSpPr txBox="1">
              <a:spLocks noChangeArrowheads="1"/>
            </p:cNvSpPr>
            <p:nvPr/>
          </p:nvSpPr>
          <p:spPr bwMode="auto">
            <a:xfrm>
              <a:off x="5744109" y="4293810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09" name="Text Box 1383"/>
            <p:cNvSpPr txBox="1">
              <a:spLocks noChangeArrowheads="1"/>
            </p:cNvSpPr>
            <p:nvPr/>
          </p:nvSpPr>
          <p:spPr bwMode="auto">
            <a:xfrm>
              <a:off x="6375596" y="4283721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10" name="Groupe 209"/>
          <p:cNvGrpSpPr/>
          <p:nvPr/>
        </p:nvGrpSpPr>
        <p:grpSpPr>
          <a:xfrm>
            <a:off x="0" y="3749082"/>
            <a:ext cx="576262" cy="366713"/>
            <a:chOff x="0" y="3749082"/>
            <a:chExt cx="576262" cy="366713"/>
          </a:xfrm>
        </p:grpSpPr>
        <p:sp>
          <p:nvSpPr>
            <p:cNvPr id="262" name="Text Box 1052"/>
            <p:cNvSpPr txBox="1">
              <a:spLocks noChangeArrowheads="1"/>
            </p:cNvSpPr>
            <p:nvPr/>
          </p:nvSpPr>
          <p:spPr bwMode="auto">
            <a:xfrm>
              <a:off x="0" y="3749082"/>
              <a:ext cx="576262" cy="3667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/>
                <a:t>Q</a:t>
              </a:r>
              <a:r>
                <a:rPr lang="fr-FR" sz="1200" b="1" dirty="0" smtClean="0"/>
                <a:t>A</a:t>
              </a:r>
              <a:endParaRPr lang="fr-FR" sz="1200" b="1" dirty="0"/>
            </a:p>
          </p:txBody>
        </p:sp>
        <p:cxnSp>
          <p:nvCxnSpPr>
            <p:cNvPr id="314" name="Connecteur droit 313"/>
            <p:cNvCxnSpPr/>
            <p:nvPr/>
          </p:nvCxnSpPr>
          <p:spPr>
            <a:xfrm flipV="1">
              <a:off x="108151" y="3791614"/>
              <a:ext cx="18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6" name="Groupe 335"/>
          <p:cNvGrpSpPr/>
          <p:nvPr/>
        </p:nvGrpSpPr>
        <p:grpSpPr>
          <a:xfrm flipV="1">
            <a:off x="468135" y="3702918"/>
            <a:ext cx="6202610" cy="302400"/>
            <a:chOff x="613884" y="2342265"/>
            <a:chExt cx="6202610" cy="300917"/>
          </a:xfrm>
        </p:grpSpPr>
        <p:grpSp>
          <p:nvGrpSpPr>
            <p:cNvPr id="322" name="Group 1013"/>
            <p:cNvGrpSpPr>
              <a:grpSpLocks/>
            </p:cNvGrpSpPr>
            <p:nvPr/>
          </p:nvGrpSpPr>
          <p:grpSpPr bwMode="auto">
            <a:xfrm>
              <a:off x="613884" y="2348255"/>
              <a:ext cx="1276351" cy="292100"/>
              <a:chOff x="141" y="929"/>
              <a:chExt cx="804" cy="184"/>
            </a:xfrm>
          </p:grpSpPr>
          <p:sp>
            <p:nvSpPr>
              <p:cNvPr id="323" name="AutoShape 1011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4" name="Line 1012"/>
              <p:cNvSpPr>
                <a:spLocks noChangeShapeType="1"/>
              </p:cNvSpPr>
              <p:nvPr/>
            </p:nvSpPr>
            <p:spPr bwMode="auto">
              <a:xfrm>
                <a:off x="141" y="1109"/>
                <a:ext cx="386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5" name="Group 1014"/>
            <p:cNvGrpSpPr>
              <a:grpSpLocks/>
            </p:cNvGrpSpPr>
            <p:nvPr/>
          </p:nvGrpSpPr>
          <p:grpSpPr bwMode="auto">
            <a:xfrm>
              <a:off x="1879465" y="2348255"/>
              <a:ext cx="1284422" cy="292100"/>
              <a:chOff x="126" y="929"/>
              <a:chExt cx="819" cy="184"/>
            </a:xfrm>
          </p:grpSpPr>
          <p:sp>
            <p:nvSpPr>
              <p:cNvPr id="326" name="AutoShape 1015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7" name="Line 1016"/>
              <p:cNvSpPr>
                <a:spLocks noChangeShapeType="1"/>
              </p:cNvSpPr>
              <p:nvPr/>
            </p:nvSpPr>
            <p:spPr bwMode="auto">
              <a:xfrm>
                <a:off x="126" y="1112"/>
                <a:ext cx="408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8" name="Group 1017"/>
            <p:cNvGrpSpPr>
              <a:grpSpLocks/>
            </p:cNvGrpSpPr>
            <p:nvPr/>
          </p:nvGrpSpPr>
          <p:grpSpPr bwMode="auto">
            <a:xfrm>
              <a:off x="3157375" y="2348255"/>
              <a:ext cx="1271749" cy="292100"/>
              <a:chOff x="123" y="929"/>
              <a:chExt cx="822" cy="184"/>
            </a:xfrm>
          </p:grpSpPr>
          <p:sp>
            <p:nvSpPr>
              <p:cNvPr id="329" name="AutoShape 1018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0" name="Line 1019"/>
              <p:cNvSpPr>
                <a:spLocks noChangeShapeType="1"/>
              </p:cNvSpPr>
              <p:nvPr/>
            </p:nvSpPr>
            <p:spPr bwMode="auto">
              <a:xfrm>
                <a:off x="123" y="1112"/>
                <a:ext cx="408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31" name="Group 1020"/>
            <p:cNvGrpSpPr>
              <a:grpSpLocks/>
            </p:cNvGrpSpPr>
            <p:nvPr/>
          </p:nvGrpSpPr>
          <p:grpSpPr bwMode="auto">
            <a:xfrm>
              <a:off x="4433810" y="2348255"/>
              <a:ext cx="1289127" cy="292100"/>
              <a:chOff x="123" y="929"/>
              <a:chExt cx="822" cy="184"/>
            </a:xfrm>
          </p:grpSpPr>
          <p:sp>
            <p:nvSpPr>
              <p:cNvPr id="332" name="AutoShape 1021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3" name="Line 1022"/>
              <p:cNvSpPr>
                <a:spLocks noChangeShapeType="1"/>
              </p:cNvSpPr>
              <p:nvPr/>
            </p:nvSpPr>
            <p:spPr bwMode="auto">
              <a:xfrm>
                <a:off x="123" y="1112"/>
                <a:ext cx="408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34" name="Line 1022"/>
            <p:cNvSpPr>
              <a:spLocks noChangeShapeType="1"/>
            </p:cNvSpPr>
            <p:nvPr/>
          </p:nvSpPr>
          <p:spPr bwMode="auto">
            <a:xfrm>
              <a:off x="5713649" y="2643182"/>
              <a:ext cx="639859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335" name="Connecteur en angle 334"/>
            <p:cNvCxnSpPr/>
            <p:nvPr/>
          </p:nvCxnSpPr>
          <p:spPr>
            <a:xfrm flipV="1">
              <a:off x="6348494" y="2342265"/>
              <a:ext cx="468000" cy="288000"/>
            </a:xfrm>
            <a:prstGeom prst="bentConnector3">
              <a:avLst>
                <a:gd name="adj1" fmla="val -588"/>
              </a:avLst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3" name="Text Box 1053"/>
          <p:cNvSpPr txBox="1">
            <a:spLocks noChangeArrowheads="1"/>
          </p:cNvSpPr>
          <p:nvPr/>
        </p:nvSpPr>
        <p:spPr bwMode="auto">
          <a:xfrm>
            <a:off x="15875" y="4303120"/>
            <a:ext cx="576262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66FF33"/>
                </a:solidFill>
              </a:rPr>
              <a:t>Q</a:t>
            </a:r>
            <a:r>
              <a:rPr lang="fr-FR" sz="1200" b="1" dirty="0" smtClean="0">
                <a:solidFill>
                  <a:srgbClr val="66FF33"/>
                </a:solidFill>
              </a:rPr>
              <a:t>B</a:t>
            </a:r>
            <a:endParaRPr lang="fr-FR" sz="1200" b="1" dirty="0">
              <a:solidFill>
                <a:srgbClr val="66FF33"/>
              </a:solidFill>
            </a:endParaRPr>
          </a:p>
        </p:txBody>
      </p:sp>
      <p:grpSp>
        <p:nvGrpSpPr>
          <p:cNvPr id="317" name="Groupe 316"/>
          <p:cNvGrpSpPr/>
          <p:nvPr/>
        </p:nvGrpSpPr>
        <p:grpSpPr>
          <a:xfrm>
            <a:off x="439229" y="4311801"/>
            <a:ext cx="6248440" cy="302858"/>
            <a:chOff x="439229" y="2882922"/>
            <a:chExt cx="6248440" cy="302858"/>
          </a:xfrm>
        </p:grpSpPr>
        <p:sp>
          <p:nvSpPr>
            <p:cNvPr id="342" name="AutoShape 1024"/>
            <p:cNvSpPr>
              <a:spLocks/>
            </p:cNvSpPr>
            <p:nvPr/>
          </p:nvSpPr>
          <p:spPr bwMode="auto">
            <a:xfrm rot="5400000">
              <a:off x="1592143" y="2381272"/>
              <a:ext cx="292100" cy="1295400"/>
            </a:xfrm>
            <a:prstGeom prst="leftBracket">
              <a:avLst>
                <a:gd name="adj" fmla="val 0"/>
              </a:avLst>
            </a:prstGeom>
            <a:ln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" name="Line 1025"/>
            <p:cNvSpPr>
              <a:spLocks noChangeShapeType="1"/>
            </p:cNvSpPr>
            <p:nvPr/>
          </p:nvSpPr>
          <p:spPr bwMode="auto">
            <a:xfrm>
              <a:off x="439229" y="3168672"/>
              <a:ext cx="648000" cy="0"/>
            </a:xfrm>
            <a:prstGeom prst="line">
              <a:avLst/>
            </a:prstGeom>
            <a:ln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344" name="Group 1036"/>
            <p:cNvGrpSpPr>
              <a:grpSpLocks/>
            </p:cNvGrpSpPr>
            <p:nvPr/>
          </p:nvGrpSpPr>
          <p:grpSpPr bwMode="auto">
            <a:xfrm>
              <a:off x="2379188" y="2893680"/>
              <a:ext cx="2543464" cy="292100"/>
              <a:chOff x="1734" y="1298"/>
              <a:chExt cx="1626" cy="184"/>
            </a:xfrm>
          </p:grpSpPr>
          <p:sp>
            <p:nvSpPr>
              <p:cNvPr id="345" name="AutoShape 1031"/>
              <p:cNvSpPr>
                <a:spLocks/>
              </p:cNvSpPr>
              <p:nvPr/>
            </p:nvSpPr>
            <p:spPr bwMode="auto">
              <a:xfrm rot="5400000">
                <a:off x="2866" y="987"/>
                <a:ext cx="184" cy="805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6" name="Line 1032"/>
              <p:cNvSpPr>
                <a:spLocks noChangeShapeType="1"/>
              </p:cNvSpPr>
              <p:nvPr/>
            </p:nvSpPr>
            <p:spPr bwMode="auto">
              <a:xfrm>
                <a:off x="1734" y="1478"/>
                <a:ext cx="822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47" name="Line 1048"/>
            <p:cNvSpPr>
              <a:spLocks noChangeShapeType="1"/>
            </p:cNvSpPr>
            <p:nvPr/>
          </p:nvSpPr>
          <p:spPr bwMode="auto">
            <a:xfrm>
              <a:off x="4919512" y="3182605"/>
              <a:ext cx="1296000" cy="0"/>
            </a:xfrm>
            <a:prstGeom prst="line">
              <a:avLst/>
            </a:prstGeom>
            <a:ln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348" name="Connecteur en angle 347"/>
            <p:cNvCxnSpPr/>
            <p:nvPr/>
          </p:nvCxnSpPr>
          <p:spPr>
            <a:xfrm flipV="1">
              <a:off x="6219669" y="2895484"/>
              <a:ext cx="468000" cy="288000"/>
            </a:xfrm>
            <a:prstGeom prst="bentConnector3">
              <a:avLst>
                <a:gd name="adj1" fmla="val -588"/>
              </a:avLst>
            </a:prstGeom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1" name="Text Box 1051"/>
          <p:cNvSpPr txBox="1">
            <a:spLocks noChangeArrowheads="1"/>
          </p:cNvSpPr>
          <p:nvPr/>
        </p:nvSpPr>
        <p:spPr bwMode="auto">
          <a:xfrm>
            <a:off x="19050" y="3158532"/>
            <a:ext cx="5762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66FF33"/>
                </a:solidFill>
              </a:rPr>
              <a:t>Q</a:t>
            </a:r>
            <a:r>
              <a:rPr lang="fr-FR" sz="1200" b="1" dirty="0">
                <a:solidFill>
                  <a:srgbClr val="66FF33"/>
                </a:solidFill>
              </a:rPr>
              <a:t>A</a:t>
            </a:r>
          </a:p>
        </p:txBody>
      </p:sp>
      <p:grpSp>
        <p:nvGrpSpPr>
          <p:cNvPr id="313" name="Groupe 312"/>
          <p:cNvGrpSpPr/>
          <p:nvPr/>
        </p:nvGrpSpPr>
        <p:grpSpPr>
          <a:xfrm>
            <a:off x="461484" y="3108092"/>
            <a:ext cx="6227324" cy="300917"/>
            <a:chOff x="461484" y="1679213"/>
            <a:chExt cx="6227324" cy="300917"/>
          </a:xfrm>
        </p:grpSpPr>
        <p:grpSp>
          <p:nvGrpSpPr>
            <p:cNvPr id="240" name="Group 1013"/>
            <p:cNvGrpSpPr>
              <a:grpSpLocks/>
            </p:cNvGrpSpPr>
            <p:nvPr/>
          </p:nvGrpSpPr>
          <p:grpSpPr bwMode="auto">
            <a:xfrm>
              <a:off x="461484" y="1685203"/>
              <a:ext cx="1276351" cy="292100"/>
              <a:chOff x="141" y="929"/>
              <a:chExt cx="804" cy="184"/>
            </a:xfrm>
          </p:grpSpPr>
          <p:sp>
            <p:nvSpPr>
              <p:cNvPr id="241" name="AutoShape 1011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2" name="Line 1012"/>
              <p:cNvSpPr>
                <a:spLocks noChangeShapeType="1"/>
              </p:cNvSpPr>
              <p:nvPr/>
            </p:nvSpPr>
            <p:spPr bwMode="auto">
              <a:xfrm>
                <a:off x="141" y="1109"/>
                <a:ext cx="386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3" name="Group 1014"/>
            <p:cNvGrpSpPr>
              <a:grpSpLocks/>
            </p:cNvGrpSpPr>
            <p:nvPr/>
          </p:nvGrpSpPr>
          <p:grpSpPr bwMode="auto">
            <a:xfrm>
              <a:off x="1727065" y="1685203"/>
              <a:ext cx="1284422" cy="292100"/>
              <a:chOff x="126" y="929"/>
              <a:chExt cx="819" cy="184"/>
            </a:xfrm>
          </p:grpSpPr>
          <p:sp>
            <p:nvSpPr>
              <p:cNvPr id="244" name="AutoShape 1015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5" name="Line 1016"/>
              <p:cNvSpPr>
                <a:spLocks noChangeShapeType="1"/>
              </p:cNvSpPr>
              <p:nvPr/>
            </p:nvSpPr>
            <p:spPr bwMode="auto">
              <a:xfrm>
                <a:off x="126" y="1112"/>
                <a:ext cx="408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6" name="Group 1017"/>
            <p:cNvGrpSpPr>
              <a:grpSpLocks/>
            </p:cNvGrpSpPr>
            <p:nvPr/>
          </p:nvGrpSpPr>
          <p:grpSpPr bwMode="auto">
            <a:xfrm>
              <a:off x="3004975" y="1685203"/>
              <a:ext cx="1271749" cy="292100"/>
              <a:chOff x="123" y="929"/>
              <a:chExt cx="822" cy="184"/>
            </a:xfrm>
          </p:grpSpPr>
          <p:sp>
            <p:nvSpPr>
              <p:cNvPr id="247" name="AutoShape 1018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8" name="Line 1019"/>
              <p:cNvSpPr>
                <a:spLocks noChangeShapeType="1"/>
              </p:cNvSpPr>
              <p:nvPr/>
            </p:nvSpPr>
            <p:spPr bwMode="auto">
              <a:xfrm>
                <a:off x="123" y="1112"/>
                <a:ext cx="408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49" name="Group 1020"/>
            <p:cNvGrpSpPr>
              <a:grpSpLocks/>
            </p:cNvGrpSpPr>
            <p:nvPr/>
          </p:nvGrpSpPr>
          <p:grpSpPr bwMode="auto">
            <a:xfrm>
              <a:off x="4281410" y="1685203"/>
              <a:ext cx="1289127" cy="292100"/>
              <a:chOff x="123" y="929"/>
              <a:chExt cx="822" cy="184"/>
            </a:xfrm>
          </p:grpSpPr>
          <p:sp>
            <p:nvSpPr>
              <p:cNvPr id="250" name="AutoShape 1021"/>
              <p:cNvSpPr>
                <a:spLocks/>
              </p:cNvSpPr>
              <p:nvPr/>
            </p:nvSpPr>
            <p:spPr bwMode="auto">
              <a:xfrm rot="5400000">
                <a:off x="647" y="814"/>
                <a:ext cx="184" cy="41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1" name="Line 1022"/>
              <p:cNvSpPr>
                <a:spLocks noChangeShapeType="1"/>
              </p:cNvSpPr>
              <p:nvPr/>
            </p:nvSpPr>
            <p:spPr bwMode="auto">
              <a:xfrm>
                <a:off x="123" y="1112"/>
                <a:ext cx="408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1" name="Line 1022"/>
            <p:cNvSpPr>
              <a:spLocks noChangeShapeType="1"/>
            </p:cNvSpPr>
            <p:nvPr/>
          </p:nvSpPr>
          <p:spPr bwMode="auto">
            <a:xfrm>
              <a:off x="5575330" y="1980130"/>
              <a:ext cx="639859" cy="0"/>
            </a:xfrm>
            <a:prstGeom prst="line">
              <a:avLst/>
            </a:prstGeom>
            <a:ln>
              <a:solidFill>
                <a:srgbClr val="0000FF"/>
              </a:solidFill>
              <a:prstDash val="solid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302" name="Connecteur en angle 301"/>
            <p:cNvCxnSpPr/>
            <p:nvPr/>
          </p:nvCxnSpPr>
          <p:spPr>
            <a:xfrm flipV="1">
              <a:off x="6220808" y="1679213"/>
              <a:ext cx="468000" cy="288000"/>
            </a:xfrm>
            <a:prstGeom prst="bentConnector3">
              <a:avLst>
                <a:gd name="adj1" fmla="val -588"/>
              </a:avLst>
            </a:prstGeom>
            <a:ln>
              <a:solidFill>
                <a:srgbClr val="0000FF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2" name="Groupe 211"/>
          <p:cNvGrpSpPr/>
          <p:nvPr/>
        </p:nvGrpSpPr>
        <p:grpSpPr>
          <a:xfrm>
            <a:off x="19050" y="4957192"/>
            <a:ext cx="576262" cy="366713"/>
            <a:chOff x="19050" y="4957192"/>
            <a:chExt cx="576262" cy="366713"/>
          </a:xfrm>
        </p:grpSpPr>
        <p:sp>
          <p:nvSpPr>
            <p:cNvPr id="113" name="Text Box 1051"/>
            <p:cNvSpPr txBox="1">
              <a:spLocks noChangeArrowheads="1"/>
            </p:cNvSpPr>
            <p:nvPr/>
          </p:nvSpPr>
          <p:spPr bwMode="auto">
            <a:xfrm>
              <a:off x="19050" y="4957192"/>
              <a:ext cx="576262" cy="3667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/>
                <a:t>Q</a:t>
              </a:r>
              <a:r>
                <a:rPr lang="fr-FR" sz="1200" b="1" dirty="0" smtClean="0"/>
                <a:t>B</a:t>
              </a:r>
              <a:endParaRPr lang="fr-FR" sz="1200" b="1" dirty="0"/>
            </a:p>
          </p:txBody>
        </p:sp>
        <p:cxnSp>
          <p:nvCxnSpPr>
            <p:cNvPr id="315" name="Connecteur droit 314"/>
            <p:cNvCxnSpPr/>
            <p:nvPr/>
          </p:nvCxnSpPr>
          <p:spPr>
            <a:xfrm flipV="1">
              <a:off x="132211" y="4990122"/>
              <a:ext cx="18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4" name="Groupe 363"/>
          <p:cNvGrpSpPr/>
          <p:nvPr/>
        </p:nvGrpSpPr>
        <p:grpSpPr>
          <a:xfrm flipV="1">
            <a:off x="425603" y="4897418"/>
            <a:ext cx="6248440" cy="296462"/>
            <a:chOff x="591629" y="5989609"/>
            <a:chExt cx="6248440" cy="296911"/>
          </a:xfrm>
        </p:grpSpPr>
        <p:sp>
          <p:nvSpPr>
            <p:cNvPr id="357" name="AutoShape 1024"/>
            <p:cNvSpPr>
              <a:spLocks/>
            </p:cNvSpPr>
            <p:nvPr/>
          </p:nvSpPr>
          <p:spPr bwMode="auto">
            <a:xfrm rot="5400000">
              <a:off x="1750481" y="5487959"/>
              <a:ext cx="292100" cy="1295400"/>
            </a:xfrm>
            <a:prstGeom prst="leftBracket">
              <a:avLst>
                <a:gd name="adj" fmla="val 0"/>
              </a:avLst>
            </a:prstGeom>
            <a:ln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" name="Line 1025"/>
            <p:cNvSpPr>
              <a:spLocks noChangeShapeType="1"/>
            </p:cNvSpPr>
            <p:nvPr/>
          </p:nvSpPr>
          <p:spPr bwMode="auto">
            <a:xfrm>
              <a:off x="591629" y="6269412"/>
              <a:ext cx="64800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359" name="Group 1036"/>
            <p:cNvGrpSpPr>
              <a:grpSpLocks/>
            </p:cNvGrpSpPr>
            <p:nvPr/>
          </p:nvGrpSpPr>
          <p:grpSpPr bwMode="auto">
            <a:xfrm>
              <a:off x="2548794" y="5994420"/>
              <a:ext cx="2532514" cy="292100"/>
              <a:chOff x="1745" y="1298"/>
              <a:chExt cx="1619" cy="184"/>
            </a:xfrm>
          </p:grpSpPr>
          <p:sp>
            <p:nvSpPr>
              <p:cNvPr id="360" name="AutoShape 1031"/>
              <p:cNvSpPr>
                <a:spLocks/>
              </p:cNvSpPr>
              <p:nvPr/>
            </p:nvSpPr>
            <p:spPr bwMode="auto">
              <a:xfrm rot="5400000">
                <a:off x="2870" y="987"/>
                <a:ext cx="184" cy="805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1" name="Line 1032"/>
              <p:cNvSpPr>
                <a:spLocks noChangeShapeType="1"/>
              </p:cNvSpPr>
              <p:nvPr/>
            </p:nvSpPr>
            <p:spPr bwMode="auto">
              <a:xfrm>
                <a:off x="1745" y="1478"/>
                <a:ext cx="805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2" name="Line 1048"/>
            <p:cNvSpPr>
              <a:spLocks noChangeShapeType="1"/>
            </p:cNvSpPr>
            <p:nvPr/>
          </p:nvSpPr>
          <p:spPr bwMode="auto">
            <a:xfrm>
              <a:off x="5071912" y="6283345"/>
              <a:ext cx="1296000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363" name="Connecteur en angle 362"/>
            <p:cNvCxnSpPr/>
            <p:nvPr/>
          </p:nvCxnSpPr>
          <p:spPr>
            <a:xfrm flipV="1">
              <a:off x="6372069" y="5996224"/>
              <a:ext cx="468000" cy="288000"/>
            </a:xfrm>
            <a:prstGeom prst="bentConnector3">
              <a:avLst>
                <a:gd name="adj1" fmla="val -588"/>
              </a:avLst>
            </a:prstGeom>
            <a:ln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1" name="Groupe 190"/>
          <p:cNvGrpSpPr/>
          <p:nvPr/>
        </p:nvGrpSpPr>
        <p:grpSpPr>
          <a:xfrm>
            <a:off x="918956" y="3676378"/>
            <a:ext cx="5965796" cy="1133836"/>
            <a:chOff x="918956" y="3102626"/>
            <a:chExt cx="5965796" cy="1133836"/>
          </a:xfrm>
        </p:grpSpPr>
        <p:sp>
          <p:nvSpPr>
            <p:cNvPr id="372" name="Arc 371"/>
            <p:cNvSpPr/>
            <p:nvPr/>
          </p:nvSpPr>
          <p:spPr>
            <a:xfrm rot="14223260">
              <a:off x="810956" y="3273251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3" name="Arc 372"/>
            <p:cNvSpPr/>
            <p:nvPr/>
          </p:nvSpPr>
          <p:spPr>
            <a:xfrm rot="14223260">
              <a:off x="2085346" y="3276713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4" name="Arc 373"/>
            <p:cNvSpPr/>
            <p:nvPr/>
          </p:nvSpPr>
          <p:spPr>
            <a:xfrm rot="14223260">
              <a:off x="3335606" y="3300462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5" name="Arc 374"/>
            <p:cNvSpPr/>
            <p:nvPr/>
          </p:nvSpPr>
          <p:spPr>
            <a:xfrm rot="14223260">
              <a:off x="4633177" y="3229400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2" name="Arc 381"/>
            <p:cNvSpPr/>
            <p:nvPr/>
          </p:nvSpPr>
          <p:spPr>
            <a:xfrm rot="13866066">
              <a:off x="5948752" y="3210626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2" name="Groupe 191"/>
          <p:cNvGrpSpPr/>
          <p:nvPr/>
        </p:nvGrpSpPr>
        <p:grpSpPr>
          <a:xfrm>
            <a:off x="886234" y="4850466"/>
            <a:ext cx="6065986" cy="1065257"/>
            <a:chOff x="886234" y="4276714"/>
            <a:chExt cx="6065986" cy="1065257"/>
          </a:xfrm>
        </p:grpSpPr>
        <p:sp>
          <p:nvSpPr>
            <p:cNvPr id="383" name="Arc 382"/>
            <p:cNvSpPr/>
            <p:nvPr/>
          </p:nvSpPr>
          <p:spPr>
            <a:xfrm rot="13876251">
              <a:off x="832234" y="4330714"/>
              <a:ext cx="1044000" cy="936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6" name="Arc 385"/>
            <p:cNvSpPr/>
            <p:nvPr/>
          </p:nvSpPr>
          <p:spPr>
            <a:xfrm rot="13876251">
              <a:off x="3402515" y="4351971"/>
              <a:ext cx="1044000" cy="936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7" name="Arc 386"/>
            <p:cNvSpPr/>
            <p:nvPr/>
          </p:nvSpPr>
          <p:spPr>
            <a:xfrm rot="13876251">
              <a:off x="5962220" y="4351971"/>
              <a:ext cx="1044000" cy="936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0" name="Groupe 189"/>
          <p:cNvGrpSpPr/>
          <p:nvPr/>
        </p:nvGrpSpPr>
        <p:grpSpPr>
          <a:xfrm>
            <a:off x="954580" y="2537913"/>
            <a:ext cx="5912742" cy="1064288"/>
            <a:chOff x="954580" y="1964161"/>
            <a:chExt cx="5912742" cy="1064288"/>
          </a:xfrm>
        </p:grpSpPr>
        <p:sp>
          <p:nvSpPr>
            <p:cNvPr id="388" name="Arc 387"/>
            <p:cNvSpPr/>
            <p:nvPr/>
          </p:nvSpPr>
          <p:spPr>
            <a:xfrm rot="14223260">
              <a:off x="846580" y="2092449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9" name="Arc 388"/>
            <p:cNvSpPr/>
            <p:nvPr/>
          </p:nvSpPr>
          <p:spPr>
            <a:xfrm rot="14223260">
              <a:off x="1501978" y="2092261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0" name="Arc 389"/>
            <p:cNvSpPr/>
            <p:nvPr/>
          </p:nvSpPr>
          <p:spPr>
            <a:xfrm rot="14223260">
              <a:off x="2084964" y="2072349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1" name="Arc 390"/>
            <p:cNvSpPr/>
            <p:nvPr/>
          </p:nvSpPr>
          <p:spPr>
            <a:xfrm rot="14223260">
              <a:off x="2740362" y="2072161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2" name="Arc 391"/>
            <p:cNvSpPr/>
            <p:nvPr/>
          </p:nvSpPr>
          <p:spPr>
            <a:xfrm rot="14223260">
              <a:off x="3382723" y="2080386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3" name="Arc 392"/>
            <p:cNvSpPr/>
            <p:nvPr/>
          </p:nvSpPr>
          <p:spPr>
            <a:xfrm rot="14223260">
              <a:off x="4038121" y="2080198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4" name="Arc 393"/>
            <p:cNvSpPr/>
            <p:nvPr/>
          </p:nvSpPr>
          <p:spPr>
            <a:xfrm rot="14223260">
              <a:off x="4668607" y="2092449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5" name="Arc 394"/>
            <p:cNvSpPr/>
            <p:nvPr/>
          </p:nvSpPr>
          <p:spPr>
            <a:xfrm rot="14223260">
              <a:off x="5324005" y="2092261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6" name="Arc 395"/>
            <p:cNvSpPr/>
            <p:nvPr/>
          </p:nvSpPr>
          <p:spPr>
            <a:xfrm rot="14223260">
              <a:off x="5931322" y="2072349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0" name="Image 22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643570" cy="1857388"/>
          </a:xfrm>
          <a:prstGeom prst="rect">
            <a:avLst/>
          </a:prstGeom>
          <a:noFill/>
        </p:spPr>
      </p:pic>
      <p:sp>
        <p:nvSpPr>
          <p:cNvPr id="234" name="Text Box 1053"/>
          <p:cNvSpPr txBox="1">
            <a:spLocks noChangeArrowheads="1"/>
          </p:cNvSpPr>
          <p:nvPr/>
        </p:nvSpPr>
        <p:spPr bwMode="auto">
          <a:xfrm>
            <a:off x="546095" y="6430988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0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35" name="Text Box 1053"/>
          <p:cNvSpPr txBox="1">
            <a:spLocks noChangeArrowheads="1"/>
          </p:cNvSpPr>
          <p:nvPr/>
        </p:nvSpPr>
        <p:spPr bwMode="auto">
          <a:xfrm>
            <a:off x="1184274" y="6435904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7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38" name="Text Box 1053"/>
          <p:cNvSpPr txBox="1">
            <a:spLocks noChangeArrowheads="1"/>
          </p:cNvSpPr>
          <p:nvPr/>
        </p:nvSpPr>
        <p:spPr bwMode="auto">
          <a:xfrm>
            <a:off x="2470158" y="6440667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5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39" name="Text Box 1053"/>
          <p:cNvSpPr txBox="1">
            <a:spLocks noChangeArrowheads="1"/>
          </p:cNvSpPr>
          <p:nvPr/>
        </p:nvSpPr>
        <p:spPr bwMode="auto">
          <a:xfrm>
            <a:off x="1827216" y="6440667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6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54" name="Text Box 1053"/>
          <p:cNvSpPr txBox="1">
            <a:spLocks noChangeArrowheads="1"/>
          </p:cNvSpPr>
          <p:nvPr/>
        </p:nvSpPr>
        <p:spPr bwMode="auto">
          <a:xfrm>
            <a:off x="3103575" y="6445430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4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55" name="Text Box 1053"/>
          <p:cNvSpPr txBox="1">
            <a:spLocks noChangeArrowheads="1"/>
          </p:cNvSpPr>
          <p:nvPr/>
        </p:nvSpPr>
        <p:spPr bwMode="auto">
          <a:xfrm>
            <a:off x="3727467" y="6437835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3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58" name="Text Box 1053"/>
          <p:cNvSpPr txBox="1">
            <a:spLocks noChangeArrowheads="1"/>
          </p:cNvSpPr>
          <p:nvPr/>
        </p:nvSpPr>
        <p:spPr bwMode="auto">
          <a:xfrm>
            <a:off x="5022876" y="6437835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1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59" name="Text Box 1053"/>
          <p:cNvSpPr txBox="1">
            <a:spLocks noChangeArrowheads="1"/>
          </p:cNvSpPr>
          <p:nvPr/>
        </p:nvSpPr>
        <p:spPr bwMode="auto">
          <a:xfrm>
            <a:off x="4379934" y="6435904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2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60" name="Text Box 1053"/>
          <p:cNvSpPr txBox="1">
            <a:spLocks noChangeArrowheads="1"/>
          </p:cNvSpPr>
          <p:nvPr/>
        </p:nvSpPr>
        <p:spPr bwMode="auto">
          <a:xfrm>
            <a:off x="5668117" y="6437835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0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91" name="Text Box 1053"/>
          <p:cNvSpPr txBox="1">
            <a:spLocks noChangeArrowheads="1"/>
          </p:cNvSpPr>
          <p:nvPr/>
        </p:nvSpPr>
        <p:spPr bwMode="auto">
          <a:xfrm>
            <a:off x="6322513" y="6433775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tx1"/>
                </a:solidFill>
              </a:rPr>
              <a:t>7</a:t>
            </a:r>
            <a:endParaRPr lang="fr-FR" sz="1100" b="1" dirty="0">
              <a:solidFill>
                <a:schemeClr val="tx1"/>
              </a:solidFill>
            </a:endParaRPr>
          </a:p>
        </p:txBody>
      </p:sp>
      <p:grpSp>
        <p:nvGrpSpPr>
          <p:cNvPr id="208" name="Groupe 207"/>
          <p:cNvGrpSpPr/>
          <p:nvPr/>
        </p:nvGrpSpPr>
        <p:grpSpPr>
          <a:xfrm>
            <a:off x="1092379" y="6072206"/>
            <a:ext cx="5132220" cy="784575"/>
            <a:chOff x="1092379" y="6644953"/>
            <a:chExt cx="5132220" cy="784575"/>
          </a:xfrm>
        </p:grpSpPr>
        <p:cxnSp>
          <p:nvCxnSpPr>
            <p:cNvPr id="232" name="Connecteur droit 231"/>
            <p:cNvCxnSpPr/>
            <p:nvPr/>
          </p:nvCxnSpPr>
          <p:spPr>
            <a:xfrm rot="5400000">
              <a:off x="714379" y="7024245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Connecteur droit 232"/>
            <p:cNvCxnSpPr/>
            <p:nvPr/>
          </p:nvCxnSpPr>
          <p:spPr>
            <a:xfrm rot="5400000">
              <a:off x="1366455" y="7022953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Connecteur droit 235"/>
            <p:cNvCxnSpPr/>
            <p:nvPr/>
          </p:nvCxnSpPr>
          <p:spPr>
            <a:xfrm rot="5400000">
              <a:off x="2001105" y="7022953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Connecteur droit 236"/>
            <p:cNvCxnSpPr/>
            <p:nvPr/>
          </p:nvCxnSpPr>
          <p:spPr>
            <a:xfrm rot="5400000">
              <a:off x="2629166" y="7051528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Connecteur droit 251"/>
            <p:cNvCxnSpPr/>
            <p:nvPr/>
          </p:nvCxnSpPr>
          <p:spPr>
            <a:xfrm rot="5400000">
              <a:off x="3260926" y="7046765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Connecteur droit 252"/>
            <p:cNvCxnSpPr/>
            <p:nvPr/>
          </p:nvCxnSpPr>
          <p:spPr>
            <a:xfrm rot="5400000">
              <a:off x="3905525" y="7032478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Connecteur droit 255"/>
            <p:cNvCxnSpPr/>
            <p:nvPr/>
          </p:nvCxnSpPr>
          <p:spPr>
            <a:xfrm rot="5400000">
              <a:off x="4546810" y="7032478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Connecteur droit 256"/>
            <p:cNvCxnSpPr/>
            <p:nvPr/>
          </p:nvCxnSpPr>
          <p:spPr>
            <a:xfrm rot="5400000">
              <a:off x="5178570" y="7051528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Connecteur droit 291"/>
            <p:cNvCxnSpPr/>
            <p:nvPr/>
          </p:nvCxnSpPr>
          <p:spPr>
            <a:xfrm rot="5400000">
              <a:off x="5846599" y="7034082"/>
              <a:ext cx="75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3" name="Text Box 1053"/>
          <p:cNvSpPr txBox="1">
            <a:spLocks noChangeArrowheads="1"/>
          </p:cNvSpPr>
          <p:nvPr/>
        </p:nvSpPr>
        <p:spPr bwMode="auto">
          <a:xfrm>
            <a:off x="472358" y="6081310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000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294" name="Text Box 1053"/>
          <p:cNvSpPr txBox="1">
            <a:spLocks noChangeArrowheads="1"/>
          </p:cNvSpPr>
          <p:nvPr/>
        </p:nvSpPr>
        <p:spPr bwMode="auto">
          <a:xfrm>
            <a:off x="1134350" y="6079245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111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295" name="Text Box 1053"/>
          <p:cNvSpPr txBox="1">
            <a:spLocks noChangeArrowheads="1"/>
          </p:cNvSpPr>
          <p:nvPr/>
        </p:nvSpPr>
        <p:spPr bwMode="auto">
          <a:xfrm>
            <a:off x="1732364" y="6081577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110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296" name="Text Box 1053"/>
          <p:cNvSpPr txBox="1">
            <a:spLocks noChangeArrowheads="1"/>
          </p:cNvSpPr>
          <p:nvPr/>
        </p:nvSpPr>
        <p:spPr bwMode="auto">
          <a:xfrm>
            <a:off x="2394356" y="6079512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101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303" name="Text Box 1053"/>
          <p:cNvSpPr txBox="1">
            <a:spLocks noChangeArrowheads="1"/>
          </p:cNvSpPr>
          <p:nvPr/>
        </p:nvSpPr>
        <p:spPr bwMode="auto">
          <a:xfrm>
            <a:off x="3045924" y="6081942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100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304" name="Text Box 1053"/>
          <p:cNvSpPr txBox="1">
            <a:spLocks noChangeArrowheads="1"/>
          </p:cNvSpPr>
          <p:nvPr/>
        </p:nvSpPr>
        <p:spPr bwMode="auto">
          <a:xfrm>
            <a:off x="3690664" y="6079877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011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305" name="Text Box 1053"/>
          <p:cNvSpPr txBox="1">
            <a:spLocks noChangeArrowheads="1"/>
          </p:cNvSpPr>
          <p:nvPr/>
        </p:nvSpPr>
        <p:spPr bwMode="auto">
          <a:xfrm>
            <a:off x="4314556" y="6082209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010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310" name="Text Box 1053"/>
          <p:cNvSpPr txBox="1">
            <a:spLocks noChangeArrowheads="1"/>
          </p:cNvSpPr>
          <p:nvPr/>
        </p:nvSpPr>
        <p:spPr bwMode="auto">
          <a:xfrm>
            <a:off x="4976548" y="6080144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001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311" name="Text Box 1053"/>
          <p:cNvSpPr txBox="1">
            <a:spLocks noChangeArrowheads="1"/>
          </p:cNvSpPr>
          <p:nvPr/>
        </p:nvSpPr>
        <p:spPr bwMode="auto">
          <a:xfrm>
            <a:off x="5632514" y="6079512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000</a:t>
            </a:r>
            <a:endParaRPr lang="fr-FR" sz="1100" b="1" dirty="0">
              <a:solidFill>
                <a:srgbClr val="66FF33"/>
              </a:solidFill>
            </a:endParaRPr>
          </a:p>
        </p:txBody>
      </p:sp>
      <p:sp>
        <p:nvSpPr>
          <p:cNvPr id="312" name="Text Box 1053"/>
          <p:cNvSpPr txBox="1">
            <a:spLocks noChangeArrowheads="1"/>
          </p:cNvSpPr>
          <p:nvPr/>
        </p:nvSpPr>
        <p:spPr bwMode="auto">
          <a:xfrm>
            <a:off x="6275456" y="6077169"/>
            <a:ext cx="57150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rgbClr val="66FF33"/>
                </a:solidFill>
              </a:rPr>
              <a:t>111</a:t>
            </a:r>
            <a:endParaRPr lang="fr-FR" sz="1100" b="1" dirty="0">
              <a:solidFill>
                <a:srgbClr val="66FF33"/>
              </a:solidFill>
            </a:endParaRPr>
          </a:p>
        </p:txBody>
      </p:sp>
      <p:grpSp>
        <p:nvGrpSpPr>
          <p:cNvPr id="197" name="Groupe 196"/>
          <p:cNvGrpSpPr/>
          <p:nvPr/>
        </p:nvGrpSpPr>
        <p:grpSpPr>
          <a:xfrm>
            <a:off x="1093054" y="4968021"/>
            <a:ext cx="5110642" cy="150192"/>
            <a:chOff x="1093054" y="4968021"/>
            <a:chExt cx="5110642" cy="150192"/>
          </a:xfrm>
        </p:grpSpPr>
        <p:sp>
          <p:nvSpPr>
            <p:cNvPr id="183" name="Line 1037"/>
            <p:cNvSpPr>
              <a:spLocks noChangeShapeType="1"/>
            </p:cNvSpPr>
            <p:nvPr/>
          </p:nvSpPr>
          <p:spPr bwMode="auto">
            <a:xfrm>
              <a:off x="1093054" y="4968856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Line 1037"/>
            <p:cNvSpPr>
              <a:spLocks noChangeShapeType="1"/>
            </p:cNvSpPr>
            <p:nvPr/>
          </p:nvSpPr>
          <p:spPr bwMode="auto">
            <a:xfrm>
              <a:off x="3649973" y="4973751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9" name="Line 1037"/>
            <p:cNvSpPr>
              <a:spLocks noChangeShapeType="1"/>
            </p:cNvSpPr>
            <p:nvPr/>
          </p:nvSpPr>
          <p:spPr bwMode="auto">
            <a:xfrm>
              <a:off x="6203696" y="4968021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96" name="Groupe 195"/>
          <p:cNvGrpSpPr/>
          <p:nvPr/>
        </p:nvGrpSpPr>
        <p:grpSpPr>
          <a:xfrm>
            <a:off x="1082172" y="3772683"/>
            <a:ext cx="5113920" cy="172868"/>
            <a:chOff x="1082172" y="3772683"/>
            <a:chExt cx="5113920" cy="172868"/>
          </a:xfrm>
        </p:grpSpPr>
        <p:sp>
          <p:nvSpPr>
            <p:cNvPr id="337" name="Line 1037"/>
            <p:cNvSpPr>
              <a:spLocks noChangeShapeType="1"/>
            </p:cNvSpPr>
            <p:nvPr/>
          </p:nvSpPr>
          <p:spPr bwMode="auto">
            <a:xfrm>
              <a:off x="1082172" y="3787699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8" name="Line 1037"/>
            <p:cNvSpPr>
              <a:spLocks noChangeShapeType="1"/>
            </p:cNvSpPr>
            <p:nvPr/>
          </p:nvSpPr>
          <p:spPr bwMode="auto">
            <a:xfrm>
              <a:off x="2374280" y="3772683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9" name="Line 1037"/>
            <p:cNvSpPr>
              <a:spLocks noChangeShapeType="1"/>
            </p:cNvSpPr>
            <p:nvPr/>
          </p:nvSpPr>
          <p:spPr bwMode="auto">
            <a:xfrm>
              <a:off x="4930175" y="3790129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0" name="Line 1037"/>
            <p:cNvSpPr>
              <a:spLocks noChangeShapeType="1"/>
            </p:cNvSpPr>
            <p:nvPr/>
          </p:nvSpPr>
          <p:spPr bwMode="auto">
            <a:xfrm>
              <a:off x="3644166" y="3772877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1" name="Line 1037"/>
            <p:cNvSpPr>
              <a:spLocks noChangeShapeType="1"/>
            </p:cNvSpPr>
            <p:nvPr/>
          </p:nvSpPr>
          <p:spPr bwMode="auto">
            <a:xfrm>
              <a:off x="6196092" y="3801089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89" name="Text Box 1318"/>
          <p:cNvSpPr txBox="1">
            <a:spLocks noChangeArrowheads="1"/>
          </p:cNvSpPr>
          <p:nvPr/>
        </p:nvSpPr>
        <p:spPr bwMode="auto">
          <a:xfrm>
            <a:off x="5357818" y="142852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42910" y="3010808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Rectangle 267"/>
          <p:cNvSpPr/>
          <p:nvPr/>
        </p:nvSpPr>
        <p:spPr>
          <a:xfrm>
            <a:off x="1241710" y="3027668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/>
          <p:cNvSpPr/>
          <p:nvPr/>
        </p:nvSpPr>
        <p:spPr>
          <a:xfrm>
            <a:off x="1898300" y="3014020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Rectangle 273"/>
          <p:cNvSpPr/>
          <p:nvPr/>
        </p:nvSpPr>
        <p:spPr>
          <a:xfrm>
            <a:off x="2571736" y="3014020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7" name="Rectangle 276"/>
          <p:cNvSpPr/>
          <p:nvPr/>
        </p:nvSpPr>
        <p:spPr>
          <a:xfrm>
            <a:off x="3214678" y="3000372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0" name="Rectangle 279"/>
          <p:cNvSpPr/>
          <p:nvPr/>
        </p:nvSpPr>
        <p:spPr>
          <a:xfrm>
            <a:off x="3830324" y="2997174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" name="Rectangle 282"/>
          <p:cNvSpPr/>
          <p:nvPr/>
        </p:nvSpPr>
        <p:spPr>
          <a:xfrm>
            <a:off x="4445970" y="3000372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6" name="Rectangle 285"/>
          <p:cNvSpPr/>
          <p:nvPr/>
        </p:nvSpPr>
        <p:spPr>
          <a:xfrm>
            <a:off x="5099362" y="3014020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9" name="Rectangle 288"/>
          <p:cNvSpPr/>
          <p:nvPr/>
        </p:nvSpPr>
        <p:spPr>
          <a:xfrm>
            <a:off x="5755952" y="3000372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6" name="Rectangle 305"/>
          <p:cNvSpPr/>
          <p:nvPr/>
        </p:nvSpPr>
        <p:spPr>
          <a:xfrm>
            <a:off x="6398894" y="3014020"/>
            <a:ext cx="285752" cy="2952000"/>
          </a:xfrm>
          <a:prstGeom prst="rect">
            <a:avLst/>
          </a:prstGeom>
          <a:noFill/>
          <a:ln w="9525">
            <a:solidFill>
              <a:srgbClr val="66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6" name="Légende encadrée 2 315"/>
          <p:cNvSpPr/>
          <p:nvPr/>
        </p:nvSpPr>
        <p:spPr>
          <a:xfrm>
            <a:off x="7143768" y="1357298"/>
            <a:ext cx="1692000" cy="648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7790"/>
              <a:gd name="adj6" fmla="val -58766"/>
            </a:avLst>
          </a:pr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H</a:t>
            </a:r>
            <a:r>
              <a:rPr lang="ar-DZ" sz="1600" b="1" dirty="0" smtClean="0">
                <a:solidFill>
                  <a:schemeClr val="tx1"/>
                </a:solidFill>
              </a:rPr>
              <a:t> هي إشارة ساعة </a:t>
            </a:r>
            <a:r>
              <a:rPr lang="ar-DZ" sz="1600" b="1" dirty="0" err="1" smtClean="0">
                <a:solidFill>
                  <a:schemeClr val="tx1"/>
                </a:solidFill>
              </a:rPr>
              <a:t>للقلاب</a:t>
            </a:r>
            <a:r>
              <a:rPr lang="ar-DZ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Q</a:t>
            </a:r>
            <a:r>
              <a:rPr lang="fr-FR" sz="1200" b="1" dirty="0" smtClean="0">
                <a:solidFill>
                  <a:schemeClr val="tx1"/>
                </a:solidFill>
              </a:rPr>
              <a:t>A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353" name="Groupe 352"/>
          <p:cNvGrpSpPr/>
          <p:nvPr/>
        </p:nvGrpSpPr>
        <p:grpSpPr>
          <a:xfrm>
            <a:off x="7143768" y="2928934"/>
            <a:ext cx="1692000" cy="648000"/>
            <a:chOff x="6929454" y="1643050"/>
            <a:chExt cx="1692000" cy="648000"/>
          </a:xfrm>
        </p:grpSpPr>
        <p:sp>
          <p:nvSpPr>
            <p:cNvPr id="308" name="Légende encadrée 2 307"/>
            <p:cNvSpPr/>
            <p:nvPr/>
          </p:nvSpPr>
          <p:spPr>
            <a:xfrm>
              <a:off x="6929454" y="1643050"/>
              <a:ext cx="1692000" cy="648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8818"/>
                <a:gd name="adj6" fmla="val -54733"/>
              </a:avLst>
            </a:prstGeom>
            <a:noFill/>
            <a:ln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6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A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هو إشارة ساعة </a:t>
              </a:r>
              <a:r>
                <a:rPr lang="ar-DZ" sz="1600" b="1" dirty="0" err="1" smtClean="0">
                  <a:solidFill>
                    <a:schemeClr val="tx1"/>
                  </a:solidFill>
                </a:rPr>
                <a:t>للقلاب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B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52" name="Connecteur droit 351"/>
            <p:cNvCxnSpPr/>
            <p:nvPr/>
          </p:nvCxnSpPr>
          <p:spPr>
            <a:xfrm rot="5400000" flipH="1" flipV="1">
              <a:off x="7785788" y="1620496"/>
              <a:ext cx="0" cy="1800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4" name="Groupe 353"/>
          <p:cNvGrpSpPr/>
          <p:nvPr/>
        </p:nvGrpSpPr>
        <p:grpSpPr>
          <a:xfrm>
            <a:off x="7143768" y="4352636"/>
            <a:ext cx="1692000" cy="648000"/>
            <a:chOff x="6929454" y="1643050"/>
            <a:chExt cx="1692000" cy="648000"/>
          </a:xfrm>
        </p:grpSpPr>
        <p:sp>
          <p:nvSpPr>
            <p:cNvPr id="355" name="Légende encadrée 2 354"/>
            <p:cNvSpPr/>
            <p:nvPr/>
          </p:nvSpPr>
          <p:spPr>
            <a:xfrm>
              <a:off x="6929454" y="1643050"/>
              <a:ext cx="1692000" cy="648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7757"/>
                <a:gd name="adj6" fmla="val -54733"/>
              </a:avLst>
            </a:prstGeom>
            <a:noFill/>
            <a:ln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6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B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هو إشارة ساعة </a:t>
              </a:r>
              <a:r>
                <a:rPr lang="ar-DZ" sz="1600" b="1" dirty="0" err="1" smtClean="0">
                  <a:solidFill>
                    <a:schemeClr val="tx1"/>
                  </a:solidFill>
                </a:rPr>
                <a:t>للقلاب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C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56" name="Connecteur droit 355"/>
            <p:cNvCxnSpPr/>
            <p:nvPr/>
          </p:nvCxnSpPr>
          <p:spPr>
            <a:xfrm rot="5400000" flipH="1" flipV="1">
              <a:off x="7785788" y="1620496"/>
              <a:ext cx="0" cy="1800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8" name="Groupe 367"/>
          <p:cNvGrpSpPr/>
          <p:nvPr/>
        </p:nvGrpSpPr>
        <p:grpSpPr>
          <a:xfrm>
            <a:off x="7000892" y="2285992"/>
            <a:ext cx="1980000" cy="432000"/>
            <a:chOff x="6858016" y="829936"/>
            <a:chExt cx="1980000" cy="432000"/>
          </a:xfrm>
        </p:grpSpPr>
        <p:sp>
          <p:nvSpPr>
            <p:cNvPr id="366" name="Légende encadrée 2 365"/>
            <p:cNvSpPr/>
            <p:nvPr/>
          </p:nvSpPr>
          <p:spPr>
            <a:xfrm>
              <a:off x="6858016" y="829936"/>
              <a:ext cx="1980000" cy="432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28379"/>
                <a:gd name="adj6" fmla="val -60247"/>
              </a:avLst>
            </a:prstGeom>
            <a:noFill/>
            <a:ln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6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A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هو  متمم 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A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7" name="Connecteur droit 366"/>
            <p:cNvCxnSpPr/>
            <p:nvPr/>
          </p:nvCxnSpPr>
          <p:spPr>
            <a:xfrm rot="5400000" flipH="1" flipV="1">
              <a:off x="8053900" y="821030"/>
              <a:ext cx="0" cy="180000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9" name="Groupe 368"/>
          <p:cNvGrpSpPr/>
          <p:nvPr/>
        </p:nvGrpSpPr>
        <p:grpSpPr>
          <a:xfrm>
            <a:off x="6949718" y="3714752"/>
            <a:ext cx="1980000" cy="432000"/>
            <a:chOff x="6858016" y="829936"/>
            <a:chExt cx="1980000" cy="432000"/>
          </a:xfrm>
        </p:grpSpPr>
        <p:sp>
          <p:nvSpPr>
            <p:cNvPr id="384" name="Légende encadrée 2 383"/>
            <p:cNvSpPr/>
            <p:nvPr/>
          </p:nvSpPr>
          <p:spPr>
            <a:xfrm>
              <a:off x="6858016" y="829936"/>
              <a:ext cx="1980000" cy="432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68354"/>
                <a:gd name="adj6" fmla="val -60247"/>
              </a:avLst>
            </a:prstGeom>
            <a:noFill/>
            <a:ln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6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B</a:t>
              </a:r>
              <a:r>
                <a:rPr lang="ar-DZ" sz="1600" b="1" dirty="0" smtClean="0">
                  <a:solidFill>
                    <a:schemeClr val="tx1"/>
                  </a:solidFill>
                </a:rPr>
                <a:t> هو  متمم </a:t>
              </a:r>
              <a:r>
                <a:rPr lang="fr-FR" sz="16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B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5" name="Connecteur droit 384"/>
            <p:cNvCxnSpPr/>
            <p:nvPr/>
          </p:nvCxnSpPr>
          <p:spPr>
            <a:xfrm rot="5400000" flipH="1" flipV="1">
              <a:off x="8053900" y="821030"/>
              <a:ext cx="0" cy="180000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9" grpId="0"/>
      <p:bldP spid="264" grpId="0"/>
      <p:bldP spid="266" grpId="0"/>
      <p:bldP spid="263" grpId="0"/>
      <p:bldP spid="261" grpId="0"/>
      <p:bldP spid="234" grpId="0" animBg="1"/>
      <p:bldP spid="235" grpId="0" animBg="1"/>
      <p:bldP spid="238" grpId="0" animBg="1"/>
      <p:bldP spid="239" grpId="0" animBg="1"/>
      <p:bldP spid="254" grpId="0" animBg="1"/>
      <p:bldP spid="255" grpId="0" animBg="1"/>
      <p:bldP spid="258" grpId="0" animBg="1"/>
      <p:bldP spid="259" grpId="0" animBg="1"/>
      <p:bldP spid="260" grpId="0" animBg="1"/>
      <p:bldP spid="291" grpId="0" animBg="1"/>
      <p:bldP spid="293" grpId="0"/>
      <p:bldP spid="294" grpId="0"/>
      <p:bldP spid="295" grpId="0"/>
      <p:bldP spid="296" grpId="0"/>
      <p:bldP spid="303" grpId="0"/>
      <p:bldP spid="304" grpId="0"/>
      <p:bldP spid="305" grpId="0"/>
      <p:bldP spid="310" grpId="0"/>
      <p:bldP spid="311" grpId="0"/>
      <p:bldP spid="312" grpId="0"/>
      <p:bldP spid="189" grpId="0"/>
      <p:bldP spid="223" grpId="0" animBg="1"/>
      <p:bldP spid="268" grpId="0" animBg="1"/>
      <p:bldP spid="271" grpId="0" animBg="1"/>
      <p:bldP spid="274" grpId="0" animBg="1"/>
      <p:bldP spid="277" grpId="0" animBg="1"/>
      <p:bldP spid="280" grpId="0" animBg="1"/>
      <p:bldP spid="283" grpId="0" animBg="1"/>
      <p:bldP spid="286" grpId="0" animBg="1"/>
      <p:bldP spid="289" grpId="0" animBg="1"/>
      <p:bldP spid="306" grpId="0" animBg="1"/>
      <p:bldP spid="3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729744" y="285728"/>
            <a:ext cx="498566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أنجز عداد تنازلي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باستعمال </a:t>
            </a:r>
            <a:r>
              <a:rPr lang="ar-DZ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JK  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</a:t>
            </a:r>
            <a:r>
              <a:rPr lang="fr-FR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15</a:t>
            </a:r>
            <a:r>
              <a:rPr lang="ar-SA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قطع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b="1" dirty="0"/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538834" y="717529"/>
            <a:ext cx="275588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>
                <a:ea typeface="Times New Roman" pitchFamily="18" charset="0"/>
                <a:cs typeface="Arabic Transparent" pitchFamily="2" charset="-78"/>
              </a:rPr>
              <a:t>حساب عدد القلابات اللازمة لذلك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/>
              <a:t>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348904" y="1123728"/>
            <a:ext cx="335380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dirty="0">
                <a:ea typeface="Times New Roman" pitchFamily="18" charset="0"/>
                <a:cs typeface="Arabic Transparent" pitchFamily="2" charset="-78"/>
              </a:rPr>
              <a:t>ـ أقصى عدد للعداد هو: 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15 =2</a:t>
            </a:r>
            <a:r>
              <a:rPr lang="fr-FR" baseline="30000" dirty="0" smtClean="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– 1</a:t>
            </a:r>
            <a:r>
              <a:rPr lang="fr-FR" dirty="0"/>
              <a:t>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521057" y="1894623"/>
            <a:ext cx="323357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dirty="0">
                <a:ea typeface="Times New Roman" pitchFamily="18" charset="0"/>
                <a:cs typeface="Arabic Transparent" pitchFamily="2" charset="-78"/>
              </a:rPr>
              <a:t>ـ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ترديد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العد هو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N =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=15 +1=16</a:t>
            </a:r>
            <a:endParaRPr lang="fr-FR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595578" y="2381041"/>
            <a:ext cx="2340705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=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16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Modulo 16)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5104694" y="1994010"/>
            <a:ext cx="396000" cy="1800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605454" y="1452347"/>
            <a:ext cx="84510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sz="2000" dirty="0">
                <a:ea typeface="Times New Roman" pitchFamily="18" charset="0"/>
                <a:cs typeface="Arabic Transparent" pitchFamily="2" charset="-78"/>
              </a:rPr>
              <a:t>n = </a:t>
            </a:r>
            <a:r>
              <a:rPr lang="fr-FR" sz="2000" dirty="0" smtClean="0">
                <a:ea typeface="Times New Roman" pitchFamily="18" charset="0"/>
                <a:cs typeface="Arabic Transparent" pitchFamily="2" charset="-78"/>
              </a:rPr>
              <a:t>4 </a:t>
            </a:r>
            <a:endParaRPr lang="fr-FR" sz="2000" dirty="0"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5247570" y="1587284"/>
            <a:ext cx="396000" cy="180000"/>
          </a:xfrm>
          <a:prstGeom prst="rightArrow">
            <a:avLst>
              <a:gd name="adj1" fmla="val 50000"/>
              <a:gd name="adj2" fmla="val 66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6120936" y="3282735"/>
            <a:ext cx="2808782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Symbol" pitchFamily="18" charset="2"/>
              <a:buChar char=""/>
              <a:tabLst>
                <a:tab pos="1808163" algn="l"/>
              </a:tabLst>
            </a:pPr>
            <a:r>
              <a:rPr lang="ar-DZ" dirty="0"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N =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 dirty="0" smtClean="0">
                <a:ea typeface="Times New Roman" pitchFamily="18" charset="0"/>
                <a:cs typeface="Arabic Transparent" pitchFamily="2" charset="-78"/>
              </a:rPr>
              <a:t>4</a:t>
            </a:r>
            <a:r>
              <a:rPr lang="ar-DZ" baseline="30000" dirty="0" smtClean="0">
                <a:ea typeface="Times New Roman" pitchFamily="18" charset="0"/>
                <a:cs typeface="Arabic Transparent" pitchFamily="2" charset="-78"/>
              </a:rPr>
              <a:t> </a:t>
            </a:r>
            <a:endParaRPr lang="fr-FR" dirty="0"/>
          </a:p>
          <a:p>
            <a:pPr algn="r" rtl="1"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1808163" algn="l"/>
              </a:tabLst>
            </a:pPr>
            <a:r>
              <a:rPr lang="ar-DZ" dirty="0">
                <a:cs typeface="Arabic Transparent" pitchFamily="2" charset="-78"/>
              </a:rPr>
              <a:t>  العد يكون من </a:t>
            </a:r>
            <a:r>
              <a:rPr lang="fr-FR" dirty="0" smtClean="0">
                <a:cs typeface="Arabic Transparent" pitchFamily="2" charset="-78"/>
              </a:rPr>
              <a:t>2</a:t>
            </a:r>
            <a:r>
              <a:rPr lang="fr-FR" baseline="30000" dirty="0" smtClean="0">
                <a:cs typeface="Arabic Transparent" pitchFamily="2" charset="-78"/>
              </a:rPr>
              <a:t>4</a:t>
            </a:r>
            <a:r>
              <a:rPr lang="fr-FR" dirty="0" smtClean="0">
                <a:cs typeface="Arabic Transparent" pitchFamily="2" charset="-78"/>
              </a:rPr>
              <a:t>-1 </a:t>
            </a:r>
            <a:r>
              <a:rPr lang="ar-DZ" dirty="0" smtClean="0">
                <a:cs typeface="Arabic Transparent" pitchFamily="2" charset="-78"/>
              </a:rPr>
              <a:t>  </a:t>
            </a:r>
            <a:r>
              <a:rPr lang="ar-DZ" dirty="0">
                <a:cs typeface="Arabic Transparent" pitchFamily="2" charset="-78"/>
              </a:rPr>
              <a:t>إلى 0  .</a:t>
            </a:r>
          </a:p>
        </p:txBody>
      </p:sp>
      <p:cxnSp>
        <p:nvCxnSpPr>
          <p:cNvPr id="209" name="Connecteur en angle 208"/>
          <p:cNvCxnSpPr/>
          <p:nvPr/>
        </p:nvCxnSpPr>
        <p:spPr>
          <a:xfrm flipV="1">
            <a:off x="6252330" y="5619850"/>
            <a:ext cx="839317" cy="40193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Connecteur en angle 209"/>
          <p:cNvCxnSpPr/>
          <p:nvPr/>
        </p:nvCxnSpPr>
        <p:spPr>
          <a:xfrm flipV="1">
            <a:off x="4518362" y="5602885"/>
            <a:ext cx="839317" cy="40193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1" name="Connecteur en angle 210"/>
          <p:cNvCxnSpPr/>
          <p:nvPr/>
        </p:nvCxnSpPr>
        <p:spPr>
          <a:xfrm flipV="1">
            <a:off x="2798981" y="5600394"/>
            <a:ext cx="839317" cy="40193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2" name="Groupe 101"/>
          <p:cNvGrpSpPr/>
          <p:nvPr/>
        </p:nvGrpSpPr>
        <p:grpSpPr>
          <a:xfrm>
            <a:off x="849473" y="5411901"/>
            <a:ext cx="1017513" cy="328269"/>
            <a:chOff x="849473" y="4626083"/>
            <a:chExt cx="1017513" cy="328269"/>
          </a:xfrm>
        </p:grpSpPr>
        <p:sp>
          <p:nvSpPr>
            <p:cNvPr id="229" name="Line 392"/>
            <p:cNvSpPr>
              <a:spLocks noChangeAspect="1" noChangeShapeType="1"/>
            </p:cNvSpPr>
            <p:nvPr/>
          </p:nvSpPr>
          <p:spPr bwMode="auto">
            <a:xfrm>
              <a:off x="1125562" y="4801121"/>
              <a:ext cx="74142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0" name="Text Box 393"/>
            <p:cNvSpPr txBox="1">
              <a:spLocks noChangeAspect="1" noChangeArrowheads="1"/>
            </p:cNvSpPr>
            <p:nvPr/>
          </p:nvSpPr>
          <p:spPr bwMode="auto">
            <a:xfrm>
              <a:off x="849473" y="4667893"/>
              <a:ext cx="421263" cy="2864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H</a:t>
              </a:r>
            </a:p>
          </p:txBody>
        </p:sp>
        <p:sp>
          <p:nvSpPr>
            <p:cNvPr id="231" name="AutoShape 395"/>
            <p:cNvSpPr>
              <a:spLocks noChangeAspect="1"/>
            </p:cNvSpPr>
            <p:nvPr/>
          </p:nvSpPr>
          <p:spPr bwMode="auto">
            <a:xfrm rot="16200000">
              <a:off x="1240247" y="4638775"/>
              <a:ext cx="101757" cy="76373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2" name="AutoShape 396"/>
            <p:cNvSpPr>
              <a:spLocks noChangeAspect="1"/>
            </p:cNvSpPr>
            <p:nvPr/>
          </p:nvSpPr>
          <p:spPr bwMode="auto">
            <a:xfrm rot="16200000">
              <a:off x="1390282" y="4639672"/>
              <a:ext cx="101757" cy="76373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3" name="Line 397"/>
            <p:cNvSpPr>
              <a:spLocks noChangeAspect="1" noChangeShapeType="1"/>
            </p:cNvSpPr>
            <p:nvPr/>
          </p:nvSpPr>
          <p:spPr bwMode="auto">
            <a:xfrm>
              <a:off x="1329764" y="4732323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4" name="Line 398"/>
            <p:cNvSpPr>
              <a:spLocks noChangeAspect="1" noChangeShapeType="1"/>
            </p:cNvSpPr>
            <p:nvPr/>
          </p:nvSpPr>
          <p:spPr bwMode="auto">
            <a:xfrm>
              <a:off x="1485674" y="4733668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5" name="Line 399"/>
            <p:cNvSpPr>
              <a:spLocks noChangeAspect="1" noChangeShapeType="1"/>
            </p:cNvSpPr>
            <p:nvPr/>
          </p:nvSpPr>
          <p:spPr bwMode="auto">
            <a:xfrm>
              <a:off x="1176114" y="4726496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37" name="Group 403"/>
          <p:cNvGrpSpPr>
            <a:grpSpLocks/>
          </p:cNvGrpSpPr>
          <p:nvPr/>
        </p:nvGrpSpPr>
        <p:grpSpPr bwMode="auto">
          <a:xfrm>
            <a:off x="1872175" y="5061616"/>
            <a:ext cx="1213241" cy="1224904"/>
            <a:chOff x="1334" y="2975"/>
            <a:chExt cx="936" cy="945"/>
          </a:xfrm>
        </p:grpSpPr>
        <p:sp>
          <p:nvSpPr>
            <p:cNvPr id="238" name="Oval 404"/>
            <p:cNvSpPr>
              <a:spLocks noChangeAspect="1" noChangeArrowheads="1"/>
            </p:cNvSpPr>
            <p:nvPr/>
          </p:nvSpPr>
          <p:spPr bwMode="auto">
            <a:xfrm>
              <a:off x="1334" y="3357"/>
              <a:ext cx="66" cy="66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39" name="Group 405"/>
            <p:cNvGrpSpPr>
              <a:grpSpLocks/>
            </p:cNvGrpSpPr>
            <p:nvPr/>
          </p:nvGrpSpPr>
          <p:grpSpPr bwMode="auto">
            <a:xfrm>
              <a:off x="1376" y="2975"/>
              <a:ext cx="894" cy="945"/>
              <a:chOff x="1376" y="2975"/>
              <a:chExt cx="894" cy="945"/>
            </a:xfrm>
          </p:grpSpPr>
          <p:sp>
            <p:nvSpPr>
              <p:cNvPr id="240" name="Line 407"/>
              <p:cNvSpPr>
                <a:spLocks noChangeAspect="1" noChangeShapeType="1"/>
              </p:cNvSpPr>
              <p:nvPr/>
            </p:nvSpPr>
            <p:spPr bwMode="auto">
              <a:xfrm>
                <a:off x="2048" y="3097"/>
                <a:ext cx="22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Rectangle 408"/>
              <p:cNvSpPr>
                <a:spLocks noChangeAspect="1" noChangeArrowheads="1"/>
              </p:cNvSpPr>
              <p:nvPr/>
            </p:nvSpPr>
            <p:spPr bwMode="auto">
              <a:xfrm>
                <a:off x="1406" y="2975"/>
                <a:ext cx="633" cy="847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Text Box 409"/>
              <p:cNvSpPr txBox="1">
                <a:spLocks noChangeAspect="1" noChangeArrowheads="1"/>
              </p:cNvSpPr>
              <p:nvPr/>
            </p:nvSpPr>
            <p:spPr bwMode="auto">
              <a:xfrm>
                <a:off x="1758" y="3606"/>
                <a:ext cx="333" cy="31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Q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43" name="AutoShape 410"/>
              <p:cNvSpPr>
                <a:spLocks noChangeAspect="1" noChangeArrowheads="1"/>
              </p:cNvSpPr>
              <p:nvPr/>
            </p:nvSpPr>
            <p:spPr bwMode="auto">
              <a:xfrm rot="5400000">
                <a:off x="1398" y="3346"/>
                <a:ext cx="122" cy="105"/>
              </a:xfrm>
              <a:prstGeom prst="triangle">
                <a:avLst>
                  <a:gd name="adj" fmla="val 50000"/>
                </a:avLst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Text Box 411"/>
              <p:cNvSpPr txBox="1">
                <a:spLocks noChangeAspect="1" noChangeArrowheads="1"/>
              </p:cNvSpPr>
              <p:nvPr/>
            </p:nvSpPr>
            <p:spPr bwMode="auto">
              <a:xfrm>
                <a:off x="1383" y="3605"/>
                <a:ext cx="350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K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45" name="Text Box 412"/>
              <p:cNvSpPr txBox="1">
                <a:spLocks noChangeAspect="1" noChangeArrowheads="1"/>
              </p:cNvSpPr>
              <p:nvPr/>
            </p:nvSpPr>
            <p:spPr bwMode="auto">
              <a:xfrm>
                <a:off x="1376" y="3007"/>
                <a:ext cx="406" cy="2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J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46" name="Text Box 413"/>
              <p:cNvSpPr txBox="1">
                <a:spLocks noChangeAspect="1" noChangeArrowheads="1"/>
              </p:cNvSpPr>
              <p:nvPr/>
            </p:nvSpPr>
            <p:spPr bwMode="auto">
              <a:xfrm>
                <a:off x="1758" y="3001"/>
                <a:ext cx="392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Q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47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1481" y="3291"/>
                <a:ext cx="244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48" name="Line 415"/>
              <p:cNvSpPr>
                <a:spLocks noChangeAspect="1" noChangeShapeType="1"/>
              </p:cNvSpPr>
              <p:nvPr/>
            </p:nvSpPr>
            <p:spPr bwMode="auto">
              <a:xfrm>
                <a:off x="1846" y="3627"/>
                <a:ext cx="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6" name="Groupe 105"/>
          <p:cNvGrpSpPr/>
          <p:nvPr/>
        </p:nvGrpSpPr>
        <p:grpSpPr>
          <a:xfrm>
            <a:off x="4643438" y="4302689"/>
            <a:ext cx="526256" cy="939257"/>
            <a:chOff x="4643438" y="3516871"/>
            <a:chExt cx="526256" cy="939257"/>
          </a:xfrm>
        </p:grpSpPr>
        <p:sp>
          <p:nvSpPr>
            <p:cNvPr id="214" name="Line 373"/>
            <p:cNvSpPr>
              <a:spLocks noChangeAspect="1" noChangeShapeType="1"/>
            </p:cNvSpPr>
            <p:nvPr/>
          </p:nvSpPr>
          <p:spPr bwMode="auto">
            <a:xfrm>
              <a:off x="4816919" y="3772128"/>
              <a:ext cx="0" cy="684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3" name="Text Box 420"/>
            <p:cNvSpPr txBox="1">
              <a:spLocks noChangeAspect="1" noChangeArrowheads="1"/>
            </p:cNvSpPr>
            <p:nvPr/>
          </p:nvSpPr>
          <p:spPr bwMode="auto">
            <a:xfrm>
              <a:off x="4643438" y="3516871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B</a:t>
              </a:r>
              <a:endParaRPr lang="fr-FR" sz="1400" b="1"/>
            </a:p>
          </p:txBody>
        </p:sp>
      </p:grpSp>
      <p:grpSp>
        <p:nvGrpSpPr>
          <p:cNvPr id="107" name="Groupe 106"/>
          <p:cNvGrpSpPr/>
          <p:nvPr/>
        </p:nvGrpSpPr>
        <p:grpSpPr>
          <a:xfrm>
            <a:off x="6361634" y="4330962"/>
            <a:ext cx="526256" cy="932953"/>
            <a:chOff x="6361634" y="3545144"/>
            <a:chExt cx="526256" cy="932953"/>
          </a:xfrm>
        </p:grpSpPr>
        <p:sp>
          <p:nvSpPr>
            <p:cNvPr id="213" name="Line 372"/>
            <p:cNvSpPr>
              <a:spLocks noChangeAspect="1" noChangeShapeType="1"/>
            </p:cNvSpPr>
            <p:nvPr/>
          </p:nvSpPr>
          <p:spPr bwMode="auto">
            <a:xfrm>
              <a:off x="6527647" y="3794097"/>
              <a:ext cx="0" cy="684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4" name="Text Box 421"/>
            <p:cNvSpPr txBox="1">
              <a:spLocks noChangeAspect="1" noChangeArrowheads="1"/>
            </p:cNvSpPr>
            <p:nvPr/>
          </p:nvSpPr>
          <p:spPr bwMode="auto">
            <a:xfrm>
              <a:off x="6361634" y="3545144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2933756" y="4333798"/>
            <a:ext cx="526256" cy="888513"/>
            <a:chOff x="2933756" y="3547980"/>
            <a:chExt cx="526256" cy="888513"/>
          </a:xfrm>
        </p:grpSpPr>
        <p:sp>
          <p:nvSpPr>
            <p:cNvPr id="255" name="Line 422"/>
            <p:cNvSpPr>
              <a:spLocks noChangeAspect="1" noChangeShapeType="1"/>
            </p:cNvSpPr>
            <p:nvPr/>
          </p:nvSpPr>
          <p:spPr bwMode="auto">
            <a:xfrm>
              <a:off x="3094484" y="3788493"/>
              <a:ext cx="0" cy="648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6" name="Text Box 423"/>
            <p:cNvSpPr txBox="1">
              <a:spLocks noChangeAspect="1" noChangeArrowheads="1"/>
            </p:cNvSpPr>
            <p:nvPr/>
          </p:nvSpPr>
          <p:spPr bwMode="auto">
            <a:xfrm>
              <a:off x="2933756" y="3547980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A</a:t>
              </a:r>
              <a:endParaRPr lang="fr-FR" sz="1400" b="1"/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3601295" y="5058371"/>
            <a:ext cx="1208055" cy="1213239"/>
            <a:chOff x="3601295" y="4272553"/>
            <a:chExt cx="1208055" cy="1213239"/>
          </a:xfrm>
        </p:grpSpPr>
        <p:grpSp>
          <p:nvGrpSpPr>
            <p:cNvPr id="259" name="Group 430"/>
            <p:cNvGrpSpPr>
              <a:grpSpLocks/>
            </p:cNvGrpSpPr>
            <p:nvPr/>
          </p:nvGrpSpPr>
          <p:grpSpPr bwMode="auto">
            <a:xfrm>
              <a:off x="3601295" y="4272553"/>
              <a:ext cx="1208055" cy="1213239"/>
              <a:chOff x="2668" y="2980"/>
              <a:chExt cx="932" cy="936"/>
            </a:xfrm>
          </p:grpSpPr>
          <p:sp>
            <p:nvSpPr>
              <p:cNvPr id="260" name="Line 431"/>
              <p:cNvSpPr>
                <a:spLocks noChangeAspect="1" noChangeShapeType="1"/>
              </p:cNvSpPr>
              <p:nvPr/>
            </p:nvSpPr>
            <p:spPr bwMode="auto">
              <a:xfrm>
                <a:off x="3373" y="3112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61" name="Group 433"/>
              <p:cNvGrpSpPr>
                <a:grpSpLocks noChangeAspect="1"/>
              </p:cNvGrpSpPr>
              <p:nvPr/>
            </p:nvGrpSpPr>
            <p:grpSpPr bwMode="auto">
              <a:xfrm>
                <a:off x="2666" y="2980"/>
                <a:ext cx="767" cy="936"/>
                <a:chOff x="5121" y="4831"/>
                <a:chExt cx="1320" cy="1610"/>
              </a:xfrm>
            </p:grpSpPr>
            <p:sp>
              <p:nvSpPr>
                <p:cNvPr id="262" name="Rectangle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43" y="4831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3" name="Text Box 4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37" y="5915"/>
                  <a:ext cx="593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64" name="AutoShape 4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37" y="5471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5" name="Oval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" y="5490"/>
                  <a:ext cx="113" cy="1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6" name="Text Box 4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38" y="5916"/>
                  <a:ext cx="537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67" name="Text Box 4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44" y="4849"/>
                  <a:ext cx="521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68" name="Text Box 4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53" y="4853"/>
                  <a:ext cx="588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69" name="Text Box 4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31" y="5375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/>
                </a:p>
              </p:txBody>
            </p:sp>
            <p:sp>
              <p:nvSpPr>
                <p:cNvPr id="270" name="Line 442"/>
                <p:cNvSpPr>
                  <a:spLocks noChangeAspect="1" noChangeShapeType="1"/>
                </p:cNvSpPr>
                <p:nvPr/>
              </p:nvSpPr>
              <p:spPr bwMode="auto">
                <a:xfrm>
                  <a:off x="5982" y="5938"/>
                  <a:ext cx="14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71" name="Text Box 414"/>
            <p:cNvSpPr txBox="1">
              <a:spLocks noChangeAspect="1" noChangeArrowheads="1"/>
            </p:cNvSpPr>
            <p:nvPr/>
          </p:nvSpPr>
          <p:spPr bwMode="auto">
            <a:xfrm>
              <a:off x="3789250" y="4687846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109" name="Groupe 108"/>
          <p:cNvGrpSpPr/>
          <p:nvPr/>
        </p:nvGrpSpPr>
        <p:grpSpPr>
          <a:xfrm>
            <a:off x="5325248" y="5059425"/>
            <a:ext cx="1188141" cy="1211944"/>
            <a:chOff x="5325248" y="4273607"/>
            <a:chExt cx="1188141" cy="1211944"/>
          </a:xfrm>
        </p:grpSpPr>
        <p:sp>
          <p:nvSpPr>
            <p:cNvPr id="218" name="Line 380"/>
            <p:cNvSpPr>
              <a:spLocks noChangeAspect="1" noChangeShapeType="1"/>
            </p:cNvSpPr>
            <p:nvPr/>
          </p:nvSpPr>
          <p:spPr bwMode="auto">
            <a:xfrm>
              <a:off x="6248965" y="4466223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98" name="Groupe 97"/>
            <p:cNvGrpSpPr/>
            <p:nvPr/>
          </p:nvGrpSpPr>
          <p:grpSpPr>
            <a:xfrm>
              <a:off x="5325248" y="4273607"/>
              <a:ext cx="1042144" cy="1211944"/>
              <a:chOff x="5325248" y="4273607"/>
              <a:chExt cx="1042144" cy="1211944"/>
            </a:xfrm>
          </p:grpSpPr>
          <p:grpSp>
            <p:nvGrpSpPr>
              <p:cNvPr id="219" name="Group 382"/>
              <p:cNvGrpSpPr>
                <a:grpSpLocks noChangeAspect="1"/>
              </p:cNvGrpSpPr>
              <p:nvPr/>
            </p:nvGrpSpPr>
            <p:grpSpPr bwMode="auto">
              <a:xfrm>
                <a:off x="5325248" y="4273607"/>
                <a:ext cx="1042144" cy="1211944"/>
                <a:chOff x="7415" y="4834"/>
                <a:chExt cx="1385" cy="1610"/>
              </a:xfrm>
            </p:grpSpPr>
            <p:sp>
              <p:nvSpPr>
                <p:cNvPr id="220" name="Rectangle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7537" y="4834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1" name="Text Box 3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57" y="5918"/>
                  <a:ext cx="643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22" name="AutoShape 38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531" y="5474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3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5" y="5509"/>
                  <a:ext cx="113" cy="1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4" name="Text Box 3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511" y="5915"/>
                  <a:ext cx="635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25" name="Text Box 3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76" y="4849"/>
                  <a:ext cx="583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26" name="Text Box 3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66" y="4856"/>
                  <a:ext cx="544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27" name="Text Box 3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25" y="5378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8" name="Line 391"/>
                <p:cNvSpPr>
                  <a:spLocks noChangeAspect="1" noChangeShapeType="1"/>
                </p:cNvSpPr>
                <p:nvPr/>
              </p:nvSpPr>
              <p:spPr bwMode="auto">
                <a:xfrm>
                  <a:off x="8309" y="5946"/>
                  <a:ext cx="14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72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5505423" y="4673179"/>
                <a:ext cx="316272" cy="3279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108" name="Groupe 107"/>
          <p:cNvGrpSpPr/>
          <p:nvPr/>
        </p:nvGrpSpPr>
        <p:grpSpPr>
          <a:xfrm>
            <a:off x="8005424" y="4327502"/>
            <a:ext cx="526256" cy="961861"/>
            <a:chOff x="8005424" y="3541684"/>
            <a:chExt cx="526256" cy="961861"/>
          </a:xfrm>
        </p:grpSpPr>
        <p:sp>
          <p:nvSpPr>
            <p:cNvPr id="274" name="Line 372"/>
            <p:cNvSpPr>
              <a:spLocks noChangeAspect="1" noChangeShapeType="1"/>
            </p:cNvSpPr>
            <p:nvPr/>
          </p:nvSpPr>
          <p:spPr bwMode="auto">
            <a:xfrm>
              <a:off x="8195800" y="3790637"/>
              <a:ext cx="0" cy="712908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9" name="Text Box 421"/>
            <p:cNvSpPr txBox="1">
              <a:spLocks noChangeAspect="1" noChangeArrowheads="1"/>
            </p:cNvSpPr>
            <p:nvPr/>
          </p:nvSpPr>
          <p:spPr bwMode="auto">
            <a:xfrm>
              <a:off x="8005424" y="3541684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7015142" y="5055966"/>
            <a:ext cx="1182133" cy="1209686"/>
            <a:chOff x="7015142" y="4270148"/>
            <a:chExt cx="1182133" cy="1209686"/>
          </a:xfrm>
        </p:grpSpPr>
        <p:sp>
          <p:nvSpPr>
            <p:cNvPr id="277" name="Line 380"/>
            <p:cNvSpPr>
              <a:spLocks noChangeAspect="1" noChangeShapeType="1"/>
            </p:cNvSpPr>
            <p:nvPr/>
          </p:nvSpPr>
          <p:spPr bwMode="auto">
            <a:xfrm>
              <a:off x="7932851" y="5234517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10" name="Groupe 109"/>
            <p:cNvGrpSpPr/>
            <p:nvPr/>
          </p:nvGrpSpPr>
          <p:grpSpPr>
            <a:xfrm>
              <a:off x="7015142" y="4270148"/>
              <a:ext cx="1179540" cy="1209686"/>
              <a:chOff x="7015142" y="4270148"/>
              <a:chExt cx="1179540" cy="1209686"/>
            </a:xfrm>
          </p:grpSpPr>
          <p:sp>
            <p:nvSpPr>
              <p:cNvPr id="278" name="Line 381"/>
              <p:cNvSpPr>
                <a:spLocks noChangeAspect="1" noChangeShapeType="1"/>
              </p:cNvSpPr>
              <p:nvPr/>
            </p:nvSpPr>
            <p:spPr bwMode="auto">
              <a:xfrm>
                <a:off x="7930258" y="4502166"/>
                <a:ext cx="26442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95" name="Groupe 94"/>
              <p:cNvGrpSpPr/>
              <p:nvPr/>
            </p:nvGrpSpPr>
            <p:grpSpPr>
              <a:xfrm>
                <a:off x="7015142" y="4270148"/>
                <a:ext cx="1042144" cy="1209686"/>
                <a:chOff x="7015142" y="4270148"/>
                <a:chExt cx="1042144" cy="1209686"/>
              </a:xfrm>
            </p:grpSpPr>
            <p:grpSp>
              <p:nvGrpSpPr>
                <p:cNvPr id="279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7015142" y="4270148"/>
                  <a:ext cx="1042144" cy="1209686"/>
                  <a:chOff x="7415" y="4834"/>
                  <a:chExt cx="1385" cy="1607"/>
                </a:xfrm>
              </p:grpSpPr>
              <p:sp>
                <p:nvSpPr>
                  <p:cNvPr id="280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81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57" y="5902"/>
                    <a:ext cx="643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Q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82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3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4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11" y="5915"/>
                    <a:ext cx="635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K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85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76" y="4849"/>
                    <a:ext cx="583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J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86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66" y="4856"/>
                    <a:ext cx="544" cy="52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Q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287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8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09" y="5946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90" name="Text Box 4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195317" y="4669719"/>
                  <a:ext cx="316272" cy="3279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>
                      <a:solidFill>
                        <a:srgbClr val="FF0000"/>
                      </a:solidFill>
                    </a:rPr>
                    <a:t>H</a:t>
                  </a:r>
                </a:p>
              </p:txBody>
            </p:sp>
          </p:grpSp>
        </p:grpSp>
      </p:grpSp>
      <p:grpSp>
        <p:nvGrpSpPr>
          <p:cNvPr id="104" name="Groupe 103"/>
          <p:cNvGrpSpPr/>
          <p:nvPr/>
        </p:nvGrpSpPr>
        <p:grpSpPr>
          <a:xfrm>
            <a:off x="1170930" y="4777340"/>
            <a:ext cx="5931057" cy="1236881"/>
            <a:chOff x="1170930" y="3991522"/>
            <a:chExt cx="5931057" cy="1236881"/>
          </a:xfrm>
        </p:grpSpPr>
        <p:grpSp>
          <p:nvGrpSpPr>
            <p:cNvPr id="103" name="Groupe 102"/>
            <p:cNvGrpSpPr/>
            <p:nvPr/>
          </p:nvGrpSpPr>
          <p:grpSpPr>
            <a:xfrm>
              <a:off x="1170930" y="3991522"/>
              <a:ext cx="5742610" cy="286460"/>
              <a:chOff x="1170930" y="3991522"/>
              <a:chExt cx="5742610" cy="286460"/>
            </a:xfrm>
          </p:grpSpPr>
          <p:sp>
            <p:nvSpPr>
              <p:cNvPr id="212" name="Line 400"/>
              <p:cNvSpPr>
                <a:spLocks noChangeAspect="1" noChangeShapeType="1"/>
              </p:cNvSpPr>
              <p:nvPr/>
            </p:nvSpPr>
            <p:spPr bwMode="auto">
              <a:xfrm>
                <a:off x="1405540" y="4144835"/>
                <a:ext cx="550800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Text Box 374"/>
              <p:cNvSpPr txBox="1">
                <a:spLocks noChangeAspect="1" noChangeArrowheads="1"/>
              </p:cNvSpPr>
              <p:nvPr/>
            </p:nvSpPr>
            <p:spPr bwMode="auto">
              <a:xfrm>
                <a:off x="1170930" y="3991522"/>
                <a:ext cx="305902" cy="28646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1</a:t>
                </a:r>
              </a:p>
            </p:txBody>
          </p:sp>
        </p:grpSp>
        <p:grpSp>
          <p:nvGrpSpPr>
            <p:cNvPr id="101" name="Groupe 100"/>
            <p:cNvGrpSpPr/>
            <p:nvPr/>
          </p:nvGrpSpPr>
          <p:grpSpPr>
            <a:xfrm>
              <a:off x="1746206" y="4148403"/>
              <a:ext cx="218813" cy="1080000"/>
              <a:chOff x="1746206" y="4148403"/>
              <a:chExt cx="218813" cy="1080000"/>
            </a:xfrm>
          </p:grpSpPr>
          <p:grpSp>
            <p:nvGrpSpPr>
              <p:cNvPr id="249" name="Group 416"/>
              <p:cNvGrpSpPr>
                <a:grpSpLocks noChangeAspect="1"/>
              </p:cNvGrpSpPr>
              <p:nvPr/>
            </p:nvGrpSpPr>
            <p:grpSpPr bwMode="auto">
              <a:xfrm>
                <a:off x="1748896" y="4463205"/>
                <a:ext cx="216123" cy="760865"/>
                <a:chOff x="2659" y="5059"/>
                <a:chExt cx="288" cy="587"/>
              </a:xfrm>
            </p:grpSpPr>
            <p:sp>
              <p:nvSpPr>
                <p:cNvPr id="250" name="Line 4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5646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1" name="Line 4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67" y="5059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52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1746206" y="4148403"/>
                <a:ext cx="0" cy="108000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3492415" y="4154599"/>
              <a:ext cx="216708" cy="1062881"/>
              <a:chOff x="3492415" y="4154599"/>
              <a:chExt cx="216708" cy="1062881"/>
            </a:xfrm>
          </p:grpSpPr>
          <p:sp>
            <p:nvSpPr>
              <p:cNvPr id="236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3498897" y="4154599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3492415" y="5217480"/>
                <a:ext cx="2099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Line 429"/>
              <p:cNvSpPr>
                <a:spLocks noChangeAspect="1" noChangeShapeType="1"/>
              </p:cNvSpPr>
              <p:nvPr/>
            </p:nvSpPr>
            <p:spPr bwMode="auto">
              <a:xfrm flipH="1">
                <a:off x="3499139" y="4444947"/>
                <a:ext cx="2099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6" name="Groupe 95"/>
            <p:cNvGrpSpPr/>
            <p:nvPr/>
          </p:nvGrpSpPr>
          <p:grpSpPr>
            <a:xfrm>
              <a:off x="6892003" y="4140200"/>
              <a:ext cx="209984" cy="1073576"/>
              <a:chOff x="6892003" y="4140200"/>
              <a:chExt cx="209984" cy="1073576"/>
            </a:xfrm>
          </p:grpSpPr>
          <p:sp>
            <p:nvSpPr>
              <p:cNvPr id="273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6904706" y="4140200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6892003" y="5213776"/>
                <a:ext cx="2099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6893498" y="4441243"/>
                <a:ext cx="204753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7" name="Groupe 96"/>
            <p:cNvGrpSpPr/>
            <p:nvPr/>
          </p:nvGrpSpPr>
          <p:grpSpPr>
            <a:xfrm>
              <a:off x="5199246" y="4146732"/>
              <a:ext cx="212847" cy="1062880"/>
              <a:chOff x="5199246" y="4146732"/>
              <a:chExt cx="212847" cy="1062880"/>
            </a:xfrm>
          </p:grpSpPr>
          <p:sp>
            <p:nvSpPr>
              <p:cNvPr id="216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5202109" y="5207469"/>
                <a:ext cx="2099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5203604" y="4444705"/>
                <a:ext cx="204753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5199246" y="4146732"/>
                <a:ext cx="0" cy="106288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12" name="Groupe 111"/>
          <p:cNvGrpSpPr/>
          <p:nvPr/>
        </p:nvGrpSpPr>
        <p:grpSpPr>
          <a:xfrm>
            <a:off x="79705" y="2143116"/>
            <a:ext cx="3679583" cy="1188000"/>
            <a:chOff x="-26892" y="2143116"/>
            <a:chExt cx="3679583" cy="1188000"/>
          </a:xfrm>
        </p:grpSpPr>
        <p:sp>
          <p:nvSpPr>
            <p:cNvPr id="113" name="Forme en L 112"/>
            <p:cNvSpPr/>
            <p:nvPr/>
          </p:nvSpPr>
          <p:spPr>
            <a:xfrm>
              <a:off x="41558" y="2200906"/>
              <a:ext cx="3492000" cy="1008000"/>
            </a:xfrm>
            <a:prstGeom prst="corner">
              <a:avLst>
                <a:gd name="adj1" fmla="val 50000"/>
                <a:gd name="adj2" fmla="val 183276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4" name="Image 1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6892" y="2143116"/>
              <a:ext cx="3679583" cy="118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3"/>
          <p:cNvSpPr>
            <a:spLocks noChangeArrowheads="1"/>
          </p:cNvSpPr>
          <p:nvPr/>
        </p:nvSpPr>
        <p:spPr bwMode="auto">
          <a:xfrm>
            <a:off x="7579299" y="471276"/>
            <a:ext cx="138531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ar-SA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fr-FR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 err="1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T :</a:t>
            </a:r>
            <a:r>
              <a:rPr lang="fr-FR" b="1" dirty="0">
                <a:solidFill>
                  <a:srgbClr val="0000FF"/>
                </a:solidFill>
                <a:cs typeface="Arabic Transparent" pitchFamily="2" charset="-78"/>
              </a:rPr>
              <a:t> </a:t>
            </a:r>
          </a:p>
        </p:txBody>
      </p:sp>
      <p:sp>
        <p:nvSpPr>
          <p:cNvPr id="195" name="Rectangle 234"/>
          <p:cNvSpPr>
            <a:spLocks noChangeArrowheads="1"/>
          </p:cNvSpPr>
          <p:nvPr/>
        </p:nvSpPr>
        <p:spPr bwMode="auto">
          <a:xfrm>
            <a:off x="4293776" y="0"/>
            <a:ext cx="902811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DZ" sz="2800" b="1" u="sng" dirty="0" smtClean="0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تذكير:</a:t>
            </a:r>
            <a:endParaRPr lang="fr-FR" sz="2800" b="1" u="sng" dirty="0">
              <a:solidFill>
                <a:srgbClr val="FF33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197" name="Groupe 196"/>
          <p:cNvGrpSpPr/>
          <p:nvPr/>
        </p:nvGrpSpPr>
        <p:grpSpPr>
          <a:xfrm>
            <a:off x="924000" y="857232"/>
            <a:ext cx="8005718" cy="369332"/>
            <a:chOff x="-4694" y="549275"/>
            <a:chExt cx="8005718" cy="369332"/>
          </a:xfrm>
        </p:grpSpPr>
        <p:sp>
          <p:nvSpPr>
            <p:cNvPr id="198" name="Rectangle 5"/>
            <p:cNvSpPr>
              <a:spLocks noChangeArrowheads="1"/>
            </p:cNvSpPr>
            <p:nvPr/>
          </p:nvSpPr>
          <p:spPr bwMode="auto">
            <a:xfrm>
              <a:off x="-4694" y="549275"/>
              <a:ext cx="8005718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r" rtl="1"/>
              <a:r>
                <a:rPr lang="ar-DZ" b="1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هو </a:t>
              </a:r>
              <a:r>
                <a:rPr lang="ar-DZ" b="1" dirty="0" err="1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قلاب</a:t>
              </a:r>
              <a:r>
                <a:rPr lang="ar-DZ" b="1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 يغير من حالته في المخرج </a:t>
              </a:r>
              <a:r>
                <a:rPr lang="ar-DZ" b="1" dirty="0" smtClean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(من </a:t>
              </a:r>
              <a:r>
                <a:rPr lang="fr-FR" b="1" dirty="0" smtClean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ar-DZ" b="1" dirty="0" smtClean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 إلى </a:t>
              </a:r>
              <a:r>
                <a:rPr lang="fr-FR" b="1" dirty="0" smtClean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r>
                <a:rPr lang="ar-DZ" b="1" dirty="0" smtClean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)عند </a:t>
              </a:r>
              <a:r>
                <a:rPr lang="ar-DZ" b="1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كل حضور الجبهة </a:t>
              </a:r>
              <a:r>
                <a:rPr lang="ar-DZ" b="1" dirty="0" smtClean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للإشارة </a:t>
              </a:r>
              <a:r>
                <a:rPr lang="ar-DZ" b="1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الساعة في كل مرة</a:t>
              </a:r>
              <a:r>
                <a:rPr lang="fr-FR" b="1" dirty="0">
                  <a:solidFill>
                    <a:schemeClr val="tx1"/>
                  </a:solidFill>
                  <a:ea typeface="Times New Roman" pitchFamily="18" charset="0"/>
                  <a:cs typeface="Arabic Transparent" pitchFamily="2" charset="-78"/>
                </a:rPr>
                <a:t> .</a:t>
              </a:r>
              <a:r>
                <a:rPr lang="fr-FR" b="1" dirty="0">
                  <a:solidFill>
                    <a:schemeClr val="tx1"/>
                  </a:solidFill>
                  <a:cs typeface="Arabic Transparent" pitchFamily="2" charset="-78"/>
                </a:rPr>
                <a:t> </a:t>
              </a:r>
            </a:p>
          </p:txBody>
        </p:sp>
        <p:cxnSp>
          <p:nvCxnSpPr>
            <p:cNvPr id="199" name="Connecteur droit 198"/>
            <p:cNvCxnSpPr/>
            <p:nvPr/>
          </p:nvCxnSpPr>
          <p:spPr>
            <a:xfrm rot="16200000" flipH="1">
              <a:off x="4191896" y="513127"/>
              <a:ext cx="0" cy="14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2" name="Groupe 331"/>
          <p:cNvGrpSpPr>
            <a:grpSpLocks noChangeAspect="1"/>
          </p:cNvGrpSpPr>
          <p:nvPr/>
        </p:nvGrpSpPr>
        <p:grpSpPr>
          <a:xfrm>
            <a:off x="186987" y="1385436"/>
            <a:ext cx="2122318" cy="864000"/>
            <a:chOff x="184132" y="1388377"/>
            <a:chExt cx="2344151" cy="954308"/>
          </a:xfrm>
        </p:grpSpPr>
        <p:grpSp>
          <p:nvGrpSpPr>
            <p:cNvPr id="200" name="Groupe 199"/>
            <p:cNvGrpSpPr/>
            <p:nvPr/>
          </p:nvGrpSpPr>
          <p:grpSpPr>
            <a:xfrm>
              <a:off x="986656" y="1388377"/>
              <a:ext cx="1541627" cy="954308"/>
              <a:chOff x="986656" y="1594883"/>
              <a:chExt cx="1541627" cy="954308"/>
            </a:xfrm>
          </p:grpSpPr>
          <p:sp>
            <p:nvSpPr>
              <p:cNvPr id="201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986656" y="1610298"/>
                <a:ext cx="852854" cy="86773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02" name="Line 95"/>
              <p:cNvSpPr>
                <a:spLocks noChangeAspect="1" noChangeShapeType="1"/>
              </p:cNvSpPr>
              <p:nvPr/>
            </p:nvSpPr>
            <p:spPr bwMode="auto">
              <a:xfrm>
                <a:off x="1846722" y="1790171"/>
                <a:ext cx="23980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03" name="Line 97"/>
              <p:cNvSpPr>
                <a:spLocks noChangeAspect="1" noChangeShapeType="1"/>
              </p:cNvSpPr>
              <p:nvPr/>
            </p:nvSpPr>
            <p:spPr bwMode="auto">
              <a:xfrm>
                <a:off x="1846722" y="2339669"/>
                <a:ext cx="23980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04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2037848" y="1594883"/>
                <a:ext cx="436343" cy="49810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sz="1600" b="1" dirty="0">
                    <a:solidFill>
                      <a:schemeClr val="tx1"/>
                    </a:solidFill>
                  </a:rPr>
                  <a:t>Q</a:t>
                </a:r>
              </a:p>
            </p:txBody>
          </p:sp>
          <p:sp>
            <p:nvSpPr>
              <p:cNvPr id="205" name="Text Box 99"/>
              <p:cNvSpPr txBox="1">
                <a:spLocks noChangeAspect="1" noChangeArrowheads="1"/>
              </p:cNvSpPr>
              <p:nvPr/>
            </p:nvSpPr>
            <p:spPr bwMode="auto">
              <a:xfrm>
                <a:off x="2050468" y="2165729"/>
                <a:ext cx="477815" cy="38346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sz="1600" b="1" dirty="0">
                    <a:solidFill>
                      <a:schemeClr val="tx1"/>
                    </a:solidFill>
                  </a:rPr>
                  <a:t>Q</a:t>
                </a:r>
              </a:p>
            </p:txBody>
          </p:sp>
          <p:sp>
            <p:nvSpPr>
              <p:cNvPr id="206" name="Line 100"/>
              <p:cNvSpPr>
                <a:spLocks noChangeAspect="1" noChangeShapeType="1"/>
              </p:cNvSpPr>
              <p:nvPr/>
            </p:nvSpPr>
            <p:spPr bwMode="auto">
              <a:xfrm>
                <a:off x="2172387" y="2203282"/>
                <a:ext cx="15905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</p:grpSp>
        <p:grpSp>
          <p:nvGrpSpPr>
            <p:cNvPr id="244" name="Groupe 243"/>
            <p:cNvGrpSpPr/>
            <p:nvPr/>
          </p:nvGrpSpPr>
          <p:grpSpPr>
            <a:xfrm>
              <a:off x="184132" y="1643040"/>
              <a:ext cx="947469" cy="384243"/>
              <a:chOff x="184132" y="1849546"/>
              <a:chExt cx="947469" cy="384243"/>
            </a:xfrm>
          </p:grpSpPr>
          <p:sp>
            <p:nvSpPr>
              <p:cNvPr id="245" name="Line 44"/>
              <p:cNvSpPr>
                <a:spLocks noChangeShapeType="1"/>
              </p:cNvSpPr>
              <p:nvPr/>
            </p:nvSpPr>
            <p:spPr bwMode="auto">
              <a:xfrm>
                <a:off x="986802" y="1849546"/>
                <a:ext cx="0" cy="384243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46" name="Line 45"/>
              <p:cNvSpPr>
                <a:spLocks noChangeShapeType="1"/>
              </p:cNvSpPr>
              <p:nvPr/>
            </p:nvSpPr>
            <p:spPr bwMode="auto">
              <a:xfrm flipH="1">
                <a:off x="469540" y="2048808"/>
                <a:ext cx="576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47" name="AutoShape 46"/>
              <p:cNvSpPr>
                <a:spLocks noChangeAspect="1" noChangeArrowheads="1"/>
              </p:cNvSpPr>
              <p:nvPr/>
            </p:nvSpPr>
            <p:spPr bwMode="auto">
              <a:xfrm rot="5400000">
                <a:off x="966965" y="1977488"/>
                <a:ext cx="183332" cy="145940"/>
              </a:xfrm>
              <a:prstGeom prst="triangle">
                <a:avLst>
                  <a:gd name="adj" fmla="val 5000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48" name="ZoneTexte 247"/>
              <p:cNvSpPr txBox="1"/>
              <p:nvPr/>
            </p:nvSpPr>
            <p:spPr>
              <a:xfrm>
                <a:off x="184132" y="1857364"/>
                <a:ext cx="27036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H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Ellipse 248"/>
              <p:cNvSpPr/>
              <p:nvPr/>
            </p:nvSpPr>
            <p:spPr>
              <a:xfrm>
                <a:off x="845003" y="2000240"/>
                <a:ext cx="108000" cy="108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51" name="Rectangle 131"/>
          <p:cNvSpPr>
            <a:spLocks noChangeArrowheads="1"/>
          </p:cNvSpPr>
          <p:nvPr/>
        </p:nvSpPr>
        <p:spPr bwMode="auto">
          <a:xfrm>
            <a:off x="7072330" y="2285992"/>
            <a:ext cx="1874231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ar-SA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 المخطط الزمني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b="1" dirty="0">
                <a:solidFill>
                  <a:srgbClr val="0000FF"/>
                </a:solidFill>
                <a:cs typeface="Arabic Transparent" pitchFamily="2" charset="-78"/>
              </a:rPr>
              <a:t> 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4357686" y="4702742"/>
            <a:ext cx="460094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>
                <a:solidFill>
                  <a:srgbClr val="0000FF"/>
                </a:solidFill>
              </a:rPr>
              <a:t>3- انجا</a:t>
            </a:r>
            <a:r>
              <a:rPr lang="ar-DZ" b="1" dirty="0" smtClean="0">
                <a:solidFill>
                  <a:srgbClr val="0000FF"/>
                </a:solidFill>
                <a:latin typeface="Arial"/>
                <a:cs typeface="Arial"/>
              </a:rPr>
              <a:t>ز </a:t>
            </a:r>
            <a:r>
              <a:rPr lang="ar-DZ" b="1" dirty="0" err="1" smtClean="0">
                <a:solidFill>
                  <a:srgbClr val="0000FF"/>
                </a:solidFill>
                <a:latin typeface="Arial"/>
                <a:cs typeface="Arial"/>
              </a:rPr>
              <a:t>القلاب</a:t>
            </a:r>
            <a:r>
              <a:rPr lang="ar-DZ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ar-DZ" b="1" dirty="0" smtClean="0">
                <a:solidFill>
                  <a:srgbClr val="0000FF"/>
                </a:solidFill>
                <a:latin typeface="Arial"/>
                <a:cs typeface="Arial"/>
              </a:rPr>
              <a:t> انطلاقا من </a:t>
            </a:r>
            <a:r>
              <a:rPr lang="ar-DZ" b="1" dirty="0" smtClean="0">
                <a:solidFill>
                  <a:srgbClr val="0000FF"/>
                </a:solidFill>
              </a:rPr>
              <a:t>الدارة المندمجة </a:t>
            </a:r>
            <a:r>
              <a:rPr lang="ar-DZ" b="1" dirty="0" err="1" smtClean="0">
                <a:solidFill>
                  <a:srgbClr val="0000FF"/>
                </a:solidFill>
              </a:rPr>
              <a:t>للقلاب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JK</a:t>
            </a:r>
            <a:r>
              <a:rPr lang="ar-DZ" b="1" dirty="0" smtClean="0">
                <a:solidFill>
                  <a:srgbClr val="0000FF"/>
                </a:solidFill>
              </a:rPr>
              <a:t>. 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375" name="Groupe 374"/>
          <p:cNvGrpSpPr>
            <a:grpSpLocks noChangeAspect="1"/>
          </p:cNvGrpSpPr>
          <p:nvPr/>
        </p:nvGrpSpPr>
        <p:grpSpPr>
          <a:xfrm>
            <a:off x="928662" y="5072074"/>
            <a:ext cx="2589501" cy="1476000"/>
            <a:chOff x="944045" y="5209679"/>
            <a:chExt cx="2842137" cy="1656000"/>
          </a:xfrm>
        </p:grpSpPr>
        <p:grpSp>
          <p:nvGrpSpPr>
            <p:cNvPr id="290" name="Groupe 289"/>
            <p:cNvGrpSpPr/>
            <p:nvPr/>
          </p:nvGrpSpPr>
          <p:grpSpPr>
            <a:xfrm>
              <a:off x="1187118" y="5209679"/>
              <a:ext cx="2599064" cy="1656000"/>
              <a:chOff x="1115680" y="3929066"/>
              <a:chExt cx="2599064" cy="1648321"/>
            </a:xfrm>
          </p:grpSpPr>
          <p:grpSp>
            <p:nvGrpSpPr>
              <p:cNvPr id="291" name="Groupe 70"/>
              <p:cNvGrpSpPr/>
              <p:nvPr/>
            </p:nvGrpSpPr>
            <p:grpSpPr>
              <a:xfrm>
                <a:off x="1115680" y="3929066"/>
                <a:ext cx="2599064" cy="1648321"/>
                <a:chOff x="1115680" y="3929066"/>
                <a:chExt cx="2599064" cy="1648321"/>
              </a:xfrm>
            </p:grpSpPr>
            <p:sp>
              <p:nvSpPr>
                <p:cNvPr id="294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67990" y="4421270"/>
                  <a:ext cx="575420" cy="603441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fr-FR" sz="1600" b="1" dirty="0">
                      <a:solidFill>
                        <a:schemeClr val="tx1"/>
                      </a:solidFill>
                    </a:rPr>
                    <a:t>Q</a:t>
                  </a:r>
                </a:p>
              </p:txBody>
            </p:sp>
            <p:sp>
              <p:nvSpPr>
                <p:cNvPr id="295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84635" y="5112834"/>
                  <a:ext cx="630109" cy="4645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fr-FR" sz="1600" b="1" dirty="0">
                      <a:solidFill>
                        <a:schemeClr val="tx1"/>
                      </a:solidFill>
                    </a:rPr>
                    <a:t>Q</a:t>
                  </a:r>
                </a:p>
              </p:txBody>
            </p:sp>
            <p:sp>
              <p:nvSpPr>
                <p:cNvPr id="296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3182721" y="5168856"/>
                  <a:ext cx="168823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297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1857192" y="4439948"/>
                  <a:ext cx="1004728" cy="105123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298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2870416" y="4657857"/>
                  <a:ext cx="282513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29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2870416" y="5323558"/>
                  <a:ext cx="282513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  <p:sp>
              <p:nvSpPr>
                <p:cNvPr id="300" name="Text Box 10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15680" y="3929066"/>
                  <a:ext cx="785818" cy="36158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fr-FR" sz="1600" b="1" dirty="0" smtClean="0">
                      <a:solidFill>
                        <a:schemeClr val="tx1"/>
                      </a:solidFill>
                    </a:rPr>
                    <a:t>+</a:t>
                  </a:r>
                  <a:r>
                    <a:rPr lang="fr-FR" sz="1600" b="1" dirty="0" err="1" smtClean="0">
                      <a:solidFill>
                        <a:schemeClr val="tx1"/>
                      </a:solidFill>
                    </a:rPr>
                    <a:t>Vcc</a:t>
                  </a:r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18815" y="4439704"/>
                  <a:ext cx="575420" cy="445322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fr-FR" sz="1600" b="1" dirty="0" smtClean="0">
                      <a:solidFill>
                        <a:schemeClr val="tx1"/>
                      </a:solidFill>
                    </a:rPr>
                    <a:t>J</a:t>
                  </a:r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14559" y="5110367"/>
                  <a:ext cx="630109" cy="4645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fr-FR" sz="1600" b="1" dirty="0" smtClean="0">
                      <a:solidFill>
                        <a:schemeClr val="tx1"/>
                      </a:solidFill>
                    </a:rPr>
                    <a:t>K</a:t>
                  </a:r>
                  <a:endParaRPr lang="fr-FR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3" name="Connecteur droit 302"/>
                <p:cNvCxnSpPr/>
                <p:nvPr/>
              </p:nvCxnSpPr>
              <p:spPr>
                <a:xfrm rot="5400000" flipH="1" flipV="1">
                  <a:off x="934818" y="4796081"/>
                  <a:ext cx="1044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4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1340444" y="4273807"/>
                  <a:ext cx="2520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2000"/>
                </a:p>
              </p:txBody>
            </p:sp>
          </p:grpSp>
          <p:sp>
            <p:nvSpPr>
              <p:cNvPr id="292" name="Line 94"/>
              <p:cNvSpPr>
                <a:spLocks noChangeAspect="1" noChangeShapeType="1"/>
              </p:cNvSpPr>
              <p:nvPr/>
            </p:nvSpPr>
            <p:spPr bwMode="auto">
              <a:xfrm>
                <a:off x="1461356" y="4601184"/>
                <a:ext cx="3960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293" name="Line 94"/>
              <p:cNvSpPr>
                <a:spLocks noChangeAspect="1" noChangeShapeType="1"/>
              </p:cNvSpPr>
              <p:nvPr/>
            </p:nvSpPr>
            <p:spPr bwMode="auto">
              <a:xfrm>
                <a:off x="1443500" y="5318081"/>
                <a:ext cx="3960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</p:grpSp>
        <p:grpSp>
          <p:nvGrpSpPr>
            <p:cNvPr id="305" name="Groupe 304"/>
            <p:cNvGrpSpPr/>
            <p:nvPr/>
          </p:nvGrpSpPr>
          <p:grpSpPr>
            <a:xfrm>
              <a:off x="944045" y="6042242"/>
              <a:ext cx="1397994" cy="398422"/>
              <a:chOff x="872607" y="4761629"/>
              <a:chExt cx="1397994" cy="398422"/>
            </a:xfrm>
          </p:grpSpPr>
          <p:sp>
            <p:nvSpPr>
              <p:cNvPr id="306" name="Line 44"/>
              <p:cNvSpPr>
                <a:spLocks noChangeShapeType="1"/>
              </p:cNvSpPr>
              <p:nvPr/>
            </p:nvSpPr>
            <p:spPr bwMode="auto">
              <a:xfrm>
                <a:off x="1855231" y="4761629"/>
                <a:ext cx="0" cy="384243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07" name="Line 45"/>
              <p:cNvSpPr>
                <a:spLocks noChangeShapeType="1"/>
              </p:cNvSpPr>
              <p:nvPr/>
            </p:nvSpPr>
            <p:spPr bwMode="auto">
              <a:xfrm flipH="1">
                <a:off x="1183920" y="4974539"/>
                <a:ext cx="612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08" name="AutoShape 46"/>
              <p:cNvSpPr>
                <a:spLocks noChangeAspect="1" noChangeArrowheads="1"/>
              </p:cNvSpPr>
              <p:nvPr/>
            </p:nvSpPr>
            <p:spPr bwMode="auto">
              <a:xfrm rot="5400000">
                <a:off x="1835394" y="4889571"/>
                <a:ext cx="183332" cy="145940"/>
              </a:xfrm>
              <a:prstGeom prst="triangle">
                <a:avLst>
                  <a:gd name="adj" fmla="val 5000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09" name="ZoneTexte 308"/>
              <p:cNvSpPr txBox="1"/>
              <p:nvPr/>
            </p:nvSpPr>
            <p:spPr>
              <a:xfrm>
                <a:off x="872607" y="4777071"/>
                <a:ext cx="27036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H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0" name="Ellipse 309"/>
              <p:cNvSpPr/>
              <p:nvPr/>
            </p:nvSpPr>
            <p:spPr>
              <a:xfrm>
                <a:off x="1739301" y="4912323"/>
                <a:ext cx="108000" cy="108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1" name="ZoneTexte 310"/>
              <p:cNvSpPr txBox="1"/>
              <p:nvPr/>
            </p:nvSpPr>
            <p:spPr>
              <a:xfrm>
                <a:off x="2000232" y="4790719"/>
                <a:ext cx="27036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12" name="Groupe 311"/>
          <p:cNvGrpSpPr>
            <a:grpSpLocks noChangeAspect="1"/>
          </p:cNvGrpSpPr>
          <p:nvPr/>
        </p:nvGrpSpPr>
        <p:grpSpPr>
          <a:xfrm>
            <a:off x="5429256" y="5429264"/>
            <a:ext cx="2166586" cy="1008000"/>
            <a:chOff x="5516077" y="4492708"/>
            <a:chExt cx="2484947" cy="1156117"/>
          </a:xfrm>
        </p:grpSpPr>
        <p:sp>
          <p:nvSpPr>
            <p:cNvPr id="313" name="Line 94"/>
            <p:cNvSpPr>
              <a:spLocks noChangeAspect="1" noChangeShapeType="1"/>
            </p:cNvSpPr>
            <p:nvPr/>
          </p:nvSpPr>
          <p:spPr bwMode="auto">
            <a:xfrm>
              <a:off x="5863216" y="4672622"/>
              <a:ext cx="396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314" name="Line 94"/>
            <p:cNvSpPr>
              <a:spLocks noChangeAspect="1" noChangeShapeType="1"/>
            </p:cNvSpPr>
            <p:nvPr/>
          </p:nvSpPr>
          <p:spPr bwMode="auto">
            <a:xfrm>
              <a:off x="5845360" y="5389519"/>
              <a:ext cx="396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315" name="Text Box 98"/>
            <p:cNvSpPr txBox="1">
              <a:spLocks noChangeAspect="1" noChangeArrowheads="1"/>
            </p:cNvSpPr>
            <p:nvPr/>
          </p:nvSpPr>
          <p:spPr bwMode="auto">
            <a:xfrm>
              <a:off x="7354270" y="4492708"/>
              <a:ext cx="575420" cy="60344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16" name="Text Box 99"/>
            <p:cNvSpPr txBox="1">
              <a:spLocks noChangeAspect="1" noChangeArrowheads="1"/>
            </p:cNvSpPr>
            <p:nvPr/>
          </p:nvSpPr>
          <p:spPr bwMode="auto">
            <a:xfrm>
              <a:off x="7370915" y="5184272"/>
              <a:ext cx="630109" cy="464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317" name="Line 100"/>
            <p:cNvSpPr>
              <a:spLocks noChangeAspect="1" noChangeShapeType="1"/>
            </p:cNvSpPr>
            <p:nvPr/>
          </p:nvSpPr>
          <p:spPr bwMode="auto">
            <a:xfrm>
              <a:off x="7456611" y="5228369"/>
              <a:ext cx="16882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318" name="Rectangle 93"/>
            <p:cNvSpPr>
              <a:spLocks noChangeAspect="1" noChangeArrowheads="1"/>
            </p:cNvSpPr>
            <p:nvPr/>
          </p:nvSpPr>
          <p:spPr bwMode="auto">
            <a:xfrm>
              <a:off x="6143472" y="4511386"/>
              <a:ext cx="1004728" cy="105123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319" name="Line 95"/>
            <p:cNvSpPr>
              <a:spLocks noChangeAspect="1" noChangeShapeType="1"/>
            </p:cNvSpPr>
            <p:nvPr/>
          </p:nvSpPr>
          <p:spPr bwMode="auto">
            <a:xfrm>
              <a:off x="7156696" y="4729295"/>
              <a:ext cx="2825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320" name="Line 97"/>
            <p:cNvSpPr>
              <a:spLocks noChangeAspect="1" noChangeShapeType="1"/>
            </p:cNvSpPr>
            <p:nvPr/>
          </p:nvSpPr>
          <p:spPr bwMode="auto">
            <a:xfrm>
              <a:off x="7156696" y="5394996"/>
              <a:ext cx="28251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321" name="Text Box 98"/>
            <p:cNvSpPr txBox="1">
              <a:spLocks noChangeAspect="1" noChangeArrowheads="1"/>
            </p:cNvSpPr>
            <p:nvPr/>
          </p:nvSpPr>
          <p:spPr bwMode="auto">
            <a:xfrm>
              <a:off x="6105095" y="4511142"/>
              <a:ext cx="575420" cy="4453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J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2" name="Text Box 99"/>
            <p:cNvSpPr txBox="1">
              <a:spLocks noChangeAspect="1" noChangeArrowheads="1"/>
            </p:cNvSpPr>
            <p:nvPr/>
          </p:nvSpPr>
          <p:spPr bwMode="auto">
            <a:xfrm>
              <a:off x="6100839" y="5181805"/>
              <a:ext cx="630109" cy="46455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tx1"/>
                  </a:solidFill>
                </a:rPr>
                <a:t>K</a:t>
              </a:r>
              <a:endParaRPr lang="fr-FR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23" name="Groupe 145"/>
            <p:cNvGrpSpPr/>
            <p:nvPr/>
          </p:nvGrpSpPr>
          <p:grpSpPr>
            <a:xfrm>
              <a:off x="5516077" y="4833067"/>
              <a:ext cx="1040804" cy="398422"/>
              <a:chOff x="1229797" y="4761629"/>
              <a:chExt cx="1040804" cy="398422"/>
            </a:xfrm>
          </p:grpSpPr>
          <p:sp>
            <p:nvSpPr>
              <p:cNvPr id="326" name="Line 45"/>
              <p:cNvSpPr>
                <a:spLocks noChangeShapeType="1"/>
              </p:cNvSpPr>
              <p:nvPr/>
            </p:nvSpPr>
            <p:spPr bwMode="auto">
              <a:xfrm flipH="1">
                <a:off x="1531108" y="4974539"/>
                <a:ext cx="396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27" name="Line 44"/>
              <p:cNvSpPr>
                <a:spLocks noChangeShapeType="1"/>
              </p:cNvSpPr>
              <p:nvPr/>
            </p:nvSpPr>
            <p:spPr bwMode="auto">
              <a:xfrm>
                <a:off x="1855231" y="4761629"/>
                <a:ext cx="0" cy="384243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28" name="AutoShape 46"/>
              <p:cNvSpPr>
                <a:spLocks noChangeAspect="1" noChangeArrowheads="1"/>
              </p:cNvSpPr>
              <p:nvPr/>
            </p:nvSpPr>
            <p:spPr bwMode="auto">
              <a:xfrm rot="5400000">
                <a:off x="1835394" y="4889571"/>
                <a:ext cx="183332" cy="145940"/>
              </a:xfrm>
              <a:prstGeom prst="triangle">
                <a:avLst>
                  <a:gd name="adj" fmla="val 5000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329" name="ZoneTexte 328"/>
              <p:cNvSpPr txBox="1"/>
              <p:nvPr/>
            </p:nvSpPr>
            <p:spPr>
              <a:xfrm>
                <a:off x="1229797" y="4777071"/>
                <a:ext cx="27036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H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0" name="Ellipse 329"/>
              <p:cNvSpPr/>
              <p:nvPr/>
            </p:nvSpPr>
            <p:spPr>
              <a:xfrm>
                <a:off x="1739301" y="4912323"/>
                <a:ext cx="108000" cy="108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1" name="ZoneTexte 330"/>
              <p:cNvSpPr txBox="1"/>
              <p:nvPr/>
            </p:nvSpPr>
            <p:spPr>
              <a:xfrm>
                <a:off x="2000232" y="4790719"/>
                <a:ext cx="27036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4" name="Text Box 98"/>
            <p:cNvSpPr txBox="1">
              <a:spLocks noChangeAspect="1" noChangeArrowheads="1"/>
            </p:cNvSpPr>
            <p:nvPr/>
          </p:nvSpPr>
          <p:spPr bwMode="auto">
            <a:xfrm>
              <a:off x="5575330" y="4497372"/>
              <a:ext cx="370838" cy="4453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b="1" dirty="0" smtClean="0">
                  <a:solidFill>
                    <a:schemeClr val="tx1"/>
                  </a:solidFill>
                </a:rPr>
                <a:t>1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325" name="Text Box 98"/>
            <p:cNvSpPr txBox="1">
              <a:spLocks noChangeAspect="1" noChangeArrowheads="1"/>
            </p:cNvSpPr>
            <p:nvPr/>
          </p:nvSpPr>
          <p:spPr bwMode="auto">
            <a:xfrm>
              <a:off x="5585780" y="5187654"/>
              <a:ext cx="370838" cy="4453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b="1" dirty="0" smtClean="0">
                  <a:solidFill>
                    <a:schemeClr val="tx1"/>
                  </a:solidFill>
                </a:rPr>
                <a:t>1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4" name="Groupe 383"/>
          <p:cNvGrpSpPr/>
          <p:nvPr/>
        </p:nvGrpSpPr>
        <p:grpSpPr>
          <a:xfrm>
            <a:off x="258424" y="3000372"/>
            <a:ext cx="4791647" cy="880338"/>
            <a:chOff x="483882" y="4933970"/>
            <a:chExt cx="4791647" cy="880338"/>
          </a:xfrm>
        </p:grpSpPr>
        <p:sp>
          <p:nvSpPr>
            <p:cNvPr id="385" name="Parenthèse ouvrante 384"/>
            <p:cNvSpPr/>
            <p:nvPr/>
          </p:nvSpPr>
          <p:spPr>
            <a:xfrm rot="5400000">
              <a:off x="998613" y="541349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6" name="Parenthèse ouvrante 385"/>
            <p:cNvSpPr/>
            <p:nvPr/>
          </p:nvSpPr>
          <p:spPr>
            <a:xfrm rot="5400000">
              <a:off x="1547274" y="541349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7" name="Parenthèse ouvrante 386"/>
            <p:cNvSpPr/>
            <p:nvPr/>
          </p:nvSpPr>
          <p:spPr>
            <a:xfrm rot="5400000">
              <a:off x="2083357" y="541349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8" name="Parenthèse ouvrante 387"/>
            <p:cNvSpPr/>
            <p:nvPr/>
          </p:nvSpPr>
          <p:spPr>
            <a:xfrm rot="5400000">
              <a:off x="2636731" y="541349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9" name="Parenthèse ouvrante 388"/>
            <p:cNvSpPr/>
            <p:nvPr/>
          </p:nvSpPr>
          <p:spPr>
            <a:xfrm rot="5400000">
              <a:off x="3182387" y="541349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0" name="Parenthèse ouvrante 389"/>
            <p:cNvSpPr/>
            <p:nvPr/>
          </p:nvSpPr>
          <p:spPr>
            <a:xfrm rot="5400000">
              <a:off x="3712514" y="541349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1" name="Parenthèse ouvrante 390"/>
            <p:cNvSpPr/>
            <p:nvPr/>
          </p:nvSpPr>
          <p:spPr>
            <a:xfrm rot="5400000">
              <a:off x="4275092" y="541349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2" name="Line 899"/>
            <p:cNvSpPr>
              <a:spLocks noChangeShapeType="1"/>
            </p:cNvSpPr>
            <p:nvPr/>
          </p:nvSpPr>
          <p:spPr bwMode="auto">
            <a:xfrm flipV="1">
              <a:off x="750891" y="5237183"/>
              <a:ext cx="0" cy="423863"/>
            </a:xfrm>
            <a:prstGeom prst="line">
              <a:avLst/>
            </a:prstGeom>
            <a:ln w="1587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3" name="Line 900"/>
            <p:cNvSpPr>
              <a:spLocks noChangeShapeType="1"/>
            </p:cNvSpPr>
            <p:nvPr/>
          </p:nvSpPr>
          <p:spPr bwMode="auto">
            <a:xfrm flipV="1">
              <a:off x="754066" y="5659458"/>
              <a:ext cx="4092575" cy="0"/>
            </a:xfrm>
            <a:prstGeom prst="line">
              <a:avLst/>
            </a:prstGeom>
            <a:ln w="1587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4" name="Text Box 901"/>
            <p:cNvSpPr txBox="1">
              <a:spLocks noChangeArrowheads="1"/>
            </p:cNvSpPr>
            <p:nvPr/>
          </p:nvSpPr>
          <p:spPr bwMode="auto">
            <a:xfrm>
              <a:off x="483882" y="4933970"/>
              <a:ext cx="59055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b="1" dirty="0" smtClean="0">
                  <a:solidFill>
                    <a:srgbClr val="0066FF"/>
                  </a:solidFill>
                </a:rPr>
                <a:t>H</a:t>
              </a:r>
              <a:endParaRPr lang="fr-FR" b="1" dirty="0">
                <a:solidFill>
                  <a:srgbClr val="0066FF"/>
                </a:solidFill>
              </a:endParaRPr>
            </a:p>
          </p:txBody>
        </p:sp>
        <p:sp>
          <p:nvSpPr>
            <p:cNvPr id="395" name="Text Box 902"/>
            <p:cNvSpPr txBox="1">
              <a:spLocks noChangeArrowheads="1"/>
            </p:cNvSpPr>
            <p:nvPr/>
          </p:nvSpPr>
          <p:spPr bwMode="auto">
            <a:xfrm>
              <a:off x="4804041" y="5465058"/>
              <a:ext cx="471488" cy="3492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396" name="Line 904"/>
            <p:cNvSpPr>
              <a:spLocks noChangeShapeType="1"/>
            </p:cNvSpPr>
            <p:nvPr/>
          </p:nvSpPr>
          <p:spPr bwMode="auto">
            <a:xfrm>
              <a:off x="1241428" y="5499120"/>
              <a:ext cx="0" cy="12223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7" name="Line 906"/>
            <p:cNvSpPr>
              <a:spLocks noChangeShapeType="1"/>
            </p:cNvSpPr>
            <p:nvPr/>
          </p:nvSpPr>
          <p:spPr bwMode="auto">
            <a:xfrm>
              <a:off x="1785135" y="5503883"/>
              <a:ext cx="0" cy="12223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8" name="Line 908"/>
            <p:cNvSpPr>
              <a:spLocks noChangeShapeType="1"/>
            </p:cNvSpPr>
            <p:nvPr/>
          </p:nvSpPr>
          <p:spPr bwMode="auto">
            <a:xfrm>
              <a:off x="2328866" y="5499120"/>
              <a:ext cx="0" cy="12382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9" name="Line 910"/>
            <p:cNvSpPr>
              <a:spLocks noChangeShapeType="1"/>
            </p:cNvSpPr>
            <p:nvPr/>
          </p:nvSpPr>
          <p:spPr bwMode="auto">
            <a:xfrm>
              <a:off x="2876553" y="5491183"/>
              <a:ext cx="0" cy="12382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0" name="Line 912"/>
            <p:cNvSpPr>
              <a:spLocks noChangeShapeType="1"/>
            </p:cNvSpPr>
            <p:nvPr/>
          </p:nvSpPr>
          <p:spPr bwMode="auto">
            <a:xfrm>
              <a:off x="3424825" y="5489595"/>
              <a:ext cx="0" cy="12223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1" name="Line 914"/>
            <p:cNvSpPr>
              <a:spLocks noChangeShapeType="1"/>
            </p:cNvSpPr>
            <p:nvPr/>
          </p:nvSpPr>
          <p:spPr bwMode="auto">
            <a:xfrm>
              <a:off x="3954466" y="5495945"/>
              <a:ext cx="0" cy="12065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2" name="Line 916"/>
            <p:cNvSpPr>
              <a:spLocks noChangeShapeType="1"/>
            </p:cNvSpPr>
            <p:nvPr/>
          </p:nvSpPr>
          <p:spPr bwMode="auto">
            <a:xfrm>
              <a:off x="4516441" y="5488008"/>
              <a:ext cx="0" cy="12065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412" name="Légende encadrée 2 411"/>
          <p:cNvSpPr/>
          <p:nvPr/>
        </p:nvSpPr>
        <p:spPr>
          <a:xfrm>
            <a:off x="1928794" y="2643182"/>
            <a:ext cx="1901890" cy="57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9332"/>
              <a:gd name="adj6" fmla="val -45042"/>
            </a:avLst>
          </a:prstGeom>
          <a:noFill/>
          <a:ln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500" b="1" dirty="0" smtClean="0">
                <a:solidFill>
                  <a:srgbClr val="009900"/>
                </a:solidFill>
              </a:rPr>
              <a:t>عند النبضة الأولي للجبهة </a:t>
            </a:r>
            <a:r>
              <a:rPr lang="ar-DZ" sz="1500" b="1" dirty="0" err="1" smtClean="0">
                <a:solidFill>
                  <a:srgbClr val="009900"/>
                </a:solidFill>
              </a:rPr>
              <a:t>القلاب</a:t>
            </a:r>
            <a:r>
              <a:rPr lang="ar-DZ" sz="1500" b="1" dirty="0" smtClean="0">
                <a:solidFill>
                  <a:srgbClr val="009900"/>
                </a:solidFill>
              </a:rPr>
              <a:t> </a:t>
            </a:r>
            <a:r>
              <a:rPr lang="fr-FR" sz="1500" b="1" dirty="0" smtClean="0">
                <a:solidFill>
                  <a:srgbClr val="009900"/>
                </a:solidFill>
              </a:rPr>
              <a:t>T</a:t>
            </a:r>
            <a:r>
              <a:rPr lang="ar-DZ" sz="1500" b="1" dirty="0" smtClean="0">
                <a:solidFill>
                  <a:srgbClr val="009900"/>
                </a:solidFill>
              </a:rPr>
              <a:t> يساوي ”1“</a:t>
            </a:r>
            <a:endParaRPr lang="fr-FR" sz="1500" b="1" dirty="0">
              <a:solidFill>
                <a:srgbClr val="009900"/>
              </a:solidFill>
            </a:endParaRPr>
          </a:p>
        </p:txBody>
      </p:sp>
      <p:sp>
        <p:nvSpPr>
          <p:cNvPr id="413" name="Légende encadrée 2 412"/>
          <p:cNvSpPr/>
          <p:nvPr/>
        </p:nvSpPr>
        <p:spPr>
          <a:xfrm>
            <a:off x="4929190" y="2928934"/>
            <a:ext cx="2071702" cy="57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1788"/>
              <a:gd name="adj6" fmla="val -161411"/>
            </a:avLst>
          </a:prstGeom>
          <a:noFill/>
          <a:ln>
            <a:solidFill>
              <a:srgbClr val="0066FF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500" b="1" dirty="0" smtClean="0">
                <a:solidFill>
                  <a:srgbClr val="009900"/>
                </a:solidFill>
              </a:rPr>
              <a:t>عند النبضة الثانية للجبهة </a:t>
            </a:r>
            <a:r>
              <a:rPr lang="ar-DZ" sz="1500" b="1" dirty="0" err="1" smtClean="0">
                <a:solidFill>
                  <a:srgbClr val="009900"/>
                </a:solidFill>
              </a:rPr>
              <a:t>القلاب</a:t>
            </a:r>
            <a:r>
              <a:rPr lang="ar-DZ" sz="1500" b="1" dirty="0" smtClean="0">
                <a:solidFill>
                  <a:srgbClr val="009900"/>
                </a:solidFill>
              </a:rPr>
              <a:t> </a:t>
            </a:r>
            <a:r>
              <a:rPr lang="fr-FR" sz="1500" b="1" dirty="0" smtClean="0">
                <a:solidFill>
                  <a:srgbClr val="009900"/>
                </a:solidFill>
              </a:rPr>
              <a:t>T</a:t>
            </a:r>
            <a:r>
              <a:rPr lang="ar-DZ" sz="1500" b="1" dirty="0" smtClean="0">
                <a:solidFill>
                  <a:srgbClr val="009900"/>
                </a:solidFill>
              </a:rPr>
              <a:t> يغير حالته إلى ”0“</a:t>
            </a:r>
            <a:endParaRPr lang="fr-FR" sz="1500" b="1" dirty="0">
              <a:solidFill>
                <a:srgbClr val="009900"/>
              </a:solidFill>
            </a:endParaRPr>
          </a:p>
        </p:txBody>
      </p:sp>
      <p:grpSp>
        <p:nvGrpSpPr>
          <p:cNvPr id="421" name="Groupe 420"/>
          <p:cNvGrpSpPr/>
          <p:nvPr/>
        </p:nvGrpSpPr>
        <p:grpSpPr>
          <a:xfrm>
            <a:off x="-27014" y="3714648"/>
            <a:ext cx="5087944" cy="995466"/>
            <a:chOff x="-27014" y="3714648"/>
            <a:chExt cx="5087944" cy="995466"/>
          </a:xfrm>
        </p:grpSpPr>
        <p:grpSp>
          <p:nvGrpSpPr>
            <p:cNvPr id="379" name="Group 893"/>
            <p:cNvGrpSpPr>
              <a:grpSpLocks/>
            </p:cNvGrpSpPr>
            <p:nvPr/>
          </p:nvGrpSpPr>
          <p:grpSpPr bwMode="auto">
            <a:xfrm>
              <a:off x="-27014" y="3760788"/>
              <a:ext cx="5087944" cy="949326"/>
              <a:chOff x="169" y="2095"/>
              <a:chExt cx="3205" cy="598"/>
            </a:xfrm>
          </p:grpSpPr>
          <p:sp>
            <p:nvSpPr>
              <p:cNvPr id="380" name="Line 894"/>
              <p:cNvSpPr>
                <a:spLocks noChangeShapeType="1"/>
              </p:cNvSpPr>
              <p:nvPr/>
            </p:nvSpPr>
            <p:spPr bwMode="auto">
              <a:xfrm flipV="1">
                <a:off x="517" y="2306"/>
                <a:ext cx="0" cy="267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1" name="Line 895"/>
              <p:cNvSpPr>
                <a:spLocks noChangeShapeType="1"/>
              </p:cNvSpPr>
              <p:nvPr/>
            </p:nvSpPr>
            <p:spPr bwMode="auto">
              <a:xfrm flipV="1">
                <a:off x="519" y="2573"/>
                <a:ext cx="2578" cy="0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Text Box 896"/>
              <p:cNvSpPr txBox="1">
                <a:spLocks noChangeArrowheads="1"/>
              </p:cNvSpPr>
              <p:nvPr/>
            </p:nvSpPr>
            <p:spPr bwMode="auto">
              <a:xfrm>
                <a:off x="169" y="2095"/>
                <a:ext cx="495" cy="21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Q</a:t>
                </a:r>
                <a:endParaRPr lang="fr-FR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Text Box 897"/>
              <p:cNvSpPr txBox="1">
                <a:spLocks noChangeArrowheads="1"/>
              </p:cNvSpPr>
              <p:nvPr/>
            </p:nvSpPr>
            <p:spPr bwMode="auto">
              <a:xfrm>
                <a:off x="3077" y="2473"/>
                <a:ext cx="297" cy="22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sz="1600" b="1">
                    <a:solidFill>
                      <a:schemeClr val="tx1"/>
                    </a:solidFill>
                  </a:rPr>
                  <a:t>t</a:t>
                </a:r>
              </a:p>
            </p:txBody>
          </p:sp>
        </p:grpSp>
        <p:sp>
          <p:nvSpPr>
            <p:cNvPr id="403" name="Parenthèse ouvrante 402"/>
            <p:cNvSpPr/>
            <p:nvPr/>
          </p:nvSpPr>
          <p:spPr>
            <a:xfrm rot="5400000">
              <a:off x="1182460" y="4135092"/>
              <a:ext cx="216000" cy="54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4" name="Line 204"/>
            <p:cNvSpPr>
              <a:spLocks noChangeShapeType="1"/>
            </p:cNvSpPr>
            <p:nvPr/>
          </p:nvSpPr>
          <p:spPr bwMode="auto">
            <a:xfrm>
              <a:off x="1021676" y="3759098"/>
              <a:ext cx="0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5" name="Line 224"/>
            <p:cNvSpPr>
              <a:spLocks noChangeShapeType="1"/>
            </p:cNvSpPr>
            <p:nvPr/>
          </p:nvSpPr>
          <p:spPr bwMode="auto">
            <a:xfrm>
              <a:off x="1569985" y="3741635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6" name="Line 226"/>
            <p:cNvSpPr>
              <a:spLocks noChangeShapeType="1"/>
            </p:cNvSpPr>
            <p:nvPr/>
          </p:nvSpPr>
          <p:spPr bwMode="auto">
            <a:xfrm>
              <a:off x="2122439" y="3738460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7" name="Line 228"/>
            <p:cNvSpPr>
              <a:spLocks noChangeShapeType="1"/>
            </p:cNvSpPr>
            <p:nvPr/>
          </p:nvSpPr>
          <p:spPr bwMode="auto">
            <a:xfrm>
              <a:off x="3194009" y="3719410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8" name="Line 229"/>
            <p:cNvSpPr>
              <a:spLocks noChangeShapeType="1"/>
            </p:cNvSpPr>
            <p:nvPr/>
          </p:nvSpPr>
          <p:spPr bwMode="auto">
            <a:xfrm>
              <a:off x="2665368" y="3719410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" name="Line 230"/>
            <p:cNvSpPr>
              <a:spLocks noChangeShapeType="1"/>
            </p:cNvSpPr>
            <p:nvPr/>
          </p:nvSpPr>
          <p:spPr bwMode="auto">
            <a:xfrm>
              <a:off x="3746463" y="3714648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" name="Parenthèse ouvrante 409"/>
            <p:cNvSpPr/>
            <p:nvPr/>
          </p:nvSpPr>
          <p:spPr>
            <a:xfrm rot="5400000">
              <a:off x="2293964" y="4128914"/>
              <a:ext cx="216000" cy="54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1" name="Parenthèse ouvrante 410"/>
            <p:cNvSpPr/>
            <p:nvPr/>
          </p:nvSpPr>
          <p:spPr>
            <a:xfrm rot="5400000">
              <a:off x="3365534" y="4128914"/>
              <a:ext cx="216000" cy="54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4" name="Connecteur droit 413"/>
            <p:cNvCxnSpPr/>
            <p:nvPr/>
          </p:nvCxnSpPr>
          <p:spPr>
            <a:xfrm>
              <a:off x="1562908" y="4500570"/>
              <a:ext cx="576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Connecteur droit 414"/>
            <p:cNvCxnSpPr/>
            <p:nvPr/>
          </p:nvCxnSpPr>
          <p:spPr>
            <a:xfrm>
              <a:off x="2672578" y="4500570"/>
              <a:ext cx="54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Connecteur droit 415"/>
            <p:cNvCxnSpPr/>
            <p:nvPr/>
          </p:nvCxnSpPr>
          <p:spPr>
            <a:xfrm>
              <a:off x="531887" y="4500570"/>
              <a:ext cx="468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7" name="Text Box 901"/>
            <p:cNvSpPr txBox="1">
              <a:spLocks noChangeArrowheads="1"/>
            </p:cNvSpPr>
            <p:nvPr/>
          </p:nvSpPr>
          <p:spPr bwMode="auto">
            <a:xfrm>
              <a:off x="571472" y="4184945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b="1" dirty="0" smtClean="0">
                  <a:solidFill>
                    <a:srgbClr val="FF0000"/>
                  </a:solidFill>
                </a:rPr>
                <a:t>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418" name="Text Box 901"/>
            <p:cNvSpPr txBox="1">
              <a:spLocks noChangeArrowheads="1"/>
            </p:cNvSpPr>
            <p:nvPr/>
          </p:nvSpPr>
          <p:spPr bwMode="auto">
            <a:xfrm>
              <a:off x="1142976" y="4242528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b="1" dirty="0" smtClean="0">
                  <a:solidFill>
                    <a:srgbClr val="FF0000"/>
                  </a:solidFill>
                </a:rPr>
                <a:t>1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419" name="Text Box 901"/>
            <p:cNvSpPr txBox="1">
              <a:spLocks noChangeArrowheads="1"/>
            </p:cNvSpPr>
            <p:nvPr/>
          </p:nvSpPr>
          <p:spPr bwMode="auto">
            <a:xfrm>
              <a:off x="1656897" y="4187108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b="1" dirty="0" smtClean="0">
                  <a:solidFill>
                    <a:srgbClr val="FF0000"/>
                  </a:solidFill>
                </a:rPr>
                <a:t>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420" name="Text Box 901"/>
            <p:cNvSpPr txBox="1">
              <a:spLocks noChangeArrowheads="1"/>
            </p:cNvSpPr>
            <p:nvPr/>
          </p:nvSpPr>
          <p:spPr bwMode="auto">
            <a:xfrm>
              <a:off x="2228401" y="4244691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b="1" dirty="0" smtClean="0">
                  <a:solidFill>
                    <a:srgbClr val="FF0000"/>
                  </a:solidFill>
                </a:rPr>
                <a:t>1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0" name="Double flèche horizontale 109"/>
          <p:cNvSpPr/>
          <p:nvPr/>
        </p:nvSpPr>
        <p:spPr>
          <a:xfrm>
            <a:off x="3214678" y="5857892"/>
            <a:ext cx="571504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/>
          <p:cNvSpPr/>
          <p:nvPr/>
        </p:nvSpPr>
        <p:spPr>
          <a:xfrm>
            <a:off x="3857620" y="5786454"/>
            <a:ext cx="909223" cy="36933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/>
            <a:r>
              <a:rPr lang="ar-DZ" b="1" dirty="0" err="1" smtClean="0">
                <a:solidFill>
                  <a:srgbClr val="0000FF"/>
                </a:solidFill>
              </a:rPr>
              <a:t>القلاب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T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endParaRPr lang="fr-FR" dirty="0"/>
          </a:p>
        </p:txBody>
      </p:sp>
      <p:sp>
        <p:nvSpPr>
          <p:cNvPr id="113" name="Double flèche horizontale 112"/>
          <p:cNvSpPr/>
          <p:nvPr/>
        </p:nvSpPr>
        <p:spPr>
          <a:xfrm>
            <a:off x="7358082" y="5786454"/>
            <a:ext cx="571504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/>
          <p:cNvSpPr/>
          <p:nvPr/>
        </p:nvSpPr>
        <p:spPr>
          <a:xfrm>
            <a:off x="8001024" y="5715016"/>
            <a:ext cx="909223" cy="36933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/>
            <a:r>
              <a:rPr lang="ar-DZ" b="1" dirty="0" err="1" smtClean="0">
                <a:solidFill>
                  <a:srgbClr val="0000FF"/>
                </a:solidFill>
              </a:rPr>
              <a:t>القلاب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T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  <p:bldP spid="251" grpId="0"/>
      <p:bldP spid="289" grpId="0"/>
      <p:bldP spid="412" grpId="0" animBg="1"/>
      <p:bldP spid="413" grpId="0" animBg="1"/>
      <p:bldP spid="110" grpId="0" animBg="1"/>
      <p:bldP spid="112" grpId="0" animBg="1"/>
      <p:bldP spid="113" grpId="0" animBg="1"/>
      <p:bldP spid="1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5" name="Tableau 884"/>
          <p:cNvGraphicFramePr>
            <a:graphicFrameLocks noGrp="1"/>
          </p:cNvGraphicFramePr>
          <p:nvPr/>
        </p:nvGraphicFramePr>
        <p:xfrm>
          <a:off x="332444" y="142852"/>
          <a:ext cx="8751205" cy="3907790"/>
        </p:xfrm>
        <a:graphic>
          <a:graphicData uri="http://schemas.openxmlformats.org/drawingml/2006/table">
            <a:tbl>
              <a:tblPr/>
              <a:tblGrid>
                <a:gridCol w="281629"/>
                <a:gridCol w="281629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  <a:gridCol w="282343"/>
              </a:tblGrid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3" name="Text Box 1051"/>
          <p:cNvSpPr txBox="1">
            <a:spLocks noChangeArrowheads="1"/>
          </p:cNvSpPr>
          <p:nvPr/>
        </p:nvSpPr>
        <p:spPr bwMode="auto">
          <a:xfrm>
            <a:off x="10091" y="1491843"/>
            <a:ext cx="420623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solidFill>
                  <a:srgbClr val="66FF33"/>
                </a:solidFill>
              </a:rPr>
              <a:t>Q</a:t>
            </a:r>
            <a:r>
              <a:rPr lang="fr-FR" sz="1050" b="1" dirty="0" smtClean="0">
                <a:solidFill>
                  <a:srgbClr val="66FF33"/>
                </a:solidFill>
              </a:rPr>
              <a:t>B</a:t>
            </a:r>
            <a:endParaRPr lang="fr-FR" sz="1050" b="1" dirty="0">
              <a:solidFill>
                <a:srgbClr val="66FF33"/>
              </a:solidFill>
            </a:endParaRPr>
          </a:p>
        </p:txBody>
      </p:sp>
      <p:sp>
        <p:nvSpPr>
          <p:cNvPr id="115" name="Text Box 1053"/>
          <p:cNvSpPr txBox="1">
            <a:spLocks noChangeArrowheads="1"/>
          </p:cNvSpPr>
          <p:nvPr/>
        </p:nvSpPr>
        <p:spPr bwMode="auto">
          <a:xfrm>
            <a:off x="11599" y="2446975"/>
            <a:ext cx="420623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solidFill>
                  <a:srgbClr val="66FF33"/>
                </a:solidFill>
              </a:rPr>
              <a:t>Q</a:t>
            </a:r>
            <a:r>
              <a:rPr lang="fr-FR" sz="1050" b="1" dirty="0">
                <a:solidFill>
                  <a:srgbClr val="66FF33"/>
                </a:solidFill>
              </a:rPr>
              <a:t>C</a:t>
            </a:r>
          </a:p>
        </p:txBody>
      </p:sp>
      <p:sp>
        <p:nvSpPr>
          <p:cNvPr id="261" name="Text Box 1051"/>
          <p:cNvSpPr txBox="1">
            <a:spLocks noChangeArrowheads="1"/>
          </p:cNvSpPr>
          <p:nvPr/>
        </p:nvSpPr>
        <p:spPr bwMode="auto">
          <a:xfrm>
            <a:off x="-33583" y="579293"/>
            <a:ext cx="420623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solidFill>
                  <a:srgbClr val="66FF33"/>
                </a:solidFill>
              </a:rPr>
              <a:t>Q</a:t>
            </a:r>
            <a:r>
              <a:rPr lang="fr-FR" sz="1050" b="1" dirty="0">
                <a:solidFill>
                  <a:srgbClr val="66FF33"/>
                </a:solidFill>
              </a:rPr>
              <a:t>A</a:t>
            </a:r>
          </a:p>
        </p:txBody>
      </p:sp>
      <p:grpSp>
        <p:nvGrpSpPr>
          <p:cNvPr id="467" name="Groupe 466"/>
          <p:cNvGrpSpPr/>
          <p:nvPr/>
        </p:nvGrpSpPr>
        <p:grpSpPr>
          <a:xfrm>
            <a:off x="12" y="1093470"/>
            <a:ext cx="420623" cy="304176"/>
            <a:chOff x="12" y="1093470"/>
            <a:chExt cx="420623" cy="304176"/>
          </a:xfrm>
        </p:grpSpPr>
        <p:sp>
          <p:nvSpPr>
            <p:cNvPr id="262" name="Text Box 1052"/>
            <p:cNvSpPr txBox="1">
              <a:spLocks noChangeArrowheads="1"/>
            </p:cNvSpPr>
            <p:nvPr/>
          </p:nvSpPr>
          <p:spPr bwMode="auto">
            <a:xfrm>
              <a:off x="12" y="1093470"/>
              <a:ext cx="420623" cy="30417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/>
                <a:t>Q</a:t>
              </a:r>
              <a:r>
                <a:rPr lang="fr-FR" sz="1050" b="1" dirty="0" smtClean="0"/>
                <a:t>A</a:t>
              </a:r>
              <a:endParaRPr lang="fr-FR" sz="1050" b="1" dirty="0"/>
            </a:p>
          </p:txBody>
        </p:sp>
        <p:cxnSp>
          <p:nvCxnSpPr>
            <p:cNvPr id="314" name="Connecteur droit 313"/>
            <p:cNvCxnSpPr/>
            <p:nvPr/>
          </p:nvCxnSpPr>
          <p:spPr>
            <a:xfrm flipV="1">
              <a:off x="78953" y="1124515"/>
              <a:ext cx="13138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8" name="Groupe 277"/>
          <p:cNvGrpSpPr/>
          <p:nvPr/>
        </p:nvGrpSpPr>
        <p:grpSpPr>
          <a:xfrm>
            <a:off x="344793" y="4190366"/>
            <a:ext cx="504000" cy="499509"/>
            <a:chOff x="344793" y="4456072"/>
            <a:chExt cx="504000" cy="499509"/>
          </a:xfrm>
        </p:grpSpPr>
        <p:sp>
          <p:nvSpPr>
            <p:cNvPr id="194" name="Text Box 1053"/>
            <p:cNvSpPr txBox="1">
              <a:spLocks noChangeArrowheads="1"/>
            </p:cNvSpPr>
            <p:nvPr/>
          </p:nvSpPr>
          <p:spPr bwMode="auto">
            <a:xfrm>
              <a:off x="386739" y="4693971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0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79" name="Text Box 1053"/>
            <p:cNvSpPr txBox="1">
              <a:spLocks noChangeArrowheads="1"/>
            </p:cNvSpPr>
            <p:nvPr/>
          </p:nvSpPr>
          <p:spPr bwMode="auto">
            <a:xfrm>
              <a:off x="344793" y="4456072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0000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1" name="Groupe 280"/>
          <p:cNvGrpSpPr/>
          <p:nvPr/>
        </p:nvGrpSpPr>
        <p:grpSpPr>
          <a:xfrm>
            <a:off x="827992" y="4188858"/>
            <a:ext cx="504000" cy="504606"/>
            <a:chOff x="827992" y="4454564"/>
            <a:chExt cx="504000" cy="504606"/>
          </a:xfrm>
        </p:grpSpPr>
        <p:sp>
          <p:nvSpPr>
            <p:cNvPr id="195" name="Text Box 1053"/>
            <p:cNvSpPr txBox="1">
              <a:spLocks noChangeArrowheads="1"/>
            </p:cNvSpPr>
            <p:nvPr/>
          </p:nvSpPr>
          <p:spPr bwMode="auto">
            <a:xfrm>
              <a:off x="852556" y="4697560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15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0" name="Text Box 1053"/>
            <p:cNvSpPr txBox="1">
              <a:spLocks noChangeArrowheads="1"/>
            </p:cNvSpPr>
            <p:nvPr/>
          </p:nvSpPr>
          <p:spPr bwMode="auto">
            <a:xfrm>
              <a:off x="827992" y="4454564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1111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3" name="Groupe 282"/>
          <p:cNvGrpSpPr/>
          <p:nvPr/>
        </p:nvGrpSpPr>
        <p:grpSpPr>
          <a:xfrm>
            <a:off x="1264492" y="4190561"/>
            <a:ext cx="504000" cy="506379"/>
            <a:chOff x="1264492" y="4456267"/>
            <a:chExt cx="504000" cy="506379"/>
          </a:xfrm>
        </p:grpSpPr>
        <p:sp>
          <p:nvSpPr>
            <p:cNvPr id="199" name="Text Box 1053"/>
            <p:cNvSpPr txBox="1">
              <a:spLocks noChangeArrowheads="1"/>
            </p:cNvSpPr>
            <p:nvPr/>
          </p:nvSpPr>
          <p:spPr bwMode="auto">
            <a:xfrm>
              <a:off x="1321849" y="4701036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14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1" name="Text Box 1053"/>
            <p:cNvSpPr txBox="1">
              <a:spLocks noChangeArrowheads="1"/>
            </p:cNvSpPr>
            <p:nvPr/>
          </p:nvSpPr>
          <p:spPr bwMode="auto">
            <a:xfrm>
              <a:off x="1264492" y="4456267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1110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4" name="Groupe 283"/>
          <p:cNvGrpSpPr/>
          <p:nvPr/>
        </p:nvGrpSpPr>
        <p:grpSpPr>
          <a:xfrm>
            <a:off x="1747690" y="4189053"/>
            <a:ext cx="504000" cy="501448"/>
            <a:chOff x="1747690" y="4454759"/>
            <a:chExt cx="504000" cy="501448"/>
          </a:xfrm>
        </p:grpSpPr>
        <p:sp>
          <p:nvSpPr>
            <p:cNvPr id="198" name="Text Box 1053"/>
            <p:cNvSpPr txBox="1">
              <a:spLocks noChangeArrowheads="1"/>
            </p:cNvSpPr>
            <p:nvPr/>
          </p:nvSpPr>
          <p:spPr bwMode="auto">
            <a:xfrm>
              <a:off x="1791143" y="4694597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13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2" name="Text Box 1053"/>
            <p:cNvSpPr txBox="1">
              <a:spLocks noChangeArrowheads="1"/>
            </p:cNvSpPr>
            <p:nvPr/>
          </p:nvSpPr>
          <p:spPr bwMode="auto">
            <a:xfrm>
              <a:off x="1747690" y="4454759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1101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6" name="Groupe 285"/>
          <p:cNvGrpSpPr/>
          <p:nvPr/>
        </p:nvGrpSpPr>
        <p:grpSpPr>
          <a:xfrm>
            <a:off x="2223280" y="4190826"/>
            <a:ext cx="504000" cy="503152"/>
            <a:chOff x="2223280" y="4456532"/>
            <a:chExt cx="504000" cy="503152"/>
          </a:xfrm>
        </p:grpSpPr>
        <p:sp>
          <p:nvSpPr>
            <p:cNvPr id="202" name="Text Box 1053"/>
            <p:cNvSpPr txBox="1">
              <a:spLocks noChangeArrowheads="1"/>
            </p:cNvSpPr>
            <p:nvPr/>
          </p:nvSpPr>
          <p:spPr bwMode="auto">
            <a:xfrm>
              <a:off x="2253484" y="4698074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12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3" name="Text Box 1053"/>
            <p:cNvSpPr txBox="1">
              <a:spLocks noChangeArrowheads="1"/>
            </p:cNvSpPr>
            <p:nvPr/>
          </p:nvSpPr>
          <p:spPr bwMode="auto">
            <a:xfrm>
              <a:off x="2223280" y="4456532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1100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7" name="Groupe 286"/>
          <p:cNvGrpSpPr/>
          <p:nvPr/>
        </p:nvGrpSpPr>
        <p:grpSpPr>
          <a:xfrm>
            <a:off x="2693886" y="4189319"/>
            <a:ext cx="504000" cy="501695"/>
            <a:chOff x="2693886" y="4455025"/>
            <a:chExt cx="504000" cy="501695"/>
          </a:xfrm>
        </p:grpSpPr>
        <p:sp>
          <p:nvSpPr>
            <p:cNvPr id="203" name="Text Box 1053"/>
            <p:cNvSpPr txBox="1">
              <a:spLocks noChangeArrowheads="1"/>
            </p:cNvSpPr>
            <p:nvPr/>
          </p:nvSpPr>
          <p:spPr bwMode="auto">
            <a:xfrm>
              <a:off x="2708873" y="4695110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11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4" name="Text Box 1053"/>
            <p:cNvSpPr txBox="1">
              <a:spLocks noChangeArrowheads="1"/>
            </p:cNvSpPr>
            <p:nvPr/>
          </p:nvSpPr>
          <p:spPr bwMode="auto">
            <a:xfrm>
              <a:off x="2693886" y="4455025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1011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9" name="Groupe 288"/>
          <p:cNvGrpSpPr/>
          <p:nvPr/>
        </p:nvGrpSpPr>
        <p:grpSpPr>
          <a:xfrm>
            <a:off x="3149274" y="4191021"/>
            <a:ext cx="504000" cy="502443"/>
            <a:chOff x="3149274" y="4456727"/>
            <a:chExt cx="504000" cy="502443"/>
          </a:xfrm>
        </p:grpSpPr>
        <p:sp>
          <p:nvSpPr>
            <p:cNvPr id="207" name="Text Box 1053"/>
            <p:cNvSpPr txBox="1">
              <a:spLocks noChangeArrowheads="1"/>
            </p:cNvSpPr>
            <p:nvPr/>
          </p:nvSpPr>
          <p:spPr bwMode="auto">
            <a:xfrm>
              <a:off x="3185119" y="4697560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10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5" name="Text Box 1053"/>
            <p:cNvSpPr txBox="1">
              <a:spLocks noChangeArrowheads="1"/>
            </p:cNvSpPr>
            <p:nvPr/>
          </p:nvSpPr>
          <p:spPr bwMode="auto">
            <a:xfrm>
              <a:off x="3149274" y="4456727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1010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90" name="Groupe 289"/>
          <p:cNvGrpSpPr/>
          <p:nvPr/>
        </p:nvGrpSpPr>
        <p:grpSpPr>
          <a:xfrm>
            <a:off x="3632473" y="4189514"/>
            <a:ext cx="504000" cy="501500"/>
            <a:chOff x="3632473" y="4455220"/>
            <a:chExt cx="504000" cy="501500"/>
          </a:xfrm>
        </p:grpSpPr>
        <p:sp>
          <p:nvSpPr>
            <p:cNvPr id="206" name="Text Box 1053"/>
            <p:cNvSpPr txBox="1">
              <a:spLocks noChangeArrowheads="1"/>
            </p:cNvSpPr>
            <p:nvPr/>
          </p:nvSpPr>
          <p:spPr bwMode="auto">
            <a:xfrm>
              <a:off x="3654412" y="4695110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9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6" name="Text Box 1053"/>
            <p:cNvSpPr txBox="1">
              <a:spLocks noChangeArrowheads="1"/>
            </p:cNvSpPr>
            <p:nvPr/>
          </p:nvSpPr>
          <p:spPr bwMode="auto">
            <a:xfrm>
              <a:off x="3632473" y="4455220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1001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91" name="Groupe 290"/>
          <p:cNvGrpSpPr/>
          <p:nvPr/>
        </p:nvGrpSpPr>
        <p:grpSpPr>
          <a:xfrm>
            <a:off x="4111272" y="4189053"/>
            <a:ext cx="504000" cy="508400"/>
            <a:chOff x="4111272" y="4454759"/>
            <a:chExt cx="504000" cy="508400"/>
          </a:xfrm>
        </p:grpSpPr>
        <p:sp>
          <p:nvSpPr>
            <p:cNvPr id="208" name="Text Box 1053"/>
            <p:cNvSpPr txBox="1">
              <a:spLocks noChangeArrowheads="1"/>
            </p:cNvSpPr>
            <p:nvPr/>
          </p:nvSpPr>
          <p:spPr bwMode="auto">
            <a:xfrm>
              <a:off x="4125383" y="4701549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8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7" name="Text Box 1053"/>
            <p:cNvSpPr txBox="1">
              <a:spLocks noChangeArrowheads="1"/>
            </p:cNvSpPr>
            <p:nvPr/>
          </p:nvSpPr>
          <p:spPr bwMode="auto">
            <a:xfrm>
              <a:off x="4111272" y="4454759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1000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92" name="Groupe 291"/>
          <p:cNvGrpSpPr/>
          <p:nvPr/>
        </p:nvGrpSpPr>
        <p:grpSpPr>
          <a:xfrm>
            <a:off x="4580566" y="4187342"/>
            <a:ext cx="504000" cy="505870"/>
            <a:chOff x="4580566" y="4453048"/>
            <a:chExt cx="504000" cy="505870"/>
          </a:xfrm>
        </p:grpSpPr>
        <p:sp>
          <p:nvSpPr>
            <p:cNvPr id="223" name="Text Box 1053"/>
            <p:cNvSpPr txBox="1">
              <a:spLocks noChangeArrowheads="1"/>
            </p:cNvSpPr>
            <p:nvPr/>
          </p:nvSpPr>
          <p:spPr bwMode="auto">
            <a:xfrm>
              <a:off x="4603037" y="4697308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7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388" name="Text Box 1053"/>
            <p:cNvSpPr txBox="1">
              <a:spLocks noChangeArrowheads="1"/>
            </p:cNvSpPr>
            <p:nvPr/>
          </p:nvSpPr>
          <p:spPr bwMode="auto">
            <a:xfrm>
              <a:off x="4580566" y="4453048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0111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0" name="Groupe 279"/>
          <p:cNvGrpSpPr/>
          <p:nvPr/>
        </p:nvGrpSpPr>
        <p:grpSpPr>
          <a:xfrm>
            <a:off x="797358" y="4020550"/>
            <a:ext cx="7960885" cy="897972"/>
            <a:chOff x="797358" y="4286256"/>
            <a:chExt cx="7960885" cy="897972"/>
          </a:xfrm>
        </p:grpSpPr>
        <p:cxnSp>
          <p:nvCxnSpPr>
            <p:cNvPr id="192" name="Connecteur droit 191"/>
            <p:cNvCxnSpPr/>
            <p:nvPr/>
          </p:nvCxnSpPr>
          <p:spPr>
            <a:xfrm rot="5400000">
              <a:off x="363787" y="4720769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rot="5400000">
              <a:off x="839747" y="4719827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Connecteur droit 195"/>
            <p:cNvCxnSpPr/>
            <p:nvPr/>
          </p:nvCxnSpPr>
          <p:spPr>
            <a:xfrm rot="5400000">
              <a:off x="1302988" y="4719827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Connecteur droit 196"/>
            <p:cNvCxnSpPr/>
            <p:nvPr/>
          </p:nvCxnSpPr>
          <p:spPr>
            <a:xfrm rot="5400000">
              <a:off x="1771381" y="4740683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 rot="5400000">
              <a:off x="2242475" y="4737207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Connecteur droit 200"/>
            <p:cNvCxnSpPr/>
            <p:nvPr/>
          </p:nvCxnSpPr>
          <p:spPr>
            <a:xfrm rot="5400000">
              <a:off x="2703016" y="4726779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Connecteur droit 203"/>
            <p:cNvCxnSpPr/>
            <p:nvPr/>
          </p:nvCxnSpPr>
          <p:spPr>
            <a:xfrm rot="5400000">
              <a:off x="3181062" y="4726779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Connecteur droit 204"/>
            <p:cNvCxnSpPr/>
            <p:nvPr/>
          </p:nvCxnSpPr>
          <p:spPr>
            <a:xfrm rot="5400000">
              <a:off x="3652155" y="4740683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Connecteur droit 229"/>
            <p:cNvCxnSpPr/>
            <p:nvPr/>
          </p:nvCxnSpPr>
          <p:spPr>
            <a:xfrm rot="5400000">
              <a:off x="4109874" y="4727950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5" name="Connecteur droit 674"/>
            <p:cNvCxnSpPr/>
            <p:nvPr/>
          </p:nvCxnSpPr>
          <p:spPr>
            <a:xfrm rot="5400000">
              <a:off x="4578585" y="4730744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6" name="Connecteur droit 675"/>
            <p:cNvCxnSpPr/>
            <p:nvPr/>
          </p:nvCxnSpPr>
          <p:spPr>
            <a:xfrm rot="5400000">
              <a:off x="5054545" y="4729802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9" name="Connecteur droit 678"/>
            <p:cNvCxnSpPr/>
            <p:nvPr/>
          </p:nvCxnSpPr>
          <p:spPr>
            <a:xfrm rot="5400000">
              <a:off x="5517786" y="4729802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0" name="Connecteur droit 679"/>
            <p:cNvCxnSpPr/>
            <p:nvPr/>
          </p:nvCxnSpPr>
          <p:spPr>
            <a:xfrm rot="5400000">
              <a:off x="5986179" y="4750658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3" name="Connecteur droit 682"/>
            <p:cNvCxnSpPr/>
            <p:nvPr/>
          </p:nvCxnSpPr>
          <p:spPr>
            <a:xfrm rot="5400000">
              <a:off x="6457273" y="4747182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4" name="Connecteur droit 683"/>
            <p:cNvCxnSpPr/>
            <p:nvPr/>
          </p:nvCxnSpPr>
          <p:spPr>
            <a:xfrm rot="5400000">
              <a:off x="6917814" y="4736754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7" name="Connecteur droit 686"/>
            <p:cNvCxnSpPr/>
            <p:nvPr/>
          </p:nvCxnSpPr>
          <p:spPr>
            <a:xfrm rot="5400000">
              <a:off x="7395860" y="4736754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8" name="Connecteur droit 687"/>
            <p:cNvCxnSpPr/>
            <p:nvPr/>
          </p:nvCxnSpPr>
          <p:spPr>
            <a:xfrm rot="5400000">
              <a:off x="7866953" y="4750658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3" name="Connecteur droit 692"/>
            <p:cNvCxnSpPr/>
            <p:nvPr/>
          </p:nvCxnSpPr>
          <p:spPr>
            <a:xfrm rot="5400000">
              <a:off x="8324672" y="4737925"/>
              <a:ext cx="8671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3" name="Groupe 292"/>
          <p:cNvGrpSpPr/>
          <p:nvPr/>
        </p:nvGrpSpPr>
        <p:grpSpPr>
          <a:xfrm>
            <a:off x="5042790" y="4198833"/>
            <a:ext cx="504000" cy="498167"/>
            <a:chOff x="5042790" y="4464539"/>
            <a:chExt cx="504000" cy="498167"/>
          </a:xfrm>
        </p:grpSpPr>
        <p:sp>
          <p:nvSpPr>
            <p:cNvPr id="678" name="Text Box 1053"/>
            <p:cNvSpPr txBox="1">
              <a:spLocks noChangeArrowheads="1"/>
            </p:cNvSpPr>
            <p:nvPr/>
          </p:nvSpPr>
          <p:spPr bwMode="auto">
            <a:xfrm>
              <a:off x="5067354" y="4701096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6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05" name="Text Box 1053"/>
            <p:cNvSpPr txBox="1">
              <a:spLocks noChangeArrowheads="1"/>
            </p:cNvSpPr>
            <p:nvPr/>
          </p:nvSpPr>
          <p:spPr bwMode="auto">
            <a:xfrm>
              <a:off x="5042790" y="4464539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0110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94" name="Groupe 293"/>
          <p:cNvGrpSpPr/>
          <p:nvPr/>
        </p:nvGrpSpPr>
        <p:grpSpPr>
          <a:xfrm>
            <a:off x="5479290" y="4200536"/>
            <a:ext cx="504000" cy="499940"/>
            <a:chOff x="5479290" y="4466242"/>
            <a:chExt cx="504000" cy="499940"/>
          </a:xfrm>
        </p:grpSpPr>
        <p:sp>
          <p:nvSpPr>
            <p:cNvPr id="682" name="Text Box 1053"/>
            <p:cNvSpPr txBox="1">
              <a:spLocks noChangeArrowheads="1"/>
            </p:cNvSpPr>
            <p:nvPr/>
          </p:nvSpPr>
          <p:spPr bwMode="auto">
            <a:xfrm>
              <a:off x="5536647" y="4704572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5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06" name="Text Box 1053"/>
            <p:cNvSpPr txBox="1">
              <a:spLocks noChangeArrowheads="1"/>
            </p:cNvSpPr>
            <p:nvPr/>
          </p:nvSpPr>
          <p:spPr bwMode="auto">
            <a:xfrm>
              <a:off x="5479290" y="4466242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0101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95" name="Groupe 294"/>
          <p:cNvGrpSpPr/>
          <p:nvPr/>
        </p:nvGrpSpPr>
        <p:grpSpPr>
          <a:xfrm>
            <a:off x="5962488" y="4199028"/>
            <a:ext cx="504000" cy="501448"/>
            <a:chOff x="5962488" y="4464734"/>
            <a:chExt cx="504000" cy="501448"/>
          </a:xfrm>
        </p:grpSpPr>
        <p:sp>
          <p:nvSpPr>
            <p:cNvPr id="681" name="Text Box 1053"/>
            <p:cNvSpPr txBox="1">
              <a:spLocks noChangeArrowheads="1"/>
            </p:cNvSpPr>
            <p:nvPr/>
          </p:nvSpPr>
          <p:spPr bwMode="auto">
            <a:xfrm>
              <a:off x="6005941" y="4704572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4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07" name="Text Box 1053"/>
            <p:cNvSpPr txBox="1">
              <a:spLocks noChangeArrowheads="1"/>
            </p:cNvSpPr>
            <p:nvPr/>
          </p:nvSpPr>
          <p:spPr bwMode="auto">
            <a:xfrm>
              <a:off x="5962488" y="4464734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0100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96" name="Groupe 295"/>
          <p:cNvGrpSpPr/>
          <p:nvPr/>
        </p:nvGrpSpPr>
        <p:grpSpPr>
          <a:xfrm>
            <a:off x="6438078" y="4200801"/>
            <a:ext cx="504000" cy="496713"/>
            <a:chOff x="6438078" y="4466507"/>
            <a:chExt cx="504000" cy="496713"/>
          </a:xfrm>
        </p:grpSpPr>
        <p:sp>
          <p:nvSpPr>
            <p:cNvPr id="685" name="Text Box 1053"/>
            <p:cNvSpPr txBox="1">
              <a:spLocks noChangeArrowheads="1"/>
            </p:cNvSpPr>
            <p:nvPr/>
          </p:nvSpPr>
          <p:spPr bwMode="auto">
            <a:xfrm>
              <a:off x="6468282" y="4701610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3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08" name="Text Box 1053"/>
            <p:cNvSpPr txBox="1">
              <a:spLocks noChangeArrowheads="1"/>
            </p:cNvSpPr>
            <p:nvPr/>
          </p:nvSpPr>
          <p:spPr bwMode="auto">
            <a:xfrm>
              <a:off x="6438078" y="4466507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0011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3" name="Groupe 302"/>
          <p:cNvGrpSpPr/>
          <p:nvPr/>
        </p:nvGrpSpPr>
        <p:grpSpPr>
          <a:xfrm>
            <a:off x="6908684" y="4199294"/>
            <a:ext cx="504000" cy="495256"/>
            <a:chOff x="6908684" y="4465000"/>
            <a:chExt cx="504000" cy="495256"/>
          </a:xfrm>
        </p:grpSpPr>
        <p:sp>
          <p:nvSpPr>
            <p:cNvPr id="686" name="Text Box 1053"/>
            <p:cNvSpPr txBox="1">
              <a:spLocks noChangeArrowheads="1"/>
            </p:cNvSpPr>
            <p:nvPr/>
          </p:nvSpPr>
          <p:spPr bwMode="auto">
            <a:xfrm>
              <a:off x="6923671" y="4698646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2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09" name="Text Box 1053"/>
            <p:cNvSpPr txBox="1">
              <a:spLocks noChangeArrowheads="1"/>
            </p:cNvSpPr>
            <p:nvPr/>
          </p:nvSpPr>
          <p:spPr bwMode="auto">
            <a:xfrm>
              <a:off x="6908684" y="4465000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0010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4" name="Groupe 303"/>
          <p:cNvGrpSpPr/>
          <p:nvPr/>
        </p:nvGrpSpPr>
        <p:grpSpPr>
          <a:xfrm>
            <a:off x="7364072" y="4200996"/>
            <a:ext cx="504000" cy="503213"/>
            <a:chOff x="7364072" y="4466702"/>
            <a:chExt cx="504000" cy="503213"/>
          </a:xfrm>
        </p:grpSpPr>
        <p:sp>
          <p:nvSpPr>
            <p:cNvPr id="690" name="Text Box 1053"/>
            <p:cNvSpPr txBox="1">
              <a:spLocks noChangeArrowheads="1"/>
            </p:cNvSpPr>
            <p:nvPr/>
          </p:nvSpPr>
          <p:spPr bwMode="auto">
            <a:xfrm>
              <a:off x="7399917" y="4708305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1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10" name="Text Box 1053"/>
            <p:cNvSpPr txBox="1">
              <a:spLocks noChangeArrowheads="1"/>
            </p:cNvSpPr>
            <p:nvPr/>
          </p:nvSpPr>
          <p:spPr bwMode="auto">
            <a:xfrm>
              <a:off x="7364072" y="4466702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0001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5" name="Groupe 304"/>
          <p:cNvGrpSpPr/>
          <p:nvPr/>
        </p:nvGrpSpPr>
        <p:grpSpPr>
          <a:xfrm>
            <a:off x="7847271" y="4199489"/>
            <a:ext cx="504000" cy="495061"/>
            <a:chOff x="7847271" y="4465195"/>
            <a:chExt cx="504000" cy="495061"/>
          </a:xfrm>
        </p:grpSpPr>
        <p:sp>
          <p:nvSpPr>
            <p:cNvPr id="689" name="Text Box 1053"/>
            <p:cNvSpPr txBox="1">
              <a:spLocks noChangeArrowheads="1"/>
            </p:cNvSpPr>
            <p:nvPr/>
          </p:nvSpPr>
          <p:spPr bwMode="auto">
            <a:xfrm>
              <a:off x="7869210" y="4698646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0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11" name="Text Box 1053"/>
            <p:cNvSpPr txBox="1">
              <a:spLocks noChangeArrowheads="1"/>
            </p:cNvSpPr>
            <p:nvPr/>
          </p:nvSpPr>
          <p:spPr bwMode="auto">
            <a:xfrm>
              <a:off x="7847271" y="4465195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0000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6" name="Groupe 305"/>
          <p:cNvGrpSpPr/>
          <p:nvPr/>
        </p:nvGrpSpPr>
        <p:grpSpPr>
          <a:xfrm>
            <a:off x="8326070" y="4199028"/>
            <a:ext cx="504000" cy="495522"/>
            <a:chOff x="8326070" y="4464734"/>
            <a:chExt cx="504000" cy="495522"/>
          </a:xfrm>
        </p:grpSpPr>
        <p:sp>
          <p:nvSpPr>
            <p:cNvPr id="691" name="Text Box 1053"/>
            <p:cNvSpPr txBox="1">
              <a:spLocks noChangeArrowheads="1"/>
            </p:cNvSpPr>
            <p:nvPr/>
          </p:nvSpPr>
          <p:spPr bwMode="auto">
            <a:xfrm>
              <a:off x="8340181" y="4698646"/>
              <a:ext cx="360000" cy="261610"/>
            </a:xfrm>
            <a:prstGeom prst="rect">
              <a:avLst/>
            </a:prstGeom>
            <a:noFill/>
            <a:ln w="15875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</a:rPr>
                <a:t>15</a:t>
              </a:r>
              <a:endParaRPr lang="fr-FR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712" name="Text Box 1053"/>
            <p:cNvSpPr txBox="1">
              <a:spLocks noChangeArrowheads="1"/>
            </p:cNvSpPr>
            <p:nvPr/>
          </p:nvSpPr>
          <p:spPr bwMode="auto">
            <a:xfrm>
              <a:off x="8326070" y="4464734"/>
              <a:ext cx="504000" cy="2616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 smtClean="0">
                  <a:solidFill>
                    <a:srgbClr val="FFFF00"/>
                  </a:solidFill>
                </a:rPr>
                <a:t>1111</a:t>
              </a:r>
              <a:endParaRPr lang="fr-FR" sz="9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68" name="Text Box 1053"/>
          <p:cNvSpPr txBox="1">
            <a:spLocks noChangeArrowheads="1"/>
          </p:cNvSpPr>
          <p:nvPr/>
        </p:nvSpPr>
        <p:spPr bwMode="auto">
          <a:xfrm>
            <a:off x="24108" y="3523173"/>
            <a:ext cx="420623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 smtClean="0">
                <a:solidFill>
                  <a:srgbClr val="66FF33"/>
                </a:solidFill>
              </a:rPr>
              <a:t>Q</a:t>
            </a:r>
            <a:r>
              <a:rPr lang="fr-FR" sz="1050" b="1" dirty="0" smtClean="0">
                <a:solidFill>
                  <a:srgbClr val="66FF33"/>
                </a:solidFill>
              </a:rPr>
              <a:t>D</a:t>
            </a:r>
            <a:endParaRPr lang="fr-FR" sz="1050" b="1" dirty="0">
              <a:solidFill>
                <a:srgbClr val="66FF33"/>
              </a:solidFill>
            </a:endParaRPr>
          </a:p>
        </p:txBody>
      </p:sp>
      <p:grpSp>
        <p:nvGrpSpPr>
          <p:cNvPr id="376" name="Groupe 375"/>
          <p:cNvGrpSpPr/>
          <p:nvPr/>
        </p:nvGrpSpPr>
        <p:grpSpPr>
          <a:xfrm>
            <a:off x="332108" y="3324322"/>
            <a:ext cx="8321776" cy="330653"/>
            <a:chOff x="332108" y="3590028"/>
            <a:chExt cx="8321776" cy="330653"/>
          </a:xfrm>
        </p:grpSpPr>
        <p:grpSp>
          <p:nvGrpSpPr>
            <p:cNvPr id="277" name="Groupe 276"/>
            <p:cNvGrpSpPr/>
            <p:nvPr/>
          </p:nvGrpSpPr>
          <p:grpSpPr>
            <a:xfrm>
              <a:off x="464273" y="3590028"/>
              <a:ext cx="8189611" cy="330653"/>
              <a:chOff x="464273" y="3590028"/>
              <a:chExt cx="8189611" cy="330653"/>
            </a:xfrm>
          </p:grpSpPr>
          <p:sp>
            <p:nvSpPr>
              <p:cNvPr id="769" name="Text Box 1322"/>
              <p:cNvSpPr txBox="1">
                <a:spLocks noChangeArrowheads="1"/>
              </p:cNvSpPr>
              <p:nvPr/>
            </p:nvSpPr>
            <p:spPr bwMode="auto">
              <a:xfrm>
                <a:off x="464273" y="360071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770" name="Text Box 1333"/>
              <p:cNvSpPr txBox="1">
                <a:spLocks noChangeArrowheads="1"/>
              </p:cNvSpPr>
              <p:nvPr/>
            </p:nvSpPr>
            <p:spPr bwMode="auto">
              <a:xfrm>
                <a:off x="4598767" y="3590028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771" name="Text Box 1340"/>
              <p:cNvSpPr txBox="1">
                <a:spLocks noChangeArrowheads="1"/>
              </p:cNvSpPr>
              <p:nvPr/>
            </p:nvSpPr>
            <p:spPr bwMode="auto">
              <a:xfrm>
                <a:off x="5078491" y="3600456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772" name="Text Box 1348"/>
              <p:cNvSpPr txBox="1">
                <a:spLocks noChangeArrowheads="1"/>
              </p:cNvSpPr>
              <p:nvPr/>
            </p:nvSpPr>
            <p:spPr bwMode="auto">
              <a:xfrm>
                <a:off x="5537354" y="3599756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773" name="Text Box 1355"/>
              <p:cNvSpPr txBox="1">
                <a:spLocks noChangeArrowheads="1"/>
              </p:cNvSpPr>
              <p:nvPr/>
            </p:nvSpPr>
            <p:spPr bwMode="auto">
              <a:xfrm>
                <a:off x="6010124" y="3596980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774" name="Text Box 1362"/>
              <p:cNvSpPr txBox="1">
                <a:spLocks noChangeArrowheads="1"/>
              </p:cNvSpPr>
              <p:nvPr/>
            </p:nvSpPr>
            <p:spPr bwMode="auto">
              <a:xfrm>
                <a:off x="6468989" y="360161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775" name="Text Box 1369"/>
              <p:cNvSpPr txBox="1">
                <a:spLocks noChangeArrowheads="1"/>
              </p:cNvSpPr>
              <p:nvPr/>
            </p:nvSpPr>
            <p:spPr bwMode="auto">
              <a:xfrm>
                <a:off x="6945235" y="3603933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776" name="Text Box 1376"/>
              <p:cNvSpPr txBox="1">
                <a:spLocks noChangeArrowheads="1"/>
              </p:cNvSpPr>
              <p:nvPr/>
            </p:nvSpPr>
            <p:spPr bwMode="auto">
              <a:xfrm>
                <a:off x="7400624" y="360599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777" name="Text Box 1383"/>
              <p:cNvSpPr txBox="1">
                <a:spLocks noChangeArrowheads="1"/>
              </p:cNvSpPr>
              <p:nvPr/>
            </p:nvSpPr>
            <p:spPr bwMode="auto">
              <a:xfrm>
                <a:off x="7880866" y="3613064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0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8" name="Text Box 1383"/>
              <p:cNvSpPr txBox="1">
                <a:spLocks noChangeArrowheads="1"/>
              </p:cNvSpPr>
              <p:nvPr/>
            </p:nvSpPr>
            <p:spPr bwMode="auto">
              <a:xfrm>
                <a:off x="891875" y="3632067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1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5" name="Text Box 1333"/>
              <p:cNvSpPr txBox="1">
                <a:spLocks noChangeArrowheads="1"/>
              </p:cNvSpPr>
              <p:nvPr/>
            </p:nvSpPr>
            <p:spPr bwMode="auto">
              <a:xfrm>
                <a:off x="1363642" y="3628392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786" name="Text Box 1340"/>
              <p:cNvSpPr txBox="1">
                <a:spLocks noChangeArrowheads="1"/>
              </p:cNvSpPr>
              <p:nvPr/>
            </p:nvSpPr>
            <p:spPr bwMode="auto">
              <a:xfrm>
                <a:off x="1843366" y="3638820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787" name="Text Box 1348"/>
              <p:cNvSpPr txBox="1">
                <a:spLocks noChangeArrowheads="1"/>
              </p:cNvSpPr>
              <p:nvPr/>
            </p:nvSpPr>
            <p:spPr bwMode="auto">
              <a:xfrm>
                <a:off x="2302229" y="3628392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788" name="Text Box 1355"/>
              <p:cNvSpPr txBox="1">
                <a:spLocks noChangeArrowheads="1"/>
              </p:cNvSpPr>
              <p:nvPr/>
            </p:nvSpPr>
            <p:spPr bwMode="auto">
              <a:xfrm>
                <a:off x="2774999" y="3635344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789" name="Text Box 1362"/>
              <p:cNvSpPr txBox="1">
                <a:spLocks noChangeArrowheads="1"/>
              </p:cNvSpPr>
              <p:nvPr/>
            </p:nvSpPr>
            <p:spPr bwMode="auto">
              <a:xfrm>
                <a:off x="3233864" y="3639979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790" name="Text Box 1369"/>
              <p:cNvSpPr txBox="1">
                <a:spLocks noChangeArrowheads="1"/>
              </p:cNvSpPr>
              <p:nvPr/>
            </p:nvSpPr>
            <p:spPr bwMode="auto">
              <a:xfrm>
                <a:off x="3710110" y="3642297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791" name="Text Box 1376"/>
              <p:cNvSpPr txBox="1">
                <a:spLocks noChangeArrowheads="1"/>
              </p:cNvSpPr>
              <p:nvPr/>
            </p:nvSpPr>
            <p:spPr bwMode="auto">
              <a:xfrm>
                <a:off x="4165499" y="3644156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792" name="Text Box 1383"/>
              <p:cNvSpPr txBox="1">
                <a:spLocks noChangeArrowheads="1"/>
              </p:cNvSpPr>
              <p:nvPr/>
            </p:nvSpPr>
            <p:spPr bwMode="auto">
              <a:xfrm>
                <a:off x="8390850" y="3630244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1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3" name="Groupe 432"/>
            <p:cNvGrpSpPr/>
            <p:nvPr/>
          </p:nvGrpSpPr>
          <p:grpSpPr>
            <a:xfrm flipV="1">
              <a:off x="332108" y="3618595"/>
              <a:ext cx="8292183" cy="256528"/>
              <a:chOff x="358170" y="3849961"/>
              <a:chExt cx="8292183" cy="226511"/>
            </a:xfrm>
          </p:grpSpPr>
          <p:grpSp>
            <p:nvGrpSpPr>
              <p:cNvPr id="780" name="Groupe 368"/>
              <p:cNvGrpSpPr/>
              <p:nvPr/>
            </p:nvGrpSpPr>
            <p:grpSpPr>
              <a:xfrm flipV="1">
                <a:off x="358170" y="3849961"/>
                <a:ext cx="4202055" cy="222513"/>
                <a:chOff x="363680" y="5851549"/>
                <a:chExt cx="2877054" cy="297446"/>
              </a:xfrm>
            </p:grpSpPr>
            <p:sp>
              <p:nvSpPr>
                <p:cNvPr id="781" name="AutoShape 1034"/>
                <p:cNvSpPr>
                  <a:spLocks/>
                </p:cNvSpPr>
                <p:nvPr/>
              </p:nvSpPr>
              <p:spPr bwMode="auto">
                <a:xfrm rot="5400000">
                  <a:off x="1810294" y="4718555"/>
                  <a:ext cx="297446" cy="2563434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782" name="Line 1035"/>
                <p:cNvSpPr>
                  <a:spLocks noChangeShapeType="1"/>
                </p:cNvSpPr>
                <p:nvPr/>
              </p:nvSpPr>
              <p:spPr bwMode="auto">
                <a:xfrm>
                  <a:off x="363680" y="6137294"/>
                  <a:ext cx="320429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794" name="Groupe 368"/>
              <p:cNvGrpSpPr/>
              <p:nvPr/>
            </p:nvGrpSpPr>
            <p:grpSpPr>
              <a:xfrm flipV="1">
                <a:off x="4552950" y="3858094"/>
                <a:ext cx="4097403" cy="218378"/>
                <a:chOff x="995256" y="5859550"/>
                <a:chExt cx="5613539" cy="291919"/>
              </a:xfrm>
            </p:grpSpPr>
            <p:sp>
              <p:nvSpPr>
                <p:cNvPr id="797" name="Line 1049"/>
                <p:cNvSpPr>
                  <a:spLocks noChangeShapeType="1"/>
                </p:cNvSpPr>
                <p:nvPr/>
              </p:nvSpPr>
              <p:spPr bwMode="auto">
                <a:xfrm>
                  <a:off x="995256" y="6151469"/>
                  <a:ext cx="512936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cxnSp>
              <p:nvCxnSpPr>
                <p:cNvPr id="798" name="Connecteur en angle 797"/>
                <p:cNvCxnSpPr/>
                <p:nvPr/>
              </p:nvCxnSpPr>
              <p:spPr>
                <a:xfrm flipV="1">
                  <a:off x="6140795" y="5859550"/>
                  <a:ext cx="468000" cy="288000"/>
                </a:xfrm>
                <a:prstGeom prst="bentConnector3">
                  <a:avLst>
                    <a:gd name="adj1" fmla="val -588"/>
                  </a:avLst>
                </a:prstGeom>
                <a:ln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7" name="Groupe 446"/>
          <p:cNvGrpSpPr/>
          <p:nvPr/>
        </p:nvGrpSpPr>
        <p:grpSpPr>
          <a:xfrm>
            <a:off x="336856" y="592606"/>
            <a:ext cx="8298123" cy="334000"/>
            <a:chOff x="336856" y="858312"/>
            <a:chExt cx="8298123" cy="334000"/>
          </a:xfrm>
        </p:grpSpPr>
        <p:grpSp>
          <p:nvGrpSpPr>
            <p:cNvPr id="373" name="Groupe 372"/>
            <p:cNvGrpSpPr/>
            <p:nvPr/>
          </p:nvGrpSpPr>
          <p:grpSpPr>
            <a:xfrm>
              <a:off x="449446" y="858312"/>
              <a:ext cx="8171296" cy="334000"/>
              <a:chOff x="449446" y="858312"/>
              <a:chExt cx="8171296" cy="334000"/>
            </a:xfrm>
          </p:grpSpPr>
          <p:grpSp>
            <p:nvGrpSpPr>
              <p:cNvPr id="272" name="Groupe 271"/>
              <p:cNvGrpSpPr/>
              <p:nvPr/>
            </p:nvGrpSpPr>
            <p:grpSpPr>
              <a:xfrm>
                <a:off x="449446" y="858312"/>
                <a:ext cx="7738553" cy="318361"/>
                <a:chOff x="449446" y="858312"/>
                <a:chExt cx="7738553" cy="318361"/>
              </a:xfrm>
            </p:grpSpPr>
            <p:sp>
              <p:nvSpPr>
                <p:cNvPr id="264" name="Text Box 1320"/>
                <p:cNvSpPr txBox="1">
                  <a:spLocks noChangeArrowheads="1"/>
                </p:cNvSpPr>
                <p:nvPr/>
              </p:nvSpPr>
              <p:spPr bwMode="auto">
                <a:xfrm>
                  <a:off x="449446" y="873376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/>
                    <a:t>0</a:t>
                  </a:r>
                </a:p>
              </p:txBody>
            </p:sp>
            <p:sp>
              <p:nvSpPr>
                <p:cNvPr id="267" name="Text Box 1331"/>
                <p:cNvSpPr txBox="1">
                  <a:spLocks noChangeArrowheads="1"/>
                </p:cNvSpPr>
                <p:nvPr/>
              </p:nvSpPr>
              <p:spPr bwMode="auto">
                <a:xfrm>
                  <a:off x="908311" y="873376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/>
                    <a:t>1</a:t>
                  </a:r>
                </a:p>
              </p:txBody>
            </p:sp>
            <p:sp>
              <p:nvSpPr>
                <p:cNvPr id="270" name="Text Box 1338"/>
                <p:cNvSpPr txBox="1">
                  <a:spLocks noChangeArrowheads="1"/>
                </p:cNvSpPr>
                <p:nvPr/>
              </p:nvSpPr>
              <p:spPr bwMode="auto">
                <a:xfrm>
                  <a:off x="1394986" y="862946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/>
                    <a:t>0</a:t>
                  </a:r>
                </a:p>
              </p:txBody>
            </p:sp>
            <p:sp>
              <p:nvSpPr>
                <p:cNvPr id="273" name="Text Box 1346"/>
                <p:cNvSpPr txBox="1">
                  <a:spLocks noChangeArrowheads="1"/>
                </p:cNvSpPr>
                <p:nvPr/>
              </p:nvSpPr>
              <p:spPr bwMode="auto">
                <a:xfrm>
                  <a:off x="1846898" y="873376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/>
                    <a:t>1</a:t>
                  </a:r>
                  <a:endParaRPr lang="fr-FR" sz="1200" dirty="0"/>
                </a:p>
              </p:txBody>
            </p:sp>
            <p:sp>
              <p:nvSpPr>
                <p:cNvPr id="276" name="Text Box 1353"/>
                <p:cNvSpPr txBox="1">
                  <a:spLocks noChangeArrowheads="1"/>
                </p:cNvSpPr>
                <p:nvPr/>
              </p:nvSpPr>
              <p:spPr bwMode="auto">
                <a:xfrm>
                  <a:off x="2319668" y="859471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/>
                    <a:t>0</a:t>
                  </a:r>
                </a:p>
              </p:txBody>
            </p:sp>
            <p:sp>
              <p:nvSpPr>
                <p:cNvPr id="279" name="Text Box 1360"/>
                <p:cNvSpPr txBox="1">
                  <a:spLocks noChangeArrowheads="1"/>
                </p:cNvSpPr>
                <p:nvPr/>
              </p:nvSpPr>
              <p:spPr bwMode="auto">
                <a:xfrm>
                  <a:off x="2778533" y="878011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/>
                    <a:t>1</a:t>
                  </a:r>
                </a:p>
              </p:txBody>
            </p:sp>
            <p:sp>
              <p:nvSpPr>
                <p:cNvPr id="282" name="Text Box 1367"/>
                <p:cNvSpPr txBox="1">
                  <a:spLocks noChangeArrowheads="1"/>
                </p:cNvSpPr>
                <p:nvPr/>
              </p:nvSpPr>
              <p:spPr bwMode="auto">
                <a:xfrm>
                  <a:off x="3254778" y="866423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/>
                    <a:t>0</a:t>
                  </a:r>
                </a:p>
              </p:txBody>
            </p:sp>
            <p:sp>
              <p:nvSpPr>
                <p:cNvPr id="285" name="Text Box 1374"/>
                <p:cNvSpPr txBox="1">
                  <a:spLocks noChangeArrowheads="1"/>
                </p:cNvSpPr>
                <p:nvPr/>
              </p:nvSpPr>
              <p:spPr bwMode="auto">
                <a:xfrm>
                  <a:off x="3710167" y="898867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/>
                    <a:t>1</a:t>
                  </a:r>
                </a:p>
              </p:txBody>
            </p:sp>
            <p:sp>
              <p:nvSpPr>
                <p:cNvPr id="288" name="Text Box 1381"/>
                <p:cNvSpPr txBox="1">
                  <a:spLocks noChangeArrowheads="1"/>
                </p:cNvSpPr>
                <p:nvPr/>
              </p:nvSpPr>
              <p:spPr bwMode="auto">
                <a:xfrm>
                  <a:off x="4190410" y="858312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>
                      <a:solidFill>
                        <a:schemeClr val="tx1"/>
                      </a:solidFill>
                    </a:rPr>
                    <a:t>0</a:t>
                  </a:r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7" name="Text Box 1381"/>
                <p:cNvSpPr txBox="1">
                  <a:spLocks noChangeArrowheads="1"/>
                </p:cNvSpPr>
                <p:nvPr/>
              </p:nvSpPr>
              <p:spPr bwMode="auto">
                <a:xfrm>
                  <a:off x="4627592" y="887026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>
                      <a:solidFill>
                        <a:schemeClr val="tx1"/>
                      </a:solidFill>
                    </a:rPr>
                    <a:t>1</a:t>
                  </a:r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8" name="Text Box 1331"/>
                <p:cNvSpPr txBox="1">
                  <a:spLocks noChangeArrowheads="1"/>
                </p:cNvSpPr>
                <p:nvPr/>
              </p:nvSpPr>
              <p:spPr bwMode="auto">
                <a:xfrm>
                  <a:off x="5123109" y="859601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/>
                    <a:t>0</a:t>
                  </a:r>
                  <a:endParaRPr lang="fr-FR" sz="1200" dirty="0"/>
                </a:p>
              </p:txBody>
            </p:sp>
            <p:sp>
              <p:nvSpPr>
                <p:cNvPr id="630" name="Text Box 1338"/>
                <p:cNvSpPr txBox="1">
                  <a:spLocks noChangeArrowheads="1"/>
                </p:cNvSpPr>
                <p:nvPr/>
              </p:nvSpPr>
              <p:spPr bwMode="auto">
                <a:xfrm>
                  <a:off x="5586034" y="896671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/>
                    <a:t>1</a:t>
                  </a:r>
                  <a:endParaRPr lang="fr-FR" sz="1200" dirty="0"/>
                </a:p>
              </p:txBody>
            </p:sp>
            <p:sp>
              <p:nvSpPr>
                <p:cNvPr id="632" name="Text Box 1346"/>
                <p:cNvSpPr txBox="1">
                  <a:spLocks noChangeArrowheads="1"/>
                </p:cNvSpPr>
                <p:nvPr/>
              </p:nvSpPr>
              <p:spPr bwMode="auto">
                <a:xfrm>
                  <a:off x="6061696" y="883351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/>
                    <a:t>0</a:t>
                  </a:r>
                  <a:endParaRPr lang="fr-FR" sz="1200" dirty="0"/>
                </a:p>
              </p:txBody>
            </p:sp>
            <p:sp>
              <p:nvSpPr>
                <p:cNvPr id="634" name="Text Box 1353"/>
                <p:cNvSpPr txBox="1">
                  <a:spLocks noChangeArrowheads="1"/>
                </p:cNvSpPr>
                <p:nvPr/>
              </p:nvSpPr>
              <p:spPr bwMode="auto">
                <a:xfrm>
                  <a:off x="6510716" y="893196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/>
                    <a:t>1</a:t>
                  </a:r>
                  <a:endParaRPr lang="fr-FR" sz="1200" dirty="0"/>
                </a:p>
              </p:txBody>
            </p:sp>
            <p:sp>
              <p:nvSpPr>
                <p:cNvPr id="636" name="Text Box 1360"/>
                <p:cNvSpPr txBox="1">
                  <a:spLocks noChangeArrowheads="1"/>
                </p:cNvSpPr>
                <p:nvPr/>
              </p:nvSpPr>
              <p:spPr bwMode="auto">
                <a:xfrm>
                  <a:off x="6993331" y="887986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/>
                    <a:t>0</a:t>
                  </a:r>
                  <a:endParaRPr lang="fr-FR" sz="1200" dirty="0"/>
                </a:p>
              </p:txBody>
            </p:sp>
            <p:sp>
              <p:nvSpPr>
                <p:cNvPr id="638" name="Text Box 1367"/>
                <p:cNvSpPr txBox="1">
                  <a:spLocks noChangeArrowheads="1"/>
                </p:cNvSpPr>
                <p:nvPr/>
              </p:nvSpPr>
              <p:spPr bwMode="auto">
                <a:xfrm>
                  <a:off x="7445826" y="900148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/>
                    <a:t>1</a:t>
                  </a:r>
                  <a:endParaRPr lang="fr-FR" sz="1200" dirty="0"/>
                </a:p>
              </p:txBody>
            </p:sp>
            <p:sp>
              <p:nvSpPr>
                <p:cNvPr id="640" name="Text Box 1374"/>
                <p:cNvSpPr txBox="1">
                  <a:spLocks noChangeArrowheads="1"/>
                </p:cNvSpPr>
                <p:nvPr/>
              </p:nvSpPr>
              <p:spPr bwMode="auto">
                <a:xfrm>
                  <a:off x="7924965" y="885092"/>
                  <a:ext cx="263034" cy="27652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200" dirty="0" smtClean="0"/>
                    <a:t>0</a:t>
                  </a:r>
                  <a:endParaRPr lang="fr-FR" sz="1200" dirty="0"/>
                </a:p>
              </p:txBody>
            </p:sp>
          </p:grpSp>
          <p:sp>
            <p:nvSpPr>
              <p:cNvPr id="642" name="Text Box 1381"/>
              <p:cNvSpPr txBox="1">
                <a:spLocks noChangeArrowheads="1"/>
              </p:cNvSpPr>
              <p:nvPr/>
            </p:nvSpPr>
            <p:spPr bwMode="auto">
              <a:xfrm>
                <a:off x="8357708" y="915787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1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0" name="Groupe 349"/>
            <p:cNvGrpSpPr/>
            <p:nvPr/>
          </p:nvGrpSpPr>
          <p:grpSpPr>
            <a:xfrm>
              <a:off x="336856" y="868001"/>
              <a:ext cx="8298123" cy="252000"/>
              <a:chOff x="336856" y="868001"/>
              <a:chExt cx="8298123" cy="252000"/>
            </a:xfrm>
          </p:grpSpPr>
          <p:grpSp>
            <p:nvGrpSpPr>
              <p:cNvPr id="2" name="Group 1013"/>
              <p:cNvGrpSpPr>
                <a:grpSpLocks/>
              </p:cNvGrpSpPr>
              <p:nvPr/>
            </p:nvGrpSpPr>
            <p:grpSpPr bwMode="auto">
              <a:xfrm>
                <a:off x="336856" y="883804"/>
                <a:ext cx="931628" cy="213208"/>
                <a:chOff x="141" y="929"/>
                <a:chExt cx="804" cy="184"/>
              </a:xfrm>
            </p:grpSpPr>
            <p:sp>
              <p:nvSpPr>
                <p:cNvPr id="241" name="AutoShape 1011"/>
                <p:cNvSpPr>
                  <a:spLocks/>
                </p:cNvSpPr>
                <p:nvPr/>
              </p:nvSpPr>
              <p:spPr bwMode="auto">
                <a:xfrm rot="5400000">
                  <a:off x="647" y="814"/>
                  <a:ext cx="184" cy="413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242" name="Line 1012"/>
                <p:cNvSpPr>
                  <a:spLocks noChangeShapeType="1"/>
                </p:cNvSpPr>
                <p:nvPr/>
              </p:nvSpPr>
              <p:spPr bwMode="auto">
                <a:xfrm>
                  <a:off x="141" y="1109"/>
                  <a:ext cx="386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3" name="Group 1014"/>
              <p:cNvGrpSpPr>
                <a:grpSpLocks/>
              </p:cNvGrpSpPr>
              <p:nvPr/>
            </p:nvGrpSpPr>
            <p:grpSpPr bwMode="auto">
              <a:xfrm>
                <a:off x="1260624" y="883804"/>
                <a:ext cx="937520" cy="213208"/>
                <a:chOff x="126" y="929"/>
                <a:chExt cx="819" cy="184"/>
              </a:xfrm>
            </p:grpSpPr>
            <p:sp>
              <p:nvSpPr>
                <p:cNvPr id="244" name="AutoShape 1015"/>
                <p:cNvSpPr>
                  <a:spLocks/>
                </p:cNvSpPr>
                <p:nvPr/>
              </p:nvSpPr>
              <p:spPr bwMode="auto">
                <a:xfrm rot="5400000">
                  <a:off x="647" y="814"/>
                  <a:ext cx="184" cy="413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245" name="Line 1016"/>
                <p:cNvSpPr>
                  <a:spLocks noChangeShapeType="1"/>
                </p:cNvSpPr>
                <p:nvPr/>
              </p:nvSpPr>
              <p:spPr bwMode="auto">
                <a:xfrm>
                  <a:off x="126" y="1112"/>
                  <a:ext cx="40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4" name="Group 1017"/>
              <p:cNvGrpSpPr>
                <a:grpSpLocks/>
              </p:cNvGrpSpPr>
              <p:nvPr/>
            </p:nvGrpSpPr>
            <p:grpSpPr bwMode="auto">
              <a:xfrm>
                <a:off x="2193390" y="883804"/>
                <a:ext cx="928269" cy="213208"/>
                <a:chOff x="123" y="929"/>
                <a:chExt cx="822" cy="184"/>
              </a:xfrm>
            </p:grpSpPr>
            <p:sp>
              <p:nvSpPr>
                <p:cNvPr id="247" name="AutoShape 1018"/>
                <p:cNvSpPr>
                  <a:spLocks/>
                </p:cNvSpPr>
                <p:nvPr/>
              </p:nvSpPr>
              <p:spPr bwMode="auto">
                <a:xfrm rot="5400000">
                  <a:off x="647" y="814"/>
                  <a:ext cx="184" cy="413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248" name="Line 1019"/>
                <p:cNvSpPr>
                  <a:spLocks noChangeShapeType="1"/>
                </p:cNvSpPr>
                <p:nvPr/>
              </p:nvSpPr>
              <p:spPr bwMode="auto">
                <a:xfrm>
                  <a:off x="123" y="1112"/>
                  <a:ext cx="40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5" name="Group 1020"/>
              <p:cNvGrpSpPr>
                <a:grpSpLocks/>
              </p:cNvGrpSpPr>
              <p:nvPr/>
            </p:nvGrpSpPr>
            <p:grpSpPr bwMode="auto">
              <a:xfrm>
                <a:off x="3125081" y="883804"/>
                <a:ext cx="940954" cy="213208"/>
                <a:chOff x="123" y="929"/>
                <a:chExt cx="822" cy="184"/>
              </a:xfrm>
            </p:grpSpPr>
            <p:sp>
              <p:nvSpPr>
                <p:cNvPr id="250" name="AutoShape 1021"/>
                <p:cNvSpPr>
                  <a:spLocks/>
                </p:cNvSpPr>
                <p:nvPr/>
              </p:nvSpPr>
              <p:spPr bwMode="auto">
                <a:xfrm rot="5400000">
                  <a:off x="647" y="814"/>
                  <a:ext cx="184" cy="413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251" name="Line 1022"/>
                <p:cNvSpPr>
                  <a:spLocks noChangeShapeType="1"/>
                </p:cNvSpPr>
                <p:nvPr/>
              </p:nvSpPr>
              <p:spPr bwMode="auto">
                <a:xfrm>
                  <a:off x="123" y="1112"/>
                  <a:ext cx="40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sp>
            <p:nvSpPr>
              <p:cNvPr id="301" name="Line 1022"/>
              <p:cNvSpPr>
                <a:spLocks noChangeShapeType="1"/>
              </p:cNvSpPr>
              <p:nvPr/>
            </p:nvSpPr>
            <p:spPr bwMode="auto">
              <a:xfrm>
                <a:off x="4059693" y="1099076"/>
                <a:ext cx="467043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400"/>
              </a:p>
            </p:txBody>
          </p:sp>
          <p:cxnSp>
            <p:nvCxnSpPr>
              <p:cNvPr id="302" name="Connecteur en angle 301"/>
              <p:cNvCxnSpPr/>
              <p:nvPr/>
            </p:nvCxnSpPr>
            <p:spPr>
              <a:xfrm flipV="1">
                <a:off x="4522637" y="879432"/>
                <a:ext cx="468000" cy="210216"/>
              </a:xfrm>
              <a:prstGeom prst="bentConnector3">
                <a:avLst>
                  <a:gd name="adj1" fmla="val -588"/>
                </a:avLst>
              </a:prstGeom>
              <a:ln>
                <a:solidFill>
                  <a:srgbClr val="0000FF"/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1" name="Group 1014"/>
              <p:cNvGrpSpPr>
                <a:grpSpLocks/>
              </p:cNvGrpSpPr>
              <p:nvPr/>
            </p:nvGrpSpPr>
            <p:grpSpPr bwMode="auto">
              <a:xfrm>
                <a:off x="5015996" y="893779"/>
                <a:ext cx="937520" cy="213208"/>
                <a:chOff x="126" y="929"/>
                <a:chExt cx="819" cy="184"/>
              </a:xfrm>
            </p:grpSpPr>
            <p:sp>
              <p:nvSpPr>
                <p:cNvPr id="763" name="AutoShape 1015"/>
                <p:cNvSpPr>
                  <a:spLocks/>
                </p:cNvSpPr>
                <p:nvPr/>
              </p:nvSpPr>
              <p:spPr bwMode="auto">
                <a:xfrm rot="5400000">
                  <a:off x="647" y="814"/>
                  <a:ext cx="184" cy="413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764" name="Line 1016"/>
                <p:cNvSpPr>
                  <a:spLocks noChangeShapeType="1"/>
                </p:cNvSpPr>
                <p:nvPr/>
              </p:nvSpPr>
              <p:spPr bwMode="auto">
                <a:xfrm>
                  <a:off x="126" y="1112"/>
                  <a:ext cx="40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622" name="Group 1017"/>
              <p:cNvGrpSpPr>
                <a:grpSpLocks/>
              </p:cNvGrpSpPr>
              <p:nvPr/>
            </p:nvGrpSpPr>
            <p:grpSpPr bwMode="auto">
              <a:xfrm>
                <a:off x="5948762" y="893779"/>
                <a:ext cx="928268" cy="213208"/>
                <a:chOff x="123" y="929"/>
                <a:chExt cx="822" cy="184"/>
              </a:xfrm>
            </p:grpSpPr>
            <p:sp>
              <p:nvSpPr>
                <p:cNvPr id="761" name="AutoShape 1018"/>
                <p:cNvSpPr>
                  <a:spLocks/>
                </p:cNvSpPr>
                <p:nvPr/>
              </p:nvSpPr>
              <p:spPr bwMode="auto">
                <a:xfrm rot="5400000">
                  <a:off x="647" y="814"/>
                  <a:ext cx="184" cy="413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762" name="Line 1019"/>
                <p:cNvSpPr>
                  <a:spLocks noChangeShapeType="1"/>
                </p:cNvSpPr>
                <p:nvPr/>
              </p:nvSpPr>
              <p:spPr bwMode="auto">
                <a:xfrm>
                  <a:off x="123" y="1112"/>
                  <a:ext cx="40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623" name="Group 1020"/>
              <p:cNvGrpSpPr>
                <a:grpSpLocks/>
              </p:cNvGrpSpPr>
              <p:nvPr/>
            </p:nvGrpSpPr>
            <p:grpSpPr bwMode="auto">
              <a:xfrm>
                <a:off x="6880453" y="893779"/>
                <a:ext cx="940954" cy="213208"/>
                <a:chOff x="123" y="929"/>
                <a:chExt cx="822" cy="184"/>
              </a:xfrm>
            </p:grpSpPr>
            <p:sp>
              <p:nvSpPr>
                <p:cNvPr id="759" name="AutoShape 1021"/>
                <p:cNvSpPr>
                  <a:spLocks/>
                </p:cNvSpPr>
                <p:nvPr/>
              </p:nvSpPr>
              <p:spPr bwMode="auto">
                <a:xfrm rot="5400000">
                  <a:off x="647" y="814"/>
                  <a:ext cx="184" cy="413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760" name="Line 1022"/>
                <p:cNvSpPr>
                  <a:spLocks noChangeShapeType="1"/>
                </p:cNvSpPr>
                <p:nvPr/>
              </p:nvSpPr>
              <p:spPr bwMode="auto">
                <a:xfrm>
                  <a:off x="123" y="1112"/>
                  <a:ext cx="40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sp>
            <p:nvSpPr>
              <p:cNvPr id="648" name="Line 1022"/>
              <p:cNvSpPr>
                <a:spLocks noChangeShapeType="1"/>
              </p:cNvSpPr>
              <p:nvPr/>
            </p:nvSpPr>
            <p:spPr bwMode="auto">
              <a:xfrm>
                <a:off x="7840498" y="1109051"/>
                <a:ext cx="467043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400"/>
              </a:p>
            </p:txBody>
          </p:sp>
          <p:cxnSp>
            <p:nvCxnSpPr>
              <p:cNvPr id="649" name="Connecteur en angle 648"/>
              <p:cNvCxnSpPr/>
              <p:nvPr/>
            </p:nvCxnSpPr>
            <p:spPr>
              <a:xfrm flipV="1">
                <a:off x="8293378" y="889407"/>
                <a:ext cx="341601" cy="210216"/>
              </a:xfrm>
              <a:prstGeom prst="bentConnector3">
                <a:avLst>
                  <a:gd name="adj1" fmla="val -588"/>
                </a:avLst>
              </a:prstGeom>
              <a:ln>
                <a:solidFill>
                  <a:srgbClr val="0000FF"/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3" name="Connecteur droit 802"/>
              <p:cNvCxnSpPr/>
              <p:nvPr/>
            </p:nvCxnSpPr>
            <p:spPr>
              <a:xfrm rot="5400000">
                <a:off x="4874628" y="993207"/>
                <a:ext cx="252000" cy="1588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8" name="Groupe 467"/>
          <p:cNvGrpSpPr/>
          <p:nvPr/>
        </p:nvGrpSpPr>
        <p:grpSpPr>
          <a:xfrm>
            <a:off x="-35845" y="1948848"/>
            <a:ext cx="420623" cy="307777"/>
            <a:chOff x="-35845" y="1948848"/>
            <a:chExt cx="420623" cy="307777"/>
          </a:xfrm>
        </p:grpSpPr>
        <p:sp>
          <p:nvSpPr>
            <p:cNvPr id="413" name="Text Box 1052"/>
            <p:cNvSpPr txBox="1">
              <a:spLocks noChangeArrowheads="1"/>
            </p:cNvSpPr>
            <p:nvPr/>
          </p:nvSpPr>
          <p:spPr bwMode="auto">
            <a:xfrm>
              <a:off x="-35845" y="1948848"/>
              <a:ext cx="420623" cy="3077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smtClean="0"/>
                <a:t>Q</a:t>
              </a:r>
              <a:r>
                <a:rPr lang="fr-FR" sz="1050" b="1" dirty="0" smtClean="0"/>
                <a:t>B</a:t>
              </a:r>
              <a:endParaRPr lang="fr-FR" sz="1050" b="1" dirty="0"/>
            </a:p>
          </p:txBody>
        </p:sp>
        <p:cxnSp>
          <p:nvCxnSpPr>
            <p:cNvPr id="414" name="Connecteur droit 413"/>
            <p:cNvCxnSpPr/>
            <p:nvPr/>
          </p:nvCxnSpPr>
          <p:spPr>
            <a:xfrm flipV="1">
              <a:off x="43096" y="1979893"/>
              <a:ext cx="13138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9" name="Groupe 468"/>
          <p:cNvGrpSpPr/>
          <p:nvPr/>
        </p:nvGrpSpPr>
        <p:grpSpPr>
          <a:xfrm>
            <a:off x="333220" y="1974930"/>
            <a:ext cx="8298193" cy="251973"/>
            <a:chOff x="333220" y="1984978"/>
            <a:chExt cx="8298193" cy="251973"/>
          </a:xfrm>
        </p:grpSpPr>
        <p:grpSp>
          <p:nvGrpSpPr>
            <p:cNvPr id="351" name="Groupe 350"/>
            <p:cNvGrpSpPr/>
            <p:nvPr/>
          </p:nvGrpSpPr>
          <p:grpSpPr>
            <a:xfrm>
              <a:off x="333220" y="1984978"/>
              <a:ext cx="8298193" cy="251973"/>
              <a:chOff x="330590" y="1778230"/>
              <a:chExt cx="8298193" cy="226577"/>
            </a:xfrm>
          </p:grpSpPr>
          <p:grpSp>
            <p:nvGrpSpPr>
              <p:cNvPr id="11" name="Groupe 363"/>
              <p:cNvGrpSpPr/>
              <p:nvPr/>
            </p:nvGrpSpPr>
            <p:grpSpPr>
              <a:xfrm flipV="1">
                <a:off x="330590" y="1778230"/>
                <a:ext cx="4209248" cy="220727"/>
                <a:chOff x="591629" y="5983662"/>
                <a:chExt cx="5766758" cy="302859"/>
              </a:xfrm>
            </p:grpSpPr>
            <p:sp>
              <p:nvSpPr>
                <p:cNvPr id="357" name="AutoShape 1024"/>
                <p:cNvSpPr>
                  <a:spLocks/>
                </p:cNvSpPr>
                <p:nvPr/>
              </p:nvSpPr>
              <p:spPr bwMode="auto">
                <a:xfrm rot="5400000">
                  <a:off x="1732989" y="5482012"/>
                  <a:ext cx="292099" cy="1295400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358" name="Line 1025"/>
                <p:cNvSpPr>
                  <a:spLocks noChangeShapeType="1"/>
                </p:cNvSpPr>
                <p:nvPr/>
              </p:nvSpPr>
              <p:spPr bwMode="auto">
                <a:xfrm>
                  <a:off x="591629" y="6269412"/>
                  <a:ext cx="648000" cy="0"/>
                </a:xfrm>
                <a:prstGeom prst="line">
                  <a:avLst/>
                </a:prstGeom>
                <a:ln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grpSp>
              <p:nvGrpSpPr>
                <p:cNvPr id="12" name="Group 1036"/>
                <p:cNvGrpSpPr>
                  <a:grpSpLocks/>
                </p:cNvGrpSpPr>
                <p:nvPr/>
              </p:nvGrpSpPr>
              <p:grpSpPr bwMode="auto">
                <a:xfrm>
                  <a:off x="2536281" y="5994421"/>
                  <a:ext cx="2520000" cy="292100"/>
                  <a:chOff x="1737" y="1298"/>
                  <a:chExt cx="1611" cy="184"/>
                </a:xfrm>
              </p:grpSpPr>
              <p:sp>
                <p:nvSpPr>
                  <p:cNvPr id="360" name="AutoShape 1031"/>
                  <p:cNvSpPr>
                    <a:spLocks/>
                  </p:cNvSpPr>
                  <p:nvPr/>
                </p:nvSpPr>
                <p:spPr bwMode="auto">
                  <a:xfrm rot="5400000">
                    <a:off x="2854" y="987"/>
                    <a:ext cx="184" cy="805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sz="1400"/>
                  </a:p>
                </p:txBody>
              </p:sp>
              <p:sp>
                <p:nvSpPr>
                  <p:cNvPr id="361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1737" y="1478"/>
                    <a:ext cx="805" cy="0"/>
                  </a:xfrm>
                  <a:prstGeom prst="line">
                    <a:avLst/>
                  </a:prstGeom>
                  <a:ln>
                    <a:solidFill>
                      <a:srgbClr val="FF33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400"/>
                  </a:p>
                </p:txBody>
              </p:sp>
            </p:grpSp>
            <p:sp>
              <p:nvSpPr>
                <p:cNvPr id="362" name="Line 1048"/>
                <p:cNvSpPr>
                  <a:spLocks noChangeShapeType="1"/>
                </p:cNvSpPr>
                <p:nvPr/>
              </p:nvSpPr>
              <p:spPr bwMode="auto">
                <a:xfrm>
                  <a:off x="5062387" y="6273806"/>
                  <a:ext cx="1296000" cy="0"/>
                </a:xfrm>
                <a:prstGeom prst="line">
                  <a:avLst/>
                </a:prstGeom>
                <a:ln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sp>
            <p:nvSpPr>
              <p:cNvPr id="738" name="AutoShape 1024"/>
              <p:cNvSpPr>
                <a:spLocks/>
              </p:cNvSpPr>
              <p:nvPr/>
            </p:nvSpPr>
            <p:spPr bwMode="auto">
              <a:xfrm rot="16200000" flipV="1">
                <a:off x="4901206" y="1425598"/>
                <a:ext cx="212885" cy="94553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743" name="AutoShape 1031"/>
              <p:cNvSpPr>
                <a:spLocks/>
              </p:cNvSpPr>
              <p:nvPr/>
            </p:nvSpPr>
            <p:spPr bwMode="auto">
              <a:xfrm rot="16200000" flipV="1">
                <a:off x="6761335" y="1435641"/>
                <a:ext cx="212885" cy="91912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744" name="Line 1032"/>
              <p:cNvSpPr>
                <a:spLocks noChangeShapeType="1"/>
              </p:cNvSpPr>
              <p:nvPr/>
            </p:nvSpPr>
            <p:spPr bwMode="auto">
              <a:xfrm flipV="1">
                <a:off x="5487380" y="1792819"/>
                <a:ext cx="919123" cy="0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741" name="Line 1048"/>
              <p:cNvSpPr>
                <a:spLocks noChangeShapeType="1"/>
              </p:cNvSpPr>
              <p:nvPr/>
            </p:nvSpPr>
            <p:spPr bwMode="auto">
              <a:xfrm flipV="1">
                <a:off x="7331225" y="1797457"/>
                <a:ext cx="945971" cy="0"/>
              </a:xfrm>
              <a:prstGeom prst="line">
                <a:avLst/>
              </a:prstGeom>
              <a:ln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400"/>
              </a:p>
            </p:txBody>
          </p:sp>
          <p:cxnSp>
            <p:nvCxnSpPr>
              <p:cNvPr id="742" name="Connecteur en angle 741"/>
              <p:cNvCxnSpPr/>
              <p:nvPr/>
            </p:nvCxnSpPr>
            <p:spPr>
              <a:xfrm>
                <a:off x="8287182" y="1789864"/>
                <a:ext cx="341601" cy="209898"/>
              </a:xfrm>
              <a:prstGeom prst="bentConnector3">
                <a:avLst>
                  <a:gd name="adj1" fmla="val -588"/>
                </a:avLst>
              </a:prstGeom>
              <a:ln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5" name="Line 1037"/>
            <p:cNvSpPr>
              <a:spLocks noChangeShapeType="1"/>
            </p:cNvSpPr>
            <p:nvPr/>
          </p:nvSpPr>
          <p:spPr bwMode="auto">
            <a:xfrm>
              <a:off x="797661" y="2063471"/>
              <a:ext cx="0" cy="10544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416" name="Line 1037"/>
            <p:cNvSpPr>
              <a:spLocks noChangeShapeType="1"/>
            </p:cNvSpPr>
            <p:nvPr/>
          </p:nvSpPr>
          <p:spPr bwMode="auto">
            <a:xfrm>
              <a:off x="2672861" y="2056099"/>
              <a:ext cx="0" cy="10544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417" name="Line 1037"/>
            <p:cNvSpPr>
              <a:spLocks noChangeShapeType="1"/>
            </p:cNvSpPr>
            <p:nvPr/>
          </p:nvSpPr>
          <p:spPr bwMode="auto">
            <a:xfrm>
              <a:off x="4536187" y="2044224"/>
              <a:ext cx="0" cy="10544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418" name="Line 1037"/>
            <p:cNvSpPr>
              <a:spLocks noChangeShapeType="1"/>
            </p:cNvSpPr>
            <p:nvPr/>
          </p:nvSpPr>
          <p:spPr bwMode="auto">
            <a:xfrm>
              <a:off x="6411386" y="2066546"/>
              <a:ext cx="0" cy="10544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419" name="Line 1037"/>
            <p:cNvSpPr>
              <a:spLocks noChangeShapeType="1"/>
            </p:cNvSpPr>
            <p:nvPr/>
          </p:nvSpPr>
          <p:spPr bwMode="auto">
            <a:xfrm>
              <a:off x="8287501" y="2073728"/>
              <a:ext cx="0" cy="10544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</p:grpSp>
      <p:grpSp>
        <p:nvGrpSpPr>
          <p:cNvPr id="431" name="Groupe 430"/>
          <p:cNvGrpSpPr/>
          <p:nvPr/>
        </p:nvGrpSpPr>
        <p:grpSpPr>
          <a:xfrm>
            <a:off x="0" y="3020418"/>
            <a:ext cx="420623" cy="304176"/>
            <a:chOff x="0" y="3286124"/>
            <a:chExt cx="420623" cy="304176"/>
          </a:xfrm>
        </p:grpSpPr>
        <p:cxnSp>
          <p:nvCxnSpPr>
            <p:cNvPr id="316" name="Connecteur droit 315"/>
            <p:cNvCxnSpPr/>
            <p:nvPr/>
          </p:nvCxnSpPr>
          <p:spPr>
            <a:xfrm flipV="1">
              <a:off x="107219" y="3333812"/>
              <a:ext cx="13138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0" name="Text Box 1053"/>
            <p:cNvSpPr txBox="1">
              <a:spLocks noChangeArrowheads="1"/>
            </p:cNvSpPr>
            <p:nvPr/>
          </p:nvSpPr>
          <p:spPr bwMode="auto">
            <a:xfrm>
              <a:off x="0" y="3286124"/>
              <a:ext cx="420623" cy="30417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/>
                <a:t>Q</a:t>
              </a:r>
              <a:r>
                <a:rPr lang="fr-FR" sz="1050" b="1" dirty="0"/>
                <a:t>C</a:t>
              </a:r>
            </a:p>
          </p:txBody>
        </p:sp>
      </p:grpSp>
      <p:grpSp>
        <p:nvGrpSpPr>
          <p:cNvPr id="375" name="Groupe 374"/>
          <p:cNvGrpSpPr/>
          <p:nvPr/>
        </p:nvGrpSpPr>
        <p:grpSpPr>
          <a:xfrm>
            <a:off x="340824" y="2899548"/>
            <a:ext cx="8289064" cy="251992"/>
            <a:chOff x="340824" y="3165254"/>
            <a:chExt cx="8289064" cy="251992"/>
          </a:xfrm>
        </p:grpSpPr>
        <p:grpSp>
          <p:nvGrpSpPr>
            <p:cNvPr id="420" name="Groupe 419"/>
            <p:cNvGrpSpPr/>
            <p:nvPr/>
          </p:nvGrpSpPr>
          <p:grpSpPr>
            <a:xfrm>
              <a:off x="340824" y="3165254"/>
              <a:ext cx="8289064" cy="251992"/>
              <a:chOff x="336135" y="2714468"/>
              <a:chExt cx="8289064" cy="230691"/>
            </a:xfrm>
          </p:grpSpPr>
          <p:grpSp>
            <p:nvGrpSpPr>
              <p:cNvPr id="13" name="Groupe 368"/>
              <p:cNvGrpSpPr/>
              <p:nvPr/>
            </p:nvGrpSpPr>
            <p:grpSpPr>
              <a:xfrm flipV="1">
                <a:off x="336135" y="2714468"/>
                <a:ext cx="4211957" cy="218514"/>
                <a:chOff x="357158" y="5851544"/>
                <a:chExt cx="5770469" cy="292100"/>
              </a:xfrm>
            </p:grpSpPr>
            <p:sp>
              <p:nvSpPr>
                <p:cNvPr id="365" name="AutoShape 1034"/>
                <p:cNvSpPr>
                  <a:spLocks/>
                </p:cNvSpPr>
                <p:nvPr/>
              </p:nvSpPr>
              <p:spPr bwMode="auto">
                <a:xfrm rot="5400000">
                  <a:off x="2138112" y="4720306"/>
                  <a:ext cx="292100" cy="2554576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366" name="Line 1035"/>
                <p:cNvSpPr>
                  <a:spLocks noChangeShapeType="1"/>
                </p:cNvSpPr>
                <p:nvPr/>
              </p:nvSpPr>
              <p:spPr bwMode="auto">
                <a:xfrm>
                  <a:off x="357158" y="6137294"/>
                  <a:ext cx="648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367" name="Line 1049"/>
                <p:cNvSpPr>
                  <a:spLocks noChangeShapeType="1"/>
                </p:cNvSpPr>
                <p:nvPr/>
              </p:nvSpPr>
              <p:spPr bwMode="auto">
                <a:xfrm>
                  <a:off x="3571627" y="6125983"/>
                  <a:ext cx="2556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662" name="Groupe 368"/>
              <p:cNvGrpSpPr/>
              <p:nvPr/>
            </p:nvGrpSpPr>
            <p:grpSpPr>
              <a:xfrm flipV="1">
                <a:off x="4551625" y="2716974"/>
                <a:ext cx="4073574" cy="228185"/>
                <a:chOff x="1006874" y="5848586"/>
                <a:chExt cx="5580882" cy="305027"/>
              </a:xfrm>
            </p:grpSpPr>
            <p:sp>
              <p:nvSpPr>
                <p:cNvPr id="734" name="AutoShape 1034"/>
                <p:cNvSpPr>
                  <a:spLocks/>
                </p:cNvSpPr>
                <p:nvPr/>
              </p:nvSpPr>
              <p:spPr bwMode="auto">
                <a:xfrm rot="5400000">
                  <a:off x="2138112" y="4726455"/>
                  <a:ext cx="292100" cy="2554575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736" name="Line 1049"/>
                <p:cNvSpPr>
                  <a:spLocks noChangeShapeType="1"/>
                </p:cNvSpPr>
                <p:nvPr/>
              </p:nvSpPr>
              <p:spPr bwMode="auto">
                <a:xfrm>
                  <a:off x="3571627" y="6153613"/>
                  <a:ext cx="2556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cxnSp>
              <p:nvCxnSpPr>
                <p:cNvPr id="737" name="Connecteur en angle 736"/>
                <p:cNvCxnSpPr/>
                <p:nvPr/>
              </p:nvCxnSpPr>
              <p:spPr>
                <a:xfrm flipV="1">
                  <a:off x="6119756" y="5848586"/>
                  <a:ext cx="468000" cy="288000"/>
                </a:xfrm>
                <a:prstGeom prst="bentConnector3">
                  <a:avLst>
                    <a:gd name="adj1" fmla="val -588"/>
                  </a:avLst>
                </a:prstGeom>
                <a:ln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06" name="Line 1037"/>
            <p:cNvSpPr>
              <a:spLocks noChangeShapeType="1"/>
            </p:cNvSpPr>
            <p:nvPr/>
          </p:nvSpPr>
          <p:spPr bwMode="auto">
            <a:xfrm>
              <a:off x="4557786" y="3254589"/>
              <a:ext cx="0" cy="10544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807" name="Line 1037"/>
            <p:cNvSpPr>
              <a:spLocks noChangeShapeType="1"/>
            </p:cNvSpPr>
            <p:nvPr/>
          </p:nvSpPr>
          <p:spPr bwMode="auto">
            <a:xfrm>
              <a:off x="8290094" y="3248651"/>
              <a:ext cx="0" cy="10544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  <p:sp>
          <p:nvSpPr>
            <p:cNvPr id="432" name="Line 1037"/>
            <p:cNvSpPr>
              <a:spLocks noChangeShapeType="1"/>
            </p:cNvSpPr>
            <p:nvPr/>
          </p:nvSpPr>
          <p:spPr bwMode="auto">
            <a:xfrm>
              <a:off x="808364" y="3234682"/>
              <a:ext cx="0" cy="10544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400"/>
            </a:p>
          </p:txBody>
        </p:sp>
      </p:grpSp>
      <p:grpSp>
        <p:nvGrpSpPr>
          <p:cNvPr id="470" name="Groupe 469"/>
          <p:cNvGrpSpPr/>
          <p:nvPr/>
        </p:nvGrpSpPr>
        <p:grpSpPr>
          <a:xfrm>
            <a:off x="349823" y="1059088"/>
            <a:ext cx="8263407" cy="251998"/>
            <a:chOff x="349823" y="1064112"/>
            <a:chExt cx="8263407" cy="251998"/>
          </a:xfrm>
        </p:grpSpPr>
        <p:cxnSp>
          <p:nvCxnSpPr>
            <p:cNvPr id="804" name="Connecteur droit 803"/>
            <p:cNvCxnSpPr/>
            <p:nvPr/>
          </p:nvCxnSpPr>
          <p:spPr>
            <a:xfrm rot="5400000">
              <a:off x="4893422" y="1173437"/>
              <a:ext cx="216000" cy="1588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74" name="Groupe 373"/>
            <p:cNvGrpSpPr/>
            <p:nvPr/>
          </p:nvGrpSpPr>
          <p:grpSpPr>
            <a:xfrm>
              <a:off x="349823" y="1064112"/>
              <a:ext cx="8263407" cy="251998"/>
              <a:chOff x="349823" y="1329818"/>
              <a:chExt cx="8263407" cy="251998"/>
            </a:xfrm>
          </p:grpSpPr>
          <p:grpSp>
            <p:nvGrpSpPr>
              <p:cNvPr id="435" name="Groupe 434"/>
              <p:cNvGrpSpPr/>
              <p:nvPr/>
            </p:nvGrpSpPr>
            <p:grpSpPr>
              <a:xfrm>
                <a:off x="349823" y="1329818"/>
                <a:ext cx="8263407" cy="251998"/>
                <a:chOff x="349823" y="1329817"/>
                <a:chExt cx="8263407" cy="230700"/>
              </a:xfrm>
            </p:grpSpPr>
            <p:grpSp>
              <p:nvGrpSpPr>
                <p:cNvPr id="6" name="Groupe 335"/>
                <p:cNvGrpSpPr/>
                <p:nvPr/>
              </p:nvGrpSpPr>
              <p:grpSpPr>
                <a:xfrm flipV="1">
                  <a:off x="349823" y="1329817"/>
                  <a:ext cx="4645670" cy="216333"/>
                  <a:chOff x="624996" y="2348255"/>
                  <a:chExt cx="6364667" cy="294927"/>
                </a:xfrm>
              </p:grpSpPr>
              <p:grpSp>
                <p:nvGrpSpPr>
                  <p:cNvPr id="7" name="Group 1013"/>
                  <p:cNvGrpSpPr>
                    <a:grpSpLocks/>
                  </p:cNvGrpSpPr>
                  <p:nvPr/>
                </p:nvGrpSpPr>
                <p:grpSpPr bwMode="auto">
                  <a:xfrm>
                    <a:off x="624996" y="2348255"/>
                    <a:ext cx="1265238" cy="292100"/>
                    <a:chOff x="148" y="929"/>
                    <a:chExt cx="797" cy="184"/>
                  </a:xfrm>
                </p:grpSpPr>
                <p:sp>
                  <p:nvSpPr>
                    <p:cNvPr id="323" name="AutoShape 1011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47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324" name="Line 10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" y="1109"/>
                      <a:ext cx="386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  <p:grpSp>
                <p:nvGrpSpPr>
                  <p:cNvPr id="8" name="Group 1014"/>
                  <p:cNvGrpSpPr>
                    <a:grpSpLocks/>
                  </p:cNvGrpSpPr>
                  <p:nvPr/>
                </p:nvGrpSpPr>
                <p:grpSpPr bwMode="auto">
                  <a:xfrm>
                    <a:off x="1879465" y="2348255"/>
                    <a:ext cx="1284422" cy="292100"/>
                    <a:chOff x="126" y="929"/>
                    <a:chExt cx="819" cy="184"/>
                  </a:xfrm>
                </p:grpSpPr>
                <p:sp>
                  <p:nvSpPr>
                    <p:cNvPr id="326" name="AutoShape 1015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47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327" name="Line 10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" y="1112"/>
                      <a:ext cx="40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  <p:grpSp>
                <p:nvGrpSpPr>
                  <p:cNvPr id="9" name="Group 1017"/>
                  <p:cNvGrpSpPr>
                    <a:grpSpLocks/>
                  </p:cNvGrpSpPr>
                  <p:nvPr/>
                </p:nvGrpSpPr>
                <p:grpSpPr bwMode="auto">
                  <a:xfrm>
                    <a:off x="3157375" y="2348255"/>
                    <a:ext cx="1271749" cy="292100"/>
                    <a:chOff x="123" y="929"/>
                    <a:chExt cx="822" cy="184"/>
                  </a:xfrm>
                </p:grpSpPr>
                <p:sp>
                  <p:nvSpPr>
                    <p:cNvPr id="329" name="AutoShape 101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47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330" name="Line 10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" y="1112"/>
                      <a:ext cx="40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  <p:grpSp>
                <p:nvGrpSpPr>
                  <p:cNvPr id="10" name="Group 1020"/>
                  <p:cNvGrpSpPr>
                    <a:grpSpLocks/>
                  </p:cNvGrpSpPr>
                  <p:nvPr/>
                </p:nvGrpSpPr>
                <p:grpSpPr bwMode="auto">
                  <a:xfrm>
                    <a:off x="4433810" y="2348255"/>
                    <a:ext cx="1289127" cy="292100"/>
                    <a:chOff x="123" y="929"/>
                    <a:chExt cx="822" cy="184"/>
                  </a:xfrm>
                </p:grpSpPr>
                <p:sp>
                  <p:nvSpPr>
                    <p:cNvPr id="332" name="AutoShape 1021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47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333" name="Line 10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" y="1112"/>
                      <a:ext cx="40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  <p:sp>
                <p:nvSpPr>
                  <p:cNvPr id="334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5713649" y="2643182"/>
                    <a:ext cx="63985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400"/>
                  </a:p>
                </p:txBody>
              </p:sp>
              <p:cxnSp>
                <p:nvCxnSpPr>
                  <p:cNvPr id="335" name="Connecteur en angle 334"/>
                  <p:cNvCxnSpPr/>
                  <p:nvPr/>
                </p:nvCxnSpPr>
                <p:spPr>
                  <a:xfrm flipV="1">
                    <a:off x="6348493" y="2348535"/>
                    <a:ext cx="641170" cy="288001"/>
                  </a:xfrm>
                  <a:prstGeom prst="bentConnector3">
                    <a:avLst>
                      <a:gd name="adj1" fmla="val -588"/>
                    </a:avLst>
                  </a:prstGeom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5" name="Groupe 335"/>
                <p:cNvGrpSpPr/>
                <p:nvPr/>
              </p:nvGrpSpPr>
              <p:grpSpPr>
                <a:xfrm flipV="1">
                  <a:off x="5009616" y="1339790"/>
                  <a:ext cx="3603614" cy="220727"/>
                  <a:chOff x="1879465" y="2342265"/>
                  <a:chExt cx="4937029" cy="300917"/>
                </a:xfrm>
              </p:grpSpPr>
              <p:grpSp>
                <p:nvGrpSpPr>
                  <p:cNvPr id="746" name="Group 1014"/>
                  <p:cNvGrpSpPr>
                    <a:grpSpLocks/>
                  </p:cNvGrpSpPr>
                  <p:nvPr/>
                </p:nvGrpSpPr>
                <p:grpSpPr bwMode="auto">
                  <a:xfrm>
                    <a:off x="1879465" y="2348255"/>
                    <a:ext cx="1284422" cy="292100"/>
                    <a:chOff x="126" y="929"/>
                    <a:chExt cx="819" cy="184"/>
                  </a:xfrm>
                </p:grpSpPr>
                <p:sp>
                  <p:nvSpPr>
                    <p:cNvPr id="755" name="AutoShape 1015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47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756" name="Line 10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6" y="1112"/>
                      <a:ext cx="40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  <p:grpSp>
                <p:nvGrpSpPr>
                  <p:cNvPr id="747" name="Group 1017"/>
                  <p:cNvGrpSpPr>
                    <a:grpSpLocks/>
                  </p:cNvGrpSpPr>
                  <p:nvPr/>
                </p:nvGrpSpPr>
                <p:grpSpPr bwMode="auto">
                  <a:xfrm>
                    <a:off x="3157375" y="2348255"/>
                    <a:ext cx="1271749" cy="292100"/>
                    <a:chOff x="123" y="929"/>
                    <a:chExt cx="822" cy="184"/>
                  </a:xfrm>
                </p:grpSpPr>
                <p:sp>
                  <p:nvSpPr>
                    <p:cNvPr id="753" name="AutoShape 101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47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754" name="Line 10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" y="1112"/>
                      <a:ext cx="40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  <p:grpSp>
                <p:nvGrpSpPr>
                  <p:cNvPr id="748" name="Group 1020"/>
                  <p:cNvGrpSpPr>
                    <a:grpSpLocks/>
                  </p:cNvGrpSpPr>
                  <p:nvPr/>
                </p:nvGrpSpPr>
                <p:grpSpPr bwMode="auto">
                  <a:xfrm>
                    <a:off x="4433810" y="2348255"/>
                    <a:ext cx="1289127" cy="292100"/>
                    <a:chOff x="123" y="929"/>
                    <a:chExt cx="822" cy="184"/>
                  </a:xfrm>
                </p:grpSpPr>
                <p:sp>
                  <p:nvSpPr>
                    <p:cNvPr id="751" name="AutoShape 1021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647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400"/>
                    </a:p>
                  </p:txBody>
                </p:sp>
                <p:sp>
                  <p:nvSpPr>
                    <p:cNvPr id="752" name="Line 10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" y="1112"/>
                      <a:ext cx="408" cy="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400"/>
                    </a:p>
                  </p:txBody>
                </p:sp>
              </p:grpSp>
              <p:sp>
                <p:nvSpPr>
                  <p:cNvPr id="749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5713649" y="2643182"/>
                    <a:ext cx="63985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400"/>
                  </a:p>
                </p:txBody>
              </p:sp>
              <p:cxnSp>
                <p:nvCxnSpPr>
                  <p:cNvPr id="750" name="Connecteur en angle 749"/>
                  <p:cNvCxnSpPr/>
                  <p:nvPr/>
                </p:nvCxnSpPr>
                <p:spPr>
                  <a:xfrm flipV="1">
                    <a:off x="6348494" y="2342265"/>
                    <a:ext cx="468000" cy="288000"/>
                  </a:xfrm>
                  <a:prstGeom prst="bentConnector3">
                    <a:avLst>
                      <a:gd name="adj1" fmla="val -588"/>
                    </a:avLst>
                  </a:prstGeom>
                  <a:ln>
                    <a:solidFill>
                      <a:srgbClr val="FF0000"/>
                    </a:solidFill>
                    <a:prstDash val="soli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1" name="Groupe 440"/>
              <p:cNvGrpSpPr/>
              <p:nvPr/>
            </p:nvGrpSpPr>
            <p:grpSpPr>
              <a:xfrm>
                <a:off x="794006" y="1396733"/>
                <a:ext cx="7484570" cy="128155"/>
                <a:chOff x="794006" y="1376402"/>
                <a:chExt cx="7484570" cy="128155"/>
              </a:xfrm>
            </p:grpSpPr>
            <p:sp>
              <p:nvSpPr>
                <p:cNvPr id="337" name="Line 1037"/>
                <p:cNvSpPr>
                  <a:spLocks noChangeShapeType="1"/>
                </p:cNvSpPr>
                <p:nvPr/>
              </p:nvSpPr>
              <p:spPr bwMode="auto">
                <a:xfrm>
                  <a:off x="794006" y="1387363"/>
                  <a:ext cx="0" cy="1054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338" name="Line 1037"/>
                <p:cNvSpPr>
                  <a:spLocks noChangeShapeType="1"/>
                </p:cNvSpPr>
                <p:nvPr/>
              </p:nvSpPr>
              <p:spPr bwMode="auto">
                <a:xfrm>
                  <a:off x="1728937" y="1376402"/>
                  <a:ext cx="0" cy="1054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339" name="Line 1037"/>
                <p:cNvSpPr>
                  <a:spLocks noChangeShapeType="1"/>
                </p:cNvSpPr>
                <p:nvPr/>
              </p:nvSpPr>
              <p:spPr bwMode="auto">
                <a:xfrm>
                  <a:off x="3598624" y="1389137"/>
                  <a:ext cx="0" cy="1054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340" name="Line 1037"/>
                <p:cNvSpPr>
                  <a:spLocks noChangeShapeType="1"/>
                </p:cNvSpPr>
                <p:nvPr/>
              </p:nvSpPr>
              <p:spPr bwMode="auto">
                <a:xfrm>
                  <a:off x="2659946" y="1376544"/>
                  <a:ext cx="0" cy="1054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341" name="Line 1037"/>
                <p:cNvSpPr>
                  <a:spLocks noChangeShapeType="1"/>
                </p:cNvSpPr>
                <p:nvPr/>
              </p:nvSpPr>
              <p:spPr bwMode="auto">
                <a:xfrm>
                  <a:off x="4521505" y="1397137"/>
                  <a:ext cx="0" cy="1054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657" name="Line 1037"/>
                <p:cNvSpPr>
                  <a:spLocks noChangeShapeType="1"/>
                </p:cNvSpPr>
                <p:nvPr/>
              </p:nvSpPr>
              <p:spPr bwMode="auto">
                <a:xfrm>
                  <a:off x="6410338" y="1386377"/>
                  <a:ext cx="0" cy="1054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658" name="Line 1037"/>
                <p:cNvSpPr>
                  <a:spLocks noChangeShapeType="1"/>
                </p:cNvSpPr>
                <p:nvPr/>
              </p:nvSpPr>
              <p:spPr bwMode="auto">
                <a:xfrm>
                  <a:off x="8278576" y="1399112"/>
                  <a:ext cx="0" cy="1054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659" name="Line 1037"/>
                <p:cNvSpPr>
                  <a:spLocks noChangeShapeType="1"/>
                </p:cNvSpPr>
                <p:nvPr/>
              </p:nvSpPr>
              <p:spPr bwMode="auto">
                <a:xfrm>
                  <a:off x="7345782" y="1386519"/>
                  <a:ext cx="0" cy="10544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</p:grpSp>
      </p:grpSp>
      <p:sp>
        <p:nvSpPr>
          <p:cNvPr id="308" name="Rectangle 307"/>
          <p:cNvSpPr/>
          <p:nvPr/>
        </p:nvSpPr>
        <p:spPr>
          <a:xfrm>
            <a:off x="428596" y="528180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9" name="Légende encadrée 2 308"/>
          <p:cNvSpPr/>
          <p:nvPr/>
        </p:nvSpPr>
        <p:spPr>
          <a:xfrm>
            <a:off x="7215206" y="4988949"/>
            <a:ext cx="1800000" cy="324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54274"/>
              <a:gd name="adj6" fmla="val -92413"/>
            </a:avLst>
          </a:pr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200" b="1" dirty="0" smtClean="0">
                <a:solidFill>
                  <a:schemeClr val="tx1"/>
                </a:solidFill>
              </a:rPr>
              <a:t> </a:t>
            </a:r>
            <a:r>
              <a:rPr lang="fr-FR" sz="1200" b="1" dirty="0" smtClean="0">
                <a:solidFill>
                  <a:schemeClr val="tx1"/>
                </a:solidFill>
              </a:rPr>
              <a:t>H</a:t>
            </a:r>
            <a:r>
              <a:rPr lang="ar-DZ" sz="1200" b="1" dirty="0" smtClean="0">
                <a:solidFill>
                  <a:schemeClr val="tx1"/>
                </a:solidFill>
              </a:rPr>
              <a:t> هي إشارة ساعة </a:t>
            </a:r>
            <a:r>
              <a:rPr lang="ar-DZ" sz="1200" b="1" dirty="0" err="1" smtClean="0">
                <a:solidFill>
                  <a:schemeClr val="tx1"/>
                </a:solidFill>
              </a:rPr>
              <a:t>للقلاب</a:t>
            </a:r>
            <a:r>
              <a:rPr lang="ar-DZ" sz="1200" b="1" dirty="0" smtClean="0">
                <a:solidFill>
                  <a:schemeClr val="tx1"/>
                </a:solidFill>
              </a:rPr>
              <a:t> </a:t>
            </a:r>
            <a:r>
              <a:rPr lang="fr-FR" sz="1200" b="1" dirty="0" smtClean="0">
                <a:solidFill>
                  <a:schemeClr val="tx1"/>
                </a:solidFill>
              </a:rPr>
              <a:t>Q</a:t>
            </a:r>
            <a:r>
              <a:rPr lang="fr-FR" sz="1050" b="1" dirty="0" smtClean="0">
                <a:solidFill>
                  <a:schemeClr val="tx1"/>
                </a:solidFill>
              </a:rPr>
              <a:t>A</a:t>
            </a:r>
            <a:endParaRPr lang="fr-FR" sz="1200" b="1" dirty="0">
              <a:solidFill>
                <a:schemeClr val="tx1"/>
              </a:solidFill>
            </a:endParaRPr>
          </a:p>
        </p:txBody>
      </p:sp>
      <p:grpSp>
        <p:nvGrpSpPr>
          <p:cNvPr id="310" name="Groupe 309"/>
          <p:cNvGrpSpPr/>
          <p:nvPr/>
        </p:nvGrpSpPr>
        <p:grpSpPr>
          <a:xfrm>
            <a:off x="6786578" y="5381764"/>
            <a:ext cx="2232000" cy="396000"/>
            <a:chOff x="6929454" y="1643050"/>
            <a:chExt cx="1692000" cy="648000"/>
          </a:xfrm>
        </p:grpSpPr>
        <p:sp>
          <p:nvSpPr>
            <p:cNvPr id="311" name="Légende encadrée 2 310"/>
            <p:cNvSpPr/>
            <p:nvPr/>
          </p:nvSpPr>
          <p:spPr>
            <a:xfrm>
              <a:off x="6929454" y="1643050"/>
              <a:ext cx="1692000" cy="648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050722"/>
                <a:gd name="adj6" fmla="val -77079"/>
              </a:avLst>
            </a:prstGeom>
            <a:noFill/>
            <a:ln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A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هو إشارة ساعة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للقلاب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B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12" name="Connecteur droit 311"/>
            <p:cNvCxnSpPr/>
            <p:nvPr/>
          </p:nvCxnSpPr>
          <p:spPr>
            <a:xfrm rot="5400000" flipH="1" flipV="1">
              <a:off x="8156437" y="1716291"/>
              <a:ext cx="0" cy="10916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3" name="Groupe 312"/>
          <p:cNvGrpSpPr/>
          <p:nvPr/>
        </p:nvGrpSpPr>
        <p:grpSpPr>
          <a:xfrm>
            <a:off x="6786578" y="5857704"/>
            <a:ext cx="2232000" cy="396000"/>
            <a:chOff x="6929454" y="1643050"/>
            <a:chExt cx="1692000" cy="648000"/>
          </a:xfrm>
        </p:grpSpPr>
        <p:sp>
          <p:nvSpPr>
            <p:cNvPr id="315" name="Légende encadrée 2 314"/>
            <p:cNvSpPr/>
            <p:nvPr/>
          </p:nvSpPr>
          <p:spPr>
            <a:xfrm>
              <a:off x="6929454" y="1643050"/>
              <a:ext cx="1692000" cy="648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969062"/>
                <a:gd name="adj6" fmla="val -109693"/>
              </a:avLst>
            </a:prstGeom>
            <a:noFill/>
            <a:ln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B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هو إشارة ساعة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للقلاب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C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17" name="Connecteur droit 316"/>
            <p:cNvCxnSpPr/>
            <p:nvPr/>
          </p:nvCxnSpPr>
          <p:spPr>
            <a:xfrm rot="5400000" flipH="1" flipV="1">
              <a:off x="8138575" y="1716291"/>
              <a:ext cx="0" cy="10916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8" name="Groupe 317"/>
          <p:cNvGrpSpPr/>
          <p:nvPr/>
        </p:nvGrpSpPr>
        <p:grpSpPr>
          <a:xfrm flipH="1">
            <a:off x="47770" y="5000636"/>
            <a:ext cx="1548000" cy="324000"/>
            <a:chOff x="6858016" y="829936"/>
            <a:chExt cx="1980000" cy="432000"/>
          </a:xfrm>
        </p:grpSpPr>
        <p:sp>
          <p:nvSpPr>
            <p:cNvPr id="319" name="Légende encadrée 2 318"/>
            <p:cNvSpPr/>
            <p:nvPr/>
          </p:nvSpPr>
          <p:spPr>
            <a:xfrm>
              <a:off x="6858016" y="829936"/>
              <a:ext cx="1980000" cy="432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203685"/>
                <a:gd name="adj6" fmla="val -53343"/>
              </a:avLst>
            </a:prstGeom>
            <a:noFill/>
            <a:ln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A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هو  متمم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A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0" name="Connecteur droit 319"/>
            <p:cNvCxnSpPr/>
            <p:nvPr/>
          </p:nvCxnSpPr>
          <p:spPr>
            <a:xfrm rot="5400000" flipH="1" flipV="1">
              <a:off x="7631174" y="812366"/>
              <a:ext cx="0" cy="184186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1" name="Groupe 320"/>
          <p:cNvGrpSpPr/>
          <p:nvPr/>
        </p:nvGrpSpPr>
        <p:grpSpPr>
          <a:xfrm flipH="1">
            <a:off x="23604" y="5429264"/>
            <a:ext cx="1548000" cy="324000"/>
            <a:chOff x="6858016" y="829936"/>
            <a:chExt cx="1980000" cy="432000"/>
          </a:xfrm>
        </p:grpSpPr>
        <p:sp>
          <p:nvSpPr>
            <p:cNvPr id="322" name="Légende encadrée 2 321"/>
            <p:cNvSpPr/>
            <p:nvPr/>
          </p:nvSpPr>
          <p:spPr>
            <a:xfrm>
              <a:off x="6858016" y="829936"/>
              <a:ext cx="1980000" cy="432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041608"/>
                <a:gd name="adj6" fmla="val -61014"/>
              </a:avLst>
            </a:prstGeom>
            <a:noFill/>
            <a:ln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B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هو  متمم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B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5" name="Connecteur droit 324"/>
            <p:cNvCxnSpPr/>
            <p:nvPr/>
          </p:nvCxnSpPr>
          <p:spPr>
            <a:xfrm rot="5400000" flipH="1" flipV="1">
              <a:off x="7648819" y="821030"/>
              <a:ext cx="0" cy="180000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8" name="Groupe 327"/>
          <p:cNvGrpSpPr/>
          <p:nvPr/>
        </p:nvGrpSpPr>
        <p:grpSpPr>
          <a:xfrm flipH="1">
            <a:off x="23604" y="5846205"/>
            <a:ext cx="1548000" cy="324000"/>
            <a:chOff x="6858016" y="829936"/>
            <a:chExt cx="1980000" cy="432000"/>
          </a:xfrm>
        </p:grpSpPr>
        <p:sp>
          <p:nvSpPr>
            <p:cNvPr id="331" name="Légende encadrée 2 330"/>
            <p:cNvSpPr/>
            <p:nvPr/>
          </p:nvSpPr>
          <p:spPr>
            <a:xfrm>
              <a:off x="6858016" y="829936"/>
              <a:ext cx="1980000" cy="432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78861"/>
                <a:gd name="adj6" fmla="val -84028"/>
              </a:avLst>
            </a:prstGeom>
            <a:noFill/>
            <a:ln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C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هو  متمم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C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6" name="Connecteur droit 335"/>
            <p:cNvCxnSpPr/>
            <p:nvPr/>
          </p:nvCxnSpPr>
          <p:spPr>
            <a:xfrm rot="5400000" flipH="1" flipV="1">
              <a:off x="7620125" y="821030"/>
              <a:ext cx="0" cy="180000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2" name="Groupe 341"/>
          <p:cNvGrpSpPr/>
          <p:nvPr/>
        </p:nvGrpSpPr>
        <p:grpSpPr>
          <a:xfrm>
            <a:off x="6781031" y="6322333"/>
            <a:ext cx="2232000" cy="396000"/>
            <a:chOff x="6929454" y="1643050"/>
            <a:chExt cx="1692000" cy="648000"/>
          </a:xfrm>
        </p:grpSpPr>
        <p:sp>
          <p:nvSpPr>
            <p:cNvPr id="343" name="Légende encadrée 2 342"/>
            <p:cNvSpPr/>
            <p:nvPr/>
          </p:nvSpPr>
          <p:spPr>
            <a:xfrm>
              <a:off x="6929454" y="1643050"/>
              <a:ext cx="1692000" cy="648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840874"/>
                <a:gd name="adj6" fmla="val -109534"/>
              </a:avLst>
            </a:prstGeom>
            <a:noFill/>
            <a:ln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C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هو إشارة ساعة </a:t>
              </a:r>
              <a:r>
                <a:rPr lang="ar-DZ" sz="1200" b="1" dirty="0" err="1" smtClean="0">
                  <a:solidFill>
                    <a:schemeClr val="tx1"/>
                  </a:solidFill>
                </a:rPr>
                <a:t>للقلاب</a:t>
              </a:r>
              <a:r>
                <a:rPr lang="ar-DZ" sz="12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050" b="1" dirty="0" smtClean="0">
                  <a:solidFill>
                    <a:schemeClr val="tx1"/>
                  </a:solidFill>
                </a:rPr>
                <a:t>D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44" name="Connecteur droit 343"/>
            <p:cNvCxnSpPr/>
            <p:nvPr/>
          </p:nvCxnSpPr>
          <p:spPr>
            <a:xfrm rot="5400000" flipH="1" flipV="1">
              <a:off x="8168886" y="1718235"/>
              <a:ext cx="0" cy="10916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6" name="Groupe 345"/>
          <p:cNvGrpSpPr/>
          <p:nvPr/>
        </p:nvGrpSpPr>
        <p:grpSpPr>
          <a:xfrm>
            <a:off x="110535" y="162898"/>
            <a:ext cx="8719177" cy="364404"/>
            <a:chOff x="110535" y="428604"/>
            <a:chExt cx="8719177" cy="364404"/>
          </a:xfrm>
        </p:grpSpPr>
        <p:sp>
          <p:nvSpPr>
            <p:cNvPr id="347" name="Rectangle 346"/>
            <p:cNvSpPr/>
            <p:nvPr/>
          </p:nvSpPr>
          <p:spPr>
            <a:xfrm>
              <a:off x="258299" y="561710"/>
              <a:ext cx="52554" cy="208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pic>
          <p:nvPicPr>
            <p:cNvPr id="348" name="Image 347"/>
            <p:cNvPicPr/>
            <p:nvPr/>
          </p:nvPicPr>
          <p:blipFill>
            <a:blip r:embed="rId2"/>
            <a:srcRect r="84685" b="16887"/>
            <a:stretch>
              <a:fillRect/>
            </a:stretch>
          </p:blipFill>
          <p:spPr bwMode="auto">
            <a:xfrm>
              <a:off x="4036820" y="428604"/>
              <a:ext cx="578094" cy="247004"/>
            </a:xfrm>
            <a:prstGeom prst="rect">
              <a:avLst/>
            </a:prstGeom>
            <a:noFill/>
          </p:spPr>
        </p:pic>
        <p:grpSp>
          <p:nvGrpSpPr>
            <p:cNvPr id="349" name="Groupe 270"/>
            <p:cNvGrpSpPr/>
            <p:nvPr/>
          </p:nvGrpSpPr>
          <p:grpSpPr>
            <a:xfrm>
              <a:off x="110535" y="432148"/>
              <a:ext cx="8277128" cy="360860"/>
              <a:chOff x="110535" y="432148"/>
              <a:chExt cx="8277128" cy="360860"/>
            </a:xfrm>
          </p:grpSpPr>
          <p:pic>
            <p:nvPicPr>
              <p:cNvPr id="364" name="Image 363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3874" y="432148"/>
                <a:ext cx="3888991" cy="278536"/>
              </a:xfrm>
              <a:prstGeom prst="rect">
                <a:avLst/>
              </a:prstGeom>
              <a:noFill/>
            </p:spPr>
          </p:pic>
          <p:sp>
            <p:nvSpPr>
              <p:cNvPr id="371" name="Text Box 1050"/>
              <p:cNvSpPr txBox="1">
                <a:spLocks noChangeArrowheads="1"/>
              </p:cNvSpPr>
              <p:nvPr/>
            </p:nvSpPr>
            <p:spPr bwMode="auto">
              <a:xfrm>
                <a:off x="110535" y="516483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b="1" dirty="0"/>
                  <a:t>H</a:t>
                </a:r>
              </a:p>
            </p:txBody>
          </p:sp>
          <p:pic>
            <p:nvPicPr>
              <p:cNvPr id="372" name="Image 371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98672" y="442123"/>
                <a:ext cx="3888991" cy="278536"/>
              </a:xfrm>
              <a:prstGeom prst="rect">
                <a:avLst/>
              </a:prstGeom>
              <a:noFill/>
            </p:spPr>
          </p:pic>
        </p:grpSp>
        <p:pic>
          <p:nvPicPr>
            <p:cNvPr id="359" name="Image 358"/>
            <p:cNvPicPr/>
            <p:nvPr/>
          </p:nvPicPr>
          <p:blipFill>
            <a:blip r:embed="rId2"/>
            <a:srcRect r="84685" b="16887"/>
            <a:stretch>
              <a:fillRect/>
            </a:stretch>
          </p:blipFill>
          <p:spPr bwMode="auto">
            <a:xfrm>
              <a:off x="8251618" y="438579"/>
              <a:ext cx="578094" cy="247004"/>
            </a:xfrm>
            <a:prstGeom prst="rect">
              <a:avLst/>
            </a:prstGeom>
            <a:noFill/>
          </p:spPr>
        </p:pic>
      </p:grpSp>
      <p:grpSp>
        <p:nvGrpSpPr>
          <p:cNvPr id="471" name="Groupe 470"/>
          <p:cNvGrpSpPr/>
          <p:nvPr/>
        </p:nvGrpSpPr>
        <p:grpSpPr>
          <a:xfrm>
            <a:off x="344509" y="2422776"/>
            <a:ext cx="8306594" cy="332131"/>
            <a:chOff x="344509" y="2422776"/>
            <a:chExt cx="8306594" cy="332131"/>
          </a:xfrm>
        </p:grpSpPr>
        <p:grpSp>
          <p:nvGrpSpPr>
            <p:cNvPr id="421" name="Groupe 420"/>
            <p:cNvGrpSpPr/>
            <p:nvPr/>
          </p:nvGrpSpPr>
          <p:grpSpPr>
            <a:xfrm flipV="1">
              <a:off x="344509" y="2448435"/>
              <a:ext cx="8289063" cy="241949"/>
              <a:chOff x="336135" y="2723670"/>
              <a:chExt cx="8289063" cy="221497"/>
            </a:xfrm>
          </p:grpSpPr>
          <p:grpSp>
            <p:nvGrpSpPr>
              <p:cNvPr id="422" name="Groupe 368"/>
              <p:cNvGrpSpPr/>
              <p:nvPr/>
            </p:nvGrpSpPr>
            <p:grpSpPr>
              <a:xfrm flipV="1">
                <a:off x="336135" y="2723670"/>
                <a:ext cx="4201717" cy="218514"/>
                <a:chOff x="357158" y="5839244"/>
                <a:chExt cx="5756439" cy="292100"/>
              </a:xfrm>
            </p:grpSpPr>
            <p:sp>
              <p:nvSpPr>
                <p:cNvPr id="427" name="AutoShape 1034"/>
                <p:cNvSpPr>
                  <a:spLocks/>
                </p:cNvSpPr>
                <p:nvPr/>
              </p:nvSpPr>
              <p:spPr bwMode="auto">
                <a:xfrm rot="5400000">
                  <a:off x="2138113" y="4708006"/>
                  <a:ext cx="292100" cy="2554576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428" name="Line 1035"/>
                <p:cNvSpPr>
                  <a:spLocks noChangeShapeType="1"/>
                </p:cNvSpPr>
                <p:nvPr/>
              </p:nvSpPr>
              <p:spPr bwMode="auto">
                <a:xfrm>
                  <a:off x="357158" y="6118847"/>
                  <a:ext cx="64800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sp>
              <p:nvSpPr>
                <p:cNvPr id="429" name="Line 1049"/>
                <p:cNvSpPr>
                  <a:spLocks noChangeShapeType="1"/>
                </p:cNvSpPr>
                <p:nvPr/>
              </p:nvSpPr>
              <p:spPr bwMode="auto">
                <a:xfrm>
                  <a:off x="3578511" y="6113686"/>
                  <a:ext cx="2535086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grpSp>
            <p:nvGrpSpPr>
              <p:cNvPr id="423" name="Groupe 368"/>
              <p:cNvGrpSpPr/>
              <p:nvPr/>
            </p:nvGrpSpPr>
            <p:grpSpPr>
              <a:xfrm flipV="1">
                <a:off x="4534522" y="2729720"/>
                <a:ext cx="4090676" cy="215447"/>
                <a:chOff x="983444" y="5848586"/>
                <a:chExt cx="5604312" cy="288000"/>
              </a:xfrm>
            </p:grpSpPr>
            <p:sp>
              <p:nvSpPr>
                <p:cNvPr id="424" name="AutoShape 1034"/>
                <p:cNvSpPr>
                  <a:spLocks/>
                </p:cNvSpPr>
                <p:nvPr/>
              </p:nvSpPr>
              <p:spPr bwMode="auto">
                <a:xfrm rot="5400000">
                  <a:off x="2133618" y="4701369"/>
                  <a:ext cx="264331" cy="2564679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425" name="Line 1049"/>
                <p:cNvSpPr>
                  <a:spLocks noChangeShapeType="1"/>
                </p:cNvSpPr>
                <p:nvPr/>
              </p:nvSpPr>
              <p:spPr bwMode="auto">
                <a:xfrm>
                  <a:off x="3556160" y="6125983"/>
                  <a:ext cx="2564679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cxnSp>
              <p:nvCxnSpPr>
                <p:cNvPr id="426" name="Connecteur en angle 425"/>
                <p:cNvCxnSpPr/>
                <p:nvPr/>
              </p:nvCxnSpPr>
              <p:spPr>
                <a:xfrm flipV="1">
                  <a:off x="6119756" y="5848586"/>
                  <a:ext cx="468000" cy="288000"/>
                </a:xfrm>
                <a:prstGeom prst="bentConnector3">
                  <a:avLst>
                    <a:gd name="adj1" fmla="val -588"/>
                  </a:avLst>
                </a:prstGeom>
                <a:ln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7" name="Groupe 376"/>
            <p:cNvGrpSpPr/>
            <p:nvPr/>
          </p:nvGrpSpPr>
          <p:grpSpPr>
            <a:xfrm>
              <a:off x="451764" y="2422776"/>
              <a:ext cx="8199339" cy="332131"/>
              <a:chOff x="451764" y="2688482"/>
              <a:chExt cx="8199339" cy="332131"/>
            </a:xfrm>
          </p:grpSpPr>
          <p:sp>
            <p:nvSpPr>
              <p:cNvPr id="378" name="Text Box 1322"/>
              <p:cNvSpPr txBox="1">
                <a:spLocks noChangeArrowheads="1"/>
              </p:cNvSpPr>
              <p:nvPr/>
            </p:nvSpPr>
            <p:spPr bwMode="auto">
              <a:xfrm>
                <a:off x="451764" y="2708621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390" name="Text Box 1333"/>
              <p:cNvSpPr txBox="1">
                <a:spLocks noChangeArrowheads="1"/>
              </p:cNvSpPr>
              <p:nvPr/>
            </p:nvSpPr>
            <p:spPr bwMode="auto">
              <a:xfrm>
                <a:off x="6589667" y="2688482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391" name="Text Box 1340"/>
              <p:cNvSpPr txBox="1">
                <a:spLocks noChangeArrowheads="1"/>
              </p:cNvSpPr>
              <p:nvPr/>
            </p:nvSpPr>
            <p:spPr bwMode="auto">
              <a:xfrm>
                <a:off x="7069391" y="2698910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392" name="Text Box 1348"/>
              <p:cNvSpPr txBox="1">
                <a:spLocks noChangeArrowheads="1"/>
              </p:cNvSpPr>
              <p:nvPr/>
            </p:nvSpPr>
            <p:spPr bwMode="auto">
              <a:xfrm>
                <a:off x="7528254" y="2688482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393" name="Text Box 1355"/>
              <p:cNvSpPr txBox="1">
                <a:spLocks noChangeArrowheads="1"/>
              </p:cNvSpPr>
              <p:nvPr/>
            </p:nvSpPr>
            <p:spPr bwMode="auto">
              <a:xfrm>
                <a:off x="8001024" y="2695434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394" name="Text Box 1362"/>
              <p:cNvSpPr txBox="1">
                <a:spLocks noChangeArrowheads="1"/>
              </p:cNvSpPr>
              <p:nvPr/>
            </p:nvSpPr>
            <p:spPr bwMode="auto">
              <a:xfrm>
                <a:off x="857224" y="2712627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395" name="Text Box 1369"/>
              <p:cNvSpPr txBox="1">
                <a:spLocks noChangeArrowheads="1"/>
              </p:cNvSpPr>
              <p:nvPr/>
            </p:nvSpPr>
            <p:spPr bwMode="auto">
              <a:xfrm>
                <a:off x="1333470" y="271494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396" name="Text Box 1376"/>
              <p:cNvSpPr txBox="1">
                <a:spLocks noChangeArrowheads="1"/>
              </p:cNvSpPr>
              <p:nvPr/>
            </p:nvSpPr>
            <p:spPr bwMode="auto">
              <a:xfrm>
                <a:off x="1788859" y="2726532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397" name="Text Box 1383"/>
              <p:cNvSpPr txBox="1">
                <a:spLocks noChangeArrowheads="1"/>
              </p:cNvSpPr>
              <p:nvPr/>
            </p:nvSpPr>
            <p:spPr bwMode="auto">
              <a:xfrm>
                <a:off x="2269101" y="2705026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1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8" name="Text Box 1383"/>
              <p:cNvSpPr txBox="1">
                <a:spLocks noChangeArrowheads="1"/>
              </p:cNvSpPr>
              <p:nvPr/>
            </p:nvSpPr>
            <p:spPr bwMode="auto">
              <a:xfrm>
                <a:off x="2749854" y="2698521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0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9" name="Text Box 1333"/>
              <p:cNvSpPr txBox="1">
                <a:spLocks noChangeArrowheads="1"/>
              </p:cNvSpPr>
              <p:nvPr/>
            </p:nvSpPr>
            <p:spPr bwMode="auto">
              <a:xfrm>
                <a:off x="3221621" y="2694846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400" name="Text Box 1340"/>
              <p:cNvSpPr txBox="1">
                <a:spLocks noChangeArrowheads="1"/>
              </p:cNvSpPr>
              <p:nvPr/>
            </p:nvSpPr>
            <p:spPr bwMode="auto">
              <a:xfrm>
                <a:off x="3701345" y="2705274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401" name="Text Box 1348"/>
              <p:cNvSpPr txBox="1">
                <a:spLocks noChangeArrowheads="1"/>
              </p:cNvSpPr>
              <p:nvPr/>
            </p:nvSpPr>
            <p:spPr bwMode="auto">
              <a:xfrm>
                <a:off x="4160208" y="2694846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402" name="Text Box 1355"/>
              <p:cNvSpPr txBox="1">
                <a:spLocks noChangeArrowheads="1"/>
              </p:cNvSpPr>
              <p:nvPr/>
            </p:nvSpPr>
            <p:spPr bwMode="auto">
              <a:xfrm>
                <a:off x="4632978" y="2725548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403" name="Text Box 1362"/>
              <p:cNvSpPr txBox="1">
                <a:spLocks noChangeArrowheads="1"/>
              </p:cNvSpPr>
              <p:nvPr/>
            </p:nvSpPr>
            <p:spPr bwMode="auto">
              <a:xfrm>
                <a:off x="5091843" y="2730183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404" name="Text Box 1369"/>
              <p:cNvSpPr txBox="1">
                <a:spLocks noChangeArrowheads="1"/>
              </p:cNvSpPr>
              <p:nvPr/>
            </p:nvSpPr>
            <p:spPr bwMode="auto">
              <a:xfrm>
                <a:off x="5568089" y="2722773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405" name="Text Box 1376"/>
              <p:cNvSpPr txBox="1">
                <a:spLocks noChangeArrowheads="1"/>
              </p:cNvSpPr>
              <p:nvPr/>
            </p:nvSpPr>
            <p:spPr bwMode="auto">
              <a:xfrm>
                <a:off x="6023478" y="2744088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406" name="Text Box 1383"/>
              <p:cNvSpPr txBox="1">
                <a:spLocks noChangeArrowheads="1"/>
              </p:cNvSpPr>
              <p:nvPr/>
            </p:nvSpPr>
            <p:spPr bwMode="auto">
              <a:xfrm>
                <a:off x="8388069" y="2728422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1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6" name="Groupe 445"/>
          <p:cNvGrpSpPr/>
          <p:nvPr/>
        </p:nvGrpSpPr>
        <p:grpSpPr>
          <a:xfrm>
            <a:off x="322022" y="1504051"/>
            <a:ext cx="8317504" cy="326517"/>
            <a:chOff x="322022" y="1769757"/>
            <a:chExt cx="8317504" cy="326517"/>
          </a:xfrm>
        </p:grpSpPr>
        <p:grpSp>
          <p:nvGrpSpPr>
            <p:cNvPr id="274" name="Groupe 273"/>
            <p:cNvGrpSpPr/>
            <p:nvPr/>
          </p:nvGrpSpPr>
          <p:grpSpPr>
            <a:xfrm>
              <a:off x="469371" y="1769757"/>
              <a:ext cx="8170155" cy="326517"/>
              <a:chOff x="469371" y="1769757"/>
              <a:chExt cx="8170155" cy="326517"/>
            </a:xfrm>
          </p:grpSpPr>
          <p:sp>
            <p:nvSpPr>
              <p:cNvPr id="118" name="Text Box 1320"/>
              <p:cNvSpPr txBox="1">
                <a:spLocks noChangeArrowheads="1"/>
              </p:cNvSpPr>
              <p:nvPr/>
            </p:nvSpPr>
            <p:spPr bwMode="auto">
              <a:xfrm>
                <a:off x="469371" y="1785926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/>
                  <a:t>0</a:t>
                </a:r>
              </a:p>
            </p:txBody>
          </p:sp>
          <p:sp>
            <p:nvSpPr>
              <p:cNvPr id="125" name="Text Box 1331"/>
              <p:cNvSpPr txBox="1">
                <a:spLocks noChangeArrowheads="1"/>
              </p:cNvSpPr>
              <p:nvPr/>
            </p:nvSpPr>
            <p:spPr bwMode="auto">
              <a:xfrm>
                <a:off x="928234" y="1769757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132" name="Text Box 1338"/>
              <p:cNvSpPr txBox="1">
                <a:spLocks noChangeArrowheads="1"/>
              </p:cNvSpPr>
              <p:nvPr/>
            </p:nvSpPr>
            <p:spPr bwMode="auto">
              <a:xfrm>
                <a:off x="1407958" y="178018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139" name="Text Box 1346"/>
              <p:cNvSpPr txBox="1">
                <a:spLocks noChangeArrowheads="1"/>
              </p:cNvSpPr>
              <p:nvPr/>
            </p:nvSpPr>
            <p:spPr bwMode="auto">
              <a:xfrm>
                <a:off x="1866821" y="1785926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146" name="Text Box 1353"/>
              <p:cNvSpPr txBox="1">
                <a:spLocks noChangeArrowheads="1"/>
              </p:cNvSpPr>
              <p:nvPr/>
            </p:nvSpPr>
            <p:spPr bwMode="auto">
              <a:xfrm>
                <a:off x="2339592" y="1792878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153" name="Text Box 1360"/>
              <p:cNvSpPr txBox="1">
                <a:spLocks noChangeArrowheads="1"/>
              </p:cNvSpPr>
              <p:nvPr/>
            </p:nvSpPr>
            <p:spPr bwMode="auto">
              <a:xfrm>
                <a:off x="2798456" y="179599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160" name="Text Box 1367"/>
              <p:cNvSpPr txBox="1">
                <a:spLocks noChangeArrowheads="1"/>
              </p:cNvSpPr>
              <p:nvPr/>
            </p:nvSpPr>
            <p:spPr bwMode="auto">
              <a:xfrm>
                <a:off x="3274702" y="180526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167" name="Text Box 1374"/>
              <p:cNvSpPr txBox="1">
                <a:spLocks noChangeArrowheads="1"/>
              </p:cNvSpPr>
              <p:nvPr/>
            </p:nvSpPr>
            <p:spPr bwMode="auto">
              <a:xfrm>
                <a:off x="3730091" y="1782234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174" name="Text Box 1381"/>
              <p:cNvSpPr txBox="1">
                <a:spLocks noChangeArrowheads="1"/>
              </p:cNvSpPr>
              <p:nvPr/>
            </p:nvSpPr>
            <p:spPr bwMode="auto">
              <a:xfrm>
                <a:off x="4210334" y="1787031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0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Text Box 1381"/>
              <p:cNvSpPr txBox="1">
                <a:spLocks noChangeArrowheads="1"/>
              </p:cNvSpPr>
              <p:nvPr/>
            </p:nvSpPr>
            <p:spPr bwMode="auto">
              <a:xfrm>
                <a:off x="4671266" y="179313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1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5" name="Text Box 1331"/>
              <p:cNvSpPr txBox="1">
                <a:spLocks noChangeArrowheads="1"/>
              </p:cNvSpPr>
              <p:nvPr/>
            </p:nvSpPr>
            <p:spPr bwMode="auto">
              <a:xfrm>
                <a:off x="5143032" y="1789460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587" name="Text Box 1338"/>
              <p:cNvSpPr txBox="1">
                <a:spLocks noChangeArrowheads="1"/>
              </p:cNvSpPr>
              <p:nvPr/>
            </p:nvSpPr>
            <p:spPr bwMode="auto">
              <a:xfrm>
                <a:off x="5622756" y="1786873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589" name="Text Box 1346"/>
              <p:cNvSpPr txBox="1">
                <a:spLocks noChangeArrowheads="1"/>
              </p:cNvSpPr>
              <p:nvPr/>
            </p:nvSpPr>
            <p:spPr bwMode="auto">
              <a:xfrm>
                <a:off x="6081619" y="1800195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591" name="Text Box 1353"/>
              <p:cNvSpPr txBox="1">
                <a:spLocks noChangeArrowheads="1"/>
              </p:cNvSpPr>
              <p:nvPr/>
            </p:nvSpPr>
            <p:spPr bwMode="auto">
              <a:xfrm>
                <a:off x="6554390" y="1784537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593" name="Text Box 1360"/>
              <p:cNvSpPr txBox="1">
                <a:spLocks noChangeArrowheads="1"/>
              </p:cNvSpPr>
              <p:nvPr/>
            </p:nvSpPr>
            <p:spPr bwMode="auto">
              <a:xfrm>
                <a:off x="7013254" y="1782220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1</a:t>
                </a:r>
                <a:endParaRPr lang="fr-FR" sz="1200" dirty="0"/>
              </a:p>
            </p:txBody>
          </p:sp>
          <p:sp>
            <p:nvSpPr>
              <p:cNvPr id="595" name="Text Box 1367"/>
              <p:cNvSpPr txBox="1">
                <a:spLocks noChangeArrowheads="1"/>
              </p:cNvSpPr>
              <p:nvPr/>
            </p:nvSpPr>
            <p:spPr bwMode="auto">
              <a:xfrm>
                <a:off x="7489500" y="1782510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597" name="Text Box 1374"/>
              <p:cNvSpPr txBox="1">
                <a:spLocks noChangeArrowheads="1"/>
              </p:cNvSpPr>
              <p:nvPr/>
            </p:nvSpPr>
            <p:spPr bwMode="auto">
              <a:xfrm>
                <a:off x="7944889" y="1794097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/>
                  <a:t>0</a:t>
                </a:r>
                <a:endParaRPr lang="fr-FR" sz="1200" dirty="0"/>
              </a:p>
            </p:txBody>
          </p:sp>
          <p:sp>
            <p:nvSpPr>
              <p:cNvPr id="599" name="Text Box 1381"/>
              <p:cNvSpPr txBox="1">
                <a:spLocks noChangeArrowheads="1"/>
              </p:cNvSpPr>
              <p:nvPr/>
            </p:nvSpPr>
            <p:spPr bwMode="auto">
              <a:xfrm>
                <a:off x="8376492" y="1819749"/>
                <a:ext cx="263034" cy="27652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200" dirty="0" smtClean="0">
                    <a:solidFill>
                      <a:schemeClr val="tx1"/>
                    </a:solidFill>
                  </a:rPr>
                  <a:t>1</a:t>
                </a:r>
                <a:endParaRPr lang="fr-FR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7" name="Groupe 406"/>
            <p:cNvGrpSpPr/>
            <p:nvPr/>
          </p:nvGrpSpPr>
          <p:grpSpPr>
            <a:xfrm flipV="1">
              <a:off x="322022" y="1785928"/>
              <a:ext cx="8298194" cy="246852"/>
              <a:chOff x="330589" y="1782845"/>
              <a:chExt cx="8298194" cy="221973"/>
            </a:xfrm>
          </p:grpSpPr>
          <p:grpSp>
            <p:nvGrpSpPr>
              <p:cNvPr id="408" name="Groupe 363"/>
              <p:cNvGrpSpPr/>
              <p:nvPr/>
            </p:nvGrpSpPr>
            <p:grpSpPr>
              <a:xfrm flipV="1">
                <a:off x="330589" y="1782845"/>
                <a:ext cx="4209246" cy="216099"/>
                <a:chOff x="591629" y="5983662"/>
                <a:chExt cx="5766758" cy="296508"/>
              </a:xfrm>
            </p:grpSpPr>
            <p:sp>
              <p:nvSpPr>
                <p:cNvPr id="439" name="AutoShape 1024"/>
                <p:cNvSpPr>
                  <a:spLocks/>
                </p:cNvSpPr>
                <p:nvPr/>
              </p:nvSpPr>
              <p:spPr bwMode="auto">
                <a:xfrm rot="5400000">
                  <a:off x="1732989" y="5482012"/>
                  <a:ext cx="292099" cy="1295400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400"/>
                </a:p>
              </p:txBody>
            </p:sp>
            <p:sp>
              <p:nvSpPr>
                <p:cNvPr id="440" name="Line 1025"/>
                <p:cNvSpPr>
                  <a:spLocks noChangeShapeType="1"/>
                </p:cNvSpPr>
                <p:nvPr/>
              </p:nvSpPr>
              <p:spPr bwMode="auto">
                <a:xfrm>
                  <a:off x="591629" y="6269412"/>
                  <a:ext cx="6480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  <p:grpSp>
              <p:nvGrpSpPr>
                <p:cNvPr id="442" name="Group 1036"/>
                <p:cNvGrpSpPr>
                  <a:grpSpLocks/>
                </p:cNvGrpSpPr>
                <p:nvPr/>
              </p:nvGrpSpPr>
              <p:grpSpPr bwMode="auto">
                <a:xfrm>
                  <a:off x="2530024" y="5988070"/>
                  <a:ext cx="2526257" cy="292100"/>
                  <a:chOff x="1733" y="1294"/>
                  <a:chExt cx="1615" cy="184"/>
                </a:xfrm>
              </p:grpSpPr>
              <p:sp>
                <p:nvSpPr>
                  <p:cNvPr id="444" name="AutoShape 1031"/>
                  <p:cNvSpPr>
                    <a:spLocks/>
                  </p:cNvSpPr>
                  <p:nvPr/>
                </p:nvSpPr>
                <p:spPr bwMode="auto">
                  <a:xfrm rot="5400000">
                    <a:off x="2854" y="983"/>
                    <a:ext cx="184" cy="805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sz="1400"/>
                  </a:p>
                </p:txBody>
              </p:sp>
              <p:sp>
                <p:nvSpPr>
                  <p:cNvPr id="445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1733" y="1470"/>
                    <a:ext cx="805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400"/>
                  </a:p>
                </p:txBody>
              </p:sp>
            </p:grpSp>
            <p:sp>
              <p:nvSpPr>
                <p:cNvPr id="443" name="Line 1048"/>
                <p:cNvSpPr>
                  <a:spLocks noChangeShapeType="1"/>
                </p:cNvSpPr>
                <p:nvPr/>
              </p:nvSpPr>
              <p:spPr bwMode="auto">
                <a:xfrm>
                  <a:off x="5062387" y="6273806"/>
                  <a:ext cx="12960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400"/>
                </a:p>
              </p:txBody>
            </p:sp>
          </p:grpSp>
          <p:sp>
            <p:nvSpPr>
              <p:cNvPr id="409" name="AutoShape 1024"/>
              <p:cNvSpPr>
                <a:spLocks/>
              </p:cNvSpPr>
              <p:nvPr/>
            </p:nvSpPr>
            <p:spPr bwMode="auto">
              <a:xfrm rot="16200000" flipV="1">
                <a:off x="4901205" y="1425608"/>
                <a:ext cx="212886" cy="94553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434" name="AutoShape 1031"/>
              <p:cNvSpPr>
                <a:spLocks/>
              </p:cNvSpPr>
              <p:nvPr/>
            </p:nvSpPr>
            <p:spPr bwMode="auto">
              <a:xfrm rot="16200000" flipV="1">
                <a:off x="6771062" y="1435651"/>
                <a:ext cx="212886" cy="919123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 sz="1400"/>
              </a:p>
            </p:txBody>
          </p:sp>
          <p:sp>
            <p:nvSpPr>
              <p:cNvPr id="436" name="Line 1032"/>
              <p:cNvSpPr>
                <a:spLocks noChangeShapeType="1"/>
              </p:cNvSpPr>
              <p:nvPr/>
            </p:nvSpPr>
            <p:spPr bwMode="auto">
              <a:xfrm flipV="1">
                <a:off x="5487380" y="1792819"/>
                <a:ext cx="919123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400"/>
              </a:p>
            </p:txBody>
          </p:sp>
          <p:sp>
            <p:nvSpPr>
              <p:cNvPr id="437" name="Line 1048"/>
              <p:cNvSpPr>
                <a:spLocks noChangeShapeType="1"/>
              </p:cNvSpPr>
              <p:nvPr/>
            </p:nvSpPr>
            <p:spPr bwMode="auto">
              <a:xfrm flipV="1">
                <a:off x="7331225" y="1797457"/>
                <a:ext cx="945971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400"/>
              </a:p>
            </p:txBody>
          </p:sp>
          <p:cxnSp>
            <p:nvCxnSpPr>
              <p:cNvPr id="438" name="Connecteur en angle 437"/>
              <p:cNvCxnSpPr/>
              <p:nvPr/>
            </p:nvCxnSpPr>
            <p:spPr>
              <a:xfrm>
                <a:off x="8287182" y="1789864"/>
                <a:ext cx="341601" cy="209898"/>
              </a:xfrm>
              <a:prstGeom prst="bentConnector3">
                <a:avLst>
                  <a:gd name="adj1" fmla="val -588"/>
                </a:avLst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8" name="Rectangle 447"/>
          <p:cNvSpPr/>
          <p:nvPr/>
        </p:nvSpPr>
        <p:spPr>
          <a:xfrm>
            <a:off x="893037" y="527575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9" name="Rectangle 448"/>
          <p:cNvSpPr/>
          <p:nvPr/>
        </p:nvSpPr>
        <p:spPr>
          <a:xfrm>
            <a:off x="1369165" y="524059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0" name="Rectangle 449"/>
          <p:cNvSpPr/>
          <p:nvPr/>
        </p:nvSpPr>
        <p:spPr>
          <a:xfrm>
            <a:off x="1833606" y="523454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1" name="Rectangle 450"/>
          <p:cNvSpPr/>
          <p:nvPr/>
        </p:nvSpPr>
        <p:spPr>
          <a:xfrm>
            <a:off x="2333672" y="535329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2" name="Rectangle 451"/>
          <p:cNvSpPr/>
          <p:nvPr/>
        </p:nvSpPr>
        <p:spPr>
          <a:xfrm>
            <a:off x="2798113" y="526632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3" name="Rectangle 452"/>
          <p:cNvSpPr/>
          <p:nvPr/>
        </p:nvSpPr>
        <p:spPr>
          <a:xfrm>
            <a:off x="3274241" y="531208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4" name="Rectangle 453"/>
          <p:cNvSpPr/>
          <p:nvPr/>
        </p:nvSpPr>
        <p:spPr>
          <a:xfrm>
            <a:off x="3738682" y="530603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5" name="Rectangle 454"/>
          <p:cNvSpPr/>
          <p:nvPr/>
        </p:nvSpPr>
        <p:spPr>
          <a:xfrm>
            <a:off x="4179185" y="535667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6" name="Rectangle 455"/>
          <p:cNvSpPr/>
          <p:nvPr/>
        </p:nvSpPr>
        <p:spPr>
          <a:xfrm>
            <a:off x="4643626" y="535062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7" name="Rectangle 456"/>
          <p:cNvSpPr/>
          <p:nvPr/>
        </p:nvSpPr>
        <p:spPr>
          <a:xfrm>
            <a:off x="5119754" y="531546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8" name="Rectangle 457"/>
          <p:cNvSpPr/>
          <p:nvPr/>
        </p:nvSpPr>
        <p:spPr>
          <a:xfrm>
            <a:off x="5584195" y="530941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9" name="Rectangle 458"/>
          <p:cNvSpPr/>
          <p:nvPr/>
        </p:nvSpPr>
        <p:spPr>
          <a:xfrm>
            <a:off x="6084261" y="534724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" name="Rectangle 459"/>
          <p:cNvSpPr/>
          <p:nvPr/>
        </p:nvSpPr>
        <p:spPr>
          <a:xfrm>
            <a:off x="6548702" y="534119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1" name="Rectangle 460"/>
          <p:cNvSpPr/>
          <p:nvPr/>
        </p:nvSpPr>
        <p:spPr>
          <a:xfrm>
            <a:off x="7024830" y="538695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2" name="Rectangle 461"/>
          <p:cNvSpPr/>
          <p:nvPr/>
        </p:nvSpPr>
        <p:spPr>
          <a:xfrm>
            <a:off x="7489271" y="538090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5" name="Rectangle 464"/>
          <p:cNvSpPr/>
          <p:nvPr/>
        </p:nvSpPr>
        <p:spPr>
          <a:xfrm>
            <a:off x="7858148" y="539231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6" name="Rectangle 465"/>
          <p:cNvSpPr/>
          <p:nvPr/>
        </p:nvSpPr>
        <p:spPr>
          <a:xfrm>
            <a:off x="8358214" y="532291"/>
            <a:ext cx="285752" cy="3357586"/>
          </a:xfrm>
          <a:prstGeom prst="rect">
            <a:avLst/>
          </a:prstGeom>
          <a:noFill/>
          <a:ln w="9525">
            <a:solidFill>
              <a:srgbClr val="FFFFFF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5" grpId="0"/>
      <p:bldP spid="261" grpId="0"/>
      <p:bldP spid="768" grpId="0"/>
      <p:bldP spid="308" grpId="0" animBg="1"/>
      <p:bldP spid="309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5" grpId="0" animBg="1"/>
      <p:bldP spid="4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990669" y="-24"/>
            <a:ext cx="201048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ar-SA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ـ دورة</a:t>
            </a:r>
            <a:r>
              <a:rPr lang="fr-FR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غير</a:t>
            </a:r>
            <a:r>
              <a:rPr lang="fr-FR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كاملة</a:t>
            </a:r>
            <a:r>
              <a:rPr lang="fr-FR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sz="2000" b="1" dirty="0"/>
              <a:t> </a:t>
            </a: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3903979" y="3681060"/>
            <a:ext cx="485902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أنجز عداد </a:t>
            </a:r>
            <a:r>
              <a:rPr lang="ar-SA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ت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نازلي باستعمال </a:t>
            </a:r>
            <a:r>
              <a:rPr lang="ar-DZ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JK  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6 قطع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4516099" y="4003323"/>
            <a:ext cx="361349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>
                <a:ea typeface="Times New Roman" pitchFamily="18" charset="0"/>
                <a:cs typeface="Arabic Transparent" pitchFamily="2" charset="-78"/>
              </a:rPr>
              <a:t>إذا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>
                <a:ea typeface="Times New Roman" pitchFamily="18" charset="0"/>
                <a:cs typeface="Arabic Transparent" pitchFamily="2" charset="-78"/>
              </a:rPr>
              <a:t>كان العدد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لا</a:t>
            </a:r>
            <a:r>
              <a:rPr lang="en-US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يساوي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(2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):   N </a:t>
            </a:r>
            <a:r>
              <a:rPr lang="fr-FR">
                <a:cs typeface="Times New Roman" pitchFamily="18" charset="0"/>
              </a:rPr>
              <a:t>≠ </a:t>
            </a:r>
            <a:r>
              <a:rPr lang="fr-FR">
                <a:cs typeface="Arabic Transparent" pitchFamily="2" charset="-78"/>
              </a:rPr>
              <a:t>2</a:t>
            </a:r>
            <a:r>
              <a:rPr lang="fr-FR" baseline="30000">
                <a:cs typeface="Arabic Transparent" pitchFamily="2" charset="-78"/>
              </a:rPr>
              <a:t>n</a:t>
            </a:r>
            <a:r>
              <a:rPr lang="fr-FR"/>
              <a:t> </a:t>
            </a: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5545351" y="4300185"/>
            <a:ext cx="257153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>
                <a:ea typeface="Times New Roman" pitchFamily="18" charset="0"/>
                <a:cs typeface="Arabic Transparent" pitchFamily="2" charset="-78"/>
              </a:rPr>
              <a:t>نأخذ عدد القلابات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كما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يلي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/>
              <a:t> </a:t>
            </a: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4343400" y="4331935"/>
            <a:ext cx="147508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≥ N &gt; 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4972075" y="4725635"/>
            <a:ext cx="2919389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Wingdings" pitchFamily="2" charset="2"/>
              <a:buChar char=""/>
              <a:tabLst>
                <a:tab pos="1350963" algn="l"/>
              </a:tabLst>
            </a:pPr>
            <a:r>
              <a:rPr lang="ar-SA">
                <a:ea typeface="Times New Roman" pitchFamily="18" charset="0"/>
                <a:cs typeface="Arabic Transparent" pitchFamily="2" charset="-78"/>
              </a:rPr>
              <a:t>عدد القلابات اللازمة لعد 6 قطع :</a:t>
            </a:r>
          </a:p>
        </p:txBody>
      </p:sp>
      <p:sp>
        <p:nvSpPr>
          <p:cNvPr id="50210" name="Rectangle 34"/>
          <p:cNvSpPr>
            <a:spLocks noChangeArrowheads="1"/>
          </p:cNvSpPr>
          <p:nvPr/>
        </p:nvSpPr>
        <p:spPr bwMode="auto">
          <a:xfrm>
            <a:off x="2645746" y="5116491"/>
            <a:ext cx="147508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dirty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≥ N &gt; 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4500563" y="5157435"/>
            <a:ext cx="261321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≥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6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&gt; 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n-1 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        n = 3</a:t>
            </a:r>
            <a:r>
              <a:rPr lang="fr-FR">
                <a:cs typeface="Times New Roman" pitchFamily="18" charset="0"/>
              </a:rPr>
              <a:t> </a:t>
            </a:r>
          </a:p>
        </p:txBody>
      </p: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6065604" y="5556800"/>
            <a:ext cx="179728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Wingdings" pitchFamily="2" charset="2"/>
              <a:buChar char=""/>
              <a:tabLst>
                <a:tab pos="1350963" algn="l"/>
              </a:tabLst>
            </a:pP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شرط </a:t>
            </a:r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بداية 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العد  : </a:t>
            </a:r>
          </a:p>
        </p:txBody>
      </p:sp>
      <p:sp>
        <p:nvSpPr>
          <p:cNvPr id="50213" name="AutoShape 37"/>
          <p:cNvSpPr>
            <a:spLocks noChangeArrowheads="1"/>
          </p:cNvSpPr>
          <p:nvPr/>
        </p:nvSpPr>
        <p:spPr bwMode="auto">
          <a:xfrm>
            <a:off x="5904873" y="5256808"/>
            <a:ext cx="395287" cy="144463"/>
          </a:xfrm>
          <a:prstGeom prst="rightArrow">
            <a:avLst>
              <a:gd name="adj1" fmla="val 50000"/>
              <a:gd name="adj2" fmla="val 6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214" name="AutoShape 38"/>
          <p:cNvSpPr>
            <a:spLocks noChangeArrowheads="1"/>
          </p:cNvSpPr>
          <p:nvPr/>
        </p:nvSpPr>
        <p:spPr bwMode="auto">
          <a:xfrm>
            <a:off x="4021138" y="5243160"/>
            <a:ext cx="395287" cy="144463"/>
          </a:xfrm>
          <a:prstGeom prst="rightArrow">
            <a:avLst>
              <a:gd name="adj1" fmla="val 50000"/>
              <a:gd name="adj2" fmla="val 6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-199480" y="6130366"/>
            <a:ext cx="9313319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lvl="1" algn="r" rtl="1">
              <a:buClr>
                <a:srgbClr val="FF0000"/>
              </a:buClr>
              <a:buFont typeface="Symbol" pitchFamily="18" charset="2"/>
              <a:buChar char=""/>
              <a:tabLst>
                <a:tab pos="1468438" algn="l"/>
              </a:tabLst>
            </a:pPr>
            <a:r>
              <a:rPr lang="ar-DZ" dirty="0">
                <a:ea typeface="Times New Roman" pitchFamily="18" charset="0"/>
                <a:cs typeface="Arabic Transparent" pitchFamily="2" charset="-78"/>
              </a:rPr>
              <a:t>  بالنسبة للمخرجين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fr-FR" baseline="-30000" dirty="0">
                <a:ea typeface="Times New Roman" pitchFamily="18" charset="0"/>
                <a:cs typeface="Arabic Transparent" pitchFamily="2" charset="-78"/>
              </a:rPr>
              <a:t>C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fr-FR" baseline="-30000" dirty="0">
                <a:ea typeface="Times New Roman" pitchFamily="18" charset="0"/>
                <a:cs typeface="Arabic Transparent" pitchFamily="2" charset="-78"/>
              </a:rPr>
              <a:t>B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 نستعمل مداخل الإرغام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Set</a:t>
            </a:r>
            <a:r>
              <a:rPr lang="en-US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أما بالنسبة للمخرج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fr-FR" baseline="-30000" dirty="0">
                <a:ea typeface="Times New Roman" pitchFamily="18" charset="0"/>
                <a:cs typeface="Arabic Transparent" pitchFamily="2" charset="-78"/>
              </a:rPr>
              <a:t>A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 نستعمل مداخل الإرغام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Reset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.</a:t>
            </a:r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6381627" y="6475414"/>
            <a:ext cx="227818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Symbol" pitchFamily="18" charset="2"/>
              <a:buChar char=""/>
              <a:tabLst>
                <a:tab pos="668338" algn="l"/>
              </a:tabLst>
            </a:pPr>
            <a:r>
              <a:rPr lang="ar-DZ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العد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يكون من 6 إلى 0  .</a:t>
            </a: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5376642" y="1095716"/>
            <a:ext cx="3231974" cy="33855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6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DZ" sz="16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fr-FR" sz="16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S</a:t>
            </a:r>
            <a:r>
              <a:rPr lang="ar-DZ" sz="1600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1400" b="1" dirty="0" smtClean="0">
                <a:solidFill>
                  <a:srgbClr val="339933"/>
                </a:solidFill>
                <a:cs typeface="Arabic Transparent" pitchFamily="2" charset="-78"/>
              </a:rPr>
              <a:t>(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SET</a:t>
            </a:r>
            <a:r>
              <a:rPr lang="en-US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r>
              <a:rPr lang="ar-DZ" sz="1400" b="1" dirty="0">
                <a:solidFill>
                  <a:srgbClr val="339933"/>
                </a:solidFill>
                <a:cs typeface="Arabic Transparent" pitchFamily="2" charset="-78"/>
              </a:rPr>
              <a:t>) </a:t>
            </a:r>
            <a:r>
              <a:rPr lang="ar-DZ" sz="1600" b="1" dirty="0">
                <a:solidFill>
                  <a:schemeClr val="tx1"/>
                </a:solidFill>
                <a:cs typeface="Arabic Transparent" pitchFamily="2" charset="-78"/>
              </a:rPr>
              <a:t>: الإرغام أو الإرجاع إلى  1 </a:t>
            </a:r>
            <a:r>
              <a:rPr lang="ar-DZ" sz="1600" b="1" dirty="0">
                <a:cs typeface="Arabic Transparent" pitchFamily="2" charset="-78"/>
              </a:rPr>
              <a:t>.</a:t>
            </a:r>
          </a:p>
        </p:txBody>
      </p:sp>
      <p:sp>
        <p:nvSpPr>
          <p:cNvPr id="142" name="Rectangle 9"/>
          <p:cNvSpPr>
            <a:spLocks noChangeArrowheads="1"/>
          </p:cNvSpPr>
          <p:nvPr/>
        </p:nvSpPr>
        <p:spPr bwMode="auto">
          <a:xfrm>
            <a:off x="5214942" y="1465600"/>
            <a:ext cx="3376245" cy="33855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16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fr-FR" sz="1600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  <a:r>
              <a:rPr lang="fr-FR" sz="16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rgbClr val="339933"/>
                </a:solidFill>
                <a:cs typeface="Times New Roman" pitchFamily="18" charset="0"/>
              </a:rPr>
              <a:t>(</a:t>
            </a:r>
            <a:r>
              <a:rPr lang="fr-FR" sz="1400" b="1" dirty="0" smtClean="0">
                <a:solidFill>
                  <a:srgbClr val="339933"/>
                </a:solidFill>
                <a:cs typeface="Arabic Transparent" pitchFamily="2" charset="-78"/>
              </a:rPr>
              <a:t> RESET</a:t>
            </a:r>
            <a:r>
              <a:rPr lang="en-US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r>
              <a:rPr lang="en-US" sz="1400" b="1" dirty="0" smtClean="0">
                <a:solidFill>
                  <a:srgbClr val="339933"/>
                </a:solidFill>
                <a:cs typeface="Times New Roman" pitchFamily="18" charset="0"/>
              </a:rPr>
              <a:t>)</a:t>
            </a:r>
            <a:r>
              <a:rPr lang="en-US" sz="1400" b="1" dirty="0" smtClean="0">
                <a:solidFill>
                  <a:srgbClr val="339933"/>
                </a:solidFill>
                <a:cs typeface="Arabic Transparent" pitchFamily="2" charset="-78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cs typeface="Arabic Transparent" pitchFamily="2" charset="-78"/>
              </a:rPr>
              <a:t>R</a:t>
            </a:r>
            <a:r>
              <a:rPr lang="fr-FR" sz="1600" b="1" dirty="0" smtClean="0">
                <a:solidFill>
                  <a:srgbClr val="0000FF"/>
                </a:solidFill>
                <a:cs typeface="Arabic Transparent" pitchFamily="2" charset="-78"/>
              </a:rPr>
              <a:t>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الإرغام </a:t>
            </a:r>
            <a:r>
              <a:rPr lang="ar-DZ" sz="1600" b="1" dirty="0">
                <a:solidFill>
                  <a:schemeClr val="tx1"/>
                </a:solidFill>
                <a:cs typeface="Arabic Transparent" pitchFamily="2" charset="-78"/>
              </a:rPr>
              <a:t>أو الإرجاع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إلى</a:t>
            </a:r>
            <a:r>
              <a:rPr lang="fr-FR" sz="1600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cs typeface="Arabic Transparent" pitchFamily="2" charset="-78"/>
              </a:rPr>
              <a:t>0</a:t>
            </a:r>
            <a:r>
              <a:rPr lang="ar-DZ" sz="1600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104" name="Groupe 103"/>
          <p:cNvGrpSpPr/>
          <p:nvPr/>
        </p:nvGrpSpPr>
        <p:grpSpPr>
          <a:xfrm>
            <a:off x="3302962" y="1898308"/>
            <a:ext cx="2102541" cy="1656000"/>
            <a:chOff x="4143372" y="1857364"/>
            <a:chExt cx="2102541" cy="1656000"/>
          </a:xfrm>
        </p:grpSpPr>
        <p:sp>
          <p:nvSpPr>
            <p:cNvPr id="295" name="Text Box 79"/>
            <p:cNvSpPr txBox="1">
              <a:spLocks noChangeAspect="1" noChangeArrowheads="1"/>
            </p:cNvSpPr>
            <p:nvPr/>
          </p:nvSpPr>
          <p:spPr bwMode="auto">
            <a:xfrm>
              <a:off x="4997245" y="1857364"/>
              <a:ext cx="555361" cy="30216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S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68" name="Rectangle 46"/>
            <p:cNvSpPr>
              <a:spLocks noChangeAspect="1" noChangeArrowheads="1"/>
            </p:cNvSpPr>
            <p:nvPr/>
          </p:nvSpPr>
          <p:spPr bwMode="auto">
            <a:xfrm>
              <a:off x="4723914" y="2382081"/>
              <a:ext cx="864518" cy="60432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69" name="Line 47"/>
            <p:cNvSpPr>
              <a:spLocks noChangeAspect="1" noChangeShapeType="1"/>
            </p:cNvSpPr>
            <p:nvPr/>
          </p:nvSpPr>
          <p:spPr bwMode="auto">
            <a:xfrm>
              <a:off x="4481905" y="2450627"/>
              <a:ext cx="2420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0" name="Line 48"/>
            <p:cNvSpPr>
              <a:spLocks noChangeAspect="1" noChangeShapeType="1"/>
            </p:cNvSpPr>
            <p:nvPr/>
          </p:nvSpPr>
          <p:spPr bwMode="auto">
            <a:xfrm>
              <a:off x="5598224" y="2489796"/>
              <a:ext cx="2420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1" name="Line 49"/>
            <p:cNvSpPr>
              <a:spLocks noChangeAspect="1" noChangeShapeType="1"/>
            </p:cNvSpPr>
            <p:nvPr/>
          </p:nvSpPr>
          <p:spPr bwMode="auto">
            <a:xfrm>
              <a:off x="4484703" y="2915059"/>
              <a:ext cx="2420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2" name="Line 50"/>
            <p:cNvSpPr>
              <a:spLocks noChangeAspect="1" noChangeShapeType="1"/>
            </p:cNvSpPr>
            <p:nvPr/>
          </p:nvSpPr>
          <p:spPr bwMode="auto">
            <a:xfrm>
              <a:off x="5598224" y="2889879"/>
              <a:ext cx="2420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3" name="Text Box 52"/>
            <p:cNvSpPr txBox="1">
              <a:spLocks noChangeAspect="1" noChangeArrowheads="1"/>
            </p:cNvSpPr>
            <p:nvPr/>
          </p:nvSpPr>
          <p:spPr bwMode="auto">
            <a:xfrm>
              <a:off x="5798266" y="2317732"/>
              <a:ext cx="384697" cy="34692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274" name="Text Box 53"/>
            <p:cNvSpPr txBox="1">
              <a:spLocks noChangeAspect="1" noChangeArrowheads="1"/>
            </p:cNvSpPr>
            <p:nvPr/>
          </p:nvSpPr>
          <p:spPr bwMode="auto">
            <a:xfrm>
              <a:off x="5816452" y="2730405"/>
              <a:ext cx="429461" cy="34552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Q</a:t>
              </a:r>
            </a:p>
          </p:txBody>
        </p:sp>
        <p:sp>
          <p:nvSpPr>
            <p:cNvPr id="275" name="Line 54"/>
            <p:cNvSpPr>
              <a:spLocks noChangeAspect="1" noChangeShapeType="1"/>
            </p:cNvSpPr>
            <p:nvPr/>
          </p:nvSpPr>
          <p:spPr bwMode="auto">
            <a:xfrm>
              <a:off x="5908779" y="2761181"/>
              <a:ext cx="13009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6" name="Text Box 55"/>
            <p:cNvSpPr txBox="1">
              <a:spLocks noChangeAspect="1" noChangeArrowheads="1"/>
            </p:cNvSpPr>
            <p:nvPr/>
          </p:nvSpPr>
          <p:spPr bwMode="auto">
            <a:xfrm>
              <a:off x="4146170" y="2263175"/>
              <a:ext cx="555362" cy="34692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277" name="Text Box 56"/>
            <p:cNvSpPr txBox="1">
              <a:spLocks noChangeAspect="1" noChangeArrowheads="1"/>
            </p:cNvSpPr>
            <p:nvPr/>
          </p:nvSpPr>
          <p:spPr bwMode="auto">
            <a:xfrm>
              <a:off x="4143372" y="2730405"/>
              <a:ext cx="332937" cy="4084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>
                  <a:solidFill>
                    <a:schemeClr val="tx1"/>
                  </a:solidFill>
                </a:rPr>
                <a:t>K</a:t>
              </a:r>
            </a:p>
          </p:txBody>
        </p:sp>
        <p:grpSp>
          <p:nvGrpSpPr>
            <p:cNvPr id="278" name="Group 57"/>
            <p:cNvGrpSpPr>
              <a:grpSpLocks noChangeAspect="1"/>
            </p:cNvGrpSpPr>
            <p:nvPr/>
          </p:nvGrpSpPr>
          <p:grpSpPr bwMode="auto">
            <a:xfrm>
              <a:off x="4428747" y="2527566"/>
              <a:ext cx="388893" cy="302161"/>
              <a:chOff x="9052" y="3239"/>
              <a:chExt cx="491" cy="381"/>
            </a:xfrm>
          </p:grpSpPr>
          <p:sp>
            <p:nvSpPr>
              <p:cNvPr id="279" name="Line 58"/>
              <p:cNvSpPr>
                <a:spLocks noChangeAspect="1" noChangeShapeType="1"/>
              </p:cNvSpPr>
              <p:nvPr/>
            </p:nvSpPr>
            <p:spPr bwMode="auto">
              <a:xfrm>
                <a:off x="9426" y="3239"/>
                <a:ext cx="0" cy="381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80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9052" y="3447"/>
                <a:ext cx="30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81" name="AutoShape 60"/>
              <p:cNvSpPr>
                <a:spLocks noChangeAspect="1" noChangeArrowheads="1"/>
              </p:cNvSpPr>
              <p:nvPr/>
            </p:nvSpPr>
            <p:spPr bwMode="auto">
              <a:xfrm rot="5400000">
                <a:off x="9432" y="3393"/>
                <a:ext cx="119" cy="103"/>
              </a:xfrm>
              <a:prstGeom prst="triangle">
                <a:avLst>
                  <a:gd name="adj" fmla="val 5000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82" name="Oval 61"/>
              <p:cNvSpPr>
                <a:spLocks noChangeAspect="1" noChangeArrowheads="1"/>
              </p:cNvSpPr>
              <p:nvPr/>
            </p:nvSpPr>
            <p:spPr bwMode="auto">
              <a:xfrm>
                <a:off x="9348" y="3399"/>
                <a:ext cx="79" cy="79"/>
              </a:xfrm>
              <a:prstGeom prst="ellips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</p:grpSp>
        <p:sp>
          <p:nvSpPr>
            <p:cNvPr id="283" name="Text Box 62"/>
            <p:cNvSpPr txBox="1">
              <a:spLocks noChangeAspect="1" noChangeArrowheads="1"/>
            </p:cNvSpPr>
            <p:nvPr/>
          </p:nvSpPr>
          <p:spPr bwMode="auto">
            <a:xfrm>
              <a:off x="4146170" y="2510779"/>
              <a:ext cx="286774" cy="30216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400" b="1">
                  <a:solidFill>
                    <a:srgbClr val="FF0000"/>
                  </a:solidFill>
                </a:rPr>
                <a:t>H</a:t>
              </a:r>
              <a:endParaRPr lang="fr-FR" sz="1400" b="1"/>
            </a:p>
          </p:txBody>
        </p:sp>
        <p:grpSp>
          <p:nvGrpSpPr>
            <p:cNvPr id="292" name="Group 73"/>
            <p:cNvGrpSpPr>
              <a:grpSpLocks noChangeAspect="1"/>
            </p:cNvGrpSpPr>
            <p:nvPr/>
          </p:nvGrpSpPr>
          <p:grpSpPr bwMode="auto">
            <a:xfrm>
              <a:off x="5143578" y="2129731"/>
              <a:ext cx="72512" cy="240304"/>
              <a:chOff x="2361" y="4618"/>
              <a:chExt cx="91" cy="304"/>
            </a:xfrm>
          </p:grpSpPr>
          <p:sp>
            <p:nvSpPr>
              <p:cNvPr id="293" name="Line 74"/>
              <p:cNvSpPr>
                <a:spLocks noChangeAspect="1" noChangeShapeType="1"/>
              </p:cNvSpPr>
              <p:nvPr/>
            </p:nvSpPr>
            <p:spPr bwMode="auto">
              <a:xfrm>
                <a:off x="2396" y="4618"/>
                <a:ext cx="0" cy="21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94" name="Oval 75"/>
              <p:cNvSpPr>
                <a:spLocks noChangeAspect="1" noChangeArrowheads="1"/>
              </p:cNvSpPr>
              <p:nvPr/>
            </p:nvSpPr>
            <p:spPr bwMode="auto">
              <a:xfrm>
                <a:off x="2361" y="4831"/>
                <a:ext cx="91" cy="9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</p:grpSp>
        <p:grpSp>
          <p:nvGrpSpPr>
            <p:cNvPr id="296" name="Group 76"/>
            <p:cNvGrpSpPr>
              <a:grpSpLocks noChangeAspect="1"/>
            </p:cNvGrpSpPr>
            <p:nvPr/>
          </p:nvGrpSpPr>
          <p:grpSpPr bwMode="auto">
            <a:xfrm rot="10800000">
              <a:off x="5131576" y="2998400"/>
              <a:ext cx="72512" cy="241759"/>
              <a:chOff x="2343" y="4618"/>
              <a:chExt cx="91" cy="304"/>
            </a:xfrm>
          </p:grpSpPr>
          <p:sp>
            <p:nvSpPr>
              <p:cNvPr id="297" name="Line 77"/>
              <p:cNvSpPr>
                <a:spLocks noChangeAspect="1" noChangeShapeType="1"/>
              </p:cNvSpPr>
              <p:nvPr/>
            </p:nvSpPr>
            <p:spPr bwMode="auto">
              <a:xfrm>
                <a:off x="2380" y="4618"/>
                <a:ext cx="0" cy="21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98" name="Oval 78"/>
              <p:cNvSpPr>
                <a:spLocks noChangeAspect="1" noChangeArrowheads="1"/>
              </p:cNvSpPr>
              <p:nvPr/>
            </p:nvSpPr>
            <p:spPr bwMode="auto">
              <a:xfrm>
                <a:off x="2343" y="4831"/>
                <a:ext cx="91" cy="9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</p:grpSp>
        <p:sp>
          <p:nvSpPr>
            <p:cNvPr id="299" name="Text Box 80"/>
            <p:cNvSpPr txBox="1">
              <a:spLocks noChangeAspect="1" noChangeArrowheads="1"/>
            </p:cNvSpPr>
            <p:nvPr/>
          </p:nvSpPr>
          <p:spPr bwMode="auto">
            <a:xfrm>
              <a:off x="5009945" y="3166438"/>
              <a:ext cx="555361" cy="34692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R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8" name="Rectangle 91"/>
          <p:cNvSpPr>
            <a:spLocks noChangeArrowheads="1"/>
          </p:cNvSpPr>
          <p:nvPr/>
        </p:nvSpPr>
        <p:spPr bwMode="auto">
          <a:xfrm>
            <a:off x="7133036" y="717554"/>
            <a:ext cx="1869422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 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المداخل </a:t>
            </a:r>
            <a:r>
              <a:rPr lang="ar-DZ" b="1" dirty="0" err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الارغامية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:</a:t>
            </a:r>
            <a:endParaRPr lang="fr-FR" b="1" dirty="0">
              <a:solidFill>
                <a:srgbClr val="0000FF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309" name="Groupe 308"/>
          <p:cNvGrpSpPr>
            <a:grpSpLocks noChangeAspect="1"/>
          </p:cNvGrpSpPr>
          <p:nvPr/>
        </p:nvGrpSpPr>
        <p:grpSpPr>
          <a:xfrm>
            <a:off x="60611" y="857233"/>
            <a:ext cx="4032000" cy="1247757"/>
            <a:chOff x="4347945" y="5415115"/>
            <a:chExt cx="4653211" cy="1412107"/>
          </a:xfrm>
        </p:grpSpPr>
        <p:sp>
          <p:nvSpPr>
            <p:cNvPr id="310" name="Rectangle 309"/>
            <p:cNvSpPr/>
            <p:nvPr/>
          </p:nvSpPr>
          <p:spPr>
            <a:xfrm>
              <a:off x="4360036" y="5438865"/>
              <a:ext cx="4637392" cy="1368000"/>
            </a:xfrm>
            <a:prstGeom prst="rect">
              <a:avLst/>
            </a:prstGeom>
            <a:ln w="158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311" name="Connecteur droit 310"/>
            <p:cNvCxnSpPr/>
            <p:nvPr/>
          </p:nvCxnSpPr>
          <p:spPr>
            <a:xfrm rot="16200000" flipH="1">
              <a:off x="5296408" y="6117388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Connecteur droit 311"/>
            <p:cNvCxnSpPr/>
            <p:nvPr/>
          </p:nvCxnSpPr>
          <p:spPr>
            <a:xfrm rot="16200000" flipH="1">
              <a:off x="4756457" y="6126730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Connecteur droit 312"/>
            <p:cNvCxnSpPr/>
            <p:nvPr/>
          </p:nvCxnSpPr>
          <p:spPr>
            <a:xfrm rot="16200000" flipH="1">
              <a:off x="4238454" y="6126730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4" name="Rectangle 313"/>
            <p:cNvSpPr/>
            <p:nvPr/>
          </p:nvSpPr>
          <p:spPr>
            <a:xfrm>
              <a:off x="4513488" y="5424492"/>
              <a:ext cx="383315" cy="383147"/>
            </a:xfrm>
            <a:prstGeom prst="rect">
              <a:avLst/>
            </a:prstGeom>
            <a:noFill/>
            <a:ln w="15875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Times New Roman" pitchFamily="18" charset="0"/>
                </a:rPr>
                <a:t>K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004535" y="5428726"/>
              <a:ext cx="344467" cy="383147"/>
            </a:xfrm>
            <a:prstGeom prst="rect">
              <a:avLst/>
            </a:prstGeom>
            <a:noFill/>
            <a:ln w="15875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0066FF"/>
                  </a:solidFill>
                  <a:latin typeface="Arial" pitchFamily="34" charset="0"/>
                  <a:cs typeface="Times New Roman" pitchFamily="18" charset="0"/>
                </a:rPr>
                <a:t>J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4360039" y="6458999"/>
              <a:ext cx="54629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X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4353958" y="6115383"/>
              <a:ext cx="546291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X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915041" y="6456867"/>
              <a:ext cx="58004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X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894168" y="6113251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X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5434835" y="6478035"/>
              <a:ext cx="58004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1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431584" y="6116963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440803" y="5422008"/>
              <a:ext cx="580046" cy="3831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S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3" name="Connecteur droit 322"/>
            <p:cNvCxnSpPr/>
            <p:nvPr/>
          </p:nvCxnSpPr>
          <p:spPr>
            <a:xfrm rot="16200000" flipH="1">
              <a:off x="5867576" y="6117388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Connecteur droit 323"/>
            <p:cNvCxnSpPr/>
            <p:nvPr/>
          </p:nvCxnSpPr>
          <p:spPr>
            <a:xfrm>
              <a:off x="4347945" y="5776395"/>
              <a:ext cx="4644000" cy="1323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Connecteur droit 324"/>
            <p:cNvCxnSpPr/>
            <p:nvPr/>
          </p:nvCxnSpPr>
          <p:spPr>
            <a:xfrm rot="10800000" flipH="1">
              <a:off x="4357156" y="6124937"/>
              <a:ext cx="4644000" cy="1323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Connecteur droit 325"/>
            <p:cNvCxnSpPr/>
            <p:nvPr/>
          </p:nvCxnSpPr>
          <p:spPr>
            <a:xfrm rot="10800000" flipH="1">
              <a:off x="4357156" y="6458855"/>
              <a:ext cx="4644000" cy="1323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Connecteur droit 326"/>
            <p:cNvCxnSpPr/>
            <p:nvPr/>
          </p:nvCxnSpPr>
          <p:spPr>
            <a:xfrm rot="16200000" flipH="1">
              <a:off x="6381604" y="6127976"/>
              <a:ext cx="1368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8" name="Rectangle 327"/>
            <p:cNvSpPr/>
            <p:nvPr/>
          </p:nvSpPr>
          <p:spPr>
            <a:xfrm>
              <a:off x="5419537" y="5772305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951502" y="5425747"/>
              <a:ext cx="580046" cy="3831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R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6565538" y="5415115"/>
              <a:ext cx="470000" cy="338554"/>
            </a:xfrm>
            <a:prstGeom prst="rect">
              <a:avLst/>
            </a:prstGeom>
            <a:noFill/>
            <a:ln w="15875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err="1" smtClean="0">
                  <a:solidFill>
                    <a:srgbClr val="0066FF"/>
                  </a:solidFill>
                  <a:latin typeface="Arial" pitchFamily="34" charset="0"/>
                  <a:cs typeface="Times New Roman" pitchFamily="18" charset="0"/>
                </a:rPr>
                <a:t>Qn</a:t>
              </a:r>
              <a:endPara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ZoneTexte 330"/>
            <p:cNvSpPr txBox="1"/>
            <p:nvPr/>
          </p:nvSpPr>
          <p:spPr>
            <a:xfrm>
              <a:off x="7314940" y="5415115"/>
              <a:ext cx="8966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dirty="0" smtClean="0">
                  <a:solidFill>
                    <a:schemeClr val="tx1"/>
                  </a:solidFill>
                </a:rPr>
                <a:t>التعيين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978502" y="6488668"/>
              <a:ext cx="58004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975251" y="6127596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Times New Roman" pitchFamily="18" charset="0"/>
                </a:rPr>
                <a:t>1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963204" y="5782938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554905" y="5782938"/>
              <a:ext cx="458780" cy="338554"/>
            </a:xfrm>
            <a:prstGeom prst="rect">
              <a:avLst/>
            </a:prstGeom>
            <a:noFill/>
            <a:ln w="15875"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 err="1" smtClean="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Qn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507474" y="6479934"/>
              <a:ext cx="58004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1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04223" y="6118862"/>
              <a:ext cx="60092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Times New Roman" pitchFamily="18" charset="0"/>
                </a:rPr>
                <a:t>0</a:t>
              </a:r>
              <a:endParaRPr kumimoji="0" lang="fr-F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ZoneTexte 337"/>
            <p:cNvSpPr txBox="1"/>
            <p:nvPr/>
          </p:nvSpPr>
          <p:spPr>
            <a:xfrm>
              <a:off x="6997164" y="5772305"/>
              <a:ext cx="200026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sz="1600" dirty="0" smtClean="0">
                  <a:solidFill>
                    <a:schemeClr val="tx1"/>
                  </a:solidFill>
                </a:rPr>
                <a:t>التشغيل العادي </a:t>
              </a:r>
              <a:r>
                <a:rPr lang="ar-DZ" sz="1600" dirty="0" err="1" smtClean="0">
                  <a:solidFill>
                    <a:schemeClr val="tx1"/>
                  </a:solidFill>
                </a:rPr>
                <a:t>للقلاب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39" name="ZoneTexte 338"/>
            <p:cNvSpPr txBox="1"/>
            <p:nvPr/>
          </p:nvSpPr>
          <p:spPr>
            <a:xfrm>
              <a:off x="6997164" y="6129495"/>
              <a:ext cx="200026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sz="1600" dirty="0" smtClean="0">
                  <a:solidFill>
                    <a:schemeClr val="tx1"/>
                  </a:solidFill>
                </a:rPr>
                <a:t>إرغام المخرج على ”0“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340" name="ZoneTexte 339"/>
            <p:cNvSpPr txBox="1"/>
            <p:nvPr/>
          </p:nvSpPr>
          <p:spPr>
            <a:xfrm>
              <a:off x="6997164" y="6447146"/>
              <a:ext cx="200026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 rtl="1"/>
              <a:r>
                <a:rPr lang="ar-DZ" sz="1600" dirty="0" smtClean="0">
                  <a:solidFill>
                    <a:schemeClr val="tx1"/>
                  </a:solidFill>
                </a:rPr>
                <a:t>إرغام المخرج على ”1“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01" y="2219168"/>
            <a:ext cx="2000263" cy="113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" name="Rectangle 102"/>
          <p:cNvSpPr/>
          <p:nvPr/>
        </p:nvSpPr>
        <p:spPr>
          <a:xfrm>
            <a:off x="0" y="374012"/>
            <a:ext cx="9216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dirty="0" smtClean="0">
                <a:cs typeface="Arabic Transparent" pitchFamily="2" charset="-78"/>
              </a:rPr>
              <a:t> العداد </a:t>
            </a:r>
            <a:r>
              <a:rPr lang="ar-DZ" dirty="0" err="1" smtClean="0">
                <a:cs typeface="Arabic Transparent" pitchFamily="2" charset="-78"/>
              </a:rPr>
              <a:t>اللاتزامني</a:t>
            </a:r>
            <a:r>
              <a:rPr lang="ar-DZ" dirty="0" smtClean="0">
                <a:cs typeface="Arabic Transparent" pitchFamily="2" charset="-78"/>
              </a:rPr>
              <a:t> تنا</a:t>
            </a:r>
            <a:r>
              <a:rPr lang="ar-DZ" dirty="0" smtClean="0">
                <a:latin typeface="Arial"/>
                <a:cs typeface="Arial"/>
              </a:rPr>
              <a:t>زلي</a:t>
            </a:r>
            <a:r>
              <a:rPr lang="ar-DZ" dirty="0" smtClean="0">
                <a:cs typeface="Arabic Transparent" pitchFamily="2" charset="-78"/>
              </a:rPr>
              <a:t> بدورة غير كاملة هو عداد يعد من </a:t>
            </a:r>
            <a:r>
              <a:rPr lang="fr-FR" dirty="0" smtClean="0">
                <a:cs typeface="Arabic Transparent" pitchFamily="2" charset="-78"/>
              </a:rPr>
              <a:t>N-1</a:t>
            </a:r>
            <a:r>
              <a:rPr lang="ar-DZ" dirty="0" smtClean="0">
                <a:cs typeface="Arabic Transparent" pitchFamily="2" charset="-78"/>
              </a:rPr>
              <a:t>  إلى 0 ثم يعود آليا بدارة خاصة تربط بالمداخل </a:t>
            </a:r>
            <a:r>
              <a:rPr lang="fr-FR" sz="1600" b="1" dirty="0" smtClean="0">
                <a:cs typeface="Arabic Transparent" pitchFamily="2" charset="-78"/>
              </a:rPr>
              <a:t>S</a:t>
            </a:r>
            <a:r>
              <a:rPr lang="ar-DZ" dirty="0" smtClean="0">
                <a:cs typeface="Arabic Transparent" pitchFamily="2" charset="-78"/>
              </a:rPr>
              <a:t> أو </a:t>
            </a:r>
            <a:r>
              <a:rPr lang="fr-FR" sz="1600" b="1" dirty="0" smtClean="0">
                <a:cs typeface="Arabic Transparent" pitchFamily="2" charset="-78"/>
              </a:rPr>
              <a:t>R</a:t>
            </a:r>
            <a:r>
              <a:rPr lang="ar-DZ" dirty="0" smtClean="0">
                <a:cs typeface="Arabic Transparent" pitchFamily="2" charset="-78"/>
              </a:rPr>
              <a:t>. </a:t>
            </a:r>
            <a:endParaRPr lang="fr-FR" dirty="0"/>
          </a:p>
        </p:txBody>
      </p:sp>
      <p:grpSp>
        <p:nvGrpSpPr>
          <p:cNvPr id="84" name="Groupe 83"/>
          <p:cNvGrpSpPr/>
          <p:nvPr/>
        </p:nvGrpSpPr>
        <p:grpSpPr>
          <a:xfrm>
            <a:off x="611189" y="5730880"/>
            <a:ext cx="3910062" cy="369888"/>
            <a:chOff x="611189" y="5730880"/>
            <a:chExt cx="3910062" cy="369888"/>
          </a:xfrm>
        </p:grpSpPr>
        <p:cxnSp>
          <p:nvCxnSpPr>
            <p:cNvPr id="107" name="Connecteur droit 106"/>
            <p:cNvCxnSpPr/>
            <p:nvPr/>
          </p:nvCxnSpPr>
          <p:spPr>
            <a:xfrm>
              <a:off x="4084665" y="5784629"/>
              <a:ext cx="144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935" name="Rectangle 40"/>
            <p:cNvSpPr>
              <a:spLocks noChangeArrowheads="1"/>
            </p:cNvSpPr>
            <p:nvPr/>
          </p:nvSpPr>
          <p:spPr bwMode="auto">
            <a:xfrm>
              <a:off x="611189" y="5730880"/>
              <a:ext cx="3910062" cy="36988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  <a:cs typeface="Times New Roman" pitchFamily="18" charset="0"/>
                </a:rPr>
                <a:t>N = 6   </a:t>
              </a:r>
              <a:r>
                <a:rPr lang="ar-DZ" b="1" dirty="0">
                  <a:solidFill>
                    <a:srgbClr val="FFFF00"/>
                  </a:solidFill>
                  <a:cs typeface="Times New Roman" pitchFamily="18" charset="0"/>
                </a:rPr>
                <a:t>    </a:t>
              </a:r>
              <a:r>
                <a:rPr lang="fr-FR" b="1" dirty="0">
                  <a:solidFill>
                    <a:srgbClr val="FFFF00"/>
                  </a:solidFill>
                  <a:cs typeface="Times New Roman" pitchFamily="18" charset="0"/>
                </a:rPr>
                <a:t>    (6)</a:t>
              </a:r>
              <a:r>
                <a:rPr lang="fr-FR" b="1" baseline="-30000" dirty="0">
                  <a:solidFill>
                    <a:srgbClr val="FFFF00"/>
                  </a:solidFill>
                  <a:cs typeface="Times New Roman" pitchFamily="18" charset="0"/>
                </a:rPr>
                <a:t>10</a:t>
              </a:r>
              <a:r>
                <a:rPr lang="fr-FR" b="1" dirty="0">
                  <a:solidFill>
                    <a:srgbClr val="FFFF00"/>
                  </a:solidFill>
                  <a:cs typeface="Times New Roman" pitchFamily="18" charset="0"/>
                </a:rPr>
                <a:t> = (110)</a:t>
              </a:r>
              <a:r>
                <a:rPr lang="fr-FR" b="1" baseline="-30000" dirty="0">
                  <a:solidFill>
                    <a:srgbClr val="FFFF00"/>
                  </a:solidFill>
                  <a:cs typeface="Times New Roman" pitchFamily="18" charset="0"/>
                </a:rPr>
                <a:t>2</a:t>
              </a:r>
              <a:r>
                <a:rPr lang="fr-FR" b="1" dirty="0">
                  <a:solidFill>
                    <a:srgbClr val="FFFF00"/>
                  </a:solidFill>
                  <a:cs typeface="Times New Roman" pitchFamily="18" charset="0"/>
                </a:rPr>
                <a:t> = Q</a:t>
              </a:r>
              <a:r>
                <a:rPr lang="fr-FR" b="1" baseline="-30000" dirty="0">
                  <a:solidFill>
                    <a:srgbClr val="FFFF00"/>
                  </a:solidFill>
                  <a:cs typeface="Times New Roman" pitchFamily="18" charset="0"/>
                </a:rPr>
                <a:t>C</a:t>
              </a:r>
              <a:r>
                <a:rPr lang="fr-FR" b="1" dirty="0">
                  <a:solidFill>
                    <a:srgbClr val="FFFF00"/>
                  </a:solidFill>
                  <a:cs typeface="Times New Roman" pitchFamily="18" charset="0"/>
                </a:rPr>
                <a:t>Q</a:t>
              </a:r>
              <a:r>
                <a:rPr lang="fr-FR" b="1" baseline="-30000" dirty="0">
                  <a:solidFill>
                    <a:srgbClr val="FFFF00"/>
                  </a:solidFill>
                  <a:cs typeface="Times New Roman" pitchFamily="18" charset="0"/>
                </a:rPr>
                <a:t>B</a:t>
              </a:r>
              <a:r>
                <a:rPr lang="fr-FR" b="1" dirty="0">
                  <a:solidFill>
                    <a:srgbClr val="FFFF00"/>
                  </a:solidFill>
                  <a:cs typeface="Times New Roman" pitchFamily="18" charset="0"/>
                </a:rPr>
                <a:t>Q</a:t>
              </a:r>
              <a:r>
                <a:rPr lang="fr-FR" b="1" baseline="-30000" dirty="0">
                  <a:solidFill>
                    <a:srgbClr val="FFFF00"/>
                  </a:solidFill>
                  <a:cs typeface="Times New Roman" pitchFamily="18" charset="0"/>
                </a:rPr>
                <a:t>A </a:t>
              </a:r>
              <a:r>
                <a:rPr lang="en-US" b="1" dirty="0" smtClean="0">
                  <a:solidFill>
                    <a:srgbClr val="FFFF00"/>
                  </a:solidFill>
                </a:rPr>
                <a:t>  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4936" name="AutoShape 41"/>
            <p:cNvSpPr>
              <a:spLocks noChangeArrowheads="1"/>
            </p:cNvSpPr>
            <p:nvPr/>
          </p:nvSpPr>
          <p:spPr bwMode="auto">
            <a:xfrm>
              <a:off x="1436305" y="5829305"/>
              <a:ext cx="383309" cy="144463"/>
            </a:xfrm>
            <a:prstGeom prst="rightArrow">
              <a:avLst>
                <a:gd name="adj1" fmla="val 50000"/>
                <a:gd name="adj2" fmla="val 68407"/>
              </a:avLst>
            </a:prstGeom>
            <a:solidFill>
              <a:srgbClr val="FFC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2000" b="1">
                <a:solidFill>
                  <a:srgbClr val="FFFF00"/>
                </a:solidFill>
              </a:endParaRPr>
            </a:p>
          </p:txBody>
        </p:sp>
      </p:grpSp>
      <p:pic>
        <p:nvPicPr>
          <p:cNvPr id="110" name="Image 10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6" y="3500438"/>
            <a:ext cx="2241268" cy="1692000"/>
          </a:xfrm>
          <a:prstGeom prst="rect">
            <a:avLst/>
          </a:prstGeom>
          <a:noFill/>
        </p:spPr>
      </p:pic>
      <p:pic>
        <p:nvPicPr>
          <p:cNvPr id="82" name="Picture 6" descr="C:\Documents and Settings\Administrateur\Bureau\BASCULE\74ls112_bi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1353" y="1928802"/>
            <a:ext cx="1095383" cy="1643074"/>
          </a:xfrm>
          <a:prstGeom prst="rect">
            <a:avLst/>
          </a:prstGeom>
          <a:noFill/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1631" y="1951876"/>
            <a:ext cx="2365055" cy="16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205" grpId="0"/>
      <p:bldP spid="50206" grpId="0"/>
      <p:bldP spid="50207" grpId="0"/>
      <p:bldP spid="50208" grpId="0"/>
      <p:bldP spid="50209" grpId="0"/>
      <p:bldP spid="50210" grpId="0"/>
      <p:bldP spid="50211" grpId="0"/>
      <p:bldP spid="50212" grpId="0"/>
      <p:bldP spid="50213" grpId="0" animBg="1"/>
      <p:bldP spid="50214" grpId="0" animBg="1"/>
      <p:bldP spid="50221" grpId="0"/>
      <p:bldP spid="50223" grpId="0"/>
      <p:bldP spid="141" grpId="0" autoUpdateAnimBg="0"/>
      <p:bldP spid="142" grpId="0" autoUpdateAnimBg="0"/>
      <p:bldP spid="308" grpId="0" autoUpdateAnimBg="0"/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Tableau 304"/>
          <p:cNvGraphicFramePr>
            <a:graphicFrameLocks noGrp="1"/>
          </p:cNvGraphicFramePr>
          <p:nvPr/>
        </p:nvGraphicFramePr>
        <p:xfrm>
          <a:off x="518881" y="2928934"/>
          <a:ext cx="5447382" cy="3123624"/>
        </p:xfrm>
        <a:graphic>
          <a:graphicData uri="http://schemas.openxmlformats.org/drawingml/2006/table">
            <a:tbl>
              <a:tblPr/>
              <a:tblGrid>
                <a:gridCol w="319716"/>
                <a:gridCol w="319716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  <a:gridCol w="320530"/>
              </a:tblGrid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4" name="Text Box 1318"/>
          <p:cNvSpPr txBox="1">
            <a:spLocks noChangeArrowheads="1"/>
          </p:cNvSpPr>
          <p:nvPr/>
        </p:nvSpPr>
        <p:spPr bwMode="auto">
          <a:xfrm>
            <a:off x="7775576" y="0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grpSp>
        <p:nvGrpSpPr>
          <p:cNvPr id="656" name="Groupe 655"/>
          <p:cNvGrpSpPr/>
          <p:nvPr/>
        </p:nvGrpSpPr>
        <p:grpSpPr>
          <a:xfrm>
            <a:off x="2844006" y="651839"/>
            <a:ext cx="2966249" cy="1692579"/>
            <a:chOff x="2844006" y="651839"/>
            <a:chExt cx="2966249" cy="1692579"/>
          </a:xfrm>
        </p:grpSpPr>
        <p:sp>
          <p:nvSpPr>
            <p:cNvPr id="189" name="Line 1282"/>
            <p:cNvSpPr>
              <a:spLocks noChangeShapeType="1"/>
            </p:cNvSpPr>
            <p:nvPr/>
          </p:nvSpPr>
          <p:spPr bwMode="auto">
            <a:xfrm>
              <a:off x="2846590" y="2134901"/>
              <a:ext cx="0" cy="209517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190" name="Connecteur en angle 189"/>
            <p:cNvCxnSpPr/>
            <p:nvPr/>
          </p:nvCxnSpPr>
          <p:spPr>
            <a:xfrm flipV="1">
              <a:off x="2844006" y="651839"/>
              <a:ext cx="2966249" cy="1680000"/>
            </a:xfrm>
            <a:prstGeom prst="bentConnector3">
              <a:avLst>
                <a:gd name="adj1" fmla="val 99890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Line 1281"/>
            <p:cNvSpPr>
              <a:spLocks noChangeShapeType="1"/>
            </p:cNvSpPr>
            <p:nvPr/>
          </p:nvSpPr>
          <p:spPr bwMode="auto">
            <a:xfrm>
              <a:off x="4400195" y="2117771"/>
              <a:ext cx="0" cy="209517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314" name="Line 380"/>
          <p:cNvSpPr>
            <a:spLocks noChangeAspect="1" noChangeShapeType="1"/>
          </p:cNvSpPr>
          <p:nvPr/>
        </p:nvSpPr>
        <p:spPr bwMode="auto">
          <a:xfrm>
            <a:off x="5664821" y="866784"/>
            <a:ext cx="131250" cy="0"/>
          </a:xfrm>
          <a:prstGeom prst="line">
            <a:avLst/>
          </a:prstGeom>
          <a:ln>
            <a:solidFill>
              <a:srgbClr val="FFFF00"/>
            </a:solidFill>
            <a:headEnd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92" name="Connecteur en angle 191"/>
          <p:cNvCxnSpPr/>
          <p:nvPr/>
        </p:nvCxnSpPr>
        <p:spPr>
          <a:xfrm flipV="1">
            <a:off x="3185533" y="1566493"/>
            <a:ext cx="735000" cy="395515"/>
          </a:xfrm>
          <a:prstGeom prst="bentConnector3">
            <a:avLst>
              <a:gd name="adj1" fmla="val 59694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Connecteur en angle 193"/>
          <p:cNvCxnSpPr/>
          <p:nvPr/>
        </p:nvCxnSpPr>
        <p:spPr>
          <a:xfrm flipV="1">
            <a:off x="1642179" y="1569457"/>
            <a:ext cx="735000" cy="395515"/>
          </a:xfrm>
          <a:prstGeom prst="bentConnector3">
            <a:avLst>
              <a:gd name="adj1" fmla="val 59694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57" name="Groupe 656"/>
          <p:cNvGrpSpPr/>
          <p:nvPr/>
        </p:nvGrpSpPr>
        <p:grpSpPr>
          <a:xfrm>
            <a:off x="-71470" y="1410080"/>
            <a:ext cx="896575" cy="255819"/>
            <a:chOff x="-71470" y="1410080"/>
            <a:chExt cx="896575" cy="255819"/>
          </a:xfrm>
        </p:grpSpPr>
        <p:sp>
          <p:nvSpPr>
            <p:cNvPr id="216" name="Line 392"/>
            <p:cNvSpPr>
              <a:spLocks noChangeAspect="1" noChangeShapeType="1"/>
            </p:cNvSpPr>
            <p:nvPr/>
          </p:nvSpPr>
          <p:spPr bwMode="auto">
            <a:xfrm>
              <a:off x="162985" y="1565367"/>
              <a:ext cx="66212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7" name="Text Box 393"/>
            <p:cNvSpPr txBox="1">
              <a:spLocks noChangeAspect="1" noChangeArrowheads="1"/>
            </p:cNvSpPr>
            <p:nvPr/>
          </p:nvSpPr>
          <p:spPr bwMode="auto">
            <a:xfrm>
              <a:off x="-71470" y="1410080"/>
              <a:ext cx="376203" cy="25581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18" name="AutoShape 395"/>
            <p:cNvSpPr>
              <a:spLocks noChangeAspect="1"/>
            </p:cNvSpPr>
            <p:nvPr/>
          </p:nvSpPr>
          <p:spPr bwMode="auto">
            <a:xfrm rot="16200000">
              <a:off x="265403" y="1447304"/>
              <a:ext cx="90874" cy="68204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9" name="AutoShape 396"/>
            <p:cNvSpPr>
              <a:spLocks noChangeAspect="1"/>
            </p:cNvSpPr>
            <p:nvPr/>
          </p:nvSpPr>
          <p:spPr bwMode="auto">
            <a:xfrm rot="16200000">
              <a:off x="399390" y="1448105"/>
              <a:ext cx="90874" cy="68204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0" name="Line 397"/>
            <p:cNvSpPr>
              <a:spLocks noChangeAspect="1" noChangeShapeType="1"/>
            </p:cNvSpPr>
            <p:nvPr/>
          </p:nvSpPr>
          <p:spPr bwMode="auto">
            <a:xfrm>
              <a:off x="345345" y="1530846"/>
              <a:ext cx="66187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1" name="Line 398"/>
            <p:cNvSpPr>
              <a:spLocks noChangeAspect="1" noChangeShapeType="1"/>
            </p:cNvSpPr>
            <p:nvPr/>
          </p:nvSpPr>
          <p:spPr bwMode="auto">
            <a:xfrm>
              <a:off x="484579" y="1532048"/>
              <a:ext cx="66187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2" name="Line 399"/>
            <p:cNvSpPr>
              <a:spLocks noChangeAspect="1" noChangeShapeType="1"/>
            </p:cNvSpPr>
            <p:nvPr/>
          </p:nvSpPr>
          <p:spPr bwMode="auto">
            <a:xfrm>
              <a:off x="208130" y="1525642"/>
              <a:ext cx="66187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654" name="Groupe 653"/>
          <p:cNvGrpSpPr/>
          <p:nvPr/>
        </p:nvGrpSpPr>
        <p:grpSpPr>
          <a:xfrm>
            <a:off x="3287452" y="166878"/>
            <a:ext cx="485083" cy="1084358"/>
            <a:chOff x="3287452" y="166878"/>
            <a:chExt cx="485083" cy="1084358"/>
          </a:xfrm>
        </p:grpSpPr>
        <p:sp>
          <p:nvSpPr>
            <p:cNvPr id="198" name="Line 373"/>
            <p:cNvSpPr>
              <a:spLocks noChangeAspect="1" noChangeShapeType="1"/>
            </p:cNvSpPr>
            <p:nvPr/>
          </p:nvSpPr>
          <p:spPr bwMode="auto">
            <a:xfrm>
              <a:off x="3452092" y="421211"/>
              <a:ext cx="0" cy="830025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3" name="Text Box 420"/>
            <p:cNvSpPr txBox="1">
              <a:spLocks noChangeAspect="1" noChangeArrowheads="1"/>
            </p:cNvSpPr>
            <p:nvPr/>
          </p:nvSpPr>
          <p:spPr bwMode="auto">
            <a:xfrm>
              <a:off x="3287452" y="166878"/>
              <a:ext cx="485083" cy="29434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Q</a:t>
              </a:r>
              <a:r>
                <a:rPr lang="fr-FR" sz="1600" b="1" baseline="-25000" dirty="0"/>
                <a:t>B</a:t>
              </a:r>
              <a:endParaRPr lang="fr-FR" sz="1600" b="1" dirty="0"/>
            </a:p>
          </p:txBody>
        </p:sp>
      </p:grpSp>
      <p:grpSp>
        <p:nvGrpSpPr>
          <p:cNvPr id="655" name="Groupe 654"/>
          <p:cNvGrpSpPr/>
          <p:nvPr/>
        </p:nvGrpSpPr>
        <p:grpSpPr>
          <a:xfrm>
            <a:off x="4833868" y="172996"/>
            <a:ext cx="510306" cy="1076275"/>
            <a:chOff x="4833868" y="172996"/>
            <a:chExt cx="510306" cy="1076275"/>
          </a:xfrm>
        </p:grpSpPr>
        <p:sp>
          <p:nvSpPr>
            <p:cNvPr id="197" name="Line 372"/>
            <p:cNvSpPr>
              <a:spLocks noChangeAspect="1" noChangeShapeType="1"/>
            </p:cNvSpPr>
            <p:nvPr/>
          </p:nvSpPr>
          <p:spPr bwMode="auto">
            <a:xfrm>
              <a:off x="4995399" y="419246"/>
              <a:ext cx="0" cy="830025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1" name="Text Box 421"/>
            <p:cNvSpPr txBox="1">
              <a:spLocks noChangeAspect="1" noChangeArrowheads="1"/>
            </p:cNvSpPr>
            <p:nvPr/>
          </p:nvSpPr>
          <p:spPr bwMode="auto">
            <a:xfrm>
              <a:off x="4833868" y="172996"/>
              <a:ext cx="510306" cy="31831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Q</a:t>
              </a:r>
              <a:r>
                <a:rPr lang="fr-FR" sz="1600" b="1" baseline="-25000" dirty="0"/>
                <a:t>C</a:t>
              </a:r>
              <a:endParaRPr lang="fr-FR" sz="1600" b="1" dirty="0"/>
            </a:p>
          </p:txBody>
        </p:sp>
      </p:grpSp>
      <p:grpSp>
        <p:nvGrpSpPr>
          <p:cNvPr id="653" name="Groupe 652"/>
          <p:cNvGrpSpPr/>
          <p:nvPr/>
        </p:nvGrpSpPr>
        <p:grpSpPr>
          <a:xfrm>
            <a:off x="1777770" y="160399"/>
            <a:ext cx="466608" cy="1090431"/>
            <a:chOff x="1777770" y="160399"/>
            <a:chExt cx="466608" cy="1090431"/>
          </a:xfrm>
        </p:grpSpPr>
        <p:sp>
          <p:nvSpPr>
            <p:cNvPr id="272" name="Line 422"/>
            <p:cNvSpPr>
              <a:spLocks noChangeAspect="1" noChangeShapeType="1"/>
            </p:cNvSpPr>
            <p:nvPr/>
          </p:nvSpPr>
          <p:spPr bwMode="auto">
            <a:xfrm>
              <a:off x="1921307" y="420805"/>
              <a:ext cx="0" cy="830025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3" name="Text Box 423"/>
            <p:cNvSpPr txBox="1">
              <a:spLocks noChangeAspect="1" noChangeArrowheads="1"/>
            </p:cNvSpPr>
            <p:nvPr/>
          </p:nvSpPr>
          <p:spPr bwMode="auto">
            <a:xfrm>
              <a:off x="1777770" y="160399"/>
              <a:ext cx="466608" cy="2697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Q</a:t>
              </a:r>
              <a:r>
                <a:rPr lang="fr-FR" sz="1600" b="1" baseline="-25000" dirty="0"/>
                <a:t>A</a:t>
              </a:r>
              <a:endParaRPr lang="fr-FR" sz="1600" b="1" dirty="0"/>
            </a:p>
          </p:txBody>
        </p:sp>
      </p:grpSp>
      <p:sp>
        <p:nvSpPr>
          <p:cNvPr id="311" name="Text Box 1366"/>
          <p:cNvSpPr txBox="1">
            <a:spLocks noChangeArrowheads="1"/>
          </p:cNvSpPr>
          <p:nvPr/>
        </p:nvSpPr>
        <p:spPr bwMode="auto">
          <a:xfrm>
            <a:off x="1814605" y="-18293"/>
            <a:ext cx="259291" cy="17594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DZ" sz="1400" b="1" dirty="0">
                <a:solidFill>
                  <a:srgbClr val="FF00FF"/>
                </a:solidFill>
              </a:rPr>
              <a:t>0</a:t>
            </a:r>
            <a:endParaRPr lang="fr-FR" sz="1400" b="1" dirty="0"/>
          </a:p>
        </p:txBody>
      </p:sp>
      <p:sp>
        <p:nvSpPr>
          <p:cNvPr id="312" name="Text Box 1367"/>
          <p:cNvSpPr txBox="1">
            <a:spLocks noChangeArrowheads="1"/>
          </p:cNvSpPr>
          <p:nvPr/>
        </p:nvSpPr>
        <p:spPr bwMode="auto">
          <a:xfrm>
            <a:off x="3314102" y="-10579"/>
            <a:ext cx="324114" cy="17710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>
                <a:solidFill>
                  <a:srgbClr val="FF00FF"/>
                </a:solidFill>
              </a:rPr>
              <a:t>1</a:t>
            </a:r>
            <a:endParaRPr lang="fr-FR" sz="1400" b="1" dirty="0"/>
          </a:p>
        </p:txBody>
      </p:sp>
      <p:sp>
        <p:nvSpPr>
          <p:cNvPr id="313" name="Text Box 1368"/>
          <p:cNvSpPr txBox="1">
            <a:spLocks noChangeArrowheads="1"/>
          </p:cNvSpPr>
          <p:nvPr/>
        </p:nvSpPr>
        <p:spPr bwMode="auto">
          <a:xfrm>
            <a:off x="4864911" y="4418"/>
            <a:ext cx="194469" cy="17594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>
                <a:solidFill>
                  <a:srgbClr val="FF00FF"/>
                </a:solidFill>
              </a:rPr>
              <a:t>1</a:t>
            </a:r>
            <a:endParaRPr lang="fr-FR" sz="1400" b="1"/>
          </a:p>
        </p:txBody>
      </p:sp>
      <p:cxnSp>
        <p:nvCxnSpPr>
          <p:cNvPr id="318" name="Connecteur en angle 317"/>
          <p:cNvCxnSpPr/>
          <p:nvPr/>
        </p:nvCxnSpPr>
        <p:spPr>
          <a:xfrm flipV="1">
            <a:off x="1257626" y="649982"/>
            <a:ext cx="4541248" cy="367500"/>
          </a:xfrm>
          <a:prstGeom prst="bentConnector3">
            <a:avLst>
              <a:gd name="adj1" fmla="val -120"/>
            </a:avLst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52" name="Groupe 651"/>
          <p:cNvGrpSpPr/>
          <p:nvPr/>
        </p:nvGrpSpPr>
        <p:grpSpPr>
          <a:xfrm>
            <a:off x="203500" y="799270"/>
            <a:ext cx="3794859" cy="1147537"/>
            <a:chOff x="203500" y="799270"/>
            <a:chExt cx="3794859" cy="1147537"/>
          </a:xfrm>
        </p:grpSpPr>
        <p:sp>
          <p:nvSpPr>
            <p:cNvPr id="199" name="Text Box 374"/>
            <p:cNvSpPr txBox="1">
              <a:spLocks noChangeAspect="1" noChangeArrowheads="1"/>
            </p:cNvSpPr>
            <p:nvPr/>
          </p:nvSpPr>
          <p:spPr bwMode="auto">
            <a:xfrm>
              <a:off x="203500" y="799270"/>
              <a:ext cx="273182" cy="25582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1</a:t>
              </a:r>
            </a:p>
          </p:txBody>
        </p:sp>
        <p:grpSp>
          <p:nvGrpSpPr>
            <p:cNvPr id="651" name="Groupe 650"/>
            <p:cNvGrpSpPr/>
            <p:nvPr/>
          </p:nvGrpSpPr>
          <p:grpSpPr>
            <a:xfrm>
              <a:off x="3803494" y="939445"/>
              <a:ext cx="194865" cy="1003533"/>
              <a:chOff x="3803494" y="939445"/>
              <a:chExt cx="194865" cy="1003533"/>
            </a:xfrm>
          </p:grpSpPr>
          <p:sp>
            <p:nvSpPr>
              <p:cNvPr id="196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3814839" y="939445"/>
                <a:ext cx="0" cy="99750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3803494" y="1942978"/>
                <a:ext cx="18752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3815506" y="1253077"/>
                <a:ext cx="182853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23" name="Line 400"/>
            <p:cNvSpPr>
              <a:spLocks noChangeAspect="1" noChangeShapeType="1"/>
            </p:cNvSpPr>
            <p:nvPr/>
          </p:nvSpPr>
          <p:spPr bwMode="auto">
            <a:xfrm>
              <a:off x="413017" y="939673"/>
              <a:ext cx="3407831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650" name="Groupe 649"/>
            <p:cNvGrpSpPr/>
            <p:nvPr/>
          </p:nvGrpSpPr>
          <p:grpSpPr>
            <a:xfrm>
              <a:off x="2273452" y="949307"/>
              <a:ext cx="190746" cy="997500"/>
              <a:chOff x="2273452" y="949307"/>
              <a:chExt cx="190746" cy="997500"/>
            </a:xfrm>
          </p:grpSpPr>
          <p:sp>
            <p:nvSpPr>
              <p:cNvPr id="224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2273452" y="949307"/>
                <a:ext cx="0" cy="99750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2276675" y="1937191"/>
                <a:ext cx="187523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Line 429"/>
              <p:cNvSpPr>
                <a:spLocks noChangeAspect="1" noChangeShapeType="1"/>
              </p:cNvSpPr>
              <p:nvPr/>
            </p:nvSpPr>
            <p:spPr bwMode="auto">
              <a:xfrm flipH="1">
                <a:off x="2276675" y="1247290"/>
                <a:ext cx="187523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49" name="Groupe 648"/>
            <p:cNvGrpSpPr/>
            <p:nvPr/>
          </p:nvGrpSpPr>
          <p:grpSpPr>
            <a:xfrm>
              <a:off x="714285" y="942991"/>
              <a:ext cx="193007" cy="997500"/>
              <a:chOff x="714285" y="942991"/>
              <a:chExt cx="193007" cy="997500"/>
            </a:xfrm>
          </p:grpSpPr>
          <p:sp>
            <p:nvSpPr>
              <p:cNvPr id="259" name="Line 417"/>
              <p:cNvSpPr>
                <a:spLocks noChangeAspect="1" noChangeShapeType="1"/>
              </p:cNvSpPr>
              <p:nvPr/>
            </p:nvSpPr>
            <p:spPr bwMode="auto">
              <a:xfrm flipH="1">
                <a:off x="719646" y="1939506"/>
                <a:ext cx="187646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Line 418"/>
              <p:cNvSpPr>
                <a:spLocks noChangeAspect="1" noChangeShapeType="1"/>
              </p:cNvSpPr>
              <p:nvPr/>
            </p:nvSpPr>
            <p:spPr bwMode="auto">
              <a:xfrm flipH="1">
                <a:off x="714285" y="1244975"/>
                <a:ext cx="187646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721334" y="942991"/>
                <a:ext cx="0" cy="99750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Oval 404"/>
              <p:cNvSpPr>
                <a:spLocks noChangeAspect="1" noChangeArrowheads="1"/>
              </p:cNvSpPr>
              <p:nvPr/>
            </p:nvSpPr>
            <p:spPr bwMode="auto">
              <a:xfrm>
                <a:off x="829737" y="1529724"/>
                <a:ext cx="76398" cy="7639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46" name="Groupe 645"/>
          <p:cNvGrpSpPr/>
          <p:nvPr/>
        </p:nvGrpSpPr>
        <p:grpSpPr>
          <a:xfrm>
            <a:off x="852888" y="1004371"/>
            <a:ext cx="1058003" cy="1149039"/>
            <a:chOff x="852888" y="1004371"/>
            <a:chExt cx="1058003" cy="1149039"/>
          </a:xfrm>
        </p:grpSpPr>
        <p:grpSp>
          <p:nvGrpSpPr>
            <p:cNvPr id="175" name="Group 405"/>
            <p:cNvGrpSpPr>
              <a:grpSpLocks/>
            </p:cNvGrpSpPr>
            <p:nvPr/>
          </p:nvGrpSpPr>
          <p:grpSpPr bwMode="auto">
            <a:xfrm>
              <a:off x="852888" y="1087540"/>
              <a:ext cx="1058003" cy="980445"/>
              <a:chOff x="1354" y="2975"/>
              <a:chExt cx="914" cy="847"/>
            </a:xfrm>
          </p:grpSpPr>
          <p:sp>
            <p:nvSpPr>
              <p:cNvPr id="228" name="Line 407"/>
              <p:cNvSpPr>
                <a:spLocks noChangeAspect="1" noChangeShapeType="1"/>
              </p:cNvSpPr>
              <p:nvPr/>
            </p:nvSpPr>
            <p:spPr bwMode="auto">
              <a:xfrm>
                <a:off x="2041" y="3114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Rectangle 408"/>
              <p:cNvSpPr>
                <a:spLocks noChangeAspect="1" noChangeArrowheads="1"/>
              </p:cNvSpPr>
              <p:nvPr/>
            </p:nvSpPr>
            <p:spPr bwMode="auto">
              <a:xfrm>
                <a:off x="1406" y="2975"/>
                <a:ext cx="633" cy="847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Text Box 409"/>
              <p:cNvSpPr txBox="1">
                <a:spLocks noChangeAspect="1" noChangeArrowheads="1"/>
              </p:cNvSpPr>
              <p:nvPr/>
            </p:nvSpPr>
            <p:spPr bwMode="auto">
              <a:xfrm>
                <a:off x="1759" y="3557"/>
                <a:ext cx="438" cy="2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Q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31" name="AutoShape 410"/>
              <p:cNvSpPr>
                <a:spLocks noChangeAspect="1" noChangeArrowheads="1"/>
              </p:cNvSpPr>
              <p:nvPr/>
            </p:nvSpPr>
            <p:spPr bwMode="auto">
              <a:xfrm rot="5400000">
                <a:off x="1398" y="3346"/>
                <a:ext cx="122" cy="105"/>
              </a:xfrm>
              <a:prstGeom prst="triangle">
                <a:avLst>
                  <a:gd name="adj" fmla="val 50000"/>
                </a:avLst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Text Box 411"/>
              <p:cNvSpPr txBox="1">
                <a:spLocks noChangeAspect="1" noChangeArrowheads="1"/>
              </p:cNvSpPr>
              <p:nvPr/>
            </p:nvSpPr>
            <p:spPr bwMode="auto">
              <a:xfrm>
                <a:off x="1354" y="3556"/>
                <a:ext cx="350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K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33" name="Text Box 412"/>
              <p:cNvSpPr txBox="1">
                <a:spLocks noChangeAspect="1" noChangeArrowheads="1"/>
              </p:cNvSpPr>
              <p:nvPr/>
            </p:nvSpPr>
            <p:spPr bwMode="auto">
              <a:xfrm>
                <a:off x="1358" y="2987"/>
                <a:ext cx="406" cy="2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J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36" name="Text Box 413"/>
              <p:cNvSpPr txBox="1">
                <a:spLocks noChangeAspect="1" noChangeArrowheads="1"/>
              </p:cNvSpPr>
              <p:nvPr/>
            </p:nvSpPr>
            <p:spPr bwMode="auto">
              <a:xfrm>
                <a:off x="1743" y="2976"/>
                <a:ext cx="362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Q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40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1481" y="3272"/>
                <a:ext cx="244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44" name="Line 415"/>
              <p:cNvSpPr>
                <a:spLocks noChangeAspect="1" noChangeShapeType="1"/>
              </p:cNvSpPr>
              <p:nvPr/>
            </p:nvSpPr>
            <p:spPr bwMode="auto">
              <a:xfrm>
                <a:off x="1862" y="3584"/>
                <a:ext cx="11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7" name="Oval 386"/>
            <p:cNvSpPr>
              <a:spLocks noChangeAspect="1" noChangeArrowheads="1"/>
            </p:cNvSpPr>
            <p:nvPr/>
          </p:nvSpPr>
          <p:spPr bwMode="auto">
            <a:xfrm>
              <a:off x="1270733" y="2090341"/>
              <a:ext cx="62999" cy="63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08" name="Text Box 388"/>
            <p:cNvSpPr txBox="1">
              <a:spLocks noChangeAspect="1" noChangeArrowheads="1"/>
            </p:cNvSpPr>
            <p:nvPr/>
          </p:nvSpPr>
          <p:spPr bwMode="auto">
            <a:xfrm>
              <a:off x="1140957" y="1826680"/>
              <a:ext cx="260451" cy="2935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R</a:t>
              </a:r>
              <a:endParaRPr lang="fr-FR" sz="1400" b="1" dirty="0"/>
            </a:p>
          </p:txBody>
        </p:sp>
        <p:sp>
          <p:nvSpPr>
            <p:cNvPr id="320" name="Oval 386"/>
            <p:cNvSpPr>
              <a:spLocks noChangeAspect="1" noChangeArrowheads="1"/>
            </p:cNvSpPr>
            <p:nvPr/>
          </p:nvSpPr>
          <p:spPr bwMode="auto">
            <a:xfrm>
              <a:off x="1214941" y="1004371"/>
              <a:ext cx="63000" cy="63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21" name="Text Box 388"/>
            <p:cNvSpPr txBox="1">
              <a:spLocks noChangeAspect="1" noChangeArrowheads="1"/>
            </p:cNvSpPr>
            <p:nvPr/>
          </p:nvSpPr>
          <p:spPr bwMode="auto">
            <a:xfrm>
              <a:off x="1095237" y="1053310"/>
              <a:ext cx="260451" cy="2935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S</a:t>
              </a:r>
              <a:endParaRPr lang="fr-FR" sz="1400" b="1" dirty="0"/>
            </a:p>
          </p:txBody>
        </p:sp>
      </p:grpSp>
      <p:sp>
        <p:nvSpPr>
          <p:cNvPr id="317" name="Oval 1365"/>
          <p:cNvSpPr>
            <a:spLocks noChangeArrowheads="1"/>
          </p:cNvSpPr>
          <p:nvPr/>
        </p:nvSpPr>
        <p:spPr bwMode="auto">
          <a:xfrm>
            <a:off x="5629833" y="832931"/>
            <a:ext cx="71358" cy="71029"/>
          </a:xfrm>
          <a:prstGeom prst="ellipse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647" name="Groupe 646"/>
          <p:cNvGrpSpPr/>
          <p:nvPr/>
        </p:nvGrpSpPr>
        <p:grpSpPr>
          <a:xfrm>
            <a:off x="2379692" y="1014074"/>
            <a:ext cx="1073048" cy="1138344"/>
            <a:chOff x="2379692" y="1014074"/>
            <a:chExt cx="1073048" cy="1138344"/>
          </a:xfrm>
        </p:grpSpPr>
        <p:grpSp>
          <p:nvGrpSpPr>
            <p:cNvPr id="182" name="Group 430"/>
            <p:cNvGrpSpPr>
              <a:grpSpLocks/>
            </p:cNvGrpSpPr>
            <p:nvPr/>
          </p:nvGrpSpPr>
          <p:grpSpPr bwMode="auto">
            <a:xfrm>
              <a:off x="2379692" y="1096808"/>
              <a:ext cx="1073048" cy="982761"/>
              <a:chOff x="2673" y="2983"/>
              <a:chExt cx="927" cy="849"/>
            </a:xfrm>
          </p:grpSpPr>
          <p:sp>
            <p:nvSpPr>
              <p:cNvPr id="280" name="Line 431"/>
              <p:cNvSpPr>
                <a:spLocks noChangeAspect="1" noChangeShapeType="1"/>
              </p:cNvSpPr>
              <p:nvPr/>
            </p:nvSpPr>
            <p:spPr bwMode="auto">
              <a:xfrm>
                <a:off x="3373" y="3114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83" name="Group 433"/>
              <p:cNvGrpSpPr>
                <a:grpSpLocks noChangeAspect="1"/>
              </p:cNvGrpSpPr>
              <p:nvPr/>
            </p:nvGrpSpPr>
            <p:grpSpPr bwMode="auto">
              <a:xfrm>
                <a:off x="2673" y="2983"/>
                <a:ext cx="822" cy="849"/>
                <a:chOff x="5121" y="4831"/>
                <a:chExt cx="1413" cy="1460"/>
              </a:xfrm>
            </p:grpSpPr>
            <p:sp>
              <p:nvSpPr>
                <p:cNvPr id="282" name="Rectangle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43" y="4831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3" name="Text Box 4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53" y="5842"/>
                  <a:ext cx="622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84" name="AutoShape 4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37" y="5471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5" name="Oval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" y="5490"/>
                  <a:ext cx="113" cy="11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6" name="Text Box 4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79" y="5847"/>
                  <a:ext cx="722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87" name="Text Box 4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74" y="4840"/>
                  <a:ext cx="707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88" name="Text Box 4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46" y="4847"/>
                  <a:ext cx="688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89" name="Text Box 4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31" y="5375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/>
                </a:p>
              </p:txBody>
            </p:sp>
            <p:sp>
              <p:nvSpPr>
                <p:cNvPr id="290" name="Line 442"/>
                <p:cNvSpPr>
                  <a:spLocks noChangeAspect="1" noChangeShapeType="1"/>
                </p:cNvSpPr>
                <p:nvPr/>
              </p:nvSpPr>
              <p:spPr bwMode="auto">
                <a:xfrm>
                  <a:off x="5996" y="5904"/>
                  <a:ext cx="19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91" name="Text Box 414"/>
            <p:cNvSpPr txBox="1">
              <a:spLocks noChangeAspect="1" noChangeArrowheads="1"/>
            </p:cNvSpPr>
            <p:nvPr/>
          </p:nvSpPr>
          <p:spPr bwMode="auto">
            <a:xfrm>
              <a:off x="2541760" y="1464208"/>
              <a:ext cx="282443" cy="2928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98" name="Oval 386"/>
            <p:cNvSpPr>
              <a:spLocks noChangeAspect="1" noChangeArrowheads="1"/>
            </p:cNvSpPr>
            <p:nvPr/>
          </p:nvSpPr>
          <p:spPr bwMode="auto">
            <a:xfrm>
              <a:off x="2809132" y="2089349"/>
              <a:ext cx="63000" cy="63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02" name="Text Box 388"/>
            <p:cNvSpPr txBox="1">
              <a:spLocks noChangeAspect="1" noChangeArrowheads="1"/>
            </p:cNvSpPr>
            <p:nvPr/>
          </p:nvSpPr>
          <p:spPr bwMode="auto">
            <a:xfrm>
              <a:off x="2693765" y="1815515"/>
              <a:ext cx="260451" cy="2935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R</a:t>
              </a:r>
              <a:endParaRPr lang="fr-FR" sz="1400" b="1" dirty="0"/>
            </a:p>
          </p:txBody>
        </p:sp>
        <p:sp>
          <p:nvSpPr>
            <p:cNvPr id="343" name="Oval 386"/>
            <p:cNvSpPr>
              <a:spLocks noChangeAspect="1" noChangeArrowheads="1"/>
            </p:cNvSpPr>
            <p:nvPr/>
          </p:nvSpPr>
          <p:spPr bwMode="auto">
            <a:xfrm>
              <a:off x="2745881" y="1014074"/>
              <a:ext cx="63000" cy="63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44" name="Text Box 388"/>
            <p:cNvSpPr txBox="1">
              <a:spLocks noChangeAspect="1" noChangeArrowheads="1"/>
            </p:cNvSpPr>
            <p:nvPr/>
          </p:nvSpPr>
          <p:spPr bwMode="auto">
            <a:xfrm>
              <a:off x="2646841" y="1078511"/>
              <a:ext cx="260450" cy="2935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S</a:t>
              </a:r>
              <a:endParaRPr lang="fr-FR" sz="1400" b="1" dirty="0"/>
            </a:p>
          </p:txBody>
        </p:sp>
      </p:grpSp>
      <p:grpSp>
        <p:nvGrpSpPr>
          <p:cNvPr id="648" name="Groupe 647"/>
          <p:cNvGrpSpPr/>
          <p:nvPr/>
        </p:nvGrpSpPr>
        <p:grpSpPr>
          <a:xfrm>
            <a:off x="3909976" y="989868"/>
            <a:ext cx="1088102" cy="1146619"/>
            <a:chOff x="3909976" y="989868"/>
            <a:chExt cx="1088102" cy="1146619"/>
          </a:xfrm>
        </p:grpSpPr>
        <p:grpSp>
          <p:nvGrpSpPr>
            <p:cNvPr id="195" name="Group 379"/>
            <p:cNvGrpSpPr>
              <a:grpSpLocks/>
            </p:cNvGrpSpPr>
            <p:nvPr/>
          </p:nvGrpSpPr>
          <p:grpSpPr bwMode="auto">
            <a:xfrm>
              <a:off x="3909976" y="1078889"/>
              <a:ext cx="1088102" cy="976974"/>
              <a:chOff x="3991" y="2975"/>
              <a:chExt cx="940" cy="844"/>
            </a:xfrm>
          </p:grpSpPr>
          <p:sp>
            <p:nvSpPr>
              <p:cNvPr id="204" name="Line 380"/>
              <p:cNvSpPr>
                <a:spLocks noChangeAspect="1" noChangeShapeType="1"/>
              </p:cNvSpPr>
              <p:nvPr/>
            </p:nvSpPr>
            <p:spPr bwMode="auto">
              <a:xfrm>
                <a:off x="4698" y="3724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Line 381"/>
              <p:cNvSpPr>
                <a:spLocks noChangeAspect="1" noChangeShapeType="1"/>
              </p:cNvSpPr>
              <p:nvPr/>
            </p:nvSpPr>
            <p:spPr bwMode="auto">
              <a:xfrm>
                <a:off x="4704" y="3123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00" name="Group 382"/>
              <p:cNvGrpSpPr>
                <a:grpSpLocks noChangeAspect="1"/>
              </p:cNvGrpSpPr>
              <p:nvPr/>
            </p:nvGrpSpPr>
            <p:grpSpPr bwMode="auto">
              <a:xfrm>
                <a:off x="3991" y="2975"/>
                <a:ext cx="781" cy="844"/>
                <a:chOff x="7415" y="4834"/>
                <a:chExt cx="1348" cy="1460"/>
              </a:xfrm>
            </p:grpSpPr>
            <p:sp>
              <p:nvSpPr>
                <p:cNvPr id="207" name="Rectangle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7537" y="4834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8" name="Text Box 3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39" y="5838"/>
                  <a:ext cx="608" cy="438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09" name="AutoShape 38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531" y="5474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0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5" y="5509"/>
                  <a:ext cx="113" cy="11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1" name="Text Box 3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39" y="5853"/>
                  <a:ext cx="598" cy="439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12" name="Text Box 3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36" y="4868"/>
                  <a:ext cx="555" cy="439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13" name="Text Box 3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36" y="4842"/>
                  <a:ext cx="627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14" name="Text Box 3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25" y="5378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5" name="Line 391"/>
                <p:cNvSpPr>
                  <a:spLocks noChangeAspect="1" noChangeShapeType="1"/>
                </p:cNvSpPr>
                <p:nvPr/>
              </p:nvSpPr>
              <p:spPr bwMode="auto">
                <a:xfrm>
                  <a:off x="8289" y="5893"/>
                  <a:ext cx="19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92" name="Text Box 414"/>
            <p:cNvSpPr txBox="1">
              <a:spLocks noChangeAspect="1" noChangeArrowheads="1"/>
            </p:cNvSpPr>
            <p:nvPr/>
          </p:nvSpPr>
          <p:spPr bwMode="auto">
            <a:xfrm>
              <a:off x="4074365" y="1424680"/>
              <a:ext cx="282443" cy="2928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94" name="Text Box 388"/>
            <p:cNvSpPr txBox="1">
              <a:spLocks noChangeAspect="1" noChangeArrowheads="1"/>
            </p:cNvSpPr>
            <p:nvPr/>
          </p:nvSpPr>
          <p:spPr bwMode="auto">
            <a:xfrm>
              <a:off x="4220923" y="1810191"/>
              <a:ext cx="260451" cy="2935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R</a:t>
              </a:r>
              <a:endParaRPr lang="fr-FR" sz="1400" b="1" dirty="0"/>
            </a:p>
          </p:txBody>
        </p:sp>
        <p:sp>
          <p:nvSpPr>
            <p:cNvPr id="296" name="Oval 386"/>
            <p:cNvSpPr>
              <a:spLocks noChangeAspect="1" noChangeArrowheads="1"/>
            </p:cNvSpPr>
            <p:nvPr/>
          </p:nvSpPr>
          <p:spPr bwMode="auto">
            <a:xfrm>
              <a:off x="4364891" y="2073418"/>
              <a:ext cx="63000" cy="63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46" name="Oval 386"/>
            <p:cNvSpPr>
              <a:spLocks noChangeAspect="1" noChangeArrowheads="1"/>
            </p:cNvSpPr>
            <p:nvPr/>
          </p:nvSpPr>
          <p:spPr bwMode="auto">
            <a:xfrm>
              <a:off x="4275542" y="989868"/>
              <a:ext cx="63000" cy="630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47" name="Text Box 388"/>
            <p:cNvSpPr txBox="1">
              <a:spLocks noChangeAspect="1" noChangeArrowheads="1"/>
            </p:cNvSpPr>
            <p:nvPr/>
          </p:nvSpPr>
          <p:spPr bwMode="auto">
            <a:xfrm>
              <a:off x="4166171" y="1038805"/>
              <a:ext cx="260451" cy="2935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S</a:t>
              </a:r>
              <a:endParaRPr lang="fr-FR" sz="1400" b="1" dirty="0"/>
            </a:p>
          </p:txBody>
        </p:sp>
      </p:grpSp>
      <p:sp>
        <p:nvSpPr>
          <p:cNvPr id="407" name="Text Box 276"/>
          <p:cNvSpPr txBox="1">
            <a:spLocks noChangeArrowheads="1"/>
          </p:cNvSpPr>
          <p:nvPr/>
        </p:nvSpPr>
        <p:spPr bwMode="auto">
          <a:xfrm>
            <a:off x="428596" y="2490784"/>
            <a:ext cx="1511300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b="1" dirty="0">
                <a:solidFill>
                  <a:srgbClr val="0000FF"/>
                </a:solidFill>
                <a:cs typeface="Arabic Transparent" pitchFamily="2" charset="-78"/>
              </a:rPr>
              <a:t>المخطط الزمني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306" name="Text Box 1051"/>
          <p:cNvSpPr txBox="1">
            <a:spLocks noChangeArrowheads="1"/>
          </p:cNvSpPr>
          <p:nvPr/>
        </p:nvSpPr>
        <p:spPr bwMode="auto">
          <a:xfrm>
            <a:off x="125149" y="4438097"/>
            <a:ext cx="5762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66FF33"/>
                </a:solidFill>
              </a:rPr>
              <a:t>Q</a:t>
            </a:r>
            <a:r>
              <a:rPr lang="fr-FR" sz="1200" b="1" dirty="0" smtClean="0">
                <a:solidFill>
                  <a:srgbClr val="66FF33"/>
                </a:solidFill>
              </a:rPr>
              <a:t>B</a:t>
            </a:r>
            <a:endParaRPr lang="fr-FR" sz="1200" b="1" dirty="0">
              <a:solidFill>
                <a:srgbClr val="66FF33"/>
              </a:solidFill>
            </a:endParaRPr>
          </a:p>
        </p:txBody>
      </p:sp>
      <p:sp>
        <p:nvSpPr>
          <p:cNvPr id="315" name="Text Box 1053"/>
          <p:cNvSpPr txBox="1">
            <a:spLocks noChangeArrowheads="1"/>
          </p:cNvSpPr>
          <p:nvPr/>
        </p:nvSpPr>
        <p:spPr bwMode="auto">
          <a:xfrm>
            <a:off x="94678" y="5525602"/>
            <a:ext cx="576262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66FF33"/>
                </a:solidFill>
              </a:rPr>
              <a:t>Q</a:t>
            </a:r>
            <a:r>
              <a:rPr lang="fr-FR" sz="1200" b="1" dirty="0">
                <a:solidFill>
                  <a:srgbClr val="66FF33"/>
                </a:solidFill>
              </a:rPr>
              <a:t>C</a:t>
            </a:r>
          </a:p>
        </p:txBody>
      </p:sp>
      <p:sp>
        <p:nvSpPr>
          <p:cNvPr id="319" name="Text Box 1051"/>
          <p:cNvSpPr txBox="1">
            <a:spLocks noChangeArrowheads="1"/>
          </p:cNvSpPr>
          <p:nvPr/>
        </p:nvSpPr>
        <p:spPr bwMode="auto">
          <a:xfrm>
            <a:off x="106818" y="3363333"/>
            <a:ext cx="5762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66FF33"/>
                </a:solidFill>
              </a:rPr>
              <a:t>Q</a:t>
            </a:r>
            <a:r>
              <a:rPr lang="fr-FR" sz="1200" b="1" dirty="0">
                <a:solidFill>
                  <a:srgbClr val="66FF33"/>
                </a:solidFill>
              </a:rPr>
              <a:t>A</a:t>
            </a:r>
          </a:p>
        </p:txBody>
      </p:sp>
      <p:sp>
        <p:nvSpPr>
          <p:cNvPr id="322" name="Text Box 1320"/>
          <p:cNvSpPr txBox="1">
            <a:spLocks noChangeArrowheads="1"/>
          </p:cNvSpPr>
          <p:nvPr/>
        </p:nvSpPr>
        <p:spPr bwMode="auto">
          <a:xfrm>
            <a:off x="685573" y="3395741"/>
            <a:ext cx="36036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423696" y="3095752"/>
            <a:ext cx="7200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5" name="Groupe 324"/>
          <p:cNvGrpSpPr/>
          <p:nvPr/>
        </p:nvGrpSpPr>
        <p:grpSpPr>
          <a:xfrm>
            <a:off x="230222" y="2918251"/>
            <a:ext cx="5063555" cy="452090"/>
            <a:chOff x="221257" y="2918251"/>
            <a:chExt cx="5063555" cy="452090"/>
          </a:xfrm>
        </p:grpSpPr>
        <p:pic>
          <p:nvPicPr>
            <p:cNvPr id="326" name="Image 325"/>
            <p:cNvPicPr/>
            <p:nvPr/>
          </p:nvPicPr>
          <p:blipFill>
            <a:blip r:embed="rId2"/>
            <a:srcRect r="9420" b="3597"/>
            <a:stretch>
              <a:fillRect/>
            </a:stretch>
          </p:blipFill>
          <p:spPr bwMode="auto">
            <a:xfrm>
              <a:off x="458735" y="2918251"/>
              <a:ext cx="4826077" cy="324000"/>
            </a:xfrm>
            <a:prstGeom prst="rect">
              <a:avLst/>
            </a:prstGeom>
            <a:noFill/>
          </p:spPr>
        </p:pic>
        <p:sp>
          <p:nvSpPr>
            <p:cNvPr id="327" name="Text Box 1050"/>
            <p:cNvSpPr txBox="1">
              <a:spLocks noChangeArrowheads="1"/>
            </p:cNvSpPr>
            <p:nvPr/>
          </p:nvSpPr>
          <p:spPr bwMode="auto">
            <a:xfrm>
              <a:off x="221257" y="3033791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/>
                <a:t>H</a:t>
              </a:r>
            </a:p>
          </p:txBody>
        </p:sp>
      </p:grpSp>
      <p:grpSp>
        <p:nvGrpSpPr>
          <p:cNvPr id="328" name="Groupe 327"/>
          <p:cNvGrpSpPr/>
          <p:nvPr/>
        </p:nvGrpSpPr>
        <p:grpSpPr>
          <a:xfrm>
            <a:off x="523784" y="3375494"/>
            <a:ext cx="4492211" cy="369098"/>
            <a:chOff x="519819" y="3509019"/>
            <a:chExt cx="4492211" cy="423433"/>
          </a:xfrm>
        </p:grpSpPr>
        <p:sp>
          <p:nvSpPr>
            <p:cNvPr id="329" name="Text Box 1331"/>
            <p:cNvSpPr txBox="1">
              <a:spLocks noChangeArrowheads="1"/>
            </p:cNvSpPr>
            <p:nvPr/>
          </p:nvSpPr>
          <p:spPr bwMode="auto">
            <a:xfrm>
              <a:off x="1314227" y="3563121"/>
              <a:ext cx="360362" cy="36933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330" name="Text Box 1338"/>
            <p:cNvSpPr txBox="1">
              <a:spLocks noChangeArrowheads="1"/>
            </p:cNvSpPr>
            <p:nvPr/>
          </p:nvSpPr>
          <p:spPr bwMode="auto">
            <a:xfrm>
              <a:off x="1959210" y="3521070"/>
              <a:ext cx="360362" cy="36933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rgbClr val="66FF33"/>
                  </a:solidFill>
                </a:rPr>
                <a:t>0</a:t>
              </a:r>
            </a:p>
          </p:txBody>
        </p:sp>
        <p:sp>
          <p:nvSpPr>
            <p:cNvPr id="331" name="Text Box 1346"/>
            <p:cNvSpPr txBox="1">
              <a:spLocks noChangeArrowheads="1"/>
            </p:cNvSpPr>
            <p:nvPr/>
          </p:nvSpPr>
          <p:spPr bwMode="auto">
            <a:xfrm>
              <a:off x="2591146" y="3539189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32" name="Text Box 1353"/>
            <p:cNvSpPr txBox="1">
              <a:spLocks noChangeArrowheads="1"/>
            </p:cNvSpPr>
            <p:nvPr/>
          </p:nvSpPr>
          <p:spPr bwMode="auto">
            <a:xfrm>
              <a:off x="3247816" y="3509019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rgbClr val="66FF33"/>
                  </a:solidFill>
                </a:rPr>
                <a:t>0</a:t>
              </a:r>
            </a:p>
          </p:txBody>
        </p:sp>
        <p:sp>
          <p:nvSpPr>
            <p:cNvPr id="333" name="Text Box 1360"/>
            <p:cNvSpPr txBox="1">
              <a:spLocks noChangeArrowheads="1"/>
            </p:cNvSpPr>
            <p:nvPr/>
          </p:nvSpPr>
          <p:spPr bwMode="auto">
            <a:xfrm>
              <a:off x="3876470" y="3534419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334" name="Text Box 1367"/>
            <p:cNvSpPr txBox="1">
              <a:spLocks noChangeArrowheads="1"/>
            </p:cNvSpPr>
            <p:nvPr/>
          </p:nvSpPr>
          <p:spPr bwMode="auto">
            <a:xfrm>
              <a:off x="4528937" y="3514153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rgbClr val="66FF33"/>
                  </a:solidFill>
                </a:rPr>
                <a:t>0</a:t>
              </a:r>
            </a:p>
          </p:txBody>
        </p:sp>
        <p:grpSp>
          <p:nvGrpSpPr>
            <p:cNvPr id="335" name="Groupe 350"/>
            <p:cNvGrpSpPr/>
            <p:nvPr/>
          </p:nvGrpSpPr>
          <p:grpSpPr>
            <a:xfrm>
              <a:off x="519819" y="3568891"/>
              <a:ext cx="4492211" cy="297641"/>
              <a:chOff x="519819" y="3568891"/>
              <a:chExt cx="4492211" cy="297641"/>
            </a:xfrm>
          </p:grpSpPr>
          <p:grpSp>
            <p:nvGrpSpPr>
              <p:cNvPr id="336" name="Groupe 605"/>
              <p:cNvGrpSpPr/>
              <p:nvPr/>
            </p:nvGrpSpPr>
            <p:grpSpPr>
              <a:xfrm>
                <a:off x="519819" y="3568891"/>
                <a:ext cx="4492211" cy="297510"/>
                <a:chOff x="449981" y="837923"/>
                <a:chExt cx="4492211" cy="297510"/>
              </a:xfrm>
            </p:grpSpPr>
            <p:sp>
              <p:nvSpPr>
                <p:cNvPr id="338" name="Line 1012"/>
                <p:cNvSpPr>
                  <a:spLocks noChangeShapeType="1"/>
                </p:cNvSpPr>
                <p:nvPr/>
              </p:nvSpPr>
              <p:spPr bwMode="auto">
                <a:xfrm>
                  <a:off x="449981" y="1135433"/>
                  <a:ext cx="6480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39" name="Group 1017"/>
                <p:cNvGrpSpPr>
                  <a:grpSpLocks/>
                </p:cNvGrpSpPr>
                <p:nvPr/>
              </p:nvGrpSpPr>
              <p:grpSpPr bwMode="auto">
                <a:xfrm>
                  <a:off x="1744060" y="837923"/>
                  <a:ext cx="1277938" cy="295275"/>
                  <a:chOff x="-692" y="929"/>
                  <a:chExt cx="826" cy="186"/>
                </a:xfrm>
              </p:grpSpPr>
              <p:sp>
                <p:nvSpPr>
                  <p:cNvPr id="348" name="AutoShape 1018"/>
                  <p:cNvSpPr>
                    <a:spLocks/>
                  </p:cNvSpPr>
                  <p:nvPr/>
                </p:nvSpPr>
                <p:spPr bwMode="auto">
                  <a:xfrm rot="5400000">
                    <a:off x="-164" y="814"/>
                    <a:ext cx="184" cy="413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0000FF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49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-692" y="1115"/>
                    <a:ext cx="419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40" name="Group 1020"/>
                <p:cNvGrpSpPr>
                  <a:grpSpLocks/>
                </p:cNvGrpSpPr>
                <p:nvPr/>
              </p:nvGrpSpPr>
              <p:grpSpPr bwMode="auto">
                <a:xfrm>
                  <a:off x="3017371" y="837923"/>
                  <a:ext cx="1279717" cy="292100"/>
                  <a:chOff x="-683" y="929"/>
                  <a:chExt cx="816" cy="184"/>
                </a:xfrm>
              </p:grpSpPr>
              <p:sp>
                <p:nvSpPr>
                  <p:cNvPr id="342" name="AutoShape 1021"/>
                  <p:cNvSpPr>
                    <a:spLocks/>
                  </p:cNvSpPr>
                  <p:nvPr/>
                </p:nvSpPr>
                <p:spPr bwMode="auto">
                  <a:xfrm rot="5400000">
                    <a:off x="-165" y="814"/>
                    <a:ext cx="184" cy="413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0000FF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45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-683" y="1112"/>
                    <a:ext cx="408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41" name="Line 1022"/>
                <p:cNvSpPr>
                  <a:spLocks noChangeShapeType="1"/>
                </p:cNvSpPr>
                <p:nvPr/>
              </p:nvSpPr>
              <p:spPr bwMode="auto">
                <a:xfrm>
                  <a:off x="4302333" y="1132850"/>
                  <a:ext cx="639859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37" name="AutoShape 1015"/>
              <p:cNvSpPr>
                <a:spLocks/>
              </p:cNvSpPr>
              <p:nvPr/>
            </p:nvSpPr>
            <p:spPr bwMode="auto">
              <a:xfrm rot="5400000">
                <a:off x="1362230" y="3416682"/>
                <a:ext cx="252000" cy="647700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50" name="Text Box 1322"/>
          <p:cNvSpPr txBox="1">
            <a:spLocks noChangeArrowheads="1"/>
          </p:cNvSpPr>
          <p:nvPr/>
        </p:nvSpPr>
        <p:spPr bwMode="auto">
          <a:xfrm>
            <a:off x="680903" y="5493323"/>
            <a:ext cx="36036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00FF"/>
                </a:solidFill>
              </a:rPr>
              <a:t>1</a:t>
            </a:r>
            <a:endParaRPr lang="fr-FR" b="1" dirty="0">
              <a:solidFill>
                <a:srgbClr val="0000FF"/>
              </a:solidFill>
            </a:endParaRPr>
          </a:p>
        </p:txBody>
      </p:sp>
      <p:grpSp>
        <p:nvGrpSpPr>
          <p:cNvPr id="351" name="Groupe 350"/>
          <p:cNvGrpSpPr/>
          <p:nvPr/>
        </p:nvGrpSpPr>
        <p:grpSpPr>
          <a:xfrm>
            <a:off x="516797" y="5486616"/>
            <a:ext cx="4481372" cy="365372"/>
            <a:chOff x="531124" y="6405021"/>
            <a:chExt cx="4481372" cy="407987"/>
          </a:xfrm>
        </p:grpSpPr>
        <p:sp>
          <p:nvSpPr>
            <p:cNvPr id="352" name="Text Box 1333"/>
            <p:cNvSpPr txBox="1">
              <a:spLocks noChangeArrowheads="1"/>
            </p:cNvSpPr>
            <p:nvPr/>
          </p:nvSpPr>
          <p:spPr bwMode="auto">
            <a:xfrm>
              <a:off x="1325566" y="6419255"/>
              <a:ext cx="360362" cy="36933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53" name="Text Box 1340"/>
            <p:cNvSpPr txBox="1">
              <a:spLocks noChangeArrowheads="1"/>
            </p:cNvSpPr>
            <p:nvPr/>
          </p:nvSpPr>
          <p:spPr bwMode="auto">
            <a:xfrm>
              <a:off x="1959904" y="6443678"/>
              <a:ext cx="360362" cy="36933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54" name="Text Box 1348"/>
            <p:cNvSpPr txBox="1">
              <a:spLocks noChangeArrowheads="1"/>
            </p:cNvSpPr>
            <p:nvPr/>
          </p:nvSpPr>
          <p:spPr bwMode="auto">
            <a:xfrm>
              <a:off x="2603286" y="6416628"/>
              <a:ext cx="360363" cy="36933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55" name="Text Box 1355"/>
            <p:cNvSpPr txBox="1">
              <a:spLocks noChangeArrowheads="1"/>
            </p:cNvSpPr>
            <p:nvPr/>
          </p:nvSpPr>
          <p:spPr bwMode="auto">
            <a:xfrm>
              <a:off x="3250991" y="6406134"/>
              <a:ext cx="360363" cy="36933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56" name="Text Box 1362"/>
            <p:cNvSpPr txBox="1">
              <a:spLocks noChangeArrowheads="1"/>
            </p:cNvSpPr>
            <p:nvPr/>
          </p:nvSpPr>
          <p:spPr bwMode="auto">
            <a:xfrm>
              <a:off x="3879645" y="6412482"/>
              <a:ext cx="360362" cy="36933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57" name="Text Box 1369"/>
            <p:cNvSpPr txBox="1">
              <a:spLocks noChangeArrowheads="1"/>
            </p:cNvSpPr>
            <p:nvPr/>
          </p:nvSpPr>
          <p:spPr bwMode="auto">
            <a:xfrm>
              <a:off x="4532112" y="6405021"/>
              <a:ext cx="360362" cy="36933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grpSp>
          <p:nvGrpSpPr>
            <p:cNvPr id="358" name="Groupe 321"/>
            <p:cNvGrpSpPr/>
            <p:nvPr/>
          </p:nvGrpSpPr>
          <p:grpSpPr>
            <a:xfrm>
              <a:off x="531124" y="6454709"/>
              <a:ext cx="4481372" cy="306304"/>
              <a:chOff x="531124" y="5502100"/>
              <a:chExt cx="4481372" cy="306304"/>
            </a:xfrm>
          </p:grpSpPr>
          <p:sp>
            <p:nvSpPr>
              <p:cNvPr id="359" name="Line 1049"/>
              <p:cNvSpPr>
                <a:spLocks noChangeShapeType="1"/>
              </p:cNvSpPr>
              <p:nvPr/>
            </p:nvSpPr>
            <p:spPr bwMode="auto">
              <a:xfrm>
                <a:off x="2456496" y="5802777"/>
                <a:ext cx="2556000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60" name="Line 1025"/>
              <p:cNvSpPr>
                <a:spLocks noChangeShapeType="1"/>
              </p:cNvSpPr>
              <p:nvPr/>
            </p:nvSpPr>
            <p:spPr bwMode="auto">
              <a:xfrm>
                <a:off x="531124" y="5502100"/>
                <a:ext cx="1908000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361" name="Connecteur droit 360"/>
              <p:cNvCxnSpPr/>
              <p:nvPr/>
            </p:nvCxnSpPr>
            <p:spPr>
              <a:xfrm rot="5400000">
                <a:off x="2296535" y="5656410"/>
                <a:ext cx="30240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e 361"/>
          <p:cNvGrpSpPr/>
          <p:nvPr/>
        </p:nvGrpSpPr>
        <p:grpSpPr>
          <a:xfrm>
            <a:off x="517729" y="4950688"/>
            <a:ext cx="4494802" cy="326775"/>
            <a:chOff x="515540" y="5336883"/>
            <a:chExt cx="4494802" cy="399062"/>
          </a:xfrm>
        </p:grpSpPr>
        <p:sp>
          <p:nvSpPr>
            <p:cNvPr id="363" name="Text Box 1331"/>
            <p:cNvSpPr txBox="1">
              <a:spLocks noChangeArrowheads="1"/>
            </p:cNvSpPr>
            <p:nvPr/>
          </p:nvSpPr>
          <p:spPr bwMode="auto">
            <a:xfrm>
              <a:off x="1327915" y="5343976"/>
              <a:ext cx="360362" cy="36933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64" name="Text Box 1338"/>
            <p:cNvSpPr txBox="1">
              <a:spLocks noChangeArrowheads="1"/>
            </p:cNvSpPr>
            <p:nvPr/>
          </p:nvSpPr>
          <p:spPr bwMode="auto">
            <a:xfrm>
              <a:off x="1966095" y="5336883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65" name="Text Box 1346"/>
            <p:cNvSpPr txBox="1">
              <a:spLocks noChangeArrowheads="1"/>
            </p:cNvSpPr>
            <p:nvPr/>
          </p:nvSpPr>
          <p:spPr bwMode="auto">
            <a:xfrm>
              <a:off x="2616521" y="5357088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66" name="Text Box 1353"/>
            <p:cNvSpPr txBox="1">
              <a:spLocks noChangeArrowheads="1"/>
            </p:cNvSpPr>
            <p:nvPr/>
          </p:nvSpPr>
          <p:spPr bwMode="auto">
            <a:xfrm>
              <a:off x="3264226" y="5366613"/>
              <a:ext cx="36036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1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67" name="Text Box 1360"/>
            <p:cNvSpPr txBox="1">
              <a:spLocks noChangeArrowheads="1"/>
            </p:cNvSpPr>
            <p:nvPr/>
          </p:nvSpPr>
          <p:spPr bwMode="auto">
            <a:xfrm>
              <a:off x="3892880" y="5342886"/>
              <a:ext cx="360362" cy="36933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sp>
          <p:nvSpPr>
            <p:cNvPr id="368" name="Text Box 1367"/>
            <p:cNvSpPr txBox="1">
              <a:spLocks noChangeArrowheads="1"/>
            </p:cNvSpPr>
            <p:nvPr/>
          </p:nvSpPr>
          <p:spPr bwMode="auto">
            <a:xfrm>
              <a:off x="4545347" y="5355577"/>
              <a:ext cx="360362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rgbClr val="66FF33"/>
                  </a:solidFill>
                </a:rPr>
                <a:t>0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  <p:grpSp>
          <p:nvGrpSpPr>
            <p:cNvPr id="369" name="Groupe 705"/>
            <p:cNvGrpSpPr/>
            <p:nvPr/>
          </p:nvGrpSpPr>
          <p:grpSpPr>
            <a:xfrm>
              <a:off x="515540" y="5425057"/>
              <a:ext cx="4494802" cy="303250"/>
              <a:chOff x="517108" y="5809457"/>
              <a:chExt cx="4494802" cy="303250"/>
            </a:xfrm>
          </p:grpSpPr>
          <p:sp>
            <p:nvSpPr>
              <p:cNvPr id="370" name="Line 1025"/>
              <p:cNvSpPr>
                <a:spLocks noChangeShapeType="1"/>
              </p:cNvSpPr>
              <p:nvPr/>
            </p:nvSpPr>
            <p:spPr bwMode="auto">
              <a:xfrm>
                <a:off x="517108" y="5809457"/>
                <a:ext cx="648000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1" name="Groupe 698"/>
              <p:cNvGrpSpPr/>
              <p:nvPr/>
            </p:nvGrpSpPr>
            <p:grpSpPr>
              <a:xfrm>
                <a:off x="1154649" y="5811854"/>
                <a:ext cx="3857261" cy="300853"/>
                <a:chOff x="1154649" y="5811854"/>
                <a:chExt cx="3857261" cy="300853"/>
              </a:xfrm>
            </p:grpSpPr>
            <p:sp>
              <p:nvSpPr>
                <p:cNvPr id="372" name="AutoShape 1031"/>
                <p:cNvSpPr>
                  <a:spLocks/>
                </p:cNvSpPr>
                <p:nvPr/>
              </p:nvSpPr>
              <p:spPr bwMode="auto">
                <a:xfrm rot="5400000">
                  <a:off x="2935524" y="5329523"/>
                  <a:ext cx="291658" cy="1259218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3" name="Line 1032"/>
                <p:cNvSpPr>
                  <a:spLocks noChangeShapeType="1"/>
                </p:cNvSpPr>
                <p:nvPr/>
              </p:nvSpPr>
              <p:spPr bwMode="auto">
                <a:xfrm>
                  <a:off x="1165230" y="6103964"/>
                  <a:ext cx="12960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4" name="Line 1048"/>
                <p:cNvSpPr>
                  <a:spLocks noChangeShapeType="1"/>
                </p:cNvSpPr>
                <p:nvPr/>
              </p:nvSpPr>
              <p:spPr bwMode="auto">
                <a:xfrm>
                  <a:off x="3715910" y="6110311"/>
                  <a:ext cx="12960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375" name="Connecteur droit 374"/>
                <p:cNvCxnSpPr/>
                <p:nvPr/>
              </p:nvCxnSpPr>
              <p:spPr>
                <a:xfrm rot="5400000">
                  <a:off x="1005016" y="5961487"/>
                  <a:ext cx="300853" cy="158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76" name="Text Box 1322"/>
          <p:cNvSpPr txBox="1">
            <a:spLocks noChangeArrowheads="1"/>
          </p:cNvSpPr>
          <p:nvPr/>
        </p:nvSpPr>
        <p:spPr bwMode="auto">
          <a:xfrm>
            <a:off x="676494" y="4997459"/>
            <a:ext cx="36036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00FF"/>
                </a:solidFill>
              </a:rPr>
              <a:t>1</a:t>
            </a:r>
            <a:endParaRPr lang="fr-FR" b="1" dirty="0">
              <a:solidFill>
                <a:srgbClr val="0000FF"/>
              </a:solidFill>
            </a:endParaRPr>
          </a:p>
        </p:txBody>
      </p:sp>
      <p:grpSp>
        <p:nvGrpSpPr>
          <p:cNvPr id="377" name="Groupe 376"/>
          <p:cNvGrpSpPr/>
          <p:nvPr/>
        </p:nvGrpSpPr>
        <p:grpSpPr>
          <a:xfrm>
            <a:off x="125546" y="3955945"/>
            <a:ext cx="576262" cy="366713"/>
            <a:chOff x="-1568" y="3982840"/>
            <a:chExt cx="576262" cy="366713"/>
          </a:xfrm>
        </p:grpSpPr>
        <p:sp>
          <p:nvSpPr>
            <p:cNvPr id="378" name="Text Box 1051"/>
            <p:cNvSpPr txBox="1">
              <a:spLocks noChangeArrowheads="1"/>
            </p:cNvSpPr>
            <p:nvPr/>
          </p:nvSpPr>
          <p:spPr bwMode="auto">
            <a:xfrm>
              <a:off x="-1568" y="3982840"/>
              <a:ext cx="576262" cy="3667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chemeClr val="tx1"/>
                  </a:solidFill>
                </a:rPr>
                <a:t>Q</a:t>
              </a:r>
              <a:r>
                <a:rPr lang="fr-FR" sz="1200" b="1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379" name="Connecteur droit 378"/>
            <p:cNvCxnSpPr/>
            <p:nvPr/>
          </p:nvCxnSpPr>
          <p:spPr>
            <a:xfrm flipV="1">
              <a:off x="108617" y="4015498"/>
              <a:ext cx="18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0" name="Groupe 379"/>
          <p:cNvGrpSpPr/>
          <p:nvPr/>
        </p:nvGrpSpPr>
        <p:grpSpPr>
          <a:xfrm>
            <a:off x="521470" y="3971890"/>
            <a:ext cx="4486460" cy="252000"/>
            <a:chOff x="521470" y="3980855"/>
            <a:chExt cx="4486460" cy="246458"/>
          </a:xfrm>
        </p:grpSpPr>
        <p:grpSp>
          <p:nvGrpSpPr>
            <p:cNvPr id="381" name="Groupe 697"/>
            <p:cNvGrpSpPr/>
            <p:nvPr/>
          </p:nvGrpSpPr>
          <p:grpSpPr>
            <a:xfrm flipV="1">
              <a:off x="521470" y="3980855"/>
              <a:ext cx="4486460" cy="246458"/>
              <a:chOff x="477030" y="5215261"/>
              <a:chExt cx="4486460" cy="300606"/>
            </a:xfrm>
          </p:grpSpPr>
          <p:grpSp>
            <p:nvGrpSpPr>
              <p:cNvPr id="385" name="Groupe 686"/>
              <p:cNvGrpSpPr/>
              <p:nvPr/>
            </p:nvGrpSpPr>
            <p:grpSpPr>
              <a:xfrm>
                <a:off x="477030" y="5220940"/>
                <a:ext cx="4486460" cy="294927"/>
                <a:chOff x="438479" y="837923"/>
                <a:chExt cx="4486460" cy="294927"/>
              </a:xfrm>
            </p:grpSpPr>
            <p:sp>
              <p:nvSpPr>
                <p:cNvPr id="387" name="Line 1012"/>
                <p:cNvSpPr>
                  <a:spLocks noChangeShapeType="1"/>
                </p:cNvSpPr>
                <p:nvPr/>
              </p:nvSpPr>
              <p:spPr bwMode="auto">
                <a:xfrm>
                  <a:off x="438479" y="1123673"/>
                  <a:ext cx="648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88" name="Group 1017"/>
                <p:cNvGrpSpPr>
                  <a:grpSpLocks/>
                </p:cNvGrpSpPr>
                <p:nvPr/>
              </p:nvGrpSpPr>
              <p:grpSpPr bwMode="auto">
                <a:xfrm>
                  <a:off x="1720852" y="837923"/>
                  <a:ext cx="1277938" cy="292100"/>
                  <a:chOff x="-707" y="929"/>
                  <a:chExt cx="826" cy="184"/>
                </a:xfrm>
              </p:grpSpPr>
              <p:sp>
                <p:nvSpPr>
                  <p:cNvPr id="393" name="AutoShape 1018"/>
                  <p:cNvSpPr>
                    <a:spLocks/>
                  </p:cNvSpPr>
                  <p:nvPr/>
                </p:nvSpPr>
                <p:spPr bwMode="auto">
                  <a:xfrm rot="5400000">
                    <a:off x="-179" y="814"/>
                    <a:ext cx="184" cy="413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94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-707" y="1112"/>
                    <a:ext cx="41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89" name="Group 1020"/>
                <p:cNvGrpSpPr>
                  <a:grpSpLocks/>
                </p:cNvGrpSpPr>
                <p:nvPr/>
              </p:nvGrpSpPr>
              <p:grpSpPr bwMode="auto">
                <a:xfrm>
                  <a:off x="2995415" y="837923"/>
                  <a:ext cx="1289127" cy="292100"/>
                  <a:chOff x="-697" y="929"/>
                  <a:chExt cx="822" cy="184"/>
                </a:xfrm>
              </p:grpSpPr>
              <p:sp>
                <p:nvSpPr>
                  <p:cNvPr id="391" name="AutoShape 1021"/>
                  <p:cNvSpPr>
                    <a:spLocks/>
                  </p:cNvSpPr>
                  <p:nvPr/>
                </p:nvSpPr>
                <p:spPr bwMode="auto">
                  <a:xfrm rot="5400000">
                    <a:off x="-173" y="814"/>
                    <a:ext cx="184" cy="413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92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-697" y="1112"/>
                    <a:ext cx="40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90" name="Line 1022"/>
                <p:cNvSpPr>
                  <a:spLocks noChangeShapeType="1"/>
                </p:cNvSpPr>
                <p:nvPr/>
              </p:nvSpPr>
              <p:spPr bwMode="auto">
                <a:xfrm>
                  <a:off x="4285080" y="1132850"/>
                  <a:ext cx="63985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" name="AutoShape 1015"/>
              <p:cNvSpPr>
                <a:spLocks/>
              </p:cNvSpPr>
              <p:nvPr/>
            </p:nvSpPr>
            <p:spPr bwMode="auto">
              <a:xfrm rot="5400000">
                <a:off x="1287889" y="5037461"/>
                <a:ext cx="292100" cy="647700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82" name="Line 1037"/>
            <p:cNvSpPr>
              <a:spLocks noChangeShapeType="1"/>
            </p:cNvSpPr>
            <p:nvPr/>
          </p:nvSpPr>
          <p:spPr bwMode="auto">
            <a:xfrm>
              <a:off x="1151456" y="4033657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3" name="Line 1037"/>
            <p:cNvSpPr>
              <a:spLocks noChangeShapeType="1"/>
            </p:cNvSpPr>
            <p:nvPr/>
          </p:nvSpPr>
          <p:spPr bwMode="auto">
            <a:xfrm>
              <a:off x="2447981" y="4043705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4" name="Line 1037"/>
            <p:cNvSpPr>
              <a:spLocks noChangeShapeType="1"/>
            </p:cNvSpPr>
            <p:nvPr/>
          </p:nvSpPr>
          <p:spPr bwMode="auto">
            <a:xfrm>
              <a:off x="3722141" y="4041455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395" name="Groupe 394"/>
          <p:cNvGrpSpPr/>
          <p:nvPr/>
        </p:nvGrpSpPr>
        <p:grpSpPr>
          <a:xfrm>
            <a:off x="111096" y="5036036"/>
            <a:ext cx="576262" cy="366713"/>
            <a:chOff x="-1568" y="5125686"/>
            <a:chExt cx="576262" cy="366713"/>
          </a:xfrm>
        </p:grpSpPr>
        <p:sp>
          <p:nvSpPr>
            <p:cNvPr id="396" name="Text Box 1051"/>
            <p:cNvSpPr txBox="1">
              <a:spLocks noChangeArrowheads="1"/>
            </p:cNvSpPr>
            <p:nvPr/>
          </p:nvSpPr>
          <p:spPr bwMode="auto">
            <a:xfrm>
              <a:off x="-1568" y="5125686"/>
              <a:ext cx="576262" cy="36671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solidFill>
                    <a:schemeClr val="tx1"/>
                  </a:solidFill>
                </a:rPr>
                <a:t>Q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B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97" name="Connecteur droit 396"/>
            <p:cNvCxnSpPr/>
            <p:nvPr/>
          </p:nvCxnSpPr>
          <p:spPr>
            <a:xfrm flipV="1">
              <a:off x="141276" y="5167891"/>
              <a:ext cx="18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8" name="Groupe 397"/>
          <p:cNvGrpSpPr/>
          <p:nvPr/>
        </p:nvGrpSpPr>
        <p:grpSpPr>
          <a:xfrm>
            <a:off x="535398" y="4497472"/>
            <a:ext cx="4452842" cy="252000"/>
            <a:chOff x="535398" y="3406508"/>
            <a:chExt cx="4452842" cy="343201"/>
          </a:xfrm>
        </p:grpSpPr>
        <p:grpSp>
          <p:nvGrpSpPr>
            <p:cNvPr id="399" name="Groupe 706"/>
            <p:cNvGrpSpPr/>
            <p:nvPr/>
          </p:nvGrpSpPr>
          <p:grpSpPr>
            <a:xfrm flipV="1">
              <a:off x="535398" y="3406508"/>
              <a:ext cx="4452842" cy="343201"/>
              <a:chOff x="511566" y="5755034"/>
              <a:chExt cx="4452842" cy="343201"/>
            </a:xfrm>
          </p:grpSpPr>
          <p:sp>
            <p:nvSpPr>
              <p:cNvPr id="401" name="Line 1025"/>
              <p:cNvSpPr>
                <a:spLocks noChangeShapeType="1"/>
              </p:cNvSpPr>
              <p:nvPr/>
            </p:nvSpPr>
            <p:spPr bwMode="auto">
              <a:xfrm>
                <a:off x="511566" y="5755034"/>
                <a:ext cx="612000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02" name="Groupe 708"/>
              <p:cNvGrpSpPr/>
              <p:nvPr/>
            </p:nvGrpSpPr>
            <p:grpSpPr>
              <a:xfrm>
                <a:off x="1123168" y="5755265"/>
                <a:ext cx="3841240" cy="342970"/>
                <a:chOff x="1123168" y="5755265"/>
                <a:chExt cx="3841240" cy="342970"/>
              </a:xfrm>
            </p:grpSpPr>
            <p:sp>
              <p:nvSpPr>
                <p:cNvPr id="403" name="AutoShape 1031"/>
                <p:cNvSpPr>
                  <a:spLocks/>
                </p:cNvSpPr>
                <p:nvPr/>
              </p:nvSpPr>
              <p:spPr bwMode="auto">
                <a:xfrm rot="5400000">
                  <a:off x="2891932" y="5284956"/>
                  <a:ext cx="330558" cy="1296000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4" name="Line 1032"/>
                <p:cNvSpPr>
                  <a:spLocks noChangeShapeType="1"/>
                </p:cNvSpPr>
                <p:nvPr/>
              </p:nvSpPr>
              <p:spPr bwMode="auto">
                <a:xfrm>
                  <a:off x="1123168" y="6097666"/>
                  <a:ext cx="1296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5" name="Line 1048"/>
                <p:cNvSpPr>
                  <a:spLocks noChangeShapeType="1"/>
                </p:cNvSpPr>
                <p:nvPr/>
              </p:nvSpPr>
              <p:spPr bwMode="auto">
                <a:xfrm>
                  <a:off x="3704408" y="6097724"/>
                  <a:ext cx="1260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406" name="Connecteur droit 405"/>
                <p:cNvCxnSpPr/>
                <p:nvPr/>
              </p:nvCxnSpPr>
              <p:spPr>
                <a:xfrm rot="5400000">
                  <a:off x="970374" y="5919751"/>
                  <a:ext cx="330559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0" name="Line 1037"/>
            <p:cNvSpPr>
              <a:spLocks noChangeShapeType="1"/>
            </p:cNvSpPr>
            <p:nvPr/>
          </p:nvSpPr>
          <p:spPr bwMode="auto">
            <a:xfrm>
              <a:off x="2428968" y="3493081"/>
              <a:ext cx="0" cy="14446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553" name="Groupe 552"/>
          <p:cNvGrpSpPr/>
          <p:nvPr/>
        </p:nvGrpSpPr>
        <p:grpSpPr>
          <a:xfrm>
            <a:off x="1145411" y="5786454"/>
            <a:ext cx="3859727" cy="1000575"/>
            <a:chOff x="1145411" y="5817700"/>
            <a:chExt cx="3859727" cy="1000575"/>
          </a:xfrm>
        </p:grpSpPr>
        <p:cxnSp>
          <p:nvCxnSpPr>
            <p:cNvPr id="554" name="Connecteur droit 553"/>
            <p:cNvCxnSpPr/>
            <p:nvPr/>
          </p:nvCxnSpPr>
          <p:spPr>
            <a:xfrm rot="5400000">
              <a:off x="659411" y="6304992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5" name="Connecteur droit 554"/>
            <p:cNvCxnSpPr/>
            <p:nvPr/>
          </p:nvCxnSpPr>
          <p:spPr>
            <a:xfrm rot="5400000">
              <a:off x="1311487" y="6303700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7" name="Connecteur droit 556"/>
            <p:cNvCxnSpPr/>
            <p:nvPr/>
          </p:nvCxnSpPr>
          <p:spPr>
            <a:xfrm rot="5400000">
              <a:off x="1955662" y="6303700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8" name="Connecteur droit 557"/>
            <p:cNvCxnSpPr/>
            <p:nvPr/>
          </p:nvCxnSpPr>
          <p:spPr>
            <a:xfrm rot="5400000">
              <a:off x="2587846" y="6332275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9" name="Connecteur droit 558"/>
            <p:cNvCxnSpPr/>
            <p:nvPr/>
          </p:nvCxnSpPr>
          <p:spPr>
            <a:xfrm rot="5400000">
              <a:off x="3233254" y="6327512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0" name="Connecteur droit 559"/>
            <p:cNvCxnSpPr/>
            <p:nvPr/>
          </p:nvCxnSpPr>
          <p:spPr>
            <a:xfrm rot="5400000">
              <a:off x="3874253" y="6313225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1" name="Connecteur droit 560"/>
            <p:cNvCxnSpPr/>
            <p:nvPr/>
          </p:nvCxnSpPr>
          <p:spPr>
            <a:xfrm rot="5400000">
              <a:off x="4519138" y="6313225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2" name="Groupe 561"/>
          <p:cNvGrpSpPr/>
          <p:nvPr/>
        </p:nvGrpSpPr>
        <p:grpSpPr>
          <a:xfrm>
            <a:off x="525390" y="6062791"/>
            <a:ext cx="571504" cy="688232"/>
            <a:chOff x="525390" y="6062791"/>
            <a:chExt cx="571504" cy="688232"/>
          </a:xfrm>
        </p:grpSpPr>
        <p:sp>
          <p:nvSpPr>
            <p:cNvPr id="563" name="Text Box 1053"/>
            <p:cNvSpPr txBox="1">
              <a:spLocks noChangeArrowheads="1"/>
            </p:cNvSpPr>
            <p:nvPr/>
          </p:nvSpPr>
          <p:spPr bwMode="auto">
            <a:xfrm>
              <a:off x="599127" y="6412469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6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64" name="Text Box 1053"/>
            <p:cNvSpPr txBox="1">
              <a:spLocks noChangeArrowheads="1"/>
            </p:cNvSpPr>
            <p:nvPr/>
          </p:nvSpPr>
          <p:spPr bwMode="auto">
            <a:xfrm>
              <a:off x="525390" y="6062791"/>
              <a:ext cx="57150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110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565" name="Groupe 564"/>
          <p:cNvGrpSpPr/>
          <p:nvPr/>
        </p:nvGrpSpPr>
        <p:grpSpPr>
          <a:xfrm>
            <a:off x="1187382" y="6060726"/>
            <a:ext cx="571504" cy="695213"/>
            <a:chOff x="1187382" y="6060726"/>
            <a:chExt cx="571504" cy="695213"/>
          </a:xfrm>
        </p:grpSpPr>
        <p:sp>
          <p:nvSpPr>
            <p:cNvPr id="566" name="Text Box 1053"/>
            <p:cNvSpPr txBox="1">
              <a:spLocks noChangeArrowheads="1"/>
            </p:cNvSpPr>
            <p:nvPr/>
          </p:nvSpPr>
          <p:spPr bwMode="auto">
            <a:xfrm>
              <a:off x="1237306" y="6417385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5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67" name="Text Box 1053"/>
            <p:cNvSpPr txBox="1">
              <a:spLocks noChangeArrowheads="1"/>
            </p:cNvSpPr>
            <p:nvPr/>
          </p:nvSpPr>
          <p:spPr bwMode="auto">
            <a:xfrm>
              <a:off x="1187382" y="6060726"/>
              <a:ext cx="57150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101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568" name="Groupe 567"/>
          <p:cNvGrpSpPr/>
          <p:nvPr/>
        </p:nvGrpSpPr>
        <p:grpSpPr>
          <a:xfrm>
            <a:off x="1785396" y="6063058"/>
            <a:ext cx="571504" cy="697644"/>
            <a:chOff x="1785396" y="6063058"/>
            <a:chExt cx="571504" cy="697644"/>
          </a:xfrm>
        </p:grpSpPr>
        <p:sp>
          <p:nvSpPr>
            <p:cNvPr id="569" name="Text Box 1053"/>
            <p:cNvSpPr txBox="1">
              <a:spLocks noChangeArrowheads="1"/>
            </p:cNvSpPr>
            <p:nvPr/>
          </p:nvSpPr>
          <p:spPr bwMode="auto">
            <a:xfrm>
              <a:off x="1880248" y="6422148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4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82" name="Text Box 1053"/>
            <p:cNvSpPr txBox="1">
              <a:spLocks noChangeArrowheads="1"/>
            </p:cNvSpPr>
            <p:nvPr/>
          </p:nvSpPr>
          <p:spPr bwMode="auto">
            <a:xfrm>
              <a:off x="1785396" y="6063058"/>
              <a:ext cx="57150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100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584" name="Groupe 583"/>
          <p:cNvGrpSpPr/>
          <p:nvPr/>
        </p:nvGrpSpPr>
        <p:grpSpPr>
          <a:xfrm>
            <a:off x="2447388" y="6072205"/>
            <a:ext cx="552976" cy="699709"/>
            <a:chOff x="2447388" y="6072205"/>
            <a:chExt cx="552976" cy="699709"/>
          </a:xfrm>
        </p:grpSpPr>
        <p:sp>
          <p:nvSpPr>
            <p:cNvPr id="586" name="Text Box 1053"/>
            <p:cNvSpPr txBox="1">
              <a:spLocks noChangeArrowheads="1"/>
            </p:cNvSpPr>
            <p:nvPr/>
          </p:nvSpPr>
          <p:spPr bwMode="auto">
            <a:xfrm>
              <a:off x="2523190" y="6433360"/>
              <a:ext cx="414732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3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88" name="Text Box 1053"/>
            <p:cNvSpPr txBox="1">
              <a:spLocks noChangeArrowheads="1"/>
            </p:cNvSpPr>
            <p:nvPr/>
          </p:nvSpPr>
          <p:spPr bwMode="auto">
            <a:xfrm>
              <a:off x="2447388" y="6072205"/>
              <a:ext cx="552976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011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590" name="Groupe 589"/>
          <p:cNvGrpSpPr/>
          <p:nvPr/>
        </p:nvGrpSpPr>
        <p:grpSpPr>
          <a:xfrm>
            <a:off x="3098956" y="6063423"/>
            <a:ext cx="571504" cy="702042"/>
            <a:chOff x="3098956" y="6063423"/>
            <a:chExt cx="571504" cy="702042"/>
          </a:xfrm>
        </p:grpSpPr>
        <p:sp>
          <p:nvSpPr>
            <p:cNvPr id="592" name="Text Box 1053"/>
            <p:cNvSpPr txBox="1">
              <a:spLocks noChangeArrowheads="1"/>
            </p:cNvSpPr>
            <p:nvPr/>
          </p:nvSpPr>
          <p:spPr bwMode="auto">
            <a:xfrm>
              <a:off x="3156607" y="6426911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2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94" name="Text Box 1053"/>
            <p:cNvSpPr txBox="1">
              <a:spLocks noChangeArrowheads="1"/>
            </p:cNvSpPr>
            <p:nvPr/>
          </p:nvSpPr>
          <p:spPr bwMode="auto">
            <a:xfrm>
              <a:off x="3098956" y="6063423"/>
              <a:ext cx="57150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010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596" name="Groupe 595"/>
          <p:cNvGrpSpPr/>
          <p:nvPr/>
        </p:nvGrpSpPr>
        <p:grpSpPr>
          <a:xfrm>
            <a:off x="3743696" y="6061358"/>
            <a:ext cx="571504" cy="708869"/>
            <a:chOff x="3743696" y="6061358"/>
            <a:chExt cx="571504" cy="708869"/>
          </a:xfrm>
        </p:grpSpPr>
        <p:sp>
          <p:nvSpPr>
            <p:cNvPr id="602" name="Text Box 1053"/>
            <p:cNvSpPr txBox="1">
              <a:spLocks noChangeArrowheads="1"/>
            </p:cNvSpPr>
            <p:nvPr/>
          </p:nvSpPr>
          <p:spPr bwMode="auto">
            <a:xfrm>
              <a:off x="3780499" y="6431673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1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03" name="Text Box 1053"/>
            <p:cNvSpPr txBox="1">
              <a:spLocks noChangeArrowheads="1"/>
            </p:cNvSpPr>
            <p:nvPr/>
          </p:nvSpPr>
          <p:spPr bwMode="auto">
            <a:xfrm>
              <a:off x="3743696" y="6061358"/>
              <a:ext cx="57150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001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604" name="Groupe 603"/>
          <p:cNvGrpSpPr/>
          <p:nvPr/>
        </p:nvGrpSpPr>
        <p:grpSpPr>
          <a:xfrm>
            <a:off x="4367588" y="6063690"/>
            <a:ext cx="571504" cy="692249"/>
            <a:chOff x="4367588" y="6063690"/>
            <a:chExt cx="571504" cy="692249"/>
          </a:xfrm>
        </p:grpSpPr>
        <p:sp>
          <p:nvSpPr>
            <p:cNvPr id="607" name="Text Box 1053"/>
            <p:cNvSpPr txBox="1">
              <a:spLocks noChangeArrowheads="1"/>
            </p:cNvSpPr>
            <p:nvPr/>
          </p:nvSpPr>
          <p:spPr bwMode="auto">
            <a:xfrm>
              <a:off x="4432966" y="6417385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0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10" name="Text Box 1053"/>
            <p:cNvSpPr txBox="1">
              <a:spLocks noChangeArrowheads="1"/>
            </p:cNvSpPr>
            <p:nvPr/>
          </p:nvSpPr>
          <p:spPr bwMode="auto">
            <a:xfrm>
              <a:off x="4367588" y="6063690"/>
              <a:ext cx="571504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000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sp>
        <p:nvSpPr>
          <p:cNvPr id="612" name="Arc 611"/>
          <p:cNvSpPr/>
          <p:nvPr/>
        </p:nvSpPr>
        <p:spPr>
          <a:xfrm rot="14081051">
            <a:off x="2225812" y="5077866"/>
            <a:ext cx="972000" cy="792000"/>
          </a:xfrm>
          <a:prstGeom prst="arc">
            <a:avLst>
              <a:gd name="adj1" fmla="val 16200000"/>
              <a:gd name="adj2" fmla="val 21160842"/>
            </a:avLst>
          </a:prstGeom>
          <a:ln w="12700">
            <a:solidFill>
              <a:srgbClr val="FF00FF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13" name="Groupe 612"/>
          <p:cNvGrpSpPr/>
          <p:nvPr/>
        </p:nvGrpSpPr>
        <p:grpSpPr>
          <a:xfrm>
            <a:off x="1079645" y="2986949"/>
            <a:ext cx="3731541" cy="812288"/>
            <a:chOff x="1079645" y="2986949"/>
            <a:chExt cx="3731541" cy="812288"/>
          </a:xfrm>
        </p:grpSpPr>
        <p:sp>
          <p:nvSpPr>
            <p:cNvPr id="614" name="Arc 613"/>
            <p:cNvSpPr/>
            <p:nvPr/>
          </p:nvSpPr>
          <p:spPr>
            <a:xfrm rot="14223260">
              <a:off x="953645" y="3133237"/>
              <a:ext cx="792000" cy="540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5" name="Arc 614"/>
            <p:cNvSpPr/>
            <p:nvPr/>
          </p:nvSpPr>
          <p:spPr>
            <a:xfrm rot="14223260">
              <a:off x="1609043" y="3133049"/>
              <a:ext cx="792000" cy="540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1" name="Arc 620"/>
            <p:cNvSpPr/>
            <p:nvPr/>
          </p:nvSpPr>
          <p:spPr>
            <a:xfrm rot="14223260">
              <a:off x="2222173" y="3113137"/>
              <a:ext cx="792000" cy="540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6" name="Arc 625"/>
            <p:cNvSpPr/>
            <p:nvPr/>
          </p:nvSpPr>
          <p:spPr>
            <a:xfrm rot="14223260">
              <a:off x="2847427" y="3112949"/>
              <a:ext cx="792000" cy="540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7" name="Arc 626"/>
            <p:cNvSpPr/>
            <p:nvPr/>
          </p:nvSpPr>
          <p:spPr>
            <a:xfrm rot="14223260">
              <a:off x="3489788" y="3121174"/>
              <a:ext cx="792000" cy="540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8" name="Arc 627"/>
            <p:cNvSpPr/>
            <p:nvPr/>
          </p:nvSpPr>
          <p:spPr>
            <a:xfrm rot="14223260">
              <a:off x="4145186" y="3120986"/>
              <a:ext cx="792000" cy="540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9" name="Groupe 628"/>
          <p:cNvGrpSpPr/>
          <p:nvPr/>
        </p:nvGrpSpPr>
        <p:grpSpPr>
          <a:xfrm>
            <a:off x="1014592" y="3925196"/>
            <a:ext cx="3271557" cy="995563"/>
            <a:chOff x="1014592" y="3925196"/>
            <a:chExt cx="3271557" cy="995563"/>
          </a:xfrm>
        </p:grpSpPr>
        <p:sp>
          <p:nvSpPr>
            <p:cNvPr id="630" name="Arc 629"/>
            <p:cNvSpPr/>
            <p:nvPr/>
          </p:nvSpPr>
          <p:spPr>
            <a:xfrm rot="14223260">
              <a:off x="888592" y="4106042"/>
              <a:ext cx="936000" cy="684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1" name="Arc 630"/>
            <p:cNvSpPr/>
            <p:nvPr/>
          </p:nvSpPr>
          <p:spPr>
            <a:xfrm rot="14223260">
              <a:off x="2163558" y="4051196"/>
              <a:ext cx="936000" cy="684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2" name="Arc 631"/>
            <p:cNvSpPr/>
            <p:nvPr/>
          </p:nvSpPr>
          <p:spPr>
            <a:xfrm rot="14223260">
              <a:off x="3476149" y="4110759"/>
              <a:ext cx="936000" cy="684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3" name="Légende encadrée 2 632"/>
          <p:cNvSpPr/>
          <p:nvPr/>
        </p:nvSpPr>
        <p:spPr>
          <a:xfrm>
            <a:off x="6786578" y="4429132"/>
            <a:ext cx="2052000" cy="360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9158"/>
              <a:gd name="adj6" fmla="val -93004"/>
            </a:avLst>
          </a:pr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</a:rPr>
              <a:t>H</a:t>
            </a:r>
            <a:r>
              <a:rPr lang="ar-DZ" sz="1400" b="1" dirty="0" smtClean="0">
                <a:solidFill>
                  <a:schemeClr val="tx1"/>
                </a:solidFill>
              </a:rPr>
              <a:t> هي إشارة ساعة </a:t>
            </a:r>
            <a:r>
              <a:rPr lang="ar-DZ" sz="1400" b="1" dirty="0" err="1" smtClean="0">
                <a:solidFill>
                  <a:schemeClr val="tx1"/>
                </a:solidFill>
              </a:rPr>
              <a:t>للقلاب</a:t>
            </a:r>
            <a:r>
              <a:rPr lang="ar-DZ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smtClean="0">
                <a:solidFill>
                  <a:schemeClr val="tx1"/>
                </a:solidFill>
              </a:rPr>
              <a:t>Q</a:t>
            </a:r>
            <a:r>
              <a:rPr lang="fr-FR" sz="1100" b="1" dirty="0" smtClean="0">
                <a:solidFill>
                  <a:schemeClr val="tx1"/>
                </a:solidFill>
              </a:rPr>
              <a:t>A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634" name="Groupe 633"/>
          <p:cNvGrpSpPr/>
          <p:nvPr/>
        </p:nvGrpSpPr>
        <p:grpSpPr>
          <a:xfrm>
            <a:off x="6323088" y="5382210"/>
            <a:ext cx="2520000" cy="432000"/>
            <a:chOff x="6929454" y="1643050"/>
            <a:chExt cx="1692000" cy="648000"/>
          </a:xfrm>
        </p:grpSpPr>
        <p:sp>
          <p:nvSpPr>
            <p:cNvPr id="635" name="Légende encadrée 2 634"/>
            <p:cNvSpPr/>
            <p:nvPr/>
          </p:nvSpPr>
          <p:spPr>
            <a:xfrm>
              <a:off x="6929454" y="1643050"/>
              <a:ext cx="1692000" cy="648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11297"/>
                <a:gd name="adj6" fmla="val -114287"/>
              </a:avLst>
            </a:prstGeom>
            <a:noFill/>
            <a:ln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4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A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هو إشارة ساعة </a:t>
              </a:r>
              <a:r>
                <a:rPr lang="ar-DZ" sz="1400" b="1" dirty="0" err="1" smtClean="0">
                  <a:solidFill>
                    <a:schemeClr val="tx1"/>
                  </a:solidFill>
                </a:rPr>
                <a:t>للقلاب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B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6" name="Connecteur droit 635"/>
            <p:cNvCxnSpPr/>
            <p:nvPr/>
          </p:nvCxnSpPr>
          <p:spPr>
            <a:xfrm rot="5400000" flipH="1" flipV="1">
              <a:off x="8167993" y="1728057"/>
              <a:ext cx="0" cy="96686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7" name="Groupe 636"/>
          <p:cNvGrpSpPr/>
          <p:nvPr/>
        </p:nvGrpSpPr>
        <p:grpSpPr>
          <a:xfrm>
            <a:off x="6357950" y="6389424"/>
            <a:ext cx="2520000" cy="432000"/>
            <a:chOff x="6929454" y="1643050"/>
            <a:chExt cx="1692000" cy="648000"/>
          </a:xfrm>
        </p:grpSpPr>
        <p:sp>
          <p:nvSpPr>
            <p:cNvPr id="638" name="Légende encadrée 2 637"/>
            <p:cNvSpPr/>
            <p:nvPr/>
          </p:nvSpPr>
          <p:spPr>
            <a:xfrm>
              <a:off x="6929454" y="1643050"/>
              <a:ext cx="1692000" cy="648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414708"/>
                <a:gd name="adj6" fmla="val -153661"/>
              </a:avLst>
            </a:prstGeom>
            <a:noFill/>
            <a:ln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4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B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هو إشارة ساعة </a:t>
              </a:r>
              <a:r>
                <a:rPr lang="ar-DZ" sz="1400" b="1" dirty="0" err="1" smtClean="0">
                  <a:solidFill>
                    <a:schemeClr val="tx1"/>
                  </a:solidFill>
                </a:rPr>
                <a:t>للقلاب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C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9" name="Connecteur droit 638"/>
            <p:cNvCxnSpPr/>
            <p:nvPr/>
          </p:nvCxnSpPr>
          <p:spPr>
            <a:xfrm rot="5400000" flipH="1" flipV="1">
              <a:off x="8169145" y="1710447"/>
              <a:ext cx="0" cy="96686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0" name="Groupe 639"/>
          <p:cNvGrpSpPr/>
          <p:nvPr/>
        </p:nvGrpSpPr>
        <p:grpSpPr>
          <a:xfrm>
            <a:off x="6845824" y="4869952"/>
            <a:ext cx="1980000" cy="432000"/>
            <a:chOff x="6858016" y="829936"/>
            <a:chExt cx="1980000" cy="432000"/>
          </a:xfrm>
        </p:grpSpPr>
        <p:sp>
          <p:nvSpPr>
            <p:cNvPr id="641" name="Légende encadrée 2 640"/>
            <p:cNvSpPr/>
            <p:nvPr/>
          </p:nvSpPr>
          <p:spPr>
            <a:xfrm>
              <a:off x="6858016" y="829936"/>
              <a:ext cx="1980000" cy="432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92385"/>
                <a:gd name="adj6" fmla="val -103240"/>
              </a:avLst>
            </a:prstGeom>
            <a:noFill/>
            <a:ln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4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A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هو  متمم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A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42" name="Connecteur droit 641"/>
            <p:cNvCxnSpPr/>
            <p:nvPr/>
          </p:nvCxnSpPr>
          <p:spPr>
            <a:xfrm rot="5400000" flipH="1" flipV="1">
              <a:off x="8053900" y="821030"/>
              <a:ext cx="0" cy="180000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3" name="Groupe 642"/>
          <p:cNvGrpSpPr/>
          <p:nvPr/>
        </p:nvGrpSpPr>
        <p:grpSpPr>
          <a:xfrm>
            <a:off x="6878280" y="5892754"/>
            <a:ext cx="1980000" cy="432000"/>
            <a:chOff x="6858016" y="829936"/>
            <a:chExt cx="1980000" cy="432000"/>
          </a:xfrm>
        </p:grpSpPr>
        <p:sp>
          <p:nvSpPr>
            <p:cNvPr id="644" name="Légende encadrée 2 643"/>
            <p:cNvSpPr/>
            <p:nvPr/>
          </p:nvSpPr>
          <p:spPr>
            <a:xfrm>
              <a:off x="6858016" y="829936"/>
              <a:ext cx="1980000" cy="432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11551"/>
                <a:gd name="adj6" fmla="val -169189"/>
              </a:avLst>
            </a:prstGeom>
            <a:noFill/>
            <a:ln>
              <a:solidFill>
                <a:srgbClr val="CC00FF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ar-DZ" sz="1400" b="1" dirty="0" err="1" smtClean="0">
                  <a:solidFill>
                    <a:schemeClr val="tx1"/>
                  </a:solidFill>
                </a:rPr>
                <a:t>القلاب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B</a:t>
              </a:r>
              <a:r>
                <a:rPr lang="ar-DZ" sz="1400" b="1" dirty="0" smtClean="0">
                  <a:solidFill>
                    <a:schemeClr val="tx1"/>
                  </a:solidFill>
                </a:rPr>
                <a:t> هو  متمم </a:t>
              </a:r>
              <a:r>
                <a:rPr lang="fr-FR" sz="1400" b="1" dirty="0" smtClean="0">
                  <a:solidFill>
                    <a:schemeClr val="tx1"/>
                  </a:solidFill>
                </a:rPr>
                <a:t>Q</a:t>
              </a:r>
              <a:r>
                <a:rPr lang="fr-FR" sz="1100" b="1" dirty="0" smtClean="0">
                  <a:solidFill>
                    <a:schemeClr val="tx1"/>
                  </a:solidFill>
                </a:rPr>
                <a:t>B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45" name="Connecteur droit 644"/>
            <p:cNvCxnSpPr/>
            <p:nvPr/>
          </p:nvCxnSpPr>
          <p:spPr>
            <a:xfrm rot="5400000" flipH="1" flipV="1">
              <a:off x="8053900" y="821030"/>
              <a:ext cx="0" cy="180000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8" name="Group 353"/>
          <p:cNvGrpSpPr>
            <a:grpSpLocks/>
          </p:cNvGrpSpPr>
          <p:nvPr/>
        </p:nvGrpSpPr>
        <p:grpSpPr bwMode="auto">
          <a:xfrm>
            <a:off x="6284944" y="1804994"/>
            <a:ext cx="2787650" cy="2425700"/>
            <a:chOff x="3934" y="709"/>
            <a:chExt cx="1756" cy="1528"/>
          </a:xfrm>
        </p:grpSpPr>
        <p:sp>
          <p:nvSpPr>
            <p:cNvPr id="659" name="Rectangle 229"/>
            <p:cNvSpPr>
              <a:spLocks noChangeArrowheads="1"/>
            </p:cNvSpPr>
            <p:nvPr/>
          </p:nvSpPr>
          <p:spPr bwMode="auto">
            <a:xfrm>
              <a:off x="5251" y="2046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0" name="Rectangle 230"/>
            <p:cNvSpPr>
              <a:spLocks noChangeArrowheads="1"/>
            </p:cNvSpPr>
            <p:nvPr/>
          </p:nvSpPr>
          <p:spPr bwMode="auto">
            <a:xfrm>
              <a:off x="4812" y="2046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1" name="Rectangle 231"/>
            <p:cNvSpPr>
              <a:spLocks noChangeArrowheads="1"/>
            </p:cNvSpPr>
            <p:nvPr/>
          </p:nvSpPr>
          <p:spPr bwMode="auto">
            <a:xfrm>
              <a:off x="4373" y="2046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2" name="Rectangle 232"/>
            <p:cNvSpPr>
              <a:spLocks noChangeArrowheads="1"/>
            </p:cNvSpPr>
            <p:nvPr/>
          </p:nvSpPr>
          <p:spPr bwMode="auto">
            <a:xfrm>
              <a:off x="3934" y="2046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3" name="Rectangle 233"/>
            <p:cNvSpPr>
              <a:spLocks noChangeArrowheads="1"/>
            </p:cNvSpPr>
            <p:nvPr/>
          </p:nvSpPr>
          <p:spPr bwMode="auto">
            <a:xfrm>
              <a:off x="5251" y="1855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4" name="Rectangle 234"/>
            <p:cNvSpPr>
              <a:spLocks noChangeArrowheads="1"/>
            </p:cNvSpPr>
            <p:nvPr/>
          </p:nvSpPr>
          <p:spPr bwMode="auto">
            <a:xfrm>
              <a:off x="4812" y="1855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5" name="Rectangle 235"/>
            <p:cNvSpPr>
              <a:spLocks noChangeArrowheads="1"/>
            </p:cNvSpPr>
            <p:nvPr/>
          </p:nvSpPr>
          <p:spPr bwMode="auto">
            <a:xfrm>
              <a:off x="4373" y="1855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6" name="Rectangle 236"/>
            <p:cNvSpPr>
              <a:spLocks noChangeArrowheads="1"/>
            </p:cNvSpPr>
            <p:nvPr/>
          </p:nvSpPr>
          <p:spPr bwMode="auto">
            <a:xfrm>
              <a:off x="3934" y="1855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7" name="Rectangle 237"/>
            <p:cNvSpPr>
              <a:spLocks noChangeArrowheads="1"/>
            </p:cNvSpPr>
            <p:nvPr/>
          </p:nvSpPr>
          <p:spPr bwMode="auto">
            <a:xfrm>
              <a:off x="5251" y="1664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8" name="Rectangle 238"/>
            <p:cNvSpPr>
              <a:spLocks noChangeArrowheads="1"/>
            </p:cNvSpPr>
            <p:nvPr/>
          </p:nvSpPr>
          <p:spPr bwMode="auto">
            <a:xfrm>
              <a:off x="4812" y="1664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69" name="Rectangle 239"/>
            <p:cNvSpPr>
              <a:spLocks noChangeArrowheads="1"/>
            </p:cNvSpPr>
            <p:nvPr/>
          </p:nvSpPr>
          <p:spPr bwMode="auto">
            <a:xfrm>
              <a:off x="4373" y="1664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0" name="Rectangle 240"/>
            <p:cNvSpPr>
              <a:spLocks noChangeArrowheads="1"/>
            </p:cNvSpPr>
            <p:nvPr/>
          </p:nvSpPr>
          <p:spPr bwMode="auto">
            <a:xfrm>
              <a:off x="3934" y="1664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1" name="Rectangle 241"/>
            <p:cNvSpPr>
              <a:spLocks noChangeArrowheads="1"/>
            </p:cNvSpPr>
            <p:nvPr/>
          </p:nvSpPr>
          <p:spPr bwMode="auto">
            <a:xfrm>
              <a:off x="5251" y="1473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2" name="Rectangle 242"/>
            <p:cNvSpPr>
              <a:spLocks noChangeArrowheads="1"/>
            </p:cNvSpPr>
            <p:nvPr/>
          </p:nvSpPr>
          <p:spPr bwMode="auto">
            <a:xfrm>
              <a:off x="4812" y="1473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3" name="Rectangle 243"/>
            <p:cNvSpPr>
              <a:spLocks noChangeArrowheads="1"/>
            </p:cNvSpPr>
            <p:nvPr/>
          </p:nvSpPr>
          <p:spPr bwMode="auto">
            <a:xfrm>
              <a:off x="4373" y="1473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4" name="Rectangle 244"/>
            <p:cNvSpPr>
              <a:spLocks noChangeArrowheads="1"/>
            </p:cNvSpPr>
            <p:nvPr/>
          </p:nvSpPr>
          <p:spPr bwMode="auto">
            <a:xfrm>
              <a:off x="3934" y="1473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5" name="Rectangle 245"/>
            <p:cNvSpPr>
              <a:spLocks noChangeArrowheads="1"/>
            </p:cNvSpPr>
            <p:nvPr/>
          </p:nvSpPr>
          <p:spPr bwMode="auto">
            <a:xfrm>
              <a:off x="5251" y="1282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6" name="Rectangle 246"/>
            <p:cNvSpPr>
              <a:spLocks noChangeArrowheads="1"/>
            </p:cNvSpPr>
            <p:nvPr/>
          </p:nvSpPr>
          <p:spPr bwMode="auto">
            <a:xfrm>
              <a:off x="4812" y="1282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7" name="Rectangle 247"/>
            <p:cNvSpPr>
              <a:spLocks noChangeArrowheads="1"/>
            </p:cNvSpPr>
            <p:nvPr/>
          </p:nvSpPr>
          <p:spPr bwMode="auto">
            <a:xfrm>
              <a:off x="4373" y="1282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8" name="Rectangle 248"/>
            <p:cNvSpPr>
              <a:spLocks noChangeArrowheads="1"/>
            </p:cNvSpPr>
            <p:nvPr/>
          </p:nvSpPr>
          <p:spPr bwMode="auto">
            <a:xfrm>
              <a:off x="3934" y="1282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79" name="Rectangle 249"/>
            <p:cNvSpPr>
              <a:spLocks noChangeArrowheads="1"/>
            </p:cNvSpPr>
            <p:nvPr/>
          </p:nvSpPr>
          <p:spPr bwMode="auto">
            <a:xfrm>
              <a:off x="5251" y="1091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80" name="Rectangle 250"/>
            <p:cNvSpPr>
              <a:spLocks noChangeArrowheads="1"/>
            </p:cNvSpPr>
            <p:nvPr/>
          </p:nvSpPr>
          <p:spPr bwMode="auto">
            <a:xfrm>
              <a:off x="4812" y="1091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81" name="Rectangle 251"/>
            <p:cNvSpPr>
              <a:spLocks noChangeArrowheads="1"/>
            </p:cNvSpPr>
            <p:nvPr/>
          </p:nvSpPr>
          <p:spPr bwMode="auto">
            <a:xfrm>
              <a:off x="4373" y="1091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82" name="Rectangle 252"/>
            <p:cNvSpPr>
              <a:spLocks noChangeArrowheads="1"/>
            </p:cNvSpPr>
            <p:nvPr/>
          </p:nvSpPr>
          <p:spPr bwMode="auto">
            <a:xfrm>
              <a:off x="3934" y="1091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83" name="Rectangle 253"/>
            <p:cNvSpPr>
              <a:spLocks noChangeArrowheads="1"/>
            </p:cNvSpPr>
            <p:nvPr/>
          </p:nvSpPr>
          <p:spPr bwMode="auto">
            <a:xfrm>
              <a:off x="5251" y="900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84" name="Rectangle 254"/>
            <p:cNvSpPr>
              <a:spLocks noChangeArrowheads="1"/>
            </p:cNvSpPr>
            <p:nvPr/>
          </p:nvSpPr>
          <p:spPr bwMode="auto">
            <a:xfrm>
              <a:off x="4812" y="900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85" name="Rectangle 255"/>
            <p:cNvSpPr>
              <a:spLocks noChangeArrowheads="1"/>
            </p:cNvSpPr>
            <p:nvPr/>
          </p:nvSpPr>
          <p:spPr bwMode="auto">
            <a:xfrm>
              <a:off x="4373" y="900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86" name="Rectangle 256"/>
            <p:cNvSpPr>
              <a:spLocks noChangeArrowheads="1"/>
            </p:cNvSpPr>
            <p:nvPr/>
          </p:nvSpPr>
          <p:spPr bwMode="auto">
            <a:xfrm>
              <a:off x="3934" y="900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fr-FR" sz="1400"/>
            </a:p>
          </p:txBody>
        </p:sp>
        <p:sp>
          <p:nvSpPr>
            <p:cNvPr id="687" name="Rectangle 257"/>
            <p:cNvSpPr>
              <a:spLocks noChangeArrowheads="1"/>
            </p:cNvSpPr>
            <p:nvPr/>
          </p:nvSpPr>
          <p:spPr bwMode="auto">
            <a:xfrm>
              <a:off x="5251" y="709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 b="1">
                  <a:cs typeface="Times New Roman" pitchFamily="18" charset="0"/>
                </a:rPr>
                <a:t>DEC</a:t>
              </a:r>
              <a:endParaRPr lang="fr-FR" sz="1400"/>
            </a:p>
          </p:txBody>
        </p:sp>
        <p:sp>
          <p:nvSpPr>
            <p:cNvPr id="688" name="Rectangle 258"/>
            <p:cNvSpPr>
              <a:spLocks noChangeArrowheads="1"/>
            </p:cNvSpPr>
            <p:nvPr/>
          </p:nvSpPr>
          <p:spPr bwMode="auto">
            <a:xfrm>
              <a:off x="4812" y="709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 b="1">
                  <a:cs typeface="Times New Roman" pitchFamily="18" charset="0"/>
                </a:rPr>
                <a:t>Q</a:t>
              </a:r>
              <a:r>
                <a:rPr lang="fr-FR" sz="1400" b="1" baseline="-30000">
                  <a:cs typeface="Times New Roman" pitchFamily="18" charset="0"/>
                </a:rPr>
                <a:t>A</a:t>
              </a:r>
              <a:endParaRPr lang="fr-FR" sz="1400"/>
            </a:p>
          </p:txBody>
        </p:sp>
        <p:sp>
          <p:nvSpPr>
            <p:cNvPr id="689" name="Rectangle 259"/>
            <p:cNvSpPr>
              <a:spLocks noChangeArrowheads="1"/>
            </p:cNvSpPr>
            <p:nvPr/>
          </p:nvSpPr>
          <p:spPr bwMode="auto">
            <a:xfrm>
              <a:off x="4373" y="709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 b="1">
                  <a:cs typeface="Times New Roman" pitchFamily="18" charset="0"/>
                </a:rPr>
                <a:t>Q</a:t>
              </a:r>
              <a:r>
                <a:rPr lang="fr-FR" sz="1400" b="1" baseline="-30000">
                  <a:cs typeface="Times New Roman" pitchFamily="18" charset="0"/>
                </a:rPr>
                <a:t>B</a:t>
              </a:r>
              <a:endParaRPr lang="fr-FR" sz="1400"/>
            </a:p>
          </p:txBody>
        </p:sp>
        <p:sp>
          <p:nvSpPr>
            <p:cNvPr id="690" name="Rectangle 260"/>
            <p:cNvSpPr>
              <a:spLocks noChangeArrowheads="1"/>
            </p:cNvSpPr>
            <p:nvPr/>
          </p:nvSpPr>
          <p:spPr bwMode="auto">
            <a:xfrm>
              <a:off x="3934" y="709"/>
              <a:ext cx="43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400" b="1">
                  <a:cs typeface="Times New Roman" pitchFamily="18" charset="0"/>
                </a:rPr>
                <a:t>Q</a:t>
              </a:r>
              <a:r>
                <a:rPr lang="fr-FR" sz="1400" b="1" baseline="-30000">
                  <a:cs typeface="Times New Roman" pitchFamily="18" charset="0"/>
                </a:rPr>
                <a:t>C</a:t>
              </a:r>
              <a:endParaRPr lang="fr-FR" sz="1400"/>
            </a:p>
          </p:txBody>
        </p:sp>
        <p:sp>
          <p:nvSpPr>
            <p:cNvPr id="691" name="Line 261"/>
            <p:cNvSpPr>
              <a:spLocks noChangeShapeType="1"/>
            </p:cNvSpPr>
            <p:nvPr/>
          </p:nvSpPr>
          <p:spPr bwMode="auto">
            <a:xfrm>
              <a:off x="3934" y="709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2" name="Line 262"/>
            <p:cNvSpPr>
              <a:spLocks noChangeShapeType="1"/>
            </p:cNvSpPr>
            <p:nvPr/>
          </p:nvSpPr>
          <p:spPr bwMode="auto">
            <a:xfrm>
              <a:off x="3934" y="2237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3" name="Line 263"/>
            <p:cNvSpPr>
              <a:spLocks noChangeShapeType="1"/>
            </p:cNvSpPr>
            <p:nvPr/>
          </p:nvSpPr>
          <p:spPr bwMode="auto">
            <a:xfrm>
              <a:off x="3934" y="709"/>
              <a:ext cx="0" cy="152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4" name="Line 264"/>
            <p:cNvSpPr>
              <a:spLocks noChangeShapeType="1"/>
            </p:cNvSpPr>
            <p:nvPr/>
          </p:nvSpPr>
          <p:spPr bwMode="auto">
            <a:xfrm>
              <a:off x="5690" y="709"/>
              <a:ext cx="0" cy="152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5" name="Line 265"/>
            <p:cNvSpPr>
              <a:spLocks noChangeShapeType="1"/>
            </p:cNvSpPr>
            <p:nvPr/>
          </p:nvSpPr>
          <p:spPr bwMode="auto">
            <a:xfrm>
              <a:off x="3934" y="900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" name="Line 266"/>
            <p:cNvSpPr>
              <a:spLocks noChangeShapeType="1"/>
            </p:cNvSpPr>
            <p:nvPr/>
          </p:nvSpPr>
          <p:spPr bwMode="auto">
            <a:xfrm>
              <a:off x="4373" y="709"/>
              <a:ext cx="0" cy="152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7" name="Line 267"/>
            <p:cNvSpPr>
              <a:spLocks noChangeShapeType="1"/>
            </p:cNvSpPr>
            <p:nvPr/>
          </p:nvSpPr>
          <p:spPr bwMode="auto">
            <a:xfrm>
              <a:off x="4812" y="709"/>
              <a:ext cx="0" cy="152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8" name="Line 268"/>
            <p:cNvSpPr>
              <a:spLocks noChangeShapeType="1"/>
            </p:cNvSpPr>
            <p:nvPr/>
          </p:nvSpPr>
          <p:spPr bwMode="auto">
            <a:xfrm>
              <a:off x="5251" y="709"/>
              <a:ext cx="0" cy="152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9" name="Line 269"/>
            <p:cNvSpPr>
              <a:spLocks noChangeShapeType="1"/>
            </p:cNvSpPr>
            <p:nvPr/>
          </p:nvSpPr>
          <p:spPr bwMode="auto">
            <a:xfrm>
              <a:off x="3934" y="1091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0" name="Line 270"/>
            <p:cNvSpPr>
              <a:spLocks noChangeShapeType="1"/>
            </p:cNvSpPr>
            <p:nvPr/>
          </p:nvSpPr>
          <p:spPr bwMode="auto">
            <a:xfrm>
              <a:off x="3934" y="1282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1" name="Line 271"/>
            <p:cNvSpPr>
              <a:spLocks noChangeShapeType="1"/>
            </p:cNvSpPr>
            <p:nvPr/>
          </p:nvSpPr>
          <p:spPr bwMode="auto">
            <a:xfrm>
              <a:off x="3934" y="1473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2" name="Line 272"/>
            <p:cNvSpPr>
              <a:spLocks noChangeShapeType="1"/>
            </p:cNvSpPr>
            <p:nvPr/>
          </p:nvSpPr>
          <p:spPr bwMode="auto">
            <a:xfrm>
              <a:off x="3934" y="1664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3" name="Line 273"/>
            <p:cNvSpPr>
              <a:spLocks noChangeShapeType="1"/>
            </p:cNvSpPr>
            <p:nvPr/>
          </p:nvSpPr>
          <p:spPr bwMode="auto">
            <a:xfrm>
              <a:off x="3934" y="1855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4" name="Line 274"/>
            <p:cNvSpPr>
              <a:spLocks noChangeShapeType="1"/>
            </p:cNvSpPr>
            <p:nvPr/>
          </p:nvSpPr>
          <p:spPr bwMode="auto">
            <a:xfrm>
              <a:off x="3934" y="2046"/>
              <a:ext cx="17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05" name="Text Box 287"/>
          <p:cNvSpPr txBox="1">
            <a:spLocks noChangeArrowheads="1"/>
          </p:cNvSpPr>
          <p:nvPr/>
        </p:nvSpPr>
        <p:spPr bwMode="auto">
          <a:xfrm>
            <a:off x="7766082" y="2109794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706" name="Text Box 288"/>
          <p:cNvSpPr txBox="1">
            <a:spLocks noChangeArrowheads="1"/>
          </p:cNvSpPr>
          <p:nvPr/>
        </p:nvSpPr>
        <p:spPr bwMode="auto">
          <a:xfrm>
            <a:off x="7085044" y="2109794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1600" dirty="0"/>
              <a:t>1</a:t>
            </a:r>
            <a:endParaRPr lang="fr-FR" sz="1600" dirty="0"/>
          </a:p>
        </p:txBody>
      </p:sp>
      <p:sp>
        <p:nvSpPr>
          <p:cNvPr id="707" name="Text Box 289"/>
          <p:cNvSpPr txBox="1">
            <a:spLocks noChangeArrowheads="1"/>
          </p:cNvSpPr>
          <p:nvPr/>
        </p:nvSpPr>
        <p:spPr bwMode="auto">
          <a:xfrm>
            <a:off x="6397657" y="2109794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708" name="Text Box 290"/>
          <p:cNvSpPr txBox="1">
            <a:spLocks noChangeArrowheads="1"/>
          </p:cNvSpPr>
          <p:nvPr/>
        </p:nvSpPr>
        <p:spPr bwMode="auto">
          <a:xfrm>
            <a:off x="8464582" y="211773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709" name="Text Box 294"/>
          <p:cNvSpPr txBox="1">
            <a:spLocks noChangeArrowheads="1"/>
          </p:cNvSpPr>
          <p:nvPr/>
        </p:nvSpPr>
        <p:spPr bwMode="auto">
          <a:xfrm>
            <a:off x="7775607" y="2439994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710" name="Text Box 295"/>
          <p:cNvSpPr txBox="1">
            <a:spLocks noChangeArrowheads="1"/>
          </p:cNvSpPr>
          <p:nvPr/>
        </p:nvSpPr>
        <p:spPr bwMode="auto">
          <a:xfrm>
            <a:off x="7094569" y="2439994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711" name="Text Box 296"/>
          <p:cNvSpPr txBox="1">
            <a:spLocks noChangeArrowheads="1"/>
          </p:cNvSpPr>
          <p:nvPr/>
        </p:nvSpPr>
        <p:spPr bwMode="auto">
          <a:xfrm>
            <a:off x="6407182" y="2439994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1600"/>
              <a:t>1</a:t>
            </a:r>
            <a:endParaRPr lang="fr-FR" sz="1600"/>
          </a:p>
        </p:txBody>
      </p:sp>
      <p:sp>
        <p:nvSpPr>
          <p:cNvPr id="712" name="Text Box 297"/>
          <p:cNvSpPr txBox="1">
            <a:spLocks noChangeArrowheads="1"/>
          </p:cNvSpPr>
          <p:nvPr/>
        </p:nvSpPr>
        <p:spPr bwMode="auto">
          <a:xfrm>
            <a:off x="8474107" y="244793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713" name="Text Box 301"/>
          <p:cNvSpPr txBox="1">
            <a:spLocks noChangeArrowheads="1"/>
          </p:cNvSpPr>
          <p:nvPr/>
        </p:nvSpPr>
        <p:spPr bwMode="auto">
          <a:xfrm>
            <a:off x="7766082" y="27479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714" name="Text Box 302"/>
          <p:cNvSpPr txBox="1">
            <a:spLocks noChangeArrowheads="1"/>
          </p:cNvSpPr>
          <p:nvPr/>
        </p:nvSpPr>
        <p:spPr bwMode="auto">
          <a:xfrm>
            <a:off x="7085044" y="2747969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1600"/>
              <a:t>0</a:t>
            </a:r>
            <a:endParaRPr lang="fr-FR" sz="1600"/>
          </a:p>
        </p:txBody>
      </p:sp>
      <p:sp>
        <p:nvSpPr>
          <p:cNvPr id="715" name="Text Box 303"/>
          <p:cNvSpPr txBox="1">
            <a:spLocks noChangeArrowheads="1"/>
          </p:cNvSpPr>
          <p:nvPr/>
        </p:nvSpPr>
        <p:spPr bwMode="auto">
          <a:xfrm>
            <a:off x="6397657" y="27479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716" name="Text Box 304"/>
          <p:cNvSpPr txBox="1">
            <a:spLocks noChangeArrowheads="1"/>
          </p:cNvSpPr>
          <p:nvPr/>
        </p:nvSpPr>
        <p:spPr bwMode="auto">
          <a:xfrm>
            <a:off x="8464582" y="275590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717" name="Text Box 308"/>
          <p:cNvSpPr txBox="1">
            <a:spLocks noChangeArrowheads="1"/>
          </p:cNvSpPr>
          <p:nvPr/>
        </p:nvSpPr>
        <p:spPr bwMode="auto">
          <a:xfrm>
            <a:off x="7775607" y="30400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718" name="Text Box 309"/>
          <p:cNvSpPr txBox="1">
            <a:spLocks noChangeArrowheads="1"/>
          </p:cNvSpPr>
          <p:nvPr/>
        </p:nvSpPr>
        <p:spPr bwMode="auto">
          <a:xfrm>
            <a:off x="7094569" y="3040069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719" name="Text Box 310"/>
          <p:cNvSpPr txBox="1">
            <a:spLocks noChangeArrowheads="1"/>
          </p:cNvSpPr>
          <p:nvPr/>
        </p:nvSpPr>
        <p:spPr bwMode="auto">
          <a:xfrm>
            <a:off x="6407182" y="30400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720" name="Text Box 311"/>
          <p:cNvSpPr txBox="1">
            <a:spLocks noChangeArrowheads="1"/>
          </p:cNvSpPr>
          <p:nvPr/>
        </p:nvSpPr>
        <p:spPr bwMode="auto">
          <a:xfrm>
            <a:off x="8474107" y="304800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721" name="Text Box 315"/>
          <p:cNvSpPr txBox="1">
            <a:spLocks noChangeArrowheads="1"/>
          </p:cNvSpPr>
          <p:nvPr/>
        </p:nvSpPr>
        <p:spPr bwMode="auto">
          <a:xfrm>
            <a:off x="7766082" y="33448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722" name="Text Box 316"/>
          <p:cNvSpPr txBox="1">
            <a:spLocks noChangeArrowheads="1"/>
          </p:cNvSpPr>
          <p:nvPr/>
        </p:nvSpPr>
        <p:spPr bwMode="auto">
          <a:xfrm>
            <a:off x="7085044" y="3344869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1600"/>
              <a:t>1</a:t>
            </a:r>
            <a:endParaRPr lang="fr-FR" sz="1600"/>
          </a:p>
        </p:txBody>
      </p:sp>
      <p:sp>
        <p:nvSpPr>
          <p:cNvPr id="723" name="Text Box 317"/>
          <p:cNvSpPr txBox="1">
            <a:spLocks noChangeArrowheads="1"/>
          </p:cNvSpPr>
          <p:nvPr/>
        </p:nvSpPr>
        <p:spPr bwMode="auto">
          <a:xfrm>
            <a:off x="6397657" y="33448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1600"/>
              <a:t>0</a:t>
            </a:r>
            <a:endParaRPr lang="fr-FR" sz="1600"/>
          </a:p>
        </p:txBody>
      </p:sp>
      <p:sp>
        <p:nvSpPr>
          <p:cNvPr id="724" name="Text Box 318"/>
          <p:cNvSpPr txBox="1">
            <a:spLocks noChangeArrowheads="1"/>
          </p:cNvSpPr>
          <p:nvPr/>
        </p:nvSpPr>
        <p:spPr bwMode="auto">
          <a:xfrm>
            <a:off x="8464582" y="335280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25" name="Text Box 322"/>
          <p:cNvSpPr txBox="1">
            <a:spLocks noChangeArrowheads="1"/>
          </p:cNvSpPr>
          <p:nvPr/>
        </p:nvSpPr>
        <p:spPr bwMode="auto">
          <a:xfrm>
            <a:off x="7766082" y="36369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726" name="Text Box 323"/>
          <p:cNvSpPr txBox="1">
            <a:spLocks noChangeArrowheads="1"/>
          </p:cNvSpPr>
          <p:nvPr/>
        </p:nvSpPr>
        <p:spPr bwMode="auto">
          <a:xfrm>
            <a:off x="7085044" y="3636969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727" name="Text Box 324"/>
          <p:cNvSpPr txBox="1">
            <a:spLocks noChangeArrowheads="1"/>
          </p:cNvSpPr>
          <p:nvPr/>
        </p:nvSpPr>
        <p:spPr bwMode="auto">
          <a:xfrm>
            <a:off x="6397657" y="36369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1600"/>
              <a:t>0</a:t>
            </a:r>
            <a:endParaRPr lang="fr-FR" sz="1600"/>
          </a:p>
        </p:txBody>
      </p:sp>
      <p:sp>
        <p:nvSpPr>
          <p:cNvPr id="728" name="Text Box 325"/>
          <p:cNvSpPr txBox="1">
            <a:spLocks noChangeArrowheads="1"/>
          </p:cNvSpPr>
          <p:nvPr/>
        </p:nvSpPr>
        <p:spPr bwMode="auto">
          <a:xfrm>
            <a:off x="8464582" y="364490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29" name="Text Box 329"/>
          <p:cNvSpPr txBox="1">
            <a:spLocks noChangeArrowheads="1"/>
          </p:cNvSpPr>
          <p:nvPr/>
        </p:nvSpPr>
        <p:spPr bwMode="auto">
          <a:xfrm>
            <a:off x="7766082" y="39417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730" name="Text Box 330"/>
          <p:cNvSpPr txBox="1">
            <a:spLocks noChangeArrowheads="1"/>
          </p:cNvSpPr>
          <p:nvPr/>
        </p:nvSpPr>
        <p:spPr bwMode="auto">
          <a:xfrm>
            <a:off x="7085044" y="3941769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1600"/>
              <a:t>0</a:t>
            </a:r>
            <a:endParaRPr lang="fr-FR" sz="1600"/>
          </a:p>
        </p:txBody>
      </p:sp>
      <p:sp>
        <p:nvSpPr>
          <p:cNvPr id="731" name="Text Box 331"/>
          <p:cNvSpPr txBox="1">
            <a:spLocks noChangeArrowheads="1"/>
          </p:cNvSpPr>
          <p:nvPr/>
        </p:nvSpPr>
        <p:spPr bwMode="auto">
          <a:xfrm>
            <a:off x="6397657" y="3941769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sz="1600"/>
              <a:t>0</a:t>
            </a:r>
            <a:endParaRPr lang="fr-FR" sz="1600"/>
          </a:p>
        </p:txBody>
      </p:sp>
      <p:sp>
        <p:nvSpPr>
          <p:cNvPr id="732" name="Text Box 332"/>
          <p:cNvSpPr txBox="1">
            <a:spLocks noChangeArrowheads="1"/>
          </p:cNvSpPr>
          <p:nvPr/>
        </p:nvSpPr>
        <p:spPr bwMode="auto">
          <a:xfrm>
            <a:off x="8464582" y="394970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33" name="Text Box 1318"/>
          <p:cNvSpPr txBox="1">
            <a:spLocks noChangeArrowheads="1"/>
          </p:cNvSpPr>
          <p:nvPr/>
        </p:nvSpPr>
        <p:spPr bwMode="auto">
          <a:xfrm>
            <a:off x="7572396" y="1447194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جدول الحقيقة: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734" name="AutoShape 854"/>
          <p:cNvSpPr>
            <a:spLocks/>
          </p:cNvSpPr>
          <p:nvPr/>
        </p:nvSpPr>
        <p:spPr bwMode="auto">
          <a:xfrm>
            <a:off x="6072198" y="2005050"/>
            <a:ext cx="144000" cy="1836000"/>
          </a:xfrm>
          <a:prstGeom prst="leftBracket">
            <a:avLst>
              <a:gd name="adj" fmla="val 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35" name="Image 7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568" y="-48388"/>
            <a:ext cx="2145894" cy="1620000"/>
          </a:xfrm>
          <a:prstGeom prst="rect">
            <a:avLst/>
          </a:prstGeom>
          <a:noFill/>
        </p:spPr>
      </p:pic>
      <p:cxnSp>
        <p:nvCxnSpPr>
          <p:cNvPr id="409" name="Connecteur en angle 408"/>
          <p:cNvCxnSpPr/>
          <p:nvPr/>
        </p:nvCxnSpPr>
        <p:spPr>
          <a:xfrm flipV="1">
            <a:off x="2083545" y="773919"/>
            <a:ext cx="3384000" cy="792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4" name="Connecteur en angle 413"/>
          <p:cNvCxnSpPr/>
          <p:nvPr/>
        </p:nvCxnSpPr>
        <p:spPr>
          <a:xfrm flipV="1">
            <a:off x="3616819" y="857232"/>
            <a:ext cx="1872000" cy="720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6" name="AutoShape 1364"/>
          <p:cNvSpPr>
            <a:spLocks noChangeAspect="1" noChangeArrowheads="1"/>
          </p:cNvSpPr>
          <p:nvPr/>
        </p:nvSpPr>
        <p:spPr bwMode="auto">
          <a:xfrm>
            <a:off x="5424058" y="749549"/>
            <a:ext cx="202456" cy="236250"/>
          </a:xfrm>
          <a:prstGeom prst="flowChartDelay">
            <a:avLst/>
          </a:prstGeom>
          <a:ln>
            <a:solidFill>
              <a:srgbClr val="CC00CC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417" name="Connecteur en angle 416"/>
          <p:cNvCxnSpPr/>
          <p:nvPr/>
        </p:nvCxnSpPr>
        <p:spPr>
          <a:xfrm flipV="1">
            <a:off x="4929190" y="940545"/>
            <a:ext cx="504000" cy="1008000"/>
          </a:xfrm>
          <a:prstGeom prst="bentConnector3">
            <a:avLst>
              <a:gd name="adj1" fmla="val 45351"/>
            </a:avLst>
          </a:prstGeom>
          <a:ln>
            <a:solidFill>
              <a:srgbClr val="CC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8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3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3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8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3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8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3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8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3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3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8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3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8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3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8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8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8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3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314" grpId="0" animBg="1"/>
      <p:bldP spid="311" grpId="0"/>
      <p:bldP spid="312" grpId="0"/>
      <p:bldP spid="313" grpId="0"/>
      <p:bldP spid="317" grpId="0" animBg="1"/>
      <p:bldP spid="306" grpId="0"/>
      <p:bldP spid="322" grpId="0"/>
      <p:bldP spid="705" grpId="0"/>
      <p:bldP spid="706" grpId="0"/>
      <p:bldP spid="707" grpId="0"/>
      <p:bldP spid="708" grpId="0"/>
      <p:bldP spid="709" grpId="0"/>
      <p:bldP spid="710" grpId="0"/>
      <p:bldP spid="711" grpId="0"/>
      <p:bldP spid="712" grpId="0"/>
      <p:bldP spid="713" grpId="0"/>
      <p:bldP spid="714" grpId="0"/>
      <p:bldP spid="715" grpId="0"/>
      <p:bldP spid="716" grpId="0"/>
      <p:bldP spid="717" grpId="0"/>
      <p:bldP spid="718" grpId="0"/>
      <p:bldP spid="719" grpId="0"/>
      <p:bldP spid="720" grpId="0"/>
      <p:bldP spid="721" grpId="0"/>
      <p:bldP spid="722" grpId="0"/>
      <p:bldP spid="723" grpId="0"/>
      <p:bldP spid="724" grpId="0"/>
      <p:bldP spid="725" grpId="0"/>
      <p:bldP spid="726" grpId="0"/>
      <p:bldP spid="727" grpId="0"/>
      <p:bldP spid="728" grpId="0"/>
      <p:bldP spid="729" grpId="0"/>
      <p:bldP spid="730" grpId="0"/>
      <p:bldP spid="731" grpId="0"/>
      <p:bldP spid="3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373393" y="71414"/>
            <a:ext cx="5556329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fr-FR" sz="1600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sz="2000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: </a:t>
            </a:r>
            <a:r>
              <a:rPr lang="ar-SA" sz="2000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أنجز </a:t>
            </a:r>
            <a:r>
              <a:rPr lang="ar-SA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عداد تنازلي</a:t>
            </a:r>
            <a:r>
              <a:rPr lang="fr-FR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باستعمال </a:t>
            </a:r>
            <a:r>
              <a:rPr lang="ar-DZ" sz="2000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JK   </a:t>
            </a:r>
            <a:r>
              <a:rPr lang="ar-SA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</a:t>
            </a:r>
            <a:r>
              <a:rPr lang="ar-DZ" sz="2000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12</a:t>
            </a:r>
            <a:r>
              <a:rPr lang="ar-SA" sz="2000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قطع</a:t>
            </a:r>
            <a:r>
              <a:rPr lang="fr-FR" sz="2000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79161" y="500042"/>
            <a:ext cx="366638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>
                <a:ea typeface="Times New Roman" pitchFamily="18" charset="0"/>
                <a:cs typeface="Arabic Transparent" pitchFamily="2" charset="-78"/>
              </a:rPr>
              <a:t>إذا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>
                <a:ea typeface="Times New Roman" pitchFamily="18" charset="0"/>
                <a:cs typeface="Arabic Transparent" pitchFamily="2" charset="-78"/>
              </a:rPr>
              <a:t>كان العدد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لا</a:t>
            </a:r>
            <a:r>
              <a:rPr lang="en-US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يساوي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(2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):   N </a:t>
            </a:r>
            <a:r>
              <a:rPr lang="fr-FR">
                <a:cs typeface="Times New Roman" pitchFamily="18" charset="0"/>
              </a:rPr>
              <a:t>≠ </a:t>
            </a:r>
            <a:r>
              <a:rPr lang="fr-FR">
                <a:cs typeface="Arabic Transparent" pitchFamily="2" charset="-78"/>
              </a:rPr>
              <a:t>2</a:t>
            </a:r>
            <a:r>
              <a:rPr lang="fr-FR" baseline="30000">
                <a:cs typeface="Arabic Transparent" pitchFamily="2" charset="-78"/>
              </a:rPr>
              <a:t>n</a:t>
            </a:r>
            <a:r>
              <a:rPr lang="fr-FR"/>
              <a:t>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414825" y="796905"/>
            <a:ext cx="261802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>
                <a:ea typeface="Times New Roman" pitchFamily="18" charset="0"/>
                <a:cs typeface="Arabic Transparent" pitchFamily="2" charset="-78"/>
              </a:rPr>
              <a:t>نأخذ عدد القلابات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كما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يلي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/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59361" y="828655"/>
            <a:ext cx="149432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≥ N &gt; 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750177" y="1222355"/>
            <a:ext cx="305724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Wingdings" pitchFamily="2" charset="2"/>
              <a:buChar char=""/>
              <a:tabLst>
                <a:tab pos="1350963" algn="l"/>
              </a:tabLst>
            </a:pPr>
            <a:r>
              <a:rPr lang="ar-SA" dirty="0">
                <a:ea typeface="Times New Roman" pitchFamily="18" charset="0"/>
                <a:cs typeface="Arabic Transparent" pitchFamily="2" charset="-78"/>
              </a:rPr>
              <a:t>عدد </a:t>
            </a:r>
            <a:r>
              <a:rPr lang="ar-SA" dirty="0" err="1">
                <a:ea typeface="Times New Roman" pitchFamily="18" charset="0"/>
                <a:cs typeface="Arabic Transparent" pitchFamily="2" charset="-78"/>
              </a:rPr>
              <a:t>القلابات</a:t>
            </a:r>
            <a:r>
              <a:rPr lang="ar-SA" dirty="0">
                <a:ea typeface="Times New Roman" pitchFamily="18" charset="0"/>
                <a:cs typeface="Arabic Transparent" pitchFamily="2" charset="-78"/>
              </a:rPr>
              <a:t> اللازمة لعد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12</a:t>
            </a:r>
            <a:r>
              <a:rPr lang="ar-SA" dirty="0" smtClean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dirty="0">
                <a:ea typeface="Times New Roman" pitchFamily="18" charset="0"/>
                <a:cs typeface="Arabic Transparent" pitchFamily="2" charset="-78"/>
              </a:rPr>
              <a:t>قطع :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616299" y="1654155"/>
            <a:ext cx="149432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≥ N &gt; 2</a:t>
            </a:r>
            <a:r>
              <a:rPr lang="fr-FR" baseline="30000">
                <a:ea typeface="Times New Roman" pitchFamily="18" charset="0"/>
                <a:cs typeface="Arabic Transparent" pitchFamily="2" charset="-78"/>
              </a:rPr>
              <a:t>n-1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416524" y="1654155"/>
            <a:ext cx="279916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dirty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≥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12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&gt; 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n-1 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       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n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= 4 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929322" y="1739880"/>
            <a:ext cx="395288" cy="144462"/>
          </a:xfrm>
          <a:prstGeom prst="rightArrow">
            <a:avLst>
              <a:gd name="adj1" fmla="val 50000"/>
              <a:gd name="adj2" fmla="val 68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000496" y="1739880"/>
            <a:ext cx="395287" cy="144462"/>
          </a:xfrm>
          <a:prstGeom prst="rightArrow">
            <a:avLst>
              <a:gd name="adj1" fmla="val 50000"/>
              <a:gd name="adj2" fmla="val 68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889545" y="2000240"/>
            <a:ext cx="1955985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Wingdings" pitchFamily="2" charset="2"/>
              <a:buChar char=""/>
              <a:tabLst>
                <a:tab pos="1350963" algn="l"/>
              </a:tabLst>
            </a:pPr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شرط بداية العد  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:   </a:t>
            </a:r>
          </a:p>
        </p:txBody>
      </p:sp>
      <p:grpSp>
        <p:nvGrpSpPr>
          <p:cNvPr id="180" name="Groupe 179"/>
          <p:cNvGrpSpPr/>
          <p:nvPr/>
        </p:nvGrpSpPr>
        <p:grpSpPr>
          <a:xfrm>
            <a:off x="1541561" y="2428868"/>
            <a:ext cx="6824176" cy="369332"/>
            <a:chOff x="1541561" y="2441575"/>
            <a:chExt cx="6824176" cy="369332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5183286" y="2487613"/>
              <a:ext cx="889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6683474" y="2487613"/>
              <a:ext cx="88900" cy="0"/>
            </a:xfrm>
            <a:prstGeom prst="line">
              <a:avLst/>
            </a:prstGeom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200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541561" y="2441575"/>
              <a:ext cx="6824176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r>
                <a:rPr lang="fr-FR" b="1" dirty="0">
                  <a:solidFill>
                    <a:srgbClr val="FFFF00"/>
                  </a:solidFill>
                </a:rPr>
                <a:t>N = </a:t>
              </a:r>
              <a:r>
                <a:rPr lang="fr-FR" b="1" dirty="0" smtClean="0">
                  <a:solidFill>
                    <a:srgbClr val="FFFF00"/>
                  </a:solidFill>
                </a:rPr>
                <a:t>(1</a:t>
              </a:r>
              <a:r>
                <a:rPr lang="ar-DZ" b="1" dirty="0" smtClean="0">
                  <a:solidFill>
                    <a:srgbClr val="FFFF00"/>
                  </a:solidFill>
                </a:rPr>
                <a:t>2</a:t>
              </a:r>
              <a:r>
                <a:rPr lang="fr-FR" b="1" dirty="0" smtClean="0">
                  <a:solidFill>
                    <a:srgbClr val="FFFF00"/>
                  </a:solidFill>
                </a:rPr>
                <a:t>)</a:t>
              </a:r>
              <a:r>
                <a:rPr lang="fr-FR" b="1" baseline="-30000" dirty="0" smtClean="0">
                  <a:solidFill>
                    <a:srgbClr val="FFFF00"/>
                  </a:solidFill>
                </a:rPr>
                <a:t>10</a:t>
              </a:r>
              <a:r>
                <a:rPr lang="fr-FR" b="1" dirty="0" smtClean="0">
                  <a:solidFill>
                    <a:srgbClr val="FFFF00"/>
                  </a:solidFill>
                </a:rPr>
                <a:t> </a:t>
              </a:r>
              <a:r>
                <a:rPr lang="fr-FR" b="1" dirty="0">
                  <a:solidFill>
                    <a:srgbClr val="FFFF00"/>
                  </a:solidFill>
                </a:rPr>
                <a:t>= (</a:t>
              </a:r>
              <a:r>
                <a:rPr lang="fr-FR" b="1" dirty="0" smtClean="0">
                  <a:solidFill>
                    <a:srgbClr val="FFFF00"/>
                  </a:solidFill>
                </a:rPr>
                <a:t>110</a:t>
              </a:r>
              <a:r>
                <a:rPr lang="ar-DZ" b="1" dirty="0" smtClean="0">
                  <a:solidFill>
                    <a:srgbClr val="FFFF00"/>
                  </a:solidFill>
                </a:rPr>
                <a:t>0</a:t>
              </a:r>
              <a:r>
                <a:rPr lang="fr-FR" b="1" dirty="0" smtClean="0">
                  <a:solidFill>
                    <a:srgbClr val="FFFF00"/>
                  </a:solidFill>
                </a:rPr>
                <a:t>)</a:t>
              </a:r>
              <a:r>
                <a:rPr lang="fr-FR" b="1" baseline="-30000" dirty="0" smtClean="0">
                  <a:solidFill>
                    <a:srgbClr val="FFFF00"/>
                  </a:solidFill>
                </a:rPr>
                <a:t>2</a:t>
              </a:r>
              <a:r>
                <a:rPr lang="fr-FR" b="1" dirty="0" smtClean="0">
                  <a:solidFill>
                    <a:srgbClr val="FFFF00"/>
                  </a:solidFill>
                </a:rPr>
                <a:t> </a:t>
              </a:r>
              <a:r>
                <a:rPr lang="fr-FR" b="1" dirty="0">
                  <a:solidFill>
                    <a:srgbClr val="FFFF00"/>
                  </a:solidFill>
                </a:rPr>
                <a:t>= Q</a:t>
              </a:r>
              <a:r>
                <a:rPr lang="fr-FR" b="1" baseline="-25000" dirty="0">
                  <a:solidFill>
                    <a:srgbClr val="FFFF00"/>
                  </a:solidFill>
                </a:rPr>
                <a:t>D</a:t>
              </a:r>
              <a:r>
                <a:rPr lang="fr-FR" b="1" dirty="0">
                  <a:solidFill>
                    <a:srgbClr val="FFFF00"/>
                  </a:solidFill>
                </a:rPr>
                <a:t>Q</a:t>
              </a:r>
              <a:r>
                <a:rPr lang="fr-FR" b="1" baseline="-30000" dirty="0">
                  <a:solidFill>
                    <a:srgbClr val="FFFF00"/>
                  </a:solidFill>
                </a:rPr>
                <a:t>C</a:t>
              </a:r>
              <a:r>
                <a:rPr lang="fr-FR" b="1" dirty="0">
                  <a:solidFill>
                    <a:srgbClr val="FFFF00"/>
                  </a:solidFill>
                </a:rPr>
                <a:t>Q</a:t>
              </a:r>
              <a:r>
                <a:rPr lang="fr-FR" b="1" baseline="-30000" dirty="0">
                  <a:solidFill>
                    <a:srgbClr val="FFFF00"/>
                  </a:solidFill>
                </a:rPr>
                <a:t>B</a:t>
              </a:r>
              <a:r>
                <a:rPr lang="fr-FR" b="1" dirty="0">
                  <a:solidFill>
                    <a:srgbClr val="FFFF00"/>
                  </a:solidFill>
                </a:rPr>
                <a:t>Q</a:t>
              </a:r>
              <a:r>
                <a:rPr lang="fr-FR" b="1" baseline="-30000" dirty="0">
                  <a:solidFill>
                    <a:srgbClr val="FFFF00"/>
                  </a:solidFill>
                </a:rPr>
                <a:t>A      </a:t>
              </a:r>
              <a:r>
                <a:rPr lang="ar-DZ" b="1" baseline="-30000" dirty="0" smtClean="0">
                  <a:solidFill>
                    <a:srgbClr val="FFFF00"/>
                  </a:solidFill>
                </a:rPr>
                <a:t>       </a:t>
              </a:r>
              <a:r>
                <a:rPr lang="fr-FR" b="1" dirty="0" smtClean="0">
                  <a:solidFill>
                    <a:srgbClr val="FFFF00"/>
                  </a:solidFill>
                </a:rPr>
                <a:t> </a:t>
              </a:r>
              <a:r>
                <a:rPr lang="fr-FR" b="1" dirty="0">
                  <a:solidFill>
                    <a:srgbClr val="FFFF00"/>
                  </a:solidFill>
                </a:rPr>
                <a:t>(  Q</a:t>
              </a:r>
              <a:r>
                <a:rPr lang="fr-FR" b="1" baseline="-25000" dirty="0">
                  <a:solidFill>
                    <a:srgbClr val="FFFF00"/>
                  </a:solidFill>
                </a:rPr>
                <a:t>D</a:t>
              </a:r>
              <a:r>
                <a:rPr lang="fr-FR" b="1" dirty="0">
                  <a:solidFill>
                    <a:srgbClr val="FFFF00"/>
                  </a:solidFill>
                </a:rPr>
                <a:t>Q</a:t>
              </a:r>
              <a:r>
                <a:rPr lang="fr-FR" b="1" baseline="-30000" dirty="0">
                  <a:solidFill>
                    <a:srgbClr val="FFFF00"/>
                  </a:solidFill>
                </a:rPr>
                <a:t>C</a:t>
              </a:r>
              <a:r>
                <a:rPr lang="fr-FR" b="1" dirty="0">
                  <a:solidFill>
                    <a:srgbClr val="FFFF00"/>
                  </a:solidFill>
                </a:rPr>
                <a:t>Q</a:t>
              </a:r>
              <a:r>
                <a:rPr lang="fr-FR" b="1" baseline="-30000" dirty="0">
                  <a:solidFill>
                    <a:srgbClr val="FFFF00"/>
                  </a:solidFill>
                </a:rPr>
                <a:t>B</a:t>
              </a:r>
              <a:r>
                <a:rPr lang="fr-FR" b="1" dirty="0">
                  <a:solidFill>
                    <a:srgbClr val="FFFF00"/>
                  </a:solidFill>
                </a:rPr>
                <a:t>Q</a:t>
              </a:r>
              <a:r>
                <a:rPr lang="fr-FR" b="1" baseline="-30000" dirty="0">
                  <a:solidFill>
                    <a:srgbClr val="FFFF00"/>
                  </a:solidFill>
                </a:rPr>
                <a:t>A</a:t>
              </a:r>
              <a:r>
                <a:rPr lang="fr-FR" b="1" dirty="0">
                  <a:solidFill>
                    <a:srgbClr val="FFFF00"/>
                  </a:solidFill>
                </a:rPr>
                <a:t> </a:t>
              </a:r>
              <a:r>
                <a:rPr lang="ar-DZ" b="1" dirty="0">
                  <a:solidFill>
                    <a:srgbClr val="FFFF00"/>
                  </a:solidFill>
                </a:rPr>
                <a:t>(</a:t>
              </a:r>
              <a:r>
                <a:rPr lang="ar-DZ" b="1" dirty="0">
                  <a:solidFill>
                    <a:srgbClr val="FFFF00"/>
                  </a:solidFill>
                  <a:ea typeface="Times New Roman" pitchFamily="18" charset="0"/>
                </a:rPr>
                <a:t>شرط </a:t>
              </a:r>
              <a:r>
                <a:rPr lang="ar-DZ" b="1" dirty="0" smtClean="0">
                  <a:solidFill>
                    <a:srgbClr val="FFFF00"/>
                  </a:solidFill>
                  <a:ea typeface="Times New Roman" pitchFamily="18" charset="0"/>
                </a:rPr>
                <a:t>بداية العد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5143504" y="2558096"/>
              <a:ext cx="360362" cy="142875"/>
            </a:xfrm>
            <a:prstGeom prst="rightArrow">
              <a:avLst>
                <a:gd name="adj1" fmla="val 50000"/>
                <a:gd name="adj2" fmla="val 6305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4496690" y="2482262"/>
              <a:ext cx="1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763045" y="2482262"/>
              <a:ext cx="1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6439371" y="2489673"/>
              <a:ext cx="1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6705726" y="2489673"/>
              <a:ext cx="1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e 176"/>
          <p:cNvGrpSpPr/>
          <p:nvPr/>
        </p:nvGrpSpPr>
        <p:grpSpPr>
          <a:xfrm>
            <a:off x="1697227" y="3765548"/>
            <a:ext cx="6948000" cy="2060330"/>
            <a:chOff x="1714480" y="3954799"/>
            <a:chExt cx="6948000" cy="2060330"/>
          </a:xfrm>
        </p:grpSpPr>
        <p:cxnSp>
          <p:nvCxnSpPr>
            <p:cNvPr id="24" name="Connecteur en angle 23"/>
            <p:cNvCxnSpPr/>
            <p:nvPr/>
          </p:nvCxnSpPr>
          <p:spPr>
            <a:xfrm flipV="1">
              <a:off x="1714480" y="3954799"/>
              <a:ext cx="6948000" cy="2052000"/>
            </a:xfrm>
            <a:prstGeom prst="bentConnector3">
              <a:avLst>
                <a:gd name="adj1" fmla="val 99890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Line 1281"/>
            <p:cNvSpPr>
              <a:spLocks noChangeShapeType="1"/>
            </p:cNvSpPr>
            <p:nvPr/>
          </p:nvSpPr>
          <p:spPr bwMode="auto">
            <a:xfrm>
              <a:off x="3489413" y="5764420"/>
              <a:ext cx="0" cy="239692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9" name="Line 380"/>
            <p:cNvSpPr>
              <a:spLocks noChangeAspect="1" noChangeShapeType="1"/>
            </p:cNvSpPr>
            <p:nvPr/>
          </p:nvSpPr>
          <p:spPr bwMode="auto">
            <a:xfrm>
              <a:off x="8496907" y="4242521"/>
              <a:ext cx="150153" cy="0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Line 1282"/>
            <p:cNvSpPr>
              <a:spLocks noChangeShapeType="1"/>
            </p:cNvSpPr>
            <p:nvPr/>
          </p:nvSpPr>
          <p:spPr bwMode="auto">
            <a:xfrm>
              <a:off x="1725497" y="5775437"/>
              <a:ext cx="0" cy="239692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cxnSp>
        <p:nvCxnSpPr>
          <p:cNvPr id="26" name="Connecteur en angle 25"/>
          <p:cNvCxnSpPr/>
          <p:nvPr/>
        </p:nvCxnSpPr>
        <p:spPr>
          <a:xfrm flipV="1">
            <a:off x="3865513" y="4969462"/>
            <a:ext cx="840854" cy="45247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/>
          <p:nvPr/>
        </p:nvCxnSpPr>
        <p:spPr>
          <a:xfrm flipV="1">
            <a:off x="2099885" y="4959006"/>
            <a:ext cx="840854" cy="45247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3" name="Groupe 162"/>
          <p:cNvGrpSpPr/>
          <p:nvPr/>
        </p:nvGrpSpPr>
        <p:grpSpPr>
          <a:xfrm>
            <a:off x="142844" y="4789042"/>
            <a:ext cx="1022292" cy="293079"/>
            <a:chOff x="160097" y="4978293"/>
            <a:chExt cx="1022292" cy="293079"/>
          </a:xfrm>
        </p:grpSpPr>
        <p:sp>
          <p:nvSpPr>
            <p:cNvPr id="50" name="Line 392"/>
            <p:cNvSpPr>
              <a:spLocks noChangeAspect="1" noChangeShapeType="1"/>
            </p:cNvSpPr>
            <p:nvPr/>
          </p:nvSpPr>
          <p:spPr bwMode="auto">
            <a:xfrm>
              <a:off x="424911" y="5143578"/>
              <a:ext cx="757478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1" name="Text Box 393"/>
            <p:cNvSpPr txBox="1">
              <a:spLocks noChangeAspect="1" noChangeArrowheads="1"/>
            </p:cNvSpPr>
            <p:nvPr/>
          </p:nvSpPr>
          <p:spPr bwMode="auto">
            <a:xfrm>
              <a:off x="160097" y="4978710"/>
              <a:ext cx="430385" cy="29266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H</a:t>
              </a:r>
            </a:p>
          </p:txBody>
        </p:sp>
        <p:grpSp>
          <p:nvGrpSpPr>
            <p:cNvPr id="155" name="Groupe 154"/>
            <p:cNvGrpSpPr/>
            <p:nvPr/>
          </p:nvGrpSpPr>
          <p:grpSpPr>
            <a:xfrm>
              <a:off x="476558" y="4978293"/>
              <a:ext cx="391982" cy="109914"/>
              <a:chOff x="476558" y="4995546"/>
              <a:chExt cx="391982" cy="109914"/>
            </a:xfrm>
          </p:grpSpPr>
          <p:sp>
            <p:nvSpPr>
              <p:cNvPr id="52" name="AutoShape 395"/>
              <p:cNvSpPr>
                <a:spLocks noChangeAspect="1"/>
              </p:cNvSpPr>
              <p:nvPr/>
            </p:nvSpPr>
            <p:spPr bwMode="auto">
              <a:xfrm rot="16200000">
                <a:off x="542080" y="5008513"/>
                <a:ext cx="103961" cy="78027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AutoShape 396"/>
              <p:cNvSpPr>
                <a:spLocks noChangeAspect="1"/>
              </p:cNvSpPr>
              <p:nvPr/>
            </p:nvSpPr>
            <p:spPr bwMode="auto">
              <a:xfrm rot="16200000">
                <a:off x="695364" y="5009429"/>
                <a:ext cx="103961" cy="78027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397"/>
              <p:cNvSpPr>
                <a:spLocks noChangeAspect="1" noChangeShapeType="1"/>
              </p:cNvSpPr>
              <p:nvPr/>
            </p:nvSpPr>
            <p:spPr bwMode="auto">
              <a:xfrm>
                <a:off x="633535" y="5104086"/>
                <a:ext cx="75719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398"/>
              <p:cNvSpPr>
                <a:spLocks noChangeAspect="1" noChangeShapeType="1"/>
              </p:cNvSpPr>
              <p:nvPr/>
            </p:nvSpPr>
            <p:spPr bwMode="auto">
              <a:xfrm>
                <a:off x="792821" y="5105460"/>
                <a:ext cx="75719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399"/>
              <p:cNvSpPr>
                <a:spLocks noChangeAspect="1" noChangeShapeType="1"/>
              </p:cNvSpPr>
              <p:nvPr/>
            </p:nvSpPr>
            <p:spPr bwMode="auto">
              <a:xfrm>
                <a:off x="476558" y="5098133"/>
                <a:ext cx="75719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70" name="Groupe 169"/>
          <p:cNvGrpSpPr/>
          <p:nvPr/>
        </p:nvGrpSpPr>
        <p:grpSpPr>
          <a:xfrm>
            <a:off x="4001707" y="3230233"/>
            <a:ext cx="465026" cy="1372676"/>
            <a:chOff x="4018960" y="3419484"/>
            <a:chExt cx="465026" cy="1372676"/>
          </a:xfrm>
        </p:grpSpPr>
        <p:sp>
          <p:nvSpPr>
            <p:cNvPr id="32" name="Line 373"/>
            <p:cNvSpPr>
              <a:spLocks noChangeAspect="1" noChangeShapeType="1"/>
            </p:cNvSpPr>
            <p:nvPr/>
          </p:nvSpPr>
          <p:spPr bwMode="auto">
            <a:xfrm>
              <a:off x="4187713" y="3712160"/>
              <a:ext cx="0" cy="1080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5" name="Text Box 420"/>
            <p:cNvSpPr txBox="1">
              <a:spLocks noChangeAspect="1" noChangeArrowheads="1"/>
            </p:cNvSpPr>
            <p:nvPr/>
          </p:nvSpPr>
          <p:spPr bwMode="auto">
            <a:xfrm>
              <a:off x="4018960" y="3419484"/>
              <a:ext cx="465026" cy="33674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/>
                <a:t>Q</a:t>
              </a:r>
              <a:r>
                <a:rPr lang="fr-FR" sz="1600" b="1" baseline="-25000"/>
                <a:t>B</a:t>
              </a:r>
              <a:endParaRPr lang="fr-FR" sz="1600" b="1"/>
            </a:p>
          </p:txBody>
        </p:sp>
      </p:grpSp>
      <p:grpSp>
        <p:nvGrpSpPr>
          <p:cNvPr id="171" name="Groupe 170"/>
          <p:cNvGrpSpPr/>
          <p:nvPr/>
        </p:nvGrpSpPr>
        <p:grpSpPr>
          <a:xfrm>
            <a:off x="5751236" y="3235065"/>
            <a:ext cx="502894" cy="1344728"/>
            <a:chOff x="5768489" y="3424316"/>
            <a:chExt cx="502894" cy="1344728"/>
          </a:xfrm>
        </p:grpSpPr>
        <p:sp>
          <p:nvSpPr>
            <p:cNvPr id="31" name="Line 372"/>
            <p:cNvSpPr>
              <a:spLocks noChangeAspect="1" noChangeShapeType="1"/>
            </p:cNvSpPr>
            <p:nvPr/>
          </p:nvSpPr>
          <p:spPr bwMode="auto">
            <a:xfrm>
              <a:off x="5942370" y="3689044"/>
              <a:ext cx="0" cy="1080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6" name="Text Box 421"/>
            <p:cNvSpPr txBox="1">
              <a:spLocks noChangeAspect="1" noChangeArrowheads="1"/>
            </p:cNvSpPr>
            <p:nvPr/>
          </p:nvSpPr>
          <p:spPr bwMode="auto">
            <a:xfrm>
              <a:off x="5768489" y="3424316"/>
              <a:ext cx="502894" cy="36416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Q</a:t>
              </a:r>
              <a:r>
                <a:rPr lang="fr-FR" sz="1600" b="1" baseline="-25000" dirty="0"/>
                <a:t>C</a:t>
              </a:r>
              <a:endParaRPr lang="fr-FR" sz="1600" b="1" dirty="0"/>
            </a:p>
          </p:txBody>
        </p:sp>
      </p:grpSp>
      <p:grpSp>
        <p:nvGrpSpPr>
          <p:cNvPr id="169" name="Groupe 168"/>
          <p:cNvGrpSpPr/>
          <p:nvPr/>
        </p:nvGrpSpPr>
        <p:grpSpPr>
          <a:xfrm>
            <a:off x="2255003" y="3262015"/>
            <a:ext cx="513793" cy="1340428"/>
            <a:chOff x="2272256" y="3451266"/>
            <a:chExt cx="513793" cy="1340428"/>
          </a:xfrm>
        </p:grpSpPr>
        <p:sp>
          <p:nvSpPr>
            <p:cNvPr id="77" name="Line 422"/>
            <p:cNvSpPr>
              <a:spLocks noChangeAspect="1" noChangeShapeType="1"/>
            </p:cNvSpPr>
            <p:nvPr/>
          </p:nvSpPr>
          <p:spPr bwMode="auto">
            <a:xfrm>
              <a:off x="2436466" y="3711694"/>
              <a:ext cx="0" cy="1080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8" name="Text Box 423"/>
            <p:cNvSpPr txBox="1">
              <a:spLocks noChangeAspect="1" noChangeArrowheads="1"/>
            </p:cNvSpPr>
            <p:nvPr/>
          </p:nvSpPr>
          <p:spPr bwMode="auto">
            <a:xfrm>
              <a:off x="2272256" y="3451266"/>
              <a:ext cx="513793" cy="30854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Q</a:t>
              </a:r>
              <a:r>
                <a:rPr lang="fr-FR" sz="1600" b="1" baseline="-25000" dirty="0"/>
                <a:t>A</a:t>
              </a:r>
              <a:endParaRPr lang="fr-FR" sz="1600" b="1" dirty="0"/>
            </a:p>
          </p:txBody>
        </p:sp>
      </p:grpSp>
      <p:sp>
        <p:nvSpPr>
          <p:cNvPr id="106" name="Text Box 1366"/>
          <p:cNvSpPr txBox="1">
            <a:spLocks noChangeArrowheads="1"/>
          </p:cNvSpPr>
          <p:nvPr/>
        </p:nvSpPr>
        <p:spPr bwMode="auto">
          <a:xfrm>
            <a:off x="2294704" y="3068714"/>
            <a:ext cx="296635" cy="2012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DZ" sz="1400" b="1" dirty="0">
                <a:solidFill>
                  <a:srgbClr val="FF00FF"/>
                </a:solidFill>
              </a:rPr>
              <a:t>0</a:t>
            </a:r>
            <a:endParaRPr lang="fr-FR" sz="1400" b="1" dirty="0"/>
          </a:p>
        </p:txBody>
      </p:sp>
      <p:sp>
        <p:nvSpPr>
          <p:cNvPr id="107" name="Text Box 1367"/>
          <p:cNvSpPr txBox="1">
            <a:spLocks noChangeArrowheads="1"/>
          </p:cNvSpPr>
          <p:nvPr/>
        </p:nvSpPr>
        <p:spPr bwMode="auto">
          <a:xfrm>
            <a:off x="4049352" y="3044877"/>
            <a:ext cx="370793" cy="2026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>
                <a:solidFill>
                  <a:srgbClr val="FF00FF"/>
                </a:solidFill>
              </a:rPr>
              <a:t>0</a:t>
            </a:r>
            <a:endParaRPr lang="fr-FR" sz="1400" b="1" dirty="0"/>
          </a:p>
        </p:txBody>
      </p:sp>
      <p:sp>
        <p:nvSpPr>
          <p:cNvPr id="108" name="Text Box 1368"/>
          <p:cNvSpPr txBox="1">
            <a:spLocks noChangeArrowheads="1"/>
          </p:cNvSpPr>
          <p:nvPr/>
        </p:nvSpPr>
        <p:spPr bwMode="auto">
          <a:xfrm>
            <a:off x="5784314" y="3025872"/>
            <a:ext cx="222476" cy="2012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>
                <a:solidFill>
                  <a:srgbClr val="FF00FF"/>
                </a:solidFill>
              </a:rPr>
              <a:t>1</a:t>
            </a:r>
            <a:endParaRPr lang="fr-FR" sz="1400" b="1"/>
          </a:p>
        </p:txBody>
      </p:sp>
      <p:grpSp>
        <p:nvGrpSpPr>
          <p:cNvPr id="176" name="Groupe 175"/>
          <p:cNvGrpSpPr/>
          <p:nvPr/>
        </p:nvGrpSpPr>
        <p:grpSpPr>
          <a:xfrm>
            <a:off x="1170435" y="4312535"/>
            <a:ext cx="1236862" cy="1307213"/>
            <a:chOff x="1187688" y="4501786"/>
            <a:chExt cx="1236862" cy="1307213"/>
          </a:xfrm>
        </p:grpSpPr>
        <p:grpSp>
          <p:nvGrpSpPr>
            <p:cNvPr id="59" name="Group 403"/>
            <p:cNvGrpSpPr>
              <a:grpSpLocks/>
            </p:cNvGrpSpPr>
            <p:nvPr/>
          </p:nvGrpSpPr>
          <p:grpSpPr bwMode="auto">
            <a:xfrm>
              <a:off x="1187688" y="4596943"/>
              <a:ext cx="1236862" cy="1129596"/>
              <a:chOff x="1334" y="2975"/>
              <a:chExt cx="934" cy="853"/>
            </a:xfrm>
          </p:grpSpPr>
          <p:sp>
            <p:nvSpPr>
              <p:cNvPr id="60" name="Oval 404"/>
              <p:cNvSpPr>
                <a:spLocks noChangeAspect="1" noChangeArrowheads="1"/>
              </p:cNvSpPr>
              <p:nvPr/>
            </p:nvSpPr>
            <p:spPr bwMode="auto">
              <a:xfrm>
                <a:off x="1334" y="3357"/>
                <a:ext cx="66" cy="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1" name="Group 405"/>
              <p:cNvGrpSpPr>
                <a:grpSpLocks/>
              </p:cNvGrpSpPr>
              <p:nvPr/>
            </p:nvGrpSpPr>
            <p:grpSpPr bwMode="auto">
              <a:xfrm>
                <a:off x="1359" y="2975"/>
                <a:ext cx="909" cy="853"/>
                <a:chOff x="1359" y="2975"/>
                <a:chExt cx="909" cy="853"/>
              </a:xfrm>
            </p:grpSpPr>
            <p:sp>
              <p:nvSpPr>
                <p:cNvPr id="62" name="Line 407"/>
                <p:cNvSpPr>
                  <a:spLocks noChangeAspect="1" noChangeShapeType="1"/>
                </p:cNvSpPr>
                <p:nvPr/>
              </p:nvSpPr>
              <p:spPr bwMode="auto">
                <a:xfrm>
                  <a:off x="2041" y="3114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" name="Rectangl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1406" y="2975"/>
                  <a:ext cx="633" cy="847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" name="Text Box 40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87" y="3567"/>
                  <a:ext cx="335" cy="25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65" name="AutoShape 4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398" y="3337"/>
                  <a:ext cx="122" cy="105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" name="Text Box 4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67" y="3575"/>
                  <a:ext cx="350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67" name="Text Box 4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59" y="2994"/>
                  <a:ext cx="406" cy="25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68" name="Text Box 4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69" y="2979"/>
                  <a:ext cx="313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69" name="Text Box 4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72" y="3278"/>
                  <a:ext cx="244" cy="25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>
                      <a:solidFill>
                        <a:srgbClr val="FF0000"/>
                      </a:solidFill>
                    </a:rPr>
                    <a:t>H</a:t>
                  </a:r>
                </a:p>
              </p:txBody>
            </p:sp>
            <p:sp>
              <p:nvSpPr>
                <p:cNvPr id="70" name="Line 415"/>
                <p:cNvSpPr>
                  <a:spLocks noChangeAspect="1" noChangeShapeType="1"/>
                </p:cNvSpPr>
                <p:nvPr/>
              </p:nvSpPr>
              <p:spPr bwMode="auto">
                <a:xfrm>
                  <a:off x="1862" y="3602"/>
                  <a:ext cx="8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1" name="Groupe 100"/>
            <p:cNvGrpSpPr/>
            <p:nvPr/>
          </p:nvGrpSpPr>
          <p:grpSpPr>
            <a:xfrm>
              <a:off x="1558372" y="5454544"/>
              <a:ext cx="297961" cy="354455"/>
              <a:chOff x="6173710" y="5490543"/>
              <a:chExt cx="357190" cy="424913"/>
            </a:xfrm>
          </p:grpSpPr>
          <p:sp>
            <p:nvSpPr>
              <p:cNvPr id="102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8" y="5828962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173710" y="5490543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  <p:grpSp>
          <p:nvGrpSpPr>
            <p:cNvPr id="114" name="Groupe 113"/>
            <p:cNvGrpSpPr/>
            <p:nvPr/>
          </p:nvGrpSpPr>
          <p:grpSpPr>
            <a:xfrm>
              <a:off x="1501885" y="4501786"/>
              <a:ext cx="297961" cy="409555"/>
              <a:chOff x="6205967" y="5822079"/>
              <a:chExt cx="357190" cy="490966"/>
            </a:xfrm>
          </p:grpSpPr>
          <p:sp>
            <p:nvSpPr>
              <p:cNvPr id="115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05967" y="5910449"/>
                <a:ext cx="357190" cy="40259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S</a:t>
                </a:r>
                <a:endParaRPr lang="fr-FR" sz="1400" b="1" dirty="0"/>
              </a:p>
            </p:txBody>
          </p:sp>
        </p:grpSp>
      </p:grpSp>
      <p:cxnSp>
        <p:nvCxnSpPr>
          <p:cNvPr id="140" name="Connecteur en angle 139"/>
          <p:cNvCxnSpPr/>
          <p:nvPr/>
        </p:nvCxnSpPr>
        <p:spPr>
          <a:xfrm flipV="1">
            <a:off x="5626317" y="4957670"/>
            <a:ext cx="840854" cy="45247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2" name="Groupe 171"/>
          <p:cNvGrpSpPr/>
          <p:nvPr/>
        </p:nvGrpSpPr>
        <p:grpSpPr>
          <a:xfrm>
            <a:off x="7517391" y="3208887"/>
            <a:ext cx="465026" cy="1361659"/>
            <a:chOff x="7534644" y="3398138"/>
            <a:chExt cx="465026" cy="1361659"/>
          </a:xfrm>
        </p:grpSpPr>
        <p:sp>
          <p:nvSpPr>
            <p:cNvPr id="142" name="Line 373"/>
            <p:cNvSpPr>
              <a:spLocks noChangeAspect="1" noChangeShapeType="1"/>
            </p:cNvSpPr>
            <p:nvPr/>
          </p:nvSpPr>
          <p:spPr bwMode="auto">
            <a:xfrm>
              <a:off x="7715272" y="3679797"/>
              <a:ext cx="0" cy="1080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Text Box 420"/>
            <p:cNvSpPr txBox="1">
              <a:spLocks noChangeAspect="1" noChangeArrowheads="1"/>
            </p:cNvSpPr>
            <p:nvPr/>
          </p:nvSpPr>
          <p:spPr bwMode="auto">
            <a:xfrm>
              <a:off x="7534644" y="3398138"/>
              <a:ext cx="465026" cy="33674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 smtClean="0"/>
                <a:t>Q</a:t>
              </a:r>
              <a:r>
                <a:rPr lang="fr-FR" sz="1600" b="1" baseline="-25000" dirty="0" smtClean="0"/>
                <a:t>D</a:t>
              </a:r>
              <a:endParaRPr lang="fr-FR" sz="1600" b="1" dirty="0"/>
            </a:p>
          </p:txBody>
        </p:sp>
      </p:grpSp>
      <p:sp>
        <p:nvSpPr>
          <p:cNvPr id="144" name="Text Box 1367"/>
          <p:cNvSpPr txBox="1">
            <a:spLocks noChangeArrowheads="1"/>
          </p:cNvSpPr>
          <p:nvPr/>
        </p:nvSpPr>
        <p:spPr bwMode="auto">
          <a:xfrm>
            <a:off x="7565036" y="3012514"/>
            <a:ext cx="370793" cy="2026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>
                <a:solidFill>
                  <a:srgbClr val="FF00FF"/>
                </a:solidFill>
              </a:rPr>
              <a:t>1</a:t>
            </a:r>
            <a:endParaRPr lang="fr-FR" sz="1400" b="1" dirty="0"/>
          </a:p>
        </p:txBody>
      </p:sp>
      <p:grpSp>
        <p:nvGrpSpPr>
          <p:cNvPr id="175" name="Groupe 174"/>
          <p:cNvGrpSpPr/>
          <p:nvPr/>
        </p:nvGrpSpPr>
        <p:grpSpPr>
          <a:xfrm>
            <a:off x="2935674" y="4313580"/>
            <a:ext cx="1235536" cy="1312330"/>
            <a:chOff x="2952927" y="4502831"/>
            <a:chExt cx="1235536" cy="1312330"/>
          </a:xfrm>
        </p:grpSpPr>
        <p:grpSp>
          <p:nvGrpSpPr>
            <p:cNvPr id="164" name="Groupe 163"/>
            <p:cNvGrpSpPr/>
            <p:nvPr/>
          </p:nvGrpSpPr>
          <p:grpSpPr>
            <a:xfrm>
              <a:off x="2952927" y="4600911"/>
              <a:ext cx="1235536" cy="1129595"/>
              <a:chOff x="2952927" y="4600911"/>
              <a:chExt cx="1235536" cy="1129595"/>
            </a:xfrm>
          </p:grpSpPr>
          <p:grpSp>
            <p:nvGrpSpPr>
              <p:cNvPr id="81" name="Group 430"/>
              <p:cNvGrpSpPr>
                <a:grpSpLocks/>
              </p:cNvGrpSpPr>
              <p:nvPr/>
            </p:nvGrpSpPr>
            <p:grpSpPr bwMode="auto">
              <a:xfrm>
                <a:off x="2952927" y="4600911"/>
                <a:ext cx="1235536" cy="1129595"/>
                <a:chOff x="2667" y="2978"/>
                <a:chExt cx="933" cy="853"/>
              </a:xfrm>
            </p:grpSpPr>
            <p:sp>
              <p:nvSpPr>
                <p:cNvPr id="82" name="Line 431"/>
                <p:cNvSpPr>
                  <a:spLocks noChangeAspect="1" noChangeShapeType="1"/>
                </p:cNvSpPr>
                <p:nvPr/>
              </p:nvSpPr>
              <p:spPr bwMode="auto">
                <a:xfrm>
                  <a:off x="3373" y="3114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83" name="Group 433"/>
                <p:cNvGrpSpPr>
                  <a:grpSpLocks noChangeAspect="1"/>
                </p:cNvGrpSpPr>
                <p:nvPr/>
              </p:nvGrpSpPr>
              <p:grpSpPr bwMode="auto">
                <a:xfrm>
                  <a:off x="2667" y="2978"/>
                  <a:ext cx="777" cy="853"/>
                  <a:chOff x="5121" y="4831"/>
                  <a:chExt cx="1339" cy="1468"/>
                </a:xfrm>
              </p:grpSpPr>
              <p:sp>
                <p:nvSpPr>
                  <p:cNvPr id="84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3" y="4831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5" name="Text Box 43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886" y="5862"/>
                    <a:ext cx="568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86" name="AutoShape 43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5239" y="5448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" name="Oval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21" y="5490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8" name="Text Box 43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227" y="5848"/>
                    <a:ext cx="537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89" name="Text Box 43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169" y="4849"/>
                    <a:ext cx="521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90" name="Text Box 44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880" y="4841"/>
                    <a:ext cx="580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B</a:t>
                    </a:r>
                    <a:endParaRPr lang="fr-FR" sz="1400" b="1" dirty="0"/>
                  </a:p>
                </p:txBody>
              </p:sp>
              <p:sp>
                <p:nvSpPr>
                  <p:cNvPr id="91" name="Text Box 44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331" y="5375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/>
                  </a:p>
                </p:txBody>
              </p:sp>
              <p:sp>
                <p:nvSpPr>
                  <p:cNvPr id="92" name="Line 44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030" y="5919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93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3134773" y="4993345"/>
                <a:ext cx="323120" cy="33503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3341332" y="5460702"/>
              <a:ext cx="297961" cy="354459"/>
              <a:chOff x="6201286" y="5483654"/>
              <a:chExt cx="357190" cy="424919"/>
            </a:xfrm>
          </p:grpSpPr>
          <p:sp>
            <p:nvSpPr>
              <p:cNvPr id="99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01286" y="5483654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</p:grpSp>
        <p:grpSp>
          <p:nvGrpSpPr>
            <p:cNvPr id="146" name="Groupe 145"/>
            <p:cNvGrpSpPr/>
            <p:nvPr/>
          </p:nvGrpSpPr>
          <p:grpSpPr>
            <a:xfrm>
              <a:off x="3301944" y="4502831"/>
              <a:ext cx="297961" cy="414932"/>
              <a:chOff x="6212861" y="5815633"/>
              <a:chExt cx="357190" cy="497412"/>
            </a:xfrm>
          </p:grpSpPr>
          <p:sp>
            <p:nvSpPr>
              <p:cNvPr id="147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15633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12861" y="5910449"/>
                <a:ext cx="357190" cy="40259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S</a:t>
                </a:r>
                <a:endParaRPr lang="fr-FR" sz="1400" b="1" dirty="0"/>
              </a:p>
            </p:txBody>
          </p:sp>
        </p:grpSp>
      </p:grpSp>
      <p:grpSp>
        <p:nvGrpSpPr>
          <p:cNvPr id="174" name="Groupe 173"/>
          <p:cNvGrpSpPr/>
          <p:nvPr/>
        </p:nvGrpSpPr>
        <p:grpSpPr>
          <a:xfrm>
            <a:off x="4699122" y="4307504"/>
            <a:ext cx="1234213" cy="1307941"/>
            <a:chOff x="4716375" y="4496755"/>
            <a:chExt cx="1234213" cy="1307941"/>
          </a:xfrm>
        </p:grpSpPr>
        <p:grpSp>
          <p:nvGrpSpPr>
            <p:cNvPr id="165" name="Groupe 164"/>
            <p:cNvGrpSpPr/>
            <p:nvPr/>
          </p:nvGrpSpPr>
          <p:grpSpPr>
            <a:xfrm>
              <a:off x="4716375" y="4591881"/>
              <a:ext cx="1234213" cy="1121651"/>
              <a:chOff x="4716375" y="4591881"/>
              <a:chExt cx="1234213" cy="1121651"/>
            </a:xfrm>
          </p:grpSpPr>
          <p:grpSp>
            <p:nvGrpSpPr>
              <p:cNvPr id="37" name="Group 379"/>
              <p:cNvGrpSpPr>
                <a:grpSpLocks/>
              </p:cNvGrpSpPr>
              <p:nvPr/>
            </p:nvGrpSpPr>
            <p:grpSpPr bwMode="auto">
              <a:xfrm>
                <a:off x="4716375" y="4591881"/>
                <a:ext cx="1234213" cy="1121651"/>
                <a:chOff x="3999" y="2983"/>
                <a:chExt cx="932" cy="847"/>
              </a:xfrm>
            </p:grpSpPr>
            <p:sp>
              <p:nvSpPr>
                <p:cNvPr id="39" name="Line 381"/>
                <p:cNvSpPr>
                  <a:spLocks noChangeAspect="1" noChangeShapeType="1"/>
                </p:cNvSpPr>
                <p:nvPr/>
              </p:nvSpPr>
              <p:spPr bwMode="auto">
                <a:xfrm>
                  <a:off x="4704" y="3116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40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3999" y="2983"/>
                  <a:ext cx="785" cy="847"/>
                  <a:chOff x="7415" y="4834"/>
                  <a:chExt cx="1353" cy="1460"/>
                </a:xfrm>
              </p:grpSpPr>
              <p:sp>
                <p:nvSpPr>
                  <p:cNvPr id="41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2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74" y="5838"/>
                    <a:ext cx="53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43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4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5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91" y="5821"/>
                    <a:ext cx="527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K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46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64" y="4852"/>
                    <a:ext cx="48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J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47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64" y="4844"/>
                    <a:ext cx="60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/>
                      <a:t>Q</a:t>
                    </a:r>
                    <a:r>
                      <a:rPr lang="fr-FR" sz="1400" b="1" baseline="-25000" dirty="0"/>
                      <a:t>C</a:t>
                    </a:r>
                    <a:endParaRPr lang="fr-FR" sz="1400" b="1" dirty="0"/>
                  </a:p>
                </p:txBody>
              </p:sp>
              <p:sp>
                <p:nvSpPr>
                  <p:cNvPr id="48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9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09" y="5909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94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4888591" y="4997702"/>
                <a:ext cx="323120" cy="33503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95" name="Groupe 94"/>
            <p:cNvGrpSpPr/>
            <p:nvPr/>
          </p:nvGrpSpPr>
          <p:grpSpPr>
            <a:xfrm>
              <a:off x="5103900" y="5468649"/>
              <a:ext cx="297961" cy="336047"/>
              <a:chOff x="6180604" y="5483655"/>
              <a:chExt cx="357190" cy="402847"/>
            </a:xfrm>
          </p:grpSpPr>
          <p:sp>
            <p:nvSpPr>
              <p:cNvPr id="96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180604" y="5483655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  <p:sp>
            <p:nvSpPr>
              <p:cNvPr id="97" name="Oval 386"/>
              <p:cNvSpPr>
                <a:spLocks noChangeAspect="1" noChangeArrowheads="1"/>
              </p:cNvSpPr>
              <p:nvPr/>
            </p:nvSpPr>
            <p:spPr bwMode="auto">
              <a:xfrm>
                <a:off x="6320350" y="5800008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9" name="Groupe 148"/>
            <p:cNvGrpSpPr/>
            <p:nvPr/>
          </p:nvGrpSpPr>
          <p:grpSpPr>
            <a:xfrm>
              <a:off x="5045847" y="4496755"/>
              <a:ext cx="297961" cy="424003"/>
              <a:chOff x="6226649" y="5804759"/>
              <a:chExt cx="357190" cy="508286"/>
            </a:xfrm>
          </p:grpSpPr>
          <p:sp>
            <p:nvSpPr>
              <p:cNvPr id="150" name="Oval 386"/>
              <p:cNvSpPr>
                <a:spLocks noChangeAspect="1" noChangeArrowheads="1"/>
              </p:cNvSpPr>
              <p:nvPr/>
            </p:nvSpPr>
            <p:spPr bwMode="auto">
              <a:xfrm>
                <a:off x="6386964" y="580475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26649" y="5910450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S</a:t>
                </a:r>
                <a:endParaRPr lang="fr-FR" sz="1400" b="1" dirty="0"/>
              </a:p>
            </p:txBody>
          </p:sp>
        </p:grpSp>
      </p:grpSp>
      <p:grpSp>
        <p:nvGrpSpPr>
          <p:cNvPr id="162" name="Groupe 161"/>
          <p:cNvGrpSpPr/>
          <p:nvPr/>
        </p:nvGrpSpPr>
        <p:grpSpPr>
          <a:xfrm>
            <a:off x="441816" y="4074586"/>
            <a:ext cx="6114991" cy="1311737"/>
            <a:chOff x="459069" y="4263837"/>
            <a:chExt cx="6114991" cy="1311737"/>
          </a:xfrm>
        </p:grpSpPr>
        <p:sp>
          <p:nvSpPr>
            <p:cNvPr id="33" name="Text Box 374"/>
            <p:cNvSpPr txBox="1">
              <a:spLocks noChangeAspect="1" noChangeArrowheads="1"/>
            </p:cNvSpPr>
            <p:nvPr/>
          </p:nvSpPr>
          <p:spPr bwMode="auto">
            <a:xfrm>
              <a:off x="459069" y="4263837"/>
              <a:ext cx="312526" cy="292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1</a:t>
              </a:r>
            </a:p>
          </p:txBody>
        </p:sp>
        <p:sp>
          <p:nvSpPr>
            <p:cNvPr id="57" name="Line 400"/>
            <p:cNvSpPr>
              <a:spLocks noChangeAspect="1" noChangeShapeType="1"/>
            </p:cNvSpPr>
            <p:nvPr/>
          </p:nvSpPr>
          <p:spPr bwMode="auto">
            <a:xfrm>
              <a:off x="710952" y="4427771"/>
              <a:ext cx="5652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58" name="Groupe 157"/>
            <p:cNvGrpSpPr/>
            <p:nvPr/>
          </p:nvGrpSpPr>
          <p:grpSpPr>
            <a:xfrm>
              <a:off x="1061742" y="4431568"/>
              <a:ext cx="220803" cy="1141160"/>
              <a:chOff x="1061742" y="4431568"/>
              <a:chExt cx="220803" cy="1141160"/>
            </a:xfrm>
          </p:grpSpPr>
          <p:grpSp>
            <p:nvGrpSpPr>
              <p:cNvPr id="71" name="Group 416"/>
              <p:cNvGrpSpPr>
                <a:grpSpLocks noChangeAspect="1"/>
              </p:cNvGrpSpPr>
              <p:nvPr/>
            </p:nvGrpSpPr>
            <p:grpSpPr bwMode="auto">
              <a:xfrm>
                <a:off x="1061742" y="4777043"/>
                <a:ext cx="220803" cy="794558"/>
                <a:chOff x="2659" y="5059"/>
                <a:chExt cx="288" cy="1033"/>
              </a:xfrm>
            </p:grpSpPr>
            <p:sp>
              <p:nvSpPr>
                <p:cNvPr id="72" name="Line 4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6092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Line 4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67" y="5059"/>
                  <a:ext cx="28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4" name="Line 419"/>
              <p:cNvSpPr>
                <a:spLocks noChangeAspect="1" noChangeShapeType="1"/>
              </p:cNvSpPr>
              <p:nvPr/>
            </p:nvSpPr>
            <p:spPr bwMode="auto">
              <a:xfrm flipV="1">
                <a:off x="1063673" y="4431568"/>
                <a:ext cx="0" cy="114116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61" name="Groupe 160"/>
            <p:cNvGrpSpPr/>
            <p:nvPr/>
          </p:nvGrpSpPr>
          <p:grpSpPr>
            <a:xfrm>
              <a:off x="6346646" y="4428985"/>
              <a:ext cx="227414" cy="1116000"/>
              <a:chOff x="6346646" y="4428985"/>
              <a:chExt cx="227414" cy="1116000"/>
            </a:xfrm>
          </p:grpSpPr>
          <p:sp>
            <p:nvSpPr>
              <p:cNvPr id="119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6346646" y="4428985"/>
                <a:ext cx="0" cy="111600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0" name="Group 376"/>
              <p:cNvGrpSpPr>
                <a:grpSpLocks noChangeAspect="1"/>
              </p:cNvGrpSpPr>
              <p:nvPr/>
            </p:nvGrpSpPr>
            <p:grpSpPr bwMode="auto">
              <a:xfrm>
                <a:off x="6348841" y="4745399"/>
                <a:ext cx="225219" cy="799241"/>
                <a:chOff x="2646" y="5059"/>
                <a:chExt cx="295" cy="1041"/>
              </a:xfrm>
            </p:grpSpPr>
            <p:sp>
              <p:nvSpPr>
                <p:cNvPr id="121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60" y="6100"/>
                  <a:ext cx="28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2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6" y="5059"/>
                  <a:ext cx="274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60" name="Groupe 159"/>
            <p:cNvGrpSpPr/>
            <p:nvPr/>
          </p:nvGrpSpPr>
          <p:grpSpPr>
            <a:xfrm>
              <a:off x="4582633" y="4429132"/>
              <a:ext cx="221625" cy="1146442"/>
              <a:chOff x="4582633" y="4429132"/>
              <a:chExt cx="221625" cy="1146442"/>
            </a:xfrm>
          </p:grpSpPr>
          <p:grpSp>
            <p:nvGrpSpPr>
              <p:cNvPr id="34" name="Group 376"/>
              <p:cNvGrpSpPr>
                <a:grpSpLocks noChangeAspect="1"/>
              </p:cNvGrpSpPr>
              <p:nvPr/>
            </p:nvGrpSpPr>
            <p:grpSpPr bwMode="auto">
              <a:xfrm>
                <a:off x="4589727" y="4786313"/>
                <a:ext cx="214531" cy="789261"/>
                <a:chOff x="2644" y="5059"/>
                <a:chExt cx="281" cy="1028"/>
              </a:xfrm>
            </p:grpSpPr>
            <p:sp>
              <p:nvSpPr>
                <p:cNvPr id="35" name="Line 3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4" y="6087"/>
                  <a:ext cx="28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Line 3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46" y="5059"/>
                  <a:ext cx="274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41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4582633" y="4429132"/>
                <a:ext cx="0" cy="114116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9" name="Groupe 158"/>
            <p:cNvGrpSpPr/>
            <p:nvPr/>
          </p:nvGrpSpPr>
          <p:grpSpPr>
            <a:xfrm>
              <a:off x="2839328" y="4424947"/>
              <a:ext cx="218216" cy="1144005"/>
              <a:chOff x="2839328" y="4424947"/>
              <a:chExt cx="218216" cy="1144005"/>
            </a:xfrm>
          </p:grpSpPr>
          <p:sp>
            <p:nvSpPr>
              <p:cNvPr id="79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2843014" y="5568952"/>
                <a:ext cx="21453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429"/>
              <p:cNvSpPr>
                <a:spLocks noChangeAspect="1" noChangeShapeType="1"/>
              </p:cNvSpPr>
              <p:nvPr/>
            </p:nvSpPr>
            <p:spPr bwMode="auto">
              <a:xfrm flipH="1">
                <a:off x="2843014" y="4779692"/>
                <a:ext cx="21453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Line 401"/>
              <p:cNvSpPr>
                <a:spLocks noChangeAspect="1" noChangeShapeType="1"/>
              </p:cNvSpPr>
              <p:nvPr/>
            </p:nvSpPr>
            <p:spPr bwMode="auto">
              <a:xfrm flipV="1">
                <a:off x="2839328" y="4424947"/>
                <a:ext cx="0" cy="114116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68" name="Groupe 167"/>
          <p:cNvGrpSpPr/>
          <p:nvPr/>
        </p:nvGrpSpPr>
        <p:grpSpPr>
          <a:xfrm>
            <a:off x="5209474" y="3774056"/>
            <a:ext cx="3420000" cy="509125"/>
            <a:chOff x="5226727" y="3963307"/>
            <a:chExt cx="3420000" cy="509125"/>
          </a:xfrm>
        </p:grpSpPr>
        <p:cxnSp>
          <p:nvCxnSpPr>
            <p:cNvPr id="113" name="Connecteur en angle 112"/>
            <p:cNvCxnSpPr/>
            <p:nvPr/>
          </p:nvCxnSpPr>
          <p:spPr>
            <a:xfrm flipV="1">
              <a:off x="5226727" y="3963307"/>
              <a:ext cx="3420000" cy="504000"/>
            </a:xfrm>
            <a:prstGeom prst="bentConnector3">
              <a:avLst>
                <a:gd name="adj1" fmla="val -120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Line 1281"/>
            <p:cNvSpPr>
              <a:spLocks noChangeShapeType="1"/>
            </p:cNvSpPr>
            <p:nvPr/>
          </p:nvSpPr>
          <p:spPr bwMode="auto">
            <a:xfrm rot="10800000">
              <a:off x="6947727" y="3968432"/>
              <a:ext cx="0" cy="504000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73" name="Groupe 172"/>
          <p:cNvGrpSpPr/>
          <p:nvPr/>
        </p:nvGrpSpPr>
        <p:grpSpPr>
          <a:xfrm>
            <a:off x="6457170" y="4279421"/>
            <a:ext cx="1239511" cy="1308106"/>
            <a:chOff x="6474423" y="4468672"/>
            <a:chExt cx="1239511" cy="1308106"/>
          </a:xfrm>
        </p:grpSpPr>
        <p:grpSp>
          <p:nvGrpSpPr>
            <p:cNvPr id="166" name="Groupe 165"/>
            <p:cNvGrpSpPr/>
            <p:nvPr/>
          </p:nvGrpSpPr>
          <p:grpSpPr>
            <a:xfrm>
              <a:off x="6474423" y="4560688"/>
              <a:ext cx="1239511" cy="1137540"/>
              <a:chOff x="6474423" y="4560688"/>
              <a:chExt cx="1239511" cy="1137540"/>
            </a:xfrm>
          </p:grpSpPr>
          <p:grpSp>
            <p:nvGrpSpPr>
              <p:cNvPr id="123" name="Group 379"/>
              <p:cNvGrpSpPr>
                <a:grpSpLocks/>
              </p:cNvGrpSpPr>
              <p:nvPr/>
            </p:nvGrpSpPr>
            <p:grpSpPr bwMode="auto">
              <a:xfrm>
                <a:off x="6474423" y="4560688"/>
                <a:ext cx="1239511" cy="1137540"/>
                <a:chOff x="3995" y="2986"/>
                <a:chExt cx="936" cy="859"/>
              </a:xfrm>
            </p:grpSpPr>
            <p:sp>
              <p:nvSpPr>
                <p:cNvPr id="124" name="Line 380"/>
                <p:cNvSpPr>
                  <a:spLocks noChangeAspect="1" noChangeShapeType="1"/>
                </p:cNvSpPr>
                <p:nvPr/>
              </p:nvSpPr>
              <p:spPr bwMode="auto">
                <a:xfrm>
                  <a:off x="4698" y="3762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5" name="Line 381"/>
                <p:cNvSpPr>
                  <a:spLocks noChangeAspect="1" noChangeShapeType="1"/>
                </p:cNvSpPr>
                <p:nvPr/>
              </p:nvSpPr>
              <p:spPr bwMode="auto">
                <a:xfrm>
                  <a:off x="4704" y="3134"/>
                  <a:ext cx="22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26" name="Group 382"/>
                <p:cNvGrpSpPr>
                  <a:grpSpLocks noChangeAspect="1"/>
                </p:cNvGrpSpPr>
                <p:nvPr/>
              </p:nvGrpSpPr>
              <p:grpSpPr bwMode="auto">
                <a:xfrm>
                  <a:off x="3995" y="2986"/>
                  <a:ext cx="770" cy="859"/>
                  <a:chOff x="7415" y="4834"/>
                  <a:chExt cx="1328" cy="1478"/>
                </a:xfrm>
              </p:grpSpPr>
              <p:sp>
                <p:nvSpPr>
                  <p:cNvPr id="127" name="Rectangle 3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noFill/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28" name="Text Box 38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87" y="5857"/>
                    <a:ext cx="534" cy="436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Q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129" name="AutoShape 38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505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0" name="Oval 3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40"/>
                    <a:ext cx="113" cy="113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1" name="Text Box 38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01" y="5875"/>
                    <a:ext cx="527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K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132" name="Text Box 38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81" y="4845"/>
                    <a:ext cx="48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J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133" name="Text Box 38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75" y="4866"/>
                    <a:ext cx="568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 dirty="0" smtClean="0"/>
                      <a:t>Q</a:t>
                    </a:r>
                    <a:r>
                      <a:rPr lang="fr-FR" sz="1400" b="1" baseline="-25000" dirty="0" smtClean="0"/>
                      <a:t>D</a:t>
                    </a:r>
                    <a:endParaRPr lang="fr-FR" sz="1400" b="1" dirty="0"/>
                  </a:p>
                </p:txBody>
              </p:sp>
              <p:sp>
                <p:nvSpPr>
                  <p:cNvPr id="134" name="Text Box 39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93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" name="Line 39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309" y="5923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36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6657198" y="4978826"/>
                <a:ext cx="323120" cy="33503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</p:grpSp>
        <p:grpSp>
          <p:nvGrpSpPr>
            <p:cNvPr id="137" name="Groupe 136"/>
            <p:cNvGrpSpPr/>
            <p:nvPr/>
          </p:nvGrpSpPr>
          <p:grpSpPr>
            <a:xfrm>
              <a:off x="6868979" y="5420577"/>
              <a:ext cx="297961" cy="356201"/>
              <a:chOff x="6189580" y="5475076"/>
              <a:chExt cx="357190" cy="427008"/>
            </a:xfrm>
          </p:grpSpPr>
          <p:sp>
            <p:nvSpPr>
              <p:cNvPr id="138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189580" y="5475076"/>
                <a:ext cx="357190" cy="40259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R</a:t>
                </a:r>
                <a:endParaRPr lang="fr-FR" sz="1400" b="1" dirty="0"/>
              </a:p>
            </p:txBody>
          </p:sp>
          <p:sp>
            <p:nvSpPr>
              <p:cNvPr id="139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6" y="5815589"/>
                <a:ext cx="86400" cy="864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2" name="Groupe 151"/>
            <p:cNvGrpSpPr/>
            <p:nvPr/>
          </p:nvGrpSpPr>
          <p:grpSpPr>
            <a:xfrm>
              <a:off x="6826117" y="4468672"/>
              <a:ext cx="297961" cy="409555"/>
              <a:chOff x="6226649" y="5822079"/>
              <a:chExt cx="357190" cy="490966"/>
            </a:xfrm>
          </p:grpSpPr>
          <p:sp>
            <p:nvSpPr>
              <p:cNvPr id="153" name="Oval 386"/>
              <p:cNvSpPr>
                <a:spLocks noChangeAspect="1" noChangeArrowheads="1"/>
              </p:cNvSpPr>
              <p:nvPr/>
            </p:nvSpPr>
            <p:spPr bwMode="auto">
              <a:xfrm>
                <a:off x="6334137" y="5822079"/>
                <a:ext cx="86400" cy="864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>
                  <a:solidFill>
                    <a:srgbClr val="FF0000"/>
                  </a:solidFill>
                </a:endParaRPr>
              </a:p>
            </p:txBody>
          </p:sp>
          <p:sp>
            <p:nvSpPr>
              <p:cNvPr id="154" name="Text Box 388"/>
              <p:cNvSpPr txBox="1">
                <a:spLocks noChangeAspect="1" noChangeArrowheads="1"/>
              </p:cNvSpPr>
              <p:nvPr/>
            </p:nvSpPr>
            <p:spPr bwMode="auto">
              <a:xfrm>
                <a:off x="6226649" y="5910450"/>
                <a:ext cx="357190" cy="40259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smtClean="0"/>
                  <a:t>S</a:t>
                </a:r>
                <a:endParaRPr lang="fr-FR" sz="1400" b="1" dirty="0"/>
              </a:p>
            </p:txBody>
          </p:sp>
        </p:grpSp>
      </p:grpSp>
      <p:sp>
        <p:nvSpPr>
          <p:cNvPr id="157" name="Text Box 1318"/>
          <p:cNvSpPr txBox="1">
            <a:spLocks noChangeArrowheads="1"/>
          </p:cNvSpPr>
          <p:nvPr/>
        </p:nvSpPr>
        <p:spPr bwMode="auto">
          <a:xfrm>
            <a:off x="7418418" y="2798200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u="sng" dirty="0" smtClean="0">
                <a:cs typeface="Arabic Transparent" pitchFamily="2" charset="-78"/>
              </a:rPr>
              <a:t>التركيب:</a:t>
            </a:r>
            <a:endParaRPr lang="fr-FR" b="1" u="sng" dirty="0">
              <a:cs typeface="Arabic Transparent" pitchFamily="2" charset="-78"/>
            </a:endParaRPr>
          </a:p>
        </p:txBody>
      </p:sp>
      <p:grpSp>
        <p:nvGrpSpPr>
          <p:cNvPr id="181" name="Groupe 180"/>
          <p:cNvGrpSpPr/>
          <p:nvPr/>
        </p:nvGrpSpPr>
        <p:grpSpPr>
          <a:xfrm>
            <a:off x="-41565" y="184417"/>
            <a:ext cx="3679583" cy="1188000"/>
            <a:chOff x="-41563" y="2143116"/>
            <a:chExt cx="3679583" cy="1188000"/>
          </a:xfrm>
        </p:grpSpPr>
        <p:sp>
          <p:nvSpPr>
            <p:cNvPr id="182" name="Forme en L 181"/>
            <p:cNvSpPr/>
            <p:nvPr/>
          </p:nvSpPr>
          <p:spPr>
            <a:xfrm>
              <a:off x="41558" y="2200906"/>
              <a:ext cx="3492000" cy="1008000"/>
            </a:xfrm>
            <a:prstGeom prst="corner">
              <a:avLst>
                <a:gd name="adj1" fmla="val 50000"/>
                <a:gd name="adj2" fmla="val 183276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3" name="Image 18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1563" y="2143116"/>
              <a:ext cx="3679583" cy="1188000"/>
            </a:xfrm>
            <a:prstGeom prst="rect">
              <a:avLst/>
            </a:prstGeom>
            <a:noFill/>
          </p:spPr>
        </p:pic>
      </p:grpSp>
      <p:sp>
        <p:nvSpPr>
          <p:cNvPr id="184" name="Rectangle 45"/>
          <p:cNvSpPr>
            <a:spLocks noChangeArrowheads="1"/>
          </p:cNvSpPr>
          <p:nvPr/>
        </p:nvSpPr>
        <p:spPr bwMode="auto">
          <a:xfrm>
            <a:off x="-192050" y="6388452"/>
            <a:ext cx="933608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marL="93663" lvl="1" indent="174625" algn="r" rtl="1">
              <a:buClr>
                <a:srgbClr val="FF0000"/>
              </a:buClr>
              <a:buFont typeface="Wingdings" pitchFamily="2" charset="2"/>
              <a:buChar char="q"/>
              <a:tabLst>
                <a:tab pos="268288" algn="l"/>
              </a:tabLst>
            </a:pPr>
            <a:r>
              <a:rPr lang="ar-DZ" dirty="0">
                <a:ea typeface="Times New Roman" pitchFamily="18" charset="0"/>
                <a:cs typeface="Arabic Transparent" pitchFamily="2" charset="-78"/>
              </a:rPr>
              <a:t>  بالنسبة للمخرجين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fr-FR" baseline="-30000" dirty="0" smtClean="0">
                <a:ea typeface="Times New Roman" pitchFamily="18" charset="0"/>
                <a:cs typeface="Arabic Transparent" pitchFamily="2" charset="-78"/>
              </a:rPr>
              <a:t>C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fr-FR" baseline="-30000" dirty="0" smtClean="0">
                <a:ea typeface="Times New Roman" pitchFamily="18" charset="0"/>
                <a:cs typeface="Arabic Transparent" pitchFamily="2" charset="-78"/>
              </a:rPr>
              <a:t>D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نستعمل مداخل الإرغام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Set</a:t>
            </a:r>
            <a:r>
              <a:rPr lang="en-US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أما بالنسبة للمخرج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fr-FR" baseline="-30000" dirty="0" smtClean="0">
                <a:ea typeface="Times New Roman" pitchFamily="18" charset="0"/>
                <a:cs typeface="Arabic Transparent" pitchFamily="2" charset="-78"/>
              </a:rPr>
              <a:t>A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fr-FR" baseline="-30000" dirty="0" smtClean="0">
                <a:ea typeface="Times New Roman" pitchFamily="18" charset="0"/>
                <a:cs typeface="Arabic Transparent" pitchFamily="2" charset="-78"/>
              </a:rPr>
              <a:t>B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نستعمل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مداخل الإرغام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Reset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.</a:t>
            </a:r>
          </a:p>
        </p:txBody>
      </p:sp>
      <p:cxnSp>
        <p:nvCxnSpPr>
          <p:cNvPr id="185" name="Connecteur en angle 184"/>
          <p:cNvCxnSpPr/>
          <p:nvPr/>
        </p:nvCxnSpPr>
        <p:spPr>
          <a:xfrm flipV="1">
            <a:off x="2530792" y="3927560"/>
            <a:ext cx="5652000" cy="1044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Connecteur en angle 185"/>
          <p:cNvCxnSpPr/>
          <p:nvPr/>
        </p:nvCxnSpPr>
        <p:spPr>
          <a:xfrm flipV="1">
            <a:off x="4286248" y="4012646"/>
            <a:ext cx="3924000" cy="972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7" name="Connecteur en angle 186"/>
          <p:cNvCxnSpPr/>
          <p:nvPr/>
        </p:nvCxnSpPr>
        <p:spPr>
          <a:xfrm flipV="1">
            <a:off x="7572396" y="4186016"/>
            <a:ext cx="612000" cy="1209600"/>
          </a:xfrm>
          <a:prstGeom prst="bentConnector3">
            <a:avLst>
              <a:gd name="adj1" fmla="val 45351"/>
            </a:avLst>
          </a:prstGeom>
          <a:ln>
            <a:solidFill>
              <a:srgbClr val="CC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Connecteur en angle 187"/>
          <p:cNvCxnSpPr/>
          <p:nvPr/>
        </p:nvCxnSpPr>
        <p:spPr>
          <a:xfrm flipV="1">
            <a:off x="6044902" y="4094186"/>
            <a:ext cx="2124000" cy="864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0" name="Group 1363"/>
          <p:cNvGrpSpPr>
            <a:grpSpLocks noChangeAspect="1"/>
          </p:cNvGrpSpPr>
          <p:nvPr/>
        </p:nvGrpSpPr>
        <p:grpSpPr bwMode="auto">
          <a:xfrm>
            <a:off x="8166791" y="3897607"/>
            <a:ext cx="380068" cy="324000"/>
            <a:chOff x="4818" y="2840"/>
            <a:chExt cx="167" cy="153"/>
          </a:xfrm>
        </p:grpSpPr>
        <p:sp>
          <p:nvSpPr>
            <p:cNvPr id="111" name="AutoShape 1364"/>
            <p:cNvSpPr>
              <a:spLocks noChangeAspect="1" noChangeArrowheads="1"/>
            </p:cNvSpPr>
            <p:nvPr/>
          </p:nvSpPr>
          <p:spPr bwMode="auto">
            <a:xfrm>
              <a:off x="4818" y="2840"/>
              <a:ext cx="122" cy="153"/>
            </a:xfrm>
            <a:prstGeom prst="flowChartDelay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2" name="Oval 1365"/>
            <p:cNvSpPr>
              <a:spLocks noChangeArrowheads="1"/>
            </p:cNvSpPr>
            <p:nvPr/>
          </p:nvSpPr>
          <p:spPr bwMode="auto">
            <a:xfrm>
              <a:off x="4942" y="2894"/>
              <a:ext cx="43" cy="46"/>
            </a:xfrm>
            <a:prstGeom prst="ellips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89" name="Rectangle 45"/>
          <p:cNvSpPr>
            <a:spLocks noChangeArrowheads="1"/>
          </p:cNvSpPr>
          <p:nvPr/>
        </p:nvSpPr>
        <p:spPr bwMode="auto">
          <a:xfrm>
            <a:off x="4129154" y="6000768"/>
            <a:ext cx="498758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marL="93663" lvl="1" indent="174625" algn="r" rtl="1">
              <a:buClr>
                <a:srgbClr val="FF0000"/>
              </a:buClr>
              <a:buFont typeface="Wingdings" pitchFamily="2" charset="2"/>
              <a:buChar char="q"/>
              <a:tabLst>
                <a:tab pos="268288" algn="l"/>
              </a:tabLst>
            </a:pP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مداخل بوابة الإرغام ”لاو“ تأتي من المخارج المنفية للقلابات.</a:t>
            </a:r>
            <a:endParaRPr lang="ar-DZ" dirty="0">
              <a:ea typeface="Times New Roman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06" grpId="0"/>
      <p:bldP spid="107" grpId="0"/>
      <p:bldP spid="108" grpId="0"/>
      <p:bldP spid="144" grpId="0"/>
      <p:bldP spid="157" grpId="0"/>
      <p:bldP spid="184" grpId="0"/>
      <p:bldP spid="1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" name="Text Box 276"/>
          <p:cNvSpPr txBox="1">
            <a:spLocks noChangeArrowheads="1"/>
          </p:cNvSpPr>
          <p:nvPr/>
        </p:nvSpPr>
        <p:spPr bwMode="auto">
          <a:xfrm>
            <a:off x="7561294" y="61892"/>
            <a:ext cx="1511300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DZ" b="1" dirty="0">
                <a:solidFill>
                  <a:srgbClr val="0000FF"/>
                </a:solidFill>
                <a:cs typeface="Arabic Transparent" pitchFamily="2" charset="-78"/>
              </a:rPr>
              <a:t>المخطط الزمني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graphicFrame>
        <p:nvGraphicFramePr>
          <p:cNvPr id="553" name="Tableau 552"/>
          <p:cNvGraphicFramePr>
            <a:graphicFrameLocks noGrp="1"/>
          </p:cNvGraphicFramePr>
          <p:nvPr/>
        </p:nvGraphicFramePr>
        <p:xfrm>
          <a:off x="520443" y="571480"/>
          <a:ext cx="8266398" cy="4572032"/>
        </p:xfrm>
        <a:graphic>
          <a:graphicData uri="http://schemas.openxmlformats.org/drawingml/2006/table">
            <a:tbl>
              <a:tblPr/>
              <a:tblGrid>
                <a:gridCol w="284400"/>
                <a:gridCol w="284400"/>
                <a:gridCol w="284400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  <a:gridCol w="285123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03" name="Rectangle 602"/>
          <p:cNvSpPr/>
          <p:nvPr/>
        </p:nvSpPr>
        <p:spPr>
          <a:xfrm>
            <a:off x="425264" y="738298"/>
            <a:ext cx="7200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4" name="Text Box 1051"/>
          <p:cNvSpPr txBox="1">
            <a:spLocks noChangeArrowheads="1"/>
          </p:cNvSpPr>
          <p:nvPr/>
        </p:nvSpPr>
        <p:spPr bwMode="auto">
          <a:xfrm>
            <a:off x="190760" y="2409855"/>
            <a:ext cx="500257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rgbClr val="66FF33"/>
                </a:solidFill>
              </a:rPr>
              <a:t>Q</a:t>
            </a:r>
            <a:r>
              <a:rPr lang="fr-FR" sz="1100" dirty="0" smtClean="0">
                <a:solidFill>
                  <a:srgbClr val="66FF33"/>
                </a:solidFill>
              </a:rPr>
              <a:t>B</a:t>
            </a:r>
            <a:endParaRPr lang="fr-FR" sz="1100" dirty="0">
              <a:solidFill>
                <a:srgbClr val="66FF33"/>
              </a:solidFill>
            </a:endParaRPr>
          </a:p>
        </p:txBody>
      </p:sp>
      <p:sp>
        <p:nvSpPr>
          <p:cNvPr id="555" name="Text Box 1053"/>
          <p:cNvSpPr txBox="1">
            <a:spLocks noChangeArrowheads="1"/>
          </p:cNvSpPr>
          <p:nvPr/>
        </p:nvSpPr>
        <p:spPr bwMode="auto">
          <a:xfrm>
            <a:off x="164308" y="3429584"/>
            <a:ext cx="500257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solidFill>
                  <a:srgbClr val="66FF33"/>
                </a:solidFill>
              </a:rPr>
              <a:t>Q</a:t>
            </a:r>
            <a:r>
              <a:rPr lang="fr-FR" sz="1100" dirty="0">
                <a:solidFill>
                  <a:srgbClr val="66FF33"/>
                </a:solidFill>
              </a:rPr>
              <a:t>C</a:t>
            </a:r>
          </a:p>
        </p:txBody>
      </p:sp>
      <p:sp>
        <p:nvSpPr>
          <p:cNvPr id="557" name="Text Box 1322"/>
          <p:cNvSpPr txBox="1">
            <a:spLocks noChangeArrowheads="1"/>
          </p:cNvSpPr>
          <p:nvPr/>
        </p:nvSpPr>
        <p:spPr bwMode="auto">
          <a:xfrm>
            <a:off x="651232" y="3465600"/>
            <a:ext cx="312833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rgbClr val="0000FF"/>
                </a:solidFill>
              </a:rPr>
              <a:t>1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582" name="Text Box 1051"/>
          <p:cNvSpPr txBox="1">
            <a:spLocks noChangeArrowheads="1"/>
          </p:cNvSpPr>
          <p:nvPr/>
        </p:nvSpPr>
        <p:spPr bwMode="auto">
          <a:xfrm>
            <a:off x="167064" y="1201352"/>
            <a:ext cx="500257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solidFill>
                  <a:srgbClr val="66FF33"/>
                </a:solidFill>
              </a:rPr>
              <a:t>Q</a:t>
            </a:r>
            <a:r>
              <a:rPr lang="fr-FR" sz="1100" dirty="0">
                <a:solidFill>
                  <a:srgbClr val="66FF33"/>
                </a:solidFill>
              </a:rPr>
              <a:t>A</a:t>
            </a:r>
          </a:p>
        </p:txBody>
      </p:sp>
      <p:sp>
        <p:nvSpPr>
          <p:cNvPr id="584" name="Text Box 1320"/>
          <p:cNvSpPr txBox="1">
            <a:spLocks noChangeArrowheads="1"/>
          </p:cNvSpPr>
          <p:nvPr/>
        </p:nvSpPr>
        <p:spPr bwMode="auto">
          <a:xfrm>
            <a:off x="663105" y="1091737"/>
            <a:ext cx="312833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rgbClr val="0000FF"/>
                </a:solidFill>
              </a:rPr>
              <a:t>0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683" name="Text Box 1322"/>
          <p:cNvSpPr txBox="1">
            <a:spLocks noChangeArrowheads="1"/>
          </p:cNvSpPr>
          <p:nvPr/>
        </p:nvSpPr>
        <p:spPr bwMode="auto">
          <a:xfrm>
            <a:off x="655224" y="2256732"/>
            <a:ext cx="312833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rgbClr val="0000FF"/>
                </a:solidFill>
              </a:rPr>
              <a:t>0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274" name="Arc 273"/>
          <p:cNvSpPr/>
          <p:nvPr/>
        </p:nvSpPr>
        <p:spPr>
          <a:xfrm rot="13876251">
            <a:off x="3437390" y="4113031"/>
            <a:ext cx="968806" cy="781296"/>
          </a:xfrm>
          <a:prstGeom prst="arc">
            <a:avLst>
              <a:gd name="adj1" fmla="val 16200000"/>
              <a:gd name="adj2" fmla="val 21160842"/>
            </a:avLst>
          </a:prstGeom>
          <a:ln w="12700">
            <a:solidFill>
              <a:srgbClr val="FF00FF"/>
            </a:solidFill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grpSp>
        <p:nvGrpSpPr>
          <p:cNvPr id="363" name="Groupe 362"/>
          <p:cNvGrpSpPr/>
          <p:nvPr/>
        </p:nvGrpSpPr>
        <p:grpSpPr>
          <a:xfrm>
            <a:off x="542591" y="1720948"/>
            <a:ext cx="8208000" cy="285402"/>
            <a:chOff x="523038" y="1761660"/>
            <a:chExt cx="8335242" cy="304894"/>
          </a:xfrm>
        </p:grpSpPr>
        <p:grpSp>
          <p:nvGrpSpPr>
            <p:cNvPr id="8" name="Groupe 697"/>
            <p:cNvGrpSpPr/>
            <p:nvPr/>
          </p:nvGrpSpPr>
          <p:grpSpPr>
            <a:xfrm flipV="1">
              <a:off x="523038" y="1761660"/>
              <a:ext cx="4493786" cy="299619"/>
              <a:chOff x="477030" y="5208501"/>
              <a:chExt cx="4493786" cy="304539"/>
            </a:xfrm>
          </p:grpSpPr>
          <p:grpSp>
            <p:nvGrpSpPr>
              <p:cNvPr id="9" name="Groupe 686"/>
              <p:cNvGrpSpPr/>
              <p:nvPr/>
            </p:nvGrpSpPr>
            <p:grpSpPr>
              <a:xfrm>
                <a:off x="477030" y="5220940"/>
                <a:ext cx="4493786" cy="292100"/>
                <a:chOff x="438479" y="837923"/>
                <a:chExt cx="4493786" cy="292100"/>
              </a:xfrm>
            </p:grpSpPr>
            <p:sp>
              <p:nvSpPr>
                <p:cNvPr id="688" name="Line 1012"/>
                <p:cNvSpPr>
                  <a:spLocks noChangeShapeType="1"/>
                </p:cNvSpPr>
                <p:nvPr/>
              </p:nvSpPr>
              <p:spPr bwMode="auto">
                <a:xfrm>
                  <a:off x="438479" y="1123673"/>
                  <a:ext cx="6480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/>
                </a:p>
              </p:txBody>
            </p:sp>
            <p:grpSp>
              <p:nvGrpSpPr>
                <p:cNvPr id="10" name="Group 1017"/>
                <p:cNvGrpSpPr>
                  <a:grpSpLocks/>
                </p:cNvGrpSpPr>
                <p:nvPr/>
              </p:nvGrpSpPr>
              <p:grpSpPr bwMode="auto">
                <a:xfrm>
                  <a:off x="1714663" y="837923"/>
                  <a:ext cx="1284127" cy="292100"/>
                  <a:chOff x="-711" y="929"/>
                  <a:chExt cx="830" cy="184"/>
                </a:xfrm>
              </p:grpSpPr>
              <p:sp>
                <p:nvSpPr>
                  <p:cNvPr id="695" name="AutoShape 1018"/>
                  <p:cNvSpPr>
                    <a:spLocks/>
                  </p:cNvSpPr>
                  <p:nvPr/>
                </p:nvSpPr>
                <p:spPr bwMode="auto">
                  <a:xfrm rot="5400000">
                    <a:off x="-179" y="814"/>
                    <a:ext cx="184" cy="413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sp>
                <p:nvSpPr>
                  <p:cNvPr id="696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-711" y="1112"/>
                    <a:ext cx="41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  <p:grpSp>
              <p:nvGrpSpPr>
                <p:cNvPr id="11" name="Group 1020"/>
                <p:cNvGrpSpPr>
                  <a:grpSpLocks/>
                </p:cNvGrpSpPr>
                <p:nvPr/>
              </p:nvGrpSpPr>
              <p:grpSpPr bwMode="auto">
                <a:xfrm>
                  <a:off x="2995415" y="837923"/>
                  <a:ext cx="1289127" cy="292100"/>
                  <a:chOff x="-697" y="929"/>
                  <a:chExt cx="822" cy="184"/>
                </a:xfrm>
              </p:grpSpPr>
              <p:sp>
                <p:nvSpPr>
                  <p:cNvPr id="693" name="AutoShape 1021"/>
                  <p:cNvSpPr>
                    <a:spLocks/>
                  </p:cNvSpPr>
                  <p:nvPr/>
                </p:nvSpPr>
                <p:spPr bwMode="auto">
                  <a:xfrm rot="5400000">
                    <a:off x="-173" y="814"/>
                    <a:ext cx="184" cy="413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sp>
                <p:nvSpPr>
                  <p:cNvPr id="694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-697" y="1112"/>
                    <a:ext cx="40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  <p:sp>
              <p:nvSpPr>
                <p:cNvPr id="691" name="Line 1022"/>
                <p:cNvSpPr>
                  <a:spLocks noChangeShapeType="1"/>
                </p:cNvSpPr>
                <p:nvPr/>
              </p:nvSpPr>
              <p:spPr bwMode="auto">
                <a:xfrm>
                  <a:off x="4274220" y="1127044"/>
                  <a:ext cx="65804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/>
                </a:p>
              </p:txBody>
            </p:sp>
          </p:grpSp>
          <p:sp>
            <p:nvSpPr>
              <p:cNvPr id="697" name="AutoShape 1015"/>
              <p:cNvSpPr>
                <a:spLocks/>
              </p:cNvSpPr>
              <p:nvPr/>
            </p:nvSpPr>
            <p:spPr bwMode="auto">
              <a:xfrm rot="5400000">
                <a:off x="1287889" y="5030701"/>
                <a:ext cx="292100" cy="647700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 sz="1600"/>
              </a:p>
            </p:txBody>
          </p:sp>
        </p:grpSp>
        <p:grpSp>
          <p:nvGrpSpPr>
            <p:cNvPr id="202" name="Groupe 697"/>
            <p:cNvGrpSpPr/>
            <p:nvPr/>
          </p:nvGrpSpPr>
          <p:grpSpPr>
            <a:xfrm flipV="1">
              <a:off x="5004879" y="1764154"/>
              <a:ext cx="3853401" cy="302400"/>
              <a:chOff x="1110089" y="5208501"/>
              <a:chExt cx="3853401" cy="307366"/>
            </a:xfrm>
          </p:grpSpPr>
          <p:grpSp>
            <p:nvGrpSpPr>
              <p:cNvPr id="203" name="Groupe 686"/>
              <p:cNvGrpSpPr/>
              <p:nvPr/>
            </p:nvGrpSpPr>
            <p:grpSpPr>
              <a:xfrm>
                <a:off x="1753214" y="5220940"/>
                <a:ext cx="3210276" cy="294927"/>
                <a:chOff x="1714663" y="837923"/>
                <a:chExt cx="3210276" cy="294927"/>
              </a:xfrm>
            </p:grpSpPr>
            <p:grpSp>
              <p:nvGrpSpPr>
                <p:cNvPr id="206" name="Group 1017"/>
                <p:cNvGrpSpPr>
                  <a:grpSpLocks/>
                </p:cNvGrpSpPr>
                <p:nvPr/>
              </p:nvGrpSpPr>
              <p:grpSpPr bwMode="auto">
                <a:xfrm>
                  <a:off x="1714663" y="837923"/>
                  <a:ext cx="1284127" cy="292100"/>
                  <a:chOff x="-711" y="929"/>
                  <a:chExt cx="830" cy="184"/>
                </a:xfrm>
              </p:grpSpPr>
              <p:sp>
                <p:nvSpPr>
                  <p:cNvPr id="211" name="AutoShape 1018"/>
                  <p:cNvSpPr>
                    <a:spLocks/>
                  </p:cNvSpPr>
                  <p:nvPr/>
                </p:nvSpPr>
                <p:spPr bwMode="auto">
                  <a:xfrm rot="5400000">
                    <a:off x="-179" y="814"/>
                    <a:ext cx="184" cy="413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sp>
                <p:nvSpPr>
                  <p:cNvPr id="212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-711" y="1112"/>
                    <a:ext cx="41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  <p:grpSp>
              <p:nvGrpSpPr>
                <p:cNvPr id="207" name="Group 1020"/>
                <p:cNvGrpSpPr>
                  <a:grpSpLocks/>
                </p:cNvGrpSpPr>
                <p:nvPr/>
              </p:nvGrpSpPr>
              <p:grpSpPr bwMode="auto">
                <a:xfrm>
                  <a:off x="2995415" y="837923"/>
                  <a:ext cx="1289127" cy="292100"/>
                  <a:chOff x="-697" y="929"/>
                  <a:chExt cx="822" cy="184"/>
                </a:xfrm>
              </p:grpSpPr>
              <p:sp>
                <p:nvSpPr>
                  <p:cNvPr id="209" name="AutoShape 1021"/>
                  <p:cNvSpPr>
                    <a:spLocks/>
                  </p:cNvSpPr>
                  <p:nvPr/>
                </p:nvSpPr>
                <p:spPr bwMode="auto">
                  <a:xfrm rot="5400000">
                    <a:off x="-173" y="814"/>
                    <a:ext cx="184" cy="413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sp>
                <p:nvSpPr>
                  <p:cNvPr id="210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-697" y="1112"/>
                    <a:ext cx="40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  <p:sp>
              <p:nvSpPr>
                <p:cNvPr id="208" name="Line 1022"/>
                <p:cNvSpPr>
                  <a:spLocks noChangeShapeType="1"/>
                </p:cNvSpPr>
                <p:nvPr/>
              </p:nvSpPr>
              <p:spPr bwMode="auto">
                <a:xfrm>
                  <a:off x="4285080" y="1132850"/>
                  <a:ext cx="63985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600"/>
                </a:p>
              </p:txBody>
            </p:sp>
          </p:grpSp>
          <p:sp>
            <p:nvSpPr>
              <p:cNvPr id="204" name="AutoShape 1015"/>
              <p:cNvSpPr>
                <a:spLocks/>
              </p:cNvSpPr>
              <p:nvPr/>
            </p:nvSpPr>
            <p:spPr bwMode="auto">
              <a:xfrm rot="5400000">
                <a:off x="1287889" y="5030701"/>
                <a:ext cx="292100" cy="647700"/>
              </a:xfrm>
              <a:prstGeom prst="lef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fr-FR" sz="1600"/>
              </a:p>
            </p:txBody>
          </p:sp>
        </p:grpSp>
      </p:grpSp>
      <p:grpSp>
        <p:nvGrpSpPr>
          <p:cNvPr id="240" name="Groupe 239"/>
          <p:cNvGrpSpPr/>
          <p:nvPr/>
        </p:nvGrpSpPr>
        <p:grpSpPr>
          <a:xfrm>
            <a:off x="1001258" y="1719589"/>
            <a:ext cx="7052097" cy="943886"/>
            <a:chOff x="1001258" y="1719589"/>
            <a:chExt cx="7052097" cy="943886"/>
          </a:xfrm>
        </p:grpSpPr>
        <p:sp>
          <p:nvSpPr>
            <p:cNvPr id="303" name="Arc 302"/>
            <p:cNvSpPr/>
            <p:nvPr/>
          </p:nvSpPr>
          <p:spPr>
            <a:xfrm rot="14223260">
              <a:off x="907502" y="1819485"/>
              <a:ext cx="906303" cy="718792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04" name="Arc 303"/>
            <p:cNvSpPr/>
            <p:nvPr/>
          </p:nvSpPr>
          <p:spPr>
            <a:xfrm rot="14223260">
              <a:off x="2178756" y="1850928"/>
              <a:ext cx="906303" cy="718792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06" name="Arc 305"/>
            <p:cNvSpPr/>
            <p:nvPr/>
          </p:nvSpPr>
          <p:spPr>
            <a:xfrm rot="14223260">
              <a:off x="3438297" y="1835155"/>
              <a:ext cx="906303" cy="718792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24" name="Arc 223"/>
            <p:cNvSpPr/>
            <p:nvPr/>
          </p:nvSpPr>
          <p:spPr>
            <a:xfrm rot="14223260">
              <a:off x="4715661" y="1813345"/>
              <a:ext cx="906303" cy="718792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25" name="Arc 224"/>
            <p:cNvSpPr/>
            <p:nvPr/>
          </p:nvSpPr>
          <p:spPr>
            <a:xfrm rot="14223260">
              <a:off x="5976546" y="1850928"/>
              <a:ext cx="906303" cy="718792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226" name="Arc 225"/>
            <p:cNvSpPr/>
            <p:nvPr/>
          </p:nvSpPr>
          <p:spPr>
            <a:xfrm rot="14223260">
              <a:off x="7240807" y="1849111"/>
              <a:ext cx="906303" cy="718792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271" name="Text Box 1053"/>
          <p:cNvSpPr txBox="1">
            <a:spLocks noChangeArrowheads="1"/>
          </p:cNvSpPr>
          <p:nvPr/>
        </p:nvSpPr>
        <p:spPr bwMode="auto">
          <a:xfrm>
            <a:off x="154690" y="4598517"/>
            <a:ext cx="500257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 smtClean="0">
                <a:solidFill>
                  <a:srgbClr val="66FF33"/>
                </a:solidFill>
              </a:rPr>
              <a:t>Q</a:t>
            </a:r>
            <a:r>
              <a:rPr lang="fr-FR" sz="1100" dirty="0" smtClean="0">
                <a:solidFill>
                  <a:srgbClr val="66FF33"/>
                </a:solidFill>
              </a:rPr>
              <a:t>D</a:t>
            </a:r>
            <a:endParaRPr lang="fr-FR" sz="1100" dirty="0">
              <a:solidFill>
                <a:srgbClr val="66FF33"/>
              </a:solidFill>
            </a:endParaRPr>
          </a:p>
        </p:txBody>
      </p:sp>
      <p:sp>
        <p:nvSpPr>
          <p:cNvPr id="272" name="Text Box 1322"/>
          <p:cNvSpPr txBox="1">
            <a:spLocks noChangeArrowheads="1"/>
          </p:cNvSpPr>
          <p:nvPr/>
        </p:nvSpPr>
        <p:spPr bwMode="auto">
          <a:xfrm>
            <a:off x="641297" y="4576013"/>
            <a:ext cx="312833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 smtClean="0">
                <a:solidFill>
                  <a:srgbClr val="0000FF"/>
                </a:solidFill>
              </a:rPr>
              <a:t>1</a:t>
            </a:r>
            <a:endParaRPr lang="fr-FR" sz="1600" b="1" dirty="0">
              <a:solidFill>
                <a:srgbClr val="0000FF"/>
              </a:solidFill>
            </a:endParaRPr>
          </a:p>
        </p:txBody>
      </p:sp>
      <p:grpSp>
        <p:nvGrpSpPr>
          <p:cNvPr id="405" name="Groupe 404"/>
          <p:cNvGrpSpPr/>
          <p:nvPr/>
        </p:nvGrpSpPr>
        <p:grpSpPr>
          <a:xfrm>
            <a:off x="173563" y="4022784"/>
            <a:ext cx="500257" cy="338554"/>
            <a:chOff x="173563" y="4022784"/>
            <a:chExt cx="500257" cy="338554"/>
          </a:xfrm>
        </p:grpSpPr>
        <p:sp>
          <p:nvSpPr>
            <p:cNvPr id="231" name="Text Box 1053"/>
            <p:cNvSpPr txBox="1">
              <a:spLocks noChangeArrowheads="1"/>
            </p:cNvSpPr>
            <p:nvPr/>
          </p:nvSpPr>
          <p:spPr bwMode="auto">
            <a:xfrm>
              <a:off x="173563" y="4022784"/>
              <a:ext cx="500257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>
                  <a:solidFill>
                    <a:schemeClr val="tx1"/>
                  </a:solidFill>
                </a:rPr>
                <a:t>Q</a:t>
              </a:r>
              <a:r>
                <a:rPr lang="fr-FR" sz="11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285" name="Connecteur droit 284"/>
            <p:cNvCxnSpPr/>
            <p:nvPr/>
          </p:nvCxnSpPr>
          <p:spPr>
            <a:xfrm flipV="1">
              <a:off x="274558" y="4052668"/>
              <a:ext cx="15625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7" name="Groupe 246"/>
          <p:cNvGrpSpPr/>
          <p:nvPr/>
        </p:nvGrpSpPr>
        <p:grpSpPr>
          <a:xfrm>
            <a:off x="533842" y="1115380"/>
            <a:ext cx="8195300" cy="379048"/>
            <a:chOff x="533842" y="1115380"/>
            <a:chExt cx="8195300" cy="379048"/>
          </a:xfrm>
        </p:grpSpPr>
        <p:sp>
          <p:nvSpPr>
            <p:cNvPr id="586" name="Text Box 1331"/>
            <p:cNvSpPr txBox="1">
              <a:spLocks noChangeArrowheads="1"/>
            </p:cNvSpPr>
            <p:nvPr/>
          </p:nvSpPr>
          <p:spPr bwMode="auto">
            <a:xfrm>
              <a:off x="1321101" y="1150362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588" name="Text Box 1338"/>
            <p:cNvSpPr txBox="1">
              <a:spLocks noChangeArrowheads="1"/>
            </p:cNvSpPr>
            <p:nvPr/>
          </p:nvSpPr>
          <p:spPr bwMode="auto">
            <a:xfrm>
              <a:off x="1935580" y="1115380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90" name="Text Box 1346"/>
            <p:cNvSpPr txBox="1">
              <a:spLocks noChangeArrowheads="1"/>
            </p:cNvSpPr>
            <p:nvPr/>
          </p:nvSpPr>
          <p:spPr bwMode="auto">
            <a:xfrm>
              <a:off x="2609391" y="1150362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92" name="Text Box 1353"/>
            <p:cNvSpPr txBox="1">
              <a:spLocks noChangeArrowheads="1"/>
            </p:cNvSpPr>
            <p:nvPr/>
          </p:nvSpPr>
          <p:spPr bwMode="auto">
            <a:xfrm>
              <a:off x="3181581" y="1133824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solidFill>
                    <a:srgbClr val="66FF33"/>
                  </a:solidFill>
                </a:rPr>
                <a:t>0</a:t>
              </a:r>
            </a:p>
          </p:txBody>
        </p:sp>
        <p:sp>
          <p:nvSpPr>
            <p:cNvPr id="594" name="Text Box 1360"/>
            <p:cNvSpPr txBox="1">
              <a:spLocks noChangeArrowheads="1"/>
            </p:cNvSpPr>
            <p:nvPr/>
          </p:nvSpPr>
          <p:spPr bwMode="auto">
            <a:xfrm>
              <a:off x="3830539" y="1155874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solidFill>
                    <a:srgbClr val="66FF33"/>
                  </a:solidFill>
                </a:rPr>
                <a:t>1</a:t>
              </a:r>
            </a:p>
          </p:txBody>
        </p:sp>
        <p:sp>
          <p:nvSpPr>
            <p:cNvPr id="596" name="Text Box 1367"/>
            <p:cNvSpPr txBox="1">
              <a:spLocks noChangeArrowheads="1"/>
            </p:cNvSpPr>
            <p:nvPr/>
          </p:nvSpPr>
          <p:spPr bwMode="auto">
            <a:xfrm>
              <a:off x="4481573" y="1142093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>
                  <a:solidFill>
                    <a:srgbClr val="66FF33"/>
                  </a:solidFill>
                </a:rPr>
                <a:t>0</a:t>
              </a:r>
            </a:p>
          </p:txBody>
        </p:sp>
        <p:grpSp>
          <p:nvGrpSpPr>
            <p:cNvPr id="362" name="Groupe 361"/>
            <p:cNvGrpSpPr/>
            <p:nvPr/>
          </p:nvGrpSpPr>
          <p:grpSpPr>
            <a:xfrm>
              <a:off x="533842" y="1143050"/>
              <a:ext cx="8195300" cy="288000"/>
              <a:chOff x="521387" y="1156865"/>
              <a:chExt cx="8323994" cy="310493"/>
            </a:xfrm>
          </p:grpSpPr>
          <p:grpSp>
            <p:nvGrpSpPr>
              <p:cNvPr id="190" name="Groupe 189"/>
              <p:cNvGrpSpPr/>
              <p:nvPr/>
            </p:nvGrpSpPr>
            <p:grpSpPr>
              <a:xfrm>
                <a:off x="521387" y="1156865"/>
                <a:ext cx="4492211" cy="307366"/>
                <a:chOff x="521387" y="1178637"/>
                <a:chExt cx="4492211" cy="307366"/>
              </a:xfrm>
            </p:grpSpPr>
            <p:grpSp>
              <p:nvGrpSpPr>
                <p:cNvPr id="3" name="Groupe 605"/>
                <p:cNvGrpSpPr/>
                <p:nvPr/>
              </p:nvGrpSpPr>
              <p:grpSpPr>
                <a:xfrm>
                  <a:off x="521387" y="1191076"/>
                  <a:ext cx="4492211" cy="294927"/>
                  <a:chOff x="449981" y="837923"/>
                  <a:chExt cx="4492211" cy="294927"/>
                </a:xfrm>
              </p:grpSpPr>
              <p:sp>
                <p:nvSpPr>
                  <p:cNvPr id="607" name="Line 1012"/>
                  <p:cNvSpPr>
                    <a:spLocks noChangeShapeType="1"/>
                  </p:cNvSpPr>
                  <p:nvPr/>
                </p:nvSpPr>
                <p:spPr bwMode="auto">
                  <a:xfrm>
                    <a:off x="449981" y="1123673"/>
                    <a:ext cx="648000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  <p:grpSp>
                <p:nvGrpSpPr>
                  <p:cNvPr id="4" name="Group 1017"/>
                  <p:cNvGrpSpPr>
                    <a:grpSpLocks/>
                  </p:cNvGrpSpPr>
                  <p:nvPr/>
                </p:nvGrpSpPr>
                <p:grpSpPr bwMode="auto">
                  <a:xfrm>
                    <a:off x="1744060" y="837923"/>
                    <a:ext cx="1277938" cy="292100"/>
                    <a:chOff x="-692" y="929"/>
                    <a:chExt cx="826" cy="184"/>
                  </a:xfrm>
                </p:grpSpPr>
                <p:sp>
                  <p:nvSpPr>
                    <p:cNvPr id="614" name="AutoShape 101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-164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0000FF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sp>
                  <p:nvSpPr>
                    <p:cNvPr id="615" name="Line 10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692" y="1108"/>
                      <a:ext cx="419" cy="0"/>
                    </a:xfrm>
                    <a:prstGeom prst="line">
                      <a:avLst/>
                    </a:prstGeom>
                    <a:ln>
                      <a:solidFill>
                        <a:srgbClr val="0000FF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600"/>
                    </a:p>
                  </p:txBody>
                </p:sp>
              </p:grpSp>
              <p:grpSp>
                <p:nvGrpSpPr>
                  <p:cNvPr id="5" name="Group 1020"/>
                  <p:cNvGrpSpPr>
                    <a:grpSpLocks/>
                  </p:cNvGrpSpPr>
                  <p:nvPr/>
                </p:nvGrpSpPr>
                <p:grpSpPr bwMode="auto">
                  <a:xfrm>
                    <a:off x="3007961" y="837923"/>
                    <a:ext cx="1289127" cy="292100"/>
                    <a:chOff x="-689" y="929"/>
                    <a:chExt cx="822" cy="184"/>
                  </a:xfrm>
                </p:grpSpPr>
                <p:sp>
                  <p:nvSpPr>
                    <p:cNvPr id="612" name="AutoShape 1021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-165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0000FF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sp>
                  <p:nvSpPr>
                    <p:cNvPr id="613" name="Line 10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689" y="1112"/>
                      <a:ext cx="408" cy="0"/>
                    </a:xfrm>
                    <a:prstGeom prst="line">
                      <a:avLst/>
                    </a:prstGeom>
                    <a:ln>
                      <a:solidFill>
                        <a:srgbClr val="0000FF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600"/>
                    </a:p>
                  </p:txBody>
                </p:sp>
              </p:grpSp>
              <p:sp>
                <p:nvSpPr>
                  <p:cNvPr id="610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4302333" y="1132850"/>
                    <a:ext cx="639859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  <p:sp>
              <p:nvSpPr>
                <p:cNvPr id="660" name="AutoShape 1015"/>
                <p:cNvSpPr>
                  <a:spLocks/>
                </p:cNvSpPr>
                <p:nvPr/>
              </p:nvSpPr>
              <p:spPr bwMode="auto">
                <a:xfrm rot="5400000">
                  <a:off x="1343748" y="1000837"/>
                  <a:ext cx="292100" cy="647700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600"/>
                </a:p>
              </p:txBody>
            </p:sp>
          </p:grpSp>
          <p:grpSp>
            <p:nvGrpSpPr>
              <p:cNvPr id="191" name="Groupe 190"/>
              <p:cNvGrpSpPr/>
              <p:nvPr/>
            </p:nvGrpSpPr>
            <p:grpSpPr>
              <a:xfrm>
                <a:off x="5010630" y="1159992"/>
                <a:ext cx="3834751" cy="307366"/>
                <a:chOff x="1165948" y="1178637"/>
                <a:chExt cx="3834751" cy="307366"/>
              </a:xfrm>
            </p:grpSpPr>
            <p:grpSp>
              <p:nvGrpSpPr>
                <p:cNvPr id="192" name="Groupe 605"/>
                <p:cNvGrpSpPr/>
                <p:nvPr/>
              </p:nvGrpSpPr>
              <p:grpSpPr>
                <a:xfrm>
                  <a:off x="1815466" y="1191076"/>
                  <a:ext cx="3185233" cy="294927"/>
                  <a:chOff x="1744060" y="837923"/>
                  <a:chExt cx="3185233" cy="294927"/>
                </a:xfrm>
              </p:grpSpPr>
              <p:grpSp>
                <p:nvGrpSpPr>
                  <p:cNvPr id="195" name="Group 1017"/>
                  <p:cNvGrpSpPr>
                    <a:grpSpLocks/>
                  </p:cNvGrpSpPr>
                  <p:nvPr/>
                </p:nvGrpSpPr>
                <p:grpSpPr bwMode="auto">
                  <a:xfrm>
                    <a:off x="1744060" y="837923"/>
                    <a:ext cx="1277938" cy="292100"/>
                    <a:chOff x="-692" y="929"/>
                    <a:chExt cx="826" cy="184"/>
                  </a:xfrm>
                </p:grpSpPr>
                <p:sp>
                  <p:nvSpPr>
                    <p:cNvPr id="200" name="AutoShape 101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-164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0000FF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sp>
                  <p:nvSpPr>
                    <p:cNvPr id="201" name="Line 10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692" y="1108"/>
                      <a:ext cx="419" cy="0"/>
                    </a:xfrm>
                    <a:prstGeom prst="line">
                      <a:avLst/>
                    </a:prstGeom>
                    <a:ln>
                      <a:solidFill>
                        <a:srgbClr val="0000FF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600"/>
                    </a:p>
                  </p:txBody>
                </p:sp>
              </p:grpSp>
              <p:grpSp>
                <p:nvGrpSpPr>
                  <p:cNvPr id="196" name="Group 1020"/>
                  <p:cNvGrpSpPr>
                    <a:grpSpLocks/>
                  </p:cNvGrpSpPr>
                  <p:nvPr/>
                </p:nvGrpSpPr>
                <p:grpSpPr bwMode="auto">
                  <a:xfrm>
                    <a:off x="3015802" y="837923"/>
                    <a:ext cx="1281286" cy="292100"/>
                    <a:chOff x="-684" y="929"/>
                    <a:chExt cx="817" cy="184"/>
                  </a:xfrm>
                </p:grpSpPr>
                <p:sp>
                  <p:nvSpPr>
                    <p:cNvPr id="198" name="AutoShape 1021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-165" y="814"/>
                      <a:ext cx="184" cy="413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0000FF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sp>
                  <p:nvSpPr>
                    <p:cNvPr id="199" name="Line 10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684" y="1112"/>
                      <a:ext cx="408" cy="0"/>
                    </a:xfrm>
                    <a:prstGeom prst="line">
                      <a:avLst/>
                    </a:prstGeom>
                    <a:ln>
                      <a:solidFill>
                        <a:srgbClr val="0000FF"/>
                      </a:solidFill>
                      <a:prstDash val="solid"/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600"/>
                    </a:p>
                  </p:txBody>
                </p:sp>
              </p:grpSp>
              <p:sp>
                <p:nvSpPr>
                  <p:cNvPr id="197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4289434" y="1132850"/>
                    <a:ext cx="639859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prstDash val="solid"/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  <p:sp>
              <p:nvSpPr>
                <p:cNvPr id="193" name="AutoShape 1015"/>
                <p:cNvSpPr>
                  <a:spLocks/>
                </p:cNvSpPr>
                <p:nvPr/>
              </p:nvSpPr>
              <p:spPr bwMode="auto">
                <a:xfrm rot="5400000">
                  <a:off x="1343748" y="1000837"/>
                  <a:ext cx="292100" cy="647700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0000FF"/>
                  </a:solidFill>
                  <a:prstDash val="solid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600"/>
                </a:p>
              </p:txBody>
            </p:sp>
          </p:grpSp>
        </p:grpSp>
        <p:sp>
          <p:nvSpPr>
            <p:cNvPr id="291" name="Text Box 1367"/>
            <p:cNvSpPr txBox="1">
              <a:spLocks noChangeArrowheads="1"/>
            </p:cNvSpPr>
            <p:nvPr/>
          </p:nvSpPr>
          <p:spPr bwMode="auto">
            <a:xfrm>
              <a:off x="5150206" y="1141630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296" name="Text Box 1367"/>
            <p:cNvSpPr txBox="1">
              <a:spLocks noChangeArrowheads="1"/>
            </p:cNvSpPr>
            <p:nvPr/>
          </p:nvSpPr>
          <p:spPr bwMode="auto">
            <a:xfrm>
              <a:off x="5742014" y="1140451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05" name="Text Box 1367"/>
            <p:cNvSpPr txBox="1">
              <a:spLocks noChangeArrowheads="1"/>
            </p:cNvSpPr>
            <p:nvPr/>
          </p:nvSpPr>
          <p:spPr bwMode="auto">
            <a:xfrm>
              <a:off x="6372984" y="1140451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10" name="Text Box 1367"/>
            <p:cNvSpPr txBox="1">
              <a:spLocks noChangeArrowheads="1"/>
            </p:cNvSpPr>
            <p:nvPr/>
          </p:nvSpPr>
          <p:spPr bwMode="auto">
            <a:xfrm>
              <a:off x="6987636" y="1149901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14" name="Text Box 1367"/>
            <p:cNvSpPr txBox="1">
              <a:spLocks noChangeArrowheads="1"/>
            </p:cNvSpPr>
            <p:nvPr/>
          </p:nvSpPr>
          <p:spPr bwMode="auto">
            <a:xfrm>
              <a:off x="7630578" y="1155215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19" name="Text Box 1367"/>
            <p:cNvSpPr txBox="1">
              <a:spLocks noChangeArrowheads="1"/>
            </p:cNvSpPr>
            <p:nvPr/>
          </p:nvSpPr>
          <p:spPr bwMode="auto">
            <a:xfrm>
              <a:off x="8259695" y="1142682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52" name="Groupe 251"/>
          <p:cNvGrpSpPr/>
          <p:nvPr/>
        </p:nvGrpSpPr>
        <p:grpSpPr>
          <a:xfrm>
            <a:off x="522621" y="3380394"/>
            <a:ext cx="8203760" cy="371206"/>
            <a:chOff x="522621" y="3380394"/>
            <a:chExt cx="8203760" cy="371206"/>
          </a:xfrm>
        </p:grpSpPr>
        <p:sp>
          <p:nvSpPr>
            <p:cNvPr id="559" name="Text Box 1333"/>
            <p:cNvSpPr txBox="1">
              <a:spLocks noChangeArrowheads="1"/>
            </p:cNvSpPr>
            <p:nvPr/>
          </p:nvSpPr>
          <p:spPr bwMode="auto">
            <a:xfrm>
              <a:off x="1320078" y="3380969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1" name="Text Box 1340"/>
            <p:cNvSpPr txBox="1">
              <a:spLocks noChangeArrowheads="1"/>
            </p:cNvSpPr>
            <p:nvPr/>
          </p:nvSpPr>
          <p:spPr bwMode="auto">
            <a:xfrm>
              <a:off x="1919679" y="3384520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3" name="Text Box 1348"/>
            <p:cNvSpPr txBox="1">
              <a:spLocks noChangeArrowheads="1"/>
            </p:cNvSpPr>
            <p:nvPr/>
          </p:nvSpPr>
          <p:spPr bwMode="auto">
            <a:xfrm>
              <a:off x="2557442" y="3396509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5" name="Text Box 1355"/>
            <p:cNvSpPr txBox="1">
              <a:spLocks noChangeArrowheads="1"/>
            </p:cNvSpPr>
            <p:nvPr/>
          </p:nvSpPr>
          <p:spPr bwMode="auto">
            <a:xfrm>
              <a:off x="3176108" y="3404778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7" name="Text Box 1362"/>
            <p:cNvSpPr txBox="1">
              <a:spLocks noChangeArrowheads="1"/>
            </p:cNvSpPr>
            <p:nvPr/>
          </p:nvSpPr>
          <p:spPr bwMode="auto">
            <a:xfrm>
              <a:off x="3820439" y="3410290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9" name="Text Box 1369"/>
            <p:cNvSpPr txBox="1">
              <a:spLocks noChangeArrowheads="1"/>
            </p:cNvSpPr>
            <p:nvPr/>
          </p:nvSpPr>
          <p:spPr bwMode="auto">
            <a:xfrm>
              <a:off x="4461869" y="3413046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290" name="Text Box 1369"/>
            <p:cNvSpPr txBox="1">
              <a:spLocks noChangeArrowheads="1"/>
            </p:cNvSpPr>
            <p:nvPr/>
          </p:nvSpPr>
          <p:spPr bwMode="auto">
            <a:xfrm>
              <a:off x="5112903" y="3412583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294" name="Text Box 1369"/>
            <p:cNvSpPr txBox="1">
              <a:spLocks noChangeArrowheads="1"/>
            </p:cNvSpPr>
            <p:nvPr/>
          </p:nvSpPr>
          <p:spPr bwMode="auto">
            <a:xfrm>
              <a:off x="5708683" y="3411404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02" name="Text Box 1369"/>
            <p:cNvSpPr txBox="1">
              <a:spLocks noChangeArrowheads="1"/>
            </p:cNvSpPr>
            <p:nvPr/>
          </p:nvSpPr>
          <p:spPr bwMode="auto">
            <a:xfrm>
              <a:off x="6351625" y="3403312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09" name="Text Box 1369"/>
            <p:cNvSpPr txBox="1">
              <a:spLocks noChangeArrowheads="1"/>
            </p:cNvSpPr>
            <p:nvPr/>
          </p:nvSpPr>
          <p:spPr bwMode="auto">
            <a:xfrm>
              <a:off x="6978383" y="3380394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13" name="Text Box 1369"/>
            <p:cNvSpPr txBox="1">
              <a:spLocks noChangeArrowheads="1"/>
            </p:cNvSpPr>
            <p:nvPr/>
          </p:nvSpPr>
          <p:spPr bwMode="auto">
            <a:xfrm>
              <a:off x="7595282" y="3393801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18" name="Text Box 1369"/>
            <p:cNvSpPr txBox="1">
              <a:spLocks noChangeArrowheads="1"/>
            </p:cNvSpPr>
            <p:nvPr/>
          </p:nvSpPr>
          <p:spPr bwMode="auto">
            <a:xfrm>
              <a:off x="8256175" y="3389359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grpSp>
          <p:nvGrpSpPr>
            <p:cNvPr id="354" name="Groupe 353"/>
            <p:cNvGrpSpPr/>
            <p:nvPr/>
          </p:nvGrpSpPr>
          <p:grpSpPr>
            <a:xfrm>
              <a:off x="522621" y="3430271"/>
              <a:ext cx="8203760" cy="284157"/>
              <a:chOff x="500034" y="3488126"/>
              <a:chExt cx="8352389" cy="327331"/>
            </a:xfrm>
          </p:grpSpPr>
          <p:sp>
            <p:nvSpPr>
              <p:cNvPr id="680" name="Line 1025"/>
              <p:cNvSpPr>
                <a:spLocks noChangeShapeType="1"/>
              </p:cNvSpPr>
              <p:nvPr/>
            </p:nvSpPr>
            <p:spPr bwMode="auto">
              <a:xfrm>
                <a:off x="500034" y="3497532"/>
                <a:ext cx="659740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342" name="Parenthèse fermante 341"/>
              <p:cNvSpPr/>
              <p:nvPr/>
            </p:nvSpPr>
            <p:spPr>
              <a:xfrm rot="5400000">
                <a:off x="2278756" y="2361327"/>
                <a:ext cx="302401" cy="2555999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cxnSp>
            <p:nvCxnSpPr>
              <p:cNvPr id="348" name="Connecteur en angle 347"/>
              <p:cNvCxnSpPr/>
              <p:nvPr/>
            </p:nvCxnSpPr>
            <p:spPr>
              <a:xfrm>
                <a:off x="3714600" y="3500446"/>
                <a:ext cx="2602308" cy="302401"/>
              </a:xfrm>
              <a:prstGeom prst="bentConnector3">
                <a:avLst>
                  <a:gd name="adj1" fmla="val 99931"/>
                </a:avLst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2" name="Line 1025"/>
              <p:cNvSpPr>
                <a:spLocks noChangeShapeType="1"/>
              </p:cNvSpPr>
              <p:nvPr/>
            </p:nvSpPr>
            <p:spPr bwMode="auto">
              <a:xfrm>
                <a:off x="6323420" y="3815457"/>
                <a:ext cx="2529003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/>
              </a:p>
            </p:txBody>
          </p:sp>
        </p:grpSp>
      </p:grpSp>
      <p:grpSp>
        <p:nvGrpSpPr>
          <p:cNvPr id="355" name="Groupe 354"/>
          <p:cNvGrpSpPr/>
          <p:nvPr/>
        </p:nvGrpSpPr>
        <p:grpSpPr>
          <a:xfrm flipV="1">
            <a:off x="522620" y="4000277"/>
            <a:ext cx="8228520" cy="295989"/>
            <a:chOff x="500033" y="3509840"/>
            <a:chExt cx="8315204" cy="310789"/>
          </a:xfrm>
        </p:grpSpPr>
        <p:sp>
          <p:nvSpPr>
            <p:cNvPr id="356" name="Line 1025"/>
            <p:cNvSpPr>
              <a:spLocks noChangeShapeType="1"/>
            </p:cNvSpPr>
            <p:nvPr/>
          </p:nvSpPr>
          <p:spPr bwMode="auto">
            <a:xfrm>
              <a:off x="500033" y="3509840"/>
              <a:ext cx="654826" cy="0"/>
            </a:xfrm>
            <a:prstGeom prst="line">
              <a:avLst/>
            </a:prstGeom>
            <a:ln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357" name="Parenthèse fermante 356"/>
            <p:cNvSpPr/>
            <p:nvPr/>
          </p:nvSpPr>
          <p:spPr>
            <a:xfrm rot="5400000">
              <a:off x="2278274" y="2384866"/>
              <a:ext cx="302400" cy="2556000"/>
            </a:xfrm>
            <a:prstGeom prst="rightBracket">
              <a:avLst>
                <a:gd name="adj" fmla="val 0"/>
              </a:avLst>
            </a:prstGeom>
            <a:ln>
              <a:solidFill>
                <a:srgbClr val="FF33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cxnSp>
          <p:nvCxnSpPr>
            <p:cNvPr id="358" name="Connecteur en angle 357"/>
            <p:cNvCxnSpPr/>
            <p:nvPr/>
          </p:nvCxnSpPr>
          <p:spPr>
            <a:xfrm>
              <a:off x="3719124" y="3511668"/>
              <a:ext cx="2546547" cy="302399"/>
            </a:xfrm>
            <a:prstGeom prst="bentConnector3">
              <a:avLst>
                <a:gd name="adj1" fmla="val 99931"/>
              </a:avLst>
            </a:prstGeom>
            <a:ln>
              <a:solidFill>
                <a:srgbClr val="FF33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9" name="Line 1025"/>
            <p:cNvSpPr>
              <a:spLocks noChangeShapeType="1"/>
            </p:cNvSpPr>
            <p:nvPr/>
          </p:nvSpPr>
          <p:spPr bwMode="auto">
            <a:xfrm>
              <a:off x="6268690" y="3820629"/>
              <a:ext cx="2546547" cy="0"/>
            </a:xfrm>
            <a:prstGeom prst="line">
              <a:avLst/>
            </a:prstGeom>
            <a:ln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267" name="Groupe 266"/>
          <p:cNvGrpSpPr/>
          <p:nvPr/>
        </p:nvGrpSpPr>
        <p:grpSpPr>
          <a:xfrm>
            <a:off x="533632" y="4537144"/>
            <a:ext cx="8201630" cy="381482"/>
            <a:chOff x="533632" y="4537144"/>
            <a:chExt cx="8201630" cy="381482"/>
          </a:xfrm>
        </p:grpSpPr>
        <p:grpSp>
          <p:nvGrpSpPr>
            <p:cNvPr id="266" name="Groupe 265"/>
            <p:cNvGrpSpPr/>
            <p:nvPr/>
          </p:nvGrpSpPr>
          <p:grpSpPr>
            <a:xfrm>
              <a:off x="1295514" y="4537144"/>
              <a:ext cx="7277014" cy="381482"/>
              <a:chOff x="1295514" y="4537144"/>
              <a:chExt cx="7277014" cy="381482"/>
            </a:xfrm>
          </p:grpSpPr>
          <p:sp>
            <p:nvSpPr>
              <p:cNvPr id="273" name="Text Box 1333"/>
              <p:cNvSpPr txBox="1">
                <a:spLocks noChangeArrowheads="1"/>
              </p:cNvSpPr>
              <p:nvPr/>
            </p:nvSpPr>
            <p:spPr bwMode="auto">
              <a:xfrm>
                <a:off x="1295514" y="4571848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1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275" name="Text Box 1340"/>
              <p:cNvSpPr txBox="1">
                <a:spLocks noChangeArrowheads="1"/>
              </p:cNvSpPr>
              <p:nvPr/>
            </p:nvSpPr>
            <p:spPr bwMode="auto">
              <a:xfrm>
                <a:off x="1911299" y="4565350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1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276" name="Text Box 1348"/>
              <p:cNvSpPr txBox="1">
                <a:spLocks noChangeArrowheads="1"/>
              </p:cNvSpPr>
              <p:nvPr/>
            </p:nvSpPr>
            <p:spPr bwMode="auto">
              <a:xfrm>
                <a:off x="2547507" y="4580072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1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279" name="Text Box 1355"/>
              <p:cNvSpPr txBox="1">
                <a:spLocks noChangeArrowheads="1"/>
              </p:cNvSpPr>
              <p:nvPr/>
            </p:nvSpPr>
            <p:spPr bwMode="auto">
              <a:xfrm>
                <a:off x="3151543" y="4573711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1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280" name="Text Box 1362"/>
              <p:cNvSpPr txBox="1">
                <a:spLocks noChangeArrowheads="1"/>
              </p:cNvSpPr>
              <p:nvPr/>
            </p:nvSpPr>
            <p:spPr bwMode="auto">
              <a:xfrm>
                <a:off x="3799561" y="4549079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0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281" name="Text Box 1369"/>
              <p:cNvSpPr txBox="1">
                <a:spLocks noChangeArrowheads="1"/>
              </p:cNvSpPr>
              <p:nvPr/>
            </p:nvSpPr>
            <p:spPr bwMode="auto">
              <a:xfrm>
                <a:off x="4473481" y="4551836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0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292" name="Text Box 1369"/>
              <p:cNvSpPr txBox="1">
                <a:spLocks noChangeArrowheads="1"/>
              </p:cNvSpPr>
              <p:nvPr/>
            </p:nvSpPr>
            <p:spPr bwMode="auto">
              <a:xfrm>
                <a:off x="5124515" y="4537144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0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297" name="Text Box 1369"/>
              <p:cNvSpPr txBox="1">
                <a:spLocks noChangeArrowheads="1"/>
              </p:cNvSpPr>
              <p:nvPr/>
            </p:nvSpPr>
            <p:spPr bwMode="auto">
              <a:xfrm>
                <a:off x="5720295" y="4544057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0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307" name="Text Box 1369"/>
              <p:cNvSpPr txBox="1">
                <a:spLocks noChangeArrowheads="1"/>
              </p:cNvSpPr>
              <p:nvPr/>
            </p:nvSpPr>
            <p:spPr bwMode="auto">
              <a:xfrm>
                <a:off x="6363237" y="4564153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0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311" name="Text Box 1369"/>
              <p:cNvSpPr txBox="1">
                <a:spLocks noChangeArrowheads="1"/>
              </p:cNvSpPr>
              <p:nvPr/>
            </p:nvSpPr>
            <p:spPr bwMode="auto">
              <a:xfrm>
                <a:off x="6981903" y="4557419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0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315" name="Text Box 1369"/>
              <p:cNvSpPr txBox="1">
                <a:spLocks noChangeArrowheads="1"/>
              </p:cNvSpPr>
              <p:nvPr/>
            </p:nvSpPr>
            <p:spPr bwMode="auto">
              <a:xfrm>
                <a:off x="7614986" y="4542638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0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  <p:sp>
            <p:nvSpPr>
              <p:cNvPr id="320" name="Text Box 1369"/>
              <p:cNvSpPr txBox="1">
                <a:spLocks noChangeArrowheads="1"/>
              </p:cNvSpPr>
              <p:nvPr/>
            </p:nvSpPr>
            <p:spPr bwMode="auto">
              <a:xfrm>
                <a:off x="8259695" y="4546288"/>
                <a:ext cx="312833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600" dirty="0" smtClean="0">
                    <a:solidFill>
                      <a:srgbClr val="66FF33"/>
                    </a:solidFill>
                  </a:rPr>
                  <a:t>0</a:t>
                </a:r>
                <a:endParaRPr lang="fr-FR" sz="1600" dirty="0">
                  <a:solidFill>
                    <a:srgbClr val="66FF33"/>
                  </a:solidFill>
                </a:endParaRPr>
              </a:p>
            </p:txBody>
          </p:sp>
        </p:grpSp>
        <p:grpSp>
          <p:nvGrpSpPr>
            <p:cNvPr id="399" name="Groupe 398"/>
            <p:cNvGrpSpPr/>
            <p:nvPr/>
          </p:nvGrpSpPr>
          <p:grpSpPr>
            <a:xfrm>
              <a:off x="533632" y="4582568"/>
              <a:ext cx="8201630" cy="262828"/>
              <a:chOff x="549364" y="4420518"/>
              <a:chExt cx="6942931" cy="262828"/>
            </a:xfrm>
          </p:grpSpPr>
          <p:sp>
            <p:nvSpPr>
              <p:cNvPr id="282" name="Line 1049"/>
              <p:cNvSpPr>
                <a:spLocks noChangeShapeType="1"/>
              </p:cNvSpPr>
              <p:nvPr/>
            </p:nvSpPr>
            <p:spPr bwMode="auto">
              <a:xfrm>
                <a:off x="3225781" y="4683346"/>
                <a:ext cx="4266514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solid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cxnSp>
            <p:nvCxnSpPr>
              <p:cNvPr id="360" name="Connecteur en angle 359"/>
              <p:cNvCxnSpPr/>
              <p:nvPr/>
            </p:nvCxnSpPr>
            <p:spPr>
              <a:xfrm>
                <a:off x="549364" y="4420518"/>
                <a:ext cx="2681809" cy="262515"/>
              </a:xfrm>
              <a:prstGeom prst="bentConnector3">
                <a:avLst>
                  <a:gd name="adj1" fmla="val 99546"/>
                </a:avLst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1" name="Line 1037"/>
          <p:cNvSpPr>
            <a:spLocks noChangeShapeType="1"/>
          </p:cNvSpPr>
          <p:nvPr/>
        </p:nvSpPr>
        <p:spPr bwMode="auto">
          <a:xfrm>
            <a:off x="3694648" y="4094407"/>
            <a:ext cx="0" cy="125408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grpSp>
        <p:nvGrpSpPr>
          <p:cNvPr id="251" name="Groupe 250"/>
          <p:cNvGrpSpPr/>
          <p:nvPr/>
        </p:nvGrpSpPr>
        <p:grpSpPr>
          <a:xfrm>
            <a:off x="559600" y="2236784"/>
            <a:ext cx="8182599" cy="389304"/>
            <a:chOff x="559600" y="2236784"/>
            <a:chExt cx="8182599" cy="389304"/>
          </a:xfrm>
        </p:grpSpPr>
        <p:sp>
          <p:nvSpPr>
            <p:cNvPr id="558" name="Text Box 1331"/>
            <p:cNvSpPr txBox="1">
              <a:spLocks noChangeArrowheads="1"/>
            </p:cNvSpPr>
            <p:nvPr/>
          </p:nvSpPr>
          <p:spPr bwMode="auto">
            <a:xfrm>
              <a:off x="1322117" y="2287534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0" name="Text Box 1338"/>
            <p:cNvSpPr txBox="1">
              <a:spLocks noChangeArrowheads="1"/>
            </p:cNvSpPr>
            <p:nvPr/>
          </p:nvSpPr>
          <p:spPr bwMode="auto">
            <a:xfrm>
              <a:off x="1925989" y="2285306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2" name="Text Box 1346"/>
            <p:cNvSpPr txBox="1">
              <a:spLocks noChangeArrowheads="1"/>
            </p:cNvSpPr>
            <p:nvPr/>
          </p:nvSpPr>
          <p:spPr bwMode="auto">
            <a:xfrm>
              <a:off x="2568931" y="2243576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4" name="Text Box 1353"/>
            <p:cNvSpPr txBox="1">
              <a:spLocks noChangeArrowheads="1"/>
            </p:cNvSpPr>
            <p:nvPr/>
          </p:nvSpPr>
          <p:spPr bwMode="auto">
            <a:xfrm>
              <a:off x="3187597" y="2251845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6" name="Text Box 1360"/>
            <p:cNvSpPr txBox="1">
              <a:spLocks noChangeArrowheads="1"/>
            </p:cNvSpPr>
            <p:nvPr/>
          </p:nvSpPr>
          <p:spPr bwMode="auto">
            <a:xfrm>
              <a:off x="3831929" y="2259137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568" name="Text Box 1367"/>
            <p:cNvSpPr txBox="1">
              <a:spLocks noChangeArrowheads="1"/>
            </p:cNvSpPr>
            <p:nvPr/>
          </p:nvSpPr>
          <p:spPr bwMode="auto">
            <a:xfrm>
              <a:off x="4473358" y="2266132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289" name="Text Box 1367"/>
            <p:cNvSpPr txBox="1">
              <a:spLocks noChangeArrowheads="1"/>
            </p:cNvSpPr>
            <p:nvPr/>
          </p:nvSpPr>
          <p:spPr bwMode="auto">
            <a:xfrm>
              <a:off x="5124393" y="2236784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293" name="Text Box 1367"/>
            <p:cNvSpPr txBox="1">
              <a:spLocks noChangeArrowheads="1"/>
            </p:cNvSpPr>
            <p:nvPr/>
          </p:nvSpPr>
          <p:spPr bwMode="auto">
            <a:xfrm>
              <a:off x="5720172" y="2243697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298" name="Text Box 1367"/>
            <p:cNvSpPr txBox="1">
              <a:spLocks noChangeArrowheads="1"/>
            </p:cNvSpPr>
            <p:nvPr/>
          </p:nvSpPr>
          <p:spPr bwMode="auto">
            <a:xfrm>
              <a:off x="6363114" y="2264489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08" name="Text Box 1367"/>
            <p:cNvSpPr txBox="1">
              <a:spLocks noChangeArrowheads="1"/>
            </p:cNvSpPr>
            <p:nvPr/>
          </p:nvSpPr>
          <p:spPr bwMode="auto">
            <a:xfrm>
              <a:off x="6981780" y="2273940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1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12" name="Text Box 1367"/>
            <p:cNvSpPr txBox="1">
              <a:spLocks noChangeArrowheads="1"/>
            </p:cNvSpPr>
            <p:nvPr/>
          </p:nvSpPr>
          <p:spPr bwMode="auto">
            <a:xfrm>
              <a:off x="7590588" y="2263070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sp>
          <p:nvSpPr>
            <p:cNvPr id="317" name="Text Box 1367"/>
            <p:cNvSpPr txBox="1">
              <a:spLocks noChangeArrowheads="1"/>
            </p:cNvSpPr>
            <p:nvPr/>
          </p:nvSpPr>
          <p:spPr bwMode="auto">
            <a:xfrm>
              <a:off x="8259573" y="2261716"/>
              <a:ext cx="312833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rgbClr val="66FF33"/>
                  </a:solidFill>
                </a:rPr>
                <a:t>0</a:t>
              </a:r>
              <a:endParaRPr lang="fr-FR" sz="1600" dirty="0">
                <a:solidFill>
                  <a:srgbClr val="66FF33"/>
                </a:solidFill>
              </a:endParaRPr>
            </a:p>
          </p:txBody>
        </p:sp>
        <p:grpSp>
          <p:nvGrpSpPr>
            <p:cNvPr id="381" name="Groupe 380"/>
            <p:cNvGrpSpPr/>
            <p:nvPr/>
          </p:nvGrpSpPr>
          <p:grpSpPr>
            <a:xfrm>
              <a:off x="559600" y="2287849"/>
              <a:ext cx="8182599" cy="277306"/>
              <a:chOff x="542632" y="2313886"/>
              <a:chExt cx="8244699" cy="306701"/>
            </a:xfrm>
          </p:grpSpPr>
          <p:grpSp>
            <p:nvGrpSpPr>
              <p:cNvPr id="372" name="Groupe 371"/>
              <p:cNvGrpSpPr/>
              <p:nvPr/>
            </p:nvGrpSpPr>
            <p:grpSpPr>
              <a:xfrm>
                <a:off x="542632" y="2328583"/>
                <a:ext cx="8244699" cy="292004"/>
                <a:chOff x="542632" y="2328526"/>
                <a:chExt cx="8244699" cy="302400"/>
              </a:xfrm>
            </p:grpSpPr>
            <p:grpSp>
              <p:nvGrpSpPr>
                <p:cNvPr id="326" name="Groupe 325"/>
                <p:cNvGrpSpPr/>
                <p:nvPr/>
              </p:nvGrpSpPr>
              <p:grpSpPr>
                <a:xfrm flipV="1">
                  <a:off x="2451744" y="2330015"/>
                  <a:ext cx="6335587" cy="297157"/>
                  <a:chOff x="2451744" y="2357427"/>
                  <a:chExt cx="6335587" cy="302972"/>
                </a:xfrm>
              </p:grpSpPr>
              <p:sp>
                <p:nvSpPr>
                  <p:cNvPr id="668" name="AutoShape 1031"/>
                  <p:cNvSpPr>
                    <a:spLocks/>
                  </p:cNvSpPr>
                  <p:nvPr/>
                </p:nvSpPr>
                <p:spPr bwMode="auto">
                  <a:xfrm rot="5400000">
                    <a:off x="2935524" y="1884961"/>
                    <a:ext cx="291658" cy="1259218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grpSp>
                <p:nvGrpSpPr>
                  <p:cNvPr id="215" name="Groupe 698"/>
                  <p:cNvGrpSpPr/>
                  <p:nvPr/>
                </p:nvGrpSpPr>
                <p:grpSpPr>
                  <a:xfrm flipV="1">
                    <a:off x="4987042" y="2357427"/>
                    <a:ext cx="3800289" cy="300932"/>
                    <a:chOff x="1150028" y="5813303"/>
                    <a:chExt cx="3800289" cy="297008"/>
                  </a:xfrm>
                </p:grpSpPr>
                <p:sp>
                  <p:nvSpPr>
                    <p:cNvPr id="216" name="AutoShape 1031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2914515" y="5329523"/>
                      <a:ext cx="291658" cy="1259217"/>
                    </a:xfrm>
                    <a:prstGeom prst="leftBracket">
                      <a:avLst>
                        <a:gd name="adj" fmla="val 0"/>
                      </a:avLst>
                    </a:prstGeom>
                    <a:ln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wrap="none" anchor="ctr"/>
                    <a:lstStyle/>
                    <a:p>
                      <a:endParaRPr lang="fr-FR" sz="1600"/>
                    </a:p>
                  </p:txBody>
                </p:sp>
                <p:sp>
                  <p:nvSpPr>
                    <p:cNvPr id="217" name="Line 10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0028" y="6103966"/>
                      <a:ext cx="1269562" cy="0"/>
                    </a:xfrm>
                    <a:prstGeom prst="line">
                      <a:avLst/>
                    </a:prstGeom>
                    <a:ln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600"/>
                    </a:p>
                  </p:txBody>
                </p:sp>
                <p:sp>
                  <p:nvSpPr>
                    <p:cNvPr id="218" name="Line 10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0317" y="6110311"/>
                      <a:ext cx="1260000" cy="0"/>
                    </a:xfrm>
                    <a:prstGeom prst="line">
                      <a:avLst/>
                    </a:prstGeom>
                    <a:ln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fr-FR" sz="1600"/>
                    </a:p>
                  </p:txBody>
                </p:sp>
              </p:grpSp>
            </p:grpSp>
            <p:cxnSp>
              <p:nvCxnSpPr>
                <p:cNvPr id="365" name="Connecteur en angle 364"/>
                <p:cNvCxnSpPr/>
                <p:nvPr/>
              </p:nvCxnSpPr>
              <p:spPr>
                <a:xfrm rot="10800000" flipV="1">
                  <a:off x="542632" y="2328526"/>
                  <a:ext cx="1908000" cy="302400"/>
                </a:xfrm>
                <a:prstGeom prst="bentConnector3">
                  <a:avLst>
                    <a:gd name="adj1" fmla="val 68828"/>
                  </a:avLst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8" name="Connecteur en angle 367"/>
              <p:cNvCxnSpPr/>
              <p:nvPr/>
            </p:nvCxnSpPr>
            <p:spPr>
              <a:xfrm>
                <a:off x="3714745" y="2313886"/>
                <a:ext cx="1269562" cy="302400"/>
              </a:xfrm>
              <a:prstGeom prst="bentConnector3">
                <a:avLst>
                  <a:gd name="adj1" fmla="val 99524"/>
                </a:avLst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2" name="Groupe 381"/>
          <p:cNvGrpSpPr/>
          <p:nvPr/>
        </p:nvGrpSpPr>
        <p:grpSpPr>
          <a:xfrm flipV="1">
            <a:off x="522220" y="2860934"/>
            <a:ext cx="8200244" cy="277289"/>
            <a:chOff x="565183" y="2325720"/>
            <a:chExt cx="8334406" cy="306706"/>
          </a:xfrm>
        </p:grpSpPr>
        <p:grpSp>
          <p:nvGrpSpPr>
            <p:cNvPr id="383" name="Groupe 371"/>
            <p:cNvGrpSpPr/>
            <p:nvPr/>
          </p:nvGrpSpPr>
          <p:grpSpPr>
            <a:xfrm>
              <a:off x="565183" y="2331980"/>
              <a:ext cx="8334406" cy="300446"/>
              <a:chOff x="565183" y="2332040"/>
              <a:chExt cx="8334406" cy="311142"/>
            </a:xfrm>
          </p:grpSpPr>
          <p:grpSp>
            <p:nvGrpSpPr>
              <p:cNvPr id="385" name="Groupe 325"/>
              <p:cNvGrpSpPr/>
              <p:nvPr/>
            </p:nvGrpSpPr>
            <p:grpSpPr>
              <a:xfrm flipV="1">
                <a:off x="2529177" y="2332040"/>
                <a:ext cx="6370412" cy="302423"/>
                <a:chOff x="2529177" y="2349985"/>
                <a:chExt cx="6370412" cy="308340"/>
              </a:xfrm>
            </p:grpSpPr>
            <p:sp>
              <p:nvSpPr>
                <p:cNvPr id="387" name="AutoShape 1031"/>
                <p:cNvSpPr>
                  <a:spLocks/>
                </p:cNvSpPr>
                <p:nvPr/>
              </p:nvSpPr>
              <p:spPr bwMode="auto">
                <a:xfrm rot="5400000">
                  <a:off x="3012956" y="1866206"/>
                  <a:ext cx="291659" cy="1259217"/>
                </a:xfrm>
                <a:prstGeom prst="leftBracket">
                  <a:avLst>
                    <a:gd name="adj" fmla="val 0"/>
                  </a:avLst>
                </a:prstGeom>
                <a:ln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fr-FR" sz="1600"/>
                </a:p>
              </p:txBody>
            </p:sp>
            <p:grpSp>
              <p:nvGrpSpPr>
                <p:cNvPr id="388" name="Groupe 698"/>
                <p:cNvGrpSpPr/>
                <p:nvPr/>
              </p:nvGrpSpPr>
              <p:grpSpPr>
                <a:xfrm flipV="1">
                  <a:off x="5094370" y="2351131"/>
                  <a:ext cx="3805219" cy="307194"/>
                  <a:chOff x="1257356" y="5813309"/>
                  <a:chExt cx="3805219" cy="303187"/>
                </a:xfrm>
              </p:grpSpPr>
              <p:sp>
                <p:nvSpPr>
                  <p:cNvPr id="389" name="AutoShape 1031"/>
                  <p:cNvSpPr>
                    <a:spLocks/>
                  </p:cNvSpPr>
                  <p:nvPr/>
                </p:nvSpPr>
                <p:spPr bwMode="auto">
                  <a:xfrm rot="5400000">
                    <a:off x="3016549" y="5329530"/>
                    <a:ext cx="291659" cy="1259217"/>
                  </a:xfrm>
                  <a:prstGeom prst="leftBracket">
                    <a:avLst>
                      <a:gd name="adj" fmla="val 0"/>
                    </a:avLst>
                  </a:prstGeom>
                  <a:ln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wrap="none" anchor="ctr"/>
                  <a:lstStyle/>
                  <a:p>
                    <a:endParaRPr lang="fr-FR" sz="1600"/>
                  </a:p>
                </p:txBody>
              </p:sp>
              <p:sp>
                <p:nvSpPr>
                  <p:cNvPr id="390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1257356" y="6116283"/>
                    <a:ext cx="1280615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  <p:sp>
                <p:nvSpPr>
                  <p:cNvPr id="391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3781961" y="6116496"/>
                    <a:ext cx="128061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 sz="1600"/>
                  </a:p>
                </p:txBody>
              </p:sp>
            </p:grpSp>
          </p:grpSp>
          <p:cxnSp>
            <p:nvCxnSpPr>
              <p:cNvPr id="386" name="Connecteur en angle 385"/>
              <p:cNvCxnSpPr/>
              <p:nvPr/>
            </p:nvCxnSpPr>
            <p:spPr>
              <a:xfrm rot="10800000" flipV="1">
                <a:off x="565183" y="2340782"/>
                <a:ext cx="1975806" cy="302400"/>
              </a:xfrm>
              <a:prstGeom prst="bentConnector3">
                <a:avLst>
                  <a:gd name="adj1" fmla="val 6676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4" name="Connecteur en angle 383"/>
            <p:cNvCxnSpPr/>
            <p:nvPr/>
          </p:nvCxnSpPr>
          <p:spPr>
            <a:xfrm>
              <a:off x="3776922" y="2325720"/>
              <a:ext cx="1317203" cy="302400"/>
            </a:xfrm>
            <a:prstGeom prst="bentConnector3">
              <a:avLst>
                <a:gd name="adj1" fmla="val 9952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e 243"/>
          <p:cNvGrpSpPr/>
          <p:nvPr/>
        </p:nvGrpSpPr>
        <p:grpSpPr>
          <a:xfrm>
            <a:off x="1033869" y="2819034"/>
            <a:ext cx="5830244" cy="1006866"/>
            <a:chOff x="1033869" y="2819034"/>
            <a:chExt cx="5830244" cy="1006866"/>
          </a:xfrm>
        </p:grpSpPr>
        <p:sp>
          <p:nvSpPr>
            <p:cNvPr id="345" name="Arc 344"/>
            <p:cNvSpPr/>
            <p:nvPr/>
          </p:nvSpPr>
          <p:spPr>
            <a:xfrm rot="13876251">
              <a:off x="3440444" y="2939274"/>
              <a:ext cx="968806" cy="781296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53" name="Arc 352"/>
            <p:cNvSpPr/>
            <p:nvPr/>
          </p:nvSpPr>
          <p:spPr>
            <a:xfrm rot="13876251">
              <a:off x="5989062" y="2950849"/>
              <a:ext cx="968806" cy="781296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393" name="Arc 392"/>
            <p:cNvSpPr/>
            <p:nvPr/>
          </p:nvSpPr>
          <p:spPr>
            <a:xfrm rot="13876251">
              <a:off x="940114" y="2912789"/>
              <a:ext cx="968806" cy="781296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146396" y="1736836"/>
            <a:ext cx="500257" cy="338554"/>
            <a:chOff x="146396" y="1736836"/>
            <a:chExt cx="500257" cy="338554"/>
          </a:xfrm>
        </p:grpSpPr>
        <p:sp>
          <p:nvSpPr>
            <p:cNvPr id="235" name="Text Box 1051"/>
            <p:cNvSpPr txBox="1">
              <a:spLocks noChangeArrowheads="1"/>
            </p:cNvSpPr>
            <p:nvPr/>
          </p:nvSpPr>
          <p:spPr bwMode="auto">
            <a:xfrm>
              <a:off x="146396" y="1736836"/>
              <a:ext cx="500257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>
                  <a:solidFill>
                    <a:schemeClr val="tx1"/>
                  </a:solidFill>
                </a:rPr>
                <a:t>Q</a:t>
              </a:r>
              <a:r>
                <a:rPr lang="fr-FR" sz="1100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237" name="Connecteur droit 236"/>
            <p:cNvCxnSpPr/>
            <p:nvPr/>
          </p:nvCxnSpPr>
          <p:spPr>
            <a:xfrm flipV="1">
              <a:off x="242049" y="1765187"/>
              <a:ext cx="15625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9" name="Groupe 248"/>
          <p:cNvGrpSpPr/>
          <p:nvPr/>
        </p:nvGrpSpPr>
        <p:grpSpPr>
          <a:xfrm>
            <a:off x="1168535" y="1799707"/>
            <a:ext cx="6312446" cy="135090"/>
            <a:chOff x="1168535" y="1799707"/>
            <a:chExt cx="6312446" cy="135090"/>
          </a:xfrm>
        </p:grpSpPr>
        <p:sp>
          <p:nvSpPr>
            <p:cNvPr id="228" name="Line 1037"/>
            <p:cNvSpPr>
              <a:spLocks noChangeShapeType="1"/>
            </p:cNvSpPr>
            <p:nvPr/>
          </p:nvSpPr>
          <p:spPr bwMode="auto">
            <a:xfrm>
              <a:off x="6222389" y="1807022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29" name="Line 1037"/>
            <p:cNvSpPr>
              <a:spLocks noChangeShapeType="1"/>
            </p:cNvSpPr>
            <p:nvPr/>
          </p:nvSpPr>
          <p:spPr bwMode="auto">
            <a:xfrm>
              <a:off x="7480981" y="1809292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34" name="Line 1037"/>
            <p:cNvSpPr>
              <a:spLocks noChangeShapeType="1"/>
            </p:cNvSpPr>
            <p:nvPr/>
          </p:nvSpPr>
          <p:spPr bwMode="auto">
            <a:xfrm>
              <a:off x="1168535" y="1807119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38" name="Line 1037"/>
            <p:cNvSpPr>
              <a:spLocks noChangeShapeType="1"/>
            </p:cNvSpPr>
            <p:nvPr/>
          </p:nvSpPr>
          <p:spPr bwMode="auto">
            <a:xfrm>
              <a:off x="2433120" y="1807119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39" name="Line 1037"/>
            <p:cNvSpPr>
              <a:spLocks noChangeShapeType="1"/>
            </p:cNvSpPr>
            <p:nvPr/>
          </p:nvSpPr>
          <p:spPr bwMode="auto">
            <a:xfrm>
              <a:off x="3700114" y="1809389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27" name="Line 1037"/>
            <p:cNvSpPr>
              <a:spLocks noChangeShapeType="1"/>
            </p:cNvSpPr>
            <p:nvPr/>
          </p:nvSpPr>
          <p:spPr bwMode="auto">
            <a:xfrm>
              <a:off x="4958450" y="1799707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404" name="Groupe 403"/>
          <p:cNvGrpSpPr/>
          <p:nvPr/>
        </p:nvGrpSpPr>
        <p:grpSpPr>
          <a:xfrm>
            <a:off x="145240" y="2919204"/>
            <a:ext cx="500257" cy="338554"/>
            <a:chOff x="145240" y="2919204"/>
            <a:chExt cx="500257" cy="338554"/>
          </a:xfrm>
        </p:grpSpPr>
        <p:sp>
          <p:nvSpPr>
            <p:cNvPr id="241" name="Text Box 1051"/>
            <p:cNvSpPr txBox="1">
              <a:spLocks noChangeArrowheads="1"/>
            </p:cNvSpPr>
            <p:nvPr/>
          </p:nvSpPr>
          <p:spPr bwMode="auto">
            <a:xfrm>
              <a:off x="145240" y="2919204"/>
              <a:ext cx="500257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dirty="0" smtClean="0">
                  <a:solidFill>
                    <a:schemeClr val="tx1"/>
                  </a:solidFill>
                </a:rPr>
                <a:t>Q</a:t>
              </a:r>
              <a:r>
                <a:rPr lang="fr-FR" sz="1100" dirty="0" smtClean="0">
                  <a:solidFill>
                    <a:schemeClr val="tx1"/>
                  </a:solidFill>
                </a:rPr>
                <a:t>B</a:t>
              </a:r>
              <a:endParaRPr lang="fr-FR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42" name="Connecteur droit 241"/>
            <p:cNvCxnSpPr/>
            <p:nvPr/>
          </p:nvCxnSpPr>
          <p:spPr>
            <a:xfrm flipV="1">
              <a:off x="239984" y="2948527"/>
              <a:ext cx="156259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e 249"/>
          <p:cNvGrpSpPr/>
          <p:nvPr/>
        </p:nvGrpSpPr>
        <p:grpSpPr>
          <a:xfrm>
            <a:off x="1174888" y="2930929"/>
            <a:ext cx="5056447" cy="148595"/>
            <a:chOff x="1174888" y="2930929"/>
            <a:chExt cx="5056447" cy="148595"/>
          </a:xfrm>
        </p:grpSpPr>
        <p:sp>
          <p:nvSpPr>
            <p:cNvPr id="243" name="Line 1037"/>
            <p:cNvSpPr>
              <a:spLocks noChangeShapeType="1"/>
            </p:cNvSpPr>
            <p:nvPr/>
          </p:nvSpPr>
          <p:spPr bwMode="auto">
            <a:xfrm>
              <a:off x="1174888" y="2930929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343" name="Line 1037"/>
            <p:cNvSpPr>
              <a:spLocks noChangeShapeType="1"/>
            </p:cNvSpPr>
            <p:nvPr/>
          </p:nvSpPr>
          <p:spPr bwMode="auto">
            <a:xfrm>
              <a:off x="3689388" y="2954116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344" name="Line 1037"/>
            <p:cNvSpPr>
              <a:spLocks noChangeShapeType="1"/>
            </p:cNvSpPr>
            <p:nvPr/>
          </p:nvSpPr>
          <p:spPr bwMode="auto">
            <a:xfrm>
              <a:off x="6231335" y="2944801"/>
              <a:ext cx="0" cy="125408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236" name="Groupe 235"/>
          <p:cNvGrpSpPr/>
          <p:nvPr/>
        </p:nvGrpSpPr>
        <p:grpSpPr>
          <a:xfrm>
            <a:off x="1009626" y="569811"/>
            <a:ext cx="7820258" cy="1107832"/>
            <a:chOff x="1009626" y="569811"/>
            <a:chExt cx="7820258" cy="1107832"/>
          </a:xfrm>
        </p:grpSpPr>
        <p:sp>
          <p:nvSpPr>
            <p:cNvPr id="277" name="Arc 276"/>
            <p:cNvSpPr/>
            <p:nvPr/>
          </p:nvSpPr>
          <p:spPr>
            <a:xfrm rot="14223260">
              <a:off x="901626" y="698099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8" name="Arc 277"/>
            <p:cNvSpPr/>
            <p:nvPr/>
          </p:nvSpPr>
          <p:spPr>
            <a:xfrm rot="14223260">
              <a:off x="1557024" y="697911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5" name="Arc 294"/>
            <p:cNvSpPr/>
            <p:nvPr/>
          </p:nvSpPr>
          <p:spPr>
            <a:xfrm rot="14223260">
              <a:off x="2191215" y="677999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9" name="Arc 298"/>
            <p:cNvSpPr/>
            <p:nvPr/>
          </p:nvSpPr>
          <p:spPr>
            <a:xfrm rot="14223260">
              <a:off x="2814620" y="677811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0" name="Arc 299"/>
            <p:cNvSpPr/>
            <p:nvPr/>
          </p:nvSpPr>
          <p:spPr>
            <a:xfrm rot="14223260">
              <a:off x="3432303" y="686036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1" name="Arc 300"/>
            <p:cNvSpPr/>
            <p:nvPr/>
          </p:nvSpPr>
          <p:spPr>
            <a:xfrm rot="14223260">
              <a:off x="4073071" y="685848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Arc 219"/>
            <p:cNvSpPr/>
            <p:nvPr/>
          </p:nvSpPr>
          <p:spPr>
            <a:xfrm rot="14223260">
              <a:off x="4724815" y="741643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1" name="Arc 220"/>
            <p:cNvSpPr/>
            <p:nvPr/>
          </p:nvSpPr>
          <p:spPr>
            <a:xfrm rot="14223260">
              <a:off x="5374747" y="741455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2" name="Arc 221"/>
            <p:cNvSpPr/>
            <p:nvPr/>
          </p:nvSpPr>
          <p:spPr>
            <a:xfrm rot="14223260">
              <a:off x="5979678" y="721543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Arc 222"/>
            <p:cNvSpPr/>
            <p:nvPr/>
          </p:nvSpPr>
          <p:spPr>
            <a:xfrm rot="14223260">
              <a:off x="6629772" y="711307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0" name="Arc 409"/>
            <p:cNvSpPr/>
            <p:nvPr/>
          </p:nvSpPr>
          <p:spPr>
            <a:xfrm rot="14223260">
              <a:off x="7248316" y="677812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1" name="Arc 410"/>
            <p:cNvSpPr/>
            <p:nvPr/>
          </p:nvSpPr>
          <p:spPr>
            <a:xfrm rot="14223260">
              <a:off x="7893884" y="677811"/>
              <a:ext cx="1044000" cy="828000"/>
            </a:xfrm>
            <a:prstGeom prst="arc">
              <a:avLst>
                <a:gd name="adj1" fmla="val 16200000"/>
                <a:gd name="adj2" fmla="val 21160842"/>
              </a:avLst>
            </a:prstGeom>
            <a:ln w="12700">
              <a:solidFill>
                <a:srgbClr val="FF00FF"/>
              </a:solidFill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3" name="Groupe 252"/>
          <p:cNvGrpSpPr/>
          <p:nvPr/>
        </p:nvGrpSpPr>
        <p:grpSpPr>
          <a:xfrm>
            <a:off x="472358" y="5080173"/>
            <a:ext cx="648000" cy="697757"/>
            <a:chOff x="472358" y="5080173"/>
            <a:chExt cx="648000" cy="697757"/>
          </a:xfrm>
        </p:grpSpPr>
        <p:sp>
          <p:nvSpPr>
            <p:cNvPr id="417" name="Text Box 1053"/>
            <p:cNvSpPr txBox="1">
              <a:spLocks noChangeArrowheads="1"/>
            </p:cNvSpPr>
            <p:nvPr/>
          </p:nvSpPr>
          <p:spPr bwMode="auto">
            <a:xfrm>
              <a:off x="584195" y="5439376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12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34" name="Text Box 1053"/>
            <p:cNvSpPr txBox="1">
              <a:spLocks noChangeArrowheads="1"/>
            </p:cNvSpPr>
            <p:nvPr/>
          </p:nvSpPr>
          <p:spPr bwMode="auto">
            <a:xfrm>
              <a:off x="472358" y="5080173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1100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54" name="Groupe 253"/>
          <p:cNvGrpSpPr/>
          <p:nvPr/>
        </p:nvGrpSpPr>
        <p:grpSpPr>
          <a:xfrm>
            <a:off x="1134350" y="5078108"/>
            <a:ext cx="648000" cy="695213"/>
            <a:chOff x="1134350" y="5078108"/>
            <a:chExt cx="648000" cy="695213"/>
          </a:xfrm>
        </p:grpSpPr>
        <p:sp>
          <p:nvSpPr>
            <p:cNvPr id="418" name="Text Box 1053"/>
            <p:cNvSpPr txBox="1">
              <a:spLocks noChangeArrowheads="1"/>
            </p:cNvSpPr>
            <p:nvPr/>
          </p:nvSpPr>
          <p:spPr bwMode="auto">
            <a:xfrm>
              <a:off x="1222374" y="5434767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11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35" name="Text Box 1053"/>
            <p:cNvSpPr txBox="1">
              <a:spLocks noChangeArrowheads="1"/>
            </p:cNvSpPr>
            <p:nvPr/>
          </p:nvSpPr>
          <p:spPr bwMode="auto">
            <a:xfrm>
              <a:off x="1134350" y="5078108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1011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55" name="Groupe 254"/>
          <p:cNvGrpSpPr/>
          <p:nvPr/>
        </p:nvGrpSpPr>
        <p:grpSpPr>
          <a:xfrm>
            <a:off x="1732364" y="5080440"/>
            <a:ext cx="648000" cy="697644"/>
            <a:chOff x="1732364" y="5080440"/>
            <a:chExt cx="648000" cy="697644"/>
          </a:xfrm>
        </p:grpSpPr>
        <p:sp>
          <p:nvSpPr>
            <p:cNvPr id="422" name="Text Box 1053"/>
            <p:cNvSpPr txBox="1">
              <a:spLocks noChangeArrowheads="1"/>
            </p:cNvSpPr>
            <p:nvPr/>
          </p:nvSpPr>
          <p:spPr bwMode="auto">
            <a:xfrm>
              <a:off x="1865316" y="5439530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10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36" name="Text Box 1053"/>
            <p:cNvSpPr txBox="1">
              <a:spLocks noChangeArrowheads="1"/>
            </p:cNvSpPr>
            <p:nvPr/>
          </p:nvSpPr>
          <p:spPr bwMode="auto">
            <a:xfrm>
              <a:off x="1732364" y="5080440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1010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56" name="Groupe 255"/>
          <p:cNvGrpSpPr/>
          <p:nvPr/>
        </p:nvGrpSpPr>
        <p:grpSpPr>
          <a:xfrm>
            <a:off x="2394356" y="5078375"/>
            <a:ext cx="648000" cy="699709"/>
            <a:chOff x="2394356" y="5078375"/>
            <a:chExt cx="648000" cy="699709"/>
          </a:xfrm>
        </p:grpSpPr>
        <p:sp>
          <p:nvSpPr>
            <p:cNvPr id="421" name="Text Box 1053"/>
            <p:cNvSpPr txBox="1">
              <a:spLocks noChangeArrowheads="1"/>
            </p:cNvSpPr>
            <p:nvPr/>
          </p:nvSpPr>
          <p:spPr bwMode="auto">
            <a:xfrm>
              <a:off x="2508258" y="5439530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9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37" name="Text Box 1053"/>
            <p:cNvSpPr txBox="1">
              <a:spLocks noChangeArrowheads="1"/>
            </p:cNvSpPr>
            <p:nvPr/>
          </p:nvSpPr>
          <p:spPr bwMode="auto">
            <a:xfrm>
              <a:off x="2394356" y="5078375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1001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57" name="Groupe 256"/>
          <p:cNvGrpSpPr/>
          <p:nvPr/>
        </p:nvGrpSpPr>
        <p:grpSpPr>
          <a:xfrm>
            <a:off x="3045924" y="5080805"/>
            <a:ext cx="648000" cy="702042"/>
            <a:chOff x="3045924" y="5080805"/>
            <a:chExt cx="648000" cy="702042"/>
          </a:xfrm>
        </p:grpSpPr>
        <p:sp>
          <p:nvSpPr>
            <p:cNvPr id="425" name="Text Box 1053"/>
            <p:cNvSpPr txBox="1">
              <a:spLocks noChangeArrowheads="1"/>
            </p:cNvSpPr>
            <p:nvPr/>
          </p:nvSpPr>
          <p:spPr bwMode="auto">
            <a:xfrm>
              <a:off x="3141675" y="5444293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8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38" name="Text Box 1053"/>
            <p:cNvSpPr txBox="1">
              <a:spLocks noChangeArrowheads="1"/>
            </p:cNvSpPr>
            <p:nvPr/>
          </p:nvSpPr>
          <p:spPr bwMode="auto">
            <a:xfrm>
              <a:off x="3045924" y="5080805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1000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58" name="Groupe 257"/>
          <p:cNvGrpSpPr/>
          <p:nvPr/>
        </p:nvGrpSpPr>
        <p:grpSpPr>
          <a:xfrm>
            <a:off x="3690664" y="5078740"/>
            <a:ext cx="648000" cy="699344"/>
            <a:chOff x="3690664" y="5078740"/>
            <a:chExt cx="648000" cy="699344"/>
          </a:xfrm>
        </p:grpSpPr>
        <p:sp>
          <p:nvSpPr>
            <p:cNvPr id="426" name="Text Box 1053"/>
            <p:cNvSpPr txBox="1">
              <a:spLocks noChangeArrowheads="1"/>
            </p:cNvSpPr>
            <p:nvPr/>
          </p:nvSpPr>
          <p:spPr bwMode="auto">
            <a:xfrm>
              <a:off x="3765567" y="5439530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7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39" name="Text Box 1053"/>
            <p:cNvSpPr txBox="1">
              <a:spLocks noChangeArrowheads="1"/>
            </p:cNvSpPr>
            <p:nvPr/>
          </p:nvSpPr>
          <p:spPr bwMode="auto">
            <a:xfrm>
              <a:off x="3690664" y="5078740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0111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59" name="Groupe 258"/>
          <p:cNvGrpSpPr/>
          <p:nvPr/>
        </p:nvGrpSpPr>
        <p:grpSpPr>
          <a:xfrm>
            <a:off x="4314556" y="5081072"/>
            <a:ext cx="648000" cy="701774"/>
            <a:chOff x="4314556" y="5081072"/>
            <a:chExt cx="648000" cy="701774"/>
          </a:xfrm>
        </p:grpSpPr>
        <p:sp>
          <p:nvSpPr>
            <p:cNvPr id="430" name="Text Box 1053"/>
            <p:cNvSpPr txBox="1">
              <a:spLocks noChangeArrowheads="1"/>
            </p:cNvSpPr>
            <p:nvPr/>
          </p:nvSpPr>
          <p:spPr bwMode="auto">
            <a:xfrm>
              <a:off x="4418034" y="5444292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6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40" name="Text Box 1053"/>
            <p:cNvSpPr txBox="1">
              <a:spLocks noChangeArrowheads="1"/>
            </p:cNvSpPr>
            <p:nvPr/>
          </p:nvSpPr>
          <p:spPr bwMode="auto">
            <a:xfrm>
              <a:off x="4314556" y="5081072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0110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60" name="Groupe 259"/>
          <p:cNvGrpSpPr/>
          <p:nvPr/>
        </p:nvGrpSpPr>
        <p:grpSpPr>
          <a:xfrm>
            <a:off x="4976548" y="5079007"/>
            <a:ext cx="648000" cy="699077"/>
            <a:chOff x="4976548" y="5079007"/>
            <a:chExt cx="648000" cy="699077"/>
          </a:xfrm>
        </p:grpSpPr>
        <p:sp>
          <p:nvSpPr>
            <p:cNvPr id="429" name="Text Box 1053"/>
            <p:cNvSpPr txBox="1">
              <a:spLocks noChangeArrowheads="1"/>
            </p:cNvSpPr>
            <p:nvPr/>
          </p:nvSpPr>
          <p:spPr bwMode="auto">
            <a:xfrm>
              <a:off x="5060976" y="5439530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5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41" name="Text Box 1053"/>
            <p:cNvSpPr txBox="1">
              <a:spLocks noChangeArrowheads="1"/>
            </p:cNvSpPr>
            <p:nvPr/>
          </p:nvSpPr>
          <p:spPr bwMode="auto">
            <a:xfrm>
              <a:off x="4976548" y="5079007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0101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61" name="Groupe 260"/>
          <p:cNvGrpSpPr/>
          <p:nvPr/>
        </p:nvGrpSpPr>
        <p:grpSpPr>
          <a:xfrm>
            <a:off x="5632514" y="5078375"/>
            <a:ext cx="648000" cy="699709"/>
            <a:chOff x="5632514" y="5078375"/>
            <a:chExt cx="648000" cy="699709"/>
          </a:xfrm>
        </p:grpSpPr>
        <p:sp>
          <p:nvSpPr>
            <p:cNvPr id="431" name="Text Box 1053"/>
            <p:cNvSpPr txBox="1">
              <a:spLocks noChangeArrowheads="1"/>
            </p:cNvSpPr>
            <p:nvPr/>
          </p:nvSpPr>
          <p:spPr bwMode="auto">
            <a:xfrm>
              <a:off x="5706217" y="5439530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4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42" name="Text Box 1053"/>
            <p:cNvSpPr txBox="1">
              <a:spLocks noChangeArrowheads="1"/>
            </p:cNvSpPr>
            <p:nvPr/>
          </p:nvSpPr>
          <p:spPr bwMode="auto">
            <a:xfrm>
              <a:off x="5632514" y="5078375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0100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62" name="Groupe 261"/>
          <p:cNvGrpSpPr/>
          <p:nvPr/>
        </p:nvGrpSpPr>
        <p:grpSpPr>
          <a:xfrm>
            <a:off x="6275456" y="5076032"/>
            <a:ext cx="648000" cy="703656"/>
            <a:chOff x="6275456" y="5076032"/>
            <a:chExt cx="648000" cy="703656"/>
          </a:xfrm>
        </p:grpSpPr>
        <p:sp>
          <p:nvSpPr>
            <p:cNvPr id="432" name="Text Box 1053"/>
            <p:cNvSpPr txBox="1">
              <a:spLocks noChangeArrowheads="1"/>
            </p:cNvSpPr>
            <p:nvPr/>
          </p:nvSpPr>
          <p:spPr bwMode="auto">
            <a:xfrm>
              <a:off x="6360613" y="5441134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3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43" name="Text Box 1053"/>
            <p:cNvSpPr txBox="1">
              <a:spLocks noChangeArrowheads="1"/>
            </p:cNvSpPr>
            <p:nvPr/>
          </p:nvSpPr>
          <p:spPr bwMode="auto">
            <a:xfrm>
              <a:off x="6275456" y="5076032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0011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45" name="Groupe 244"/>
          <p:cNvGrpSpPr/>
          <p:nvPr/>
        </p:nvGrpSpPr>
        <p:grpSpPr>
          <a:xfrm>
            <a:off x="1092379" y="4871751"/>
            <a:ext cx="7623025" cy="1020456"/>
            <a:chOff x="1092379" y="4871751"/>
            <a:chExt cx="7623025" cy="1020456"/>
          </a:xfrm>
        </p:grpSpPr>
        <p:cxnSp>
          <p:nvCxnSpPr>
            <p:cNvPr id="415" name="Connecteur droit 414"/>
            <p:cNvCxnSpPr/>
            <p:nvPr/>
          </p:nvCxnSpPr>
          <p:spPr>
            <a:xfrm rot="5400000">
              <a:off x="606379" y="5378924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Connecteur droit 415"/>
            <p:cNvCxnSpPr/>
            <p:nvPr/>
          </p:nvCxnSpPr>
          <p:spPr>
            <a:xfrm rot="5400000">
              <a:off x="1258455" y="5377632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9" name="Connecteur droit 418"/>
            <p:cNvCxnSpPr/>
            <p:nvPr/>
          </p:nvCxnSpPr>
          <p:spPr>
            <a:xfrm rot="5400000">
              <a:off x="1893105" y="5377632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0" name="Connecteur droit 419"/>
            <p:cNvCxnSpPr/>
            <p:nvPr/>
          </p:nvCxnSpPr>
          <p:spPr>
            <a:xfrm rot="5400000">
              <a:off x="2534814" y="5406207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3" name="Connecteur droit 422"/>
            <p:cNvCxnSpPr/>
            <p:nvPr/>
          </p:nvCxnSpPr>
          <p:spPr>
            <a:xfrm rot="5400000">
              <a:off x="3180222" y="5401444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Connecteur droit 423"/>
            <p:cNvCxnSpPr/>
            <p:nvPr/>
          </p:nvCxnSpPr>
          <p:spPr>
            <a:xfrm rot="5400000">
              <a:off x="3811173" y="5387157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7" name="Connecteur droit 426"/>
            <p:cNvCxnSpPr/>
            <p:nvPr/>
          </p:nvCxnSpPr>
          <p:spPr>
            <a:xfrm rot="5400000">
              <a:off x="4466106" y="5387157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8" name="Connecteur droit 427"/>
            <p:cNvCxnSpPr/>
            <p:nvPr/>
          </p:nvCxnSpPr>
          <p:spPr>
            <a:xfrm rot="5400000">
              <a:off x="5111514" y="5406207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3" name="Connecteur droit 432"/>
            <p:cNvCxnSpPr/>
            <p:nvPr/>
          </p:nvCxnSpPr>
          <p:spPr>
            <a:xfrm rot="5400000">
              <a:off x="5738599" y="5388761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8" name="Connecteur droit 447"/>
            <p:cNvCxnSpPr/>
            <p:nvPr/>
          </p:nvCxnSpPr>
          <p:spPr>
            <a:xfrm rot="5400000">
              <a:off x="6379520" y="5360711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9" name="Connecteur droit 448"/>
            <p:cNvCxnSpPr/>
            <p:nvPr/>
          </p:nvCxnSpPr>
          <p:spPr>
            <a:xfrm rot="5400000">
              <a:off x="6981386" y="5379761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0" name="Connecteur droit 449"/>
            <p:cNvCxnSpPr/>
            <p:nvPr/>
          </p:nvCxnSpPr>
          <p:spPr>
            <a:xfrm rot="5400000">
              <a:off x="7608471" y="5362315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1" name="Connecteur droit 450"/>
            <p:cNvCxnSpPr/>
            <p:nvPr/>
          </p:nvCxnSpPr>
          <p:spPr>
            <a:xfrm rot="5400000">
              <a:off x="8229404" y="5357751"/>
              <a:ext cx="97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3" name="Groupe 262"/>
          <p:cNvGrpSpPr/>
          <p:nvPr/>
        </p:nvGrpSpPr>
        <p:grpSpPr>
          <a:xfrm>
            <a:off x="6808588" y="5097059"/>
            <a:ext cx="648000" cy="688077"/>
            <a:chOff x="6808588" y="5097059"/>
            <a:chExt cx="648000" cy="688077"/>
          </a:xfrm>
        </p:grpSpPr>
        <p:sp>
          <p:nvSpPr>
            <p:cNvPr id="445" name="Text Box 1053"/>
            <p:cNvSpPr txBox="1">
              <a:spLocks noChangeArrowheads="1"/>
            </p:cNvSpPr>
            <p:nvPr/>
          </p:nvSpPr>
          <p:spPr bwMode="auto">
            <a:xfrm>
              <a:off x="6930483" y="5446582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2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52" name="Text Box 1053"/>
            <p:cNvSpPr txBox="1">
              <a:spLocks noChangeArrowheads="1"/>
            </p:cNvSpPr>
            <p:nvPr/>
          </p:nvSpPr>
          <p:spPr bwMode="auto">
            <a:xfrm>
              <a:off x="6808588" y="5097059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0010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64" name="Groupe 263"/>
          <p:cNvGrpSpPr/>
          <p:nvPr/>
        </p:nvGrpSpPr>
        <p:grpSpPr>
          <a:xfrm>
            <a:off x="7464554" y="5096427"/>
            <a:ext cx="648000" cy="683947"/>
            <a:chOff x="7464554" y="5096427"/>
            <a:chExt cx="648000" cy="683947"/>
          </a:xfrm>
        </p:grpSpPr>
        <p:sp>
          <p:nvSpPr>
            <p:cNvPr id="444" name="Text Box 1053"/>
            <p:cNvSpPr txBox="1">
              <a:spLocks noChangeArrowheads="1"/>
            </p:cNvSpPr>
            <p:nvPr/>
          </p:nvSpPr>
          <p:spPr bwMode="auto">
            <a:xfrm>
              <a:off x="7573425" y="5441820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1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53" name="Text Box 1053"/>
            <p:cNvSpPr txBox="1">
              <a:spLocks noChangeArrowheads="1"/>
            </p:cNvSpPr>
            <p:nvPr/>
          </p:nvSpPr>
          <p:spPr bwMode="auto">
            <a:xfrm>
              <a:off x="7464554" y="5096427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0001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65" name="Groupe 264"/>
          <p:cNvGrpSpPr/>
          <p:nvPr/>
        </p:nvGrpSpPr>
        <p:grpSpPr>
          <a:xfrm>
            <a:off x="8107496" y="5094084"/>
            <a:ext cx="648000" cy="686290"/>
            <a:chOff x="8107496" y="5094084"/>
            <a:chExt cx="648000" cy="686290"/>
          </a:xfrm>
        </p:grpSpPr>
        <p:sp>
          <p:nvSpPr>
            <p:cNvPr id="446" name="Text Box 1053"/>
            <p:cNvSpPr txBox="1">
              <a:spLocks noChangeArrowheads="1"/>
            </p:cNvSpPr>
            <p:nvPr/>
          </p:nvSpPr>
          <p:spPr bwMode="auto">
            <a:xfrm>
              <a:off x="8218666" y="5441820"/>
              <a:ext cx="428628" cy="338554"/>
            </a:xfrm>
            <a:prstGeom prst="rect">
              <a:avLst/>
            </a:prstGeom>
            <a:noFill/>
            <a:ln w="19050">
              <a:solidFill>
                <a:srgbClr val="66FFFF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chemeClr val="tx1"/>
                  </a:solidFill>
                </a:rPr>
                <a:t>0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54" name="Text Box 1053"/>
            <p:cNvSpPr txBox="1">
              <a:spLocks noChangeArrowheads="1"/>
            </p:cNvSpPr>
            <p:nvPr/>
          </p:nvSpPr>
          <p:spPr bwMode="auto">
            <a:xfrm>
              <a:off x="8107496" y="5094084"/>
              <a:ext cx="648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66FF33"/>
                  </a:solidFill>
                </a:rPr>
                <a:t>0000</a:t>
              </a:r>
              <a:endParaRPr lang="fr-FR" sz="1100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46" name="Groupe 245"/>
          <p:cNvGrpSpPr/>
          <p:nvPr/>
        </p:nvGrpSpPr>
        <p:grpSpPr>
          <a:xfrm>
            <a:off x="222825" y="586002"/>
            <a:ext cx="8593232" cy="426885"/>
            <a:chOff x="222825" y="586002"/>
            <a:chExt cx="8593232" cy="426885"/>
          </a:xfrm>
        </p:grpSpPr>
        <p:sp>
          <p:nvSpPr>
            <p:cNvPr id="604" name="Text Box 1050"/>
            <p:cNvSpPr txBox="1">
              <a:spLocks noChangeArrowheads="1"/>
            </p:cNvSpPr>
            <p:nvPr/>
          </p:nvSpPr>
          <p:spPr bwMode="auto">
            <a:xfrm>
              <a:off x="222825" y="676337"/>
              <a:ext cx="360362" cy="3365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/>
                <a:t>H</a:t>
              </a:r>
            </a:p>
          </p:txBody>
        </p:sp>
        <p:grpSp>
          <p:nvGrpSpPr>
            <p:cNvPr id="409" name="Groupe 408"/>
            <p:cNvGrpSpPr/>
            <p:nvPr/>
          </p:nvGrpSpPr>
          <p:grpSpPr>
            <a:xfrm>
              <a:off x="460303" y="586002"/>
              <a:ext cx="8222879" cy="329968"/>
              <a:chOff x="460303" y="586002"/>
              <a:chExt cx="8222879" cy="329968"/>
            </a:xfrm>
          </p:grpSpPr>
          <p:pic>
            <p:nvPicPr>
              <p:cNvPr id="602" name="Image 601"/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60303" y="586002"/>
                <a:ext cx="5292000" cy="322328"/>
              </a:xfrm>
              <a:prstGeom prst="rect">
                <a:avLst/>
              </a:prstGeom>
              <a:noFill/>
            </p:spPr>
          </p:pic>
          <p:pic>
            <p:nvPicPr>
              <p:cNvPr id="408" name="Image 407"/>
              <p:cNvPicPr/>
              <p:nvPr/>
            </p:nvPicPr>
            <p:blipFill>
              <a:blip r:embed="rId2"/>
              <a:srcRect r="39986" b="1004"/>
              <a:stretch>
                <a:fillRect/>
              </a:stretch>
            </p:blipFill>
            <p:spPr bwMode="auto">
              <a:xfrm>
                <a:off x="5551182" y="596880"/>
                <a:ext cx="3132000" cy="319090"/>
              </a:xfrm>
              <a:prstGeom prst="rect">
                <a:avLst/>
              </a:prstGeom>
              <a:noFill/>
            </p:spPr>
          </p:pic>
        </p:grpSp>
        <p:sp>
          <p:nvSpPr>
            <p:cNvPr id="455" name="ZoneTexte 454"/>
            <p:cNvSpPr txBox="1"/>
            <p:nvPr/>
          </p:nvSpPr>
          <p:spPr>
            <a:xfrm>
              <a:off x="813082" y="598776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1</a:t>
              </a:r>
              <a:endParaRPr lang="fr-FR" sz="1400" b="1" dirty="0"/>
            </a:p>
          </p:txBody>
        </p:sp>
        <p:sp>
          <p:nvSpPr>
            <p:cNvPr id="456" name="ZoneTexte 455"/>
            <p:cNvSpPr txBox="1"/>
            <p:nvPr/>
          </p:nvSpPr>
          <p:spPr>
            <a:xfrm>
              <a:off x="1459222" y="601974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2</a:t>
              </a:r>
              <a:endParaRPr lang="fr-FR" sz="1400" b="1" dirty="0"/>
            </a:p>
          </p:txBody>
        </p:sp>
        <p:sp>
          <p:nvSpPr>
            <p:cNvPr id="457" name="ZoneTexte 456"/>
            <p:cNvSpPr txBox="1"/>
            <p:nvPr/>
          </p:nvSpPr>
          <p:spPr>
            <a:xfrm>
              <a:off x="2054824" y="615622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3</a:t>
              </a:r>
              <a:endParaRPr lang="fr-FR" sz="1400" b="1" dirty="0"/>
            </a:p>
          </p:txBody>
        </p:sp>
        <p:sp>
          <p:nvSpPr>
            <p:cNvPr id="458" name="ZoneTexte 457"/>
            <p:cNvSpPr txBox="1"/>
            <p:nvPr/>
          </p:nvSpPr>
          <p:spPr>
            <a:xfrm>
              <a:off x="2700964" y="618820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4</a:t>
              </a:r>
              <a:endParaRPr lang="fr-FR" sz="1400" b="1" dirty="0"/>
            </a:p>
          </p:txBody>
        </p:sp>
        <p:sp>
          <p:nvSpPr>
            <p:cNvPr id="459" name="ZoneTexte 458"/>
            <p:cNvSpPr txBox="1"/>
            <p:nvPr/>
          </p:nvSpPr>
          <p:spPr>
            <a:xfrm>
              <a:off x="3340708" y="615622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5</a:t>
              </a:r>
              <a:endParaRPr lang="fr-FR" sz="1400" b="1" dirty="0"/>
            </a:p>
          </p:txBody>
        </p:sp>
        <p:sp>
          <p:nvSpPr>
            <p:cNvPr id="460" name="ZoneTexte 459"/>
            <p:cNvSpPr txBox="1"/>
            <p:nvPr/>
          </p:nvSpPr>
          <p:spPr>
            <a:xfrm>
              <a:off x="3986848" y="618820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6</a:t>
              </a:r>
              <a:endParaRPr lang="fr-FR" sz="1400" b="1" dirty="0"/>
            </a:p>
          </p:txBody>
        </p:sp>
        <p:sp>
          <p:nvSpPr>
            <p:cNvPr id="461" name="ZoneTexte 460"/>
            <p:cNvSpPr txBox="1"/>
            <p:nvPr/>
          </p:nvSpPr>
          <p:spPr>
            <a:xfrm>
              <a:off x="4582450" y="632468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7</a:t>
              </a:r>
              <a:endParaRPr lang="fr-FR" sz="1400" b="1" dirty="0"/>
            </a:p>
          </p:txBody>
        </p:sp>
        <p:sp>
          <p:nvSpPr>
            <p:cNvPr id="462" name="ZoneTexte 461"/>
            <p:cNvSpPr txBox="1"/>
            <p:nvPr/>
          </p:nvSpPr>
          <p:spPr>
            <a:xfrm>
              <a:off x="5228590" y="635666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8</a:t>
              </a:r>
              <a:endParaRPr lang="fr-FR" sz="1400" b="1" dirty="0"/>
            </a:p>
          </p:txBody>
        </p:sp>
        <p:sp>
          <p:nvSpPr>
            <p:cNvPr id="463" name="ZoneTexte 462"/>
            <p:cNvSpPr txBox="1"/>
            <p:nvPr/>
          </p:nvSpPr>
          <p:spPr>
            <a:xfrm>
              <a:off x="5929322" y="601974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9</a:t>
              </a:r>
              <a:endParaRPr lang="fr-FR" sz="1400" b="1" dirty="0"/>
            </a:p>
          </p:txBody>
        </p:sp>
        <p:sp>
          <p:nvSpPr>
            <p:cNvPr id="464" name="ZoneTexte 463"/>
            <p:cNvSpPr txBox="1"/>
            <p:nvPr/>
          </p:nvSpPr>
          <p:spPr>
            <a:xfrm>
              <a:off x="6480212" y="605172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10</a:t>
              </a:r>
              <a:endParaRPr lang="fr-FR" sz="1400" b="1" dirty="0"/>
            </a:p>
          </p:txBody>
        </p:sp>
        <p:sp>
          <p:nvSpPr>
            <p:cNvPr id="465" name="ZoneTexte 464"/>
            <p:cNvSpPr txBox="1"/>
            <p:nvPr/>
          </p:nvSpPr>
          <p:spPr>
            <a:xfrm>
              <a:off x="7104389" y="618820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11</a:t>
              </a:r>
              <a:endParaRPr lang="fr-FR" sz="1400" b="1" dirty="0"/>
            </a:p>
          </p:txBody>
        </p:sp>
        <p:sp>
          <p:nvSpPr>
            <p:cNvPr id="466" name="ZoneTexte 465"/>
            <p:cNvSpPr txBox="1"/>
            <p:nvPr/>
          </p:nvSpPr>
          <p:spPr>
            <a:xfrm>
              <a:off x="7721954" y="622018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13</a:t>
              </a:r>
              <a:endParaRPr lang="fr-FR" sz="1400" b="1" dirty="0"/>
            </a:p>
          </p:txBody>
        </p:sp>
        <p:sp>
          <p:nvSpPr>
            <p:cNvPr id="467" name="ZoneTexte 466"/>
            <p:cNvSpPr txBox="1"/>
            <p:nvPr/>
          </p:nvSpPr>
          <p:spPr>
            <a:xfrm>
              <a:off x="8387429" y="629270"/>
              <a:ext cx="42862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14</a:t>
              </a:r>
              <a:endParaRPr lang="fr-FR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" grpId="0"/>
      <p:bldP spid="554" grpId="0"/>
      <p:bldP spid="555" grpId="0"/>
      <p:bldP spid="557" grpId="0"/>
      <p:bldP spid="582" grpId="0"/>
      <p:bldP spid="584" grpId="0"/>
      <p:bldP spid="683" grpId="0"/>
      <p:bldP spid="274" grpId="0" animBg="1"/>
      <p:bldP spid="271" grpId="0"/>
      <p:bldP spid="272" grpId="0"/>
      <p:bldP spid="3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0" name="Connecteur en angle 339"/>
          <p:cNvCxnSpPr/>
          <p:nvPr/>
        </p:nvCxnSpPr>
        <p:spPr>
          <a:xfrm flipV="1">
            <a:off x="2419580" y="1725760"/>
            <a:ext cx="2736000" cy="1944000"/>
          </a:xfrm>
          <a:prstGeom prst="bentConnector3">
            <a:avLst>
              <a:gd name="adj1" fmla="val -1222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Connecteur en angle 342"/>
          <p:cNvCxnSpPr/>
          <p:nvPr/>
        </p:nvCxnSpPr>
        <p:spPr>
          <a:xfrm flipV="1">
            <a:off x="4121294" y="2030734"/>
            <a:ext cx="1029600" cy="1620000"/>
          </a:xfrm>
          <a:prstGeom prst="bentConnector3">
            <a:avLst>
              <a:gd name="adj1" fmla="val -1222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e 360"/>
          <p:cNvGrpSpPr/>
          <p:nvPr/>
        </p:nvGrpSpPr>
        <p:grpSpPr>
          <a:xfrm>
            <a:off x="4920760" y="2587581"/>
            <a:ext cx="2520000" cy="1476000"/>
            <a:chOff x="4920760" y="2587581"/>
            <a:chExt cx="2520000" cy="1476000"/>
          </a:xfrm>
        </p:grpSpPr>
        <p:cxnSp>
          <p:nvCxnSpPr>
            <p:cNvPr id="346" name="Connecteur en angle 345"/>
            <p:cNvCxnSpPr/>
            <p:nvPr/>
          </p:nvCxnSpPr>
          <p:spPr>
            <a:xfrm rot="16200000" flipV="1">
              <a:off x="5442760" y="2065581"/>
              <a:ext cx="1476000" cy="2520000"/>
            </a:xfrm>
            <a:prstGeom prst="bentConnector3">
              <a:avLst>
                <a:gd name="adj1" fmla="val -92"/>
              </a:avLst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8" name="Line 363"/>
            <p:cNvSpPr>
              <a:spLocks noChangeAspect="1" noChangeShapeType="1"/>
            </p:cNvSpPr>
            <p:nvPr/>
          </p:nvSpPr>
          <p:spPr bwMode="auto">
            <a:xfrm>
              <a:off x="4924270" y="2599040"/>
              <a:ext cx="2304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349" name="WordArt 3" descr="Papier Kraft"/>
          <p:cNvSpPr>
            <a:spLocks noChangeAspect="1" noChangeArrowheads="1" noChangeShapeType="1" noTextEdit="1"/>
          </p:cNvSpPr>
          <p:nvPr/>
        </p:nvSpPr>
        <p:spPr bwMode="auto">
          <a:xfrm>
            <a:off x="2571736" y="139480"/>
            <a:ext cx="4643470" cy="4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عداد تصاعدي+ مفكك ترميز+ مرقن</a:t>
            </a:r>
            <a:endParaRPr lang="fr-FR" sz="3600" b="1" kern="1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Arabic Transparent" pitchFamily="2" charset="-78"/>
            </a:endParaRPr>
          </a:p>
        </p:txBody>
      </p:sp>
      <p:grpSp>
        <p:nvGrpSpPr>
          <p:cNvPr id="3" name="Groupe 361"/>
          <p:cNvGrpSpPr/>
          <p:nvPr/>
        </p:nvGrpSpPr>
        <p:grpSpPr>
          <a:xfrm>
            <a:off x="173338" y="3428268"/>
            <a:ext cx="8179848" cy="2472487"/>
            <a:chOff x="173338" y="3428268"/>
            <a:chExt cx="8179848" cy="2472487"/>
          </a:xfrm>
        </p:grpSpPr>
        <p:sp>
          <p:nvSpPr>
            <p:cNvPr id="231" name="Line 1359"/>
            <p:cNvSpPr>
              <a:spLocks noChangeShapeType="1"/>
            </p:cNvSpPr>
            <p:nvPr/>
          </p:nvSpPr>
          <p:spPr bwMode="auto">
            <a:xfrm>
              <a:off x="1684663" y="5899513"/>
              <a:ext cx="6660000" cy="0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2" name="Line 1281"/>
            <p:cNvSpPr>
              <a:spLocks noChangeShapeType="1"/>
            </p:cNvSpPr>
            <p:nvPr/>
          </p:nvSpPr>
          <p:spPr bwMode="auto">
            <a:xfrm>
              <a:off x="5165247" y="5610310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3" name="Line 1283"/>
            <p:cNvSpPr>
              <a:spLocks noChangeShapeType="1"/>
            </p:cNvSpPr>
            <p:nvPr/>
          </p:nvSpPr>
          <p:spPr bwMode="auto">
            <a:xfrm>
              <a:off x="1678958" y="5613417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4" name="Line 1282"/>
            <p:cNvSpPr>
              <a:spLocks noChangeShapeType="1"/>
            </p:cNvSpPr>
            <p:nvPr/>
          </p:nvSpPr>
          <p:spPr bwMode="auto">
            <a:xfrm>
              <a:off x="3408300" y="5608655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7" name="Line 1362"/>
            <p:cNvSpPr>
              <a:spLocks noChangeShapeType="1"/>
            </p:cNvSpPr>
            <p:nvPr/>
          </p:nvSpPr>
          <p:spPr bwMode="auto">
            <a:xfrm flipH="1">
              <a:off x="8334627" y="3956362"/>
              <a:ext cx="0" cy="1944000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1" name="Line 1281"/>
            <p:cNvSpPr>
              <a:spLocks noChangeShapeType="1"/>
            </p:cNvSpPr>
            <p:nvPr/>
          </p:nvSpPr>
          <p:spPr bwMode="auto">
            <a:xfrm>
              <a:off x="6817445" y="5609069"/>
              <a:ext cx="0" cy="287338"/>
            </a:xfrm>
            <a:prstGeom prst="line">
              <a:avLst/>
            </a:prstGeom>
            <a:ln>
              <a:solidFill>
                <a:srgbClr val="CC00CC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82" name="Connecteur en angle 281"/>
            <p:cNvCxnSpPr/>
            <p:nvPr/>
          </p:nvCxnSpPr>
          <p:spPr>
            <a:xfrm>
              <a:off x="5540460" y="4662334"/>
              <a:ext cx="828000" cy="360000"/>
            </a:xfrm>
            <a:prstGeom prst="bentConnector3">
              <a:avLst>
                <a:gd name="adj1" fmla="val 3857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Connecteur en angle 280"/>
            <p:cNvCxnSpPr/>
            <p:nvPr/>
          </p:nvCxnSpPr>
          <p:spPr>
            <a:xfrm>
              <a:off x="3796692" y="4662784"/>
              <a:ext cx="828000" cy="360000"/>
            </a:xfrm>
            <a:prstGeom prst="bentConnector3">
              <a:avLst>
                <a:gd name="adj1" fmla="val 3857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Connecteur en angle 279"/>
            <p:cNvCxnSpPr/>
            <p:nvPr/>
          </p:nvCxnSpPr>
          <p:spPr>
            <a:xfrm>
              <a:off x="2071670" y="4643446"/>
              <a:ext cx="828000" cy="360000"/>
            </a:xfrm>
            <a:prstGeom prst="bentConnector3">
              <a:avLst>
                <a:gd name="adj1" fmla="val 38576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Line 392"/>
            <p:cNvSpPr>
              <a:spLocks noChangeAspect="1" noChangeShapeType="1"/>
            </p:cNvSpPr>
            <p:nvPr/>
          </p:nvSpPr>
          <p:spPr bwMode="auto">
            <a:xfrm>
              <a:off x="418933" y="4999002"/>
              <a:ext cx="74142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Text Box 393"/>
            <p:cNvSpPr txBox="1">
              <a:spLocks noChangeAspect="1" noChangeArrowheads="1"/>
            </p:cNvSpPr>
            <p:nvPr/>
          </p:nvSpPr>
          <p:spPr bwMode="auto">
            <a:xfrm>
              <a:off x="173338" y="4643446"/>
              <a:ext cx="421263" cy="2864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H</a:t>
              </a:r>
            </a:p>
          </p:txBody>
        </p:sp>
        <p:sp>
          <p:nvSpPr>
            <p:cNvPr id="180" name="Text Box 420"/>
            <p:cNvSpPr txBox="1">
              <a:spLocks noChangeAspect="1" noChangeArrowheads="1"/>
            </p:cNvSpPr>
            <p:nvPr/>
          </p:nvSpPr>
          <p:spPr bwMode="auto">
            <a:xfrm>
              <a:off x="4058190" y="3469979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b="1" dirty="0"/>
                <a:t>Q</a:t>
              </a:r>
              <a:r>
                <a:rPr lang="fr-FR" b="1" baseline="-25000" dirty="0"/>
                <a:t>B</a:t>
              </a:r>
              <a:endParaRPr lang="fr-FR" b="1" dirty="0"/>
            </a:p>
          </p:txBody>
        </p:sp>
        <p:sp>
          <p:nvSpPr>
            <p:cNvPr id="181" name="Text Box 421"/>
            <p:cNvSpPr txBox="1">
              <a:spLocks noChangeAspect="1" noChangeArrowheads="1"/>
            </p:cNvSpPr>
            <p:nvPr/>
          </p:nvSpPr>
          <p:spPr bwMode="auto">
            <a:xfrm>
              <a:off x="5813266" y="3428268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b="1" dirty="0"/>
                <a:t>Q</a:t>
              </a:r>
              <a:r>
                <a:rPr lang="fr-FR" b="1" baseline="-25000" dirty="0"/>
                <a:t>C</a:t>
              </a:r>
              <a:endParaRPr lang="fr-FR" b="1" dirty="0"/>
            </a:p>
          </p:txBody>
        </p:sp>
        <p:sp>
          <p:nvSpPr>
            <p:cNvPr id="183" name="Text Box 423"/>
            <p:cNvSpPr txBox="1">
              <a:spLocks noChangeAspect="1" noChangeArrowheads="1"/>
            </p:cNvSpPr>
            <p:nvPr/>
          </p:nvSpPr>
          <p:spPr bwMode="auto">
            <a:xfrm>
              <a:off x="2348508" y="3501088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b="1"/>
                <a:t>Q</a:t>
              </a:r>
              <a:r>
                <a:rPr lang="fr-FR" b="1" baseline="-25000"/>
                <a:t>A</a:t>
              </a:r>
              <a:endParaRPr lang="fr-FR" b="1"/>
            </a:p>
          </p:txBody>
        </p:sp>
        <p:sp>
          <p:nvSpPr>
            <p:cNvPr id="225" name="Text Box 421"/>
            <p:cNvSpPr txBox="1">
              <a:spLocks noChangeAspect="1" noChangeArrowheads="1"/>
            </p:cNvSpPr>
            <p:nvPr/>
          </p:nvSpPr>
          <p:spPr bwMode="auto">
            <a:xfrm>
              <a:off x="7447472" y="3429000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b="1" dirty="0" smtClean="0"/>
                <a:t>Q</a:t>
              </a:r>
              <a:r>
                <a:rPr lang="fr-FR" b="1" baseline="-25000" dirty="0" smtClean="0"/>
                <a:t>D</a:t>
              </a:r>
              <a:endParaRPr lang="fr-FR" b="1" dirty="0"/>
            </a:p>
          </p:txBody>
        </p:sp>
        <p:sp>
          <p:nvSpPr>
            <p:cNvPr id="130" name="Line 400"/>
            <p:cNvSpPr>
              <a:spLocks noChangeAspect="1" noChangeShapeType="1"/>
            </p:cNvSpPr>
            <p:nvPr/>
          </p:nvSpPr>
          <p:spPr bwMode="auto">
            <a:xfrm>
              <a:off x="698911" y="4355073"/>
              <a:ext cx="5508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Text Box 374"/>
            <p:cNvSpPr txBox="1">
              <a:spLocks noChangeAspect="1" noChangeArrowheads="1"/>
            </p:cNvSpPr>
            <p:nvPr/>
          </p:nvSpPr>
          <p:spPr bwMode="auto">
            <a:xfrm>
              <a:off x="423357" y="4172843"/>
              <a:ext cx="305902" cy="2864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b="1" dirty="0"/>
                <a:t>1</a:t>
              </a:r>
            </a:p>
          </p:txBody>
        </p:sp>
        <p:sp>
          <p:nvSpPr>
            <p:cNvPr id="165" name="Line 417"/>
            <p:cNvSpPr>
              <a:spLocks noChangeAspect="1" noChangeShapeType="1"/>
            </p:cNvSpPr>
            <p:nvPr/>
          </p:nvSpPr>
          <p:spPr bwMode="auto">
            <a:xfrm flipH="1">
              <a:off x="1053761" y="5409206"/>
              <a:ext cx="21012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Line 418"/>
            <p:cNvSpPr>
              <a:spLocks noChangeAspect="1" noChangeShapeType="1"/>
            </p:cNvSpPr>
            <p:nvPr/>
          </p:nvSpPr>
          <p:spPr bwMode="auto">
            <a:xfrm flipH="1">
              <a:off x="1050009" y="4650933"/>
              <a:ext cx="21012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9" name="Line 419"/>
            <p:cNvSpPr>
              <a:spLocks noChangeAspect="1" noChangeShapeType="1"/>
            </p:cNvSpPr>
            <p:nvPr/>
          </p:nvSpPr>
          <p:spPr bwMode="auto">
            <a:xfrm flipV="1">
              <a:off x="1051934" y="4348913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3" name="Oval 443"/>
            <p:cNvSpPr>
              <a:spLocks noChangeAspect="1" noChangeArrowheads="1"/>
            </p:cNvSpPr>
            <p:nvPr/>
          </p:nvSpPr>
          <p:spPr bwMode="auto">
            <a:xfrm>
              <a:off x="1032034" y="4624681"/>
              <a:ext cx="29812" cy="298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Line 401"/>
            <p:cNvSpPr>
              <a:spLocks noChangeAspect="1" noChangeShapeType="1"/>
            </p:cNvSpPr>
            <p:nvPr/>
          </p:nvSpPr>
          <p:spPr bwMode="auto">
            <a:xfrm flipV="1">
              <a:off x="2792268" y="4352480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Line 428"/>
            <p:cNvSpPr>
              <a:spLocks noChangeAspect="1" noChangeShapeType="1"/>
            </p:cNvSpPr>
            <p:nvPr/>
          </p:nvSpPr>
          <p:spPr bwMode="auto">
            <a:xfrm flipH="1">
              <a:off x="2785786" y="5415361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9" name="Line 429"/>
            <p:cNvSpPr>
              <a:spLocks noChangeAspect="1" noChangeShapeType="1"/>
            </p:cNvSpPr>
            <p:nvPr/>
          </p:nvSpPr>
          <p:spPr bwMode="auto">
            <a:xfrm flipH="1">
              <a:off x="2785786" y="4642829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" name="Oval 444"/>
            <p:cNvSpPr>
              <a:spLocks noChangeAspect="1" noChangeArrowheads="1"/>
            </p:cNvSpPr>
            <p:nvPr/>
          </p:nvSpPr>
          <p:spPr bwMode="auto">
            <a:xfrm>
              <a:off x="2779306" y="4622089"/>
              <a:ext cx="29812" cy="298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Line 364"/>
            <p:cNvSpPr>
              <a:spLocks noChangeAspect="1" noChangeShapeType="1"/>
            </p:cNvSpPr>
            <p:nvPr/>
          </p:nvSpPr>
          <p:spPr bwMode="auto">
            <a:xfrm flipV="1">
              <a:off x="6198077" y="4364977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0" name="Line 377"/>
            <p:cNvSpPr>
              <a:spLocks noChangeAspect="1" noChangeShapeType="1"/>
            </p:cNvSpPr>
            <p:nvPr/>
          </p:nvSpPr>
          <p:spPr bwMode="auto">
            <a:xfrm flipH="1">
              <a:off x="6185374" y="5431829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1" name="Line 378"/>
            <p:cNvSpPr>
              <a:spLocks noChangeAspect="1" noChangeShapeType="1"/>
            </p:cNvSpPr>
            <p:nvPr/>
          </p:nvSpPr>
          <p:spPr bwMode="auto">
            <a:xfrm flipH="1">
              <a:off x="6186869" y="4659296"/>
              <a:ext cx="204753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8" name="Line 377"/>
            <p:cNvSpPr>
              <a:spLocks noChangeAspect="1" noChangeShapeType="1"/>
            </p:cNvSpPr>
            <p:nvPr/>
          </p:nvSpPr>
          <p:spPr bwMode="auto">
            <a:xfrm flipH="1">
              <a:off x="4495480" y="5412074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9" name="Line 378"/>
            <p:cNvSpPr>
              <a:spLocks noChangeAspect="1" noChangeShapeType="1"/>
            </p:cNvSpPr>
            <p:nvPr/>
          </p:nvSpPr>
          <p:spPr bwMode="auto">
            <a:xfrm flipH="1">
              <a:off x="4496975" y="4649310"/>
              <a:ext cx="204753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0" name="Line 401"/>
            <p:cNvSpPr>
              <a:spLocks noChangeAspect="1" noChangeShapeType="1"/>
            </p:cNvSpPr>
            <p:nvPr/>
          </p:nvSpPr>
          <p:spPr bwMode="auto">
            <a:xfrm flipV="1">
              <a:off x="4492617" y="4351337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1" name="Line 380"/>
            <p:cNvSpPr>
              <a:spLocks noChangeAspect="1" noChangeShapeType="1"/>
            </p:cNvSpPr>
            <p:nvPr/>
          </p:nvSpPr>
          <p:spPr bwMode="auto">
            <a:xfrm>
              <a:off x="5536330" y="5442576"/>
              <a:ext cx="2644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Rectangle 383"/>
            <p:cNvSpPr>
              <a:spLocks noChangeAspect="1" noChangeArrowheads="1"/>
            </p:cNvSpPr>
            <p:nvPr/>
          </p:nvSpPr>
          <p:spPr bwMode="auto">
            <a:xfrm>
              <a:off x="4714382" y="4475614"/>
              <a:ext cx="821575" cy="109837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Text Box 384"/>
            <p:cNvSpPr txBox="1">
              <a:spLocks noChangeAspect="1" noChangeArrowheads="1"/>
            </p:cNvSpPr>
            <p:nvPr/>
          </p:nvSpPr>
          <p:spPr bwMode="auto">
            <a:xfrm>
              <a:off x="5199344" y="5254253"/>
              <a:ext cx="483457" cy="39571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146" name="AutoShape 385"/>
            <p:cNvSpPr>
              <a:spLocks noChangeAspect="1" noChangeArrowheads="1"/>
            </p:cNvSpPr>
            <p:nvPr/>
          </p:nvSpPr>
          <p:spPr bwMode="auto">
            <a:xfrm rot="5400000">
              <a:off x="4709941" y="4957024"/>
              <a:ext cx="157985" cy="13705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47" name="Oval 386"/>
            <p:cNvSpPr>
              <a:spLocks noChangeAspect="1" noChangeArrowheads="1"/>
            </p:cNvSpPr>
            <p:nvPr/>
          </p:nvSpPr>
          <p:spPr bwMode="auto">
            <a:xfrm>
              <a:off x="4622510" y="4983422"/>
              <a:ext cx="85094" cy="85011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48" name="Text Box 387"/>
            <p:cNvSpPr txBox="1">
              <a:spLocks noChangeAspect="1" noChangeArrowheads="1"/>
            </p:cNvSpPr>
            <p:nvPr/>
          </p:nvSpPr>
          <p:spPr bwMode="auto">
            <a:xfrm>
              <a:off x="4694803" y="5243721"/>
              <a:ext cx="478185" cy="39571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149" name="Text Box 388"/>
            <p:cNvSpPr txBox="1">
              <a:spLocks noChangeAspect="1" noChangeArrowheads="1"/>
            </p:cNvSpPr>
            <p:nvPr/>
          </p:nvSpPr>
          <p:spPr bwMode="auto">
            <a:xfrm>
              <a:off x="4668446" y="4486899"/>
              <a:ext cx="439027" cy="39571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150" name="Text Box 389"/>
            <p:cNvSpPr txBox="1">
              <a:spLocks noChangeAspect="1" noChangeArrowheads="1"/>
            </p:cNvSpPr>
            <p:nvPr/>
          </p:nvSpPr>
          <p:spPr bwMode="auto">
            <a:xfrm>
              <a:off x="5188049" y="4492165"/>
              <a:ext cx="409658" cy="39571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151" name="Text Box 390"/>
            <p:cNvSpPr txBox="1">
              <a:spLocks noChangeAspect="1" noChangeArrowheads="1"/>
            </p:cNvSpPr>
            <p:nvPr/>
          </p:nvSpPr>
          <p:spPr bwMode="auto">
            <a:xfrm>
              <a:off x="4780650" y="4884870"/>
              <a:ext cx="316280" cy="328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>
                <a:solidFill>
                  <a:srgbClr val="FF0000"/>
                </a:solidFill>
              </a:endParaRPr>
            </a:p>
          </p:txBody>
        </p:sp>
        <p:sp>
          <p:nvSpPr>
            <p:cNvPr id="152" name="Line 391"/>
            <p:cNvSpPr>
              <a:spLocks noChangeAspect="1" noChangeShapeType="1"/>
            </p:cNvSpPr>
            <p:nvPr/>
          </p:nvSpPr>
          <p:spPr bwMode="auto">
            <a:xfrm>
              <a:off x="5295735" y="5291116"/>
              <a:ext cx="10542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" name="Text Box 414"/>
            <p:cNvSpPr txBox="1">
              <a:spLocks noChangeAspect="1" noChangeArrowheads="1"/>
            </p:cNvSpPr>
            <p:nvPr/>
          </p:nvSpPr>
          <p:spPr bwMode="auto">
            <a:xfrm>
              <a:off x="4798794" y="4877784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37" name="Oval 386"/>
            <p:cNvSpPr>
              <a:spLocks noChangeAspect="1" noChangeArrowheads="1"/>
            </p:cNvSpPr>
            <p:nvPr/>
          </p:nvSpPr>
          <p:spPr bwMode="auto">
            <a:xfrm>
              <a:off x="5119691" y="5590784"/>
              <a:ext cx="86400" cy="864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38" name="Text Box 388"/>
            <p:cNvSpPr txBox="1">
              <a:spLocks noChangeAspect="1" noChangeArrowheads="1"/>
            </p:cNvSpPr>
            <p:nvPr/>
          </p:nvSpPr>
          <p:spPr bwMode="auto">
            <a:xfrm>
              <a:off x="5000628" y="5307507"/>
              <a:ext cx="357190" cy="402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R</a:t>
              </a:r>
              <a:endParaRPr lang="fr-FR" sz="1400" b="1" dirty="0"/>
            </a:p>
          </p:txBody>
        </p:sp>
        <p:sp>
          <p:nvSpPr>
            <p:cNvPr id="191" name="Line 431"/>
            <p:cNvSpPr>
              <a:spLocks noChangeAspect="1" noChangeShapeType="1"/>
            </p:cNvSpPr>
            <p:nvPr/>
          </p:nvSpPr>
          <p:spPr bwMode="auto">
            <a:xfrm>
              <a:off x="3808485" y="5446470"/>
              <a:ext cx="29423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Rectangle 434"/>
            <p:cNvSpPr>
              <a:spLocks noChangeAspect="1" noChangeArrowheads="1"/>
            </p:cNvSpPr>
            <p:nvPr/>
          </p:nvSpPr>
          <p:spPr bwMode="auto">
            <a:xfrm>
              <a:off x="2987880" y="4466546"/>
              <a:ext cx="821981" cy="109935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Text Box 435"/>
            <p:cNvSpPr txBox="1">
              <a:spLocks noChangeAspect="1" noChangeArrowheads="1"/>
            </p:cNvSpPr>
            <p:nvPr/>
          </p:nvSpPr>
          <p:spPr bwMode="auto">
            <a:xfrm>
              <a:off x="3445959" y="5237598"/>
              <a:ext cx="446778" cy="39682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196" name="AutoShape 436"/>
            <p:cNvSpPr>
              <a:spLocks noChangeAspect="1" noChangeArrowheads="1"/>
            </p:cNvSpPr>
            <p:nvPr/>
          </p:nvSpPr>
          <p:spPr bwMode="auto">
            <a:xfrm rot="5400000">
              <a:off x="2983406" y="4948413"/>
              <a:ext cx="158126" cy="137122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7" name="Oval 437"/>
            <p:cNvSpPr>
              <a:spLocks noChangeAspect="1" noChangeArrowheads="1"/>
            </p:cNvSpPr>
            <p:nvPr/>
          </p:nvSpPr>
          <p:spPr bwMode="auto">
            <a:xfrm>
              <a:off x="2895963" y="4962760"/>
              <a:ext cx="85136" cy="8508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8" name="Text Box 438"/>
            <p:cNvSpPr txBox="1">
              <a:spLocks noChangeAspect="1" noChangeArrowheads="1"/>
            </p:cNvSpPr>
            <p:nvPr/>
          </p:nvSpPr>
          <p:spPr bwMode="auto">
            <a:xfrm>
              <a:off x="2960004" y="5226303"/>
              <a:ext cx="404586" cy="3290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199" name="Text Box 439"/>
            <p:cNvSpPr txBox="1">
              <a:spLocks noChangeAspect="1" noChangeArrowheads="1"/>
            </p:cNvSpPr>
            <p:nvPr/>
          </p:nvSpPr>
          <p:spPr bwMode="auto">
            <a:xfrm>
              <a:off x="2988634" y="4480100"/>
              <a:ext cx="392532" cy="3290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200" name="Text Box 440"/>
            <p:cNvSpPr txBox="1">
              <a:spLocks noChangeAspect="1" noChangeArrowheads="1"/>
            </p:cNvSpPr>
            <p:nvPr/>
          </p:nvSpPr>
          <p:spPr bwMode="auto">
            <a:xfrm>
              <a:off x="3447466" y="4483112"/>
              <a:ext cx="443011" cy="39606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201" name="Text Box 441"/>
            <p:cNvSpPr txBox="1">
              <a:spLocks noChangeAspect="1" noChangeArrowheads="1"/>
            </p:cNvSpPr>
            <p:nvPr/>
          </p:nvSpPr>
          <p:spPr bwMode="auto">
            <a:xfrm>
              <a:off x="3054181" y="4876167"/>
              <a:ext cx="316436" cy="329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/>
            </a:p>
          </p:txBody>
        </p:sp>
        <p:sp>
          <p:nvSpPr>
            <p:cNvPr id="202" name="Line 442"/>
            <p:cNvSpPr>
              <a:spLocks noChangeAspect="1" noChangeShapeType="1"/>
            </p:cNvSpPr>
            <p:nvPr/>
          </p:nvSpPr>
          <p:spPr bwMode="auto">
            <a:xfrm>
              <a:off x="3544657" y="5279011"/>
              <a:ext cx="10547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" name="Text Box 414"/>
            <p:cNvSpPr txBox="1">
              <a:spLocks noChangeAspect="1" noChangeArrowheads="1"/>
            </p:cNvSpPr>
            <p:nvPr/>
          </p:nvSpPr>
          <p:spPr bwMode="auto">
            <a:xfrm>
              <a:off x="3082621" y="4885727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40" name="Oval 386"/>
            <p:cNvSpPr>
              <a:spLocks noChangeAspect="1" noChangeArrowheads="1"/>
            </p:cNvSpPr>
            <p:nvPr/>
          </p:nvSpPr>
          <p:spPr bwMode="auto">
            <a:xfrm>
              <a:off x="3364235" y="5569665"/>
              <a:ext cx="86400" cy="864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41" name="Text Box 388"/>
            <p:cNvSpPr txBox="1">
              <a:spLocks noChangeAspect="1" noChangeArrowheads="1"/>
            </p:cNvSpPr>
            <p:nvPr/>
          </p:nvSpPr>
          <p:spPr bwMode="auto">
            <a:xfrm>
              <a:off x="3245172" y="5286388"/>
              <a:ext cx="357190" cy="402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R</a:t>
              </a:r>
              <a:endParaRPr lang="fr-FR" sz="1400" b="1" dirty="0"/>
            </a:p>
          </p:txBody>
        </p:sp>
        <p:sp>
          <p:nvSpPr>
            <p:cNvPr id="167" name="Oval 404"/>
            <p:cNvSpPr>
              <a:spLocks noChangeAspect="1" noChangeArrowheads="1"/>
            </p:cNvSpPr>
            <p:nvPr/>
          </p:nvSpPr>
          <p:spPr bwMode="auto">
            <a:xfrm>
              <a:off x="1165544" y="4959100"/>
              <a:ext cx="85549" cy="85549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0" name="Line 407"/>
            <p:cNvSpPr>
              <a:spLocks noChangeAspect="1" noChangeShapeType="1"/>
            </p:cNvSpPr>
            <p:nvPr/>
          </p:nvSpPr>
          <p:spPr bwMode="auto">
            <a:xfrm>
              <a:off x="2091028" y="5454246"/>
              <a:ext cx="2346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1" name="Rectangle 408"/>
            <p:cNvSpPr>
              <a:spLocks noChangeAspect="1" noChangeArrowheads="1"/>
            </p:cNvSpPr>
            <p:nvPr/>
          </p:nvSpPr>
          <p:spPr bwMode="auto">
            <a:xfrm>
              <a:off x="1258870" y="4463953"/>
              <a:ext cx="820493" cy="109787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Text Box 409"/>
            <p:cNvSpPr txBox="1">
              <a:spLocks noChangeAspect="1" noChangeArrowheads="1"/>
            </p:cNvSpPr>
            <p:nvPr/>
          </p:nvSpPr>
          <p:spPr bwMode="auto">
            <a:xfrm>
              <a:off x="1737167" y="5231301"/>
              <a:ext cx="431634" cy="4070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173" name="AutoShape 410"/>
            <p:cNvSpPr>
              <a:spLocks noChangeAspect="1" noChangeArrowheads="1"/>
            </p:cNvSpPr>
            <p:nvPr/>
          </p:nvSpPr>
          <p:spPr bwMode="auto">
            <a:xfrm rot="5400000">
              <a:off x="1248500" y="4944841"/>
              <a:ext cx="158136" cy="136101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4" name="Text Box 411"/>
            <p:cNvSpPr txBox="1">
              <a:spLocks noChangeAspect="1" noChangeArrowheads="1"/>
            </p:cNvSpPr>
            <p:nvPr/>
          </p:nvSpPr>
          <p:spPr bwMode="auto">
            <a:xfrm>
              <a:off x="1229057" y="5214450"/>
              <a:ext cx="453669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175" name="Text Box 412"/>
            <p:cNvSpPr txBox="1">
              <a:spLocks noChangeAspect="1" noChangeArrowheads="1"/>
            </p:cNvSpPr>
            <p:nvPr/>
          </p:nvSpPr>
          <p:spPr bwMode="auto">
            <a:xfrm>
              <a:off x="1219984" y="4505431"/>
              <a:ext cx="526256" cy="32923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176" name="Text Box 413"/>
            <p:cNvSpPr txBox="1">
              <a:spLocks noChangeAspect="1" noChangeArrowheads="1"/>
            </p:cNvSpPr>
            <p:nvPr/>
          </p:nvSpPr>
          <p:spPr bwMode="auto">
            <a:xfrm>
              <a:off x="1715131" y="4497654"/>
              <a:ext cx="508109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177" name="Text Box 414"/>
            <p:cNvSpPr txBox="1">
              <a:spLocks noChangeAspect="1" noChangeArrowheads="1"/>
            </p:cNvSpPr>
            <p:nvPr/>
          </p:nvSpPr>
          <p:spPr bwMode="auto">
            <a:xfrm>
              <a:off x="1356085" y="4873551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78" name="Line 415"/>
            <p:cNvSpPr>
              <a:spLocks noChangeAspect="1" noChangeShapeType="1"/>
            </p:cNvSpPr>
            <p:nvPr/>
          </p:nvSpPr>
          <p:spPr bwMode="auto">
            <a:xfrm>
              <a:off x="1829197" y="5271483"/>
              <a:ext cx="1049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3" name="Oval 386"/>
            <p:cNvSpPr>
              <a:spLocks noChangeAspect="1" noChangeArrowheads="1"/>
            </p:cNvSpPr>
            <p:nvPr/>
          </p:nvSpPr>
          <p:spPr bwMode="auto">
            <a:xfrm>
              <a:off x="1632877" y="5569665"/>
              <a:ext cx="86400" cy="864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44" name="Text Box 388"/>
            <p:cNvSpPr txBox="1">
              <a:spLocks noChangeAspect="1" noChangeArrowheads="1"/>
            </p:cNvSpPr>
            <p:nvPr/>
          </p:nvSpPr>
          <p:spPr bwMode="auto">
            <a:xfrm>
              <a:off x="1513814" y="5286388"/>
              <a:ext cx="357190" cy="402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R</a:t>
              </a:r>
              <a:endParaRPr lang="fr-FR" sz="1400" b="1" dirty="0"/>
            </a:p>
          </p:txBody>
        </p:sp>
        <p:sp>
          <p:nvSpPr>
            <p:cNvPr id="213" name="Line 380"/>
            <p:cNvSpPr>
              <a:spLocks noChangeAspect="1" noChangeShapeType="1"/>
            </p:cNvSpPr>
            <p:nvPr/>
          </p:nvSpPr>
          <p:spPr bwMode="auto">
            <a:xfrm>
              <a:off x="7215514" y="5442064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4" name="Line 381"/>
            <p:cNvSpPr>
              <a:spLocks noChangeAspect="1" noChangeShapeType="1"/>
            </p:cNvSpPr>
            <p:nvPr/>
          </p:nvSpPr>
          <p:spPr bwMode="auto">
            <a:xfrm>
              <a:off x="7212921" y="4709712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6" name="Rectangle 383"/>
            <p:cNvSpPr>
              <a:spLocks noChangeAspect="1" noChangeArrowheads="1"/>
            </p:cNvSpPr>
            <p:nvPr/>
          </p:nvSpPr>
          <p:spPr bwMode="auto">
            <a:xfrm>
              <a:off x="6389619" y="4477693"/>
              <a:ext cx="821056" cy="109911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7" name="Text Box 384"/>
            <p:cNvSpPr txBox="1">
              <a:spLocks noChangeAspect="1" noChangeArrowheads="1"/>
            </p:cNvSpPr>
            <p:nvPr/>
          </p:nvSpPr>
          <p:spPr bwMode="auto">
            <a:xfrm>
              <a:off x="6869007" y="5241806"/>
              <a:ext cx="483904" cy="39598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218" name="AutoShape 385"/>
            <p:cNvSpPr>
              <a:spLocks noChangeAspect="1" noChangeArrowheads="1"/>
            </p:cNvSpPr>
            <p:nvPr/>
          </p:nvSpPr>
          <p:spPr bwMode="auto">
            <a:xfrm rot="5400000">
              <a:off x="6385077" y="4959521"/>
              <a:ext cx="158092" cy="136968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19" name="Oval 386"/>
            <p:cNvSpPr>
              <a:spLocks noChangeAspect="1" noChangeArrowheads="1"/>
            </p:cNvSpPr>
            <p:nvPr/>
          </p:nvSpPr>
          <p:spPr bwMode="auto">
            <a:xfrm>
              <a:off x="6297805" y="4985847"/>
              <a:ext cx="85041" cy="8506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20" name="Text Box 387"/>
            <p:cNvSpPr txBox="1">
              <a:spLocks noChangeAspect="1" noChangeArrowheads="1"/>
            </p:cNvSpPr>
            <p:nvPr/>
          </p:nvSpPr>
          <p:spPr bwMode="auto">
            <a:xfrm>
              <a:off x="6370052" y="5236536"/>
              <a:ext cx="477883" cy="39598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K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221" name="Text Box 388"/>
            <p:cNvSpPr txBox="1">
              <a:spLocks noChangeAspect="1" noChangeArrowheads="1"/>
            </p:cNvSpPr>
            <p:nvPr/>
          </p:nvSpPr>
          <p:spPr bwMode="auto">
            <a:xfrm>
              <a:off x="6343712" y="4488985"/>
              <a:ext cx="438749" cy="39598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J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222" name="Text Box 389"/>
            <p:cNvSpPr txBox="1">
              <a:spLocks noChangeAspect="1" noChangeArrowheads="1"/>
            </p:cNvSpPr>
            <p:nvPr/>
          </p:nvSpPr>
          <p:spPr bwMode="auto">
            <a:xfrm>
              <a:off x="6835691" y="4494255"/>
              <a:ext cx="409399" cy="39598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223" name="Text Box 390"/>
            <p:cNvSpPr txBox="1">
              <a:spLocks noChangeAspect="1" noChangeArrowheads="1"/>
            </p:cNvSpPr>
            <p:nvPr/>
          </p:nvSpPr>
          <p:spPr bwMode="auto">
            <a:xfrm>
              <a:off x="6455845" y="4887228"/>
              <a:ext cx="316080" cy="328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>
                <a:solidFill>
                  <a:srgbClr val="FF0000"/>
                </a:solidFill>
              </a:endParaRPr>
            </a:p>
          </p:txBody>
        </p:sp>
        <p:sp>
          <p:nvSpPr>
            <p:cNvPr id="224" name="Line 391"/>
            <p:cNvSpPr>
              <a:spLocks noChangeAspect="1" noChangeShapeType="1"/>
            </p:cNvSpPr>
            <p:nvPr/>
          </p:nvSpPr>
          <p:spPr bwMode="auto">
            <a:xfrm>
              <a:off x="6988666" y="5284717"/>
              <a:ext cx="105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6" name="Text Box 414"/>
            <p:cNvSpPr txBox="1">
              <a:spLocks noChangeAspect="1" noChangeArrowheads="1"/>
            </p:cNvSpPr>
            <p:nvPr/>
          </p:nvSpPr>
          <p:spPr bwMode="auto">
            <a:xfrm>
              <a:off x="6488688" y="4887772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53" name="Oval 386"/>
            <p:cNvSpPr>
              <a:spLocks noChangeAspect="1" noChangeArrowheads="1"/>
            </p:cNvSpPr>
            <p:nvPr/>
          </p:nvSpPr>
          <p:spPr bwMode="auto">
            <a:xfrm>
              <a:off x="6774569" y="5599482"/>
              <a:ext cx="86400" cy="864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54" name="Text Box 388"/>
            <p:cNvSpPr txBox="1">
              <a:spLocks noChangeAspect="1" noChangeArrowheads="1"/>
            </p:cNvSpPr>
            <p:nvPr/>
          </p:nvSpPr>
          <p:spPr bwMode="auto">
            <a:xfrm>
              <a:off x="6655506" y="5316205"/>
              <a:ext cx="357190" cy="402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R</a:t>
              </a:r>
              <a:endParaRPr lang="fr-FR" sz="1400" b="1" dirty="0"/>
            </a:p>
          </p:txBody>
        </p:sp>
        <p:sp>
          <p:nvSpPr>
            <p:cNvPr id="255" name="Line 1361"/>
            <p:cNvSpPr>
              <a:spLocks noChangeShapeType="1"/>
            </p:cNvSpPr>
            <p:nvPr/>
          </p:nvSpPr>
          <p:spPr bwMode="auto">
            <a:xfrm flipV="1">
              <a:off x="7484718" y="4071942"/>
              <a:ext cx="432000" cy="0"/>
            </a:xfrm>
            <a:prstGeom prst="line">
              <a:avLst/>
            </a:prstGeom>
            <a:ln>
              <a:solidFill>
                <a:srgbClr val="CC00CC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250" name="Oval 1365"/>
            <p:cNvSpPr>
              <a:spLocks noChangeArrowheads="1"/>
            </p:cNvSpPr>
            <p:nvPr/>
          </p:nvSpPr>
          <p:spPr bwMode="auto">
            <a:xfrm>
              <a:off x="8080288" y="3898167"/>
              <a:ext cx="97862" cy="97412"/>
            </a:xfrm>
            <a:prstGeom prst="ellipse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57" name="Connecteur droit 256"/>
            <p:cNvCxnSpPr/>
            <p:nvPr/>
          </p:nvCxnSpPr>
          <p:spPr>
            <a:xfrm rot="16200000" flipH="1">
              <a:off x="8263186" y="3860297"/>
              <a:ext cx="0" cy="180000"/>
            </a:xfrm>
            <a:prstGeom prst="line">
              <a:avLst/>
            </a:prstGeom>
            <a:ln>
              <a:solidFill>
                <a:srgbClr val="CC00CC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5" name="Line 1360"/>
            <p:cNvSpPr>
              <a:spLocks noChangeShapeType="1"/>
            </p:cNvSpPr>
            <p:nvPr/>
          </p:nvSpPr>
          <p:spPr bwMode="auto">
            <a:xfrm flipV="1">
              <a:off x="4107559" y="3816684"/>
              <a:ext cx="3852000" cy="0"/>
            </a:xfrm>
            <a:prstGeom prst="line">
              <a:avLst/>
            </a:prstGeom>
            <a:ln>
              <a:solidFill>
                <a:srgbClr val="CC00CC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9" name="AutoShape 1364"/>
            <p:cNvSpPr>
              <a:spLocks noChangeAspect="1" noChangeArrowheads="1"/>
            </p:cNvSpPr>
            <p:nvPr/>
          </p:nvSpPr>
          <p:spPr bwMode="auto">
            <a:xfrm>
              <a:off x="7786702" y="3783814"/>
              <a:ext cx="277655" cy="324000"/>
            </a:xfrm>
            <a:prstGeom prst="flowChartDelay">
              <a:avLst/>
            </a:prstGeom>
            <a:ln>
              <a:solidFill>
                <a:srgbClr val="CC00CC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355" name="Connecteur droit 354"/>
            <p:cNvCxnSpPr/>
            <p:nvPr/>
          </p:nvCxnSpPr>
          <p:spPr>
            <a:xfrm rot="16200000" flipV="1">
              <a:off x="6933662" y="4161236"/>
              <a:ext cx="1080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7" name="Connecteur droit 356"/>
            <p:cNvCxnSpPr/>
            <p:nvPr/>
          </p:nvCxnSpPr>
          <p:spPr>
            <a:xfrm rot="16200000" flipV="1">
              <a:off x="5317884" y="4117094"/>
              <a:ext cx="1080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8" name="Connecteur droit 357"/>
            <p:cNvCxnSpPr/>
            <p:nvPr/>
          </p:nvCxnSpPr>
          <p:spPr>
            <a:xfrm rot="16200000" flipV="1">
              <a:off x="3572877" y="4156018"/>
              <a:ext cx="1080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Connecteur droit 358"/>
            <p:cNvCxnSpPr/>
            <p:nvPr/>
          </p:nvCxnSpPr>
          <p:spPr>
            <a:xfrm rot="16200000" flipV="1">
              <a:off x="1847916" y="4111876"/>
              <a:ext cx="1080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359"/>
          <p:cNvGrpSpPr/>
          <p:nvPr/>
        </p:nvGrpSpPr>
        <p:grpSpPr>
          <a:xfrm>
            <a:off x="4643438" y="2315061"/>
            <a:ext cx="1224000" cy="1912236"/>
            <a:chOff x="4643438" y="2315061"/>
            <a:chExt cx="1224000" cy="1912236"/>
          </a:xfrm>
        </p:grpSpPr>
        <p:cxnSp>
          <p:nvCxnSpPr>
            <p:cNvPr id="341" name="Connecteur en angle 340"/>
            <p:cNvCxnSpPr/>
            <p:nvPr/>
          </p:nvCxnSpPr>
          <p:spPr>
            <a:xfrm rot="16200000" flipV="1">
              <a:off x="4301438" y="2661297"/>
              <a:ext cx="1908000" cy="1224000"/>
            </a:xfrm>
            <a:prstGeom prst="bentConnector3">
              <a:avLst>
                <a:gd name="adj1" fmla="val 27"/>
              </a:avLst>
            </a:prstGeom>
            <a:ln w="25400">
              <a:solidFill>
                <a:schemeClr val="accent1">
                  <a:lumMod val="75000"/>
                </a:schemeClr>
              </a:solidFill>
              <a:headEnd type="oval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5" name="Line 363"/>
            <p:cNvSpPr>
              <a:spLocks noChangeAspect="1" noChangeShapeType="1"/>
            </p:cNvSpPr>
            <p:nvPr/>
          </p:nvSpPr>
          <p:spPr bwMode="auto">
            <a:xfrm>
              <a:off x="4643438" y="2315061"/>
              <a:ext cx="504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214"/>
          <p:cNvGrpSpPr>
            <a:grpSpLocks noChangeAspect="1"/>
          </p:cNvGrpSpPr>
          <p:nvPr/>
        </p:nvGrpSpPr>
        <p:grpSpPr>
          <a:xfrm>
            <a:off x="5109180" y="698058"/>
            <a:ext cx="2650234" cy="2088000"/>
            <a:chOff x="2857488" y="0"/>
            <a:chExt cx="3145456" cy="2478161"/>
          </a:xfrm>
        </p:grpSpPr>
        <p:grpSp>
          <p:nvGrpSpPr>
            <p:cNvPr id="6" name="Groupe 236"/>
            <p:cNvGrpSpPr>
              <a:grpSpLocks/>
            </p:cNvGrpSpPr>
            <p:nvPr/>
          </p:nvGrpSpPr>
          <p:grpSpPr bwMode="auto">
            <a:xfrm>
              <a:off x="4024923" y="1030494"/>
              <a:ext cx="915988" cy="114334"/>
              <a:chOff x="6643323" y="4491438"/>
              <a:chExt cx="863942" cy="107782"/>
            </a:xfrm>
            <a:solidFill>
              <a:schemeClr val="bg1"/>
            </a:solidFill>
          </p:grpSpPr>
          <p:cxnSp>
            <p:nvCxnSpPr>
              <p:cNvPr id="338" name="Connecteur droit 337"/>
              <p:cNvCxnSpPr/>
              <p:nvPr/>
            </p:nvCxnSpPr>
            <p:spPr bwMode="auto">
              <a:xfrm>
                <a:off x="6643323" y="4539911"/>
                <a:ext cx="863942" cy="1497"/>
              </a:xfrm>
              <a:prstGeom prst="line">
                <a:avLst/>
              </a:prstGeom>
              <a:grpFill/>
              <a:ln w="1587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39" name="Rectangle 338"/>
              <p:cNvSpPr/>
              <p:nvPr/>
            </p:nvSpPr>
            <p:spPr bwMode="auto">
              <a:xfrm rot="5400000">
                <a:off x="7057914" y="4363982"/>
                <a:ext cx="107782" cy="362693"/>
              </a:xfrm>
              <a:prstGeom prst="rect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7" name="Groupe 239"/>
            <p:cNvGrpSpPr>
              <a:grpSpLocks/>
            </p:cNvGrpSpPr>
            <p:nvPr/>
          </p:nvGrpSpPr>
          <p:grpSpPr bwMode="auto">
            <a:xfrm>
              <a:off x="4042385" y="1244502"/>
              <a:ext cx="915988" cy="114334"/>
              <a:chOff x="6644057" y="4466154"/>
              <a:chExt cx="863942" cy="107782"/>
            </a:xfrm>
            <a:solidFill>
              <a:schemeClr val="bg1"/>
            </a:solidFill>
          </p:grpSpPr>
          <p:cxnSp>
            <p:nvCxnSpPr>
              <p:cNvPr id="336" name="Connecteur droit 335"/>
              <p:cNvCxnSpPr/>
              <p:nvPr/>
            </p:nvCxnSpPr>
            <p:spPr bwMode="auto">
              <a:xfrm>
                <a:off x="6644057" y="4524535"/>
                <a:ext cx="863942" cy="1497"/>
              </a:xfrm>
              <a:prstGeom prst="line">
                <a:avLst/>
              </a:prstGeom>
              <a:grpFill/>
              <a:ln w="1587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37" name="Rectangle 336"/>
              <p:cNvSpPr/>
              <p:nvPr/>
            </p:nvSpPr>
            <p:spPr bwMode="auto">
              <a:xfrm rot="5400000">
                <a:off x="7042177" y="4338698"/>
                <a:ext cx="107782" cy="362693"/>
              </a:xfrm>
              <a:prstGeom prst="rect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8" name="Groupe 242"/>
            <p:cNvGrpSpPr>
              <a:grpSpLocks/>
            </p:cNvGrpSpPr>
            <p:nvPr/>
          </p:nvGrpSpPr>
          <p:grpSpPr bwMode="auto">
            <a:xfrm>
              <a:off x="4034448" y="1449289"/>
              <a:ext cx="915988" cy="114334"/>
              <a:chOff x="6644439" y="4465559"/>
              <a:chExt cx="863942" cy="107782"/>
            </a:xfrm>
            <a:solidFill>
              <a:schemeClr val="bg1"/>
            </a:solidFill>
          </p:grpSpPr>
          <p:cxnSp>
            <p:nvCxnSpPr>
              <p:cNvPr id="334" name="Connecteur droit 333"/>
              <p:cNvCxnSpPr/>
              <p:nvPr/>
            </p:nvCxnSpPr>
            <p:spPr bwMode="auto">
              <a:xfrm>
                <a:off x="6644439" y="4523941"/>
                <a:ext cx="863942" cy="1497"/>
              </a:xfrm>
              <a:prstGeom prst="line">
                <a:avLst/>
              </a:prstGeom>
              <a:grpFill/>
              <a:ln w="1587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35" name="Rectangle 334"/>
              <p:cNvSpPr/>
              <p:nvPr/>
            </p:nvSpPr>
            <p:spPr bwMode="auto">
              <a:xfrm rot="5400000">
                <a:off x="7051542" y="4338103"/>
                <a:ext cx="107782" cy="362693"/>
              </a:xfrm>
              <a:prstGeom prst="rect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9" name="Groupe 245"/>
            <p:cNvGrpSpPr>
              <a:grpSpLocks/>
            </p:cNvGrpSpPr>
            <p:nvPr/>
          </p:nvGrpSpPr>
          <p:grpSpPr bwMode="auto">
            <a:xfrm>
              <a:off x="4034448" y="1672931"/>
              <a:ext cx="915988" cy="115923"/>
              <a:chOff x="6644439" y="4478276"/>
              <a:chExt cx="863942" cy="109280"/>
            </a:xfrm>
            <a:solidFill>
              <a:schemeClr val="bg1"/>
            </a:solidFill>
          </p:grpSpPr>
          <p:cxnSp>
            <p:nvCxnSpPr>
              <p:cNvPr id="332" name="Connecteur droit 331"/>
              <p:cNvCxnSpPr/>
              <p:nvPr/>
            </p:nvCxnSpPr>
            <p:spPr bwMode="auto">
              <a:xfrm>
                <a:off x="6644439" y="4524868"/>
                <a:ext cx="863942" cy="1497"/>
              </a:xfrm>
              <a:prstGeom prst="line">
                <a:avLst/>
              </a:prstGeom>
              <a:grpFill/>
              <a:ln w="1587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33" name="Rectangle 332"/>
              <p:cNvSpPr/>
              <p:nvPr/>
            </p:nvSpPr>
            <p:spPr bwMode="auto">
              <a:xfrm rot="5400000">
                <a:off x="7050794" y="4351569"/>
                <a:ext cx="109280" cy="362693"/>
              </a:xfrm>
              <a:prstGeom prst="rect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0" name="Groupe 248"/>
            <p:cNvGrpSpPr>
              <a:grpSpLocks/>
            </p:cNvGrpSpPr>
            <p:nvPr/>
          </p:nvGrpSpPr>
          <p:grpSpPr bwMode="auto">
            <a:xfrm>
              <a:off x="4024923" y="1893402"/>
              <a:ext cx="915988" cy="114334"/>
              <a:chOff x="6643323" y="4492465"/>
              <a:chExt cx="863942" cy="107782"/>
            </a:xfrm>
            <a:solidFill>
              <a:schemeClr val="bg1"/>
            </a:solidFill>
          </p:grpSpPr>
          <p:cxnSp>
            <p:nvCxnSpPr>
              <p:cNvPr id="330" name="Connecteur droit 329"/>
              <p:cNvCxnSpPr/>
              <p:nvPr/>
            </p:nvCxnSpPr>
            <p:spPr bwMode="auto">
              <a:xfrm>
                <a:off x="6643323" y="4524274"/>
                <a:ext cx="863942" cy="1497"/>
              </a:xfrm>
              <a:prstGeom prst="line">
                <a:avLst/>
              </a:prstGeom>
              <a:grpFill/>
              <a:ln w="1587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31" name="Rectangle 330"/>
              <p:cNvSpPr/>
              <p:nvPr/>
            </p:nvSpPr>
            <p:spPr bwMode="auto">
              <a:xfrm rot="5400000">
                <a:off x="7057914" y="4365009"/>
                <a:ext cx="107782" cy="362693"/>
              </a:xfrm>
              <a:prstGeom prst="rect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1" name="Groupe 251"/>
            <p:cNvGrpSpPr>
              <a:grpSpLocks/>
            </p:cNvGrpSpPr>
            <p:nvPr/>
          </p:nvGrpSpPr>
          <p:grpSpPr bwMode="auto">
            <a:xfrm>
              <a:off x="4042385" y="2091840"/>
              <a:ext cx="915988" cy="114334"/>
              <a:chOff x="6644057" y="4492248"/>
              <a:chExt cx="863942" cy="107782"/>
            </a:xfrm>
            <a:solidFill>
              <a:schemeClr val="bg1"/>
            </a:solidFill>
          </p:grpSpPr>
          <p:cxnSp>
            <p:nvCxnSpPr>
              <p:cNvPr id="328" name="Connecteur droit 327"/>
              <p:cNvCxnSpPr/>
              <p:nvPr/>
            </p:nvCxnSpPr>
            <p:spPr bwMode="auto">
              <a:xfrm>
                <a:off x="6644057" y="4524057"/>
                <a:ext cx="863942" cy="1497"/>
              </a:xfrm>
              <a:prstGeom prst="line">
                <a:avLst/>
              </a:prstGeom>
              <a:grpFill/>
              <a:ln w="1587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29" name="Rectangle 328"/>
              <p:cNvSpPr/>
              <p:nvPr/>
            </p:nvSpPr>
            <p:spPr bwMode="auto">
              <a:xfrm rot="5400000">
                <a:off x="7042177" y="4364792"/>
                <a:ext cx="107782" cy="362693"/>
              </a:xfrm>
              <a:prstGeom prst="rect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63" name="Rectangle 262"/>
            <p:cNvSpPr/>
            <p:nvPr/>
          </p:nvSpPr>
          <p:spPr bwMode="auto">
            <a:xfrm flipH="1">
              <a:off x="2910672" y="530298"/>
              <a:ext cx="1030287" cy="1947863"/>
            </a:xfrm>
            <a:prstGeom prst="rect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2" name="Groupe 193"/>
            <p:cNvGrpSpPr>
              <a:grpSpLocks/>
            </p:cNvGrpSpPr>
            <p:nvPr/>
          </p:nvGrpSpPr>
          <p:grpSpPr bwMode="auto">
            <a:xfrm>
              <a:off x="3634280" y="652230"/>
              <a:ext cx="408063" cy="1646356"/>
              <a:chOff x="6267081" y="4329795"/>
              <a:chExt cx="384881" cy="1552474"/>
            </a:xfrm>
          </p:grpSpPr>
          <p:grpSp>
            <p:nvGrpSpPr>
              <p:cNvPr id="13" name="Groupe 17"/>
              <p:cNvGrpSpPr>
                <a:grpSpLocks/>
              </p:cNvGrpSpPr>
              <p:nvPr/>
            </p:nvGrpSpPr>
            <p:grpSpPr bwMode="auto">
              <a:xfrm flipH="1">
                <a:off x="6267081" y="4329795"/>
                <a:ext cx="278778" cy="1552474"/>
                <a:chOff x="2164375" y="4140386"/>
                <a:chExt cx="314611" cy="1887098"/>
              </a:xfrm>
            </p:grpSpPr>
            <p:sp>
              <p:nvSpPr>
                <p:cNvPr id="321" name="ZoneTexte 320"/>
                <p:cNvSpPr txBox="1"/>
                <p:nvPr/>
              </p:nvSpPr>
              <p:spPr>
                <a:xfrm>
                  <a:off x="2185654" y="4140386"/>
                  <a:ext cx="287999" cy="4187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322" name="ZoneTexte 321"/>
                <p:cNvSpPr txBox="1"/>
                <p:nvPr/>
              </p:nvSpPr>
              <p:spPr>
                <a:xfrm>
                  <a:off x="2190987" y="4388331"/>
                  <a:ext cx="287999" cy="4187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323" name="ZoneTexte 322"/>
                <p:cNvSpPr txBox="1"/>
                <p:nvPr/>
              </p:nvSpPr>
              <p:spPr>
                <a:xfrm>
                  <a:off x="2185663" y="4626377"/>
                  <a:ext cx="287999" cy="4187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c</a:t>
                  </a:r>
                </a:p>
              </p:txBody>
            </p:sp>
            <p:sp>
              <p:nvSpPr>
                <p:cNvPr id="324" name="ZoneTexte 323"/>
                <p:cNvSpPr txBox="1"/>
                <p:nvPr/>
              </p:nvSpPr>
              <p:spPr>
                <a:xfrm>
                  <a:off x="2190987" y="4884742"/>
                  <a:ext cx="287999" cy="4187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d</a:t>
                  </a:r>
                </a:p>
              </p:txBody>
            </p:sp>
            <p:sp>
              <p:nvSpPr>
                <p:cNvPr id="325" name="ZoneTexte 324"/>
                <p:cNvSpPr txBox="1"/>
                <p:nvPr/>
              </p:nvSpPr>
              <p:spPr>
                <a:xfrm>
                  <a:off x="2185663" y="5122787"/>
                  <a:ext cx="287999" cy="4187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e</a:t>
                  </a:r>
                </a:p>
              </p:txBody>
            </p:sp>
            <p:sp>
              <p:nvSpPr>
                <p:cNvPr id="326" name="ZoneTexte 325"/>
                <p:cNvSpPr txBox="1"/>
                <p:nvPr/>
              </p:nvSpPr>
              <p:spPr>
                <a:xfrm>
                  <a:off x="2164375" y="5370735"/>
                  <a:ext cx="287999" cy="4187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f</a:t>
                  </a:r>
                </a:p>
              </p:txBody>
            </p:sp>
            <p:sp>
              <p:nvSpPr>
                <p:cNvPr id="327" name="ZoneTexte 326"/>
                <p:cNvSpPr txBox="1"/>
                <p:nvPr/>
              </p:nvSpPr>
              <p:spPr>
                <a:xfrm>
                  <a:off x="2190987" y="5608781"/>
                  <a:ext cx="287999" cy="41870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g</a:t>
                  </a:r>
                </a:p>
              </p:txBody>
            </p:sp>
          </p:grpSp>
          <p:sp>
            <p:nvSpPr>
              <p:cNvPr id="314" name="Ellipse 313"/>
              <p:cNvSpPr>
                <a:spLocks noChangeAspect="1"/>
              </p:cNvSpPr>
              <p:nvPr/>
            </p:nvSpPr>
            <p:spPr bwMode="auto">
              <a:xfrm flipH="1">
                <a:off x="6572568" y="4491750"/>
                <a:ext cx="76362" cy="70357"/>
              </a:xfrm>
              <a:prstGeom prst="ellipse">
                <a:avLst/>
              </a:prstGeom>
              <a:solidFill>
                <a:srgbClr val="DEF6F1"/>
              </a:solidFill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5" name="Ellipse 314"/>
              <p:cNvSpPr>
                <a:spLocks noChangeAspect="1"/>
              </p:cNvSpPr>
              <p:nvPr/>
            </p:nvSpPr>
            <p:spPr bwMode="auto">
              <a:xfrm flipH="1">
                <a:off x="6574103" y="4700684"/>
                <a:ext cx="77859" cy="71855"/>
              </a:xfrm>
              <a:prstGeom prst="ellipse">
                <a:avLst/>
              </a:prstGeom>
              <a:solidFill>
                <a:srgbClr val="DEF6F1"/>
              </a:solidFill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6" name="Ellipse 315"/>
              <p:cNvSpPr>
                <a:spLocks noChangeAspect="1"/>
              </p:cNvSpPr>
              <p:nvPr/>
            </p:nvSpPr>
            <p:spPr bwMode="auto">
              <a:xfrm flipH="1">
                <a:off x="6575563" y="4915393"/>
                <a:ext cx="76362" cy="68861"/>
              </a:xfrm>
              <a:prstGeom prst="ellipse">
                <a:avLst/>
              </a:prstGeom>
              <a:solidFill>
                <a:srgbClr val="DEF6F1"/>
              </a:solidFill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7" name="Ellipse 316"/>
              <p:cNvSpPr>
                <a:spLocks noChangeAspect="1"/>
              </p:cNvSpPr>
              <p:nvPr/>
            </p:nvSpPr>
            <p:spPr bwMode="auto">
              <a:xfrm flipH="1">
                <a:off x="6572568" y="5096527"/>
                <a:ext cx="77859" cy="70357"/>
              </a:xfrm>
              <a:prstGeom prst="ellipse">
                <a:avLst/>
              </a:prstGeom>
              <a:solidFill>
                <a:srgbClr val="DEF6F1"/>
              </a:solidFill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8" name="Ellipse 317"/>
              <p:cNvSpPr>
                <a:spLocks noChangeAspect="1"/>
              </p:cNvSpPr>
              <p:nvPr/>
            </p:nvSpPr>
            <p:spPr bwMode="auto">
              <a:xfrm flipH="1">
                <a:off x="6575563" y="5289637"/>
                <a:ext cx="76362" cy="68861"/>
              </a:xfrm>
              <a:prstGeom prst="ellipse">
                <a:avLst/>
              </a:prstGeom>
              <a:solidFill>
                <a:srgbClr val="DEF6F1"/>
              </a:solidFill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19" name="Ellipse 318"/>
              <p:cNvSpPr>
                <a:spLocks noChangeAspect="1"/>
              </p:cNvSpPr>
              <p:nvPr/>
            </p:nvSpPr>
            <p:spPr bwMode="auto">
              <a:xfrm flipH="1">
                <a:off x="6571070" y="5508195"/>
                <a:ext cx="74865" cy="70358"/>
              </a:xfrm>
              <a:prstGeom prst="ellipse">
                <a:avLst/>
              </a:prstGeom>
              <a:solidFill>
                <a:srgbClr val="DEF6F1"/>
              </a:solidFill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20" name="Ellipse 319"/>
              <p:cNvSpPr>
                <a:spLocks noChangeAspect="1"/>
              </p:cNvSpPr>
              <p:nvPr/>
            </p:nvSpPr>
            <p:spPr bwMode="auto">
              <a:xfrm flipH="1">
                <a:off x="6568076" y="5687832"/>
                <a:ext cx="76363" cy="71855"/>
              </a:xfrm>
              <a:prstGeom prst="ellipse">
                <a:avLst/>
              </a:prstGeom>
              <a:solidFill>
                <a:srgbClr val="DEF6F1"/>
              </a:solidFill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14" name="Groupe 235"/>
            <p:cNvGrpSpPr>
              <a:grpSpLocks/>
            </p:cNvGrpSpPr>
            <p:nvPr/>
          </p:nvGrpSpPr>
          <p:grpSpPr bwMode="auto">
            <a:xfrm>
              <a:off x="4034448" y="798414"/>
              <a:ext cx="915988" cy="114334"/>
              <a:chOff x="6644439" y="4466302"/>
              <a:chExt cx="863942" cy="107782"/>
            </a:xfrm>
            <a:solidFill>
              <a:schemeClr val="bg1"/>
            </a:solidFill>
          </p:grpSpPr>
          <p:cxnSp>
            <p:nvCxnSpPr>
              <p:cNvPr id="311" name="Connecteur droit 310"/>
              <p:cNvCxnSpPr/>
              <p:nvPr/>
            </p:nvCxnSpPr>
            <p:spPr bwMode="auto">
              <a:xfrm>
                <a:off x="6644439" y="4524684"/>
                <a:ext cx="863942" cy="1497"/>
              </a:xfrm>
              <a:prstGeom prst="line">
                <a:avLst/>
              </a:prstGeom>
              <a:grpFill/>
              <a:ln w="15875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12" name="Rectangle 311"/>
              <p:cNvSpPr/>
              <p:nvPr/>
            </p:nvSpPr>
            <p:spPr bwMode="auto">
              <a:xfrm rot="5400000">
                <a:off x="7051542" y="4338846"/>
                <a:ext cx="107782" cy="362693"/>
              </a:xfrm>
              <a:prstGeom prst="rect">
                <a:avLst/>
              </a:prstGeom>
              <a:grpFill/>
              <a:ln w="19050" cap="flat" cmpd="sng" algn="ctr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66" name="Rectangle 265"/>
            <p:cNvSpPr/>
            <p:nvPr/>
          </p:nvSpPr>
          <p:spPr bwMode="auto">
            <a:xfrm flipH="1">
              <a:off x="4942494" y="530298"/>
              <a:ext cx="1050925" cy="1947863"/>
            </a:xfrm>
            <a:prstGeom prst="rect">
              <a:avLst/>
            </a:prstGeom>
            <a:noFill/>
            <a:ln w="3175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5" name="Groupe 17"/>
            <p:cNvGrpSpPr>
              <a:grpSpLocks/>
            </p:cNvGrpSpPr>
            <p:nvPr/>
          </p:nvGrpSpPr>
          <p:grpSpPr bwMode="auto">
            <a:xfrm flipH="1">
              <a:off x="4901914" y="664961"/>
              <a:ext cx="270570" cy="1646355"/>
              <a:chOff x="2143108" y="4214818"/>
              <a:chExt cx="288000" cy="1887096"/>
            </a:xfrm>
            <a:noFill/>
          </p:grpSpPr>
          <p:sp>
            <p:nvSpPr>
              <p:cNvPr id="304" name="ZoneTexte 303"/>
              <p:cNvSpPr txBox="1"/>
              <p:nvPr/>
            </p:nvSpPr>
            <p:spPr>
              <a:xfrm>
                <a:off x="2143108" y="4214818"/>
                <a:ext cx="288000" cy="4187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a</a:t>
                </a:r>
              </a:p>
            </p:txBody>
          </p:sp>
          <p:sp>
            <p:nvSpPr>
              <p:cNvPr id="305" name="ZoneTexte 304"/>
              <p:cNvSpPr txBox="1"/>
              <p:nvPr/>
            </p:nvSpPr>
            <p:spPr>
              <a:xfrm>
                <a:off x="2143108" y="4462763"/>
                <a:ext cx="288000" cy="4187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</a:t>
                </a:r>
              </a:p>
            </p:txBody>
          </p:sp>
          <p:sp>
            <p:nvSpPr>
              <p:cNvPr id="306" name="ZoneTexte 305"/>
              <p:cNvSpPr txBox="1"/>
              <p:nvPr/>
            </p:nvSpPr>
            <p:spPr>
              <a:xfrm>
                <a:off x="2143108" y="4700810"/>
                <a:ext cx="288000" cy="4187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</a:t>
                </a:r>
              </a:p>
            </p:txBody>
          </p:sp>
          <p:sp>
            <p:nvSpPr>
              <p:cNvPr id="307" name="ZoneTexte 306"/>
              <p:cNvSpPr txBox="1"/>
              <p:nvPr/>
            </p:nvSpPr>
            <p:spPr>
              <a:xfrm>
                <a:off x="2143108" y="4959174"/>
                <a:ext cx="288000" cy="4187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</a:t>
                </a:r>
              </a:p>
            </p:txBody>
          </p:sp>
          <p:sp>
            <p:nvSpPr>
              <p:cNvPr id="308" name="ZoneTexte 307"/>
              <p:cNvSpPr txBox="1"/>
              <p:nvPr/>
            </p:nvSpPr>
            <p:spPr>
              <a:xfrm>
                <a:off x="2143108" y="5197219"/>
                <a:ext cx="288000" cy="4187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e</a:t>
                </a:r>
              </a:p>
            </p:txBody>
          </p:sp>
          <p:sp>
            <p:nvSpPr>
              <p:cNvPr id="309" name="ZoneTexte 308"/>
              <p:cNvSpPr txBox="1"/>
              <p:nvPr/>
            </p:nvSpPr>
            <p:spPr>
              <a:xfrm>
                <a:off x="2143108" y="5445166"/>
                <a:ext cx="288000" cy="4187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f</a:t>
                </a:r>
              </a:p>
            </p:txBody>
          </p:sp>
          <p:sp>
            <p:nvSpPr>
              <p:cNvPr id="310" name="ZoneTexte 309"/>
              <p:cNvSpPr txBox="1"/>
              <p:nvPr/>
            </p:nvSpPr>
            <p:spPr>
              <a:xfrm>
                <a:off x="2143108" y="5683211"/>
                <a:ext cx="288000" cy="4187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g</a:t>
                </a:r>
              </a:p>
            </p:txBody>
          </p:sp>
        </p:grpSp>
        <p:grpSp>
          <p:nvGrpSpPr>
            <p:cNvPr id="16" name="Groupe 62"/>
            <p:cNvGrpSpPr>
              <a:grpSpLocks noChangeAspect="1"/>
            </p:cNvGrpSpPr>
            <p:nvPr/>
          </p:nvGrpSpPr>
          <p:grpSpPr bwMode="auto">
            <a:xfrm>
              <a:off x="5261052" y="862533"/>
              <a:ext cx="593535" cy="1183482"/>
              <a:chOff x="7783717" y="4500570"/>
              <a:chExt cx="670193" cy="1336056"/>
            </a:xfrm>
            <a:solidFill>
              <a:srgbClr val="FFFFFF"/>
            </a:solidFill>
          </p:grpSpPr>
          <p:sp>
            <p:nvSpPr>
              <p:cNvPr id="293" name="Rectangle 292"/>
              <p:cNvSpPr/>
              <p:nvPr/>
            </p:nvSpPr>
            <p:spPr bwMode="auto">
              <a:xfrm>
                <a:off x="7858148" y="5132879"/>
                <a:ext cx="500066" cy="71438"/>
              </a:xfrm>
              <a:prstGeom prst="rect">
                <a:avLst/>
              </a:prstGeom>
              <a:solidFill>
                <a:srgbClr val="C00000"/>
              </a:solidFill>
              <a:ln w="57150">
                <a:noFill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17" name="Groupe 64"/>
              <p:cNvGrpSpPr/>
              <p:nvPr/>
            </p:nvGrpSpPr>
            <p:grpSpPr>
              <a:xfrm>
                <a:off x="7783717" y="4500570"/>
                <a:ext cx="667200" cy="603403"/>
                <a:chOff x="7783717" y="4500570"/>
                <a:chExt cx="667200" cy="603403"/>
              </a:xfrm>
              <a:grpFill/>
            </p:grpSpPr>
            <p:sp>
              <p:nvSpPr>
                <p:cNvPr id="300" name="Rectangle 299"/>
                <p:cNvSpPr/>
                <p:nvPr/>
              </p:nvSpPr>
              <p:spPr bwMode="auto">
                <a:xfrm>
                  <a:off x="7858148" y="4500570"/>
                  <a:ext cx="500066" cy="7143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grpSp>
              <p:nvGrpSpPr>
                <p:cNvPr id="18" name="Groupe 71"/>
                <p:cNvGrpSpPr/>
                <p:nvPr/>
              </p:nvGrpSpPr>
              <p:grpSpPr>
                <a:xfrm>
                  <a:off x="7783717" y="4600914"/>
                  <a:ext cx="667200" cy="503059"/>
                  <a:chOff x="7783717" y="4600914"/>
                  <a:chExt cx="667200" cy="503059"/>
                </a:xfrm>
                <a:grpFill/>
              </p:grpSpPr>
              <p:sp>
                <p:nvSpPr>
                  <p:cNvPr id="302" name="Rectangle 301"/>
                  <p:cNvSpPr/>
                  <p:nvPr/>
                </p:nvSpPr>
                <p:spPr bwMode="auto">
                  <a:xfrm rot="5400000">
                    <a:off x="7569403" y="4818221"/>
                    <a:ext cx="500066" cy="71438"/>
                  </a:xfrm>
                  <a:prstGeom prst="rect">
                    <a:avLst/>
                  </a:prstGeom>
                  <a:solidFill>
                    <a:srgbClr val="C00000"/>
                  </a:solidFill>
                  <a:ln w="57150"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/>
                  <a:lstStyle/>
                  <a:p>
                    <a:pPr marL="0" marR="0" lvl="0" indent="0" algn="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 bwMode="auto">
                  <a:xfrm rot="5400000">
                    <a:off x="8165165" y="4815228"/>
                    <a:ext cx="500066" cy="71438"/>
                  </a:xfrm>
                  <a:prstGeom prst="rect">
                    <a:avLst/>
                  </a:prstGeom>
                  <a:solidFill>
                    <a:srgbClr val="C00000"/>
                  </a:solidFill>
                  <a:ln w="57150"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/>
                  <a:lstStyle/>
                  <a:p>
                    <a:pPr marL="0" marR="0" lvl="0" indent="0" algn="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9" name="Groupe 65"/>
              <p:cNvGrpSpPr/>
              <p:nvPr/>
            </p:nvGrpSpPr>
            <p:grpSpPr>
              <a:xfrm rot="10800000">
                <a:off x="7786710" y="5233223"/>
                <a:ext cx="667200" cy="603403"/>
                <a:chOff x="7783717" y="4500570"/>
                <a:chExt cx="667200" cy="603403"/>
              </a:xfrm>
              <a:grpFill/>
            </p:grpSpPr>
            <p:sp>
              <p:nvSpPr>
                <p:cNvPr id="296" name="Rectangle 295"/>
                <p:cNvSpPr/>
                <p:nvPr/>
              </p:nvSpPr>
              <p:spPr bwMode="auto">
                <a:xfrm>
                  <a:off x="7858148" y="4500570"/>
                  <a:ext cx="500066" cy="7143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/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grpSp>
              <p:nvGrpSpPr>
                <p:cNvPr id="20" name="Groupe 67"/>
                <p:cNvGrpSpPr/>
                <p:nvPr/>
              </p:nvGrpSpPr>
              <p:grpSpPr>
                <a:xfrm>
                  <a:off x="7783717" y="4600914"/>
                  <a:ext cx="667200" cy="503059"/>
                  <a:chOff x="7783717" y="4600914"/>
                  <a:chExt cx="667200" cy="503059"/>
                </a:xfrm>
                <a:grpFill/>
              </p:grpSpPr>
              <p:sp>
                <p:nvSpPr>
                  <p:cNvPr id="298" name="Rectangle 297"/>
                  <p:cNvSpPr/>
                  <p:nvPr/>
                </p:nvSpPr>
                <p:spPr bwMode="auto">
                  <a:xfrm rot="5400000">
                    <a:off x="7569403" y="4818221"/>
                    <a:ext cx="500066" cy="71438"/>
                  </a:xfrm>
                  <a:prstGeom prst="rect">
                    <a:avLst/>
                  </a:prstGeom>
                  <a:solidFill>
                    <a:srgbClr val="C00000"/>
                  </a:solidFill>
                  <a:ln w="57150"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/>
                  <a:lstStyle/>
                  <a:p>
                    <a:pPr marL="0" marR="0" lvl="0" indent="0" algn="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 bwMode="auto">
                  <a:xfrm rot="5400000">
                    <a:off x="8165165" y="4815228"/>
                    <a:ext cx="500066" cy="714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00">
                          <a:tint val="80000"/>
                          <a:satMod val="300000"/>
                        </a:srgbClr>
                      </a:gs>
                      <a:gs pos="100000">
                        <a:srgbClr val="000000">
                          <a:shade val="30000"/>
                          <a:satMod val="200000"/>
                        </a:srgbClr>
                      </a:gs>
                    </a:gsLst>
                    <a:path path="circle">
                      <a:fillToRect l="50000" t="50000" r="50000" b="50000"/>
                    </a:path>
                  </a:gradFill>
                  <a:ln w="57150"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/>
                  <a:lstStyle/>
                  <a:p>
                    <a:pPr marL="0" marR="0" lvl="0" indent="0" algn="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69" name="ZoneTexte 268"/>
            <p:cNvSpPr txBox="1"/>
            <p:nvPr/>
          </p:nvSpPr>
          <p:spPr bwMode="auto">
            <a:xfrm flipH="1">
              <a:off x="5389256" y="598309"/>
              <a:ext cx="270570" cy="32875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</a:p>
          </p:txBody>
        </p:sp>
        <p:sp>
          <p:nvSpPr>
            <p:cNvPr id="270" name="ZoneTexte 269"/>
            <p:cNvSpPr txBox="1"/>
            <p:nvPr/>
          </p:nvSpPr>
          <p:spPr bwMode="auto">
            <a:xfrm flipH="1">
              <a:off x="5548495" y="984855"/>
              <a:ext cx="270570" cy="32875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</a:t>
              </a:r>
            </a:p>
          </p:txBody>
        </p:sp>
        <p:sp>
          <p:nvSpPr>
            <p:cNvPr id="271" name="ZoneTexte 270"/>
            <p:cNvSpPr txBox="1"/>
            <p:nvPr/>
          </p:nvSpPr>
          <p:spPr bwMode="auto">
            <a:xfrm flipH="1">
              <a:off x="5556250" y="1538434"/>
              <a:ext cx="270570" cy="32875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</a:p>
          </p:txBody>
        </p:sp>
        <p:sp>
          <p:nvSpPr>
            <p:cNvPr id="272" name="ZoneTexte 271"/>
            <p:cNvSpPr txBox="1"/>
            <p:nvPr/>
          </p:nvSpPr>
          <p:spPr bwMode="auto">
            <a:xfrm flipH="1">
              <a:off x="5420278" y="1734678"/>
              <a:ext cx="270570" cy="32875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</a:t>
              </a:r>
            </a:p>
          </p:txBody>
        </p:sp>
        <p:sp>
          <p:nvSpPr>
            <p:cNvPr id="273" name="ZoneTexte 272"/>
            <p:cNvSpPr txBox="1"/>
            <p:nvPr/>
          </p:nvSpPr>
          <p:spPr bwMode="auto">
            <a:xfrm flipH="1">
              <a:off x="5274736" y="1528862"/>
              <a:ext cx="270570" cy="32875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</a:p>
          </p:txBody>
        </p:sp>
        <p:sp>
          <p:nvSpPr>
            <p:cNvPr id="274" name="ZoneTexte 273"/>
            <p:cNvSpPr txBox="1"/>
            <p:nvPr/>
          </p:nvSpPr>
          <p:spPr bwMode="auto">
            <a:xfrm flipH="1">
              <a:off x="5274736" y="1000370"/>
              <a:ext cx="270570" cy="32875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</a:p>
          </p:txBody>
        </p:sp>
        <p:sp>
          <p:nvSpPr>
            <p:cNvPr id="276" name="ZoneTexte 275"/>
            <p:cNvSpPr txBox="1"/>
            <p:nvPr/>
          </p:nvSpPr>
          <p:spPr bwMode="auto">
            <a:xfrm flipH="1">
              <a:off x="5397011" y="1136371"/>
              <a:ext cx="270570" cy="32875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</a:p>
          </p:txBody>
        </p:sp>
        <p:sp>
          <p:nvSpPr>
            <p:cNvPr id="277" name="ZoneTexte 276"/>
            <p:cNvSpPr txBox="1"/>
            <p:nvPr/>
          </p:nvSpPr>
          <p:spPr bwMode="auto">
            <a:xfrm>
              <a:off x="2859067" y="1030489"/>
              <a:ext cx="681674" cy="36528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A0</a:t>
              </a:r>
            </a:p>
          </p:txBody>
        </p:sp>
        <p:sp>
          <p:nvSpPr>
            <p:cNvPr id="285" name="ZoneTexte 284"/>
            <p:cNvSpPr txBox="1"/>
            <p:nvPr/>
          </p:nvSpPr>
          <p:spPr bwMode="auto">
            <a:xfrm>
              <a:off x="2857488" y="1379156"/>
              <a:ext cx="681674" cy="36528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A1</a:t>
              </a:r>
            </a:p>
          </p:txBody>
        </p:sp>
        <p:sp>
          <p:nvSpPr>
            <p:cNvPr id="286" name="ZoneTexte 285"/>
            <p:cNvSpPr txBox="1"/>
            <p:nvPr/>
          </p:nvSpPr>
          <p:spPr bwMode="auto">
            <a:xfrm>
              <a:off x="2864793" y="1727624"/>
              <a:ext cx="681674" cy="36528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A2</a:t>
              </a:r>
            </a:p>
          </p:txBody>
        </p:sp>
        <p:sp>
          <p:nvSpPr>
            <p:cNvPr id="287" name="ZoneTexte 286"/>
            <p:cNvSpPr txBox="1"/>
            <p:nvPr/>
          </p:nvSpPr>
          <p:spPr bwMode="auto">
            <a:xfrm>
              <a:off x="2857488" y="2056877"/>
              <a:ext cx="681674" cy="36528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A3</a:t>
              </a:r>
            </a:p>
          </p:txBody>
        </p:sp>
        <p:sp>
          <p:nvSpPr>
            <p:cNvPr id="288" name="ZoneTexte 287"/>
            <p:cNvSpPr txBox="1"/>
            <p:nvPr/>
          </p:nvSpPr>
          <p:spPr bwMode="auto">
            <a:xfrm>
              <a:off x="2882422" y="530307"/>
              <a:ext cx="982720" cy="29908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74LS47</a:t>
              </a:r>
            </a:p>
          </p:txBody>
        </p:sp>
        <p:sp>
          <p:nvSpPr>
            <p:cNvPr id="289" name="ZoneTexte 288"/>
            <p:cNvSpPr txBox="1"/>
            <p:nvPr/>
          </p:nvSpPr>
          <p:spPr bwMode="auto">
            <a:xfrm>
              <a:off x="3137641" y="0"/>
              <a:ext cx="908900" cy="36528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+5V</a:t>
              </a:r>
            </a:p>
          </p:txBody>
        </p:sp>
        <p:sp>
          <p:nvSpPr>
            <p:cNvPr id="290" name="ZoneTexte 289"/>
            <p:cNvSpPr txBox="1"/>
            <p:nvPr/>
          </p:nvSpPr>
          <p:spPr bwMode="auto">
            <a:xfrm>
              <a:off x="5094044" y="0"/>
              <a:ext cx="908900" cy="365288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+5V</a:t>
              </a:r>
            </a:p>
          </p:txBody>
        </p:sp>
        <p:cxnSp>
          <p:nvCxnSpPr>
            <p:cNvPr id="291" name="Connecteur droit 290"/>
            <p:cNvCxnSpPr/>
            <p:nvPr/>
          </p:nvCxnSpPr>
          <p:spPr bwMode="auto">
            <a:xfrm rot="5400000">
              <a:off x="5311588" y="416792"/>
              <a:ext cx="228600" cy="158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2" name="Connecteur droit 291"/>
            <p:cNvCxnSpPr/>
            <p:nvPr/>
          </p:nvCxnSpPr>
          <p:spPr bwMode="auto">
            <a:xfrm rot="5400000">
              <a:off x="3325803" y="416792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82" name="ZoneTexte 181"/>
          <p:cNvSpPr txBox="1"/>
          <p:nvPr/>
        </p:nvSpPr>
        <p:spPr>
          <a:xfrm>
            <a:off x="3714744" y="6072206"/>
            <a:ext cx="200026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/>
              <a:t>2xsn74112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  <p:bldP spid="1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86" name="Rectangle 82"/>
          <p:cNvSpPr>
            <a:spLocks noChangeArrowheads="1"/>
          </p:cNvSpPr>
          <p:nvPr/>
        </p:nvSpPr>
        <p:spPr bwMode="auto">
          <a:xfrm>
            <a:off x="3845213" y="457122"/>
            <a:ext cx="5190844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u="sng" dirty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ركب </a:t>
            </a:r>
            <a:r>
              <a:rPr lang="ar-SA" b="1" u="sng" dirty="0" smtClean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عداد </a:t>
            </a:r>
            <a:r>
              <a:rPr lang="ar-DZ" b="1" u="sng" dirty="0" smtClean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تصاعدي </a:t>
            </a:r>
            <a:r>
              <a:rPr lang="ar-SA" b="1" u="sng" dirty="0" smtClean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ذو </a:t>
            </a:r>
            <a:r>
              <a:rPr lang="ar-SA" b="1" u="sng" dirty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ترديد 10 بواسطة الدارة المندمجة</a:t>
            </a:r>
            <a:r>
              <a:rPr lang="fr-FR" b="1" u="sng" dirty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 7473</a:t>
            </a:r>
            <a:r>
              <a:rPr lang="fr-FR" u="sng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1927" name="Line 121"/>
          <p:cNvSpPr>
            <a:spLocks noChangeShapeType="1"/>
          </p:cNvSpPr>
          <p:nvPr/>
        </p:nvSpPr>
        <p:spPr bwMode="auto">
          <a:xfrm>
            <a:off x="7893419" y="1235648"/>
            <a:ext cx="2666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1928" name="Text Box 122"/>
          <p:cNvSpPr txBox="1">
            <a:spLocks noChangeArrowheads="1"/>
          </p:cNvSpPr>
          <p:nvPr/>
        </p:nvSpPr>
        <p:spPr bwMode="auto">
          <a:xfrm>
            <a:off x="4882976" y="1487488"/>
            <a:ext cx="2616077" cy="21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 sz="1200" b="1"/>
          </a:p>
        </p:txBody>
      </p:sp>
      <p:sp>
        <p:nvSpPr>
          <p:cNvPr id="81929" name="Text Box 123"/>
          <p:cNvSpPr txBox="1">
            <a:spLocks noChangeArrowheads="1"/>
          </p:cNvSpPr>
          <p:nvPr/>
        </p:nvSpPr>
        <p:spPr bwMode="auto">
          <a:xfrm>
            <a:off x="1761463" y="1496378"/>
            <a:ext cx="2616077" cy="21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 sz="1200" b="1"/>
          </a:p>
        </p:txBody>
      </p:sp>
      <p:sp>
        <p:nvSpPr>
          <p:cNvPr id="81930" name="Line 124"/>
          <p:cNvSpPr>
            <a:spLocks noChangeShapeType="1"/>
          </p:cNvSpPr>
          <p:nvPr/>
        </p:nvSpPr>
        <p:spPr bwMode="auto">
          <a:xfrm>
            <a:off x="2375096" y="4130042"/>
            <a:ext cx="391141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1931" name="Line 125"/>
          <p:cNvSpPr>
            <a:spLocks noChangeShapeType="1"/>
          </p:cNvSpPr>
          <p:nvPr/>
        </p:nvSpPr>
        <p:spPr bwMode="auto">
          <a:xfrm>
            <a:off x="2150065" y="3385503"/>
            <a:ext cx="0" cy="20256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1932" name="Line 126"/>
          <p:cNvSpPr>
            <a:spLocks noChangeShapeType="1"/>
          </p:cNvSpPr>
          <p:nvPr/>
        </p:nvSpPr>
        <p:spPr bwMode="auto">
          <a:xfrm>
            <a:off x="2302458" y="3390583"/>
            <a:ext cx="0" cy="20256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1933" name="Line 127"/>
          <p:cNvSpPr>
            <a:spLocks noChangeShapeType="1"/>
          </p:cNvSpPr>
          <p:nvPr/>
        </p:nvSpPr>
        <p:spPr bwMode="auto">
          <a:xfrm flipV="1">
            <a:off x="2231341" y="3222308"/>
            <a:ext cx="0" cy="20256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1934" name="AutoShape 128"/>
          <p:cNvSpPr>
            <a:spLocks noChangeArrowheads="1"/>
          </p:cNvSpPr>
          <p:nvPr/>
        </p:nvSpPr>
        <p:spPr bwMode="auto">
          <a:xfrm rot="16200000">
            <a:off x="2132916" y="3279463"/>
            <a:ext cx="183515" cy="212080"/>
          </a:xfrm>
          <a:prstGeom prst="flowChartDelay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81935" name="Line 129"/>
          <p:cNvSpPr>
            <a:spLocks noChangeShapeType="1"/>
          </p:cNvSpPr>
          <p:nvPr/>
        </p:nvSpPr>
        <p:spPr bwMode="auto">
          <a:xfrm flipH="1">
            <a:off x="1786862" y="3584893"/>
            <a:ext cx="35558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4841115" y="1357298"/>
            <a:ext cx="216000" cy="216000"/>
            <a:chOff x="4606130" y="1388110"/>
            <a:chExt cx="177792" cy="181356"/>
          </a:xfrm>
        </p:grpSpPr>
        <p:sp>
          <p:nvSpPr>
            <p:cNvPr id="81946" name="Line 131"/>
            <p:cNvSpPr>
              <a:spLocks noChangeShapeType="1"/>
            </p:cNvSpPr>
            <p:nvPr/>
          </p:nvSpPr>
          <p:spPr bwMode="auto">
            <a:xfrm rot="10800000" flipV="1">
              <a:off x="4695026" y="1388110"/>
              <a:ext cx="0" cy="105410"/>
            </a:xfrm>
            <a:prstGeom prst="line">
              <a:avLst/>
            </a:prstGeom>
            <a:ln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1947" name="Line 132"/>
            <p:cNvSpPr>
              <a:spLocks noChangeShapeType="1"/>
            </p:cNvSpPr>
            <p:nvPr/>
          </p:nvSpPr>
          <p:spPr bwMode="auto">
            <a:xfrm rot="10800000">
              <a:off x="4606130" y="1494155"/>
              <a:ext cx="1777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1948" name="Line 133"/>
            <p:cNvSpPr>
              <a:spLocks noChangeShapeType="1"/>
            </p:cNvSpPr>
            <p:nvPr/>
          </p:nvSpPr>
          <p:spPr bwMode="auto">
            <a:xfrm rot="10800000">
              <a:off x="4623661" y="1529461"/>
              <a:ext cx="14032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1949" name="Line 134"/>
            <p:cNvSpPr>
              <a:spLocks noChangeShapeType="1"/>
            </p:cNvSpPr>
            <p:nvPr/>
          </p:nvSpPr>
          <p:spPr bwMode="auto">
            <a:xfrm rot="10800000">
              <a:off x="4662642" y="1569466"/>
              <a:ext cx="685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81950" name="Text Box 135"/>
          <p:cNvSpPr txBox="1">
            <a:spLocks noChangeArrowheads="1"/>
          </p:cNvSpPr>
          <p:nvPr/>
        </p:nvSpPr>
        <p:spPr bwMode="auto">
          <a:xfrm>
            <a:off x="4592671" y="1540800"/>
            <a:ext cx="622271" cy="214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b="1" dirty="0"/>
              <a:t> GND</a:t>
            </a:r>
          </a:p>
        </p:txBody>
      </p:sp>
      <p:sp>
        <p:nvSpPr>
          <p:cNvPr id="81937" name="AutoShape 136"/>
          <p:cNvSpPr>
            <a:spLocks noChangeArrowheads="1"/>
          </p:cNvSpPr>
          <p:nvPr/>
        </p:nvSpPr>
        <p:spPr bwMode="auto">
          <a:xfrm>
            <a:off x="7774045" y="1138638"/>
            <a:ext cx="183506" cy="212090"/>
          </a:xfrm>
          <a:prstGeom prst="flowChartDelay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81938" name="Oval 137"/>
          <p:cNvSpPr>
            <a:spLocks noChangeAspect="1" noChangeArrowheads="1"/>
          </p:cNvSpPr>
          <p:nvPr/>
        </p:nvSpPr>
        <p:spPr bwMode="auto">
          <a:xfrm>
            <a:off x="7963901" y="1205313"/>
            <a:ext cx="71752" cy="7175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81939" name="Text Box 138"/>
          <p:cNvSpPr txBox="1">
            <a:spLocks noChangeArrowheads="1"/>
          </p:cNvSpPr>
          <p:nvPr/>
        </p:nvSpPr>
        <p:spPr bwMode="auto">
          <a:xfrm>
            <a:off x="8147990" y="1176338"/>
            <a:ext cx="671903" cy="2447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/>
              <a:t>1010</a:t>
            </a:r>
          </a:p>
        </p:txBody>
      </p:sp>
      <p:sp>
        <p:nvSpPr>
          <p:cNvPr id="81940" name="Line 139"/>
          <p:cNvSpPr>
            <a:spLocks noChangeShapeType="1"/>
          </p:cNvSpPr>
          <p:nvPr/>
        </p:nvSpPr>
        <p:spPr bwMode="auto">
          <a:xfrm>
            <a:off x="2478979" y="3500438"/>
            <a:ext cx="519088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1943" name="Text Box 142"/>
          <p:cNvSpPr txBox="1">
            <a:spLocks noChangeArrowheads="1"/>
          </p:cNvSpPr>
          <p:nvPr/>
        </p:nvSpPr>
        <p:spPr bwMode="auto">
          <a:xfrm>
            <a:off x="1855695" y="3977642"/>
            <a:ext cx="762015" cy="3086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/>
              <a:t>+V</a:t>
            </a:r>
            <a:r>
              <a:rPr lang="fr-FR" sz="1600" b="1" baseline="-25000"/>
              <a:t>CC</a:t>
            </a:r>
            <a:endParaRPr lang="fr-FR" sz="1600" b="1"/>
          </a:p>
        </p:txBody>
      </p:sp>
      <p:sp>
        <p:nvSpPr>
          <p:cNvPr id="81944" name="Text Box 143"/>
          <p:cNvSpPr txBox="1">
            <a:spLocks noChangeArrowheads="1"/>
          </p:cNvSpPr>
          <p:nvPr/>
        </p:nvSpPr>
        <p:spPr bwMode="auto">
          <a:xfrm>
            <a:off x="2175464" y="3567748"/>
            <a:ext cx="355583" cy="241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/>
              <a:t>H</a:t>
            </a:r>
          </a:p>
        </p:txBody>
      </p:sp>
      <p:sp>
        <p:nvSpPr>
          <p:cNvPr id="81945" name="Text Box 144"/>
          <p:cNvSpPr txBox="1">
            <a:spLocks noChangeArrowheads="1"/>
          </p:cNvSpPr>
          <p:nvPr/>
        </p:nvSpPr>
        <p:spPr bwMode="auto">
          <a:xfrm>
            <a:off x="500034" y="3381058"/>
            <a:ext cx="1352865" cy="33369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DZ" sz="1600" b="1" dirty="0" smtClean="0"/>
              <a:t>الإذن بالتشغيل</a:t>
            </a:r>
            <a:endParaRPr lang="fr-FR" sz="1600" b="1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340834"/>
            <a:ext cx="6217473" cy="2268000"/>
          </a:xfrm>
          <a:prstGeom prst="rect">
            <a:avLst/>
          </a:prstGeom>
          <a:noFill/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247787" y="24384"/>
            <a:ext cx="2340705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العدادات بتكنولوجيا </a:t>
            </a:r>
            <a:r>
              <a:rPr lang="fr-FR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TTL</a:t>
            </a:r>
            <a:endParaRPr lang="ar-DZ" sz="2000" b="1" u="sng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062" y="1462404"/>
            <a:ext cx="2655325" cy="2016000"/>
          </a:xfrm>
          <a:prstGeom prst="rect">
            <a:avLst/>
          </a:prstGeom>
          <a:noFill/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823" y="1450770"/>
            <a:ext cx="2655325" cy="2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86" grpId="0"/>
      <p:bldP spid="81927" grpId="0" animBg="1"/>
      <p:bldP spid="81928" grpId="0"/>
      <p:bldP spid="81929" grpId="0"/>
      <p:bldP spid="81930" grpId="0" animBg="1"/>
      <p:bldP spid="81931" grpId="0" animBg="1"/>
      <p:bldP spid="81932" grpId="0" animBg="1"/>
      <p:bldP spid="81933" grpId="0" animBg="1"/>
      <p:bldP spid="81934" grpId="0" animBg="1"/>
      <p:bldP spid="81935" grpId="0" animBg="1"/>
      <p:bldP spid="81950" grpId="0"/>
      <p:bldP spid="81937" grpId="0" animBg="1"/>
      <p:bldP spid="81938" grpId="0" animBg="1"/>
      <p:bldP spid="81939" grpId="0"/>
      <p:bldP spid="81940" grpId="0" animBg="1"/>
      <p:bldP spid="81943" grpId="0"/>
      <p:bldP spid="81944" grpId="0"/>
      <p:bldP spid="81945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33"/>
            <a:ext cx="53530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27538" y="3068638"/>
            <a:ext cx="424815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844468" y="40944"/>
            <a:ext cx="1285884" cy="369332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SN7473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55579"/>
            <a:ext cx="2620225" cy="225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142" y="3571876"/>
            <a:ext cx="3745916" cy="28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86" name="Text Box 58"/>
          <p:cNvSpPr txBox="1">
            <a:spLocks noChangeAspect="1" noChangeArrowheads="1"/>
          </p:cNvSpPr>
          <p:nvPr/>
        </p:nvSpPr>
        <p:spPr bwMode="auto">
          <a:xfrm>
            <a:off x="8297894" y="500042"/>
            <a:ext cx="703262" cy="3190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/>
              <a:t>1010</a:t>
            </a:r>
          </a:p>
        </p:txBody>
      </p:sp>
      <p:sp>
        <p:nvSpPr>
          <p:cNvPr id="82949" name="Text Box 7"/>
          <p:cNvSpPr txBox="1">
            <a:spLocks noChangeAspect="1" noChangeArrowheads="1"/>
          </p:cNvSpPr>
          <p:nvPr/>
        </p:nvSpPr>
        <p:spPr bwMode="auto">
          <a:xfrm>
            <a:off x="5182953" y="642077"/>
            <a:ext cx="3782842" cy="31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 sz="1400" b="1"/>
          </a:p>
        </p:txBody>
      </p:sp>
      <p:sp>
        <p:nvSpPr>
          <p:cNvPr id="82950" name="Text Box 8"/>
          <p:cNvSpPr txBox="1">
            <a:spLocks noChangeAspect="1" noChangeArrowheads="1"/>
          </p:cNvSpPr>
          <p:nvPr/>
        </p:nvSpPr>
        <p:spPr bwMode="auto">
          <a:xfrm>
            <a:off x="668622" y="656010"/>
            <a:ext cx="3782842" cy="31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 sz="1400" b="1"/>
          </a:p>
        </p:txBody>
      </p:sp>
      <p:grpSp>
        <p:nvGrpSpPr>
          <p:cNvPr id="81" name="Groupe 80"/>
          <p:cNvGrpSpPr/>
          <p:nvPr/>
        </p:nvGrpSpPr>
        <p:grpSpPr>
          <a:xfrm>
            <a:off x="2616740" y="577238"/>
            <a:ext cx="4428000" cy="569872"/>
            <a:chOff x="2616740" y="577238"/>
            <a:chExt cx="4428000" cy="569872"/>
          </a:xfrm>
        </p:grpSpPr>
        <p:sp>
          <p:nvSpPr>
            <p:cNvPr id="73756" name="AutoShape 28"/>
            <p:cNvSpPr>
              <a:spLocks noChangeAspect="1"/>
            </p:cNvSpPr>
            <p:nvPr/>
          </p:nvSpPr>
          <p:spPr bwMode="auto">
            <a:xfrm rot="5400000">
              <a:off x="4585249" y="-1382377"/>
              <a:ext cx="490982" cy="4428000"/>
            </a:xfrm>
            <a:prstGeom prst="leftBracket">
              <a:avLst>
                <a:gd name="adj" fmla="val 0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" name="Group 29"/>
            <p:cNvGrpSpPr>
              <a:grpSpLocks noChangeAspect="1"/>
            </p:cNvGrpSpPr>
            <p:nvPr/>
          </p:nvGrpSpPr>
          <p:grpSpPr bwMode="auto">
            <a:xfrm>
              <a:off x="4587312" y="577238"/>
              <a:ext cx="900428" cy="569872"/>
              <a:chOff x="5879" y="2414"/>
              <a:chExt cx="980" cy="621"/>
            </a:xfrm>
          </p:grpSpPr>
          <p:sp>
            <p:nvSpPr>
              <p:cNvPr id="83014" name="Line 30"/>
              <p:cNvSpPr>
                <a:spLocks noChangeAspect="1" noChangeShapeType="1"/>
              </p:cNvSpPr>
              <p:nvPr/>
            </p:nvSpPr>
            <p:spPr bwMode="auto">
              <a:xfrm rot="10800000" flipV="1">
                <a:off x="6231" y="2414"/>
                <a:ext cx="0" cy="166"/>
              </a:xfrm>
              <a:prstGeom prst="line">
                <a:avLst/>
              </a:prstGeom>
              <a:ln>
                <a:headEnd type="oval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015" name="Line 31"/>
              <p:cNvSpPr>
                <a:spLocks noChangeAspect="1" noChangeShapeType="1"/>
              </p:cNvSpPr>
              <p:nvPr/>
            </p:nvSpPr>
            <p:spPr bwMode="auto">
              <a:xfrm rot="10800000">
                <a:off x="6091" y="2581"/>
                <a:ext cx="28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016" name="Line 32"/>
              <p:cNvSpPr>
                <a:spLocks noChangeAspect="1" noChangeShapeType="1"/>
              </p:cNvSpPr>
              <p:nvPr/>
            </p:nvSpPr>
            <p:spPr bwMode="auto">
              <a:xfrm rot="10800000">
                <a:off x="6124" y="2621"/>
                <a:ext cx="21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017" name="Line 33"/>
              <p:cNvSpPr>
                <a:spLocks noChangeAspect="1" noChangeShapeType="1"/>
              </p:cNvSpPr>
              <p:nvPr/>
            </p:nvSpPr>
            <p:spPr bwMode="auto">
              <a:xfrm rot="10800000">
                <a:off x="6180" y="2659"/>
                <a:ext cx="10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018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5879" y="2654"/>
                <a:ext cx="980" cy="38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 GND</a:t>
                </a:r>
              </a:p>
            </p:txBody>
          </p:sp>
        </p:grpSp>
      </p:grpSp>
      <p:grpSp>
        <p:nvGrpSpPr>
          <p:cNvPr id="3" name="Group 35"/>
          <p:cNvGrpSpPr>
            <a:grpSpLocks noChangeAspect="1"/>
          </p:cNvGrpSpPr>
          <p:nvPr/>
        </p:nvGrpSpPr>
        <p:grpSpPr bwMode="auto">
          <a:xfrm>
            <a:off x="2181379" y="845566"/>
            <a:ext cx="2314604" cy="2498901"/>
            <a:chOff x="3259" y="2713"/>
            <a:chExt cx="2520" cy="2722"/>
          </a:xfrm>
        </p:grpSpPr>
        <p:sp>
          <p:nvSpPr>
            <p:cNvPr id="83009" name="Line 36"/>
            <p:cNvSpPr>
              <a:spLocks noChangeAspect="1" noChangeShapeType="1"/>
            </p:cNvSpPr>
            <p:nvPr/>
          </p:nvSpPr>
          <p:spPr bwMode="auto">
            <a:xfrm flipV="1">
              <a:off x="3262" y="2713"/>
              <a:ext cx="0" cy="23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3010" name="Line 37"/>
            <p:cNvSpPr>
              <a:spLocks noChangeAspect="1" noChangeShapeType="1"/>
            </p:cNvSpPr>
            <p:nvPr/>
          </p:nvSpPr>
          <p:spPr bwMode="auto">
            <a:xfrm>
              <a:off x="3259" y="2720"/>
              <a:ext cx="252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3011" name="Line 38"/>
            <p:cNvSpPr>
              <a:spLocks noChangeAspect="1" noChangeShapeType="1"/>
            </p:cNvSpPr>
            <p:nvPr/>
          </p:nvSpPr>
          <p:spPr bwMode="auto">
            <a:xfrm>
              <a:off x="4103" y="5203"/>
              <a:ext cx="0" cy="23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3012" name="Line 39"/>
            <p:cNvSpPr>
              <a:spLocks noChangeAspect="1" noChangeShapeType="1"/>
            </p:cNvSpPr>
            <p:nvPr/>
          </p:nvSpPr>
          <p:spPr bwMode="auto">
            <a:xfrm>
              <a:off x="4114" y="5425"/>
              <a:ext cx="1655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3013" name="Line 40"/>
            <p:cNvSpPr>
              <a:spLocks noChangeAspect="1" noChangeShapeType="1"/>
            </p:cNvSpPr>
            <p:nvPr/>
          </p:nvSpPr>
          <p:spPr bwMode="auto">
            <a:xfrm>
              <a:off x="5778" y="2720"/>
              <a:ext cx="0" cy="271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3437040" y="758450"/>
            <a:ext cx="2340000" cy="2591559"/>
            <a:chOff x="1903" y="1117"/>
            <a:chExt cx="1430" cy="1488"/>
          </a:xfrm>
        </p:grpSpPr>
        <p:sp>
          <p:nvSpPr>
            <p:cNvPr id="83003" name="Line 41"/>
            <p:cNvSpPr>
              <a:spLocks noChangeAspect="1" noChangeShapeType="1"/>
            </p:cNvSpPr>
            <p:nvPr/>
          </p:nvSpPr>
          <p:spPr bwMode="auto">
            <a:xfrm flipV="1">
              <a:off x="1903" y="1126"/>
              <a:ext cx="0" cy="17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5" name="Group 73"/>
            <p:cNvGrpSpPr>
              <a:grpSpLocks/>
            </p:cNvGrpSpPr>
            <p:nvPr/>
          </p:nvGrpSpPr>
          <p:grpSpPr bwMode="auto">
            <a:xfrm>
              <a:off x="1903" y="1117"/>
              <a:ext cx="1430" cy="1488"/>
              <a:chOff x="1903" y="1135"/>
              <a:chExt cx="1430" cy="1488"/>
            </a:xfrm>
          </p:grpSpPr>
          <p:sp>
            <p:nvSpPr>
              <p:cNvPr id="83006" name="Line 43"/>
              <p:cNvSpPr>
                <a:spLocks noChangeAspect="1" noChangeShapeType="1"/>
              </p:cNvSpPr>
              <p:nvPr/>
            </p:nvSpPr>
            <p:spPr bwMode="auto">
              <a:xfrm>
                <a:off x="3333" y="2512"/>
                <a:ext cx="0" cy="11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007" name="Line 44"/>
              <p:cNvSpPr>
                <a:spLocks noChangeAspect="1" noChangeShapeType="1"/>
              </p:cNvSpPr>
              <p:nvPr/>
            </p:nvSpPr>
            <p:spPr bwMode="auto">
              <a:xfrm>
                <a:off x="2669" y="2618"/>
                <a:ext cx="6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008" name="Line 45"/>
              <p:cNvSpPr>
                <a:spLocks noChangeAspect="1" noChangeShapeType="1"/>
              </p:cNvSpPr>
              <p:nvPr/>
            </p:nvSpPr>
            <p:spPr bwMode="auto">
              <a:xfrm>
                <a:off x="2662" y="1135"/>
                <a:ext cx="0" cy="1488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005" name="Line 42"/>
              <p:cNvSpPr>
                <a:spLocks noChangeAspect="1" noChangeShapeType="1"/>
              </p:cNvSpPr>
              <p:nvPr/>
            </p:nvSpPr>
            <p:spPr bwMode="auto">
              <a:xfrm>
                <a:off x="1903" y="1137"/>
                <a:ext cx="763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oval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6" name="Group 46"/>
          <p:cNvGrpSpPr>
            <a:grpSpLocks noChangeAspect="1"/>
          </p:cNvGrpSpPr>
          <p:nvPr/>
        </p:nvGrpSpPr>
        <p:grpSpPr bwMode="auto">
          <a:xfrm>
            <a:off x="6672058" y="883882"/>
            <a:ext cx="2056195" cy="2520561"/>
            <a:chOff x="3256" y="2713"/>
            <a:chExt cx="2217" cy="2717"/>
          </a:xfrm>
        </p:grpSpPr>
        <p:sp>
          <p:nvSpPr>
            <p:cNvPr id="82998" name="Line 47"/>
            <p:cNvSpPr>
              <a:spLocks noChangeAspect="1" noChangeShapeType="1"/>
            </p:cNvSpPr>
            <p:nvPr/>
          </p:nvSpPr>
          <p:spPr bwMode="auto">
            <a:xfrm flipV="1">
              <a:off x="3256" y="2713"/>
              <a:ext cx="0" cy="21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2999" name="Line 48"/>
            <p:cNvSpPr>
              <a:spLocks noChangeAspect="1" noChangeShapeType="1"/>
            </p:cNvSpPr>
            <p:nvPr/>
          </p:nvSpPr>
          <p:spPr bwMode="auto">
            <a:xfrm>
              <a:off x="3259" y="2720"/>
              <a:ext cx="2212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3000" name="Line 49"/>
            <p:cNvSpPr>
              <a:spLocks noChangeAspect="1" noChangeShapeType="1"/>
            </p:cNvSpPr>
            <p:nvPr/>
          </p:nvSpPr>
          <p:spPr bwMode="auto">
            <a:xfrm>
              <a:off x="4115" y="5191"/>
              <a:ext cx="0" cy="23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3001" name="Line 50"/>
            <p:cNvSpPr>
              <a:spLocks noChangeAspect="1" noChangeShapeType="1"/>
            </p:cNvSpPr>
            <p:nvPr/>
          </p:nvSpPr>
          <p:spPr bwMode="auto">
            <a:xfrm>
              <a:off x="4114" y="5425"/>
              <a:ext cx="1359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3002" name="Line 51"/>
            <p:cNvSpPr>
              <a:spLocks noChangeAspect="1" noChangeShapeType="1"/>
            </p:cNvSpPr>
            <p:nvPr/>
          </p:nvSpPr>
          <p:spPr bwMode="auto">
            <a:xfrm>
              <a:off x="5464" y="2720"/>
              <a:ext cx="0" cy="271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3428992" y="285040"/>
            <a:ext cx="4941097" cy="489401"/>
            <a:chOff x="3428992" y="285040"/>
            <a:chExt cx="4941097" cy="489401"/>
          </a:xfrm>
        </p:grpSpPr>
        <p:sp>
          <p:nvSpPr>
            <p:cNvPr id="73781" name="Line 53"/>
            <p:cNvSpPr>
              <a:spLocks noChangeAspect="1" noChangeShapeType="1"/>
            </p:cNvSpPr>
            <p:nvPr/>
          </p:nvSpPr>
          <p:spPr bwMode="auto">
            <a:xfrm flipV="1">
              <a:off x="3428992" y="285040"/>
              <a:ext cx="0" cy="489401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82" name="Line 54"/>
            <p:cNvSpPr>
              <a:spLocks noChangeAspect="1" noChangeShapeType="1"/>
            </p:cNvSpPr>
            <p:nvPr/>
          </p:nvSpPr>
          <p:spPr bwMode="auto">
            <a:xfrm>
              <a:off x="3438089" y="292007"/>
              <a:ext cx="4932000" cy="0"/>
            </a:xfrm>
            <a:prstGeom prst="line">
              <a:avLst/>
            </a:prstGeom>
            <a:ln>
              <a:solidFill>
                <a:srgbClr val="CC00FF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7875529" y="509712"/>
            <a:ext cx="431927" cy="554231"/>
            <a:chOff x="7875529" y="509712"/>
            <a:chExt cx="431927" cy="554231"/>
          </a:xfrm>
        </p:grpSpPr>
        <p:sp>
          <p:nvSpPr>
            <p:cNvPr id="73780" name="Line 52"/>
            <p:cNvSpPr>
              <a:spLocks noChangeAspect="1" noChangeShapeType="1"/>
            </p:cNvSpPr>
            <p:nvPr/>
          </p:nvSpPr>
          <p:spPr bwMode="auto">
            <a:xfrm flipV="1">
              <a:off x="7875529" y="511007"/>
              <a:ext cx="0" cy="552936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83" name="Line 55"/>
            <p:cNvSpPr>
              <a:spLocks noChangeAspect="1" noChangeShapeType="1"/>
            </p:cNvSpPr>
            <p:nvPr/>
          </p:nvSpPr>
          <p:spPr bwMode="auto">
            <a:xfrm>
              <a:off x="7875529" y="509712"/>
              <a:ext cx="431927" cy="0"/>
            </a:xfrm>
            <a:prstGeom prst="line">
              <a:avLst/>
            </a:prstGeom>
            <a:ln>
              <a:solidFill>
                <a:srgbClr val="CC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8246499" y="250103"/>
            <a:ext cx="654537" cy="306529"/>
            <a:chOff x="8246499" y="250103"/>
            <a:chExt cx="654537" cy="306529"/>
          </a:xfrm>
        </p:grpSpPr>
        <p:sp>
          <p:nvSpPr>
            <p:cNvPr id="73734" name="Line 6"/>
            <p:cNvSpPr>
              <a:spLocks noChangeAspect="1" noChangeShapeType="1"/>
            </p:cNvSpPr>
            <p:nvPr/>
          </p:nvSpPr>
          <p:spPr bwMode="auto">
            <a:xfrm>
              <a:off x="8469036" y="394764"/>
              <a:ext cx="432000" cy="0"/>
            </a:xfrm>
            <a:prstGeom prst="line">
              <a:avLst/>
            </a:prstGeom>
            <a:ln>
              <a:solidFill>
                <a:srgbClr val="CC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84" name="AutoShape 56"/>
            <p:cNvSpPr>
              <a:spLocks noChangeAspect="1" noChangeArrowheads="1"/>
            </p:cNvSpPr>
            <p:nvPr/>
          </p:nvSpPr>
          <p:spPr bwMode="auto">
            <a:xfrm>
              <a:off x="8246499" y="250103"/>
              <a:ext cx="264729" cy="306529"/>
            </a:xfrm>
            <a:prstGeom prst="flowChartDelay">
              <a:avLst/>
            </a:prstGeom>
            <a:ln>
              <a:solidFill>
                <a:srgbClr val="CC00FF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85" name="Oval 57"/>
            <p:cNvSpPr>
              <a:spLocks noChangeAspect="1" noChangeArrowheads="1"/>
            </p:cNvSpPr>
            <p:nvPr/>
          </p:nvSpPr>
          <p:spPr bwMode="auto">
            <a:xfrm>
              <a:off x="8519935" y="347635"/>
              <a:ext cx="104498" cy="102756"/>
            </a:xfrm>
            <a:prstGeom prst="ellipse">
              <a:avLst/>
            </a:prstGeom>
            <a:ln>
              <a:solidFill>
                <a:srgbClr val="CC00FF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1746702" y="394772"/>
            <a:ext cx="7163367" cy="3080977"/>
            <a:chOff x="987" y="924"/>
            <a:chExt cx="4113" cy="1769"/>
          </a:xfrm>
        </p:grpSpPr>
        <p:sp>
          <p:nvSpPr>
            <p:cNvPr id="82992" name="Line 59"/>
            <p:cNvSpPr>
              <a:spLocks noChangeAspect="1" noChangeShapeType="1"/>
            </p:cNvSpPr>
            <p:nvPr/>
          </p:nvSpPr>
          <p:spPr bwMode="auto">
            <a:xfrm>
              <a:off x="987" y="2692"/>
              <a:ext cx="4113" cy="0"/>
            </a:xfrm>
            <a:prstGeom prst="line">
              <a:avLst/>
            </a:prstGeom>
            <a:ln>
              <a:solidFill>
                <a:srgbClr val="CC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2993" name="Line 60"/>
            <p:cNvSpPr>
              <a:spLocks noChangeAspect="1" noChangeShapeType="1"/>
            </p:cNvSpPr>
            <p:nvPr/>
          </p:nvSpPr>
          <p:spPr bwMode="auto">
            <a:xfrm flipV="1">
              <a:off x="996" y="2494"/>
              <a:ext cx="0" cy="195"/>
            </a:xfrm>
            <a:prstGeom prst="line">
              <a:avLst/>
            </a:prstGeom>
            <a:ln>
              <a:solidFill>
                <a:srgbClr val="CC00FF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2994" name="Line 61"/>
            <p:cNvSpPr>
              <a:spLocks noChangeAspect="1" noChangeShapeType="1"/>
            </p:cNvSpPr>
            <p:nvPr/>
          </p:nvSpPr>
          <p:spPr bwMode="auto">
            <a:xfrm flipV="1">
              <a:off x="1953" y="2497"/>
              <a:ext cx="0" cy="195"/>
            </a:xfrm>
            <a:prstGeom prst="line">
              <a:avLst/>
            </a:prstGeom>
            <a:ln>
              <a:solidFill>
                <a:srgbClr val="CC00FF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2995" name="Line 62"/>
            <p:cNvSpPr>
              <a:spLocks noChangeAspect="1" noChangeShapeType="1"/>
            </p:cNvSpPr>
            <p:nvPr/>
          </p:nvSpPr>
          <p:spPr bwMode="auto">
            <a:xfrm flipV="1">
              <a:off x="3546" y="2506"/>
              <a:ext cx="0" cy="179"/>
            </a:xfrm>
            <a:prstGeom prst="line">
              <a:avLst/>
            </a:prstGeom>
            <a:ln>
              <a:solidFill>
                <a:srgbClr val="CC00FF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2996" name="Line 63"/>
            <p:cNvSpPr>
              <a:spLocks noChangeAspect="1" noChangeShapeType="1"/>
            </p:cNvSpPr>
            <p:nvPr/>
          </p:nvSpPr>
          <p:spPr bwMode="auto">
            <a:xfrm flipV="1">
              <a:off x="4508" y="2506"/>
              <a:ext cx="0" cy="179"/>
            </a:xfrm>
            <a:prstGeom prst="line">
              <a:avLst/>
            </a:prstGeom>
            <a:ln>
              <a:solidFill>
                <a:srgbClr val="CC00FF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2997" name="Line 65"/>
            <p:cNvSpPr>
              <a:spLocks noChangeAspect="1" noChangeShapeType="1"/>
            </p:cNvSpPr>
            <p:nvPr/>
          </p:nvSpPr>
          <p:spPr bwMode="auto">
            <a:xfrm>
              <a:off x="5093" y="924"/>
              <a:ext cx="0" cy="1769"/>
            </a:xfrm>
            <a:prstGeom prst="line">
              <a:avLst/>
            </a:prstGeom>
            <a:ln>
              <a:solidFill>
                <a:srgbClr val="CC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353877" y="391281"/>
            <a:ext cx="6952627" cy="3711434"/>
            <a:chOff x="741" y="931"/>
            <a:chExt cx="3992" cy="2131"/>
          </a:xfrm>
        </p:grpSpPr>
        <p:sp>
          <p:nvSpPr>
            <p:cNvPr id="82978" name="Line 21"/>
            <p:cNvSpPr>
              <a:spLocks noChangeAspect="1" noChangeShapeType="1"/>
            </p:cNvSpPr>
            <p:nvPr/>
          </p:nvSpPr>
          <p:spPr bwMode="auto">
            <a:xfrm>
              <a:off x="4249" y="933"/>
              <a:ext cx="0" cy="386"/>
            </a:xfrm>
            <a:prstGeom prst="line">
              <a:avLst/>
            </a:prstGeom>
            <a:ln>
              <a:solidFill>
                <a:srgbClr val="0000FF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741" y="931"/>
              <a:ext cx="3992" cy="2131"/>
              <a:chOff x="741" y="931"/>
              <a:chExt cx="3992" cy="2131"/>
            </a:xfrm>
          </p:grpSpPr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741" y="931"/>
                <a:ext cx="3992" cy="2131"/>
                <a:chOff x="741" y="931"/>
                <a:chExt cx="3992" cy="2131"/>
              </a:xfrm>
            </p:grpSpPr>
            <p:sp>
              <p:nvSpPr>
                <p:cNvPr id="82982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220" y="2906"/>
                  <a:ext cx="3513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83" name="Line 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10" y="2506"/>
                  <a:ext cx="0" cy="40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none" w="sm" len="sm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84" name="Line 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72" y="2506"/>
                  <a:ext cx="0" cy="39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oval" w="sm" len="sm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85" name="Line 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71" y="2506"/>
                  <a:ext cx="0" cy="39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oval" w="sm" len="sm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86" name="Line 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33" y="2506"/>
                  <a:ext cx="0" cy="40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none" w="sm" len="sm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87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41" y="936"/>
                  <a:ext cx="3513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88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741" y="931"/>
                  <a:ext cx="0" cy="386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none" w="sm" len="sm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89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1686" y="937"/>
                  <a:ext cx="0" cy="374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oval" w="sm" len="sm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90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3279" y="939"/>
                  <a:ext cx="0" cy="374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oval" w="sm" len="sm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991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994" y="941"/>
                  <a:ext cx="0" cy="212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2981" name="Oval 66"/>
              <p:cNvSpPr>
                <a:spLocks noChangeAspect="1" noChangeArrowheads="1"/>
              </p:cNvSpPr>
              <p:nvPr/>
            </p:nvSpPr>
            <p:spPr bwMode="auto">
              <a:xfrm>
                <a:off x="2971" y="2887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80" name="Groupe 79"/>
          <p:cNvGrpSpPr/>
          <p:nvPr/>
        </p:nvGrpSpPr>
        <p:grpSpPr>
          <a:xfrm>
            <a:off x="738287" y="3121503"/>
            <a:ext cx="6337057" cy="1160600"/>
            <a:chOff x="738287" y="3121503"/>
            <a:chExt cx="6337057" cy="1160600"/>
          </a:xfrm>
        </p:grpSpPr>
        <p:sp>
          <p:nvSpPr>
            <p:cNvPr id="73737" name="Line 9"/>
            <p:cNvSpPr>
              <a:spLocks noChangeAspect="1" noChangeShapeType="1"/>
            </p:cNvSpPr>
            <p:nvPr/>
          </p:nvSpPr>
          <p:spPr bwMode="auto">
            <a:xfrm>
              <a:off x="1351344" y="4121872"/>
              <a:ext cx="57240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38" name="Line 10"/>
            <p:cNvSpPr>
              <a:spLocks noChangeAspect="1" noChangeShapeType="1"/>
            </p:cNvSpPr>
            <p:nvPr/>
          </p:nvSpPr>
          <p:spPr bwMode="auto">
            <a:xfrm flipV="1">
              <a:off x="2607361" y="3121503"/>
              <a:ext cx="0" cy="999701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39" name="Line 11"/>
            <p:cNvSpPr>
              <a:spLocks noChangeAspect="1" noChangeShapeType="1"/>
            </p:cNvSpPr>
            <p:nvPr/>
          </p:nvSpPr>
          <p:spPr bwMode="auto">
            <a:xfrm flipV="1">
              <a:off x="7074533" y="3153521"/>
              <a:ext cx="0" cy="975537"/>
            </a:xfrm>
            <a:prstGeom prst="line">
              <a:avLst/>
            </a:prstGeom>
            <a:ln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95" name="Text Box 67"/>
            <p:cNvSpPr txBox="1">
              <a:spLocks noChangeAspect="1" noChangeArrowheads="1"/>
            </p:cNvSpPr>
            <p:nvPr/>
          </p:nvSpPr>
          <p:spPr bwMode="auto">
            <a:xfrm>
              <a:off x="738287" y="3932033"/>
              <a:ext cx="898686" cy="3500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+V</a:t>
              </a:r>
              <a:r>
                <a:rPr lang="fr-FR" sz="1400" b="1" baseline="-25000"/>
                <a:t>CC</a:t>
              </a:r>
              <a:endParaRPr lang="fr-FR" sz="1400" b="1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-57358" y="3093085"/>
            <a:ext cx="1825240" cy="902501"/>
            <a:chOff x="-43710" y="3134029"/>
            <a:chExt cx="1825240" cy="902501"/>
          </a:xfrm>
        </p:grpSpPr>
        <p:sp>
          <p:nvSpPr>
            <p:cNvPr id="73751" name="Line 23"/>
            <p:cNvSpPr>
              <a:spLocks noChangeAspect="1" noChangeShapeType="1"/>
            </p:cNvSpPr>
            <p:nvPr/>
          </p:nvSpPr>
          <p:spPr bwMode="auto">
            <a:xfrm>
              <a:off x="1229430" y="3386900"/>
              <a:ext cx="0" cy="292595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52" name="Line 24"/>
            <p:cNvSpPr>
              <a:spLocks noChangeAspect="1" noChangeShapeType="1"/>
            </p:cNvSpPr>
            <p:nvPr/>
          </p:nvSpPr>
          <p:spPr bwMode="auto">
            <a:xfrm>
              <a:off x="1450619" y="3393867"/>
              <a:ext cx="0" cy="292595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53" name="Line 25"/>
            <p:cNvSpPr>
              <a:spLocks noChangeAspect="1" noChangeShapeType="1"/>
            </p:cNvSpPr>
            <p:nvPr/>
          </p:nvSpPr>
          <p:spPr bwMode="auto">
            <a:xfrm flipV="1">
              <a:off x="1347862" y="3134029"/>
              <a:ext cx="0" cy="292595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55" name="Line 27"/>
            <p:cNvSpPr>
              <a:spLocks noChangeAspect="1" noChangeShapeType="1"/>
            </p:cNvSpPr>
            <p:nvPr/>
          </p:nvSpPr>
          <p:spPr bwMode="auto">
            <a:xfrm flipH="1">
              <a:off x="705197" y="3674270"/>
              <a:ext cx="513783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3796" name="Text Box 68"/>
            <p:cNvSpPr txBox="1">
              <a:spLocks noChangeAspect="1" noChangeArrowheads="1"/>
            </p:cNvSpPr>
            <p:nvPr/>
          </p:nvSpPr>
          <p:spPr bwMode="auto">
            <a:xfrm>
              <a:off x="1266005" y="3649887"/>
              <a:ext cx="515525" cy="35007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H</a:t>
              </a:r>
            </a:p>
          </p:txBody>
        </p: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-43710" y="3252792"/>
              <a:ext cx="1536128" cy="783738"/>
              <a:chOff x="-41" y="2556"/>
              <a:chExt cx="882" cy="450"/>
            </a:xfrm>
          </p:grpSpPr>
          <p:sp>
            <p:nvSpPr>
              <p:cNvPr id="82976" name="AutoShape 26"/>
              <p:cNvSpPr>
                <a:spLocks noChangeAspect="1" noChangeArrowheads="1"/>
              </p:cNvSpPr>
              <p:nvPr/>
            </p:nvSpPr>
            <p:spPr bwMode="auto">
              <a:xfrm rot="-5400000">
                <a:off x="677" y="2544"/>
                <a:ext cx="152" cy="176"/>
              </a:xfrm>
              <a:prstGeom prst="flowChartDelay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297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-41" y="2800"/>
                <a:ext cx="626" cy="206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r" rtl="1"/>
                <a:r>
                  <a:rPr lang="ar-DZ" sz="1400" b="1" dirty="0" smtClean="0"/>
                  <a:t>الإذن بالتشغيل</a:t>
                </a:r>
                <a:endParaRPr lang="fr-FR" sz="1400" b="1" dirty="0"/>
              </a:p>
            </p:txBody>
          </p:sp>
        </p:grpSp>
      </p:grpSp>
      <p:pic>
        <p:nvPicPr>
          <p:cNvPr id="75" name="Image 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447148"/>
            <a:ext cx="6217473" cy="2268000"/>
          </a:xfrm>
          <a:prstGeom prst="rect">
            <a:avLst/>
          </a:prstGeom>
          <a:noFill/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17000"/>
            <a:ext cx="3176912" cy="2412000"/>
          </a:xfrm>
          <a:prstGeom prst="rect">
            <a:avLst/>
          </a:prstGeom>
          <a:noFill/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131" y="1028875"/>
            <a:ext cx="3176912" cy="24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7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229118" y="142852"/>
            <a:ext cx="570060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ركب </a:t>
            </a:r>
            <a:r>
              <a:rPr lang="ar-SA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عداد </a:t>
            </a:r>
            <a:r>
              <a:rPr lang="ar-DZ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تنا</a:t>
            </a:r>
            <a:r>
              <a:rPr lang="ar-DZ" sz="2000" b="1" u="sng" dirty="0" smtClean="0">
                <a:solidFill>
                  <a:srgbClr val="FF0000"/>
                </a:solidFill>
                <a:latin typeface="Arial"/>
                <a:ea typeface="Times New Roman" pitchFamily="18" charset="0"/>
                <a:cs typeface="Arial"/>
              </a:rPr>
              <a:t>زلي</a:t>
            </a:r>
            <a:r>
              <a:rPr lang="ar-SA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ذو ترديد </a:t>
            </a:r>
            <a:r>
              <a:rPr lang="ar-SA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ar-DZ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ar-SA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بواسطة الدارة المندمجة</a:t>
            </a:r>
            <a:r>
              <a:rPr lang="fr-FR" sz="2000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sz="2000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74112</a:t>
            </a:r>
            <a:r>
              <a:rPr lang="fr-FR" sz="2000" u="sng" dirty="0" smtClean="0">
                <a:solidFill>
                  <a:srgbClr val="FF0000"/>
                </a:solidFill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32" name="Text Box 122"/>
          <p:cNvSpPr txBox="1">
            <a:spLocks noChangeArrowheads="1"/>
          </p:cNvSpPr>
          <p:nvPr/>
        </p:nvSpPr>
        <p:spPr bwMode="auto">
          <a:xfrm>
            <a:off x="4472022" y="1201736"/>
            <a:ext cx="2616077" cy="21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 sz="1200" b="1"/>
          </a:p>
        </p:txBody>
      </p:sp>
      <p:sp>
        <p:nvSpPr>
          <p:cNvPr id="33" name="Text Box 123"/>
          <p:cNvSpPr txBox="1">
            <a:spLocks noChangeArrowheads="1"/>
          </p:cNvSpPr>
          <p:nvPr/>
        </p:nvSpPr>
        <p:spPr bwMode="auto">
          <a:xfrm>
            <a:off x="1350509" y="1210626"/>
            <a:ext cx="2616077" cy="21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 sz="1200" b="1"/>
          </a:p>
        </p:txBody>
      </p:sp>
      <p:sp>
        <p:nvSpPr>
          <p:cNvPr id="34" name="Line 124"/>
          <p:cNvSpPr>
            <a:spLocks noChangeShapeType="1"/>
          </p:cNvSpPr>
          <p:nvPr/>
        </p:nvSpPr>
        <p:spPr bwMode="auto">
          <a:xfrm>
            <a:off x="803460" y="928670"/>
            <a:ext cx="391141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7" name="Line 127"/>
          <p:cNvSpPr>
            <a:spLocks noChangeShapeType="1"/>
          </p:cNvSpPr>
          <p:nvPr/>
        </p:nvSpPr>
        <p:spPr bwMode="auto">
          <a:xfrm flipV="1">
            <a:off x="1193308" y="3586543"/>
            <a:ext cx="0" cy="20256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4198173" y="3817002"/>
            <a:ext cx="177792" cy="181356"/>
            <a:chOff x="4606130" y="1388110"/>
            <a:chExt cx="177792" cy="181356"/>
          </a:xfrm>
        </p:grpSpPr>
        <p:sp>
          <p:nvSpPr>
            <p:cNvPr id="41" name="Line 131"/>
            <p:cNvSpPr>
              <a:spLocks noChangeShapeType="1"/>
            </p:cNvSpPr>
            <p:nvPr/>
          </p:nvSpPr>
          <p:spPr bwMode="auto">
            <a:xfrm rot="10800000" flipV="1">
              <a:off x="4695026" y="1388110"/>
              <a:ext cx="0" cy="1054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" name="Line 132"/>
            <p:cNvSpPr>
              <a:spLocks noChangeShapeType="1"/>
            </p:cNvSpPr>
            <p:nvPr/>
          </p:nvSpPr>
          <p:spPr bwMode="auto">
            <a:xfrm rot="10800000">
              <a:off x="4606130" y="1494155"/>
              <a:ext cx="1777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" name="Line 133"/>
            <p:cNvSpPr>
              <a:spLocks noChangeShapeType="1"/>
            </p:cNvSpPr>
            <p:nvPr/>
          </p:nvSpPr>
          <p:spPr bwMode="auto">
            <a:xfrm rot="10800000">
              <a:off x="4615654" y="1529461"/>
              <a:ext cx="14032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" name="Line 134"/>
            <p:cNvSpPr>
              <a:spLocks noChangeShapeType="1"/>
            </p:cNvSpPr>
            <p:nvPr/>
          </p:nvSpPr>
          <p:spPr bwMode="auto">
            <a:xfrm rot="10800000">
              <a:off x="4662642" y="1569466"/>
              <a:ext cx="685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45" name="Text Box 135"/>
          <p:cNvSpPr txBox="1">
            <a:spLocks noChangeArrowheads="1"/>
          </p:cNvSpPr>
          <p:nvPr/>
        </p:nvSpPr>
        <p:spPr bwMode="auto">
          <a:xfrm>
            <a:off x="3949729" y="4000504"/>
            <a:ext cx="622271" cy="214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b="1" dirty="0"/>
              <a:t> GND</a:t>
            </a:r>
          </a:p>
        </p:txBody>
      </p:sp>
      <p:grpSp>
        <p:nvGrpSpPr>
          <p:cNvPr id="58" name="Groupe 57"/>
          <p:cNvGrpSpPr>
            <a:grpSpLocks noChangeAspect="1"/>
          </p:cNvGrpSpPr>
          <p:nvPr/>
        </p:nvGrpSpPr>
        <p:grpSpPr>
          <a:xfrm>
            <a:off x="7833966" y="785794"/>
            <a:ext cx="450109" cy="288000"/>
            <a:chOff x="7526680" y="852886"/>
            <a:chExt cx="331471" cy="212090"/>
          </a:xfrm>
        </p:grpSpPr>
        <p:sp>
          <p:nvSpPr>
            <p:cNvPr id="31" name="Line 121"/>
            <p:cNvSpPr>
              <a:spLocks noChangeShapeType="1"/>
            </p:cNvSpPr>
            <p:nvPr/>
          </p:nvSpPr>
          <p:spPr bwMode="auto">
            <a:xfrm>
              <a:off x="7646061" y="949896"/>
              <a:ext cx="2120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" name="AutoShape 136"/>
            <p:cNvSpPr>
              <a:spLocks noChangeArrowheads="1"/>
            </p:cNvSpPr>
            <p:nvPr/>
          </p:nvSpPr>
          <p:spPr bwMode="auto">
            <a:xfrm>
              <a:off x="7526680" y="852886"/>
              <a:ext cx="183506" cy="21209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7" name="Oval 137"/>
            <p:cNvSpPr>
              <a:spLocks noChangeAspect="1" noChangeArrowheads="1"/>
            </p:cNvSpPr>
            <p:nvPr/>
          </p:nvSpPr>
          <p:spPr bwMode="auto">
            <a:xfrm>
              <a:off x="7716536" y="919561"/>
              <a:ext cx="71752" cy="71755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50" name="Text Box 142"/>
          <p:cNvSpPr txBox="1">
            <a:spLocks noChangeArrowheads="1"/>
          </p:cNvSpPr>
          <p:nvPr/>
        </p:nvSpPr>
        <p:spPr bwMode="auto">
          <a:xfrm>
            <a:off x="-32" y="834060"/>
            <a:ext cx="762015" cy="3086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/>
              <a:t>+V</a:t>
            </a:r>
            <a:r>
              <a:rPr lang="fr-FR" sz="1600" b="1" baseline="-25000"/>
              <a:t>CC</a:t>
            </a:r>
            <a:endParaRPr lang="fr-FR" sz="1600" b="1"/>
          </a:p>
        </p:txBody>
      </p:sp>
      <p:sp>
        <p:nvSpPr>
          <p:cNvPr id="51" name="Text Box 143"/>
          <p:cNvSpPr txBox="1">
            <a:spLocks noChangeArrowheads="1"/>
          </p:cNvSpPr>
          <p:nvPr/>
        </p:nvSpPr>
        <p:spPr bwMode="auto">
          <a:xfrm>
            <a:off x="1017774" y="3817002"/>
            <a:ext cx="355583" cy="24193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/>
              <a:t>H</a:t>
            </a:r>
          </a:p>
        </p:txBody>
      </p:sp>
      <p:grpSp>
        <p:nvGrpSpPr>
          <p:cNvPr id="59" name="Groupe 58"/>
          <p:cNvGrpSpPr/>
          <p:nvPr/>
        </p:nvGrpSpPr>
        <p:grpSpPr>
          <a:xfrm>
            <a:off x="8413015" y="3745564"/>
            <a:ext cx="177792" cy="181356"/>
            <a:chOff x="4606130" y="1388110"/>
            <a:chExt cx="177792" cy="181356"/>
          </a:xfrm>
        </p:grpSpPr>
        <p:sp>
          <p:nvSpPr>
            <p:cNvPr id="60" name="Line 131"/>
            <p:cNvSpPr>
              <a:spLocks noChangeShapeType="1"/>
            </p:cNvSpPr>
            <p:nvPr/>
          </p:nvSpPr>
          <p:spPr bwMode="auto">
            <a:xfrm rot="10800000" flipV="1">
              <a:off x="4695026" y="1388110"/>
              <a:ext cx="0" cy="10541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1" name="Line 132"/>
            <p:cNvSpPr>
              <a:spLocks noChangeShapeType="1"/>
            </p:cNvSpPr>
            <p:nvPr/>
          </p:nvSpPr>
          <p:spPr bwMode="auto">
            <a:xfrm rot="10800000">
              <a:off x="4606130" y="1494155"/>
              <a:ext cx="1777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Line 133"/>
            <p:cNvSpPr>
              <a:spLocks noChangeShapeType="1"/>
            </p:cNvSpPr>
            <p:nvPr/>
          </p:nvSpPr>
          <p:spPr bwMode="auto">
            <a:xfrm rot="10800000">
              <a:off x="4615654" y="1529461"/>
              <a:ext cx="14032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3" name="Line 134"/>
            <p:cNvSpPr>
              <a:spLocks noChangeShapeType="1"/>
            </p:cNvSpPr>
            <p:nvPr/>
          </p:nvSpPr>
          <p:spPr bwMode="auto">
            <a:xfrm rot="10800000">
              <a:off x="4662642" y="1569466"/>
              <a:ext cx="685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64" name="Text Box 135"/>
          <p:cNvSpPr txBox="1">
            <a:spLocks noChangeArrowheads="1"/>
          </p:cNvSpPr>
          <p:nvPr/>
        </p:nvSpPr>
        <p:spPr bwMode="auto">
          <a:xfrm>
            <a:off x="8164571" y="3929066"/>
            <a:ext cx="622271" cy="214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200" b="1" dirty="0"/>
              <a:t> GND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357694"/>
            <a:ext cx="6970696" cy="2376000"/>
          </a:xfrm>
          <a:prstGeom prst="rect">
            <a:avLst/>
          </a:prstGeom>
          <a:noFill/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3856063" cy="2700000"/>
          </a:xfrm>
          <a:prstGeom prst="rect">
            <a:avLst/>
          </a:prstGeom>
          <a:noFill/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3655" y="1142984"/>
            <a:ext cx="3856063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32" grpId="0"/>
      <p:bldP spid="33" grpId="0"/>
      <p:bldP spid="34" grpId="0" animBg="1"/>
      <p:bldP spid="37" grpId="0" animBg="1"/>
      <p:bldP spid="45" grpId="0"/>
      <p:bldP spid="50" grpId="0"/>
      <p:bldP spid="51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357562"/>
            <a:ext cx="6579185" cy="3204000"/>
          </a:xfrm>
          <a:prstGeom prst="rect">
            <a:avLst/>
          </a:prstGeom>
          <a:noFill/>
        </p:spPr>
      </p:pic>
      <p:sp>
        <p:nvSpPr>
          <p:cNvPr id="63" name="ZoneTexte 62"/>
          <p:cNvSpPr txBox="1"/>
          <p:nvPr/>
        </p:nvSpPr>
        <p:spPr>
          <a:xfrm>
            <a:off x="1928794" y="6488668"/>
            <a:ext cx="6786578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b="1" dirty="0" smtClean="0">
                <a:solidFill>
                  <a:srgbClr val="C00000"/>
                </a:solidFill>
              </a:rPr>
              <a:t>ملاحظة:  </a:t>
            </a:r>
            <a:r>
              <a:rPr lang="fr-FR" sz="1600" b="1" dirty="0" smtClean="0">
                <a:solidFill>
                  <a:srgbClr val="C00000"/>
                </a:solidFill>
              </a:rPr>
              <a:t>H</a:t>
            </a:r>
            <a:r>
              <a:rPr lang="ar-DZ" sz="1600" b="1" dirty="0" smtClean="0">
                <a:solidFill>
                  <a:srgbClr val="C00000"/>
                </a:solidFill>
              </a:rPr>
              <a:t> هي إشارة الساعة </a:t>
            </a:r>
            <a:r>
              <a:rPr lang="ar-DZ" sz="1600" b="1" dirty="0" err="1" smtClean="0">
                <a:solidFill>
                  <a:srgbClr val="C00000"/>
                </a:solidFill>
              </a:rPr>
              <a:t>للقلاب</a:t>
            </a:r>
            <a:r>
              <a:rPr lang="ar-DZ" sz="1600" b="1" dirty="0" smtClean="0">
                <a:solidFill>
                  <a:srgbClr val="C00000"/>
                </a:solidFill>
              </a:rPr>
              <a:t> الأول و مخرج </a:t>
            </a:r>
            <a:r>
              <a:rPr lang="ar-DZ" sz="1600" b="1" dirty="0" err="1" smtClean="0">
                <a:solidFill>
                  <a:srgbClr val="C00000"/>
                </a:solidFill>
              </a:rPr>
              <a:t>القلاب</a:t>
            </a:r>
            <a:r>
              <a:rPr lang="ar-DZ" sz="1600" b="1" dirty="0" smtClean="0">
                <a:solidFill>
                  <a:srgbClr val="C00000"/>
                </a:solidFill>
              </a:rPr>
              <a:t> الأول هو إشارة ساعة </a:t>
            </a:r>
            <a:r>
              <a:rPr lang="ar-DZ" sz="1600" b="1" dirty="0" err="1" smtClean="0">
                <a:solidFill>
                  <a:srgbClr val="C00000"/>
                </a:solidFill>
              </a:rPr>
              <a:t>للقلاب</a:t>
            </a:r>
            <a:r>
              <a:rPr lang="ar-DZ" sz="1600" b="1" dirty="0" smtClean="0">
                <a:solidFill>
                  <a:srgbClr val="C00000"/>
                </a:solidFill>
              </a:rPr>
              <a:t> الثاني. 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6" name="Légende encadrée 2 5"/>
          <p:cNvSpPr/>
          <p:nvPr/>
        </p:nvSpPr>
        <p:spPr>
          <a:xfrm flipH="1">
            <a:off x="214282" y="4286256"/>
            <a:ext cx="1071570" cy="5715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6231"/>
              <a:gd name="adj6" fmla="val -41572"/>
            </a:avLst>
          </a:pr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ar-DZ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ملتقط خلية </a:t>
            </a:r>
            <a:r>
              <a:rPr lang="ar-DZ" b="1" dirty="0" err="1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كهروضوئية</a:t>
            </a:r>
            <a:endParaRPr lang="ar-DZ" b="1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6786501" cy="33840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1406" y="0"/>
            <a:ext cx="214317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3200" b="1" u="sng" dirty="0" smtClean="0">
                <a:solidFill>
                  <a:srgbClr val="FF0000"/>
                </a:solidFill>
              </a:rPr>
              <a:t>مثال للدراسة:</a:t>
            </a:r>
            <a:endParaRPr lang="fr-FR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istrateur\Bureau\BASCULE\74ls112_b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128" y="214290"/>
            <a:ext cx="1809763" cy="2714644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409950"/>
            <a:ext cx="3067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143108" y="28494"/>
            <a:ext cx="1285884" cy="40011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SN74112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48272"/>
            <a:ext cx="4473031" cy="3132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928670"/>
            <a:ext cx="3371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e 212"/>
          <p:cNvGrpSpPr/>
          <p:nvPr/>
        </p:nvGrpSpPr>
        <p:grpSpPr>
          <a:xfrm>
            <a:off x="7704639" y="3468539"/>
            <a:ext cx="820738" cy="1239084"/>
            <a:chOff x="3486494" y="4047304"/>
            <a:chExt cx="820738" cy="1239084"/>
          </a:xfrm>
        </p:grpSpPr>
        <p:sp>
          <p:nvSpPr>
            <p:cNvPr id="214" name="Line 30"/>
            <p:cNvSpPr>
              <a:spLocks noChangeAspect="1" noChangeShapeType="1"/>
            </p:cNvSpPr>
            <p:nvPr/>
          </p:nvSpPr>
          <p:spPr bwMode="auto">
            <a:xfrm rot="10800000" flipV="1">
              <a:off x="3784593" y="4047304"/>
              <a:ext cx="0" cy="828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15" name="Groupe 214"/>
            <p:cNvGrpSpPr/>
            <p:nvPr/>
          </p:nvGrpSpPr>
          <p:grpSpPr>
            <a:xfrm>
              <a:off x="3667344" y="4880406"/>
              <a:ext cx="234497" cy="96091"/>
              <a:chOff x="3667344" y="4271331"/>
              <a:chExt cx="234497" cy="96091"/>
            </a:xfrm>
          </p:grpSpPr>
          <p:sp>
            <p:nvSpPr>
              <p:cNvPr id="217" name="Line 31"/>
              <p:cNvSpPr>
                <a:spLocks noChangeAspect="1" noChangeShapeType="1"/>
              </p:cNvSpPr>
              <p:nvPr/>
            </p:nvSpPr>
            <p:spPr bwMode="auto">
              <a:xfrm rot="10800000">
                <a:off x="3667344" y="4271331"/>
                <a:ext cx="23449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Line 32"/>
              <p:cNvSpPr>
                <a:spLocks noChangeAspect="1" noChangeShapeType="1"/>
              </p:cNvSpPr>
              <p:nvPr/>
            </p:nvSpPr>
            <p:spPr bwMode="auto">
              <a:xfrm rot="10800000">
                <a:off x="3694982" y="4326055"/>
                <a:ext cx="1800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Line 33"/>
              <p:cNvSpPr>
                <a:spLocks noChangeAspect="1" noChangeShapeType="1"/>
              </p:cNvSpPr>
              <p:nvPr/>
            </p:nvSpPr>
            <p:spPr bwMode="auto">
              <a:xfrm rot="10800000">
                <a:off x="3741881" y="4367422"/>
                <a:ext cx="9044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6" name="Text Box 34"/>
            <p:cNvSpPr txBox="1">
              <a:spLocks noChangeAspect="1" noChangeArrowheads="1"/>
            </p:cNvSpPr>
            <p:nvPr/>
          </p:nvSpPr>
          <p:spPr bwMode="auto">
            <a:xfrm>
              <a:off x="3486494" y="4967700"/>
              <a:ext cx="820738" cy="31868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200" b="1" dirty="0"/>
                <a:t> GND</a:t>
              </a:r>
            </a:p>
          </p:txBody>
        </p:sp>
      </p:grpSp>
      <p:sp>
        <p:nvSpPr>
          <p:cNvPr id="82" name="Text Box 7"/>
          <p:cNvSpPr txBox="1">
            <a:spLocks noChangeAspect="1" noChangeArrowheads="1"/>
          </p:cNvSpPr>
          <p:nvPr/>
        </p:nvSpPr>
        <p:spPr bwMode="auto">
          <a:xfrm>
            <a:off x="4699000" y="1106484"/>
            <a:ext cx="34480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 sz="1400" b="1"/>
          </a:p>
        </p:txBody>
      </p:sp>
      <p:sp>
        <p:nvSpPr>
          <p:cNvPr id="83" name="Text Box 8"/>
          <p:cNvSpPr txBox="1">
            <a:spLocks noChangeAspect="1" noChangeArrowheads="1"/>
          </p:cNvSpPr>
          <p:nvPr/>
        </p:nvSpPr>
        <p:spPr bwMode="auto">
          <a:xfrm>
            <a:off x="584200" y="1119184"/>
            <a:ext cx="34480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fr-FR" sz="1400" b="1"/>
          </a:p>
        </p:txBody>
      </p:sp>
      <p:grpSp>
        <p:nvGrpSpPr>
          <p:cNvPr id="212" name="Groupe 211"/>
          <p:cNvGrpSpPr/>
          <p:nvPr/>
        </p:nvGrpSpPr>
        <p:grpSpPr>
          <a:xfrm>
            <a:off x="3486494" y="3475800"/>
            <a:ext cx="820738" cy="1239084"/>
            <a:chOff x="3486494" y="4047304"/>
            <a:chExt cx="820738" cy="1239084"/>
          </a:xfrm>
        </p:grpSpPr>
        <p:sp>
          <p:nvSpPr>
            <p:cNvPr id="93" name="Line 30"/>
            <p:cNvSpPr>
              <a:spLocks noChangeAspect="1" noChangeShapeType="1"/>
            </p:cNvSpPr>
            <p:nvPr/>
          </p:nvSpPr>
          <p:spPr bwMode="auto">
            <a:xfrm rot="10800000" flipV="1">
              <a:off x="3784593" y="4047304"/>
              <a:ext cx="0" cy="828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83" name="Groupe 182"/>
            <p:cNvGrpSpPr/>
            <p:nvPr/>
          </p:nvGrpSpPr>
          <p:grpSpPr>
            <a:xfrm>
              <a:off x="3667344" y="4880406"/>
              <a:ext cx="234497" cy="96091"/>
              <a:chOff x="3667344" y="4271331"/>
              <a:chExt cx="234497" cy="96091"/>
            </a:xfrm>
          </p:grpSpPr>
          <p:sp>
            <p:nvSpPr>
              <p:cNvPr id="94" name="Line 31"/>
              <p:cNvSpPr>
                <a:spLocks noChangeAspect="1" noChangeShapeType="1"/>
              </p:cNvSpPr>
              <p:nvPr/>
            </p:nvSpPr>
            <p:spPr bwMode="auto">
              <a:xfrm rot="10800000">
                <a:off x="3667344" y="4271331"/>
                <a:ext cx="23449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Line 32"/>
              <p:cNvSpPr>
                <a:spLocks noChangeAspect="1" noChangeShapeType="1"/>
              </p:cNvSpPr>
              <p:nvPr/>
            </p:nvSpPr>
            <p:spPr bwMode="auto">
              <a:xfrm rot="10800000">
                <a:off x="3694982" y="4326055"/>
                <a:ext cx="1800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Line 33"/>
              <p:cNvSpPr>
                <a:spLocks noChangeAspect="1" noChangeShapeType="1"/>
              </p:cNvSpPr>
              <p:nvPr/>
            </p:nvSpPr>
            <p:spPr bwMode="auto">
              <a:xfrm rot="10800000">
                <a:off x="3741881" y="4367422"/>
                <a:ext cx="9044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7" name="Text Box 34"/>
            <p:cNvSpPr txBox="1">
              <a:spLocks noChangeAspect="1" noChangeArrowheads="1"/>
            </p:cNvSpPr>
            <p:nvPr/>
          </p:nvSpPr>
          <p:spPr bwMode="auto">
            <a:xfrm>
              <a:off x="3486494" y="4967700"/>
              <a:ext cx="820738" cy="31868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200" b="1" dirty="0"/>
                <a:t> GND</a:t>
              </a:r>
            </a:p>
          </p:txBody>
        </p:sp>
      </p:grpSp>
      <p:grpSp>
        <p:nvGrpSpPr>
          <p:cNvPr id="223" name="Groupe 222"/>
          <p:cNvGrpSpPr/>
          <p:nvPr/>
        </p:nvGrpSpPr>
        <p:grpSpPr>
          <a:xfrm>
            <a:off x="2109266" y="1285860"/>
            <a:ext cx="2016000" cy="2297509"/>
            <a:chOff x="2109266" y="1857364"/>
            <a:chExt cx="2016000" cy="2297509"/>
          </a:xfrm>
        </p:grpSpPr>
        <p:sp>
          <p:nvSpPr>
            <p:cNvPr id="99" name="Line 36"/>
            <p:cNvSpPr>
              <a:spLocks noChangeAspect="1" noChangeShapeType="1"/>
            </p:cNvSpPr>
            <p:nvPr/>
          </p:nvSpPr>
          <p:spPr bwMode="auto">
            <a:xfrm flipV="1">
              <a:off x="2114202" y="1863468"/>
              <a:ext cx="0" cy="144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22" name="Groupe 221"/>
            <p:cNvGrpSpPr/>
            <p:nvPr/>
          </p:nvGrpSpPr>
          <p:grpSpPr>
            <a:xfrm>
              <a:off x="2109266" y="1857364"/>
              <a:ext cx="2016000" cy="2297509"/>
              <a:chOff x="2109266" y="1857364"/>
              <a:chExt cx="2016000" cy="2297509"/>
            </a:xfrm>
          </p:grpSpPr>
          <p:sp>
            <p:nvSpPr>
              <p:cNvPr id="100" name="Line 37"/>
              <p:cNvSpPr>
                <a:spLocks noChangeAspect="1" noChangeShapeType="1"/>
              </p:cNvSpPr>
              <p:nvPr/>
            </p:nvSpPr>
            <p:spPr bwMode="auto">
              <a:xfrm>
                <a:off x="2109266" y="1857364"/>
                <a:ext cx="2016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Line 38"/>
              <p:cNvSpPr>
                <a:spLocks noChangeAspect="1" noChangeShapeType="1"/>
              </p:cNvSpPr>
              <p:nvPr/>
            </p:nvSpPr>
            <p:spPr bwMode="auto">
              <a:xfrm>
                <a:off x="2939559" y="4010873"/>
                <a:ext cx="0" cy="14400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39"/>
              <p:cNvSpPr>
                <a:spLocks noChangeAspect="1" noChangeShapeType="1"/>
              </p:cNvSpPr>
              <p:nvPr/>
            </p:nvSpPr>
            <p:spPr bwMode="auto">
              <a:xfrm>
                <a:off x="2932574" y="4151020"/>
                <a:ext cx="1188000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Line 40"/>
              <p:cNvSpPr>
                <a:spLocks noChangeAspect="1" noChangeShapeType="1"/>
              </p:cNvSpPr>
              <p:nvPr/>
            </p:nvSpPr>
            <p:spPr bwMode="auto">
              <a:xfrm>
                <a:off x="4111473" y="1869326"/>
                <a:ext cx="0" cy="2267701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34" name="Groupe 233"/>
          <p:cNvGrpSpPr/>
          <p:nvPr/>
        </p:nvGrpSpPr>
        <p:grpSpPr>
          <a:xfrm>
            <a:off x="3357553" y="3444877"/>
            <a:ext cx="1728000" cy="269875"/>
            <a:chOff x="3357553" y="4016381"/>
            <a:chExt cx="1728000" cy="269875"/>
          </a:xfrm>
        </p:grpSpPr>
        <p:sp>
          <p:nvSpPr>
            <p:cNvPr id="105" name="Line 41"/>
            <p:cNvSpPr>
              <a:spLocks noChangeAspect="1" noChangeShapeType="1"/>
            </p:cNvSpPr>
            <p:nvPr/>
          </p:nvSpPr>
          <p:spPr bwMode="auto">
            <a:xfrm flipV="1">
              <a:off x="3357554" y="4016381"/>
              <a:ext cx="0" cy="26987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7" name="Line 43"/>
            <p:cNvSpPr>
              <a:spLocks noChangeAspect="1" noChangeShapeType="1"/>
            </p:cNvSpPr>
            <p:nvPr/>
          </p:nvSpPr>
          <p:spPr bwMode="auto">
            <a:xfrm>
              <a:off x="5082699" y="4021769"/>
              <a:ext cx="0" cy="252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0" name="Line 42"/>
            <p:cNvSpPr>
              <a:spLocks noChangeAspect="1" noChangeShapeType="1"/>
            </p:cNvSpPr>
            <p:nvPr/>
          </p:nvSpPr>
          <p:spPr bwMode="auto">
            <a:xfrm>
              <a:off x="3357553" y="4286256"/>
              <a:ext cx="1728000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24" name="Groupe 223"/>
          <p:cNvGrpSpPr/>
          <p:nvPr/>
        </p:nvGrpSpPr>
        <p:grpSpPr>
          <a:xfrm>
            <a:off x="6306943" y="1250853"/>
            <a:ext cx="2016000" cy="2302565"/>
            <a:chOff x="6306943" y="1740483"/>
            <a:chExt cx="2052000" cy="2412000"/>
          </a:xfrm>
        </p:grpSpPr>
        <p:sp>
          <p:nvSpPr>
            <p:cNvPr id="112" name="Line 47"/>
            <p:cNvSpPr>
              <a:spLocks noChangeAspect="1" noChangeShapeType="1"/>
            </p:cNvSpPr>
            <p:nvPr/>
          </p:nvSpPr>
          <p:spPr bwMode="auto">
            <a:xfrm flipV="1">
              <a:off x="6318411" y="1744914"/>
              <a:ext cx="0" cy="17991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3" name="Line 48"/>
            <p:cNvSpPr>
              <a:spLocks noChangeAspect="1" noChangeShapeType="1"/>
            </p:cNvSpPr>
            <p:nvPr/>
          </p:nvSpPr>
          <p:spPr bwMode="auto">
            <a:xfrm>
              <a:off x="6306943" y="1745210"/>
              <a:ext cx="205200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4" name="Line 49"/>
            <p:cNvSpPr>
              <a:spLocks noChangeAspect="1" noChangeShapeType="1"/>
            </p:cNvSpPr>
            <p:nvPr/>
          </p:nvSpPr>
          <p:spPr bwMode="auto">
            <a:xfrm>
              <a:off x="7187084" y="4024540"/>
              <a:ext cx="0" cy="113133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5" name="Line 50"/>
            <p:cNvSpPr>
              <a:spLocks noChangeAspect="1" noChangeShapeType="1"/>
            </p:cNvSpPr>
            <p:nvPr/>
          </p:nvSpPr>
          <p:spPr bwMode="auto">
            <a:xfrm>
              <a:off x="7177355" y="4149707"/>
              <a:ext cx="116640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6" name="Line 51"/>
            <p:cNvSpPr>
              <a:spLocks noChangeAspect="1" noChangeShapeType="1"/>
            </p:cNvSpPr>
            <p:nvPr/>
          </p:nvSpPr>
          <p:spPr bwMode="auto">
            <a:xfrm>
              <a:off x="8347581" y="1740483"/>
              <a:ext cx="0" cy="241200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23" name="Text Box 58"/>
          <p:cNvSpPr txBox="1">
            <a:spLocks noChangeAspect="1" noChangeArrowheads="1"/>
          </p:cNvSpPr>
          <p:nvPr/>
        </p:nvSpPr>
        <p:spPr bwMode="auto">
          <a:xfrm>
            <a:off x="8286776" y="214290"/>
            <a:ext cx="703262" cy="3190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DZ" sz="1400" b="1" dirty="0" smtClean="0"/>
              <a:t>1100</a:t>
            </a:r>
            <a:endParaRPr lang="fr-FR" sz="1400" b="1" dirty="0"/>
          </a:p>
        </p:txBody>
      </p:sp>
      <p:grpSp>
        <p:nvGrpSpPr>
          <p:cNvPr id="221" name="Groupe 220"/>
          <p:cNvGrpSpPr/>
          <p:nvPr/>
        </p:nvGrpSpPr>
        <p:grpSpPr>
          <a:xfrm>
            <a:off x="1285852" y="475783"/>
            <a:ext cx="5860527" cy="3636000"/>
            <a:chOff x="1285852" y="1047287"/>
            <a:chExt cx="5860527" cy="3636000"/>
          </a:xfrm>
        </p:grpSpPr>
        <p:sp>
          <p:nvSpPr>
            <p:cNvPr id="132" name="Line 21"/>
            <p:cNvSpPr>
              <a:spLocks noChangeAspect="1" noChangeShapeType="1"/>
            </p:cNvSpPr>
            <p:nvPr/>
          </p:nvSpPr>
          <p:spPr bwMode="auto">
            <a:xfrm>
              <a:off x="7146379" y="1735921"/>
              <a:ext cx="0" cy="252000"/>
            </a:xfrm>
            <a:prstGeom prst="line">
              <a:avLst/>
            </a:prstGeom>
            <a:ln>
              <a:solidFill>
                <a:srgbClr val="0000FF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Line 12"/>
            <p:cNvSpPr>
              <a:spLocks noChangeAspect="1" noChangeShapeType="1"/>
            </p:cNvSpPr>
            <p:nvPr/>
          </p:nvSpPr>
          <p:spPr bwMode="auto">
            <a:xfrm>
              <a:off x="1285852" y="4675345"/>
              <a:ext cx="4644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7" name="Line 13"/>
            <p:cNvSpPr>
              <a:spLocks noChangeAspect="1" noChangeShapeType="1"/>
            </p:cNvSpPr>
            <p:nvPr/>
          </p:nvSpPr>
          <p:spPr bwMode="auto">
            <a:xfrm flipV="1">
              <a:off x="1285852" y="4024652"/>
              <a:ext cx="0" cy="647700"/>
            </a:xfrm>
            <a:prstGeom prst="line">
              <a:avLst/>
            </a:prstGeom>
            <a:ln>
              <a:solidFill>
                <a:srgbClr val="0000FF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8" name="Line 14"/>
            <p:cNvSpPr>
              <a:spLocks noChangeAspect="1" noChangeShapeType="1"/>
            </p:cNvSpPr>
            <p:nvPr/>
          </p:nvSpPr>
          <p:spPr bwMode="auto">
            <a:xfrm flipV="1">
              <a:off x="1714480" y="4032403"/>
              <a:ext cx="0" cy="630238"/>
            </a:xfrm>
            <a:prstGeom prst="line">
              <a:avLst/>
            </a:prstGeom>
            <a:ln>
              <a:solidFill>
                <a:srgbClr val="0000FF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9" name="Line 15"/>
            <p:cNvSpPr>
              <a:spLocks noChangeAspect="1" noChangeShapeType="1"/>
            </p:cNvSpPr>
            <p:nvPr/>
          </p:nvSpPr>
          <p:spPr bwMode="auto">
            <a:xfrm flipV="1">
              <a:off x="5500694" y="4040043"/>
              <a:ext cx="0" cy="630238"/>
            </a:xfrm>
            <a:prstGeom prst="line">
              <a:avLst/>
            </a:prstGeom>
            <a:ln>
              <a:solidFill>
                <a:srgbClr val="0000FF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0" name="Line 16"/>
            <p:cNvSpPr>
              <a:spLocks noChangeAspect="1" noChangeShapeType="1"/>
            </p:cNvSpPr>
            <p:nvPr/>
          </p:nvSpPr>
          <p:spPr bwMode="auto">
            <a:xfrm flipV="1">
              <a:off x="5929322" y="4032403"/>
              <a:ext cx="0" cy="647700"/>
            </a:xfrm>
            <a:prstGeom prst="line">
              <a:avLst/>
            </a:prstGeom>
            <a:ln>
              <a:solidFill>
                <a:srgbClr val="0000FF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1" name="Line 17"/>
            <p:cNvSpPr>
              <a:spLocks noChangeAspect="1" noChangeShapeType="1"/>
            </p:cNvSpPr>
            <p:nvPr/>
          </p:nvSpPr>
          <p:spPr bwMode="auto">
            <a:xfrm flipV="1">
              <a:off x="2535113" y="1738747"/>
              <a:ext cx="4608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2" name="Line 18"/>
            <p:cNvSpPr>
              <a:spLocks noChangeAspect="1" noChangeShapeType="1"/>
            </p:cNvSpPr>
            <p:nvPr/>
          </p:nvSpPr>
          <p:spPr bwMode="auto">
            <a:xfrm>
              <a:off x="2529204" y="1738169"/>
              <a:ext cx="0" cy="252000"/>
            </a:xfrm>
            <a:prstGeom prst="line">
              <a:avLst/>
            </a:prstGeom>
            <a:ln>
              <a:solidFill>
                <a:srgbClr val="0000FF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Line 19"/>
            <p:cNvSpPr>
              <a:spLocks noChangeAspect="1" noChangeShapeType="1"/>
            </p:cNvSpPr>
            <p:nvPr/>
          </p:nvSpPr>
          <p:spPr bwMode="auto">
            <a:xfrm>
              <a:off x="2950192" y="1742453"/>
              <a:ext cx="0" cy="252000"/>
            </a:xfrm>
            <a:prstGeom prst="line">
              <a:avLst/>
            </a:prstGeom>
            <a:ln>
              <a:solidFill>
                <a:srgbClr val="0000FF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Line 20"/>
            <p:cNvSpPr>
              <a:spLocks noChangeAspect="1" noChangeShapeType="1"/>
            </p:cNvSpPr>
            <p:nvPr/>
          </p:nvSpPr>
          <p:spPr bwMode="auto">
            <a:xfrm>
              <a:off x="6744046" y="1746554"/>
              <a:ext cx="0" cy="252000"/>
            </a:xfrm>
            <a:prstGeom prst="line">
              <a:avLst/>
            </a:prstGeom>
            <a:ln>
              <a:solidFill>
                <a:srgbClr val="0000FF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Line 22"/>
            <p:cNvSpPr>
              <a:spLocks noChangeAspect="1" noChangeShapeType="1"/>
            </p:cNvSpPr>
            <p:nvPr/>
          </p:nvSpPr>
          <p:spPr bwMode="auto">
            <a:xfrm>
              <a:off x="4272622" y="1047287"/>
              <a:ext cx="0" cy="3636000"/>
            </a:xfrm>
            <a:prstGeom prst="line">
              <a:avLst/>
            </a:prstGeom>
            <a:ln>
              <a:solidFill>
                <a:srgbClr val="0000FF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5" name="Oval 66"/>
            <p:cNvSpPr>
              <a:spLocks noChangeAspect="1" noChangeArrowheads="1"/>
            </p:cNvSpPr>
            <p:nvPr/>
          </p:nvSpPr>
          <p:spPr bwMode="auto">
            <a:xfrm>
              <a:off x="4243716" y="1714488"/>
              <a:ext cx="71438" cy="714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32" name="Groupe 231"/>
          <p:cNvGrpSpPr/>
          <p:nvPr/>
        </p:nvGrpSpPr>
        <p:grpSpPr>
          <a:xfrm>
            <a:off x="724981" y="3462956"/>
            <a:ext cx="469900" cy="584510"/>
            <a:chOff x="724981" y="4034460"/>
            <a:chExt cx="469900" cy="584510"/>
          </a:xfrm>
        </p:grpSpPr>
        <p:sp>
          <p:nvSpPr>
            <p:cNvPr id="89" name="Line 25"/>
            <p:cNvSpPr>
              <a:spLocks noChangeAspect="1" noChangeShapeType="1"/>
            </p:cNvSpPr>
            <p:nvPr/>
          </p:nvSpPr>
          <p:spPr bwMode="auto">
            <a:xfrm flipV="1">
              <a:off x="898040" y="4034460"/>
              <a:ext cx="0" cy="26670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7" name="Text Box 68"/>
            <p:cNvSpPr txBox="1">
              <a:spLocks noChangeAspect="1" noChangeArrowheads="1"/>
            </p:cNvSpPr>
            <p:nvPr/>
          </p:nvSpPr>
          <p:spPr bwMode="auto">
            <a:xfrm>
              <a:off x="724981" y="4299882"/>
              <a:ext cx="469900" cy="31908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H</a:t>
              </a:r>
            </a:p>
          </p:txBody>
        </p:sp>
      </p:grpSp>
      <p:grpSp>
        <p:nvGrpSpPr>
          <p:cNvPr id="220" name="Groupe 219"/>
          <p:cNvGrpSpPr/>
          <p:nvPr/>
        </p:nvGrpSpPr>
        <p:grpSpPr>
          <a:xfrm>
            <a:off x="714348" y="142852"/>
            <a:ext cx="5156200" cy="1313962"/>
            <a:chOff x="714348" y="714356"/>
            <a:chExt cx="5156200" cy="1313962"/>
          </a:xfrm>
        </p:grpSpPr>
        <p:sp>
          <p:nvSpPr>
            <p:cNvPr id="84" name="Line 9"/>
            <p:cNvSpPr>
              <a:spLocks noChangeAspect="1" noChangeShapeType="1"/>
            </p:cNvSpPr>
            <p:nvPr/>
          </p:nvSpPr>
          <p:spPr bwMode="auto">
            <a:xfrm>
              <a:off x="714348" y="1042640"/>
              <a:ext cx="51562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5" name="Line 10"/>
            <p:cNvSpPr>
              <a:spLocks noChangeAspect="1" noChangeShapeType="1"/>
            </p:cNvSpPr>
            <p:nvPr/>
          </p:nvSpPr>
          <p:spPr bwMode="auto">
            <a:xfrm rot="10800000" flipV="1">
              <a:off x="896763" y="1056318"/>
              <a:ext cx="0" cy="97200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6" name="Text Box 67"/>
            <p:cNvSpPr txBox="1">
              <a:spLocks noChangeAspect="1" noChangeArrowheads="1"/>
            </p:cNvSpPr>
            <p:nvPr/>
          </p:nvSpPr>
          <p:spPr bwMode="auto">
            <a:xfrm>
              <a:off x="714348" y="714356"/>
              <a:ext cx="819150" cy="31908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+V</a:t>
              </a:r>
              <a:r>
                <a:rPr lang="fr-FR" sz="1400" b="1" baseline="-25000" dirty="0"/>
                <a:t>CC</a:t>
              </a:r>
              <a:endParaRPr lang="fr-FR" sz="1400" b="1" dirty="0"/>
            </a:p>
          </p:txBody>
        </p:sp>
        <p:sp>
          <p:nvSpPr>
            <p:cNvPr id="160" name="Line 10"/>
            <p:cNvSpPr>
              <a:spLocks noChangeAspect="1" noChangeShapeType="1"/>
            </p:cNvSpPr>
            <p:nvPr/>
          </p:nvSpPr>
          <p:spPr bwMode="auto">
            <a:xfrm rot="10800000" flipV="1">
              <a:off x="5093332" y="1042626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27" name="Groupe 226"/>
          <p:cNvGrpSpPr/>
          <p:nvPr/>
        </p:nvGrpSpPr>
        <p:grpSpPr>
          <a:xfrm>
            <a:off x="1285852" y="609167"/>
            <a:ext cx="7488000" cy="804485"/>
            <a:chOff x="1285852" y="1180671"/>
            <a:chExt cx="7488000" cy="804485"/>
          </a:xfrm>
        </p:grpSpPr>
        <p:cxnSp>
          <p:nvCxnSpPr>
            <p:cNvPr id="170" name="Connecteur en angle 169"/>
            <p:cNvCxnSpPr/>
            <p:nvPr/>
          </p:nvCxnSpPr>
          <p:spPr>
            <a:xfrm rot="16200000" flipH="1">
              <a:off x="4885852" y="-2419329"/>
              <a:ext cx="288000" cy="7488000"/>
            </a:xfrm>
            <a:prstGeom prst="bentConnector3">
              <a:avLst>
                <a:gd name="adj1" fmla="val -604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Line 1282"/>
            <p:cNvSpPr>
              <a:spLocks noChangeShapeType="1"/>
            </p:cNvSpPr>
            <p:nvPr/>
          </p:nvSpPr>
          <p:spPr bwMode="auto">
            <a:xfrm>
              <a:off x="1285852" y="1193156"/>
              <a:ext cx="0" cy="792000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4" name="Line 1282"/>
            <p:cNvSpPr>
              <a:spLocks noChangeShapeType="1"/>
            </p:cNvSpPr>
            <p:nvPr/>
          </p:nvSpPr>
          <p:spPr bwMode="auto">
            <a:xfrm>
              <a:off x="1746379" y="1182523"/>
              <a:ext cx="0" cy="792000"/>
            </a:xfrm>
            <a:prstGeom prst="line">
              <a:avLst/>
            </a:prstGeom>
            <a:ln>
              <a:solidFill>
                <a:srgbClr val="FFFF00"/>
              </a:solidFill>
              <a:headEnd type="oval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4100628" y="733266"/>
            <a:ext cx="4334783" cy="2991140"/>
            <a:chOff x="4100628" y="620884"/>
            <a:chExt cx="4334783" cy="2991140"/>
          </a:xfrm>
        </p:grpSpPr>
        <p:cxnSp>
          <p:nvCxnSpPr>
            <p:cNvPr id="201" name="Connecteur en angle 200"/>
            <p:cNvCxnSpPr/>
            <p:nvPr/>
          </p:nvCxnSpPr>
          <p:spPr>
            <a:xfrm rot="5400000">
              <a:off x="5893428" y="-1171916"/>
              <a:ext cx="554400" cy="4140000"/>
            </a:xfrm>
            <a:prstGeom prst="bentConnector3">
              <a:avLst>
                <a:gd name="adj1" fmla="val 160"/>
              </a:avLst>
            </a:prstGeom>
            <a:ln>
              <a:solidFill>
                <a:srgbClr val="CC00FF"/>
              </a:solidFill>
              <a:headEnd type="none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eur en angle 87"/>
            <p:cNvCxnSpPr/>
            <p:nvPr/>
          </p:nvCxnSpPr>
          <p:spPr>
            <a:xfrm rot="5400000">
              <a:off x="4905591" y="228024"/>
              <a:ext cx="2916000" cy="3852000"/>
            </a:xfrm>
            <a:prstGeom prst="bentConnector3">
              <a:avLst>
                <a:gd name="adj1" fmla="val 160"/>
              </a:avLst>
            </a:prstGeom>
            <a:ln>
              <a:solidFill>
                <a:srgbClr val="CC00FF"/>
              </a:solidFill>
              <a:headEnd type="none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necteur en angle 89"/>
            <p:cNvCxnSpPr/>
            <p:nvPr/>
          </p:nvCxnSpPr>
          <p:spPr>
            <a:xfrm rot="10800000">
              <a:off x="7565652" y="3344859"/>
              <a:ext cx="864000" cy="216000"/>
            </a:xfrm>
            <a:prstGeom prst="bentConnector3">
              <a:avLst>
                <a:gd name="adj1" fmla="val 99520"/>
              </a:avLst>
            </a:prstGeom>
            <a:ln>
              <a:solidFill>
                <a:srgbClr val="CC00FF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en angle 103"/>
            <p:cNvCxnSpPr/>
            <p:nvPr/>
          </p:nvCxnSpPr>
          <p:spPr>
            <a:xfrm rot="16200000" flipV="1">
              <a:off x="6977411" y="2102859"/>
              <a:ext cx="2520000" cy="396000"/>
            </a:xfrm>
            <a:prstGeom prst="bentConnector3">
              <a:avLst>
                <a:gd name="adj1" fmla="val 100039"/>
              </a:avLst>
            </a:prstGeom>
            <a:ln>
              <a:solidFill>
                <a:srgbClr val="CC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Connecteur en angle 108"/>
            <p:cNvCxnSpPr/>
            <p:nvPr/>
          </p:nvCxnSpPr>
          <p:spPr>
            <a:xfrm rot="5400000">
              <a:off x="7081338" y="11794"/>
              <a:ext cx="360000" cy="1908000"/>
            </a:xfrm>
            <a:prstGeom prst="bentConnector3">
              <a:avLst>
                <a:gd name="adj1" fmla="val 160"/>
              </a:avLst>
            </a:prstGeom>
            <a:ln>
              <a:solidFill>
                <a:srgbClr val="CC00FF"/>
              </a:solidFill>
              <a:headEnd type="none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Connecteur en angle 119"/>
            <p:cNvCxnSpPr/>
            <p:nvPr/>
          </p:nvCxnSpPr>
          <p:spPr>
            <a:xfrm rot="10800000" flipV="1">
              <a:off x="8034214" y="863831"/>
              <a:ext cx="324000" cy="180000"/>
            </a:xfrm>
            <a:prstGeom prst="bentConnector3">
              <a:avLst>
                <a:gd name="adj1" fmla="val 98835"/>
              </a:avLst>
            </a:prstGeom>
            <a:ln>
              <a:solidFill>
                <a:srgbClr val="CC00FF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1" name="Groupe 230"/>
          <p:cNvGrpSpPr/>
          <p:nvPr/>
        </p:nvGrpSpPr>
        <p:grpSpPr>
          <a:xfrm>
            <a:off x="8184359" y="707801"/>
            <a:ext cx="589983" cy="324000"/>
            <a:chOff x="8184359" y="1301339"/>
            <a:chExt cx="589983" cy="324000"/>
          </a:xfrm>
        </p:grpSpPr>
        <p:sp>
          <p:nvSpPr>
            <p:cNvPr id="165" name="Line 380"/>
            <p:cNvSpPr>
              <a:spLocks noChangeAspect="1" noChangeShapeType="1"/>
            </p:cNvSpPr>
            <p:nvPr/>
          </p:nvSpPr>
          <p:spPr bwMode="auto">
            <a:xfrm>
              <a:off x="8594342" y="1463461"/>
              <a:ext cx="180000" cy="0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71" name="Groupe 170"/>
            <p:cNvGrpSpPr/>
            <p:nvPr/>
          </p:nvGrpSpPr>
          <p:grpSpPr>
            <a:xfrm>
              <a:off x="8184359" y="1301339"/>
              <a:ext cx="398668" cy="324000"/>
              <a:chOff x="7887957" y="3732219"/>
              <a:chExt cx="398668" cy="324000"/>
            </a:xfrm>
          </p:grpSpPr>
          <p:sp>
            <p:nvSpPr>
              <p:cNvPr id="172" name="AutoShape 1364"/>
              <p:cNvSpPr>
                <a:spLocks noChangeAspect="1" noChangeArrowheads="1"/>
              </p:cNvSpPr>
              <p:nvPr/>
            </p:nvSpPr>
            <p:spPr bwMode="auto">
              <a:xfrm>
                <a:off x="7887957" y="3732219"/>
                <a:ext cx="277655" cy="324000"/>
              </a:xfrm>
              <a:prstGeom prst="flowChartDelay">
                <a:avLst/>
              </a:prstGeom>
              <a:ln>
                <a:solidFill>
                  <a:srgbClr val="CC00CC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8178625" y="3844065"/>
                <a:ext cx="108000" cy="108000"/>
              </a:xfrm>
              <a:prstGeom prst="ellipse">
                <a:avLst/>
              </a:prstGeom>
              <a:ln>
                <a:solidFill>
                  <a:srgbClr val="CC00CC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26" name="Groupe 225"/>
          <p:cNvGrpSpPr/>
          <p:nvPr/>
        </p:nvGrpSpPr>
        <p:grpSpPr>
          <a:xfrm>
            <a:off x="6363647" y="914620"/>
            <a:ext cx="2416859" cy="2896770"/>
            <a:chOff x="6363647" y="1486124"/>
            <a:chExt cx="2416859" cy="2896770"/>
          </a:xfrm>
        </p:grpSpPr>
        <p:grpSp>
          <p:nvGrpSpPr>
            <p:cNvPr id="225" name="Groupe 224"/>
            <p:cNvGrpSpPr/>
            <p:nvPr/>
          </p:nvGrpSpPr>
          <p:grpSpPr>
            <a:xfrm>
              <a:off x="6363647" y="1486124"/>
              <a:ext cx="2412000" cy="2896770"/>
              <a:chOff x="6363647" y="1486124"/>
              <a:chExt cx="2412000" cy="2896770"/>
            </a:xfrm>
          </p:grpSpPr>
          <p:sp>
            <p:nvSpPr>
              <p:cNvPr id="175" name="Line 1281"/>
              <p:cNvSpPr>
                <a:spLocks noChangeShapeType="1"/>
              </p:cNvSpPr>
              <p:nvPr/>
            </p:nvSpPr>
            <p:spPr bwMode="auto">
              <a:xfrm rot="10800000">
                <a:off x="6368583" y="4022894"/>
                <a:ext cx="0" cy="360000"/>
              </a:xfrm>
              <a:prstGeom prst="line">
                <a:avLst/>
              </a:prstGeom>
              <a:ln>
                <a:solidFill>
                  <a:srgbClr val="FFFF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64" name="Connecteur en angle 163"/>
              <p:cNvCxnSpPr/>
              <p:nvPr/>
            </p:nvCxnSpPr>
            <p:spPr>
              <a:xfrm flipV="1">
                <a:off x="6363647" y="1486124"/>
                <a:ext cx="2412000" cy="2880000"/>
              </a:xfrm>
              <a:prstGeom prst="bentConnector3">
                <a:avLst>
                  <a:gd name="adj1" fmla="val 99890"/>
                </a:avLst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necteur en angle 186"/>
            <p:cNvCxnSpPr/>
            <p:nvPr/>
          </p:nvCxnSpPr>
          <p:spPr>
            <a:xfrm flipV="1">
              <a:off x="7556506" y="1656410"/>
              <a:ext cx="1224000" cy="324000"/>
            </a:xfrm>
            <a:prstGeom prst="bentConnector3">
              <a:avLst>
                <a:gd name="adj1" fmla="val -1030"/>
              </a:avLst>
            </a:prstGeom>
            <a:ln>
              <a:solidFill>
                <a:srgbClr val="FFFF00"/>
              </a:solidFill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5" name="Image 1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70000"/>
            <a:ext cx="6125760" cy="2088000"/>
          </a:xfrm>
          <a:prstGeom prst="rect">
            <a:avLst/>
          </a:prstGeom>
          <a:noFill/>
        </p:spPr>
      </p:pic>
      <p:pic>
        <p:nvPicPr>
          <p:cNvPr id="87" name="Image 8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60496"/>
            <a:ext cx="3528000" cy="2376000"/>
          </a:xfrm>
          <a:prstGeom prst="rect">
            <a:avLst/>
          </a:prstGeom>
          <a:noFill/>
        </p:spPr>
      </p:pic>
      <p:pic>
        <p:nvPicPr>
          <p:cNvPr id="98" name="Image 9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370" y="1357298"/>
            <a:ext cx="3528000" cy="23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036512" y="642918"/>
            <a:ext cx="510748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u="sng" dirty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ركب العداد التالي ذو ترديد 10 بواسطة الدارة المندمجة  </a:t>
            </a:r>
            <a:r>
              <a:rPr lang="en-US" b="1" u="sng" dirty="0" smtClean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4027</a:t>
            </a:r>
            <a:r>
              <a:rPr lang="ar-DZ" b="1" u="sng" dirty="0" smtClean="0">
                <a:solidFill>
                  <a:srgbClr val="3333FF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endParaRPr lang="ar-DZ" b="1" u="sng" dirty="0">
              <a:solidFill>
                <a:srgbClr val="3333FF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2" name="Group 50"/>
          <p:cNvGrpSpPr>
            <a:grpSpLocks noChangeAspect="1"/>
          </p:cNvGrpSpPr>
          <p:nvPr/>
        </p:nvGrpSpPr>
        <p:grpSpPr bwMode="auto">
          <a:xfrm>
            <a:off x="271463" y="1190625"/>
            <a:ext cx="8467725" cy="4738688"/>
            <a:chOff x="171" y="750"/>
            <a:chExt cx="4240" cy="2373"/>
          </a:xfrm>
        </p:grpSpPr>
        <p:pic>
          <p:nvPicPr>
            <p:cNvPr id="86020" name="Picture 4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82" y="1541"/>
              <a:ext cx="1715" cy="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21" name="Picture 4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" y="1546"/>
              <a:ext cx="1715" cy="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71" y="750"/>
              <a:ext cx="4240" cy="2373"/>
              <a:chOff x="427" y="1874"/>
              <a:chExt cx="10601" cy="5934"/>
            </a:xfrm>
          </p:grpSpPr>
          <p:sp>
            <p:nvSpPr>
              <p:cNvPr id="86023" name="Line 5"/>
              <p:cNvSpPr>
                <a:spLocks noChangeAspect="1" noChangeShapeType="1"/>
              </p:cNvSpPr>
              <p:nvPr/>
            </p:nvSpPr>
            <p:spPr bwMode="auto">
              <a:xfrm>
                <a:off x="10243" y="7210"/>
                <a:ext cx="0" cy="381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24" name="Line 6"/>
              <p:cNvSpPr>
                <a:spLocks noChangeAspect="1" noChangeShapeType="1"/>
              </p:cNvSpPr>
              <p:nvPr/>
            </p:nvSpPr>
            <p:spPr bwMode="auto">
              <a:xfrm>
                <a:off x="10543" y="7206"/>
                <a:ext cx="0" cy="381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25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846" y="3778"/>
                <a:ext cx="23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1400" b="1"/>
              </a:p>
            </p:txBody>
          </p:sp>
          <p:sp>
            <p:nvSpPr>
              <p:cNvPr id="8602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6055" y="3812"/>
                <a:ext cx="231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1400" b="1"/>
              </a:p>
            </p:txBody>
          </p:sp>
          <p:sp>
            <p:nvSpPr>
              <p:cNvPr id="86027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976" y="3017"/>
                <a:ext cx="587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28" name="Line 10"/>
              <p:cNvSpPr>
                <a:spLocks noChangeAspect="1" noChangeShapeType="1"/>
              </p:cNvSpPr>
              <p:nvPr/>
            </p:nvSpPr>
            <p:spPr bwMode="auto">
              <a:xfrm>
                <a:off x="1675" y="3017"/>
                <a:ext cx="0" cy="884"/>
              </a:xfrm>
              <a:prstGeom prst="line">
                <a:avLst/>
              </a:prstGeom>
              <a:ln>
                <a:headEnd type="oval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29" name="AutoShape 11"/>
              <p:cNvSpPr>
                <a:spLocks noChangeAspect="1"/>
              </p:cNvSpPr>
              <p:nvPr/>
            </p:nvSpPr>
            <p:spPr bwMode="auto">
              <a:xfrm rot="16200000" flipV="1">
                <a:off x="7101" y="4201"/>
                <a:ext cx="381" cy="5183"/>
              </a:xfrm>
              <a:prstGeom prst="leftBracket">
                <a:avLst>
                  <a:gd name="adj" fmla="val 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" name="Group 12"/>
              <p:cNvGrpSpPr>
                <a:grpSpLocks noChangeAspect="1"/>
              </p:cNvGrpSpPr>
              <p:nvPr/>
            </p:nvGrpSpPr>
            <p:grpSpPr bwMode="auto">
              <a:xfrm>
                <a:off x="6739" y="6987"/>
                <a:ext cx="980" cy="638"/>
                <a:chOff x="5879" y="2414"/>
                <a:chExt cx="980" cy="638"/>
              </a:xfrm>
            </p:grpSpPr>
            <p:sp>
              <p:nvSpPr>
                <p:cNvPr id="86061" name="Line 13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6231" y="2414"/>
                  <a:ext cx="0" cy="166"/>
                </a:xfrm>
                <a:prstGeom prst="line">
                  <a:avLst/>
                </a:prstGeom>
                <a:ln>
                  <a:headEnd type="oval" w="sm" len="sm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62" name="Line 14"/>
                <p:cNvSpPr>
                  <a:spLocks noChangeAspect="1" noChangeShapeType="1"/>
                </p:cNvSpPr>
                <p:nvPr/>
              </p:nvSpPr>
              <p:spPr bwMode="auto">
                <a:xfrm rot="10800000">
                  <a:off x="6091" y="2581"/>
                  <a:ext cx="28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63" name="Line 15"/>
                <p:cNvSpPr>
                  <a:spLocks noChangeAspect="1" noChangeShapeType="1"/>
                </p:cNvSpPr>
                <p:nvPr/>
              </p:nvSpPr>
              <p:spPr bwMode="auto">
                <a:xfrm rot="10800000">
                  <a:off x="6106" y="2630"/>
                  <a:ext cx="22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64" name="Line 16"/>
                <p:cNvSpPr>
                  <a:spLocks noChangeAspect="1" noChangeShapeType="1"/>
                </p:cNvSpPr>
                <p:nvPr/>
              </p:nvSpPr>
              <p:spPr bwMode="auto">
                <a:xfrm rot="10800000">
                  <a:off x="6180" y="2668"/>
                  <a:ext cx="108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65" name="Text Box 1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79" y="2671"/>
                  <a:ext cx="980" cy="381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 GND</a:t>
                  </a:r>
                </a:p>
              </p:txBody>
            </p:sp>
          </p:grpSp>
          <p:grpSp>
            <p:nvGrpSpPr>
              <p:cNvPr id="5" name="Group 18"/>
              <p:cNvGrpSpPr>
                <a:grpSpLocks noChangeAspect="1"/>
              </p:cNvGrpSpPr>
              <p:nvPr/>
            </p:nvGrpSpPr>
            <p:grpSpPr bwMode="auto">
              <a:xfrm>
                <a:off x="2039" y="3624"/>
                <a:ext cx="3425" cy="2823"/>
                <a:chOff x="2191" y="2700"/>
                <a:chExt cx="3425" cy="2823"/>
              </a:xfrm>
            </p:grpSpPr>
            <p:sp>
              <p:nvSpPr>
                <p:cNvPr id="86057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2191" y="2709"/>
                  <a:ext cx="342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58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5258"/>
                  <a:ext cx="0" cy="2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59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39" y="5510"/>
                  <a:ext cx="2948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60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5601" y="2701"/>
                  <a:ext cx="0" cy="28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56" name="Line 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03" y="2700"/>
                  <a:ext cx="0" cy="2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6032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9375" y="2305"/>
                <a:ext cx="289" cy="334"/>
              </a:xfrm>
              <a:prstGeom prst="flowChartDelay">
                <a:avLst/>
              </a:prstGeom>
              <a:ln>
                <a:solidFill>
                  <a:srgbClr val="CC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33" name="Oval 25"/>
              <p:cNvSpPr>
                <a:spLocks noChangeAspect="1" noChangeArrowheads="1"/>
              </p:cNvSpPr>
              <p:nvPr/>
            </p:nvSpPr>
            <p:spPr bwMode="auto">
              <a:xfrm>
                <a:off x="9674" y="2410"/>
                <a:ext cx="113" cy="113"/>
              </a:xfrm>
              <a:prstGeom prst="ellipse">
                <a:avLst/>
              </a:prstGeom>
              <a:ln>
                <a:solidFill>
                  <a:srgbClr val="CC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34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9947" y="2492"/>
                <a:ext cx="840" cy="38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1010</a:t>
                </a:r>
              </a:p>
            </p:txBody>
          </p:sp>
          <p:sp>
            <p:nvSpPr>
              <p:cNvPr id="86035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427" y="2636"/>
                <a:ext cx="980" cy="38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+V</a:t>
                </a:r>
                <a:r>
                  <a:rPr lang="fr-FR" sz="1400" b="1" baseline="-25000"/>
                  <a:t>CC</a:t>
                </a:r>
                <a:endParaRPr lang="fr-FR" sz="1400" b="1"/>
              </a:p>
            </p:txBody>
          </p:sp>
          <p:sp>
            <p:nvSpPr>
              <p:cNvPr id="86036" name="Line 28"/>
              <p:cNvSpPr>
                <a:spLocks noChangeAspect="1" noChangeShapeType="1"/>
              </p:cNvSpPr>
              <p:nvPr/>
            </p:nvSpPr>
            <p:spPr bwMode="auto">
              <a:xfrm>
                <a:off x="2971" y="2602"/>
                <a:ext cx="0" cy="127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" name="Group 29"/>
              <p:cNvGrpSpPr>
                <a:grpSpLocks noChangeAspect="1"/>
              </p:cNvGrpSpPr>
              <p:nvPr/>
            </p:nvGrpSpPr>
            <p:grpSpPr bwMode="auto">
              <a:xfrm>
                <a:off x="1351" y="1874"/>
                <a:ext cx="2128" cy="832"/>
                <a:chOff x="1479" y="1712"/>
                <a:chExt cx="2128" cy="832"/>
              </a:xfrm>
            </p:grpSpPr>
            <p:sp>
              <p:nvSpPr>
                <p:cNvPr id="86050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71" y="2101"/>
                  <a:ext cx="0" cy="30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51" name="Line 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11" y="2093"/>
                  <a:ext cx="0" cy="30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52" name="AutoShape 32"/>
                <p:cNvSpPr>
                  <a:spLocks noChangeAspect="1" noChangeArrowheads="1"/>
                </p:cNvSpPr>
                <p:nvPr/>
              </p:nvSpPr>
              <p:spPr bwMode="auto">
                <a:xfrm rot="5400000" flipV="1">
                  <a:off x="2950" y="2239"/>
                  <a:ext cx="277" cy="334"/>
                </a:xfrm>
                <a:prstGeom prst="flowChartDelay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53" name="Line 3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99" y="2118"/>
                  <a:ext cx="56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54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47" y="1760"/>
                  <a:ext cx="560" cy="381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600" b="1"/>
                    <a:t>H</a:t>
                  </a:r>
                </a:p>
              </p:txBody>
            </p:sp>
            <p:sp>
              <p:nvSpPr>
                <p:cNvPr id="86055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79" y="1712"/>
                  <a:ext cx="1048" cy="714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r" rtl="1"/>
                  <a:r>
                    <a:rPr lang="ar-DZ" sz="1600" b="1" dirty="0"/>
                    <a:t>الإذن</a:t>
                  </a:r>
                </a:p>
                <a:p>
                  <a:pPr algn="r" rtl="1"/>
                  <a:r>
                    <a:rPr lang="ar-DZ" sz="1600" b="1" dirty="0"/>
                    <a:t>بالتشغيل</a:t>
                  </a:r>
                  <a:endParaRPr lang="fr-FR" sz="1600" b="1" dirty="0"/>
                </a:p>
              </p:txBody>
            </p:sp>
          </p:grpSp>
          <p:grpSp>
            <p:nvGrpSpPr>
              <p:cNvPr id="7" name="Group 36"/>
              <p:cNvGrpSpPr>
                <a:grpSpLocks noChangeAspect="1"/>
              </p:cNvGrpSpPr>
              <p:nvPr/>
            </p:nvGrpSpPr>
            <p:grpSpPr bwMode="auto">
              <a:xfrm>
                <a:off x="7267" y="3598"/>
                <a:ext cx="3374" cy="2869"/>
                <a:chOff x="2211" y="2627"/>
                <a:chExt cx="3374" cy="2869"/>
              </a:xfrm>
            </p:grpSpPr>
            <p:sp>
              <p:nvSpPr>
                <p:cNvPr id="86045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11" y="2627"/>
                  <a:ext cx="0" cy="2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46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2215" y="2645"/>
                  <a:ext cx="3365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47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651" y="5226"/>
                  <a:ext cx="0" cy="27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48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55" y="5486"/>
                  <a:ext cx="293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6049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5568" y="2649"/>
                  <a:ext cx="0" cy="282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86039" name="Line 42"/>
              <p:cNvSpPr>
                <a:spLocks noChangeAspect="1" noChangeShapeType="1"/>
              </p:cNvSpPr>
              <p:nvPr/>
            </p:nvSpPr>
            <p:spPr bwMode="auto">
              <a:xfrm>
                <a:off x="10367" y="6700"/>
                <a:ext cx="0" cy="533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40" name="AutoShape 43"/>
              <p:cNvSpPr>
                <a:spLocks noChangeAspect="1" noChangeArrowheads="1"/>
              </p:cNvSpPr>
              <p:nvPr/>
            </p:nvSpPr>
            <p:spPr bwMode="auto">
              <a:xfrm rot="5400000">
                <a:off x="10221" y="6947"/>
                <a:ext cx="289" cy="478"/>
              </a:xfrm>
              <a:prstGeom prst="moon">
                <a:avLst>
                  <a:gd name="adj" fmla="val 87500"/>
                </a:avLst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41" name="Line 44"/>
              <p:cNvSpPr>
                <a:spLocks noChangeAspect="1" noChangeShapeType="1"/>
              </p:cNvSpPr>
              <p:nvPr/>
            </p:nvSpPr>
            <p:spPr bwMode="auto">
              <a:xfrm>
                <a:off x="9683" y="7587"/>
                <a:ext cx="560" cy="0"/>
              </a:xfrm>
              <a:prstGeom prst="lin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42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9091" y="7427"/>
                <a:ext cx="655" cy="38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 err="1"/>
                  <a:t>Init</a:t>
                </a:r>
                <a:endParaRPr lang="fr-FR" sz="1400" b="1" dirty="0"/>
              </a:p>
            </p:txBody>
          </p:sp>
          <p:sp>
            <p:nvSpPr>
              <p:cNvPr id="86043" name="Line 46"/>
              <p:cNvSpPr>
                <a:spLocks noChangeAspect="1" noChangeShapeType="1"/>
              </p:cNvSpPr>
              <p:nvPr/>
            </p:nvSpPr>
            <p:spPr bwMode="auto">
              <a:xfrm>
                <a:off x="10552" y="7587"/>
                <a:ext cx="476" cy="0"/>
              </a:xfrm>
              <a:prstGeom prst="line">
                <a:avLst/>
              </a:prstGeom>
              <a:ln>
                <a:solidFill>
                  <a:srgbClr val="CC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6044" name="Oval 47"/>
              <p:cNvSpPr>
                <a:spLocks noChangeAspect="1" noChangeArrowheads="1"/>
              </p:cNvSpPr>
              <p:nvPr/>
            </p:nvSpPr>
            <p:spPr bwMode="auto">
              <a:xfrm>
                <a:off x="10299" y="6918"/>
                <a:ext cx="113" cy="113"/>
              </a:xfrm>
              <a:prstGeom prst="ellips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3198093" y="24384"/>
            <a:ext cx="239039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العدادات بتكنولوجيا </a:t>
            </a:r>
            <a:r>
              <a:rPr lang="fr-FR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CMOS</a:t>
            </a:r>
            <a:endParaRPr lang="ar-DZ" b="1" u="sng" dirty="0">
              <a:solidFill>
                <a:srgbClr val="FF0000"/>
              </a:solidFill>
              <a:ea typeface="Times New Roman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02" name="Picture 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038" y="2444750"/>
            <a:ext cx="350361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901" name="Picture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2427288"/>
            <a:ext cx="35036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Line 3"/>
          <p:cNvSpPr>
            <a:spLocks noChangeAspect="1" noChangeShapeType="1"/>
          </p:cNvSpPr>
          <p:nvPr/>
        </p:nvSpPr>
        <p:spPr bwMode="auto">
          <a:xfrm flipH="1">
            <a:off x="4368800" y="1397000"/>
            <a:ext cx="3159125" cy="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28" name="Line 4"/>
          <p:cNvSpPr>
            <a:spLocks noChangeAspect="1" noChangeShapeType="1"/>
          </p:cNvSpPr>
          <p:nvPr/>
        </p:nvSpPr>
        <p:spPr bwMode="auto">
          <a:xfrm>
            <a:off x="6338888" y="1217613"/>
            <a:ext cx="1144587" cy="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29" name="Line 5"/>
          <p:cNvSpPr>
            <a:spLocks noChangeAspect="1" noChangeShapeType="1"/>
          </p:cNvSpPr>
          <p:nvPr/>
        </p:nvSpPr>
        <p:spPr bwMode="auto">
          <a:xfrm>
            <a:off x="8054975" y="5172075"/>
            <a:ext cx="0" cy="311150"/>
          </a:xfrm>
          <a:prstGeom prst="lin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30" name="Line 6"/>
          <p:cNvSpPr>
            <a:spLocks noChangeAspect="1" noChangeShapeType="1"/>
          </p:cNvSpPr>
          <p:nvPr/>
        </p:nvSpPr>
        <p:spPr bwMode="auto">
          <a:xfrm>
            <a:off x="8301038" y="5168900"/>
            <a:ext cx="0" cy="311150"/>
          </a:xfrm>
          <a:prstGeom prst="lin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7048" name="Text Box 7"/>
          <p:cNvSpPr txBox="1">
            <a:spLocks noChangeAspect="1" noChangeArrowheads="1"/>
          </p:cNvSpPr>
          <p:nvPr/>
        </p:nvSpPr>
        <p:spPr bwMode="auto">
          <a:xfrm>
            <a:off x="377825" y="23701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400" b="1"/>
          </a:p>
        </p:txBody>
      </p:sp>
      <p:sp>
        <p:nvSpPr>
          <p:cNvPr id="87049" name="Text Box 8"/>
          <p:cNvSpPr txBox="1">
            <a:spLocks noChangeAspect="1" noChangeArrowheads="1"/>
          </p:cNvSpPr>
          <p:nvPr/>
        </p:nvSpPr>
        <p:spPr bwMode="auto">
          <a:xfrm>
            <a:off x="4633913" y="23971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1400" b="1"/>
          </a:p>
        </p:txBody>
      </p:sp>
      <p:sp>
        <p:nvSpPr>
          <p:cNvPr id="77833" name="Line 9"/>
          <p:cNvSpPr>
            <a:spLocks noChangeAspect="1" noChangeShapeType="1"/>
          </p:cNvSpPr>
          <p:nvPr/>
        </p:nvSpPr>
        <p:spPr bwMode="auto">
          <a:xfrm flipV="1">
            <a:off x="484188" y="1747838"/>
            <a:ext cx="480218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34" name="Line 10"/>
          <p:cNvSpPr>
            <a:spLocks noChangeAspect="1" noChangeShapeType="1"/>
          </p:cNvSpPr>
          <p:nvPr/>
        </p:nvSpPr>
        <p:spPr bwMode="auto">
          <a:xfrm>
            <a:off x="1054100" y="1747838"/>
            <a:ext cx="0" cy="722312"/>
          </a:xfrm>
          <a:prstGeom prst="line">
            <a:avLst/>
          </a:prstGeom>
          <a:ln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35" name="Line 11"/>
          <p:cNvSpPr>
            <a:spLocks noChangeAspect="1" noChangeShapeType="1"/>
          </p:cNvSpPr>
          <p:nvPr/>
        </p:nvSpPr>
        <p:spPr bwMode="auto">
          <a:xfrm>
            <a:off x="5294313" y="1746250"/>
            <a:ext cx="0" cy="722313"/>
          </a:xfrm>
          <a:prstGeom prst="line">
            <a:avLst/>
          </a:prstGeom>
          <a:ln>
            <a:headEnd type="none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45" name="AutoShape 21"/>
          <p:cNvSpPr>
            <a:spLocks noChangeAspect="1"/>
          </p:cNvSpPr>
          <p:nvPr/>
        </p:nvSpPr>
        <p:spPr bwMode="auto">
          <a:xfrm rot="16200000" flipV="1">
            <a:off x="5475288" y="2701925"/>
            <a:ext cx="314325" cy="4257675"/>
          </a:xfrm>
          <a:prstGeom prst="leftBracket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5125766" y="5000633"/>
            <a:ext cx="800100" cy="538454"/>
            <a:chOff x="5797" y="2414"/>
            <a:chExt cx="980" cy="660"/>
          </a:xfrm>
        </p:grpSpPr>
        <p:sp>
          <p:nvSpPr>
            <p:cNvPr id="87124" name="Line 23"/>
            <p:cNvSpPr>
              <a:spLocks noChangeAspect="1" noChangeShapeType="1"/>
            </p:cNvSpPr>
            <p:nvPr/>
          </p:nvSpPr>
          <p:spPr bwMode="auto">
            <a:xfrm rot="10800000" flipV="1">
              <a:off x="6231" y="2414"/>
              <a:ext cx="0" cy="166"/>
            </a:xfrm>
            <a:prstGeom prst="line">
              <a:avLst/>
            </a:prstGeom>
            <a:ln>
              <a:solidFill>
                <a:schemeClr val="tx1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25" name="Line 24"/>
            <p:cNvSpPr>
              <a:spLocks noChangeAspect="1" noChangeShapeType="1"/>
            </p:cNvSpPr>
            <p:nvPr/>
          </p:nvSpPr>
          <p:spPr bwMode="auto">
            <a:xfrm rot="10800000">
              <a:off x="6091" y="2581"/>
              <a:ext cx="28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26" name="Line 25"/>
            <p:cNvSpPr>
              <a:spLocks noChangeAspect="1" noChangeShapeType="1"/>
            </p:cNvSpPr>
            <p:nvPr/>
          </p:nvSpPr>
          <p:spPr bwMode="auto">
            <a:xfrm rot="10800000">
              <a:off x="6106" y="2635"/>
              <a:ext cx="221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27" name="Line 26"/>
            <p:cNvSpPr>
              <a:spLocks noChangeAspect="1" noChangeShapeType="1"/>
            </p:cNvSpPr>
            <p:nvPr/>
          </p:nvSpPr>
          <p:spPr bwMode="auto">
            <a:xfrm rot="10800000">
              <a:off x="6180" y="2681"/>
              <a:ext cx="108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28" name="Text Box 27"/>
            <p:cNvSpPr txBox="1">
              <a:spLocks noChangeAspect="1" noChangeArrowheads="1"/>
            </p:cNvSpPr>
            <p:nvPr/>
          </p:nvSpPr>
          <p:spPr bwMode="auto">
            <a:xfrm>
              <a:off x="5797" y="2693"/>
              <a:ext cx="980" cy="3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 GND</a:t>
              </a:r>
            </a:p>
          </p:txBody>
        </p:sp>
      </p:grpSp>
      <p:grpSp>
        <p:nvGrpSpPr>
          <p:cNvPr id="3" name="Group 28"/>
          <p:cNvGrpSpPr>
            <a:grpSpLocks noChangeAspect="1"/>
          </p:cNvGrpSpPr>
          <p:nvPr/>
        </p:nvGrpSpPr>
        <p:grpSpPr bwMode="auto">
          <a:xfrm>
            <a:off x="1364339" y="2243138"/>
            <a:ext cx="2775861" cy="2306637"/>
            <a:chOff x="2206" y="2700"/>
            <a:chExt cx="3397" cy="2823"/>
          </a:xfrm>
        </p:grpSpPr>
        <p:sp>
          <p:nvSpPr>
            <p:cNvPr id="87119" name="Line 29"/>
            <p:cNvSpPr>
              <a:spLocks noChangeAspect="1" noChangeShapeType="1"/>
            </p:cNvSpPr>
            <p:nvPr/>
          </p:nvSpPr>
          <p:spPr bwMode="auto">
            <a:xfrm flipV="1">
              <a:off x="2211" y="2700"/>
              <a:ext cx="0" cy="24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20" name="Line 30"/>
            <p:cNvSpPr>
              <a:spLocks noChangeAspect="1" noChangeShapeType="1"/>
            </p:cNvSpPr>
            <p:nvPr/>
          </p:nvSpPr>
          <p:spPr bwMode="auto">
            <a:xfrm>
              <a:off x="2206" y="2701"/>
              <a:ext cx="3392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21" name="Line 31"/>
            <p:cNvSpPr>
              <a:spLocks noChangeAspect="1" noChangeShapeType="1"/>
            </p:cNvSpPr>
            <p:nvPr/>
          </p:nvSpPr>
          <p:spPr bwMode="auto">
            <a:xfrm>
              <a:off x="2651" y="5258"/>
              <a:ext cx="0" cy="24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22" name="Line 32"/>
            <p:cNvSpPr>
              <a:spLocks noChangeAspect="1" noChangeShapeType="1"/>
            </p:cNvSpPr>
            <p:nvPr/>
          </p:nvSpPr>
          <p:spPr bwMode="auto">
            <a:xfrm>
              <a:off x="2655" y="5518"/>
              <a:ext cx="2948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23" name="Line 33"/>
            <p:cNvSpPr>
              <a:spLocks noChangeAspect="1" noChangeShapeType="1"/>
            </p:cNvSpPr>
            <p:nvPr/>
          </p:nvSpPr>
          <p:spPr bwMode="auto">
            <a:xfrm>
              <a:off x="5601" y="2701"/>
              <a:ext cx="0" cy="282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77858" name="Line 34"/>
          <p:cNvSpPr>
            <a:spLocks noChangeAspect="1" noChangeShapeType="1"/>
          </p:cNvSpPr>
          <p:nvPr/>
        </p:nvSpPr>
        <p:spPr bwMode="auto">
          <a:xfrm>
            <a:off x="7580313" y="1308100"/>
            <a:ext cx="1128712" cy="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59" name="AutoShape 35"/>
          <p:cNvSpPr>
            <a:spLocks noChangeAspect="1" noChangeArrowheads="1"/>
          </p:cNvSpPr>
          <p:nvPr/>
        </p:nvSpPr>
        <p:spPr bwMode="auto">
          <a:xfrm>
            <a:off x="7345363" y="1166813"/>
            <a:ext cx="236537" cy="273050"/>
          </a:xfrm>
          <a:prstGeom prst="flowChartDelay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77860" name="Text Box 36"/>
          <p:cNvSpPr txBox="1">
            <a:spLocks noChangeAspect="1" noChangeArrowheads="1"/>
          </p:cNvSpPr>
          <p:nvPr/>
        </p:nvSpPr>
        <p:spPr bwMode="auto">
          <a:xfrm>
            <a:off x="7800228" y="1292319"/>
            <a:ext cx="685800" cy="3111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/>
              <a:t>1010</a:t>
            </a:r>
          </a:p>
        </p:txBody>
      </p:sp>
      <p:sp>
        <p:nvSpPr>
          <p:cNvPr id="77862" name="Text Box 38"/>
          <p:cNvSpPr txBox="1">
            <a:spLocks noChangeAspect="1" noChangeArrowheads="1"/>
          </p:cNvSpPr>
          <p:nvPr/>
        </p:nvSpPr>
        <p:spPr bwMode="auto">
          <a:xfrm>
            <a:off x="21478" y="1409794"/>
            <a:ext cx="800100" cy="3111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/>
              <a:t>+V</a:t>
            </a:r>
            <a:r>
              <a:rPr lang="fr-FR" sz="1600" b="1" baseline="-25000"/>
              <a:t>CC</a:t>
            </a:r>
            <a:endParaRPr lang="fr-FR" sz="1600" b="1"/>
          </a:p>
        </p:txBody>
      </p:sp>
      <p:sp>
        <p:nvSpPr>
          <p:cNvPr id="77863" name="Line 39"/>
          <p:cNvSpPr>
            <a:spLocks noChangeAspect="1" noChangeShapeType="1"/>
          </p:cNvSpPr>
          <p:nvPr/>
        </p:nvSpPr>
        <p:spPr bwMode="auto">
          <a:xfrm>
            <a:off x="2112963" y="1409700"/>
            <a:ext cx="0" cy="1036638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4" name="Group 40"/>
          <p:cNvGrpSpPr>
            <a:grpSpLocks noChangeAspect="1"/>
          </p:cNvGrpSpPr>
          <p:nvPr/>
        </p:nvGrpSpPr>
        <p:grpSpPr bwMode="auto">
          <a:xfrm>
            <a:off x="499766" y="787438"/>
            <a:ext cx="2029121" cy="706399"/>
            <a:chOff x="1123" y="1679"/>
            <a:chExt cx="2484" cy="865"/>
          </a:xfrm>
        </p:grpSpPr>
        <p:sp>
          <p:nvSpPr>
            <p:cNvPr id="87113" name="Line 41"/>
            <p:cNvSpPr>
              <a:spLocks noChangeAspect="1" noChangeShapeType="1"/>
            </p:cNvSpPr>
            <p:nvPr/>
          </p:nvSpPr>
          <p:spPr bwMode="auto">
            <a:xfrm flipV="1">
              <a:off x="2971" y="2101"/>
              <a:ext cx="0" cy="30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14" name="Line 42"/>
            <p:cNvSpPr>
              <a:spLocks noChangeAspect="1" noChangeShapeType="1"/>
            </p:cNvSpPr>
            <p:nvPr/>
          </p:nvSpPr>
          <p:spPr bwMode="auto">
            <a:xfrm flipV="1">
              <a:off x="3211" y="2093"/>
              <a:ext cx="0" cy="30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15" name="AutoShape 43"/>
            <p:cNvSpPr>
              <a:spLocks noChangeAspect="1" noChangeArrowheads="1"/>
            </p:cNvSpPr>
            <p:nvPr/>
          </p:nvSpPr>
          <p:spPr bwMode="auto">
            <a:xfrm rot="5400000" flipV="1">
              <a:off x="2950" y="2239"/>
              <a:ext cx="277" cy="334"/>
            </a:xfrm>
            <a:prstGeom prst="flowChartDelay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16" name="Line 44"/>
            <p:cNvSpPr>
              <a:spLocks noChangeAspect="1" noChangeShapeType="1"/>
            </p:cNvSpPr>
            <p:nvPr/>
          </p:nvSpPr>
          <p:spPr bwMode="auto">
            <a:xfrm flipH="1" flipV="1">
              <a:off x="2408" y="2104"/>
              <a:ext cx="56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17" name="Text Box 45"/>
            <p:cNvSpPr txBox="1">
              <a:spLocks noChangeAspect="1" noChangeArrowheads="1"/>
            </p:cNvSpPr>
            <p:nvPr/>
          </p:nvSpPr>
          <p:spPr bwMode="auto">
            <a:xfrm>
              <a:off x="3047" y="1727"/>
              <a:ext cx="560" cy="3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600" b="1" dirty="0"/>
                <a:t>H</a:t>
              </a:r>
            </a:p>
          </p:txBody>
        </p:sp>
        <p:sp>
          <p:nvSpPr>
            <p:cNvPr id="87118" name="Text Box 46"/>
            <p:cNvSpPr txBox="1">
              <a:spLocks noChangeAspect="1" noChangeArrowheads="1"/>
            </p:cNvSpPr>
            <p:nvPr/>
          </p:nvSpPr>
          <p:spPr bwMode="auto">
            <a:xfrm>
              <a:off x="1123" y="1679"/>
              <a:ext cx="1404" cy="71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sz="1600" b="1" dirty="0" smtClean="0"/>
                <a:t>الإذن</a:t>
              </a:r>
              <a:r>
                <a:rPr lang="fr-FR" sz="1600" b="1" dirty="0" smtClean="0"/>
                <a:t> </a:t>
              </a:r>
              <a:r>
                <a:rPr lang="ar-DZ" sz="1600" b="1" dirty="0" smtClean="0"/>
                <a:t>بالتشغيل</a:t>
              </a:r>
              <a:endParaRPr lang="fr-FR" sz="1600" b="1" dirty="0"/>
            </a:p>
          </p:txBody>
        </p:sp>
      </p:grpSp>
      <p:grpSp>
        <p:nvGrpSpPr>
          <p:cNvPr id="5" name="Group 49"/>
          <p:cNvGrpSpPr>
            <a:grpSpLocks noChangeAspect="1"/>
          </p:cNvGrpSpPr>
          <p:nvPr/>
        </p:nvGrpSpPr>
        <p:grpSpPr bwMode="auto">
          <a:xfrm>
            <a:off x="5622925" y="2253565"/>
            <a:ext cx="2771775" cy="2305050"/>
            <a:chOff x="2211" y="2700"/>
            <a:chExt cx="3392" cy="2823"/>
          </a:xfrm>
        </p:grpSpPr>
        <p:sp>
          <p:nvSpPr>
            <p:cNvPr id="87108" name="Line 50"/>
            <p:cNvSpPr>
              <a:spLocks noChangeAspect="1" noChangeShapeType="1"/>
            </p:cNvSpPr>
            <p:nvPr/>
          </p:nvSpPr>
          <p:spPr bwMode="auto">
            <a:xfrm flipV="1">
              <a:off x="2211" y="2700"/>
              <a:ext cx="0" cy="24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09" name="Line 51"/>
            <p:cNvSpPr>
              <a:spLocks noChangeAspect="1" noChangeShapeType="1"/>
            </p:cNvSpPr>
            <p:nvPr/>
          </p:nvSpPr>
          <p:spPr bwMode="auto">
            <a:xfrm>
              <a:off x="2215" y="2701"/>
              <a:ext cx="3365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10" name="Line 52"/>
            <p:cNvSpPr>
              <a:spLocks noChangeAspect="1" noChangeShapeType="1"/>
            </p:cNvSpPr>
            <p:nvPr/>
          </p:nvSpPr>
          <p:spPr bwMode="auto">
            <a:xfrm>
              <a:off x="2651" y="5267"/>
              <a:ext cx="0" cy="24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11" name="Line 53"/>
            <p:cNvSpPr>
              <a:spLocks noChangeAspect="1" noChangeShapeType="1"/>
            </p:cNvSpPr>
            <p:nvPr/>
          </p:nvSpPr>
          <p:spPr bwMode="auto">
            <a:xfrm>
              <a:off x="2655" y="5518"/>
              <a:ext cx="2948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112" name="Line 54"/>
            <p:cNvSpPr>
              <a:spLocks noChangeAspect="1" noChangeShapeType="1"/>
            </p:cNvSpPr>
            <p:nvPr/>
          </p:nvSpPr>
          <p:spPr bwMode="auto">
            <a:xfrm>
              <a:off x="5601" y="2701"/>
              <a:ext cx="0" cy="2822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996950" y="2338387"/>
            <a:ext cx="5353051" cy="2122488"/>
            <a:chOff x="628" y="1473"/>
            <a:chExt cx="3372" cy="1337"/>
          </a:xfrm>
        </p:grpSpPr>
        <p:sp>
          <p:nvSpPr>
            <p:cNvPr id="87100" name="Line 57"/>
            <p:cNvSpPr>
              <a:spLocks noChangeAspect="1" noChangeShapeType="1"/>
            </p:cNvSpPr>
            <p:nvPr/>
          </p:nvSpPr>
          <p:spPr bwMode="auto">
            <a:xfrm flipV="1">
              <a:off x="4000" y="1473"/>
              <a:ext cx="0" cy="91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628" y="1478"/>
              <a:ext cx="3351" cy="1332"/>
              <a:chOff x="628" y="1478"/>
              <a:chExt cx="3351" cy="1332"/>
            </a:xfrm>
          </p:grpSpPr>
          <p:sp>
            <p:nvSpPr>
              <p:cNvPr id="87102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2682" y="1478"/>
                <a:ext cx="1297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" name="Group 87"/>
              <p:cNvGrpSpPr>
                <a:grpSpLocks/>
              </p:cNvGrpSpPr>
              <p:nvPr/>
            </p:nvGrpSpPr>
            <p:grpSpPr bwMode="auto">
              <a:xfrm>
                <a:off x="628" y="1478"/>
                <a:ext cx="2055" cy="1332"/>
                <a:chOff x="628" y="1478"/>
                <a:chExt cx="2055" cy="1332"/>
              </a:xfrm>
            </p:grpSpPr>
            <p:sp>
              <p:nvSpPr>
                <p:cNvPr id="87104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628" y="2726"/>
                  <a:ext cx="0" cy="7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9" name="Group 86"/>
                <p:cNvGrpSpPr>
                  <a:grpSpLocks/>
                </p:cNvGrpSpPr>
                <p:nvPr/>
              </p:nvGrpSpPr>
              <p:grpSpPr bwMode="auto">
                <a:xfrm>
                  <a:off x="629" y="1478"/>
                  <a:ext cx="2054" cy="1332"/>
                  <a:chOff x="629" y="1478"/>
                  <a:chExt cx="2054" cy="1332"/>
                </a:xfrm>
              </p:grpSpPr>
              <p:sp>
                <p:nvSpPr>
                  <p:cNvPr id="87106" name="Line 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9" y="2810"/>
                    <a:ext cx="205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107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82" y="1478"/>
                    <a:ext cx="0" cy="1324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084388" y="2122488"/>
            <a:ext cx="6072187" cy="3060700"/>
            <a:chOff x="1313" y="1337"/>
            <a:chExt cx="3825" cy="1928"/>
          </a:xfrm>
        </p:grpSpPr>
        <p:sp>
          <p:nvSpPr>
            <p:cNvPr id="87092" name="Line 37"/>
            <p:cNvSpPr>
              <a:spLocks noChangeAspect="1" noChangeShapeType="1"/>
            </p:cNvSpPr>
            <p:nvPr/>
          </p:nvSpPr>
          <p:spPr bwMode="auto">
            <a:xfrm rot="10800000">
              <a:off x="1545" y="1339"/>
              <a:ext cx="0" cy="210"/>
            </a:xfrm>
            <a:prstGeom prst="line">
              <a:avLst/>
            </a:prstGeom>
            <a:ln>
              <a:solidFill>
                <a:srgbClr val="008000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093" name="Line 60"/>
            <p:cNvSpPr>
              <a:spLocks noChangeAspect="1" noChangeShapeType="1"/>
            </p:cNvSpPr>
            <p:nvPr/>
          </p:nvSpPr>
          <p:spPr bwMode="auto">
            <a:xfrm rot="10800000">
              <a:off x="4207" y="1343"/>
              <a:ext cx="0" cy="210"/>
            </a:xfrm>
            <a:prstGeom prst="line">
              <a:avLst/>
            </a:prstGeom>
            <a:ln>
              <a:solidFill>
                <a:srgbClr val="008000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094" name="Line 61"/>
            <p:cNvSpPr>
              <a:spLocks noChangeAspect="1" noChangeShapeType="1"/>
            </p:cNvSpPr>
            <p:nvPr/>
          </p:nvSpPr>
          <p:spPr bwMode="auto">
            <a:xfrm rot="10800000">
              <a:off x="1314" y="2721"/>
              <a:ext cx="0" cy="269"/>
            </a:xfrm>
            <a:prstGeom prst="line">
              <a:avLst/>
            </a:prstGeom>
            <a:ln>
              <a:solidFill>
                <a:srgbClr val="008000"/>
              </a:solidFill>
              <a:headEnd type="none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095" name="Line 62"/>
            <p:cNvSpPr>
              <a:spLocks noChangeAspect="1" noChangeShapeType="1"/>
            </p:cNvSpPr>
            <p:nvPr/>
          </p:nvSpPr>
          <p:spPr bwMode="auto">
            <a:xfrm rot="10800000">
              <a:off x="3993" y="2727"/>
              <a:ext cx="0" cy="269"/>
            </a:xfrm>
            <a:prstGeom prst="line">
              <a:avLst/>
            </a:prstGeom>
            <a:ln>
              <a:solidFill>
                <a:srgbClr val="008000"/>
              </a:solidFill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096" name="Line 63"/>
            <p:cNvSpPr>
              <a:spLocks noChangeAspect="1" noChangeShapeType="1"/>
            </p:cNvSpPr>
            <p:nvPr/>
          </p:nvSpPr>
          <p:spPr bwMode="auto">
            <a:xfrm>
              <a:off x="1313" y="2994"/>
              <a:ext cx="3819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097" name="Line 64"/>
            <p:cNvSpPr>
              <a:spLocks noChangeAspect="1" noChangeShapeType="1"/>
            </p:cNvSpPr>
            <p:nvPr/>
          </p:nvSpPr>
          <p:spPr bwMode="auto">
            <a:xfrm flipV="1">
              <a:off x="1537" y="1339"/>
              <a:ext cx="2676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098" name="Line 65"/>
            <p:cNvSpPr>
              <a:spLocks noChangeAspect="1" noChangeShapeType="1"/>
            </p:cNvSpPr>
            <p:nvPr/>
          </p:nvSpPr>
          <p:spPr bwMode="auto">
            <a:xfrm>
              <a:off x="2993" y="1337"/>
              <a:ext cx="0" cy="1648"/>
            </a:xfrm>
            <a:prstGeom prst="line">
              <a:avLst/>
            </a:prstGeom>
            <a:ln>
              <a:solidFill>
                <a:srgbClr val="008000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87099" name="Line 66"/>
            <p:cNvSpPr>
              <a:spLocks noChangeAspect="1" noChangeShapeType="1"/>
            </p:cNvSpPr>
            <p:nvPr/>
          </p:nvSpPr>
          <p:spPr bwMode="auto">
            <a:xfrm>
              <a:off x="5138" y="2991"/>
              <a:ext cx="0" cy="274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77891" name="AutoShape 67"/>
          <p:cNvSpPr>
            <a:spLocks noChangeAspect="1" noChangeArrowheads="1"/>
          </p:cNvSpPr>
          <p:nvPr/>
        </p:nvSpPr>
        <p:spPr bwMode="auto">
          <a:xfrm rot="5400000">
            <a:off x="8037513" y="4956175"/>
            <a:ext cx="236537" cy="392113"/>
          </a:xfrm>
          <a:prstGeom prst="moon">
            <a:avLst>
              <a:gd name="adj" fmla="val 87500"/>
            </a:avLst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77892" name="Line 68"/>
          <p:cNvSpPr>
            <a:spLocks noChangeAspect="1" noChangeShapeType="1"/>
          </p:cNvSpPr>
          <p:nvPr/>
        </p:nvSpPr>
        <p:spPr bwMode="auto">
          <a:xfrm>
            <a:off x="7597775" y="5480050"/>
            <a:ext cx="457200" cy="0"/>
          </a:xfrm>
          <a:prstGeom prst="lin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93" name="Text Box 69"/>
          <p:cNvSpPr txBox="1">
            <a:spLocks noChangeAspect="1" noChangeArrowheads="1"/>
          </p:cNvSpPr>
          <p:nvPr/>
        </p:nvSpPr>
        <p:spPr bwMode="auto">
          <a:xfrm>
            <a:off x="7158132" y="5322981"/>
            <a:ext cx="601684" cy="3111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600" b="1" dirty="0" err="1"/>
              <a:t>Init</a:t>
            </a:r>
            <a:endParaRPr lang="fr-FR" sz="1600" b="1" dirty="0"/>
          </a:p>
        </p:txBody>
      </p:sp>
      <p:sp>
        <p:nvSpPr>
          <p:cNvPr id="77894" name="Line 70"/>
          <p:cNvSpPr>
            <a:spLocks noChangeAspect="1" noChangeShapeType="1"/>
          </p:cNvSpPr>
          <p:nvPr/>
        </p:nvSpPr>
        <p:spPr bwMode="auto">
          <a:xfrm flipV="1">
            <a:off x="6338888" y="1214438"/>
            <a:ext cx="0" cy="1116000"/>
          </a:xfrm>
          <a:prstGeom prst="line">
            <a:avLst/>
          </a:prstGeom>
          <a:ln>
            <a:solidFill>
              <a:srgbClr val="CC00FF"/>
            </a:solidFill>
            <a:headEnd type="oval" w="sm" len="sm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95" name="Line 71"/>
          <p:cNvSpPr>
            <a:spLocks noChangeAspect="1" noChangeShapeType="1"/>
          </p:cNvSpPr>
          <p:nvPr/>
        </p:nvSpPr>
        <p:spPr bwMode="auto">
          <a:xfrm flipH="1">
            <a:off x="4371975" y="4521200"/>
            <a:ext cx="914400" cy="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96" name="Line 72"/>
          <p:cNvSpPr>
            <a:spLocks noChangeAspect="1" noChangeShapeType="1"/>
          </p:cNvSpPr>
          <p:nvPr/>
        </p:nvSpPr>
        <p:spPr bwMode="auto">
          <a:xfrm flipV="1">
            <a:off x="4368800" y="1397000"/>
            <a:ext cx="0" cy="3113088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97" name="Line 73"/>
          <p:cNvSpPr>
            <a:spLocks noChangeAspect="1" noChangeShapeType="1"/>
          </p:cNvSpPr>
          <p:nvPr/>
        </p:nvSpPr>
        <p:spPr bwMode="auto">
          <a:xfrm flipV="1">
            <a:off x="5286375" y="4352925"/>
            <a:ext cx="0" cy="17145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98" name="Line 74"/>
          <p:cNvSpPr>
            <a:spLocks noChangeAspect="1" noChangeShapeType="1"/>
          </p:cNvSpPr>
          <p:nvPr/>
        </p:nvSpPr>
        <p:spPr bwMode="auto">
          <a:xfrm>
            <a:off x="8307388" y="5480050"/>
            <a:ext cx="388937" cy="0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899" name="Line 75"/>
          <p:cNvSpPr>
            <a:spLocks noChangeAspect="1" noChangeShapeType="1"/>
          </p:cNvSpPr>
          <p:nvPr/>
        </p:nvSpPr>
        <p:spPr bwMode="auto">
          <a:xfrm>
            <a:off x="8712200" y="1308100"/>
            <a:ext cx="0" cy="4186238"/>
          </a:xfrm>
          <a:prstGeom prst="line">
            <a:avLst/>
          </a:prstGeom>
          <a:ln>
            <a:solidFill>
              <a:srgbClr val="CC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77900" name="Oval 76"/>
          <p:cNvSpPr>
            <a:spLocks noChangeAspect="1" noChangeArrowheads="1"/>
          </p:cNvSpPr>
          <p:nvPr/>
        </p:nvSpPr>
        <p:spPr bwMode="auto">
          <a:xfrm>
            <a:off x="8113713" y="4930775"/>
            <a:ext cx="92075" cy="92075"/>
          </a:xfrm>
          <a:prstGeom prst="ellips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2424113" y="1738313"/>
            <a:ext cx="4979987" cy="3108326"/>
            <a:chOff x="1527" y="1095"/>
            <a:chExt cx="3137" cy="1958"/>
          </a:xfrm>
        </p:grpSpPr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1527" y="2710"/>
              <a:ext cx="2926" cy="343"/>
              <a:chOff x="1527" y="2719"/>
              <a:chExt cx="2926" cy="343"/>
            </a:xfrm>
          </p:grpSpPr>
          <p:sp>
            <p:nvSpPr>
              <p:cNvPr id="87087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1527" y="3059"/>
                <a:ext cx="2926" cy="0"/>
              </a:xfrm>
              <a:prstGeom prst="line">
                <a:avLst/>
              </a:prstGeom>
              <a:ln>
                <a:solidFill>
                  <a:srgbClr val="3333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7088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527" y="2719"/>
                <a:ext cx="0" cy="330"/>
              </a:xfrm>
              <a:prstGeom prst="line">
                <a:avLst/>
              </a:prstGeom>
              <a:ln>
                <a:solidFill>
                  <a:srgbClr val="3333FF"/>
                </a:solidFill>
                <a:headEnd type="none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7089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4228" y="2755"/>
                <a:ext cx="0" cy="301"/>
              </a:xfrm>
              <a:prstGeom prst="line">
                <a:avLst/>
              </a:prstGeom>
              <a:ln>
                <a:solidFill>
                  <a:srgbClr val="3333FF"/>
                </a:solidFill>
                <a:headEnd type="oval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7090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4449" y="2745"/>
                <a:ext cx="0" cy="317"/>
              </a:xfrm>
              <a:prstGeom prst="line">
                <a:avLst/>
              </a:prstGeom>
              <a:ln>
                <a:solidFill>
                  <a:srgbClr val="3333FF"/>
                </a:solidFill>
                <a:headEnd type="none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7091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1758" y="2729"/>
                <a:ext cx="0" cy="330"/>
              </a:xfrm>
              <a:prstGeom prst="line">
                <a:avLst/>
              </a:prstGeom>
              <a:ln>
                <a:solidFill>
                  <a:srgbClr val="3333FF"/>
                </a:solidFill>
                <a:headEnd type="oval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" name="Group 83"/>
            <p:cNvGrpSpPr>
              <a:grpSpLocks/>
            </p:cNvGrpSpPr>
            <p:nvPr/>
          </p:nvGrpSpPr>
          <p:grpSpPr bwMode="auto">
            <a:xfrm>
              <a:off x="1776" y="1095"/>
              <a:ext cx="2888" cy="1951"/>
              <a:chOff x="1776" y="1104"/>
              <a:chExt cx="2888" cy="1951"/>
            </a:xfrm>
          </p:grpSpPr>
          <p:sp>
            <p:nvSpPr>
              <p:cNvPr id="87078" name="Line 19"/>
              <p:cNvSpPr>
                <a:spLocks noChangeAspect="1" noChangeShapeType="1"/>
              </p:cNvSpPr>
              <p:nvPr/>
            </p:nvSpPr>
            <p:spPr bwMode="auto">
              <a:xfrm>
                <a:off x="4446" y="1273"/>
                <a:ext cx="0" cy="307"/>
              </a:xfrm>
              <a:prstGeom prst="line">
                <a:avLst/>
              </a:prstGeom>
              <a:ln>
                <a:solidFill>
                  <a:srgbClr val="3333FF"/>
                </a:solidFill>
                <a:headEnd type="oval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7079" name="Line 47"/>
              <p:cNvSpPr>
                <a:spLocks noChangeAspect="1" noChangeShapeType="1"/>
              </p:cNvSpPr>
              <p:nvPr/>
            </p:nvSpPr>
            <p:spPr bwMode="auto">
              <a:xfrm>
                <a:off x="4664" y="1272"/>
                <a:ext cx="0" cy="292"/>
              </a:xfrm>
              <a:prstGeom prst="line">
                <a:avLst/>
              </a:prstGeom>
              <a:ln>
                <a:solidFill>
                  <a:srgbClr val="3333FF"/>
                </a:solidFill>
                <a:headEnd type="none" w="sm" len="sm"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4" name="Group 82"/>
              <p:cNvGrpSpPr>
                <a:grpSpLocks/>
              </p:cNvGrpSpPr>
              <p:nvPr/>
            </p:nvGrpSpPr>
            <p:grpSpPr bwMode="auto">
              <a:xfrm>
                <a:off x="1776" y="1104"/>
                <a:ext cx="2879" cy="1951"/>
                <a:chOff x="1776" y="1104"/>
                <a:chExt cx="2879" cy="1951"/>
              </a:xfrm>
            </p:grpSpPr>
            <p:grpSp>
              <p:nvGrpSpPr>
                <p:cNvPr id="15" name="Group 81"/>
                <p:cNvGrpSpPr>
                  <a:grpSpLocks/>
                </p:cNvGrpSpPr>
                <p:nvPr/>
              </p:nvGrpSpPr>
              <p:grpSpPr bwMode="auto">
                <a:xfrm>
                  <a:off x="1776" y="1274"/>
                  <a:ext cx="2879" cy="279"/>
                  <a:chOff x="1776" y="1274"/>
                  <a:chExt cx="2879" cy="279"/>
                </a:xfrm>
              </p:grpSpPr>
              <p:sp>
                <p:nvSpPr>
                  <p:cNvPr id="87084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81" y="1274"/>
                    <a:ext cx="2874" cy="0"/>
                  </a:xfrm>
                  <a:prstGeom prst="line">
                    <a:avLst/>
                  </a:prstGeom>
                  <a:ln>
                    <a:solidFill>
                      <a:srgbClr val="3333FF"/>
                    </a:solidFill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085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76" y="1274"/>
                    <a:ext cx="0" cy="278"/>
                  </a:xfrm>
                  <a:prstGeom prst="line">
                    <a:avLst/>
                  </a:prstGeom>
                  <a:ln>
                    <a:solidFill>
                      <a:srgbClr val="3333FF"/>
                    </a:solidFill>
                    <a:headEnd type="none" w="sm" len="sm"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87086" name="Line 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86" y="1276"/>
                    <a:ext cx="0" cy="277"/>
                  </a:xfrm>
                  <a:prstGeom prst="line">
                    <a:avLst/>
                  </a:prstGeom>
                  <a:ln>
                    <a:solidFill>
                      <a:srgbClr val="3333FF"/>
                    </a:solidFill>
                    <a:headEnd type="oval" w="sm" len="sm"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7082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2851" y="1276"/>
                  <a:ext cx="0" cy="1779"/>
                </a:xfrm>
                <a:prstGeom prst="line">
                  <a:avLst/>
                </a:prstGeom>
                <a:ln>
                  <a:solidFill>
                    <a:srgbClr val="3333FF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083" name="Line 80"/>
                <p:cNvSpPr>
                  <a:spLocks noChangeShapeType="1"/>
                </p:cNvSpPr>
                <p:nvPr/>
              </p:nvSpPr>
              <p:spPr bwMode="auto">
                <a:xfrm>
                  <a:off x="2472" y="1104"/>
                  <a:ext cx="0" cy="165"/>
                </a:xfrm>
                <a:prstGeom prst="line">
                  <a:avLst/>
                </a:prstGeom>
                <a:ln>
                  <a:solidFill>
                    <a:srgbClr val="3333FF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7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7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7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3" grpId="0" animBg="1"/>
      <p:bldP spid="77834" grpId="0" animBg="1"/>
      <p:bldP spid="77835" grpId="0" animBg="1"/>
      <p:bldP spid="77845" grpId="0" animBg="1"/>
      <p:bldP spid="77858" grpId="0" animBg="1"/>
      <p:bldP spid="77859" grpId="0" animBg="1"/>
      <p:bldP spid="77860" grpId="0"/>
      <p:bldP spid="77862" grpId="0"/>
      <p:bldP spid="77863" grpId="0" animBg="1"/>
      <p:bldP spid="77891" grpId="0" animBg="1"/>
      <p:bldP spid="77892" grpId="0" animBg="1"/>
      <p:bldP spid="77893" grpId="0"/>
      <p:bldP spid="77894" grpId="0" animBg="1"/>
      <p:bldP spid="77895" grpId="0" animBg="1"/>
      <p:bldP spid="77896" grpId="0" animBg="1"/>
      <p:bldP spid="77897" grpId="0" animBg="1"/>
      <p:bldP spid="77898" grpId="0" animBg="1"/>
      <p:bldP spid="77899" grpId="0" animBg="1"/>
      <p:bldP spid="779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091238" y="106363"/>
            <a:ext cx="2762250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3 </a:t>
            </a:r>
            <a:r>
              <a:rPr lang="ar-DZ" b="1" dirty="0" err="1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DZ" b="1" dirty="0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عدادات تصاعدية </a:t>
            </a:r>
            <a:r>
              <a:rPr lang="ar-SA" b="1" dirty="0" err="1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b="1" dirty="0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 تنازلية</a:t>
            </a:r>
            <a:r>
              <a:rPr lang="fr-FR" b="1" dirty="0">
                <a:solidFill>
                  <a:srgbClr val="0099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dirty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000875" y="455613"/>
            <a:ext cx="1782763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إليك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التصميم التالي :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</a:p>
        </p:txBody>
      </p:sp>
      <p:graphicFrame>
        <p:nvGraphicFramePr>
          <p:cNvPr id="61035" name="Group 1643"/>
          <p:cNvGraphicFramePr>
            <a:graphicFrameLocks noGrp="1"/>
          </p:cNvGraphicFramePr>
          <p:nvPr/>
        </p:nvGraphicFramePr>
        <p:xfrm>
          <a:off x="755650" y="3789363"/>
          <a:ext cx="2663825" cy="2808291"/>
        </p:xfrm>
        <a:graphic>
          <a:graphicData uri="http://schemas.openxmlformats.org/drawingml/2006/table">
            <a:tbl>
              <a:tblPr/>
              <a:tblGrid>
                <a:gridCol w="404813"/>
                <a:gridCol w="565150"/>
                <a:gridCol w="563562"/>
                <a:gridCol w="565150"/>
                <a:gridCol w="56515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638"/>
          <p:cNvGrpSpPr>
            <a:grpSpLocks/>
          </p:cNvGrpSpPr>
          <p:nvPr/>
        </p:nvGrpSpPr>
        <p:grpSpPr bwMode="auto">
          <a:xfrm>
            <a:off x="484188" y="765175"/>
            <a:ext cx="7975600" cy="2541588"/>
            <a:chOff x="350" y="2115"/>
            <a:chExt cx="5024" cy="1601"/>
          </a:xfrm>
        </p:grpSpPr>
        <p:grpSp>
          <p:nvGrpSpPr>
            <p:cNvPr id="3" name="Group 1504"/>
            <p:cNvGrpSpPr>
              <a:grpSpLocks/>
            </p:cNvGrpSpPr>
            <p:nvPr/>
          </p:nvGrpSpPr>
          <p:grpSpPr bwMode="auto">
            <a:xfrm>
              <a:off x="4029" y="2756"/>
              <a:ext cx="280" cy="172"/>
              <a:chOff x="3893" y="2620"/>
              <a:chExt cx="280" cy="172"/>
            </a:xfrm>
          </p:grpSpPr>
          <p:grpSp>
            <p:nvGrpSpPr>
              <p:cNvPr id="4" name="Group 1505"/>
              <p:cNvGrpSpPr>
                <a:grpSpLocks/>
              </p:cNvGrpSpPr>
              <p:nvPr/>
            </p:nvGrpSpPr>
            <p:grpSpPr bwMode="auto">
              <a:xfrm>
                <a:off x="3893" y="2620"/>
                <a:ext cx="136" cy="172"/>
                <a:chOff x="3893" y="2620"/>
                <a:chExt cx="136" cy="172"/>
              </a:xfrm>
            </p:grpSpPr>
            <p:sp>
              <p:nvSpPr>
                <p:cNvPr id="43227" name="Line 1506"/>
                <p:cNvSpPr>
                  <a:spLocks noChangeShapeType="1"/>
                </p:cNvSpPr>
                <p:nvPr/>
              </p:nvSpPr>
              <p:spPr bwMode="auto">
                <a:xfrm>
                  <a:off x="3893" y="2624"/>
                  <a:ext cx="136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228" name="Line 1507"/>
                <p:cNvSpPr>
                  <a:spLocks noChangeShapeType="1"/>
                </p:cNvSpPr>
                <p:nvPr/>
              </p:nvSpPr>
              <p:spPr bwMode="auto">
                <a:xfrm>
                  <a:off x="4029" y="2620"/>
                  <a:ext cx="0" cy="172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3226" name="Line 1508"/>
              <p:cNvSpPr>
                <a:spLocks noChangeShapeType="1"/>
              </p:cNvSpPr>
              <p:nvPr/>
            </p:nvSpPr>
            <p:spPr bwMode="auto">
              <a:xfrm>
                <a:off x="4037" y="2784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1509"/>
            <p:cNvGrpSpPr>
              <a:grpSpLocks/>
            </p:cNvGrpSpPr>
            <p:nvPr/>
          </p:nvGrpSpPr>
          <p:grpSpPr bwMode="auto">
            <a:xfrm>
              <a:off x="1474" y="3041"/>
              <a:ext cx="273" cy="181"/>
              <a:chOff x="1338" y="2905"/>
              <a:chExt cx="273" cy="181"/>
            </a:xfrm>
          </p:grpSpPr>
          <p:sp>
            <p:nvSpPr>
              <p:cNvPr id="43222" name="Line 1510"/>
              <p:cNvSpPr>
                <a:spLocks noChangeShapeType="1"/>
              </p:cNvSpPr>
              <p:nvPr/>
            </p:nvSpPr>
            <p:spPr bwMode="auto">
              <a:xfrm>
                <a:off x="1338" y="3086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23" name="Line 1511"/>
              <p:cNvSpPr>
                <a:spLocks noChangeShapeType="1"/>
              </p:cNvSpPr>
              <p:nvPr/>
            </p:nvSpPr>
            <p:spPr bwMode="auto">
              <a:xfrm>
                <a:off x="1474" y="2905"/>
                <a:ext cx="0" cy="18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24" name="Line 1512"/>
              <p:cNvSpPr>
                <a:spLocks noChangeShapeType="1"/>
              </p:cNvSpPr>
              <p:nvPr/>
            </p:nvSpPr>
            <p:spPr bwMode="auto">
              <a:xfrm>
                <a:off x="1475" y="2915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1513"/>
            <p:cNvGrpSpPr>
              <a:grpSpLocks/>
            </p:cNvGrpSpPr>
            <p:nvPr/>
          </p:nvGrpSpPr>
          <p:grpSpPr bwMode="auto">
            <a:xfrm>
              <a:off x="4021" y="3050"/>
              <a:ext cx="269" cy="170"/>
              <a:chOff x="3885" y="2914"/>
              <a:chExt cx="269" cy="170"/>
            </a:xfrm>
          </p:grpSpPr>
          <p:sp>
            <p:nvSpPr>
              <p:cNvPr id="43219" name="Line 1514"/>
              <p:cNvSpPr>
                <a:spLocks noChangeShapeType="1"/>
              </p:cNvSpPr>
              <p:nvPr/>
            </p:nvSpPr>
            <p:spPr bwMode="auto">
              <a:xfrm>
                <a:off x="3885" y="3075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20" name="Line 1515"/>
              <p:cNvSpPr>
                <a:spLocks noChangeShapeType="1"/>
              </p:cNvSpPr>
              <p:nvPr/>
            </p:nvSpPr>
            <p:spPr bwMode="auto">
              <a:xfrm>
                <a:off x="4021" y="2914"/>
                <a:ext cx="0" cy="17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21" name="Line 1516"/>
              <p:cNvSpPr>
                <a:spLocks noChangeShapeType="1"/>
              </p:cNvSpPr>
              <p:nvPr/>
            </p:nvSpPr>
            <p:spPr bwMode="auto">
              <a:xfrm>
                <a:off x="4018" y="2924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1517"/>
            <p:cNvGrpSpPr>
              <a:grpSpLocks/>
            </p:cNvGrpSpPr>
            <p:nvPr/>
          </p:nvGrpSpPr>
          <p:grpSpPr bwMode="auto">
            <a:xfrm>
              <a:off x="1482" y="2784"/>
              <a:ext cx="280" cy="136"/>
              <a:chOff x="1346" y="2648"/>
              <a:chExt cx="280" cy="136"/>
            </a:xfrm>
          </p:grpSpPr>
          <p:sp>
            <p:nvSpPr>
              <p:cNvPr id="43216" name="Line 1518"/>
              <p:cNvSpPr>
                <a:spLocks noChangeShapeType="1"/>
              </p:cNvSpPr>
              <p:nvPr/>
            </p:nvSpPr>
            <p:spPr bwMode="auto">
              <a:xfrm>
                <a:off x="1346" y="2651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17" name="Line 1519"/>
              <p:cNvSpPr>
                <a:spLocks noChangeShapeType="1"/>
              </p:cNvSpPr>
              <p:nvPr/>
            </p:nvSpPr>
            <p:spPr bwMode="auto">
              <a:xfrm>
                <a:off x="1482" y="2648"/>
                <a:ext cx="0" cy="13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18" name="Line 1520"/>
              <p:cNvSpPr>
                <a:spLocks noChangeShapeType="1"/>
              </p:cNvSpPr>
              <p:nvPr/>
            </p:nvSpPr>
            <p:spPr bwMode="auto">
              <a:xfrm>
                <a:off x="1490" y="2779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" name="Group 1521"/>
            <p:cNvGrpSpPr>
              <a:grpSpLocks/>
            </p:cNvGrpSpPr>
            <p:nvPr/>
          </p:nvGrpSpPr>
          <p:grpSpPr bwMode="auto">
            <a:xfrm>
              <a:off x="2748" y="2759"/>
              <a:ext cx="280" cy="172"/>
              <a:chOff x="2612" y="2623"/>
              <a:chExt cx="280" cy="172"/>
            </a:xfrm>
          </p:grpSpPr>
          <p:sp>
            <p:nvSpPr>
              <p:cNvPr id="43213" name="Line 1522"/>
              <p:cNvSpPr>
                <a:spLocks noChangeShapeType="1"/>
              </p:cNvSpPr>
              <p:nvPr/>
            </p:nvSpPr>
            <p:spPr bwMode="auto">
              <a:xfrm>
                <a:off x="2612" y="2630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14" name="Line 1523"/>
              <p:cNvSpPr>
                <a:spLocks noChangeShapeType="1"/>
              </p:cNvSpPr>
              <p:nvPr/>
            </p:nvSpPr>
            <p:spPr bwMode="auto">
              <a:xfrm>
                <a:off x="2756" y="2790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15" name="Line 1524"/>
              <p:cNvSpPr>
                <a:spLocks noChangeShapeType="1"/>
              </p:cNvSpPr>
              <p:nvPr/>
            </p:nvSpPr>
            <p:spPr bwMode="auto">
              <a:xfrm>
                <a:off x="2748" y="2623"/>
                <a:ext cx="0" cy="17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1525"/>
            <p:cNvGrpSpPr>
              <a:grpSpLocks/>
            </p:cNvGrpSpPr>
            <p:nvPr/>
          </p:nvGrpSpPr>
          <p:grpSpPr bwMode="auto">
            <a:xfrm>
              <a:off x="2740" y="3052"/>
              <a:ext cx="276" cy="172"/>
              <a:chOff x="2604" y="2916"/>
              <a:chExt cx="276" cy="172"/>
            </a:xfrm>
          </p:grpSpPr>
          <p:sp>
            <p:nvSpPr>
              <p:cNvPr id="43210" name="Line 1526"/>
              <p:cNvSpPr>
                <a:spLocks noChangeShapeType="1"/>
              </p:cNvSpPr>
              <p:nvPr/>
            </p:nvSpPr>
            <p:spPr bwMode="auto">
              <a:xfrm>
                <a:off x="2604" y="3081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11" name="Line 1527"/>
              <p:cNvSpPr>
                <a:spLocks noChangeShapeType="1"/>
              </p:cNvSpPr>
              <p:nvPr/>
            </p:nvSpPr>
            <p:spPr bwMode="auto">
              <a:xfrm>
                <a:off x="2744" y="2922"/>
                <a:ext cx="13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212" name="Line 1528"/>
              <p:cNvSpPr>
                <a:spLocks noChangeShapeType="1"/>
              </p:cNvSpPr>
              <p:nvPr/>
            </p:nvSpPr>
            <p:spPr bwMode="auto">
              <a:xfrm>
                <a:off x="2740" y="2916"/>
                <a:ext cx="0" cy="17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1529"/>
            <p:cNvGrpSpPr>
              <a:grpSpLocks noChangeAspect="1"/>
            </p:cNvGrpSpPr>
            <p:nvPr/>
          </p:nvGrpSpPr>
          <p:grpSpPr bwMode="auto">
            <a:xfrm>
              <a:off x="350" y="2115"/>
              <a:ext cx="5024" cy="1601"/>
              <a:chOff x="305" y="935"/>
              <a:chExt cx="4923" cy="1533"/>
            </a:xfrm>
          </p:grpSpPr>
          <p:sp>
            <p:nvSpPr>
              <p:cNvPr id="43111" name="Line 1530"/>
              <p:cNvSpPr>
                <a:spLocks noChangeAspect="1" noChangeShapeType="1"/>
              </p:cNvSpPr>
              <p:nvPr/>
            </p:nvSpPr>
            <p:spPr bwMode="auto">
              <a:xfrm>
                <a:off x="4161" y="1773"/>
                <a:ext cx="31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1" name="Group 1531"/>
              <p:cNvGrpSpPr>
                <a:grpSpLocks noChangeAspect="1"/>
              </p:cNvGrpSpPr>
              <p:nvPr/>
            </p:nvGrpSpPr>
            <p:grpSpPr bwMode="auto">
              <a:xfrm>
                <a:off x="4284" y="995"/>
                <a:ext cx="944" cy="1133"/>
                <a:chOff x="6283" y="12044"/>
                <a:chExt cx="2116" cy="2537"/>
              </a:xfrm>
            </p:grpSpPr>
            <p:sp>
              <p:nvSpPr>
                <p:cNvPr id="43192" name="Line 1532"/>
                <p:cNvSpPr>
                  <a:spLocks noChangeAspect="1" noChangeShapeType="1"/>
                </p:cNvSpPr>
                <p:nvPr/>
              </p:nvSpPr>
              <p:spPr bwMode="auto">
                <a:xfrm>
                  <a:off x="7563" y="14341"/>
                  <a:ext cx="42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93" name="Line 1533"/>
                <p:cNvSpPr>
                  <a:spLocks noChangeAspect="1" noChangeShapeType="1"/>
                </p:cNvSpPr>
                <p:nvPr/>
              </p:nvSpPr>
              <p:spPr bwMode="auto">
                <a:xfrm>
                  <a:off x="7599" y="13368"/>
                  <a:ext cx="39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94" name="Line 1534"/>
                <p:cNvSpPr>
                  <a:spLocks noChangeAspect="1" noChangeShapeType="1"/>
                </p:cNvSpPr>
                <p:nvPr/>
              </p:nvSpPr>
              <p:spPr bwMode="auto">
                <a:xfrm>
                  <a:off x="7999" y="12413"/>
                  <a:ext cx="0" cy="947"/>
                </a:xfrm>
                <a:prstGeom prst="line">
                  <a:avLst/>
                </a:prstGeom>
                <a:ln>
                  <a:headEnd type="triangle" w="med" len="med"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2" name="Group 1535"/>
                <p:cNvGrpSpPr>
                  <a:grpSpLocks noChangeAspect="1"/>
                </p:cNvGrpSpPr>
                <p:nvPr/>
              </p:nvGrpSpPr>
              <p:grpSpPr bwMode="auto">
                <a:xfrm>
                  <a:off x="6283" y="13287"/>
                  <a:ext cx="288" cy="1033"/>
                  <a:chOff x="2659" y="5059"/>
                  <a:chExt cx="288" cy="1033"/>
                </a:xfrm>
              </p:grpSpPr>
              <p:sp>
                <p:nvSpPr>
                  <p:cNvPr id="43208" name="Line 153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59" y="6092"/>
                    <a:ext cx="280" cy="0"/>
                  </a:xfrm>
                  <a:prstGeom prst="line">
                    <a:avLst/>
                  </a:prstGeom>
                  <a:ln>
                    <a:headEnd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209" name="Line 1537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667" y="5059"/>
                    <a:ext cx="280" cy="0"/>
                  </a:xfrm>
                  <a:prstGeom prst="line">
                    <a:avLst/>
                  </a:prstGeom>
                  <a:ln>
                    <a:headEnd/>
                    <a:tailEnd type="oval" w="sm" len="sm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3" name="Group 1538"/>
                <p:cNvGrpSpPr>
                  <a:grpSpLocks noChangeAspect="1"/>
                </p:cNvGrpSpPr>
                <p:nvPr/>
              </p:nvGrpSpPr>
              <p:grpSpPr bwMode="auto">
                <a:xfrm>
                  <a:off x="6415" y="13056"/>
                  <a:ext cx="1326" cy="1525"/>
                  <a:chOff x="7415" y="4834"/>
                  <a:chExt cx="1326" cy="1525"/>
                </a:xfrm>
              </p:grpSpPr>
              <p:sp>
                <p:nvSpPr>
                  <p:cNvPr id="43199" name="Rectangle 1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37" y="4834"/>
                    <a:ext cx="1091" cy="1460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200" name="Text Box 154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33" y="5922"/>
                    <a:ext cx="60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/>
                      <a:t>Q</a:t>
                    </a:r>
                    <a:r>
                      <a:rPr lang="fr-FR" sz="1400" b="1" baseline="-25000"/>
                      <a:t>D</a:t>
                    </a:r>
                    <a:endParaRPr lang="fr-FR" sz="1400" b="1"/>
                  </a:p>
                </p:txBody>
              </p:sp>
              <p:sp>
                <p:nvSpPr>
                  <p:cNvPr id="43201" name="AutoShape 154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7531" y="5474"/>
                    <a:ext cx="210" cy="182"/>
                  </a:xfrm>
                  <a:prstGeom prst="triangle">
                    <a:avLst>
                      <a:gd name="adj" fmla="val 50000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202" name="Oval 1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15" y="5509"/>
                    <a:ext cx="113" cy="113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43203" name="Text Box 154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69" y="5919"/>
                    <a:ext cx="60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/>
                      <a:t>K</a:t>
                    </a:r>
                    <a:r>
                      <a:rPr lang="fr-FR" sz="1400" b="1" baseline="-25000"/>
                      <a:t>D</a:t>
                    </a:r>
                    <a:endParaRPr lang="fr-FR" sz="1400" b="1"/>
                  </a:p>
                </p:txBody>
              </p:sp>
              <p:sp>
                <p:nvSpPr>
                  <p:cNvPr id="43204" name="Text Box 154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485" y="4852"/>
                    <a:ext cx="700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/>
                      <a:t>J</a:t>
                    </a:r>
                    <a:r>
                      <a:rPr lang="fr-FR" sz="1400" b="1" baseline="-25000"/>
                      <a:t>D</a:t>
                    </a:r>
                    <a:endParaRPr lang="fr-FR" sz="1400" b="1"/>
                  </a:p>
                </p:txBody>
              </p:sp>
              <p:sp>
                <p:nvSpPr>
                  <p:cNvPr id="43205" name="Text Box 154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137" y="4859"/>
                    <a:ext cx="604" cy="437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r>
                      <a:rPr lang="fr-FR" sz="1400" b="1"/>
                      <a:t>Q</a:t>
                    </a:r>
                    <a:r>
                      <a:rPr lang="fr-FR" sz="1400" b="1" baseline="-25000"/>
                      <a:t>D</a:t>
                    </a:r>
                    <a:endParaRPr lang="fr-FR" sz="1400" b="1"/>
                  </a:p>
                </p:txBody>
              </p:sp>
              <p:sp>
                <p:nvSpPr>
                  <p:cNvPr id="43206" name="Text Box 154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25" y="5378"/>
                    <a:ext cx="420" cy="4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 sz="1400" b="1"/>
                  </a:p>
                </p:txBody>
              </p:sp>
              <p:sp>
                <p:nvSpPr>
                  <p:cNvPr id="43207" name="Line 15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293" y="5983"/>
                    <a:ext cx="140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3197" name="Line 15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287" y="12886"/>
                  <a:ext cx="0" cy="1429"/>
                </a:xfrm>
                <a:prstGeom prst="line">
                  <a:avLst/>
                </a:prstGeom>
                <a:ln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98" name="Text Box 15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99" y="12044"/>
                  <a:ext cx="700" cy="590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D</a:t>
                  </a:r>
                  <a:endParaRPr lang="fr-FR" sz="1400" b="1" dirty="0"/>
                </a:p>
              </p:txBody>
            </p:sp>
          </p:grpSp>
          <p:sp>
            <p:nvSpPr>
              <p:cNvPr id="43113" name="Line 1550"/>
              <p:cNvSpPr>
                <a:spLocks noChangeAspect="1" noChangeShapeType="1"/>
              </p:cNvSpPr>
              <p:nvPr/>
            </p:nvSpPr>
            <p:spPr bwMode="auto">
              <a:xfrm>
                <a:off x="2916" y="1770"/>
                <a:ext cx="31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14" name="Line 1551"/>
              <p:cNvSpPr>
                <a:spLocks noChangeAspect="1" noChangeShapeType="1"/>
              </p:cNvSpPr>
              <p:nvPr/>
            </p:nvSpPr>
            <p:spPr bwMode="auto">
              <a:xfrm>
                <a:off x="1714" y="1761"/>
                <a:ext cx="31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15" name="Line 1552"/>
              <p:cNvSpPr>
                <a:spLocks noChangeAspect="1" noChangeShapeType="1"/>
              </p:cNvSpPr>
              <p:nvPr/>
            </p:nvSpPr>
            <p:spPr bwMode="auto">
              <a:xfrm>
                <a:off x="1311" y="2040"/>
                <a:ext cx="125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16" name="Line 1553"/>
              <p:cNvSpPr>
                <a:spLocks noChangeAspect="1" noChangeShapeType="1"/>
              </p:cNvSpPr>
              <p:nvPr/>
            </p:nvSpPr>
            <p:spPr bwMode="auto">
              <a:xfrm>
                <a:off x="1263" y="1616"/>
                <a:ext cx="125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17" name="Line 1554"/>
              <p:cNvSpPr>
                <a:spLocks noChangeAspect="1" noChangeShapeType="1"/>
              </p:cNvSpPr>
              <p:nvPr/>
            </p:nvSpPr>
            <p:spPr bwMode="auto">
              <a:xfrm>
                <a:off x="1134" y="1949"/>
                <a:ext cx="23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18" name="Line 1555"/>
              <p:cNvSpPr>
                <a:spLocks noChangeAspect="1" noChangeShapeType="1"/>
              </p:cNvSpPr>
              <p:nvPr/>
            </p:nvSpPr>
            <p:spPr bwMode="auto">
              <a:xfrm>
                <a:off x="1186" y="1522"/>
                <a:ext cx="17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19" name="Line 1556"/>
              <p:cNvSpPr>
                <a:spLocks noChangeAspect="1" noChangeShapeType="1"/>
              </p:cNvSpPr>
              <p:nvPr/>
            </p:nvSpPr>
            <p:spPr bwMode="auto">
              <a:xfrm>
                <a:off x="1234" y="1099"/>
                <a:ext cx="0" cy="423"/>
              </a:xfrm>
              <a:prstGeom prst="line">
                <a:avLst/>
              </a:prstGeom>
              <a:ln>
                <a:headEnd type="triangle" w="med" len="med"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0" name="AutoShape 1557"/>
              <p:cNvSpPr>
                <a:spLocks noChangeAspect="1" noChangeArrowheads="1"/>
              </p:cNvSpPr>
              <p:nvPr/>
            </p:nvSpPr>
            <p:spPr bwMode="auto">
              <a:xfrm>
                <a:off x="1339" y="1499"/>
                <a:ext cx="125" cy="149"/>
              </a:xfrm>
              <a:prstGeom prst="flowChartDelay">
                <a:avLst/>
              </a:prstGeom>
              <a:solidFill>
                <a:srgbClr val="0000FF"/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1" name="AutoShape 1558"/>
              <p:cNvSpPr>
                <a:spLocks noChangeAspect="1" noChangeArrowheads="1"/>
              </p:cNvSpPr>
              <p:nvPr/>
            </p:nvSpPr>
            <p:spPr bwMode="auto">
              <a:xfrm>
                <a:off x="1352" y="1920"/>
                <a:ext cx="124" cy="150"/>
              </a:xfrm>
              <a:prstGeom prst="flowChartDelay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2" name="Line 1559"/>
              <p:cNvSpPr>
                <a:spLocks noChangeAspect="1" noChangeShapeType="1"/>
              </p:cNvSpPr>
              <p:nvPr/>
            </p:nvSpPr>
            <p:spPr bwMode="auto">
              <a:xfrm>
                <a:off x="3780" y="2031"/>
                <a:ext cx="125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3" name="Line 1560"/>
              <p:cNvSpPr>
                <a:spLocks noChangeAspect="1" noChangeShapeType="1"/>
              </p:cNvSpPr>
              <p:nvPr/>
            </p:nvSpPr>
            <p:spPr bwMode="auto">
              <a:xfrm>
                <a:off x="3732" y="1603"/>
                <a:ext cx="125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4" name="Line 1561"/>
              <p:cNvSpPr>
                <a:spLocks noChangeAspect="1" noChangeShapeType="1"/>
              </p:cNvSpPr>
              <p:nvPr/>
            </p:nvSpPr>
            <p:spPr bwMode="auto">
              <a:xfrm>
                <a:off x="3614" y="1936"/>
                <a:ext cx="23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5" name="Line 1562"/>
              <p:cNvSpPr>
                <a:spLocks noChangeAspect="1" noChangeShapeType="1"/>
              </p:cNvSpPr>
              <p:nvPr/>
            </p:nvSpPr>
            <p:spPr bwMode="auto">
              <a:xfrm>
                <a:off x="3666" y="1509"/>
                <a:ext cx="17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6" name="Line 1563"/>
              <p:cNvSpPr>
                <a:spLocks noChangeAspect="1" noChangeShapeType="1"/>
              </p:cNvSpPr>
              <p:nvPr/>
            </p:nvSpPr>
            <p:spPr bwMode="auto">
              <a:xfrm>
                <a:off x="3714" y="1086"/>
                <a:ext cx="0" cy="423"/>
              </a:xfrm>
              <a:prstGeom prst="line">
                <a:avLst/>
              </a:prstGeom>
              <a:ln>
                <a:headEnd type="triangle" w="med" len="med"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7" name="AutoShape 1564"/>
              <p:cNvSpPr>
                <a:spLocks noChangeAspect="1" noChangeArrowheads="1"/>
              </p:cNvSpPr>
              <p:nvPr/>
            </p:nvSpPr>
            <p:spPr bwMode="auto">
              <a:xfrm>
                <a:off x="3819" y="1486"/>
                <a:ext cx="124" cy="149"/>
              </a:xfrm>
              <a:prstGeom prst="flowChartDelay">
                <a:avLst/>
              </a:prstGeom>
              <a:solidFill>
                <a:srgbClr val="0000FF"/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8" name="AutoShape 1565"/>
              <p:cNvSpPr>
                <a:spLocks noChangeAspect="1" noChangeArrowheads="1"/>
              </p:cNvSpPr>
              <p:nvPr/>
            </p:nvSpPr>
            <p:spPr bwMode="auto">
              <a:xfrm>
                <a:off x="3832" y="1907"/>
                <a:ext cx="124" cy="150"/>
              </a:xfrm>
              <a:prstGeom prst="flowChartDelay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29" name="Line 1566"/>
              <p:cNvSpPr>
                <a:spLocks noChangeAspect="1" noChangeShapeType="1"/>
              </p:cNvSpPr>
              <p:nvPr/>
            </p:nvSpPr>
            <p:spPr bwMode="auto">
              <a:xfrm>
                <a:off x="2549" y="2033"/>
                <a:ext cx="125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30" name="Line 1567"/>
              <p:cNvSpPr>
                <a:spLocks noChangeAspect="1" noChangeShapeType="1"/>
              </p:cNvSpPr>
              <p:nvPr/>
            </p:nvSpPr>
            <p:spPr bwMode="auto">
              <a:xfrm>
                <a:off x="2500" y="1611"/>
                <a:ext cx="125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31" name="Line 1568"/>
              <p:cNvSpPr>
                <a:spLocks noChangeAspect="1" noChangeShapeType="1"/>
              </p:cNvSpPr>
              <p:nvPr/>
            </p:nvSpPr>
            <p:spPr bwMode="auto">
              <a:xfrm>
                <a:off x="2376" y="1937"/>
                <a:ext cx="23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32" name="Line 1569"/>
              <p:cNvSpPr>
                <a:spLocks noChangeAspect="1" noChangeShapeType="1"/>
              </p:cNvSpPr>
              <p:nvPr/>
            </p:nvSpPr>
            <p:spPr bwMode="auto">
              <a:xfrm>
                <a:off x="2428" y="1510"/>
                <a:ext cx="17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33" name="Line 1570"/>
              <p:cNvSpPr>
                <a:spLocks noChangeAspect="1" noChangeShapeType="1"/>
              </p:cNvSpPr>
              <p:nvPr/>
            </p:nvSpPr>
            <p:spPr bwMode="auto">
              <a:xfrm>
                <a:off x="2476" y="1087"/>
                <a:ext cx="0" cy="423"/>
              </a:xfrm>
              <a:prstGeom prst="line">
                <a:avLst/>
              </a:prstGeom>
              <a:ln>
                <a:headEnd type="triangle" w="med" len="med"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34" name="AutoShape 1571"/>
              <p:cNvSpPr>
                <a:spLocks noChangeAspect="1" noChangeArrowheads="1"/>
              </p:cNvSpPr>
              <p:nvPr/>
            </p:nvSpPr>
            <p:spPr bwMode="auto">
              <a:xfrm>
                <a:off x="2581" y="1487"/>
                <a:ext cx="124" cy="150"/>
              </a:xfrm>
              <a:prstGeom prst="flowChartDelay">
                <a:avLst/>
              </a:prstGeom>
              <a:solidFill>
                <a:srgbClr val="0000FF"/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35" name="AutoShape 1572"/>
              <p:cNvSpPr>
                <a:spLocks noChangeAspect="1" noChangeArrowheads="1"/>
              </p:cNvSpPr>
              <p:nvPr/>
            </p:nvSpPr>
            <p:spPr bwMode="auto">
              <a:xfrm>
                <a:off x="2594" y="1909"/>
                <a:ext cx="124" cy="149"/>
              </a:xfrm>
              <a:prstGeom prst="flowChartDelay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36" name="Line 1573"/>
              <p:cNvSpPr>
                <a:spLocks noChangeAspect="1" noChangeShapeType="1"/>
              </p:cNvSpPr>
              <p:nvPr/>
            </p:nvSpPr>
            <p:spPr bwMode="auto">
              <a:xfrm>
                <a:off x="479" y="1372"/>
                <a:ext cx="380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37" name="Line 1574"/>
              <p:cNvSpPr>
                <a:spLocks noChangeAspect="1" noChangeShapeType="1"/>
              </p:cNvSpPr>
              <p:nvPr/>
            </p:nvSpPr>
            <p:spPr bwMode="auto">
              <a:xfrm>
                <a:off x="476" y="1754"/>
                <a:ext cx="289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4" name="Group 1575"/>
              <p:cNvGrpSpPr>
                <a:grpSpLocks noChangeAspect="1"/>
              </p:cNvGrpSpPr>
              <p:nvPr/>
            </p:nvGrpSpPr>
            <p:grpSpPr bwMode="auto">
              <a:xfrm>
                <a:off x="574" y="1543"/>
                <a:ext cx="128" cy="461"/>
                <a:chOff x="2659" y="5059"/>
                <a:chExt cx="288" cy="1033"/>
              </a:xfrm>
            </p:grpSpPr>
            <p:sp>
              <p:nvSpPr>
                <p:cNvPr id="43190" name="Line 15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6092"/>
                  <a:ext cx="280" cy="0"/>
                </a:xfrm>
                <a:prstGeom prst="line">
                  <a:avLst/>
                </a:prstGeom>
                <a:ln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91" name="Line 15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67" y="5059"/>
                  <a:ext cx="280" cy="0"/>
                </a:xfrm>
                <a:prstGeom prst="line">
                  <a:avLst/>
                </a:prstGeom>
                <a:ln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3139" name="Text Box 1578"/>
              <p:cNvSpPr txBox="1">
                <a:spLocks noChangeAspect="1" noChangeArrowheads="1"/>
              </p:cNvSpPr>
              <p:nvPr/>
            </p:nvSpPr>
            <p:spPr bwMode="auto">
              <a:xfrm>
                <a:off x="353" y="1280"/>
                <a:ext cx="182" cy="17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1</a:t>
                </a:r>
              </a:p>
            </p:txBody>
          </p:sp>
          <p:grpSp>
            <p:nvGrpSpPr>
              <p:cNvPr id="15" name="Group 1579"/>
              <p:cNvGrpSpPr>
                <a:grpSpLocks noChangeAspect="1"/>
              </p:cNvGrpSpPr>
              <p:nvPr/>
            </p:nvGrpSpPr>
            <p:grpSpPr bwMode="auto">
              <a:xfrm>
                <a:off x="640" y="1438"/>
                <a:ext cx="599" cy="681"/>
                <a:chOff x="2807" y="4825"/>
                <a:chExt cx="1342" cy="1525"/>
              </a:xfrm>
            </p:grpSpPr>
            <p:sp>
              <p:nvSpPr>
                <p:cNvPr id="43181" name="Rectangle 1580"/>
                <p:cNvSpPr>
                  <a:spLocks noChangeAspect="1" noChangeArrowheads="1"/>
                </p:cNvSpPr>
                <p:nvPr/>
              </p:nvSpPr>
              <p:spPr bwMode="auto">
                <a:xfrm>
                  <a:off x="2945" y="4825"/>
                  <a:ext cx="1091" cy="146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82" name="Text Box 158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1" y="5913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A</a:t>
                  </a:r>
                  <a:endParaRPr lang="fr-FR" sz="1400" b="1" dirty="0"/>
                </a:p>
              </p:txBody>
            </p:sp>
            <p:sp>
              <p:nvSpPr>
                <p:cNvPr id="43183" name="AutoShape 15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39" y="5465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84" name="Oval 1583"/>
                <p:cNvSpPr>
                  <a:spLocks noChangeAspect="1" noChangeArrowheads="1"/>
                </p:cNvSpPr>
                <p:nvPr/>
              </p:nvSpPr>
              <p:spPr bwMode="auto">
                <a:xfrm>
                  <a:off x="2807" y="5484"/>
                  <a:ext cx="113" cy="11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85" name="Text Box 15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77" y="5910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K</a:t>
                  </a:r>
                  <a:r>
                    <a:rPr lang="fr-FR" sz="1400" b="1" baseline="-25000"/>
                    <a:t>A</a:t>
                  </a:r>
                  <a:endParaRPr lang="fr-FR" sz="1400" b="1"/>
                </a:p>
              </p:txBody>
            </p:sp>
            <p:sp>
              <p:nvSpPr>
                <p:cNvPr id="43186" name="Text Box 15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3" y="4843"/>
                  <a:ext cx="700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J</a:t>
                  </a:r>
                  <a:r>
                    <a:rPr lang="fr-FR" sz="1400" b="1" baseline="-25000"/>
                    <a:t>A</a:t>
                  </a:r>
                  <a:endParaRPr lang="fr-FR" sz="1400" b="1"/>
                </a:p>
              </p:txBody>
            </p:sp>
            <p:sp>
              <p:nvSpPr>
                <p:cNvPr id="43187" name="Text Box 158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45" y="4850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Q</a:t>
                  </a:r>
                  <a:r>
                    <a:rPr lang="fr-FR" sz="1400" b="1" baseline="-25000"/>
                    <a:t>A</a:t>
                  </a:r>
                  <a:endParaRPr lang="fr-FR" sz="1400" b="1"/>
                </a:p>
              </p:txBody>
            </p:sp>
            <p:sp>
              <p:nvSpPr>
                <p:cNvPr id="43188" name="Text Box 15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3" y="5369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/>
                </a:p>
              </p:txBody>
            </p:sp>
            <p:sp>
              <p:nvSpPr>
                <p:cNvPr id="43189" name="Line 1588"/>
                <p:cNvSpPr>
                  <a:spLocks noChangeAspect="1" noChangeShapeType="1"/>
                </p:cNvSpPr>
                <p:nvPr/>
              </p:nvSpPr>
              <p:spPr bwMode="auto">
                <a:xfrm>
                  <a:off x="3701" y="5974"/>
                  <a:ext cx="14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3141" name="Text Box 1589"/>
              <p:cNvSpPr txBox="1">
                <a:spLocks noChangeAspect="1" noChangeArrowheads="1"/>
              </p:cNvSpPr>
              <p:nvPr/>
            </p:nvSpPr>
            <p:spPr bwMode="auto">
              <a:xfrm>
                <a:off x="305" y="1667"/>
                <a:ext cx="250" cy="17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H</a:t>
                </a:r>
              </a:p>
            </p:txBody>
          </p:sp>
          <p:sp>
            <p:nvSpPr>
              <p:cNvPr id="43142" name="Line 1590"/>
              <p:cNvSpPr>
                <a:spLocks noChangeAspect="1" noChangeShapeType="1"/>
              </p:cNvSpPr>
              <p:nvPr/>
            </p:nvSpPr>
            <p:spPr bwMode="auto">
              <a:xfrm flipV="1">
                <a:off x="575" y="1370"/>
                <a:ext cx="0" cy="631"/>
              </a:xfrm>
              <a:prstGeom prst="line">
                <a:avLst/>
              </a:prstGeom>
              <a:ln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43" name="Text Box 1591"/>
              <p:cNvSpPr txBox="1">
                <a:spLocks noChangeAspect="1" noChangeArrowheads="1"/>
              </p:cNvSpPr>
              <p:nvPr/>
            </p:nvSpPr>
            <p:spPr bwMode="auto">
              <a:xfrm>
                <a:off x="1118" y="956"/>
                <a:ext cx="313" cy="2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Q</a:t>
                </a:r>
                <a:r>
                  <a:rPr lang="fr-FR" sz="1400" b="1" baseline="-25000"/>
                  <a:t>A</a:t>
                </a:r>
                <a:endParaRPr lang="fr-FR" sz="1400" b="1"/>
              </a:p>
            </p:txBody>
          </p:sp>
          <p:grpSp>
            <p:nvGrpSpPr>
              <p:cNvPr id="16" name="Group 1592"/>
              <p:cNvGrpSpPr>
                <a:grpSpLocks noChangeAspect="1"/>
              </p:cNvGrpSpPr>
              <p:nvPr/>
            </p:nvGrpSpPr>
            <p:grpSpPr bwMode="auto">
              <a:xfrm>
                <a:off x="1818" y="1545"/>
                <a:ext cx="128" cy="461"/>
                <a:chOff x="2659" y="5059"/>
                <a:chExt cx="288" cy="1033"/>
              </a:xfrm>
            </p:grpSpPr>
            <p:sp>
              <p:nvSpPr>
                <p:cNvPr id="43179" name="Line 15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6092"/>
                  <a:ext cx="280" cy="0"/>
                </a:xfrm>
                <a:prstGeom prst="line">
                  <a:avLst/>
                </a:prstGeom>
                <a:ln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80" name="Line 15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67" y="5059"/>
                  <a:ext cx="280" cy="0"/>
                </a:xfrm>
                <a:prstGeom prst="line">
                  <a:avLst/>
                </a:prstGeom>
                <a:ln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" name="Group 1595"/>
              <p:cNvGrpSpPr>
                <a:grpSpLocks noChangeAspect="1"/>
              </p:cNvGrpSpPr>
              <p:nvPr/>
            </p:nvGrpSpPr>
            <p:grpSpPr bwMode="auto">
              <a:xfrm>
                <a:off x="1881" y="1442"/>
                <a:ext cx="592" cy="681"/>
                <a:chOff x="5121" y="4831"/>
                <a:chExt cx="1326" cy="1525"/>
              </a:xfrm>
            </p:grpSpPr>
            <p:sp>
              <p:nvSpPr>
                <p:cNvPr id="43170" name="Rectangle 1596"/>
                <p:cNvSpPr>
                  <a:spLocks noChangeAspect="1" noChangeArrowheads="1"/>
                </p:cNvSpPr>
                <p:nvPr/>
              </p:nvSpPr>
              <p:spPr bwMode="auto">
                <a:xfrm>
                  <a:off x="5243" y="4831"/>
                  <a:ext cx="1091" cy="146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71" name="Text Box 15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39" y="5919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Q</a:t>
                  </a:r>
                  <a:r>
                    <a:rPr lang="fr-FR" sz="1400" b="1" baseline="-25000"/>
                    <a:t>B</a:t>
                  </a:r>
                  <a:endParaRPr lang="fr-FR" sz="1400" b="1"/>
                </a:p>
              </p:txBody>
            </p:sp>
            <p:sp>
              <p:nvSpPr>
                <p:cNvPr id="43172" name="AutoShape 159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37" y="5471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73" name="Oval 1599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" y="5490"/>
                  <a:ext cx="113" cy="11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74" name="Text Box 16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75" y="5916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K</a:t>
                  </a:r>
                  <a:r>
                    <a:rPr lang="fr-FR" sz="1400" b="1" baseline="-25000"/>
                    <a:t>B</a:t>
                  </a:r>
                  <a:endParaRPr lang="fr-FR" sz="1400" b="1"/>
                </a:p>
              </p:txBody>
            </p:sp>
            <p:sp>
              <p:nvSpPr>
                <p:cNvPr id="43175" name="Text Box 160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91" y="4849"/>
                  <a:ext cx="700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J</a:t>
                  </a:r>
                  <a:r>
                    <a:rPr lang="fr-FR" sz="1400" b="1" baseline="-25000"/>
                    <a:t>B</a:t>
                  </a:r>
                  <a:endParaRPr lang="fr-FR" sz="1400" b="1"/>
                </a:p>
              </p:txBody>
            </p:sp>
            <p:sp>
              <p:nvSpPr>
                <p:cNvPr id="43176" name="Text Box 160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43" y="4856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Q</a:t>
                  </a:r>
                  <a:r>
                    <a:rPr lang="fr-FR" sz="1400" b="1" baseline="-25000"/>
                    <a:t>B</a:t>
                  </a:r>
                  <a:endParaRPr lang="fr-FR" sz="1400" b="1"/>
                </a:p>
              </p:txBody>
            </p:sp>
            <p:sp>
              <p:nvSpPr>
                <p:cNvPr id="43177" name="Text Box 160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31" y="5375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/>
                </a:p>
              </p:txBody>
            </p:sp>
            <p:sp>
              <p:nvSpPr>
                <p:cNvPr id="43178" name="Line 1604"/>
                <p:cNvSpPr>
                  <a:spLocks noChangeAspect="1" noChangeShapeType="1"/>
                </p:cNvSpPr>
                <p:nvPr/>
              </p:nvSpPr>
              <p:spPr bwMode="auto">
                <a:xfrm>
                  <a:off x="5999" y="5980"/>
                  <a:ext cx="14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3146" name="Line 1605"/>
              <p:cNvSpPr>
                <a:spLocks noChangeAspect="1" noChangeShapeType="1"/>
              </p:cNvSpPr>
              <p:nvPr/>
            </p:nvSpPr>
            <p:spPr bwMode="auto">
              <a:xfrm flipV="1">
                <a:off x="1817" y="1376"/>
                <a:ext cx="0" cy="630"/>
              </a:xfrm>
              <a:prstGeom prst="line">
                <a:avLst/>
              </a:prstGeom>
              <a:ln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47" name="Text Box 1606"/>
              <p:cNvSpPr txBox="1">
                <a:spLocks noChangeAspect="1" noChangeArrowheads="1"/>
              </p:cNvSpPr>
              <p:nvPr/>
            </p:nvSpPr>
            <p:spPr bwMode="auto">
              <a:xfrm>
                <a:off x="2366" y="935"/>
                <a:ext cx="312" cy="26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Q</a:t>
                </a:r>
                <a:r>
                  <a:rPr lang="fr-FR" sz="1400" b="1" baseline="-25000"/>
                  <a:t>B</a:t>
                </a:r>
                <a:endParaRPr lang="fr-FR" sz="1400" b="1"/>
              </a:p>
            </p:txBody>
          </p:sp>
          <p:grpSp>
            <p:nvGrpSpPr>
              <p:cNvPr id="18" name="Group 1607"/>
              <p:cNvGrpSpPr>
                <a:grpSpLocks noChangeAspect="1"/>
              </p:cNvGrpSpPr>
              <p:nvPr/>
            </p:nvGrpSpPr>
            <p:grpSpPr bwMode="auto">
              <a:xfrm>
                <a:off x="3062" y="1547"/>
                <a:ext cx="129" cy="462"/>
                <a:chOff x="2659" y="5059"/>
                <a:chExt cx="288" cy="1033"/>
              </a:xfrm>
            </p:grpSpPr>
            <p:sp>
              <p:nvSpPr>
                <p:cNvPr id="43168" name="Line 160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59" y="6092"/>
                  <a:ext cx="280" cy="0"/>
                </a:xfrm>
                <a:prstGeom prst="line">
                  <a:avLst/>
                </a:prstGeom>
                <a:ln>
                  <a:headEnd/>
                  <a:tailEnd type="none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69" name="Line 160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667" y="5059"/>
                  <a:ext cx="280" cy="0"/>
                </a:xfrm>
                <a:prstGeom prst="line">
                  <a:avLst/>
                </a:prstGeom>
                <a:ln>
                  <a:headEnd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9" name="Group 1610"/>
              <p:cNvGrpSpPr>
                <a:grpSpLocks noChangeAspect="1"/>
              </p:cNvGrpSpPr>
              <p:nvPr/>
            </p:nvGrpSpPr>
            <p:grpSpPr bwMode="auto">
              <a:xfrm>
                <a:off x="3126" y="1444"/>
                <a:ext cx="592" cy="681"/>
                <a:chOff x="5121" y="4831"/>
                <a:chExt cx="1326" cy="1525"/>
              </a:xfrm>
            </p:grpSpPr>
            <p:sp>
              <p:nvSpPr>
                <p:cNvPr id="43159" name="Rectangle 1611"/>
                <p:cNvSpPr>
                  <a:spLocks noChangeAspect="1" noChangeArrowheads="1"/>
                </p:cNvSpPr>
                <p:nvPr/>
              </p:nvSpPr>
              <p:spPr bwMode="auto">
                <a:xfrm>
                  <a:off x="5243" y="4831"/>
                  <a:ext cx="1091" cy="146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60" name="Text Box 161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39" y="5919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Q</a:t>
                  </a:r>
                  <a:r>
                    <a:rPr lang="fr-FR" sz="1400" b="1" baseline="-25000"/>
                    <a:t>B</a:t>
                  </a:r>
                  <a:endParaRPr lang="fr-FR" sz="1400" b="1"/>
                </a:p>
              </p:txBody>
            </p:sp>
            <p:sp>
              <p:nvSpPr>
                <p:cNvPr id="43161" name="AutoShape 161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37" y="5471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62" name="Oval 1614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" y="5490"/>
                  <a:ext cx="113" cy="11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63" name="Text Box 16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75" y="5916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K</a:t>
                  </a:r>
                  <a:r>
                    <a:rPr lang="fr-FR" sz="1400" b="1" baseline="-25000"/>
                    <a:t>B</a:t>
                  </a:r>
                  <a:endParaRPr lang="fr-FR" sz="1400" b="1"/>
                </a:p>
              </p:txBody>
            </p:sp>
            <p:sp>
              <p:nvSpPr>
                <p:cNvPr id="43164" name="Text Box 16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91" y="4849"/>
                  <a:ext cx="700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J</a:t>
                  </a:r>
                  <a:r>
                    <a:rPr lang="fr-FR" sz="1400" b="1" baseline="-25000"/>
                    <a:t>B</a:t>
                  </a:r>
                  <a:endParaRPr lang="fr-FR" sz="1400" b="1"/>
                </a:p>
              </p:txBody>
            </p:sp>
            <p:sp>
              <p:nvSpPr>
                <p:cNvPr id="43165" name="Text Box 161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43" y="4856"/>
                  <a:ext cx="60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/>
                    <a:t>Q</a:t>
                  </a:r>
                  <a:r>
                    <a:rPr lang="fr-FR" sz="1400" b="1" baseline="-25000"/>
                    <a:t>B</a:t>
                  </a:r>
                  <a:endParaRPr lang="fr-FR" sz="1400" b="1"/>
                </a:p>
              </p:txBody>
            </p:sp>
            <p:sp>
              <p:nvSpPr>
                <p:cNvPr id="43166" name="Text Box 16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31" y="5375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/>
                </a:p>
              </p:txBody>
            </p:sp>
            <p:sp>
              <p:nvSpPr>
                <p:cNvPr id="43167" name="Line 1619"/>
                <p:cNvSpPr>
                  <a:spLocks noChangeAspect="1" noChangeShapeType="1"/>
                </p:cNvSpPr>
                <p:nvPr/>
              </p:nvSpPr>
              <p:spPr bwMode="auto">
                <a:xfrm>
                  <a:off x="5999" y="5980"/>
                  <a:ext cx="14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3150" name="Line 1620"/>
              <p:cNvSpPr>
                <a:spLocks noChangeAspect="1" noChangeShapeType="1"/>
              </p:cNvSpPr>
              <p:nvPr/>
            </p:nvSpPr>
            <p:spPr bwMode="auto">
              <a:xfrm flipV="1">
                <a:off x="3062" y="1367"/>
                <a:ext cx="0" cy="651"/>
              </a:xfrm>
              <a:prstGeom prst="line">
                <a:avLst/>
              </a:prstGeom>
              <a:ln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51" name="Text Box 1621"/>
              <p:cNvSpPr txBox="1">
                <a:spLocks noChangeAspect="1" noChangeArrowheads="1"/>
              </p:cNvSpPr>
              <p:nvPr/>
            </p:nvSpPr>
            <p:spPr bwMode="auto">
              <a:xfrm>
                <a:off x="3614" y="944"/>
                <a:ext cx="312" cy="26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Q</a:t>
                </a:r>
                <a:r>
                  <a:rPr lang="fr-FR" sz="1400" b="1" baseline="-25000"/>
                  <a:t>C</a:t>
                </a:r>
                <a:endParaRPr lang="fr-FR" sz="1400" b="1"/>
              </a:p>
            </p:txBody>
          </p:sp>
          <p:sp>
            <p:nvSpPr>
              <p:cNvPr id="43152" name="Line 1622"/>
              <p:cNvSpPr>
                <a:spLocks noChangeAspect="1" noChangeShapeType="1"/>
              </p:cNvSpPr>
              <p:nvPr/>
            </p:nvSpPr>
            <p:spPr bwMode="auto">
              <a:xfrm flipV="1">
                <a:off x="968" y="2394"/>
                <a:ext cx="311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53" name="Line 1623"/>
              <p:cNvSpPr>
                <a:spLocks noChangeAspect="1" noChangeShapeType="1"/>
              </p:cNvSpPr>
              <p:nvPr/>
            </p:nvSpPr>
            <p:spPr bwMode="auto">
              <a:xfrm flipV="1">
                <a:off x="800" y="2284"/>
                <a:ext cx="328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0" name="Group 1624"/>
              <p:cNvGrpSpPr>
                <a:grpSpLocks noChangeAspect="1"/>
              </p:cNvGrpSpPr>
              <p:nvPr/>
            </p:nvGrpSpPr>
            <p:grpSpPr bwMode="auto">
              <a:xfrm>
                <a:off x="1035" y="2321"/>
                <a:ext cx="183" cy="147"/>
                <a:chOff x="2382" y="4588"/>
                <a:chExt cx="410" cy="329"/>
              </a:xfrm>
            </p:grpSpPr>
            <p:sp>
              <p:nvSpPr>
                <p:cNvPr id="43157" name="AutoShape 162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60" y="4610"/>
                  <a:ext cx="329" cy="285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158" name="Oval 16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79" y="4697"/>
                  <a:ext cx="113" cy="11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3155" name="Line 1627"/>
              <p:cNvSpPr>
                <a:spLocks noChangeAspect="1" noChangeShapeType="1"/>
              </p:cNvSpPr>
              <p:nvPr/>
            </p:nvSpPr>
            <p:spPr bwMode="auto">
              <a:xfrm flipV="1">
                <a:off x="965" y="2288"/>
                <a:ext cx="0" cy="109"/>
              </a:xfrm>
              <a:prstGeom prst="line">
                <a:avLst/>
              </a:prstGeom>
              <a:ln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156" name="Text Box 1628"/>
              <p:cNvSpPr txBox="1">
                <a:spLocks noChangeAspect="1" noChangeArrowheads="1"/>
              </p:cNvSpPr>
              <p:nvPr/>
            </p:nvSpPr>
            <p:spPr bwMode="auto">
              <a:xfrm>
                <a:off x="661" y="2204"/>
                <a:ext cx="250" cy="17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X</a:t>
                </a:r>
              </a:p>
            </p:txBody>
          </p:sp>
        </p:grpSp>
        <p:sp>
          <p:nvSpPr>
            <p:cNvPr id="43102" name="AutoShape 1629"/>
            <p:cNvSpPr>
              <a:spLocks noChangeArrowheads="1"/>
            </p:cNvSpPr>
            <p:nvPr/>
          </p:nvSpPr>
          <p:spPr bwMode="auto">
            <a:xfrm rot="10800000">
              <a:off x="2967" y="2881"/>
              <a:ext cx="129" cy="213"/>
            </a:xfrm>
            <a:prstGeom prst="moon">
              <a:avLst>
                <a:gd name="adj" fmla="val 875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3103" name="Line 1630"/>
            <p:cNvSpPr>
              <a:spLocks noChangeShapeType="1"/>
            </p:cNvSpPr>
            <p:nvPr/>
          </p:nvSpPr>
          <p:spPr bwMode="auto">
            <a:xfrm>
              <a:off x="1322" y="2827"/>
              <a:ext cx="0" cy="691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104" name="Line 1631"/>
            <p:cNvSpPr>
              <a:spLocks noChangeShapeType="1"/>
            </p:cNvSpPr>
            <p:nvPr/>
          </p:nvSpPr>
          <p:spPr bwMode="auto">
            <a:xfrm>
              <a:off x="2594" y="2816"/>
              <a:ext cx="0" cy="703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105" name="Line 1632"/>
            <p:cNvSpPr>
              <a:spLocks noChangeShapeType="1"/>
            </p:cNvSpPr>
            <p:nvPr/>
          </p:nvSpPr>
          <p:spPr bwMode="auto">
            <a:xfrm>
              <a:off x="3854" y="2811"/>
              <a:ext cx="0" cy="703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106" name="Line 1633"/>
            <p:cNvSpPr>
              <a:spLocks noChangeShapeType="1"/>
            </p:cNvSpPr>
            <p:nvPr/>
          </p:nvSpPr>
          <p:spPr bwMode="auto">
            <a:xfrm>
              <a:off x="1375" y="3268"/>
              <a:ext cx="0" cy="363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107" name="Line 1634"/>
            <p:cNvSpPr>
              <a:spLocks noChangeShapeType="1"/>
            </p:cNvSpPr>
            <p:nvPr/>
          </p:nvSpPr>
          <p:spPr bwMode="auto">
            <a:xfrm>
              <a:off x="2645" y="3265"/>
              <a:ext cx="0" cy="363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108" name="Line 1635"/>
            <p:cNvSpPr>
              <a:spLocks noChangeShapeType="1"/>
            </p:cNvSpPr>
            <p:nvPr/>
          </p:nvSpPr>
          <p:spPr bwMode="auto">
            <a:xfrm>
              <a:off x="3899" y="3257"/>
              <a:ext cx="0" cy="385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109" name="AutoShape 1636"/>
            <p:cNvSpPr>
              <a:spLocks noChangeArrowheads="1"/>
            </p:cNvSpPr>
            <p:nvPr/>
          </p:nvSpPr>
          <p:spPr bwMode="auto">
            <a:xfrm rot="10800000">
              <a:off x="1701" y="2870"/>
              <a:ext cx="129" cy="213"/>
            </a:xfrm>
            <a:prstGeom prst="moon">
              <a:avLst>
                <a:gd name="adj" fmla="val 875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43110" name="AutoShape 1637"/>
            <p:cNvSpPr>
              <a:spLocks noChangeArrowheads="1"/>
            </p:cNvSpPr>
            <p:nvPr/>
          </p:nvSpPr>
          <p:spPr bwMode="auto">
            <a:xfrm rot="10800000">
              <a:off x="4248" y="2883"/>
              <a:ext cx="129" cy="213"/>
            </a:xfrm>
            <a:prstGeom prst="moon">
              <a:avLst>
                <a:gd name="adj" fmla="val 875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032" name="Text Box 1640"/>
          <p:cNvSpPr txBox="1">
            <a:spLocks noChangeArrowheads="1"/>
          </p:cNvSpPr>
          <p:nvPr/>
        </p:nvSpPr>
        <p:spPr bwMode="auto">
          <a:xfrm>
            <a:off x="4643438" y="3716338"/>
            <a:ext cx="4105275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>
                <a:cs typeface="Arabic Transparent" pitchFamily="2" charset="-78"/>
              </a:rPr>
              <a:t>ـ استخرج معادلة </a:t>
            </a:r>
            <a:r>
              <a:rPr lang="fr-FR">
                <a:cs typeface="Arabic Transparent" pitchFamily="2" charset="-78"/>
              </a:rPr>
              <a:t>H</a:t>
            </a:r>
            <a:r>
              <a:rPr lang="ar-DZ">
                <a:cs typeface="Arabic Transparent" pitchFamily="2" charset="-78"/>
              </a:rPr>
              <a:t> وناقشها حسب حالة </a:t>
            </a:r>
            <a:r>
              <a:rPr lang="fr-FR">
                <a:cs typeface="Arabic Transparent" pitchFamily="2" charset="-78"/>
              </a:rPr>
              <a:t>X</a:t>
            </a:r>
            <a:r>
              <a:rPr lang="ar-DZ">
                <a:cs typeface="Arabic Transparent" pitchFamily="2" charset="-78"/>
              </a:rPr>
              <a:t> .</a:t>
            </a:r>
            <a:endParaRPr lang="fr-FR">
              <a:cs typeface="Arabic Transparent" pitchFamily="2" charset="-78"/>
            </a:endParaRPr>
          </a:p>
        </p:txBody>
      </p:sp>
      <p:sp>
        <p:nvSpPr>
          <p:cNvPr id="61033" name="Text Box 1641"/>
          <p:cNvSpPr txBox="1">
            <a:spLocks noChangeArrowheads="1"/>
          </p:cNvSpPr>
          <p:nvPr/>
        </p:nvSpPr>
        <p:spPr bwMode="auto">
          <a:xfrm>
            <a:off x="6299200" y="4076700"/>
            <a:ext cx="2376488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>
                <a:cs typeface="Arabic Transparent" pitchFamily="2" charset="-78"/>
              </a:rPr>
              <a:t>ـ اكمل الجدول التالي .</a:t>
            </a:r>
            <a:endParaRPr lang="fr-FR"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1" grpId="0"/>
      <p:bldP spid="61032" grpId="0"/>
      <p:bldP spid="610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7" name="Text Box 1111"/>
          <p:cNvSpPr txBox="1">
            <a:spLocks noChangeArrowheads="1"/>
          </p:cNvSpPr>
          <p:nvPr/>
        </p:nvSpPr>
        <p:spPr bwMode="auto">
          <a:xfrm>
            <a:off x="357158" y="214290"/>
            <a:ext cx="2447925" cy="396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FF3300"/>
                </a:solidFill>
              </a:rPr>
              <a:t>H = Q</a:t>
            </a:r>
            <a:r>
              <a:rPr lang="fr-FR" sz="2000" baseline="-25000">
                <a:solidFill>
                  <a:srgbClr val="FF3300"/>
                </a:solidFill>
              </a:rPr>
              <a:t>A</a:t>
            </a:r>
            <a:r>
              <a:rPr lang="fr-FR" sz="2000">
                <a:solidFill>
                  <a:srgbClr val="FF3300"/>
                </a:solidFill>
              </a:rPr>
              <a:t>X + Q</a:t>
            </a:r>
            <a:r>
              <a:rPr lang="fr-FR" sz="2000" baseline="-25000">
                <a:solidFill>
                  <a:srgbClr val="FF3300"/>
                </a:solidFill>
              </a:rPr>
              <a:t>A</a:t>
            </a:r>
            <a:r>
              <a:rPr lang="fr-FR" sz="20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61528" name="Line 1112"/>
          <p:cNvSpPr>
            <a:spLocks noChangeShapeType="1"/>
          </p:cNvSpPr>
          <p:nvPr/>
        </p:nvSpPr>
        <p:spPr bwMode="auto">
          <a:xfrm>
            <a:off x="1712883" y="274615"/>
            <a:ext cx="1444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1529" name="Line 1113"/>
          <p:cNvSpPr>
            <a:spLocks noChangeShapeType="1"/>
          </p:cNvSpPr>
          <p:nvPr/>
        </p:nvSpPr>
        <p:spPr bwMode="auto">
          <a:xfrm>
            <a:off x="1982758" y="274615"/>
            <a:ext cx="1444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1530" name="Text Box 1114"/>
          <p:cNvSpPr txBox="1">
            <a:spLocks noChangeArrowheads="1"/>
          </p:cNvSpPr>
          <p:nvPr/>
        </p:nvSpPr>
        <p:spPr bwMode="auto">
          <a:xfrm>
            <a:off x="107950" y="4295787"/>
            <a:ext cx="719138" cy="37623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X=0</a:t>
            </a:r>
          </a:p>
        </p:txBody>
      </p:sp>
      <p:sp>
        <p:nvSpPr>
          <p:cNvPr id="61531" name="AutoShape 1115"/>
          <p:cNvSpPr>
            <a:spLocks noChangeArrowheads="1"/>
          </p:cNvSpPr>
          <p:nvPr/>
        </p:nvSpPr>
        <p:spPr bwMode="auto">
          <a:xfrm>
            <a:off x="898525" y="4389449"/>
            <a:ext cx="433388" cy="144463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61533" name="Text Box 1117"/>
          <p:cNvSpPr txBox="1">
            <a:spLocks noChangeArrowheads="1"/>
          </p:cNvSpPr>
          <p:nvPr/>
        </p:nvSpPr>
        <p:spPr bwMode="auto">
          <a:xfrm>
            <a:off x="34925" y="1062018"/>
            <a:ext cx="719138" cy="376238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X=1</a:t>
            </a:r>
          </a:p>
        </p:txBody>
      </p:sp>
      <p:sp>
        <p:nvSpPr>
          <p:cNvPr id="61534" name="AutoShape 1118"/>
          <p:cNvSpPr>
            <a:spLocks noChangeArrowheads="1"/>
          </p:cNvSpPr>
          <p:nvPr/>
        </p:nvSpPr>
        <p:spPr bwMode="auto">
          <a:xfrm>
            <a:off x="803275" y="1155681"/>
            <a:ext cx="433388" cy="144462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535" name="Text Box 1119"/>
          <p:cNvSpPr txBox="1">
            <a:spLocks noChangeArrowheads="1"/>
          </p:cNvSpPr>
          <p:nvPr/>
        </p:nvSpPr>
        <p:spPr bwMode="auto">
          <a:xfrm>
            <a:off x="1349375" y="1041381"/>
            <a:ext cx="1008063" cy="37623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H = Q</a:t>
            </a:r>
            <a:r>
              <a:rPr lang="fr-FR" baseline="-25000"/>
              <a:t>A</a:t>
            </a:r>
            <a:endParaRPr lang="fr-FR"/>
          </a:p>
        </p:txBody>
      </p:sp>
      <p:grpSp>
        <p:nvGrpSpPr>
          <p:cNvPr id="2" name="Group 1314"/>
          <p:cNvGrpSpPr>
            <a:grpSpLocks/>
          </p:cNvGrpSpPr>
          <p:nvPr/>
        </p:nvGrpSpPr>
        <p:grpSpPr bwMode="auto">
          <a:xfrm>
            <a:off x="1476375" y="4275149"/>
            <a:ext cx="1008063" cy="376238"/>
            <a:chOff x="930" y="2914"/>
            <a:chExt cx="635" cy="237"/>
          </a:xfrm>
          <a:noFill/>
        </p:grpSpPr>
        <p:sp>
          <p:nvSpPr>
            <p:cNvPr id="44233" name="Text Box 1116"/>
            <p:cNvSpPr txBox="1">
              <a:spLocks noChangeArrowheads="1"/>
            </p:cNvSpPr>
            <p:nvPr/>
          </p:nvSpPr>
          <p:spPr bwMode="auto">
            <a:xfrm>
              <a:off x="930" y="2914"/>
              <a:ext cx="635" cy="23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/>
                <a:t>H = Q</a:t>
              </a:r>
              <a:r>
                <a:rPr lang="fr-FR" baseline="-25000" dirty="0"/>
                <a:t>A</a:t>
              </a:r>
              <a:endParaRPr lang="fr-FR" dirty="0"/>
            </a:p>
          </p:txBody>
        </p:sp>
        <p:sp>
          <p:nvSpPr>
            <p:cNvPr id="44234" name="Line 1120"/>
            <p:cNvSpPr>
              <a:spLocks noChangeShapeType="1"/>
            </p:cNvSpPr>
            <p:nvPr/>
          </p:nvSpPr>
          <p:spPr bwMode="auto">
            <a:xfrm>
              <a:off x="1259" y="2947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61727" name="Rectangle 1311"/>
          <p:cNvSpPr>
            <a:spLocks noChangeArrowheads="1"/>
          </p:cNvSpPr>
          <p:nvPr/>
        </p:nvSpPr>
        <p:spPr bwMode="auto">
          <a:xfrm>
            <a:off x="4643438" y="714356"/>
            <a:ext cx="1577975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DZ" sz="2400" b="1">
                <a:solidFill>
                  <a:srgbClr val="006600"/>
                </a:solidFill>
                <a:ea typeface="Times New Roman" pitchFamily="18" charset="0"/>
                <a:cs typeface="Arabic Transparent" pitchFamily="2" charset="-78"/>
              </a:rPr>
              <a:t>عداد تصاعدي</a:t>
            </a:r>
            <a:endParaRPr lang="fr-FR" sz="2400" b="1">
              <a:solidFill>
                <a:srgbClr val="0066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61729" name="Rectangle 1313"/>
          <p:cNvSpPr>
            <a:spLocks noChangeArrowheads="1"/>
          </p:cNvSpPr>
          <p:nvPr/>
        </p:nvSpPr>
        <p:spPr bwMode="auto">
          <a:xfrm>
            <a:off x="4859338" y="4000504"/>
            <a:ext cx="1603375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DZ" sz="2400" b="1">
                <a:solidFill>
                  <a:srgbClr val="006600"/>
                </a:solidFill>
                <a:ea typeface="Times New Roman" pitchFamily="18" charset="0"/>
                <a:cs typeface="Arabic Transparent" pitchFamily="2" charset="-78"/>
              </a:rPr>
              <a:t>عدادات تنازلي</a:t>
            </a:r>
            <a:endParaRPr lang="fr-FR" sz="2400" b="1">
              <a:solidFill>
                <a:srgbClr val="0066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grpSp>
        <p:nvGrpSpPr>
          <p:cNvPr id="380" name="Groupe 379"/>
          <p:cNvGrpSpPr/>
          <p:nvPr/>
        </p:nvGrpSpPr>
        <p:grpSpPr>
          <a:xfrm>
            <a:off x="642910" y="1514444"/>
            <a:ext cx="7682207" cy="1978435"/>
            <a:chOff x="500034" y="4808151"/>
            <a:chExt cx="7682207" cy="1978435"/>
          </a:xfrm>
        </p:grpSpPr>
        <p:sp>
          <p:nvSpPr>
            <p:cNvPr id="303" name="Line 429"/>
            <p:cNvSpPr>
              <a:spLocks noChangeAspect="1" noChangeShapeType="1"/>
            </p:cNvSpPr>
            <p:nvPr/>
          </p:nvSpPr>
          <p:spPr bwMode="auto">
            <a:xfrm flipH="1">
              <a:off x="3156624" y="5741361"/>
              <a:ext cx="180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4" name="Line 401"/>
            <p:cNvSpPr>
              <a:spLocks noChangeAspect="1" noChangeShapeType="1"/>
            </p:cNvSpPr>
            <p:nvPr/>
          </p:nvSpPr>
          <p:spPr bwMode="auto">
            <a:xfrm flipV="1">
              <a:off x="3162905" y="5459982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5" name="Oval 444"/>
            <p:cNvSpPr>
              <a:spLocks noChangeAspect="1" noChangeArrowheads="1"/>
            </p:cNvSpPr>
            <p:nvPr/>
          </p:nvSpPr>
          <p:spPr bwMode="auto">
            <a:xfrm>
              <a:off x="3149943" y="5720626"/>
              <a:ext cx="29812" cy="298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" name="Line 428"/>
            <p:cNvSpPr>
              <a:spLocks noChangeAspect="1" noChangeShapeType="1"/>
            </p:cNvSpPr>
            <p:nvPr/>
          </p:nvSpPr>
          <p:spPr bwMode="auto">
            <a:xfrm flipH="1">
              <a:off x="3156423" y="6513893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307" name="Connecteur en angle 306"/>
            <p:cNvCxnSpPr/>
            <p:nvPr/>
          </p:nvCxnSpPr>
          <p:spPr>
            <a:xfrm>
              <a:off x="5896391" y="5779809"/>
              <a:ext cx="864000" cy="360000"/>
            </a:xfrm>
            <a:prstGeom prst="bentConnector3">
              <a:avLst>
                <a:gd name="adj1" fmla="val 3501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Connecteur en angle 307"/>
            <p:cNvCxnSpPr/>
            <p:nvPr/>
          </p:nvCxnSpPr>
          <p:spPr>
            <a:xfrm>
              <a:off x="4165571" y="5772125"/>
              <a:ext cx="864000" cy="360000"/>
            </a:xfrm>
            <a:prstGeom prst="bentConnector3">
              <a:avLst>
                <a:gd name="adj1" fmla="val 3501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Connecteur en angle 308"/>
            <p:cNvCxnSpPr/>
            <p:nvPr/>
          </p:nvCxnSpPr>
          <p:spPr>
            <a:xfrm>
              <a:off x="2444315" y="5764441"/>
              <a:ext cx="864000" cy="360000"/>
            </a:xfrm>
            <a:prstGeom prst="bentConnector3">
              <a:avLst>
                <a:gd name="adj1" fmla="val 3501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0" name="Line 372"/>
            <p:cNvSpPr>
              <a:spLocks noChangeAspect="1" noChangeShapeType="1"/>
            </p:cNvSpPr>
            <p:nvPr/>
          </p:nvSpPr>
          <p:spPr bwMode="auto">
            <a:xfrm>
              <a:off x="6198380" y="5094060"/>
              <a:ext cx="0" cy="684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1" name="Line 373"/>
            <p:cNvSpPr>
              <a:spLocks noChangeAspect="1" noChangeShapeType="1"/>
            </p:cNvSpPr>
            <p:nvPr/>
          </p:nvSpPr>
          <p:spPr bwMode="auto">
            <a:xfrm>
              <a:off x="4467480" y="5081993"/>
              <a:ext cx="0" cy="684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2" name="Line 400"/>
            <p:cNvSpPr>
              <a:spLocks noChangeAspect="1" noChangeShapeType="1"/>
            </p:cNvSpPr>
            <p:nvPr/>
          </p:nvSpPr>
          <p:spPr bwMode="auto">
            <a:xfrm>
              <a:off x="1056101" y="5467057"/>
              <a:ext cx="5508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3" name="Text Box 374"/>
            <p:cNvSpPr txBox="1">
              <a:spLocks noChangeAspect="1" noChangeArrowheads="1"/>
            </p:cNvSpPr>
            <p:nvPr/>
          </p:nvSpPr>
          <p:spPr bwMode="auto">
            <a:xfrm>
              <a:off x="821491" y="5325771"/>
              <a:ext cx="305902" cy="2864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1</a:t>
              </a:r>
            </a:p>
          </p:txBody>
        </p:sp>
        <p:sp>
          <p:nvSpPr>
            <p:cNvPr id="314" name="Line 392"/>
            <p:cNvSpPr>
              <a:spLocks noChangeAspect="1" noChangeShapeType="1"/>
            </p:cNvSpPr>
            <p:nvPr/>
          </p:nvSpPr>
          <p:spPr bwMode="auto">
            <a:xfrm>
              <a:off x="776123" y="6110986"/>
              <a:ext cx="74142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5" name="Text Box 393"/>
            <p:cNvSpPr txBox="1">
              <a:spLocks noChangeAspect="1" noChangeArrowheads="1"/>
            </p:cNvSpPr>
            <p:nvPr/>
          </p:nvSpPr>
          <p:spPr bwMode="auto">
            <a:xfrm>
              <a:off x="500034" y="5950462"/>
              <a:ext cx="421263" cy="2864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16" name="AutoShape 395"/>
            <p:cNvSpPr>
              <a:spLocks noChangeAspect="1"/>
            </p:cNvSpPr>
            <p:nvPr/>
          </p:nvSpPr>
          <p:spPr bwMode="auto">
            <a:xfrm rot="16200000">
              <a:off x="890808" y="5948640"/>
              <a:ext cx="101757" cy="76373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7" name="AutoShape 396"/>
            <p:cNvSpPr>
              <a:spLocks noChangeAspect="1"/>
            </p:cNvSpPr>
            <p:nvPr/>
          </p:nvSpPr>
          <p:spPr bwMode="auto">
            <a:xfrm rot="16200000">
              <a:off x="1040843" y="5949537"/>
              <a:ext cx="101757" cy="76373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8" name="Line 397"/>
            <p:cNvSpPr>
              <a:spLocks noChangeAspect="1" noChangeShapeType="1"/>
            </p:cNvSpPr>
            <p:nvPr/>
          </p:nvSpPr>
          <p:spPr bwMode="auto">
            <a:xfrm>
              <a:off x="980325" y="6042188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9" name="Line 398"/>
            <p:cNvSpPr>
              <a:spLocks noChangeAspect="1" noChangeShapeType="1"/>
            </p:cNvSpPr>
            <p:nvPr/>
          </p:nvSpPr>
          <p:spPr bwMode="auto">
            <a:xfrm>
              <a:off x="1136235" y="6043533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0" name="Line 399"/>
            <p:cNvSpPr>
              <a:spLocks noChangeAspect="1" noChangeShapeType="1"/>
            </p:cNvSpPr>
            <p:nvPr/>
          </p:nvSpPr>
          <p:spPr bwMode="auto">
            <a:xfrm>
              <a:off x="826675" y="6036361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1" name="Oval 404"/>
            <p:cNvSpPr>
              <a:spLocks noChangeAspect="1" noChangeArrowheads="1"/>
            </p:cNvSpPr>
            <p:nvPr/>
          </p:nvSpPr>
          <p:spPr bwMode="auto">
            <a:xfrm>
              <a:off x="1522734" y="6071079"/>
              <a:ext cx="85549" cy="85549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2" name="Line 407"/>
            <p:cNvSpPr>
              <a:spLocks noChangeAspect="1" noChangeShapeType="1"/>
            </p:cNvSpPr>
            <p:nvPr/>
          </p:nvSpPr>
          <p:spPr bwMode="auto">
            <a:xfrm>
              <a:off x="2448218" y="6557152"/>
              <a:ext cx="2346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3" name="Rectangle 408"/>
            <p:cNvSpPr>
              <a:spLocks noChangeAspect="1" noChangeArrowheads="1"/>
            </p:cNvSpPr>
            <p:nvPr/>
          </p:nvSpPr>
          <p:spPr bwMode="auto">
            <a:xfrm>
              <a:off x="1616060" y="5575933"/>
              <a:ext cx="820493" cy="109787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4" name="Text Box 409"/>
            <p:cNvSpPr txBox="1">
              <a:spLocks noChangeAspect="1" noChangeArrowheads="1"/>
            </p:cNvSpPr>
            <p:nvPr/>
          </p:nvSpPr>
          <p:spPr bwMode="auto">
            <a:xfrm>
              <a:off x="2094357" y="6376981"/>
              <a:ext cx="431634" cy="4070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325" name="AutoShape 410"/>
            <p:cNvSpPr>
              <a:spLocks noChangeAspect="1" noChangeArrowheads="1"/>
            </p:cNvSpPr>
            <p:nvPr/>
          </p:nvSpPr>
          <p:spPr bwMode="auto">
            <a:xfrm rot="5400000">
              <a:off x="1605691" y="6056821"/>
              <a:ext cx="158136" cy="136101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6" name="Text Box 411"/>
            <p:cNvSpPr txBox="1">
              <a:spLocks noChangeAspect="1" noChangeArrowheads="1"/>
            </p:cNvSpPr>
            <p:nvPr/>
          </p:nvSpPr>
          <p:spPr bwMode="auto">
            <a:xfrm>
              <a:off x="1581063" y="6365315"/>
              <a:ext cx="453669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327" name="Text Box 412"/>
            <p:cNvSpPr txBox="1">
              <a:spLocks noChangeAspect="1" noChangeArrowheads="1"/>
            </p:cNvSpPr>
            <p:nvPr/>
          </p:nvSpPr>
          <p:spPr bwMode="auto">
            <a:xfrm>
              <a:off x="1577174" y="5617411"/>
              <a:ext cx="526256" cy="32923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328" name="Text Box 413"/>
            <p:cNvSpPr txBox="1">
              <a:spLocks noChangeAspect="1" noChangeArrowheads="1"/>
            </p:cNvSpPr>
            <p:nvPr/>
          </p:nvSpPr>
          <p:spPr bwMode="auto">
            <a:xfrm>
              <a:off x="2072321" y="5609634"/>
              <a:ext cx="508109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329" name="Text Box 414"/>
            <p:cNvSpPr txBox="1">
              <a:spLocks noChangeAspect="1" noChangeArrowheads="1"/>
            </p:cNvSpPr>
            <p:nvPr/>
          </p:nvSpPr>
          <p:spPr bwMode="auto">
            <a:xfrm>
              <a:off x="1713275" y="5985530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30" name="Line 415"/>
            <p:cNvSpPr>
              <a:spLocks noChangeAspect="1" noChangeShapeType="1"/>
            </p:cNvSpPr>
            <p:nvPr/>
          </p:nvSpPr>
          <p:spPr bwMode="auto">
            <a:xfrm>
              <a:off x="2186387" y="6421052"/>
              <a:ext cx="14387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1" name="Line 417"/>
            <p:cNvSpPr>
              <a:spLocks noChangeAspect="1" noChangeShapeType="1"/>
            </p:cNvSpPr>
            <p:nvPr/>
          </p:nvSpPr>
          <p:spPr bwMode="auto">
            <a:xfrm flipH="1">
              <a:off x="1403484" y="6516970"/>
              <a:ext cx="210576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2" name="Line 418"/>
            <p:cNvSpPr>
              <a:spLocks noChangeAspect="1" noChangeShapeType="1"/>
            </p:cNvSpPr>
            <p:nvPr/>
          </p:nvSpPr>
          <p:spPr bwMode="auto">
            <a:xfrm flipH="1">
              <a:off x="1413261" y="5749623"/>
              <a:ext cx="210576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3" name="Line 419"/>
            <p:cNvSpPr>
              <a:spLocks noChangeAspect="1" noChangeShapeType="1"/>
            </p:cNvSpPr>
            <p:nvPr/>
          </p:nvSpPr>
          <p:spPr bwMode="auto">
            <a:xfrm flipV="1">
              <a:off x="1409124" y="5460897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4" name="Text Box 420"/>
            <p:cNvSpPr txBox="1">
              <a:spLocks noChangeAspect="1" noChangeArrowheads="1"/>
            </p:cNvSpPr>
            <p:nvPr/>
          </p:nvSpPr>
          <p:spPr bwMode="auto">
            <a:xfrm>
              <a:off x="4293999" y="4826736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B</a:t>
              </a:r>
              <a:endParaRPr lang="fr-FR" sz="1400" b="1"/>
            </a:p>
          </p:txBody>
        </p:sp>
        <p:sp>
          <p:nvSpPr>
            <p:cNvPr id="335" name="Text Box 421"/>
            <p:cNvSpPr txBox="1">
              <a:spLocks noChangeAspect="1" noChangeArrowheads="1"/>
            </p:cNvSpPr>
            <p:nvPr/>
          </p:nvSpPr>
          <p:spPr bwMode="auto">
            <a:xfrm>
              <a:off x="6012195" y="4839565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336" name="Line 422"/>
            <p:cNvSpPr>
              <a:spLocks noChangeAspect="1" noChangeShapeType="1"/>
            </p:cNvSpPr>
            <p:nvPr/>
          </p:nvSpPr>
          <p:spPr bwMode="auto">
            <a:xfrm>
              <a:off x="2733470" y="5111806"/>
              <a:ext cx="0" cy="648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7" name="Text Box 423"/>
            <p:cNvSpPr txBox="1">
              <a:spLocks noChangeAspect="1" noChangeArrowheads="1"/>
            </p:cNvSpPr>
            <p:nvPr/>
          </p:nvSpPr>
          <p:spPr bwMode="auto">
            <a:xfrm>
              <a:off x="2584317" y="4857845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A</a:t>
              </a:r>
              <a:endParaRPr lang="fr-FR" sz="1400" b="1"/>
            </a:p>
          </p:txBody>
        </p:sp>
        <p:sp>
          <p:nvSpPr>
            <p:cNvPr id="338" name="Line 431"/>
            <p:cNvSpPr>
              <a:spLocks noChangeAspect="1" noChangeShapeType="1"/>
            </p:cNvSpPr>
            <p:nvPr/>
          </p:nvSpPr>
          <p:spPr bwMode="auto">
            <a:xfrm>
              <a:off x="4165674" y="6558449"/>
              <a:ext cx="29423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9" name="Rectangle 434"/>
            <p:cNvSpPr>
              <a:spLocks noChangeAspect="1" noChangeArrowheads="1"/>
            </p:cNvSpPr>
            <p:nvPr/>
          </p:nvSpPr>
          <p:spPr bwMode="auto">
            <a:xfrm>
              <a:off x="3342354" y="5579822"/>
              <a:ext cx="820882" cy="109922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0" name="Text Box 435"/>
            <p:cNvSpPr txBox="1">
              <a:spLocks noChangeAspect="1" noChangeArrowheads="1"/>
            </p:cNvSpPr>
            <p:nvPr/>
          </p:nvSpPr>
          <p:spPr bwMode="auto">
            <a:xfrm>
              <a:off x="3814117" y="6371114"/>
              <a:ext cx="446180" cy="3960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341" name="AutoShape 436"/>
            <p:cNvSpPr>
              <a:spLocks noChangeAspect="1" noChangeArrowheads="1"/>
            </p:cNvSpPr>
            <p:nvPr/>
          </p:nvSpPr>
          <p:spPr bwMode="auto">
            <a:xfrm rot="5400000">
              <a:off x="3337789" y="6061718"/>
              <a:ext cx="158108" cy="136939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2" name="Oval 437"/>
            <p:cNvSpPr>
              <a:spLocks noChangeAspect="1" noChangeArrowheads="1"/>
            </p:cNvSpPr>
            <p:nvPr/>
          </p:nvSpPr>
          <p:spPr bwMode="auto">
            <a:xfrm>
              <a:off x="3250560" y="6075979"/>
              <a:ext cx="85023" cy="850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3" name="Text Box 438"/>
            <p:cNvSpPr txBox="1">
              <a:spLocks noChangeAspect="1" noChangeArrowheads="1"/>
            </p:cNvSpPr>
            <p:nvPr/>
          </p:nvSpPr>
          <p:spPr bwMode="auto">
            <a:xfrm>
              <a:off x="3338592" y="6374878"/>
              <a:ext cx="404045" cy="32901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344" name="Text Box 439"/>
            <p:cNvSpPr txBox="1">
              <a:spLocks noChangeAspect="1" noChangeArrowheads="1"/>
            </p:cNvSpPr>
            <p:nvPr/>
          </p:nvSpPr>
          <p:spPr bwMode="auto">
            <a:xfrm>
              <a:off x="3315267" y="5588104"/>
              <a:ext cx="392007" cy="32901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345" name="Text Box 440"/>
            <p:cNvSpPr txBox="1">
              <a:spLocks noChangeAspect="1" noChangeArrowheads="1"/>
            </p:cNvSpPr>
            <p:nvPr/>
          </p:nvSpPr>
          <p:spPr bwMode="auto">
            <a:xfrm>
              <a:off x="3801326" y="5605420"/>
              <a:ext cx="442418" cy="39602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346" name="Text Box 441"/>
            <p:cNvSpPr txBox="1">
              <a:spLocks noChangeAspect="1" noChangeArrowheads="1"/>
            </p:cNvSpPr>
            <p:nvPr/>
          </p:nvSpPr>
          <p:spPr bwMode="auto">
            <a:xfrm>
              <a:off x="3408567" y="5989396"/>
              <a:ext cx="316013" cy="329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/>
            </a:p>
          </p:txBody>
        </p:sp>
        <p:sp>
          <p:nvSpPr>
            <p:cNvPr id="347" name="Line 442"/>
            <p:cNvSpPr>
              <a:spLocks noChangeAspect="1" noChangeShapeType="1"/>
            </p:cNvSpPr>
            <p:nvPr/>
          </p:nvSpPr>
          <p:spPr bwMode="auto">
            <a:xfrm>
              <a:off x="3902901" y="6416287"/>
              <a:ext cx="14371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48" name="Text Box 414"/>
            <p:cNvSpPr txBox="1">
              <a:spLocks noChangeAspect="1" noChangeArrowheads="1"/>
            </p:cNvSpPr>
            <p:nvPr/>
          </p:nvSpPr>
          <p:spPr bwMode="auto">
            <a:xfrm>
              <a:off x="3434269" y="5986627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49" name="Line 380"/>
            <p:cNvSpPr>
              <a:spLocks noChangeAspect="1" noChangeShapeType="1"/>
            </p:cNvSpPr>
            <p:nvPr/>
          </p:nvSpPr>
          <p:spPr bwMode="auto">
            <a:xfrm>
              <a:off x="5893521" y="6554567"/>
              <a:ext cx="26442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0" name="Rectangle 383"/>
            <p:cNvSpPr>
              <a:spLocks noChangeAspect="1" noChangeArrowheads="1"/>
            </p:cNvSpPr>
            <p:nvPr/>
          </p:nvSpPr>
          <p:spPr bwMode="auto">
            <a:xfrm>
              <a:off x="5066282" y="5587604"/>
              <a:ext cx="820633" cy="109818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1" name="Text Box 384"/>
            <p:cNvSpPr txBox="1">
              <a:spLocks noChangeAspect="1" noChangeArrowheads="1"/>
            </p:cNvSpPr>
            <p:nvPr/>
          </p:nvSpPr>
          <p:spPr bwMode="auto">
            <a:xfrm>
              <a:off x="5544672" y="6376645"/>
              <a:ext cx="483654" cy="3956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352" name="AutoShape 385"/>
            <p:cNvSpPr>
              <a:spLocks noChangeAspect="1" noChangeArrowheads="1"/>
            </p:cNvSpPr>
            <p:nvPr/>
          </p:nvSpPr>
          <p:spPr bwMode="auto">
            <a:xfrm rot="5400000">
              <a:off x="5061769" y="6069002"/>
              <a:ext cx="157959" cy="136898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53" name="Oval 386"/>
            <p:cNvSpPr>
              <a:spLocks noChangeAspect="1" noChangeArrowheads="1"/>
            </p:cNvSpPr>
            <p:nvPr/>
          </p:nvSpPr>
          <p:spPr bwMode="auto">
            <a:xfrm>
              <a:off x="4974516" y="6095328"/>
              <a:ext cx="84997" cy="849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54" name="Text Box 387"/>
            <p:cNvSpPr txBox="1">
              <a:spLocks noChangeAspect="1" noChangeArrowheads="1"/>
            </p:cNvSpPr>
            <p:nvPr/>
          </p:nvSpPr>
          <p:spPr bwMode="auto">
            <a:xfrm>
              <a:off x="5041460" y="6390937"/>
              <a:ext cx="476885" cy="3956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355" name="Text Box 388"/>
            <p:cNvSpPr txBox="1">
              <a:spLocks noChangeAspect="1" noChangeArrowheads="1"/>
            </p:cNvSpPr>
            <p:nvPr/>
          </p:nvSpPr>
          <p:spPr bwMode="auto">
            <a:xfrm>
              <a:off x="5020399" y="5598887"/>
              <a:ext cx="438523" cy="3956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356" name="Text Box 389"/>
            <p:cNvSpPr txBox="1">
              <a:spLocks noChangeAspect="1" noChangeArrowheads="1"/>
            </p:cNvSpPr>
            <p:nvPr/>
          </p:nvSpPr>
          <p:spPr bwMode="auto">
            <a:xfrm>
              <a:off x="5539406" y="5604152"/>
              <a:ext cx="409188" cy="39564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357" name="Text Box 390"/>
            <p:cNvSpPr txBox="1">
              <a:spLocks noChangeAspect="1" noChangeArrowheads="1"/>
            </p:cNvSpPr>
            <p:nvPr/>
          </p:nvSpPr>
          <p:spPr bwMode="auto">
            <a:xfrm>
              <a:off x="5132475" y="5996792"/>
              <a:ext cx="315917" cy="328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>
                <a:solidFill>
                  <a:srgbClr val="FF0000"/>
                </a:solidFill>
              </a:endParaRPr>
            </a:p>
          </p:txBody>
        </p:sp>
        <p:sp>
          <p:nvSpPr>
            <p:cNvPr id="358" name="Line 391"/>
            <p:cNvSpPr>
              <a:spLocks noChangeAspect="1" noChangeShapeType="1"/>
            </p:cNvSpPr>
            <p:nvPr/>
          </p:nvSpPr>
          <p:spPr bwMode="auto">
            <a:xfrm>
              <a:off x="5646969" y="6418768"/>
              <a:ext cx="14441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59" name="Text Box 414"/>
            <p:cNvSpPr txBox="1">
              <a:spLocks noChangeAspect="1" noChangeArrowheads="1"/>
            </p:cNvSpPr>
            <p:nvPr/>
          </p:nvSpPr>
          <p:spPr bwMode="auto">
            <a:xfrm>
              <a:off x="5150442" y="5989768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60" name="Line 372"/>
            <p:cNvSpPr>
              <a:spLocks noChangeAspect="1" noChangeShapeType="1"/>
            </p:cNvSpPr>
            <p:nvPr/>
          </p:nvSpPr>
          <p:spPr bwMode="auto">
            <a:xfrm>
              <a:off x="7846361" y="5062646"/>
              <a:ext cx="0" cy="712908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1" name="Line 364"/>
            <p:cNvSpPr>
              <a:spLocks noChangeAspect="1" noChangeShapeType="1"/>
            </p:cNvSpPr>
            <p:nvPr/>
          </p:nvSpPr>
          <p:spPr bwMode="auto">
            <a:xfrm flipV="1">
              <a:off x="6555267" y="5476961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2" name="Line 377"/>
            <p:cNvSpPr>
              <a:spLocks noChangeAspect="1" noChangeShapeType="1"/>
            </p:cNvSpPr>
            <p:nvPr/>
          </p:nvSpPr>
          <p:spPr bwMode="auto">
            <a:xfrm flipH="1">
              <a:off x="6542564" y="6543813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3" name="Line 378"/>
            <p:cNvSpPr>
              <a:spLocks noChangeAspect="1" noChangeShapeType="1"/>
            </p:cNvSpPr>
            <p:nvPr/>
          </p:nvSpPr>
          <p:spPr bwMode="auto">
            <a:xfrm flipH="1">
              <a:off x="6544059" y="5771280"/>
              <a:ext cx="204753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4" name="Text Box 421"/>
            <p:cNvSpPr txBox="1">
              <a:spLocks noChangeAspect="1" noChangeArrowheads="1"/>
            </p:cNvSpPr>
            <p:nvPr/>
          </p:nvSpPr>
          <p:spPr bwMode="auto">
            <a:xfrm>
              <a:off x="7655985" y="4808151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365" name="Line 380"/>
            <p:cNvSpPr>
              <a:spLocks noChangeAspect="1" noChangeShapeType="1"/>
            </p:cNvSpPr>
            <p:nvPr/>
          </p:nvSpPr>
          <p:spPr bwMode="auto">
            <a:xfrm>
              <a:off x="7583412" y="6555479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6" name="Line 381"/>
            <p:cNvSpPr>
              <a:spLocks noChangeAspect="1" noChangeShapeType="1"/>
            </p:cNvSpPr>
            <p:nvPr/>
          </p:nvSpPr>
          <p:spPr bwMode="auto">
            <a:xfrm>
              <a:off x="7580819" y="5764800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7" name="Rectangle 383"/>
            <p:cNvSpPr>
              <a:spLocks noChangeAspect="1" noChangeArrowheads="1"/>
            </p:cNvSpPr>
            <p:nvPr/>
          </p:nvSpPr>
          <p:spPr bwMode="auto">
            <a:xfrm>
              <a:off x="6757502" y="5596294"/>
              <a:ext cx="820924" cy="10979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8" name="Text Box 384"/>
            <p:cNvSpPr txBox="1">
              <a:spLocks noChangeAspect="1" noChangeArrowheads="1"/>
            </p:cNvSpPr>
            <p:nvPr/>
          </p:nvSpPr>
          <p:spPr bwMode="auto">
            <a:xfrm>
              <a:off x="7224021" y="6369341"/>
              <a:ext cx="483826" cy="39554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369" name="AutoShape 385"/>
            <p:cNvSpPr>
              <a:spLocks noChangeAspect="1" noChangeArrowheads="1"/>
            </p:cNvSpPr>
            <p:nvPr/>
          </p:nvSpPr>
          <p:spPr bwMode="auto">
            <a:xfrm rot="5400000">
              <a:off x="6753035" y="6077527"/>
              <a:ext cx="157918" cy="136946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70" name="Oval 386"/>
            <p:cNvSpPr>
              <a:spLocks noChangeAspect="1" noChangeArrowheads="1"/>
            </p:cNvSpPr>
            <p:nvPr/>
          </p:nvSpPr>
          <p:spPr bwMode="auto">
            <a:xfrm>
              <a:off x="6665703" y="6103888"/>
              <a:ext cx="85027" cy="849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71" name="Text Box 387"/>
            <p:cNvSpPr txBox="1">
              <a:spLocks noChangeAspect="1" noChangeArrowheads="1"/>
            </p:cNvSpPr>
            <p:nvPr/>
          </p:nvSpPr>
          <p:spPr bwMode="auto">
            <a:xfrm>
              <a:off x="6737938" y="6382877"/>
              <a:ext cx="477806" cy="39554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K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372" name="Text Box 388"/>
            <p:cNvSpPr txBox="1">
              <a:spLocks noChangeAspect="1" noChangeArrowheads="1"/>
            </p:cNvSpPr>
            <p:nvPr/>
          </p:nvSpPr>
          <p:spPr bwMode="auto">
            <a:xfrm>
              <a:off x="6711602" y="5607574"/>
              <a:ext cx="438679" cy="39554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J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373" name="Text Box 389"/>
            <p:cNvSpPr txBox="1">
              <a:spLocks noChangeAspect="1" noChangeArrowheads="1"/>
            </p:cNvSpPr>
            <p:nvPr/>
          </p:nvSpPr>
          <p:spPr bwMode="auto">
            <a:xfrm>
              <a:off x="7230793" y="5612838"/>
              <a:ext cx="409333" cy="39554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374" name="Text Box 390"/>
            <p:cNvSpPr txBox="1">
              <a:spLocks noChangeAspect="1" noChangeArrowheads="1"/>
            </p:cNvSpPr>
            <p:nvPr/>
          </p:nvSpPr>
          <p:spPr bwMode="auto">
            <a:xfrm>
              <a:off x="6823718" y="6005378"/>
              <a:ext cx="316029" cy="328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>
                <a:solidFill>
                  <a:srgbClr val="FF0000"/>
                </a:solidFill>
              </a:endParaRPr>
            </a:p>
          </p:txBody>
        </p:sp>
        <p:sp>
          <p:nvSpPr>
            <p:cNvPr id="375" name="Line 391"/>
            <p:cNvSpPr>
              <a:spLocks noChangeAspect="1" noChangeShapeType="1"/>
            </p:cNvSpPr>
            <p:nvPr/>
          </p:nvSpPr>
          <p:spPr bwMode="auto">
            <a:xfrm>
              <a:off x="7305286" y="6412205"/>
              <a:ext cx="14371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6" name="Text Box 414"/>
            <p:cNvSpPr txBox="1">
              <a:spLocks noChangeAspect="1" noChangeArrowheads="1"/>
            </p:cNvSpPr>
            <p:nvPr/>
          </p:nvSpPr>
          <p:spPr bwMode="auto">
            <a:xfrm>
              <a:off x="6845878" y="5999756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77" name="Line 377"/>
            <p:cNvSpPr>
              <a:spLocks noChangeAspect="1" noChangeShapeType="1"/>
            </p:cNvSpPr>
            <p:nvPr/>
          </p:nvSpPr>
          <p:spPr bwMode="auto">
            <a:xfrm flipH="1">
              <a:off x="4866117" y="6541988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8" name="Line 378"/>
            <p:cNvSpPr>
              <a:spLocks noChangeAspect="1" noChangeShapeType="1"/>
            </p:cNvSpPr>
            <p:nvPr/>
          </p:nvSpPr>
          <p:spPr bwMode="auto">
            <a:xfrm flipH="1">
              <a:off x="4867612" y="5779224"/>
              <a:ext cx="204753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9" name="Line 401"/>
            <p:cNvSpPr>
              <a:spLocks noChangeAspect="1" noChangeShapeType="1"/>
            </p:cNvSpPr>
            <p:nvPr/>
          </p:nvSpPr>
          <p:spPr bwMode="auto">
            <a:xfrm flipV="1">
              <a:off x="4863254" y="5463321"/>
              <a:ext cx="0" cy="108000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457" name="Groupe 456"/>
          <p:cNvGrpSpPr/>
          <p:nvPr/>
        </p:nvGrpSpPr>
        <p:grpSpPr>
          <a:xfrm>
            <a:off x="849473" y="4577334"/>
            <a:ext cx="7682207" cy="1983831"/>
            <a:chOff x="849473" y="4302689"/>
            <a:chExt cx="7682207" cy="1983831"/>
          </a:xfrm>
        </p:grpSpPr>
        <p:cxnSp>
          <p:nvCxnSpPr>
            <p:cNvPr id="381" name="Connecteur en angle 380"/>
            <p:cNvCxnSpPr/>
            <p:nvPr/>
          </p:nvCxnSpPr>
          <p:spPr>
            <a:xfrm flipV="1">
              <a:off x="6252330" y="5619850"/>
              <a:ext cx="839317" cy="40193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Connecteur en angle 381"/>
            <p:cNvCxnSpPr/>
            <p:nvPr/>
          </p:nvCxnSpPr>
          <p:spPr>
            <a:xfrm flipV="1">
              <a:off x="4518362" y="5602885"/>
              <a:ext cx="839317" cy="40193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3" name="Connecteur en angle 382"/>
            <p:cNvCxnSpPr/>
            <p:nvPr/>
          </p:nvCxnSpPr>
          <p:spPr>
            <a:xfrm flipV="1">
              <a:off x="2798981" y="5600394"/>
              <a:ext cx="839317" cy="40193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4" name="Line 392"/>
            <p:cNvSpPr>
              <a:spLocks noChangeAspect="1" noChangeShapeType="1"/>
            </p:cNvSpPr>
            <p:nvPr/>
          </p:nvSpPr>
          <p:spPr bwMode="auto">
            <a:xfrm>
              <a:off x="1125562" y="5586939"/>
              <a:ext cx="74142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5" name="Text Box 393"/>
            <p:cNvSpPr txBox="1">
              <a:spLocks noChangeAspect="1" noChangeArrowheads="1"/>
            </p:cNvSpPr>
            <p:nvPr/>
          </p:nvSpPr>
          <p:spPr bwMode="auto">
            <a:xfrm>
              <a:off x="849473" y="5453711"/>
              <a:ext cx="421263" cy="2864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H</a:t>
              </a:r>
            </a:p>
          </p:txBody>
        </p:sp>
        <p:sp>
          <p:nvSpPr>
            <p:cNvPr id="386" name="AutoShape 395"/>
            <p:cNvSpPr>
              <a:spLocks noChangeAspect="1"/>
            </p:cNvSpPr>
            <p:nvPr/>
          </p:nvSpPr>
          <p:spPr bwMode="auto">
            <a:xfrm rot="16200000">
              <a:off x="1240247" y="5424593"/>
              <a:ext cx="101757" cy="76373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7" name="AutoShape 396"/>
            <p:cNvSpPr>
              <a:spLocks noChangeAspect="1"/>
            </p:cNvSpPr>
            <p:nvPr/>
          </p:nvSpPr>
          <p:spPr bwMode="auto">
            <a:xfrm rot="16200000">
              <a:off x="1390282" y="5425490"/>
              <a:ext cx="101757" cy="76373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8" name="Line 397"/>
            <p:cNvSpPr>
              <a:spLocks noChangeAspect="1" noChangeShapeType="1"/>
            </p:cNvSpPr>
            <p:nvPr/>
          </p:nvSpPr>
          <p:spPr bwMode="auto">
            <a:xfrm>
              <a:off x="1329764" y="5518141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9" name="Line 398"/>
            <p:cNvSpPr>
              <a:spLocks noChangeAspect="1" noChangeShapeType="1"/>
            </p:cNvSpPr>
            <p:nvPr/>
          </p:nvSpPr>
          <p:spPr bwMode="auto">
            <a:xfrm>
              <a:off x="1485674" y="5519486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0" name="Line 399"/>
            <p:cNvSpPr>
              <a:spLocks noChangeAspect="1" noChangeShapeType="1"/>
            </p:cNvSpPr>
            <p:nvPr/>
          </p:nvSpPr>
          <p:spPr bwMode="auto">
            <a:xfrm>
              <a:off x="1176114" y="5512314"/>
              <a:ext cx="7411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1" name="Oval 404"/>
            <p:cNvSpPr>
              <a:spLocks noChangeAspect="1" noChangeArrowheads="1"/>
            </p:cNvSpPr>
            <p:nvPr/>
          </p:nvSpPr>
          <p:spPr bwMode="auto">
            <a:xfrm>
              <a:off x="1872175" y="5556762"/>
              <a:ext cx="85549" cy="85549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2" name="Line 407"/>
            <p:cNvSpPr>
              <a:spLocks noChangeAspect="1" noChangeShapeType="1"/>
            </p:cNvSpPr>
            <p:nvPr/>
          </p:nvSpPr>
          <p:spPr bwMode="auto">
            <a:xfrm>
              <a:off x="2797660" y="5219752"/>
              <a:ext cx="28775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3" name="Rectangle 408"/>
            <p:cNvSpPr>
              <a:spLocks noChangeAspect="1" noChangeArrowheads="1"/>
            </p:cNvSpPr>
            <p:nvPr/>
          </p:nvSpPr>
          <p:spPr bwMode="auto">
            <a:xfrm>
              <a:off x="1965501" y="5061616"/>
              <a:ext cx="820493" cy="109787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4" name="Text Box 409"/>
            <p:cNvSpPr txBox="1">
              <a:spLocks noChangeAspect="1" noChangeArrowheads="1"/>
            </p:cNvSpPr>
            <p:nvPr/>
          </p:nvSpPr>
          <p:spPr bwMode="auto">
            <a:xfrm>
              <a:off x="2421763" y="5879515"/>
              <a:ext cx="431634" cy="4070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395" name="AutoShape 410"/>
            <p:cNvSpPr>
              <a:spLocks noChangeAspect="1" noChangeArrowheads="1"/>
            </p:cNvSpPr>
            <p:nvPr/>
          </p:nvSpPr>
          <p:spPr bwMode="auto">
            <a:xfrm rot="5400000">
              <a:off x="1955132" y="5542504"/>
              <a:ext cx="158136" cy="136101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6" name="Text Box 411"/>
            <p:cNvSpPr txBox="1">
              <a:spLocks noChangeAspect="1" noChangeArrowheads="1"/>
            </p:cNvSpPr>
            <p:nvPr/>
          </p:nvSpPr>
          <p:spPr bwMode="auto">
            <a:xfrm>
              <a:off x="1935688" y="5878219"/>
              <a:ext cx="453669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397" name="Text Box 412"/>
            <p:cNvSpPr txBox="1">
              <a:spLocks noChangeAspect="1" noChangeArrowheads="1"/>
            </p:cNvSpPr>
            <p:nvPr/>
          </p:nvSpPr>
          <p:spPr bwMode="auto">
            <a:xfrm>
              <a:off x="1926615" y="5103094"/>
              <a:ext cx="526256" cy="32923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398" name="Text Box 413"/>
            <p:cNvSpPr txBox="1">
              <a:spLocks noChangeAspect="1" noChangeArrowheads="1"/>
            </p:cNvSpPr>
            <p:nvPr/>
          </p:nvSpPr>
          <p:spPr bwMode="auto">
            <a:xfrm>
              <a:off x="2421763" y="5095317"/>
              <a:ext cx="508110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A</a:t>
              </a:r>
              <a:endParaRPr lang="fr-FR" sz="1400" b="1" dirty="0"/>
            </a:p>
          </p:txBody>
        </p:sp>
        <p:sp>
          <p:nvSpPr>
            <p:cNvPr id="399" name="Text Box 414"/>
            <p:cNvSpPr txBox="1">
              <a:spLocks noChangeAspect="1" noChangeArrowheads="1"/>
            </p:cNvSpPr>
            <p:nvPr/>
          </p:nvSpPr>
          <p:spPr bwMode="auto">
            <a:xfrm>
              <a:off x="2062716" y="5471214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00" name="Line 415"/>
            <p:cNvSpPr>
              <a:spLocks noChangeAspect="1" noChangeShapeType="1"/>
            </p:cNvSpPr>
            <p:nvPr/>
          </p:nvSpPr>
          <p:spPr bwMode="auto">
            <a:xfrm>
              <a:off x="2535828" y="5906735"/>
              <a:ext cx="1049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1" name="Line 373"/>
            <p:cNvSpPr>
              <a:spLocks noChangeAspect="1" noChangeShapeType="1"/>
            </p:cNvSpPr>
            <p:nvPr/>
          </p:nvSpPr>
          <p:spPr bwMode="auto">
            <a:xfrm>
              <a:off x="4816919" y="4557946"/>
              <a:ext cx="0" cy="684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2" name="Text Box 420"/>
            <p:cNvSpPr txBox="1">
              <a:spLocks noChangeAspect="1" noChangeArrowheads="1"/>
            </p:cNvSpPr>
            <p:nvPr/>
          </p:nvSpPr>
          <p:spPr bwMode="auto">
            <a:xfrm>
              <a:off x="4643438" y="4302689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B</a:t>
              </a:r>
              <a:endParaRPr lang="fr-FR" sz="1400" b="1"/>
            </a:p>
          </p:txBody>
        </p:sp>
        <p:sp>
          <p:nvSpPr>
            <p:cNvPr id="403" name="Line 372"/>
            <p:cNvSpPr>
              <a:spLocks noChangeAspect="1" noChangeShapeType="1"/>
            </p:cNvSpPr>
            <p:nvPr/>
          </p:nvSpPr>
          <p:spPr bwMode="auto">
            <a:xfrm>
              <a:off x="6527647" y="4579915"/>
              <a:ext cx="0" cy="684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4" name="Text Box 421"/>
            <p:cNvSpPr txBox="1">
              <a:spLocks noChangeAspect="1" noChangeArrowheads="1"/>
            </p:cNvSpPr>
            <p:nvPr/>
          </p:nvSpPr>
          <p:spPr bwMode="auto">
            <a:xfrm>
              <a:off x="6361634" y="4330962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405" name="Line 422"/>
            <p:cNvSpPr>
              <a:spLocks noChangeAspect="1" noChangeShapeType="1"/>
            </p:cNvSpPr>
            <p:nvPr/>
          </p:nvSpPr>
          <p:spPr bwMode="auto">
            <a:xfrm>
              <a:off x="3094484" y="4574311"/>
              <a:ext cx="0" cy="648000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6" name="Text Box 423"/>
            <p:cNvSpPr txBox="1">
              <a:spLocks noChangeAspect="1" noChangeArrowheads="1"/>
            </p:cNvSpPr>
            <p:nvPr/>
          </p:nvSpPr>
          <p:spPr bwMode="auto">
            <a:xfrm>
              <a:off x="2933756" y="4333798"/>
              <a:ext cx="526256" cy="44459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A</a:t>
              </a:r>
              <a:endParaRPr lang="fr-FR" sz="1400" b="1"/>
            </a:p>
          </p:txBody>
        </p:sp>
        <p:sp>
          <p:nvSpPr>
            <p:cNvPr id="407" name="Line 431"/>
            <p:cNvSpPr>
              <a:spLocks noChangeAspect="1" noChangeShapeType="1"/>
            </p:cNvSpPr>
            <p:nvPr/>
          </p:nvSpPr>
          <p:spPr bwMode="auto">
            <a:xfrm>
              <a:off x="4515113" y="5229469"/>
              <a:ext cx="29423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8" name="Rectangle 434"/>
            <p:cNvSpPr>
              <a:spLocks noChangeAspect="1" noChangeArrowheads="1"/>
            </p:cNvSpPr>
            <p:nvPr/>
          </p:nvSpPr>
          <p:spPr bwMode="auto">
            <a:xfrm>
              <a:off x="3690590" y="5058371"/>
              <a:ext cx="821707" cy="1100204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9" name="Text Box 435"/>
            <p:cNvSpPr txBox="1">
              <a:spLocks noChangeAspect="1" noChangeArrowheads="1"/>
            </p:cNvSpPr>
            <p:nvPr/>
          </p:nvSpPr>
          <p:spPr bwMode="auto">
            <a:xfrm>
              <a:off x="4137972" y="5875235"/>
              <a:ext cx="446629" cy="3963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410" name="AutoShape 436"/>
            <p:cNvSpPr>
              <a:spLocks noChangeAspect="1" noChangeArrowheads="1"/>
            </p:cNvSpPr>
            <p:nvPr/>
          </p:nvSpPr>
          <p:spPr bwMode="auto">
            <a:xfrm rot="5400000">
              <a:off x="3686029" y="5540688"/>
              <a:ext cx="158249" cy="137077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1" name="Oval 437"/>
            <p:cNvSpPr>
              <a:spLocks noChangeAspect="1" noChangeArrowheads="1"/>
            </p:cNvSpPr>
            <p:nvPr/>
          </p:nvSpPr>
          <p:spPr bwMode="auto">
            <a:xfrm>
              <a:off x="3598703" y="5554970"/>
              <a:ext cx="85108" cy="851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2" name="Text Box 438"/>
            <p:cNvSpPr txBox="1">
              <a:spLocks noChangeAspect="1" noChangeArrowheads="1"/>
            </p:cNvSpPr>
            <p:nvPr/>
          </p:nvSpPr>
          <p:spPr bwMode="auto">
            <a:xfrm>
              <a:off x="3686824" y="5875989"/>
              <a:ext cx="404452" cy="32930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413" name="Text Box 439"/>
            <p:cNvSpPr txBox="1">
              <a:spLocks noChangeAspect="1" noChangeArrowheads="1"/>
            </p:cNvSpPr>
            <p:nvPr/>
          </p:nvSpPr>
          <p:spPr bwMode="auto">
            <a:xfrm>
              <a:off x="3691343" y="5071935"/>
              <a:ext cx="392401" cy="32930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414" name="Text Box 440"/>
            <p:cNvSpPr txBox="1">
              <a:spLocks noChangeAspect="1" noChangeArrowheads="1"/>
            </p:cNvSpPr>
            <p:nvPr/>
          </p:nvSpPr>
          <p:spPr bwMode="auto">
            <a:xfrm>
              <a:off x="4150023" y="5074949"/>
              <a:ext cx="442863" cy="3963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B</a:t>
              </a:r>
              <a:endParaRPr lang="fr-FR" sz="1400" b="1" dirty="0"/>
            </a:p>
          </p:txBody>
        </p:sp>
        <p:sp>
          <p:nvSpPr>
            <p:cNvPr id="415" name="Text Box 441"/>
            <p:cNvSpPr txBox="1">
              <a:spLocks noChangeAspect="1" noChangeArrowheads="1"/>
            </p:cNvSpPr>
            <p:nvPr/>
          </p:nvSpPr>
          <p:spPr bwMode="auto">
            <a:xfrm>
              <a:off x="3756868" y="5468310"/>
              <a:ext cx="316331" cy="329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/>
            </a:p>
          </p:txBody>
        </p:sp>
        <p:sp>
          <p:nvSpPr>
            <p:cNvPr id="416" name="Line 442"/>
            <p:cNvSpPr>
              <a:spLocks noChangeAspect="1" noChangeShapeType="1"/>
            </p:cNvSpPr>
            <p:nvPr/>
          </p:nvSpPr>
          <p:spPr bwMode="auto">
            <a:xfrm>
              <a:off x="4247181" y="5892567"/>
              <a:ext cx="1054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7" name="Text Box 414"/>
            <p:cNvSpPr txBox="1">
              <a:spLocks noChangeAspect="1" noChangeArrowheads="1"/>
            </p:cNvSpPr>
            <p:nvPr/>
          </p:nvSpPr>
          <p:spPr bwMode="auto">
            <a:xfrm>
              <a:off x="3789250" y="5473664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18" name="Line 380"/>
            <p:cNvSpPr>
              <a:spLocks noChangeAspect="1" noChangeShapeType="1"/>
            </p:cNvSpPr>
            <p:nvPr/>
          </p:nvSpPr>
          <p:spPr bwMode="auto">
            <a:xfrm>
              <a:off x="6248965" y="5252041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9" name="Rectangle 383"/>
            <p:cNvSpPr>
              <a:spLocks noChangeAspect="1" noChangeArrowheads="1"/>
            </p:cNvSpPr>
            <p:nvPr/>
          </p:nvSpPr>
          <p:spPr bwMode="auto">
            <a:xfrm>
              <a:off x="5417047" y="5059425"/>
              <a:ext cx="820924" cy="109903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0" name="Text Box 384"/>
            <p:cNvSpPr txBox="1">
              <a:spLocks noChangeAspect="1" noChangeArrowheads="1"/>
            </p:cNvSpPr>
            <p:nvPr/>
          </p:nvSpPr>
          <p:spPr bwMode="auto">
            <a:xfrm>
              <a:off x="5883566" y="5875417"/>
              <a:ext cx="483826" cy="3959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421" name="AutoShape 385"/>
            <p:cNvSpPr>
              <a:spLocks noChangeAspect="1" noChangeArrowheads="1"/>
            </p:cNvSpPr>
            <p:nvPr/>
          </p:nvSpPr>
          <p:spPr bwMode="auto">
            <a:xfrm rot="5400000">
              <a:off x="5412500" y="5541220"/>
              <a:ext cx="158080" cy="136946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422" name="Oval 386"/>
            <p:cNvSpPr>
              <a:spLocks noChangeAspect="1" noChangeArrowheads="1"/>
            </p:cNvSpPr>
            <p:nvPr/>
          </p:nvSpPr>
          <p:spPr bwMode="auto">
            <a:xfrm>
              <a:off x="5325248" y="5567538"/>
              <a:ext cx="85027" cy="850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423" name="Text Box 387"/>
            <p:cNvSpPr txBox="1">
              <a:spLocks noChangeAspect="1" noChangeArrowheads="1"/>
            </p:cNvSpPr>
            <p:nvPr/>
          </p:nvSpPr>
          <p:spPr bwMode="auto">
            <a:xfrm>
              <a:off x="5397483" y="5873159"/>
              <a:ext cx="477806" cy="3959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K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424" name="Text Box 388"/>
            <p:cNvSpPr txBox="1">
              <a:spLocks noChangeAspect="1" noChangeArrowheads="1"/>
            </p:cNvSpPr>
            <p:nvPr/>
          </p:nvSpPr>
          <p:spPr bwMode="auto">
            <a:xfrm>
              <a:off x="5371147" y="5070716"/>
              <a:ext cx="438679" cy="3959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J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425" name="Text Box 389"/>
            <p:cNvSpPr txBox="1">
              <a:spLocks noChangeAspect="1" noChangeArrowheads="1"/>
            </p:cNvSpPr>
            <p:nvPr/>
          </p:nvSpPr>
          <p:spPr bwMode="auto">
            <a:xfrm>
              <a:off x="5890338" y="5075986"/>
              <a:ext cx="409333" cy="3959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  <a:r>
                <a:rPr lang="fr-FR" sz="1400" b="1" baseline="-25000" dirty="0"/>
                <a:t>C</a:t>
              </a:r>
              <a:endParaRPr lang="fr-FR" sz="1400" b="1" dirty="0"/>
            </a:p>
          </p:txBody>
        </p:sp>
        <p:sp>
          <p:nvSpPr>
            <p:cNvPr id="426" name="Text Box 390"/>
            <p:cNvSpPr txBox="1">
              <a:spLocks noChangeAspect="1" noChangeArrowheads="1"/>
            </p:cNvSpPr>
            <p:nvPr/>
          </p:nvSpPr>
          <p:spPr bwMode="auto">
            <a:xfrm>
              <a:off x="5483263" y="5468927"/>
              <a:ext cx="316029" cy="328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>
                <a:solidFill>
                  <a:srgbClr val="FF0000"/>
                </a:solidFill>
              </a:endParaRPr>
            </a:p>
          </p:txBody>
        </p:sp>
        <p:sp>
          <p:nvSpPr>
            <p:cNvPr id="427" name="Line 391"/>
            <p:cNvSpPr>
              <a:spLocks noChangeAspect="1" noChangeShapeType="1"/>
            </p:cNvSpPr>
            <p:nvPr/>
          </p:nvSpPr>
          <p:spPr bwMode="auto">
            <a:xfrm>
              <a:off x="5997939" y="5896494"/>
              <a:ext cx="10534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8" name="Text Box 414"/>
            <p:cNvSpPr txBox="1">
              <a:spLocks noChangeAspect="1" noChangeArrowheads="1"/>
            </p:cNvSpPr>
            <p:nvPr/>
          </p:nvSpPr>
          <p:spPr bwMode="auto">
            <a:xfrm>
              <a:off x="5505423" y="5458997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29" name="Line 372"/>
            <p:cNvSpPr>
              <a:spLocks noChangeAspect="1" noChangeShapeType="1"/>
            </p:cNvSpPr>
            <p:nvPr/>
          </p:nvSpPr>
          <p:spPr bwMode="auto">
            <a:xfrm>
              <a:off x="8195800" y="4576455"/>
              <a:ext cx="0" cy="712908"/>
            </a:xfrm>
            <a:prstGeom prst="line">
              <a:avLst/>
            </a:prstGeom>
            <a:ln>
              <a:solidFill>
                <a:srgbClr val="008000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0" name="Text Box 421"/>
            <p:cNvSpPr txBox="1">
              <a:spLocks noChangeAspect="1" noChangeArrowheads="1"/>
            </p:cNvSpPr>
            <p:nvPr/>
          </p:nvSpPr>
          <p:spPr bwMode="auto">
            <a:xfrm>
              <a:off x="8005424" y="4327502"/>
              <a:ext cx="526256" cy="44459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431" name="Line 380"/>
            <p:cNvSpPr>
              <a:spLocks noChangeAspect="1" noChangeShapeType="1"/>
            </p:cNvSpPr>
            <p:nvPr/>
          </p:nvSpPr>
          <p:spPr bwMode="auto">
            <a:xfrm>
              <a:off x="7932851" y="6020335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2" name="Line 381"/>
            <p:cNvSpPr>
              <a:spLocks noChangeAspect="1" noChangeShapeType="1"/>
            </p:cNvSpPr>
            <p:nvPr/>
          </p:nvSpPr>
          <p:spPr bwMode="auto">
            <a:xfrm>
              <a:off x="7930258" y="5287984"/>
              <a:ext cx="26442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3" name="Rectangle 383"/>
            <p:cNvSpPr>
              <a:spLocks noChangeAspect="1" noChangeArrowheads="1"/>
            </p:cNvSpPr>
            <p:nvPr/>
          </p:nvSpPr>
          <p:spPr bwMode="auto">
            <a:xfrm>
              <a:off x="7106941" y="5055966"/>
              <a:ext cx="820924" cy="109903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4" name="Text Box 384"/>
            <p:cNvSpPr txBox="1">
              <a:spLocks noChangeAspect="1" noChangeArrowheads="1"/>
            </p:cNvSpPr>
            <p:nvPr/>
          </p:nvSpPr>
          <p:spPr bwMode="auto">
            <a:xfrm>
              <a:off x="7573460" y="5859914"/>
              <a:ext cx="483826" cy="3959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435" name="AutoShape 385"/>
            <p:cNvSpPr>
              <a:spLocks noChangeAspect="1" noChangeArrowheads="1"/>
            </p:cNvSpPr>
            <p:nvPr/>
          </p:nvSpPr>
          <p:spPr bwMode="auto">
            <a:xfrm rot="5400000">
              <a:off x="7102394" y="5537761"/>
              <a:ext cx="158080" cy="136946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436" name="Oval 386"/>
            <p:cNvSpPr>
              <a:spLocks noChangeAspect="1" noChangeArrowheads="1"/>
            </p:cNvSpPr>
            <p:nvPr/>
          </p:nvSpPr>
          <p:spPr bwMode="auto">
            <a:xfrm>
              <a:off x="7015142" y="5564079"/>
              <a:ext cx="85027" cy="850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437" name="Text Box 387"/>
            <p:cNvSpPr txBox="1">
              <a:spLocks noChangeAspect="1" noChangeArrowheads="1"/>
            </p:cNvSpPr>
            <p:nvPr/>
          </p:nvSpPr>
          <p:spPr bwMode="auto">
            <a:xfrm>
              <a:off x="7087377" y="5869700"/>
              <a:ext cx="477806" cy="3959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K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438" name="Text Box 388"/>
            <p:cNvSpPr txBox="1">
              <a:spLocks noChangeAspect="1" noChangeArrowheads="1"/>
            </p:cNvSpPr>
            <p:nvPr/>
          </p:nvSpPr>
          <p:spPr bwMode="auto">
            <a:xfrm>
              <a:off x="7061041" y="5067257"/>
              <a:ext cx="438679" cy="3959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J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439" name="Text Box 389"/>
            <p:cNvSpPr txBox="1">
              <a:spLocks noChangeAspect="1" noChangeArrowheads="1"/>
            </p:cNvSpPr>
            <p:nvPr/>
          </p:nvSpPr>
          <p:spPr bwMode="auto">
            <a:xfrm>
              <a:off x="7580232" y="5072527"/>
              <a:ext cx="409333" cy="39595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 smtClean="0"/>
                <a:t>Q</a:t>
              </a:r>
              <a:r>
                <a:rPr lang="fr-FR" sz="1400" b="1" baseline="-25000" dirty="0" smtClean="0"/>
                <a:t>D</a:t>
              </a:r>
              <a:endParaRPr lang="fr-FR" sz="1400" b="1" dirty="0"/>
            </a:p>
          </p:txBody>
        </p:sp>
        <p:sp>
          <p:nvSpPr>
            <p:cNvPr id="440" name="Text Box 390"/>
            <p:cNvSpPr txBox="1">
              <a:spLocks noChangeAspect="1" noChangeArrowheads="1"/>
            </p:cNvSpPr>
            <p:nvPr/>
          </p:nvSpPr>
          <p:spPr bwMode="auto">
            <a:xfrm>
              <a:off x="7173157" y="5465468"/>
              <a:ext cx="316029" cy="328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400" b="1">
                <a:solidFill>
                  <a:srgbClr val="FF0000"/>
                </a:solidFill>
              </a:endParaRPr>
            </a:p>
          </p:txBody>
        </p:sp>
        <p:sp>
          <p:nvSpPr>
            <p:cNvPr id="441" name="Line 391"/>
            <p:cNvSpPr>
              <a:spLocks noChangeAspect="1" noChangeShapeType="1"/>
            </p:cNvSpPr>
            <p:nvPr/>
          </p:nvSpPr>
          <p:spPr bwMode="auto">
            <a:xfrm>
              <a:off x="7687833" y="5893036"/>
              <a:ext cx="10534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2" name="Text Box 414"/>
            <p:cNvSpPr txBox="1">
              <a:spLocks noChangeAspect="1" noChangeArrowheads="1"/>
            </p:cNvSpPr>
            <p:nvPr/>
          </p:nvSpPr>
          <p:spPr bwMode="auto">
            <a:xfrm>
              <a:off x="7195317" y="5455537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43" name="Line 400"/>
            <p:cNvSpPr>
              <a:spLocks noChangeAspect="1" noChangeShapeType="1"/>
            </p:cNvSpPr>
            <p:nvPr/>
          </p:nvSpPr>
          <p:spPr bwMode="auto">
            <a:xfrm>
              <a:off x="1405540" y="4930653"/>
              <a:ext cx="5508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4" name="Text Box 374"/>
            <p:cNvSpPr txBox="1">
              <a:spLocks noChangeAspect="1" noChangeArrowheads="1"/>
            </p:cNvSpPr>
            <p:nvPr/>
          </p:nvSpPr>
          <p:spPr bwMode="auto">
            <a:xfrm>
              <a:off x="1170930" y="4777340"/>
              <a:ext cx="305902" cy="2864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1</a:t>
              </a:r>
            </a:p>
          </p:txBody>
        </p:sp>
        <p:sp>
          <p:nvSpPr>
            <p:cNvPr id="445" name="Line 417"/>
            <p:cNvSpPr>
              <a:spLocks noChangeAspect="1" noChangeShapeType="1"/>
            </p:cNvSpPr>
            <p:nvPr/>
          </p:nvSpPr>
          <p:spPr bwMode="auto">
            <a:xfrm flipH="1">
              <a:off x="1748896" y="6009888"/>
              <a:ext cx="21012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6" name="Line 418"/>
            <p:cNvSpPr>
              <a:spLocks noChangeAspect="1" noChangeShapeType="1"/>
            </p:cNvSpPr>
            <p:nvPr/>
          </p:nvSpPr>
          <p:spPr bwMode="auto">
            <a:xfrm flipH="1">
              <a:off x="1754899" y="5249023"/>
              <a:ext cx="21012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7" name="Line 419"/>
            <p:cNvSpPr>
              <a:spLocks noChangeAspect="1" noChangeShapeType="1"/>
            </p:cNvSpPr>
            <p:nvPr/>
          </p:nvSpPr>
          <p:spPr bwMode="auto">
            <a:xfrm flipV="1">
              <a:off x="1746206" y="4934221"/>
              <a:ext cx="0" cy="108000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8" name="Line 401"/>
            <p:cNvSpPr>
              <a:spLocks noChangeAspect="1" noChangeShapeType="1"/>
            </p:cNvSpPr>
            <p:nvPr/>
          </p:nvSpPr>
          <p:spPr bwMode="auto">
            <a:xfrm flipV="1">
              <a:off x="3498897" y="4940417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49" name="Line 428"/>
            <p:cNvSpPr>
              <a:spLocks noChangeAspect="1" noChangeShapeType="1"/>
            </p:cNvSpPr>
            <p:nvPr/>
          </p:nvSpPr>
          <p:spPr bwMode="auto">
            <a:xfrm flipH="1">
              <a:off x="3492415" y="6003298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50" name="Line 429"/>
            <p:cNvSpPr>
              <a:spLocks noChangeAspect="1" noChangeShapeType="1"/>
            </p:cNvSpPr>
            <p:nvPr/>
          </p:nvSpPr>
          <p:spPr bwMode="auto">
            <a:xfrm flipH="1">
              <a:off x="3499139" y="5230765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51" name="Line 364"/>
            <p:cNvSpPr>
              <a:spLocks noChangeAspect="1" noChangeShapeType="1"/>
            </p:cNvSpPr>
            <p:nvPr/>
          </p:nvSpPr>
          <p:spPr bwMode="auto">
            <a:xfrm flipV="1">
              <a:off x="6904706" y="4926018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52" name="Line 377"/>
            <p:cNvSpPr>
              <a:spLocks noChangeAspect="1" noChangeShapeType="1"/>
            </p:cNvSpPr>
            <p:nvPr/>
          </p:nvSpPr>
          <p:spPr bwMode="auto">
            <a:xfrm flipH="1">
              <a:off x="6892003" y="5999594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53" name="Line 378"/>
            <p:cNvSpPr>
              <a:spLocks noChangeAspect="1" noChangeShapeType="1"/>
            </p:cNvSpPr>
            <p:nvPr/>
          </p:nvSpPr>
          <p:spPr bwMode="auto">
            <a:xfrm flipH="1">
              <a:off x="6893498" y="5227061"/>
              <a:ext cx="204753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54" name="Line 377"/>
            <p:cNvSpPr>
              <a:spLocks noChangeAspect="1" noChangeShapeType="1"/>
            </p:cNvSpPr>
            <p:nvPr/>
          </p:nvSpPr>
          <p:spPr bwMode="auto">
            <a:xfrm flipH="1">
              <a:off x="5202109" y="5993287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55" name="Line 378"/>
            <p:cNvSpPr>
              <a:spLocks noChangeAspect="1" noChangeShapeType="1"/>
            </p:cNvSpPr>
            <p:nvPr/>
          </p:nvSpPr>
          <p:spPr bwMode="auto">
            <a:xfrm flipH="1">
              <a:off x="5203604" y="5230523"/>
              <a:ext cx="204753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56" name="Line 401"/>
            <p:cNvSpPr>
              <a:spLocks noChangeAspect="1" noChangeShapeType="1"/>
            </p:cNvSpPr>
            <p:nvPr/>
          </p:nvSpPr>
          <p:spPr bwMode="auto">
            <a:xfrm flipV="1">
              <a:off x="5199246" y="4932550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7" grpId="0"/>
      <p:bldP spid="61528" grpId="0" animBg="1"/>
      <p:bldP spid="61529" grpId="0" animBg="1"/>
      <p:bldP spid="61530" grpId="0" animBg="1"/>
      <p:bldP spid="61531" grpId="0" animBg="1"/>
      <p:bldP spid="61533" grpId="0" animBg="1"/>
      <p:bldP spid="61534" grpId="0" animBg="1"/>
      <p:bldP spid="61535" grpId="0" animBg="1"/>
      <p:bldP spid="61727" grpId="0"/>
      <p:bldP spid="617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595313" y="333375"/>
            <a:ext cx="8548687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الفرق بين العدادات التصاعدية والتنازلية هو انه في </a:t>
            </a:r>
            <a:r>
              <a:rPr lang="ar-DZ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العدادات التصاعدية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مدخل إشارة الساعة يأتي من المخرج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</a:t>
            </a:r>
            <a:endParaRPr lang="fr-FR"/>
          </a:p>
          <a:p>
            <a:pPr algn="r" rtl="1" eaLnBrk="0" hangingPunct="0"/>
            <a:endParaRPr lang="fr-FR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4035425" y="747713"/>
            <a:ext cx="122238" cy="0"/>
          </a:xfrm>
          <a:prstGeom prst="line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2820988" y="717550"/>
            <a:ext cx="6215062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/>
            <a:r>
              <a:rPr lang="ar-DZ">
                <a:ea typeface="Times New Roman" pitchFamily="18" charset="0"/>
                <a:cs typeface="Arabic Transparent" pitchFamily="2" charset="-78"/>
              </a:rPr>
              <a:t>  أما في </a:t>
            </a:r>
            <a:r>
              <a:rPr lang="ar-DZ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العدادات التنازلية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مدخل إشارة الساعة يأتي من المخرج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.</a:t>
            </a:r>
            <a:endParaRPr lang="en-US">
              <a:ea typeface="Times New Roman" pitchFamily="18" charset="0"/>
              <a:cs typeface="Arabic Transparent" pitchFamily="2" charset="-78"/>
            </a:endParaRPr>
          </a:p>
          <a:p>
            <a:pPr algn="r" rtl="1" eaLnBrk="0" hangingPunct="0"/>
            <a:r>
              <a:rPr lang="en-US">
                <a:ea typeface="Times New Roman" pitchFamily="18" charset="0"/>
                <a:cs typeface="Arabic Transparent" pitchFamily="2" charset="-78"/>
              </a:rPr>
              <a:t>   </a:t>
            </a:r>
            <a:endParaRPr lang="fr-FR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7740650" y="1211263"/>
            <a:ext cx="890588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>
                <a:ea typeface="Times New Roman" pitchFamily="18" charset="0"/>
                <a:cs typeface="Arabic Transparent" pitchFamily="2" charset="-78"/>
              </a:rPr>
              <a:t>التحليل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 :</a:t>
            </a:r>
            <a:r>
              <a:rPr lang="fr-FR"/>
              <a:t> </a:t>
            </a: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98425" y="1808163"/>
            <a:ext cx="8721725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tabLst>
                <a:tab pos="668338" algn="l"/>
              </a:tabLst>
            </a:pPr>
            <a:r>
              <a:rPr lang="ar-SA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X=1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   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   البوابات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 AND</a:t>
            </a:r>
            <a:r>
              <a:rPr lang="en-US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الزرقاء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تكون ذات مخرج يساوي 1 (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H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يوصل مع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)  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عداد تصاعدي.</a:t>
            </a: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1414463" y="1909763"/>
            <a:ext cx="360362" cy="144462"/>
          </a:xfrm>
          <a:prstGeom prst="lef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90" name="AutoShape 26"/>
          <p:cNvSpPr>
            <a:spLocks noChangeArrowheads="1"/>
          </p:cNvSpPr>
          <p:nvPr/>
        </p:nvSpPr>
        <p:spPr bwMode="auto">
          <a:xfrm>
            <a:off x="7637463" y="1900238"/>
            <a:ext cx="360362" cy="144462"/>
          </a:xfrm>
          <a:prstGeom prst="lef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263525" y="2274888"/>
            <a:ext cx="8566150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tabLst>
                <a:tab pos="668338" algn="l"/>
              </a:tabLst>
            </a:pPr>
            <a:r>
              <a:rPr lang="ar-SA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X=0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   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   البوابات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 AND</a:t>
            </a:r>
            <a:r>
              <a:rPr lang="en-US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الحمراء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تكون ذات مخرج يساوي 1 (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H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يوصل مع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)  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   </a:t>
            </a:r>
            <a:r>
              <a:rPr lang="fr-FR"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ar-DZ">
                <a:ea typeface="Times New Roman" pitchFamily="18" charset="0"/>
                <a:cs typeface="Arabic Transparent" pitchFamily="2" charset="-78"/>
              </a:rPr>
              <a:t>عداد تنازلي.</a:t>
            </a:r>
          </a:p>
        </p:txBody>
      </p:sp>
      <p:sp>
        <p:nvSpPr>
          <p:cNvPr id="88092" name="AutoShape 28"/>
          <p:cNvSpPr>
            <a:spLocks noChangeArrowheads="1"/>
          </p:cNvSpPr>
          <p:nvPr/>
        </p:nvSpPr>
        <p:spPr bwMode="auto">
          <a:xfrm>
            <a:off x="1423988" y="2376488"/>
            <a:ext cx="360362" cy="144462"/>
          </a:xfrm>
          <a:prstGeom prst="lef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93" name="AutoShape 29"/>
          <p:cNvSpPr>
            <a:spLocks noChangeArrowheads="1"/>
          </p:cNvSpPr>
          <p:nvPr/>
        </p:nvSpPr>
        <p:spPr bwMode="auto">
          <a:xfrm>
            <a:off x="7646988" y="2366963"/>
            <a:ext cx="360362" cy="144462"/>
          </a:xfrm>
          <a:prstGeom prst="left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>
            <a:off x="1979613" y="2290763"/>
            <a:ext cx="144462" cy="0"/>
          </a:xfrm>
          <a:prstGeom prst="line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fr-FR"/>
          </a:p>
        </p:txBody>
      </p:sp>
      <p:graphicFrame>
        <p:nvGraphicFramePr>
          <p:cNvPr id="88095" name="Group 31"/>
          <p:cNvGraphicFramePr>
            <a:graphicFrameLocks noGrp="1"/>
          </p:cNvGraphicFramePr>
          <p:nvPr/>
        </p:nvGraphicFramePr>
        <p:xfrm>
          <a:off x="1908175" y="2901950"/>
          <a:ext cx="4067175" cy="3657600"/>
        </p:xfrm>
        <a:graphic>
          <a:graphicData uri="http://schemas.openxmlformats.org/drawingml/2006/table">
            <a:tbl>
              <a:tblPr/>
              <a:tblGrid>
                <a:gridCol w="615950"/>
                <a:gridCol w="863600"/>
                <a:gridCol w="862013"/>
                <a:gridCol w="863600"/>
                <a:gridCol w="862012"/>
              </a:tblGrid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75" name="Text Box 111"/>
          <p:cNvSpPr txBox="1">
            <a:spLocks noChangeArrowheads="1"/>
          </p:cNvSpPr>
          <p:nvPr/>
        </p:nvSpPr>
        <p:spPr bwMode="auto">
          <a:xfrm>
            <a:off x="2052638" y="3170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0000FF"/>
                </a:solidFill>
              </a:rPr>
              <a:t>1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2822575" y="3170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77" name="Text Box 113"/>
          <p:cNvSpPr txBox="1">
            <a:spLocks noChangeArrowheads="1"/>
          </p:cNvSpPr>
          <p:nvPr/>
        </p:nvSpPr>
        <p:spPr bwMode="auto">
          <a:xfrm>
            <a:off x="3686175" y="3175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78" name="Text Box 114"/>
          <p:cNvSpPr txBox="1">
            <a:spLocks noChangeArrowheads="1"/>
          </p:cNvSpPr>
          <p:nvPr/>
        </p:nvSpPr>
        <p:spPr bwMode="auto">
          <a:xfrm>
            <a:off x="4549775" y="3170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79" name="Text Box 115"/>
          <p:cNvSpPr txBox="1">
            <a:spLocks noChangeArrowheads="1"/>
          </p:cNvSpPr>
          <p:nvPr/>
        </p:nvSpPr>
        <p:spPr bwMode="auto">
          <a:xfrm>
            <a:off x="5341938" y="3170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80" name="Text Box 116"/>
          <p:cNvSpPr txBox="1">
            <a:spLocks noChangeArrowheads="1"/>
          </p:cNvSpPr>
          <p:nvPr/>
        </p:nvSpPr>
        <p:spPr bwMode="auto">
          <a:xfrm>
            <a:off x="2052638" y="3479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0000FF"/>
                </a:solidFill>
              </a:rPr>
              <a:t>1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88181" name="Text Box 117"/>
          <p:cNvSpPr txBox="1">
            <a:spLocks noChangeArrowheads="1"/>
          </p:cNvSpPr>
          <p:nvPr/>
        </p:nvSpPr>
        <p:spPr bwMode="auto">
          <a:xfrm>
            <a:off x="2052638" y="37750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0000FF"/>
                </a:solidFill>
              </a:rPr>
              <a:t>1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88182" name="Text Box 118"/>
          <p:cNvSpPr txBox="1">
            <a:spLocks noChangeArrowheads="1"/>
          </p:cNvSpPr>
          <p:nvPr/>
        </p:nvSpPr>
        <p:spPr bwMode="auto">
          <a:xfrm>
            <a:off x="2052638" y="4081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0000FF"/>
                </a:solidFill>
              </a:rPr>
              <a:t>1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88183" name="Text Box 119"/>
          <p:cNvSpPr txBox="1">
            <a:spLocks noChangeArrowheads="1"/>
          </p:cNvSpPr>
          <p:nvPr/>
        </p:nvSpPr>
        <p:spPr bwMode="auto">
          <a:xfrm>
            <a:off x="2052638" y="43878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0000FF"/>
                </a:solidFill>
              </a:rPr>
              <a:t>1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88184" name="Text Box 120"/>
          <p:cNvSpPr txBox="1">
            <a:spLocks noChangeArrowheads="1"/>
          </p:cNvSpPr>
          <p:nvPr/>
        </p:nvSpPr>
        <p:spPr bwMode="auto">
          <a:xfrm>
            <a:off x="2052638" y="4695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0000FF"/>
                </a:solidFill>
              </a:rPr>
              <a:t>1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88185" name="Text Box 121"/>
          <p:cNvSpPr txBox="1">
            <a:spLocks noChangeArrowheads="1"/>
          </p:cNvSpPr>
          <p:nvPr/>
        </p:nvSpPr>
        <p:spPr bwMode="auto">
          <a:xfrm>
            <a:off x="2822575" y="3465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86" name="Text Box 122"/>
          <p:cNvSpPr txBox="1">
            <a:spLocks noChangeArrowheads="1"/>
          </p:cNvSpPr>
          <p:nvPr/>
        </p:nvSpPr>
        <p:spPr bwMode="auto">
          <a:xfrm>
            <a:off x="3686175" y="3470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87" name="Text Box 123"/>
          <p:cNvSpPr txBox="1">
            <a:spLocks noChangeArrowheads="1"/>
          </p:cNvSpPr>
          <p:nvPr/>
        </p:nvSpPr>
        <p:spPr bwMode="auto">
          <a:xfrm>
            <a:off x="4549775" y="3465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88" name="Text Box 124"/>
          <p:cNvSpPr txBox="1">
            <a:spLocks noChangeArrowheads="1"/>
          </p:cNvSpPr>
          <p:nvPr/>
        </p:nvSpPr>
        <p:spPr bwMode="auto">
          <a:xfrm>
            <a:off x="5341938" y="3465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189" name="Text Box 125"/>
          <p:cNvSpPr txBox="1">
            <a:spLocks noChangeArrowheads="1"/>
          </p:cNvSpPr>
          <p:nvPr/>
        </p:nvSpPr>
        <p:spPr bwMode="auto">
          <a:xfrm>
            <a:off x="2822575" y="3783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90" name="Text Box 126"/>
          <p:cNvSpPr txBox="1">
            <a:spLocks noChangeArrowheads="1"/>
          </p:cNvSpPr>
          <p:nvPr/>
        </p:nvSpPr>
        <p:spPr bwMode="auto">
          <a:xfrm>
            <a:off x="3686175" y="3787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91" name="Text Box 127"/>
          <p:cNvSpPr txBox="1">
            <a:spLocks noChangeArrowheads="1"/>
          </p:cNvSpPr>
          <p:nvPr/>
        </p:nvSpPr>
        <p:spPr bwMode="auto">
          <a:xfrm>
            <a:off x="4549775" y="3783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192" name="Text Box 128"/>
          <p:cNvSpPr txBox="1">
            <a:spLocks noChangeArrowheads="1"/>
          </p:cNvSpPr>
          <p:nvPr/>
        </p:nvSpPr>
        <p:spPr bwMode="auto">
          <a:xfrm>
            <a:off x="5341938" y="3783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93" name="Text Box 129"/>
          <p:cNvSpPr txBox="1">
            <a:spLocks noChangeArrowheads="1"/>
          </p:cNvSpPr>
          <p:nvPr/>
        </p:nvSpPr>
        <p:spPr bwMode="auto">
          <a:xfrm>
            <a:off x="2822575" y="40957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94" name="Text Box 130"/>
          <p:cNvSpPr txBox="1">
            <a:spLocks noChangeArrowheads="1"/>
          </p:cNvSpPr>
          <p:nvPr/>
        </p:nvSpPr>
        <p:spPr bwMode="auto">
          <a:xfrm>
            <a:off x="3686175" y="410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95" name="Text Box 131"/>
          <p:cNvSpPr txBox="1">
            <a:spLocks noChangeArrowheads="1"/>
          </p:cNvSpPr>
          <p:nvPr/>
        </p:nvSpPr>
        <p:spPr bwMode="auto">
          <a:xfrm>
            <a:off x="4549775" y="40957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196" name="Text Box 132"/>
          <p:cNvSpPr txBox="1">
            <a:spLocks noChangeArrowheads="1"/>
          </p:cNvSpPr>
          <p:nvPr/>
        </p:nvSpPr>
        <p:spPr bwMode="auto">
          <a:xfrm>
            <a:off x="5341938" y="40957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197" name="Text Box 133"/>
          <p:cNvSpPr txBox="1">
            <a:spLocks noChangeArrowheads="1"/>
          </p:cNvSpPr>
          <p:nvPr/>
        </p:nvSpPr>
        <p:spPr bwMode="auto">
          <a:xfrm>
            <a:off x="2822575" y="4402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198" name="Text Box 134"/>
          <p:cNvSpPr txBox="1">
            <a:spLocks noChangeArrowheads="1"/>
          </p:cNvSpPr>
          <p:nvPr/>
        </p:nvSpPr>
        <p:spPr bwMode="auto">
          <a:xfrm>
            <a:off x="3686175" y="4406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199" name="Text Box 135"/>
          <p:cNvSpPr txBox="1">
            <a:spLocks noChangeArrowheads="1"/>
          </p:cNvSpPr>
          <p:nvPr/>
        </p:nvSpPr>
        <p:spPr bwMode="auto">
          <a:xfrm>
            <a:off x="4549775" y="4402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00" name="Text Box 136"/>
          <p:cNvSpPr txBox="1">
            <a:spLocks noChangeArrowheads="1"/>
          </p:cNvSpPr>
          <p:nvPr/>
        </p:nvSpPr>
        <p:spPr bwMode="auto">
          <a:xfrm>
            <a:off x="5341938" y="4402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01" name="Text Box 137"/>
          <p:cNvSpPr txBox="1">
            <a:spLocks noChangeArrowheads="1"/>
          </p:cNvSpPr>
          <p:nvPr/>
        </p:nvSpPr>
        <p:spPr bwMode="auto">
          <a:xfrm>
            <a:off x="2822575" y="4681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02" name="Text Box 138"/>
          <p:cNvSpPr txBox="1">
            <a:spLocks noChangeArrowheads="1"/>
          </p:cNvSpPr>
          <p:nvPr/>
        </p:nvSpPr>
        <p:spPr bwMode="auto">
          <a:xfrm>
            <a:off x="3686175" y="4686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203" name="Text Box 139"/>
          <p:cNvSpPr txBox="1">
            <a:spLocks noChangeArrowheads="1"/>
          </p:cNvSpPr>
          <p:nvPr/>
        </p:nvSpPr>
        <p:spPr bwMode="auto">
          <a:xfrm>
            <a:off x="4549775" y="4681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04" name="Text Box 140"/>
          <p:cNvSpPr txBox="1">
            <a:spLocks noChangeArrowheads="1"/>
          </p:cNvSpPr>
          <p:nvPr/>
        </p:nvSpPr>
        <p:spPr bwMode="auto">
          <a:xfrm>
            <a:off x="5341938" y="46815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205" name="Text Box 141"/>
          <p:cNvSpPr txBox="1">
            <a:spLocks noChangeArrowheads="1"/>
          </p:cNvSpPr>
          <p:nvPr/>
        </p:nvSpPr>
        <p:spPr bwMode="auto">
          <a:xfrm>
            <a:off x="2038350" y="4994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FF3300"/>
                </a:solidFill>
              </a:rPr>
              <a:t>0</a:t>
            </a:r>
            <a:endParaRPr lang="fr-FR">
              <a:solidFill>
                <a:srgbClr val="FF3300"/>
              </a:solidFill>
            </a:endParaRPr>
          </a:p>
        </p:txBody>
      </p:sp>
      <p:sp>
        <p:nvSpPr>
          <p:cNvPr id="88206" name="Text Box 142"/>
          <p:cNvSpPr txBox="1">
            <a:spLocks noChangeArrowheads="1"/>
          </p:cNvSpPr>
          <p:nvPr/>
        </p:nvSpPr>
        <p:spPr bwMode="auto">
          <a:xfrm>
            <a:off x="2808288" y="4994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07" name="Text Box 143"/>
          <p:cNvSpPr txBox="1">
            <a:spLocks noChangeArrowheads="1"/>
          </p:cNvSpPr>
          <p:nvPr/>
        </p:nvSpPr>
        <p:spPr bwMode="auto">
          <a:xfrm>
            <a:off x="3671888" y="4999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208" name="Text Box 144"/>
          <p:cNvSpPr txBox="1">
            <a:spLocks noChangeArrowheads="1"/>
          </p:cNvSpPr>
          <p:nvPr/>
        </p:nvSpPr>
        <p:spPr bwMode="auto">
          <a:xfrm>
            <a:off x="4535488" y="4994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09" name="Text Box 145"/>
          <p:cNvSpPr txBox="1">
            <a:spLocks noChangeArrowheads="1"/>
          </p:cNvSpPr>
          <p:nvPr/>
        </p:nvSpPr>
        <p:spPr bwMode="auto">
          <a:xfrm>
            <a:off x="5327650" y="4994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10" name="Text Box 146"/>
          <p:cNvSpPr txBox="1">
            <a:spLocks noChangeArrowheads="1"/>
          </p:cNvSpPr>
          <p:nvPr/>
        </p:nvSpPr>
        <p:spPr bwMode="auto">
          <a:xfrm>
            <a:off x="2038350" y="5303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FF3300"/>
                </a:solidFill>
              </a:rPr>
              <a:t>0</a:t>
            </a:r>
            <a:endParaRPr lang="fr-FR">
              <a:solidFill>
                <a:srgbClr val="FF3300"/>
              </a:solidFill>
            </a:endParaRPr>
          </a:p>
        </p:txBody>
      </p:sp>
      <p:sp>
        <p:nvSpPr>
          <p:cNvPr id="88211" name="Text Box 147"/>
          <p:cNvSpPr txBox="1">
            <a:spLocks noChangeArrowheads="1"/>
          </p:cNvSpPr>
          <p:nvPr/>
        </p:nvSpPr>
        <p:spPr bwMode="auto">
          <a:xfrm>
            <a:off x="2038350" y="5599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FF3300"/>
                </a:solidFill>
              </a:rPr>
              <a:t>0</a:t>
            </a:r>
            <a:endParaRPr lang="fr-FR">
              <a:solidFill>
                <a:srgbClr val="FF3300"/>
              </a:solidFill>
            </a:endParaRPr>
          </a:p>
        </p:txBody>
      </p:sp>
      <p:sp>
        <p:nvSpPr>
          <p:cNvPr id="88212" name="Text Box 148"/>
          <p:cNvSpPr txBox="1">
            <a:spLocks noChangeArrowheads="1"/>
          </p:cNvSpPr>
          <p:nvPr/>
        </p:nvSpPr>
        <p:spPr bwMode="auto">
          <a:xfrm>
            <a:off x="2038350" y="5905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FF3300"/>
                </a:solidFill>
              </a:rPr>
              <a:t>0</a:t>
            </a:r>
            <a:endParaRPr lang="fr-FR">
              <a:solidFill>
                <a:srgbClr val="FF3300"/>
              </a:solidFill>
            </a:endParaRPr>
          </a:p>
        </p:txBody>
      </p:sp>
      <p:sp>
        <p:nvSpPr>
          <p:cNvPr id="88213" name="Text Box 149"/>
          <p:cNvSpPr txBox="1">
            <a:spLocks noChangeArrowheads="1"/>
          </p:cNvSpPr>
          <p:nvPr/>
        </p:nvSpPr>
        <p:spPr bwMode="auto">
          <a:xfrm>
            <a:off x="2038350" y="62118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>
                <a:solidFill>
                  <a:srgbClr val="FF3300"/>
                </a:solidFill>
              </a:rPr>
              <a:t>0</a:t>
            </a:r>
            <a:endParaRPr lang="fr-FR">
              <a:solidFill>
                <a:srgbClr val="FF3300"/>
              </a:solidFill>
            </a:endParaRPr>
          </a:p>
        </p:txBody>
      </p:sp>
      <p:sp>
        <p:nvSpPr>
          <p:cNvPr id="88214" name="Text Box 150"/>
          <p:cNvSpPr txBox="1">
            <a:spLocks noChangeArrowheads="1"/>
          </p:cNvSpPr>
          <p:nvPr/>
        </p:nvSpPr>
        <p:spPr bwMode="auto">
          <a:xfrm>
            <a:off x="2808288" y="52895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15" name="Text Box 151"/>
          <p:cNvSpPr txBox="1">
            <a:spLocks noChangeArrowheads="1"/>
          </p:cNvSpPr>
          <p:nvPr/>
        </p:nvSpPr>
        <p:spPr bwMode="auto">
          <a:xfrm>
            <a:off x="3671888" y="5294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16" name="Text Box 152"/>
          <p:cNvSpPr txBox="1">
            <a:spLocks noChangeArrowheads="1"/>
          </p:cNvSpPr>
          <p:nvPr/>
        </p:nvSpPr>
        <p:spPr bwMode="auto">
          <a:xfrm>
            <a:off x="4535488" y="52895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217" name="Text Box 153"/>
          <p:cNvSpPr txBox="1">
            <a:spLocks noChangeArrowheads="1"/>
          </p:cNvSpPr>
          <p:nvPr/>
        </p:nvSpPr>
        <p:spPr bwMode="auto">
          <a:xfrm>
            <a:off x="5327650" y="52895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218" name="Text Box 154"/>
          <p:cNvSpPr txBox="1">
            <a:spLocks noChangeArrowheads="1"/>
          </p:cNvSpPr>
          <p:nvPr/>
        </p:nvSpPr>
        <p:spPr bwMode="auto">
          <a:xfrm>
            <a:off x="2808288" y="5607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19" name="Text Box 155"/>
          <p:cNvSpPr txBox="1">
            <a:spLocks noChangeArrowheads="1"/>
          </p:cNvSpPr>
          <p:nvPr/>
        </p:nvSpPr>
        <p:spPr bwMode="auto">
          <a:xfrm>
            <a:off x="3671888" y="56118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20" name="Text Box 156"/>
          <p:cNvSpPr txBox="1">
            <a:spLocks noChangeArrowheads="1"/>
          </p:cNvSpPr>
          <p:nvPr/>
        </p:nvSpPr>
        <p:spPr bwMode="auto">
          <a:xfrm>
            <a:off x="4535488" y="5607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221" name="Text Box 157"/>
          <p:cNvSpPr txBox="1">
            <a:spLocks noChangeArrowheads="1"/>
          </p:cNvSpPr>
          <p:nvPr/>
        </p:nvSpPr>
        <p:spPr bwMode="auto">
          <a:xfrm>
            <a:off x="5327650" y="5607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22" name="Text Box 158"/>
          <p:cNvSpPr txBox="1">
            <a:spLocks noChangeArrowheads="1"/>
          </p:cNvSpPr>
          <p:nvPr/>
        </p:nvSpPr>
        <p:spPr bwMode="auto">
          <a:xfrm>
            <a:off x="2808288" y="59197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23" name="Text Box 159"/>
          <p:cNvSpPr txBox="1">
            <a:spLocks noChangeArrowheads="1"/>
          </p:cNvSpPr>
          <p:nvPr/>
        </p:nvSpPr>
        <p:spPr bwMode="auto">
          <a:xfrm>
            <a:off x="3671888" y="59245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24" name="Text Box 160"/>
          <p:cNvSpPr txBox="1">
            <a:spLocks noChangeArrowheads="1"/>
          </p:cNvSpPr>
          <p:nvPr/>
        </p:nvSpPr>
        <p:spPr bwMode="auto">
          <a:xfrm>
            <a:off x="4535488" y="59197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25" name="Text Box 161"/>
          <p:cNvSpPr txBox="1">
            <a:spLocks noChangeArrowheads="1"/>
          </p:cNvSpPr>
          <p:nvPr/>
        </p:nvSpPr>
        <p:spPr bwMode="auto">
          <a:xfrm>
            <a:off x="5327650" y="59197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1</a:t>
            </a:r>
            <a:endParaRPr lang="fr-FR"/>
          </a:p>
        </p:txBody>
      </p:sp>
      <p:sp>
        <p:nvSpPr>
          <p:cNvPr id="88226" name="Text Box 162"/>
          <p:cNvSpPr txBox="1">
            <a:spLocks noChangeArrowheads="1"/>
          </p:cNvSpPr>
          <p:nvPr/>
        </p:nvSpPr>
        <p:spPr bwMode="auto">
          <a:xfrm>
            <a:off x="2808288" y="6226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27" name="Text Box 163"/>
          <p:cNvSpPr txBox="1">
            <a:spLocks noChangeArrowheads="1"/>
          </p:cNvSpPr>
          <p:nvPr/>
        </p:nvSpPr>
        <p:spPr bwMode="auto">
          <a:xfrm>
            <a:off x="3671888" y="623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28" name="Text Box 164"/>
          <p:cNvSpPr txBox="1">
            <a:spLocks noChangeArrowheads="1"/>
          </p:cNvSpPr>
          <p:nvPr/>
        </p:nvSpPr>
        <p:spPr bwMode="auto">
          <a:xfrm>
            <a:off x="4535488" y="6226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  <p:sp>
        <p:nvSpPr>
          <p:cNvPr id="88229" name="Text Box 165"/>
          <p:cNvSpPr txBox="1">
            <a:spLocks noChangeArrowheads="1"/>
          </p:cNvSpPr>
          <p:nvPr/>
        </p:nvSpPr>
        <p:spPr bwMode="auto">
          <a:xfrm>
            <a:off x="5327650" y="6226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DZ"/>
              <a:t>0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8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8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8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8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8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8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8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8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8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8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8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8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8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8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500"/>
                                        <p:tgtEl>
                                          <p:spTgt spid="8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8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8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8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8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8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8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500"/>
                                        <p:tgtEl>
                                          <p:spTgt spid="8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8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8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8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500"/>
                                        <p:tgtEl>
                                          <p:spTgt spid="8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500"/>
                                        <p:tgtEl>
                                          <p:spTgt spid="8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8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0" dur="500"/>
                                        <p:tgtEl>
                                          <p:spTgt spid="8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5" dur="500"/>
                                        <p:tgtEl>
                                          <p:spTgt spid="8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500"/>
                                        <p:tgtEl>
                                          <p:spTgt spid="8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8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0" dur="500"/>
                                        <p:tgtEl>
                                          <p:spTgt spid="8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5" dur="500"/>
                                        <p:tgtEl>
                                          <p:spTgt spid="8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0" dur="500"/>
                                        <p:tgtEl>
                                          <p:spTgt spid="8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500"/>
                                        <p:tgtEl>
                                          <p:spTgt spid="8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0" dur="500"/>
                                        <p:tgtEl>
                                          <p:spTgt spid="8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5" dur="500"/>
                                        <p:tgtEl>
                                          <p:spTgt spid="8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0" dur="500"/>
                                        <p:tgtEl>
                                          <p:spTgt spid="8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5" dur="500"/>
                                        <p:tgtEl>
                                          <p:spTgt spid="8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0" dur="500"/>
                                        <p:tgtEl>
                                          <p:spTgt spid="8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5" dur="500"/>
                                        <p:tgtEl>
                                          <p:spTgt spid="8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0" dur="500"/>
                                        <p:tgtEl>
                                          <p:spTgt spid="8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5" dur="500"/>
                                        <p:tgtEl>
                                          <p:spTgt spid="8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0" dur="500"/>
                                        <p:tgtEl>
                                          <p:spTgt spid="8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5" dur="500"/>
                                        <p:tgtEl>
                                          <p:spTgt spid="8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0" dur="500"/>
                                        <p:tgtEl>
                                          <p:spTgt spid="8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5" dur="500"/>
                                        <p:tgtEl>
                                          <p:spTgt spid="8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0" dur="500"/>
                                        <p:tgtEl>
                                          <p:spTgt spid="8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5" dur="500"/>
                                        <p:tgtEl>
                                          <p:spTgt spid="8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0" dur="500"/>
                                        <p:tgtEl>
                                          <p:spTgt spid="8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5" dur="500"/>
                                        <p:tgtEl>
                                          <p:spTgt spid="8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0" dur="500"/>
                                        <p:tgtEl>
                                          <p:spTgt spid="8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5" dur="500"/>
                                        <p:tgtEl>
                                          <p:spTgt spid="8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4" grpId="0"/>
      <p:bldP spid="88085" grpId="0" animBg="1"/>
      <p:bldP spid="88086" grpId="0"/>
      <p:bldP spid="88087" grpId="0"/>
      <p:bldP spid="88088" grpId="0"/>
      <p:bldP spid="88089" grpId="0" animBg="1"/>
      <p:bldP spid="88090" grpId="0" animBg="1"/>
      <p:bldP spid="88091" grpId="0"/>
      <p:bldP spid="88092" grpId="0" animBg="1"/>
      <p:bldP spid="88093" grpId="0" animBg="1"/>
      <p:bldP spid="88094" grpId="0" animBg="1"/>
      <p:bldP spid="88175" grpId="0"/>
      <p:bldP spid="88176" grpId="0"/>
      <p:bldP spid="88177" grpId="0"/>
      <p:bldP spid="88178" grpId="0"/>
      <p:bldP spid="88179" grpId="0"/>
      <p:bldP spid="88180" grpId="0"/>
      <p:bldP spid="88181" grpId="0"/>
      <p:bldP spid="88182" grpId="0"/>
      <p:bldP spid="88183" grpId="0"/>
      <p:bldP spid="88184" grpId="0"/>
      <p:bldP spid="88185" grpId="0"/>
      <p:bldP spid="88186" grpId="0"/>
      <p:bldP spid="88187" grpId="0"/>
      <p:bldP spid="88188" grpId="0"/>
      <p:bldP spid="88189" grpId="0"/>
      <p:bldP spid="88190" grpId="0"/>
      <p:bldP spid="88191" grpId="0"/>
      <p:bldP spid="88192" grpId="0"/>
      <p:bldP spid="88193" grpId="0"/>
      <p:bldP spid="88194" grpId="0"/>
      <p:bldP spid="88195" grpId="0"/>
      <p:bldP spid="88196" grpId="0"/>
      <p:bldP spid="88197" grpId="0"/>
      <p:bldP spid="88198" grpId="0"/>
      <p:bldP spid="88199" grpId="0"/>
      <p:bldP spid="88200" grpId="0"/>
      <p:bldP spid="88201" grpId="0"/>
      <p:bldP spid="88202" grpId="0"/>
      <p:bldP spid="88203" grpId="0"/>
      <p:bldP spid="88204" grpId="0"/>
      <p:bldP spid="88205" grpId="0"/>
      <p:bldP spid="88206" grpId="0"/>
      <p:bldP spid="88207" grpId="0"/>
      <p:bldP spid="88208" grpId="0"/>
      <p:bldP spid="88209" grpId="0"/>
      <p:bldP spid="88210" grpId="0"/>
      <p:bldP spid="88211" grpId="0"/>
      <p:bldP spid="88212" grpId="0"/>
      <p:bldP spid="88213" grpId="0"/>
      <p:bldP spid="88214" grpId="0"/>
      <p:bldP spid="88215" grpId="0"/>
      <p:bldP spid="88216" grpId="0"/>
      <p:bldP spid="88217" grpId="0"/>
      <p:bldP spid="88218" grpId="0"/>
      <p:bldP spid="88219" grpId="0"/>
      <p:bldP spid="88220" grpId="0"/>
      <p:bldP spid="88221" grpId="0"/>
      <p:bldP spid="88222" grpId="0"/>
      <p:bldP spid="88223" grpId="0"/>
      <p:bldP spid="88224" grpId="0"/>
      <p:bldP spid="88225" grpId="0"/>
      <p:bldP spid="88226" grpId="0"/>
      <p:bldP spid="88227" grpId="0"/>
      <p:bldP spid="88228" grpId="0"/>
      <p:bldP spid="882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659563" y="260350"/>
            <a:ext cx="2185987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>
                <a:ea typeface="Times New Roman" pitchFamily="18" charset="0"/>
                <a:cs typeface="Arabic Transparent" pitchFamily="2" charset="-78"/>
              </a:rPr>
              <a:t>إليك التركيب التالي لعداد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 .</a:t>
            </a:r>
            <a:r>
              <a:rPr lang="fr-FR"/>
              <a:t> 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99139" y="333375"/>
            <a:ext cx="7316079" cy="2590800"/>
            <a:chOff x="1098" y="1712"/>
            <a:chExt cx="9001" cy="3515"/>
          </a:xfrm>
        </p:grpSpPr>
        <p:sp>
          <p:nvSpPr>
            <p:cNvPr id="46087" name="Rectangle 7"/>
            <p:cNvSpPr>
              <a:spLocks noChangeAspect="1" noChangeArrowheads="1"/>
            </p:cNvSpPr>
            <p:nvPr/>
          </p:nvSpPr>
          <p:spPr bwMode="auto">
            <a:xfrm>
              <a:off x="5467" y="2853"/>
              <a:ext cx="1120" cy="15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088" name="Line 8"/>
            <p:cNvSpPr>
              <a:spLocks noChangeAspect="1" noChangeShapeType="1"/>
            </p:cNvSpPr>
            <p:nvPr/>
          </p:nvSpPr>
          <p:spPr bwMode="auto">
            <a:xfrm>
              <a:off x="6323" y="3537"/>
              <a:ext cx="7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89" name="Line 9"/>
            <p:cNvSpPr>
              <a:spLocks noChangeAspect="1" noChangeShapeType="1"/>
            </p:cNvSpPr>
            <p:nvPr/>
          </p:nvSpPr>
          <p:spPr bwMode="auto">
            <a:xfrm>
              <a:off x="6047" y="3686"/>
              <a:ext cx="2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90" name="Line 10"/>
            <p:cNvSpPr>
              <a:spLocks noChangeAspect="1" noChangeShapeType="1"/>
            </p:cNvSpPr>
            <p:nvPr/>
          </p:nvSpPr>
          <p:spPr bwMode="auto">
            <a:xfrm>
              <a:off x="6046" y="3445"/>
              <a:ext cx="2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3" name="Group 11"/>
            <p:cNvGrpSpPr>
              <a:grpSpLocks noChangeAspect="1"/>
            </p:cNvGrpSpPr>
            <p:nvPr/>
          </p:nvGrpSpPr>
          <p:grpSpPr bwMode="auto">
            <a:xfrm>
              <a:off x="5775" y="3147"/>
              <a:ext cx="292" cy="937"/>
              <a:chOff x="3099" y="3173"/>
              <a:chExt cx="292" cy="937"/>
            </a:xfrm>
          </p:grpSpPr>
          <p:sp>
            <p:nvSpPr>
              <p:cNvPr id="46165" name="Line 12"/>
              <p:cNvSpPr>
                <a:spLocks noChangeAspect="1" noChangeShapeType="1"/>
              </p:cNvSpPr>
              <p:nvPr/>
            </p:nvSpPr>
            <p:spPr bwMode="auto">
              <a:xfrm>
                <a:off x="3111" y="4110"/>
                <a:ext cx="28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66" name="Line 13"/>
              <p:cNvSpPr>
                <a:spLocks noChangeAspect="1" noChangeShapeType="1"/>
              </p:cNvSpPr>
              <p:nvPr/>
            </p:nvSpPr>
            <p:spPr bwMode="auto">
              <a:xfrm>
                <a:off x="3099" y="3173"/>
                <a:ext cx="28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6092" name="Line 14"/>
            <p:cNvSpPr>
              <a:spLocks noChangeAspect="1" noChangeShapeType="1"/>
            </p:cNvSpPr>
            <p:nvPr/>
          </p:nvSpPr>
          <p:spPr bwMode="auto">
            <a:xfrm>
              <a:off x="6055" y="3130"/>
              <a:ext cx="0" cy="32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93" name="Line 15"/>
            <p:cNvSpPr>
              <a:spLocks noChangeAspect="1" noChangeShapeType="1"/>
            </p:cNvSpPr>
            <p:nvPr/>
          </p:nvSpPr>
          <p:spPr bwMode="auto">
            <a:xfrm>
              <a:off x="6057" y="3676"/>
              <a:ext cx="0" cy="4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94" name="Line 16"/>
            <p:cNvSpPr>
              <a:spLocks noChangeAspect="1" noChangeShapeType="1"/>
            </p:cNvSpPr>
            <p:nvPr/>
          </p:nvSpPr>
          <p:spPr bwMode="auto">
            <a:xfrm>
              <a:off x="3619" y="3563"/>
              <a:ext cx="7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95" name="Line 17"/>
            <p:cNvSpPr>
              <a:spLocks noChangeAspect="1" noChangeShapeType="1"/>
            </p:cNvSpPr>
            <p:nvPr/>
          </p:nvSpPr>
          <p:spPr bwMode="auto">
            <a:xfrm>
              <a:off x="7875" y="3954"/>
              <a:ext cx="53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96" name="Line 18"/>
            <p:cNvSpPr>
              <a:spLocks noChangeAspect="1" noChangeShapeType="1"/>
            </p:cNvSpPr>
            <p:nvPr/>
          </p:nvSpPr>
          <p:spPr bwMode="auto">
            <a:xfrm>
              <a:off x="7991" y="2998"/>
              <a:ext cx="3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97" name="Line 19"/>
            <p:cNvSpPr>
              <a:spLocks noChangeAspect="1" noChangeShapeType="1"/>
            </p:cNvSpPr>
            <p:nvPr/>
          </p:nvSpPr>
          <p:spPr bwMode="auto">
            <a:xfrm>
              <a:off x="8099" y="2050"/>
              <a:ext cx="0" cy="947"/>
            </a:xfrm>
            <a:prstGeom prst="line">
              <a:avLst/>
            </a:prstGeom>
            <a:ln>
              <a:headEnd type="triangle" w="med" len="med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98" name="Line 20"/>
            <p:cNvSpPr>
              <a:spLocks noChangeAspect="1" noChangeShapeType="1"/>
            </p:cNvSpPr>
            <p:nvPr/>
          </p:nvSpPr>
          <p:spPr bwMode="auto">
            <a:xfrm>
              <a:off x="5497" y="4162"/>
              <a:ext cx="2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99" name="Line 21"/>
            <p:cNvSpPr>
              <a:spLocks noChangeAspect="1" noChangeShapeType="1"/>
            </p:cNvSpPr>
            <p:nvPr/>
          </p:nvSpPr>
          <p:spPr bwMode="auto">
            <a:xfrm>
              <a:off x="5389" y="3211"/>
              <a:ext cx="2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00" name="Line 22"/>
            <p:cNvSpPr>
              <a:spLocks noChangeAspect="1" noChangeShapeType="1"/>
            </p:cNvSpPr>
            <p:nvPr/>
          </p:nvSpPr>
          <p:spPr bwMode="auto">
            <a:xfrm>
              <a:off x="5101" y="3957"/>
              <a:ext cx="533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01" name="Line 23"/>
            <p:cNvSpPr>
              <a:spLocks noChangeAspect="1" noChangeShapeType="1"/>
            </p:cNvSpPr>
            <p:nvPr/>
          </p:nvSpPr>
          <p:spPr bwMode="auto">
            <a:xfrm>
              <a:off x="5217" y="3001"/>
              <a:ext cx="3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02" name="Line 24"/>
            <p:cNvSpPr>
              <a:spLocks noChangeAspect="1" noChangeShapeType="1"/>
            </p:cNvSpPr>
            <p:nvPr/>
          </p:nvSpPr>
          <p:spPr bwMode="auto">
            <a:xfrm>
              <a:off x="5325" y="2053"/>
              <a:ext cx="0" cy="947"/>
            </a:xfrm>
            <a:prstGeom prst="line">
              <a:avLst/>
            </a:prstGeom>
            <a:ln>
              <a:headEnd type="triangle" w="med" len="med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03" name="Line 25"/>
            <p:cNvSpPr>
              <a:spLocks noChangeAspect="1" noChangeShapeType="1"/>
            </p:cNvSpPr>
            <p:nvPr/>
          </p:nvSpPr>
          <p:spPr bwMode="auto">
            <a:xfrm>
              <a:off x="5385" y="3194"/>
              <a:ext cx="0" cy="1543"/>
            </a:xfrm>
            <a:prstGeom prst="line">
              <a:avLst/>
            </a:prstGeom>
            <a:ln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04" name="Line 26"/>
            <p:cNvSpPr>
              <a:spLocks noChangeAspect="1" noChangeShapeType="1"/>
            </p:cNvSpPr>
            <p:nvPr/>
          </p:nvSpPr>
          <p:spPr bwMode="auto">
            <a:xfrm>
              <a:off x="5493" y="4141"/>
              <a:ext cx="0" cy="907"/>
            </a:xfrm>
            <a:prstGeom prst="line">
              <a:avLst/>
            </a:prstGeom>
            <a:ln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05" name="Line 27"/>
            <p:cNvSpPr>
              <a:spLocks noChangeAspect="1" noChangeShapeType="1"/>
            </p:cNvSpPr>
            <p:nvPr/>
          </p:nvSpPr>
          <p:spPr bwMode="auto">
            <a:xfrm>
              <a:off x="3251" y="2700"/>
              <a:ext cx="615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4" name="Group 28"/>
            <p:cNvGrpSpPr>
              <a:grpSpLocks noChangeAspect="1"/>
            </p:cNvGrpSpPr>
            <p:nvPr/>
          </p:nvGrpSpPr>
          <p:grpSpPr bwMode="auto">
            <a:xfrm>
              <a:off x="3846" y="3079"/>
              <a:ext cx="285" cy="1033"/>
              <a:chOff x="2654" y="5059"/>
              <a:chExt cx="285" cy="1033"/>
            </a:xfrm>
          </p:grpSpPr>
          <p:sp>
            <p:nvSpPr>
              <p:cNvPr id="46163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2659" y="6092"/>
                <a:ext cx="280" cy="0"/>
              </a:xfrm>
              <a:prstGeom prst="line">
                <a:avLst/>
              </a:prstGeom>
              <a:ln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64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2654" y="5059"/>
                <a:ext cx="280" cy="0"/>
              </a:xfrm>
              <a:prstGeom prst="line">
                <a:avLst/>
              </a:prstGeom>
              <a:ln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 31"/>
            <p:cNvGrpSpPr>
              <a:grpSpLocks noChangeAspect="1"/>
            </p:cNvGrpSpPr>
            <p:nvPr/>
          </p:nvGrpSpPr>
          <p:grpSpPr bwMode="auto">
            <a:xfrm>
              <a:off x="3993" y="2848"/>
              <a:ext cx="1326" cy="1525"/>
              <a:chOff x="5121" y="4831"/>
              <a:chExt cx="1326" cy="1525"/>
            </a:xfrm>
          </p:grpSpPr>
          <p:sp>
            <p:nvSpPr>
              <p:cNvPr id="46154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5243" y="4831"/>
                <a:ext cx="1091" cy="14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55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5839" y="5919"/>
                <a:ext cx="604" cy="4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Q</a:t>
                </a:r>
              </a:p>
            </p:txBody>
          </p:sp>
          <p:sp>
            <p:nvSpPr>
              <p:cNvPr id="46156" name="AutoShape 34"/>
              <p:cNvSpPr>
                <a:spLocks noChangeAspect="1" noChangeArrowheads="1"/>
              </p:cNvSpPr>
              <p:nvPr/>
            </p:nvSpPr>
            <p:spPr bwMode="auto">
              <a:xfrm rot="5400000">
                <a:off x="5237" y="5471"/>
                <a:ext cx="210" cy="182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57" name="Oval 35"/>
              <p:cNvSpPr>
                <a:spLocks noChangeAspect="1" noChangeArrowheads="1"/>
              </p:cNvSpPr>
              <p:nvPr/>
            </p:nvSpPr>
            <p:spPr bwMode="auto">
              <a:xfrm>
                <a:off x="5121" y="5490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58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5175" y="5916"/>
                <a:ext cx="604" cy="4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K</a:t>
                </a:r>
              </a:p>
            </p:txBody>
          </p:sp>
          <p:sp>
            <p:nvSpPr>
              <p:cNvPr id="46159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5191" y="4849"/>
                <a:ext cx="700" cy="4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J</a:t>
                </a:r>
              </a:p>
            </p:txBody>
          </p:sp>
          <p:sp>
            <p:nvSpPr>
              <p:cNvPr id="46160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5843" y="4856"/>
                <a:ext cx="604" cy="4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Q</a:t>
                </a:r>
              </a:p>
            </p:txBody>
          </p:sp>
          <p:sp>
            <p:nvSpPr>
              <p:cNvPr id="46161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5331" y="5375"/>
                <a:ext cx="420" cy="4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H</a:t>
                </a:r>
              </a:p>
            </p:txBody>
          </p:sp>
          <p:sp>
            <p:nvSpPr>
              <p:cNvPr id="46162" name="Line 40"/>
              <p:cNvSpPr>
                <a:spLocks noChangeAspect="1" noChangeShapeType="1"/>
              </p:cNvSpPr>
              <p:nvPr/>
            </p:nvSpPr>
            <p:spPr bwMode="auto">
              <a:xfrm>
                <a:off x="5999" y="5980"/>
                <a:ext cx="14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6108" name="Line 41"/>
            <p:cNvSpPr>
              <a:spLocks noChangeAspect="1" noChangeShapeType="1"/>
            </p:cNvSpPr>
            <p:nvPr/>
          </p:nvSpPr>
          <p:spPr bwMode="auto">
            <a:xfrm flipV="1">
              <a:off x="3850" y="2700"/>
              <a:ext cx="0" cy="1412"/>
            </a:xfrm>
            <a:prstGeom prst="line">
              <a:avLst/>
            </a:prstGeom>
            <a:ln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09" name="Text Box 42"/>
            <p:cNvSpPr txBox="1">
              <a:spLocks noChangeAspect="1" noChangeArrowheads="1"/>
            </p:cNvSpPr>
            <p:nvPr/>
          </p:nvSpPr>
          <p:spPr bwMode="auto">
            <a:xfrm>
              <a:off x="5079" y="1712"/>
              <a:ext cx="700" cy="59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I</a:t>
              </a:r>
              <a:endParaRPr lang="fr-FR" sz="1400" b="1"/>
            </a:p>
          </p:txBody>
        </p:sp>
        <p:grpSp>
          <p:nvGrpSpPr>
            <p:cNvPr id="6" name="Group 43"/>
            <p:cNvGrpSpPr>
              <a:grpSpLocks noChangeAspect="1"/>
            </p:cNvGrpSpPr>
            <p:nvPr/>
          </p:nvGrpSpPr>
          <p:grpSpPr bwMode="auto">
            <a:xfrm>
              <a:off x="6639" y="3084"/>
              <a:ext cx="288" cy="1033"/>
              <a:chOff x="2659" y="5059"/>
              <a:chExt cx="288" cy="1033"/>
            </a:xfrm>
          </p:grpSpPr>
          <p:sp>
            <p:nvSpPr>
              <p:cNvPr id="46152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2659" y="6092"/>
                <a:ext cx="280" cy="0"/>
              </a:xfrm>
              <a:prstGeom prst="line">
                <a:avLst/>
              </a:prstGeom>
              <a:ln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53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2667" y="5059"/>
                <a:ext cx="280" cy="0"/>
              </a:xfrm>
              <a:prstGeom prst="line">
                <a:avLst/>
              </a:prstGeom>
              <a:ln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6111" name="Rectangle 46"/>
            <p:cNvSpPr>
              <a:spLocks noChangeAspect="1" noChangeArrowheads="1"/>
            </p:cNvSpPr>
            <p:nvPr/>
          </p:nvSpPr>
          <p:spPr bwMode="auto">
            <a:xfrm>
              <a:off x="6903" y="2853"/>
              <a:ext cx="1091" cy="14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12" name="Text Box 47"/>
            <p:cNvSpPr txBox="1">
              <a:spLocks noChangeAspect="1" noChangeArrowheads="1"/>
            </p:cNvSpPr>
            <p:nvPr/>
          </p:nvSpPr>
          <p:spPr bwMode="auto">
            <a:xfrm>
              <a:off x="7534" y="3941"/>
              <a:ext cx="604" cy="4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Q</a:t>
              </a:r>
            </a:p>
          </p:txBody>
        </p:sp>
        <p:sp>
          <p:nvSpPr>
            <p:cNvPr id="46113" name="Text Box 48"/>
            <p:cNvSpPr txBox="1">
              <a:spLocks noChangeAspect="1" noChangeArrowheads="1"/>
            </p:cNvSpPr>
            <p:nvPr/>
          </p:nvSpPr>
          <p:spPr bwMode="auto">
            <a:xfrm>
              <a:off x="6835" y="3938"/>
              <a:ext cx="604" cy="4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K</a:t>
              </a:r>
            </a:p>
          </p:txBody>
        </p:sp>
        <p:sp>
          <p:nvSpPr>
            <p:cNvPr id="46114" name="Text Box 49"/>
            <p:cNvSpPr txBox="1">
              <a:spLocks noChangeAspect="1" noChangeArrowheads="1"/>
            </p:cNvSpPr>
            <p:nvPr/>
          </p:nvSpPr>
          <p:spPr bwMode="auto">
            <a:xfrm>
              <a:off x="6851" y="2871"/>
              <a:ext cx="700" cy="4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J</a:t>
              </a:r>
            </a:p>
          </p:txBody>
        </p:sp>
        <p:sp>
          <p:nvSpPr>
            <p:cNvPr id="46115" name="Text Box 50"/>
            <p:cNvSpPr txBox="1">
              <a:spLocks noChangeAspect="1" noChangeArrowheads="1"/>
            </p:cNvSpPr>
            <p:nvPr/>
          </p:nvSpPr>
          <p:spPr bwMode="auto">
            <a:xfrm>
              <a:off x="7503" y="2878"/>
              <a:ext cx="604" cy="4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</a:p>
          </p:txBody>
        </p:sp>
        <p:grpSp>
          <p:nvGrpSpPr>
            <p:cNvPr id="7" name="Group 51"/>
            <p:cNvGrpSpPr>
              <a:grpSpLocks noChangeAspect="1"/>
            </p:cNvGrpSpPr>
            <p:nvPr/>
          </p:nvGrpSpPr>
          <p:grpSpPr bwMode="auto">
            <a:xfrm>
              <a:off x="6781" y="3365"/>
              <a:ext cx="630" cy="437"/>
              <a:chOff x="6781" y="3397"/>
              <a:chExt cx="630" cy="437"/>
            </a:xfrm>
          </p:grpSpPr>
          <p:sp>
            <p:nvSpPr>
              <p:cNvPr id="46149" name="AutoShape 52"/>
              <p:cNvSpPr>
                <a:spLocks noChangeAspect="1" noChangeArrowheads="1"/>
              </p:cNvSpPr>
              <p:nvPr/>
            </p:nvSpPr>
            <p:spPr bwMode="auto">
              <a:xfrm rot="5400000">
                <a:off x="6897" y="3493"/>
                <a:ext cx="210" cy="182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50" name="Oval 53"/>
              <p:cNvSpPr>
                <a:spLocks noChangeAspect="1" noChangeArrowheads="1"/>
              </p:cNvSpPr>
              <p:nvPr/>
            </p:nvSpPr>
            <p:spPr bwMode="auto">
              <a:xfrm>
                <a:off x="6781" y="3512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51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6991" y="3397"/>
                <a:ext cx="420" cy="43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/>
                  <a:t>H</a:t>
                </a:r>
              </a:p>
            </p:txBody>
          </p:sp>
        </p:grpSp>
        <p:sp>
          <p:nvSpPr>
            <p:cNvPr id="46117" name="Line 55"/>
            <p:cNvSpPr>
              <a:spLocks noChangeAspect="1" noChangeShapeType="1"/>
            </p:cNvSpPr>
            <p:nvPr/>
          </p:nvSpPr>
          <p:spPr bwMode="auto">
            <a:xfrm>
              <a:off x="7659" y="4002"/>
              <a:ext cx="14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18" name="Line 56"/>
            <p:cNvSpPr>
              <a:spLocks noChangeAspect="1" noChangeShapeType="1"/>
            </p:cNvSpPr>
            <p:nvPr/>
          </p:nvSpPr>
          <p:spPr bwMode="auto">
            <a:xfrm flipV="1">
              <a:off x="6638" y="2705"/>
              <a:ext cx="0" cy="1412"/>
            </a:xfrm>
            <a:prstGeom prst="line">
              <a:avLst/>
            </a:prstGeom>
            <a:ln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19" name="Text Box 57"/>
            <p:cNvSpPr txBox="1">
              <a:spLocks noChangeAspect="1" noChangeArrowheads="1"/>
            </p:cNvSpPr>
            <p:nvPr/>
          </p:nvSpPr>
          <p:spPr bwMode="auto">
            <a:xfrm>
              <a:off x="7875" y="1733"/>
              <a:ext cx="812" cy="59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Q</a:t>
              </a:r>
              <a:r>
                <a:rPr lang="fr-FR" sz="1400" b="1" baseline="-25000"/>
                <a:t>I+1</a:t>
              </a:r>
              <a:endParaRPr lang="fr-FR" sz="1400" b="1"/>
            </a:p>
          </p:txBody>
        </p:sp>
        <p:sp>
          <p:nvSpPr>
            <p:cNvPr id="46120" name="Line 58"/>
            <p:cNvSpPr>
              <a:spLocks noChangeAspect="1" noChangeShapeType="1"/>
            </p:cNvSpPr>
            <p:nvPr/>
          </p:nvSpPr>
          <p:spPr bwMode="auto">
            <a:xfrm flipV="1">
              <a:off x="1699" y="5050"/>
              <a:ext cx="69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21" name="Line 59"/>
            <p:cNvSpPr>
              <a:spLocks noChangeAspect="1" noChangeShapeType="1"/>
            </p:cNvSpPr>
            <p:nvPr/>
          </p:nvSpPr>
          <p:spPr bwMode="auto">
            <a:xfrm flipV="1">
              <a:off x="1407" y="4737"/>
              <a:ext cx="736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8" name="Group 60"/>
            <p:cNvGrpSpPr>
              <a:grpSpLocks noChangeAspect="1"/>
            </p:cNvGrpSpPr>
            <p:nvPr/>
          </p:nvGrpSpPr>
          <p:grpSpPr bwMode="auto">
            <a:xfrm>
              <a:off x="5567" y="2970"/>
              <a:ext cx="1022" cy="1268"/>
              <a:chOff x="2751" y="2968"/>
              <a:chExt cx="1022" cy="1268"/>
            </a:xfrm>
          </p:grpSpPr>
          <p:grpSp>
            <p:nvGrpSpPr>
              <p:cNvPr id="9" name="Group 61"/>
              <p:cNvGrpSpPr>
                <a:grpSpLocks noChangeAspect="1"/>
              </p:cNvGrpSpPr>
              <p:nvPr/>
            </p:nvGrpSpPr>
            <p:grpSpPr bwMode="auto">
              <a:xfrm>
                <a:off x="2751" y="2968"/>
                <a:ext cx="405" cy="335"/>
                <a:chOff x="3939" y="5523"/>
                <a:chExt cx="405" cy="335"/>
              </a:xfrm>
            </p:grpSpPr>
            <p:sp>
              <p:nvSpPr>
                <p:cNvPr id="46147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939" y="5523"/>
                  <a:ext cx="278" cy="335"/>
                </a:xfrm>
                <a:prstGeom prst="flowChartDelay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48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4231" y="5635"/>
                  <a:ext cx="113" cy="11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 64"/>
              <p:cNvGrpSpPr>
                <a:grpSpLocks noChangeAspect="1"/>
              </p:cNvGrpSpPr>
              <p:nvPr/>
            </p:nvGrpSpPr>
            <p:grpSpPr bwMode="auto">
              <a:xfrm>
                <a:off x="3387" y="3381"/>
                <a:ext cx="386" cy="342"/>
                <a:chOff x="5047" y="5901"/>
                <a:chExt cx="441" cy="390"/>
              </a:xfrm>
            </p:grpSpPr>
            <p:sp>
              <p:nvSpPr>
                <p:cNvPr id="46145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5047" y="5901"/>
                  <a:ext cx="323" cy="390"/>
                </a:xfrm>
                <a:prstGeom prst="flowChartDelay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46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5375" y="6029"/>
                  <a:ext cx="113" cy="11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67"/>
              <p:cNvGrpSpPr>
                <a:grpSpLocks noChangeAspect="1"/>
              </p:cNvGrpSpPr>
              <p:nvPr/>
            </p:nvGrpSpPr>
            <p:grpSpPr bwMode="auto">
              <a:xfrm>
                <a:off x="2770" y="3901"/>
                <a:ext cx="405" cy="335"/>
                <a:chOff x="3939" y="5523"/>
                <a:chExt cx="405" cy="335"/>
              </a:xfrm>
            </p:grpSpPr>
            <p:sp>
              <p:nvSpPr>
                <p:cNvPr id="46143" name="AutoShap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939" y="5523"/>
                  <a:ext cx="278" cy="335"/>
                </a:xfrm>
                <a:prstGeom prst="flowChartDelay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144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231" y="5635"/>
                  <a:ext cx="113" cy="11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" name="Group 70"/>
            <p:cNvGrpSpPr>
              <a:grpSpLocks noChangeAspect="1"/>
            </p:cNvGrpSpPr>
            <p:nvPr/>
          </p:nvGrpSpPr>
          <p:grpSpPr bwMode="auto">
            <a:xfrm>
              <a:off x="1829" y="4876"/>
              <a:ext cx="399" cy="351"/>
              <a:chOff x="1829" y="4812"/>
              <a:chExt cx="399" cy="351"/>
            </a:xfrm>
          </p:grpSpPr>
          <p:sp>
            <p:nvSpPr>
              <p:cNvPr id="46138" name="AutoShape 71"/>
              <p:cNvSpPr>
                <a:spLocks noChangeAspect="1" noChangeArrowheads="1"/>
              </p:cNvSpPr>
              <p:nvPr/>
            </p:nvSpPr>
            <p:spPr bwMode="auto">
              <a:xfrm rot="5400000">
                <a:off x="1805" y="4836"/>
                <a:ext cx="351" cy="303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6139" name="Oval 72"/>
              <p:cNvSpPr>
                <a:spLocks noChangeAspect="1" noChangeArrowheads="1"/>
              </p:cNvSpPr>
              <p:nvPr/>
            </p:nvSpPr>
            <p:spPr bwMode="auto">
              <a:xfrm>
                <a:off x="2115" y="4924"/>
                <a:ext cx="113" cy="11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6124" name="Line 73"/>
            <p:cNvSpPr>
              <a:spLocks noChangeAspect="1" noChangeShapeType="1"/>
            </p:cNvSpPr>
            <p:nvPr/>
          </p:nvSpPr>
          <p:spPr bwMode="auto">
            <a:xfrm>
              <a:off x="1707" y="4749"/>
              <a:ext cx="0" cy="293"/>
            </a:xfrm>
            <a:prstGeom prst="line">
              <a:avLst/>
            </a:prstGeom>
            <a:ln>
              <a:headEnd type="oval" w="sm" len="sm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3" name="Group 74"/>
            <p:cNvGrpSpPr>
              <a:grpSpLocks noChangeAspect="1"/>
            </p:cNvGrpSpPr>
            <p:nvPr/>
          </p:nvGrpSpPr>
          <p:grpSpPr bwMode="auto">
            <a:xfrm>
              <a:off x="2283" y="2709"/>
              <a:ext cx="1332" cy="845"/>
              <a:chOff x="2283" y="2709"/>
              <a:chExt cx="1332" cy="845"/>
            </a:xfrm>
          </p:grpSpPr>
          <p:sp>
            <p:nvSpPr>
              <p:cNvPr id="46136" name="Line 75"/>
              <p:cNvSpPr>
                <a:spLocks noChangeAspect="1" noChangeShapeType="1"/>
              </p:cNvSpPr>
              <p:nvPr/>
            </p:nvSpPr>
            <p:spPr bwMode="auto">
              <a:xfrm>
                <a:off x="2283" y="2709"/>
                <a:ext cx="9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37" name="Line 76"/>
              <p:cNvSpPr>
                <a:spLocks noChangeAspect="1" noChangeShapeType="1"/>
              </p:cNvSpPr>
              <p:nvPr/>
            </p:nvSpPr>
            <p:spPr bwMode="auto">
              <a:xfrm>
                <a:off x="2635" y="3554"/>
                <a:ext cx="9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6126" name="Line 77"/>
            <p:cNvSpPr>
              <a:spLocks noChangeAspect="1" noChangeShapeType="1"/>
            </p:cNvSpPr>
            <p:nvPr/>
          </p:nvSpPr>
          <p:spPr bwMode="auto">
            <a:xfrm>
              <a:off x="9119" y="2711"/>
              <a:ext cx="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7" name="Line 78"/>
            <p:cNvSpPr>
              <a:spLocks noChangeAspect="1" noChangeShapeType="1"/>
            </p:cNvSpPr>
            <p:nvPr/>
          </p:nvSpPr>
          <p:spPr bwMode="auto">
            <a:xfrm>
              <a:off x="8303" y="3002"/>
              <a:ext cx="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8" name="Line 79"/>
            <p:cNvSpPr>
              <a:spLocks noChangeAspect="1" noChangeShapeType="1"/>
            </p:cNvSpPr>
            <p:nvPr/>
          </p:nvSpPr>
          <p:spPr bwMode="auto">
            <a:xfrm>
              <a:off x="8139" y="3951"/>
              <a:ext cx="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29" name="Line 80"/>
            <p:cNvSpPr>
              <a:spLocks noChangeAspect="1" noChangeShapeType="1"/>
            </p:cNvSpPr>
            <p:nvPr/>
          </p:nvSpPr>
          <p:spPr bwMode="auto">
            <a:xfrm>
              <a:off x="8559" y="4730"/>
              <a:ext cx="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0" name="Line 81"/>
            <p:cNvSpPr>
              <a:spLocks noChangeAspect="1" noChangeShapeType="1"/>
            </p:cNvSpPr>
            <p:nvPr/>
          </p:nvSpPr>
          <p:spPr bwMode="auto">
            <a:xfrm>
              <a:off x="8547" y="5052"/>
              <a:ext cx="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131" name="Text Box 82"/>
            <p:cNvSpPr txBox="1">
              <a:spLocks noChangeAspect="1" noChangeArrowheads="1"/>
            </p:cNvSpPr>
            <p:nvPr/>
          </p:nvSpPr>
          <p:spPr bwMode="auto">
            <a:xfrm>
              <a:off x="1098" y="4511"/>
              <a:ext cx="420" cy="3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X</a:t>
              </a:r>
            </a:p>
          </p:txBody>
        </p:sp>
        <p:sp>
          <p:nvSpPr>
            <p:cNvPr id="46132" name="Text Box 83"/>
            <p:cNvSpPr txBox="1">
              <a:spLocks noChangeAspect="1" noChangeArrowheads="1"/>
            </p:cNvSpPr>
            <p:nvPr/>
          </p:nvSpPr>
          <p:spPr bwMode="auto">
            <a:xfrm>
              <a:off x="6555" y="2269"/>
              <a:ext cx="1540" cy="49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sz="1400" b="1"/>
                <a:t>طابق </a:t>
              </a:r>
              <a:r>
                <a:rPr lang="fr-FR" sz="1400" b="1"/>
                <a:t>I+1</a:t>
              </a:r>
            </a:p>
          </p:txBody>
        </p:sp>
        <p:sp>
          <p:nvSpPr>
            <p:cNvPr id="46133" name="Text Box 84"/>
            <p:cNvSpPr txBox="1">
              <a:spLocks noChangeAspect="1" noChangeArrowheads="1"/>
            </p:cNvSpPr>
            <p:nvPr/>
          </p:nvSpPr>
          <p:spPr bwMode="auto">
            <a:xfrm>
              <a:off x="3643" y="2284"/>
              <a:ext cx="1540" cy="49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sz="1400" b="1"/>
                <a:t>طابق </a:t>
              </a:r>
              <a:r>
                <a:rPr lang="fr-FR" sz="1400" b="1"/>
                <a:t>I</a:t>
              </a:r>
            </a:p>
          </p:txBody>
        </p:sp>
        <p:sp>
          <p:nvSpPr>
            <p:cNvPr id="46134" name="Text Box 85"/>
            <p:cNvSpPr txBox="1">
              <a:spLocks noChangeAspect="1" noChangeArrowheads="1"/>
            </p:cNvSpPr>
            <p:nvPr/>
          </p:nvSpPr>
          <p:spPr bwMode="auto">
            <a:xfrm>
              <a:off x="1939" y="2520"/>
              <a:ext cx="420" cy="3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1</a:t>
              </a:r>
            </a:p>
          </p:txBody>
        </p:sp>
        <p:sp>
          <p:nvSpPr>
            <p:cNvPr id="46135" name="Text Box 86"/>
            <p:cNvSpPr txBox="1">
              <a:spLocks noChangeAspect="1" noChangeArrowheads="1"/>
            </p:cNvSpPr>
            <p:nvPr/>
          </p:nvSpPr>
          <p:spPr bwMode="auto">
            <a:xfrm>
              <a:off x="5831" y="4348"/>
              <a:ext cx="700" cy="38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CI</a:t>
              </a:r>
            </a:p>
          </p:txBody>
        </p:sp>
      </p:grpSp>
      <p:sp>
        <p:nvSpPr>
          <p:cNvPr id="71774" name="Rectangle 94"/>
          <p:cNvSpPr>
            <a:spLocks noChangeArrowheads="1"/>
          </p:cNvSpPr>
          <p:nvPr/>
        </p:nvSpPr>
        <p:spPr bwMode="auto">
          <a:xfrm>
            <a:off x="4500563" y="3213100"/>
            <a:ext cx="406241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>
                <a:ea typeface="Times New Roman" pitchFamily="18" charset="0"/>
                <a:cs typeface="Arabic Transparent" pitchFamily="2" charset="-78"/>
              </a:rPr>
              <a:t>ـ إذا كان</a:t>
            </a:r>
            <a:r>
              <a:rPr lang="fr-FR" b="1" dirty="0">
                <a:ea typeface="Times New Roman" pitchFamily="18" charset="0"/>
                <a:cs typeface="Arabic Transparent" pitchFamily="2" charset="-78"/>
              </a:rPr>
              <a:t>  X=1</a:t>
            </a:r>
            <a:r>
              <a:rPr lang="en-US" b="1" dirty="0">
                <a:ea typeface="Times New Roman" pitchFamily="18" charset="0"/>
                <a:cs typeface="Arabic Transparent" pitchFamily="2" charset="-78"/>
              </a:rPr>
              <a:t>   </a:t>
            </a:r>
            <a:r>
              <a:rPr lang="ar-DZ" b="1" dirty="0">
                <a:ea typeface="Times New Roman" pitchFamily="18" charset="0"/>
                <a:cs typeface="Arabic Transparent" pitchFamily="2" charset="-78"/>
              </a:rPr>
              <a:t>ما نوع العداد ؟</a:t>
            </a:r>
            <a:r>
              <a:rPr lang="fr-FR" b="1" dirty="0"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ar-DZ" b="1" dirty="0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عداد تصاعدي</a:t>
            </a:r>
            <a:r>
              <a:rPr lang="fr-FR" b="1" dirty="0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dirty="0"/>
              <a:t> </a:t>
            </a:r>
          </a:p>
        </p:txBody>
      </p:sp>
      <p:sp>
        <p:nvSpPr>
          <p:cNvPr id="71775" name="Rectangle 95"/>
          <p:cNvSpPr>
            <a:spLocks noChangeArrowheads="1"/>
          </p:cNvSpPr>
          <p:nvPr/>
        </p:nvSpPr>
        <p:spPr bwMode="auto">
          <a:xfrm>
            <a:off x="4643438" y="3644900"/>
            <a:ext cx="3883025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>
                <a:ea typeface="Times New Roman" pitchFamily="18" charset="0"/>
                <a:cs typeface="Arabic Transparent" pitchFamily="2" charset="-78"/>
              </a:rPr>
              <a:t>ـ إذا كان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  X=0</a:t>
            </a:r>
            <a:r>
              <a:rPr lang="en-US" b="1">
                <a:ea typeface="Times New Roman" pitchFamily="18" charset="0"/>
                <a:cs typeface="Arabic Transparent" pitchFamily="2" charset="-78"/>
              </a:rPr>
              <a:t>   </a:t>
            </a:r>
            <a:r>
              <a:rPr lang="ar-DZ" b="1">
                <a:ea typeface="Times New Roman" pitchFamily="18" charset="0"/>
                <a:cs typeface="Arabic Transparent" pitchFamily="2" charset="-78"/>
              </a:rPr>
              <a:t>ما نوع العداد ؟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  </a:t>
            </a:r>
            <a:r>
              <a:rPr lang="ar-DZ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عداد تنازلي</a:t>
            </a:r>
            <a:r>
              <a:rPr lang="fr-FR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76" name="Rectangle 96"/>
          <p:cNvSpPr>
            <a:spLocks noChangeArrowheads="1"/>
          </p:cNvSpPr>
          <p:nvPr/>
        </p:nvSpPr>
        <p:spPr bwMode="auto">
          <a:xfrm>
            <a:off x="466725" y="4138613"/>
            <a:ext cx="8369300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>
                <a:ea typeface="Times New Roman" pitchFamily="18" charset="0"/>
                <a:cs typeface="Arabic Transparent" pitchFamily="2" charset="-78"/>
              </a:rPr>
              <a:t>ـ ماذا تمثل الدارة</a:t>
            </a:r>
            <a:r>
              <a:rPr lang="fr-FR" b="1">
                <a:ea typeface="Times New Roman" pitchFamily="18" charset="0"/>
                <a:cs typeface="Arabic Transparent" pitchFamily="2" charset="-78"/>
              </a:rPr>
              <a:t> CI  </a:t>
            </a:r>
            <a:r>
              <a:rPr lang="ar-DZ" b="1">
                <a:ea typeface="Times New Roman" pitchFamily="18" charset="0"/>
                <a:cs typeface="Arabic Transparent" pitchFamily="2" charset="-78"/>
              </a:rPr>
              <a:t>؟ </a:t>
            </a:r>
            <a:r>
              <a:rPr lang="ar-DZ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تمثل حاشد المعلومات (</a:t>
            </a:r>
            <a:r>
              <a:rPr lang="fr-FR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 (</a:t>
            </a:r>
            <a:r>
              <a:rPr lang="fr-FR" sz="1200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DEMULTIPLEXEUR</a:t>
            </a:r>
            <a:r>
              <a:rPr lang="ar-DZ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 بمدخلين</a:t>
            </a:r>
            <a:r>
              <a:rPr lang="fr-FR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 Q</a:t>
            </a:r>
            <a:r>
              <a:rPr lang="fr-FR" b="1" baseline="-30000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I</a:t>
            </a:r>
            <a:r>
              <a:rPr lang="ar-DZ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 و</a:t>
            </a:r>
            <a:r>
              <a:rPr lang="fr-FR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Q</a:t>
            </a:r>
            <a:r>
              <a:rPr lang="fr-FR" b="1" baseline="-30000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I+1</a:t>
            </a:r>
            <a:r>
              <a:rPr lang="ar-DZ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 واختيار واحد</a:t>
            </a:r>
            <a:r>
              <a:rPr lang="fr-FR" b="1">
                <a:solidFill>
                  <a:srgbClr val="FF3300"/>
                </a:solidFill>
                <a:ea typeface="Times New Roman" pitchFamily="18" charset="0"/>
                <a:cs typeface="Arabic Transparent" pitchFamily="2" charset="-78"/>
              </a:rPr>
              <a:t> X</a:t>
            </a:r>
            <a:r>
              <a:rPr lang="fr-FR">
                <a:solidFill>
                  <a:srgbClr val="FF3300"/>
                </a:solidFill>
              </a:rPr>
              <a:t>   </a:t>
            </a:r>
            <a:endParaRPr lang="en-US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774" grpId="0"/>
      <p:bldP spid="71775" grpId="0"/>
      <p:bldP spid="717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G:\Sans titre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928000" cy="55800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0" y="5977614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عداد </a:t>
            </a:r>
            <a:r>
              <a:rPr lang="ar-DZ" sz="2800" b="1" dirty="0" err="1" smtClean="0">
                <a:solidFill>
                  <a:srgbClr val="FF0000"/>
                </a:solidFill>
                <a:cs typeface="Arabic Transparent" pitchFamily="2" charset="-78"/>
              </a:rPr>
              <a:t>اللاتزامني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 تنا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ial"/>
              </a:rPr>
              <a:t>زلي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 بدورة كاملة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 بجبهة نا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زلة يعد من 7 إلى 0 (ترديد8) </a:t>
            </a:r>
            <a:endParaRPr lang="fr-FR" sz="28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G:\Sans titre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94" y="285728"/>
            <a:ext cx="8928000" cy="5580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5857892"/>
            <a:ext cx="914400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عداد </a:t>
            </a:r>
            <a:r>
              <a:rPr lang="ar-DZ" sz="2800" b="1" dirty="0" err="1" smtClean="0">
                <a:solidFill>
                  <a:srgbClr val="FF0000"/>
                </a:solidFill>
                <a:cs typeface="Arabic Transparent" pitchFamily="2" charset="-78"/>
              </a:rPr>
              <a:t>اللاتزامني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 تصاعدي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 بدورة ناقصة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 بجبهة صاعدة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 يعد من 11 إلى 0 (ترديد12) </a:t>
            </a:r>
            <a:r>
              <a:rPr lang="ar-DZ" sz="28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مع إمكانية إرغامه يدويا( إرغام خارجي).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 </a:t>
            </a:r>
            <a:endParaRPr lang="fr-FR" sz="28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necteur droit avec flèche 98"/>
          <p:cNvCxnSpPr/>
          <p:nvPr/>
        </p:nvCxnSpPr>
        <p:spPr>
          <a:xfrm rot="5400000">
            <a:off x="1320993" y="4333577"/>
            <a:ext cx="612000" cy="15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rot="5400000">
            <a:off x="1921757" y="4333577"/>
            <a:ext cx="612000" cy="15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rot="5400000">
            <a:off x="2464001" y="4333577"/>
            <a:ext cx="612000" cy="15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stCxn id="86" idx="2"/>
          </p:cNvCxnSpPr>
          <p:nvPr/>
        </p:nvCxnSpPr>
        <p:spPr>
          <a:xfrm rot="5400000">
            <a:off x="820133" y="4334371"/>
            <a:ext cx="612000" cy="15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131"/>
          <p:cNvSpPr>
            <a:spLocks noChangeArrowheads="1"/>
          </p:cNvSpPr>
          <p:nvPr/>
        </p:nvSpPr>
        <p:spPr bwMode="auto">
          <a:xfrm>
            <a:off x="1643042" y="1285860"/>
            <a:ext cx="1874231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ar-SA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 المخطط الزمني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b="1" dirty="0">
                <a:solidFill>
                  <a:srgbClr val="0000FF"/>
                </a:solidFill>
                <a:cs typeface="Arabic Transparent" pitchFamily="2" charset="-78"/>
              </a:rPr>
              <a:t> </a:t>
            </a:r>
          </a:p>
        </p:txBody>
      </p:sp>
      <p:grpSp>
        <p:nvGrpSpPr>
          <p:cNvPr id="85" name="Groupe 84"/>
          <p:cNvGrpSpPr/>
          <p:nvPr/>
        </p:nvGrpSpPr>
        <p:grpSpPr>
          <a:xfrm>
            <a:off x="626067" y="1599479"/>
            <a:ext cx="5165704" cy="880338"/>
            <a:chOff x="285720" y="1714488"/>
            <a:chExt cx="5165704" cy="880338"/>
          </a:xfrm>
        </p:grpSpPr>
        <p:sp>
          <p:nvSpPr>
            <p:cNvPr id="73" name="Parenthèse ouvrante 72"/>
            <p:cNvSpPr/>
            <p:nvPr/>
          </p:nvSpPr>
          <p:spPr>
            <a:xfrm rot="5400000">
              <a:off x="4624302" y="218935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285720" y="1714488"/>
              <a:ext cx="5165704" cy="880338"/>
              <a:chOff x="483882" y="4933970"/>
              <a:chExt cx="5165704" cy="880338"/>
            </a:xfrm>
          </p:grpSpPr>
          <p:sp>
            <p:nvSpPr>
              <p:cNvPr id="6" name="Parenthèse ouvrante 5"/>
              <p:cNvSpPr/>
              <p:nvPr/>
            </p:nvSpPr>
            <p:spPr>
              <a:xfrm rot="5400000">
                <a:off x="998613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Parenthèse ouvrante 6"/>
              <p:cNvSpPr/>
              <p:nvPr/>
            </p:nvSpPr>
            <p:spPr>
              <a:xfrm rot="5400000">
                <a:off x="1547274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Parenthèse ouvrante 7"/>
              <p:cNvSpPr/>
              <p:nvPr/>
            </p:nvSpPr>
            <p:spPr>
              <a:xfrm rot="5400000">
                <a:off x="2100610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Parenthèse ouvrante 8"/>
              <p:cNvSpPr/>
              <p:nvPr/>
            </p:nvSpPr>
            <p:spPr>
              <a:xfrm rot="5400000">
                <a:off x="2636731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Parenthèse ouvrante 9"/>
              <p:cNvSpPr/>
              <p:nvPr/>
            </p:nvSpPr>
            <p:spPr>
              <a:xfrm rot="5400000">
                <a:off x="3182387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Parenthèse ouvrante 10"/>
              <p:cNvSpPr/>
              <p:nvPr/>
            </p:nvSpPr>
            <p:spPr>
              <a:xfrm rot="5400000">
                <a:off x="3712514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Parenthèse ouvrante 11"/>
              <p:cNvSpPr/>
              <p:nvPr/>
            </p:nvSpPr>
            <p:spPr>
              <a:xfrm rot="5400000">
                <a:off x="4275092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Line 899"/>
              <p:cNvSpPr>
                <a:spLocks noChangeShapeType="1"/>
              </p:cNvSpPr>
              <p:nvPr/>
            </p:nvSpPr>
            <p:spPr bwMode="auto">
              <a:xfrm flipV="1">
                <a:off x="750891" y="5237183"/>
                <a:ext cx="0" cy="423863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900"/>
              <p:cNvSpPr>
                <a:spLocks noChangeShapeType="1"/>
              </p:cNvSpPr>
              <p:nvPr/>
            </p:nvSpPr>
            <p:spPr bwMode="auto">
              <a:xfrm flipV="1">
                <a:off x="754065" y="5659458"/>
                <a:ext cx="4644000" cy="0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901"/>
              <p:cNvSpPr txBox="1">
                <a:spLocks noChangeArrowheads="1"/>
              </p:cNvSpPr>
              <p:nvPr/>
            </p:nvSpPr>
            <p:spPr bwMode="auto">
              <a:xfrm>
                <a:off x="483882" y="4933970"/>
                <a:ext cx="59055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b="1" dirty="0" smtClean="0">
                    <a:solidFill>
                      <a:srgbClr val="0066FF"/>
                    </a:solidFill>
                  </a:rPr>
                  <a:t>H</a:t>
                </a:r>
                <a:endParaRPr lang="fr-FR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6" name="Text Box 902"/>
              <p:cNvSpPr txBox="1">
                <a:spLocks noChangeArrowheads="1"/>
              </p:cNvSpPr>
              <p:nvPr/>
            </p:nvSpPr>
            <p:spPr bwMode="auto">
              <a:xfrm>
                <a:off x="5326275" y="5465058"/>
                <a:ext cx="323311" cy="34925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sz="1600" b="1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7" name="Line 904"/>
              <p:cNvSpPr>
                <a:spLocks noChangeShapeType="1"/>
              </p:cNvSpPr>
              <p:nvPr/>
            </p:nvSpPr>
            <p:spPr bwMode="auto">
              <a:xfrm>
                <a:off x="1235677" y="5499120"/>
                <a:ext cx="0" cy="122238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906"/>
              <p:cNvSpPr>
                <a:spLocks noChangeShapeType="1"/>
              </p:cNvSpPr>
              <p:nvPr/>
            </p:nvSpPr>
            <p:spPr bwMode="auto">
              <a:xfrm>
                <a:off x="1790886" y="5503883"/>
                <a:ext cx="0" cy="122238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908"/>
              <p:cNvSpPr>
                <a:spLocks noChangeShapeType="1"/>
              </p:cNvSpPr>
              <p:nvPr/>
            </p:nvSpPr>
            <p:spPr bwMode="auto">
              <a:xfrm>
                <a:off x="2336594" y="5499120"/>
                <a:ext cx="0" cy="123825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910"/>
              <p:cNvSpPr>
                <a:spLocks noChangeShapeType="1"/>
              </p:cNvSpPr>
              <p:nvPr/>
            </p:nvSpPr>
            <p:spPr bwMode="auto">
              <a:xfrm>
                <a:off x="2876553" y="5491183"/>
                <a:ext cx="0" cy="123825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912"/>
              <p:cNvSpPr>
                <a:spLocks noChangeShapeType="1"/>
              </p:cNvSpPr>
              <p:nvPr/>
            </p:nvSpPr>
            <p:spPr bwMode="auto">
              <a:xfrm>
                <a:off x="3424825" y="5489595"/>
                <a:ext cx="0" cy="122238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914"/>
              <p:cNvSpPr>
                <a:spLocks noChangeShapeType="1"/>
              </p:cNvSpPr>
              <p:nvPr/>
            </p:nvSpPr>
            <p:spPr bwMode="auto">
              <a:xfrm>
                <a:off x="3954466" y="5495945"/>
                <a:ext cx="0" cy="12065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916"/>
              <p:cNvSpPr>
                <a:spLocks noChangeShapeType="1"/>
              </p:cNvSpPr>
              <p:nvPr/>
            </p:nvSpPr>
            <p:spPr bwMode="auto">
              <a:xfrm>
                <a:off x="4516441" y="5488008"/>
                <a:ext cx="0" cy="12065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916"/>
              <p:cNvSpPr>
                <a:spLocks noChangeShapeType="1"/>
              </p:cNvSpPr>
              <p:nvPr/>
            </p:nvSpPr>
            <p:spPr bwMode="auto">
              <a:xfrm>
                <a:off x="5061456" y="5505474"/>
                <a:ext cx="0" cy="12065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65" name="Groupe 164"/>
          <p:cNvGrpSpPr/>
          <p:nvPr/>
        </p:nvGrpSpPr>
        <p:grpSpPr>
          <a:xfrm>
            <a:off x="1939661" y="2956801"/>
            <a:ext cx="3258438" cy="778713"/>
            <a:chOff x="1939661" y="2956801"/>
            <a:chExt cx="3258438" cy="778713"/>
          </a:xfrm>
        </p:grpSpPr>
        <p:sp>
          <p:nvSpPr>
            <p:cNvPr id="28" name="Line 224"/>
            <p:cNvSpPr>
              <a:spLocks noChangeShapeType="1"/>
            </p:cNvSpPr>
            <p:nvPr/>
          </p:nvSpPr>
          <p:spPr bwMode="auto">
            <a:xfrm>
              <a:off x="1939661" y="3083051"/>
              <a:ext cx="0" cy="6524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229"/>
            <p:cNvSpPr>
              <a:spLocks noChangeShapeType="1"/>
            </p:cNvSpPr>
            <p:nvPr/>
          </p:nvSpPr>
          <p:spPr bwMode="auto">
            <a:xfrm>
              <a:off x="3032791" y="2956801"/>
              <a:ext cx="0" cy="6524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229"/>
            <p:cNvSpPr>
              <a:spLocks noChangeShapeType="1"/>
            </p:cNvSpPr>
            <p:nvPr/>
          </p:nvSpPr>
          <p:spPr bwMode="auto">
            <a:xfrm>
              <a:off x="4104969" y="3006071"/>
              <a:ext cx="0" cy="6524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229"/>
            <p:cNvSpPr>
              <a:spLocks noChangeShapeType="1"/>
            </p:cNvSpPr>
            <p:nvPr/>
          </p:nvSpPr>
          <p:spPr bwMode="auto">
            <a:xfrm>
              <a:off x="5198099" y="3006071"/>
              <a:ext cx="0" cy="6524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4" name="Groupe 163"/>
          <p:cNvGrpSpPr/>
          <p:nvPr/>
        </p:nvGrpSpPr>
        <p:grpSpPr>
          <a:xfrm>
            <a:off x="1389319" y="2242421"/>
            <a:ext cx="3819864" cy="771421"/>
            <a:chOff x="1389319" y="2242421"/>
            <a:chExt cx="3819864" cy="771421"/>
          </a:xfrm>
        </p:grpSpPr>
        <p:sp>
          <p:nvSpPr>
            <p:cNvPr id="27" name="Line 204"/>
            <p:cNvSpPr>
              <a:spLocks noChangeShapeType="1"/>
            </p:cNvSpPr>
            <p:nvPr/>
          </p:nvSpPr>
          <p:spPr bwMode="auto">
            <a:xfrm>
              <a:off x="1389319" y="2358205"/>
              <a:ext cx="0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226"/>
            <p:cNvSpPr>
              <a:spLocks noChangeShapeType="1"/>
            </p:cNvSpPr>
            <p:nvPr/>
          </p:nvSpPr>
          <p:spPr bwMode="auto">
            <a:xfrm>
              <a:off x="2490082" y="2337567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228"/>
            <p:cNvSpPr>
              <a:spLocks noChangeShapeType="1"/>
            </p:cNvSpPr>
            <p:nvPr/>
          </p:nvSpPr>
          <p:spPr bwMode="auto">
            <a:xfrm>
              <a:off x="3561652" y="2318517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229"/>
            <p:cNvSpPr>
              <a:spLocks noChangeShapeType="1"/>
            </p:cNvSpPr>
            <p:nvPr/>
          </p:nvSpPr>
          <p:spPr bwMode="auto">
            <a:xfrm>
              <a:off x="3033011" y="2318517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230"/>
            <p:cNvSpPr>
              <a:spLocks noChangeShapeType="1"/>
            </p:cNvSpPr>
            <p:nvPr/>
          </p:nvSpPr>
          <p:spPr bwMode="auto">
            <a:xfrm>
              <a:off x="4102604" y="2313755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224"/>
            <p:cNvSpPr>
              <a:spLocks noChangeShapeType="1"/>
            </p:cNvSpPr>
            <p:nvPr/>
          </p:nvSpPr>
          <p:spPr bwMode="auto">
            <a:xfrm>
              <a:off x="1939661" y="2242421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230"/>
            <p:cNvSpPr>
              <a:spLocks noChangeShapeType="1"/>
            </p:cNvSpPr>
            <p:nvPr/>
          </p:nvSpPr>
          <p:spPr bwMode="auto">
            <a:xfrm>
              <a:off x="4659239" y="2313859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230"/>
            <p:cNvSpPr>
              <a:spLocks noChangeShapeType="1"/>
            </p:cNvSpPr>
            <p:nvPr/>
          </p:nvSpPr>
          <p:spPr bwMode="auto">
            <a:xfrm>
              <a:off x="5209183" y="2313859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983257" y="2742487"/>
            <a:ext cx="285752" cy="1285884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505268" y="2742487"/>
            <a:ext cx="285752" cy="1285884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2082375" y="2740775"/>
            <a:ext cx="285752" cy="1285884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2626331" y="2740775"/>
            <a:ext cx="285752" cy="1285884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/>
          <p:cNvGrpSpPr/>
          <p:nvPr/>
        </p:nvGrpSpPr>
        <p:grpSpPr>
          <a:xfrm>
            <a:off x="983257" y="4136384"/>
            <a:ext cx="1928826" cy="293067"/>
            <a:chOff x="642910" y="4222133"/>
            <a:chExt cx="1928826" cy="293067"/>
          </a:xfrm>
        </p:grpSpPr>
        <p:sp>
          <p:nvSpPr>
            <p:cNvPr id="95" name="Rectangle 94"/>
            <p:cNvSpPr/>
            <p:nvPr/>
          </p:nvSpPr>
          <p:spPr>
            <a:xfrm>
              <a:off x="642910" y="4222133"/>
              <a:ext cx="1928826" cy="2857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fr-FR" sz="1600" b="1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2910" y="4229448"/>
              <a:ext cx="1928826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/>
                <a:t>تحويل إلى العشري</a:t>
              </a:r>
              <a:endParaRPr lang="fr-FR" sz="1600" b="1" dirty="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924737" y="4663998"/>
            <a:ext cx="357190" cy="285752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rgbClr val="008000"/>
                </a:solidFill>
              </a:rPr>
              <a:t>0</a:t>
            </a:r>
            <a:endParaRPr lang="fr-FR" sz="1600" b="1" dirty="0">
              <a:solidFill>
                <a:srgbClr val="008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455775" y="4663998"/>
            <a:ext cx="357190" cy="285752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rgbClr val="C00000"/>
                </a:solidFill>
              </a:rPr>
              <a:t>1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054827" y="4671313"/>
            <a:ext cx="357190" cy="285752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rgbClr val="9900FF"/>
                </a:solidFill>
              </a:rPr>
              <a:t>2</a:t>
            </a:r>
            <a:endParaRPr lang="fr-FR" sz="1600" b="1" dirty="0">
              <a:solidFill>
                <a:srgbClr val="9900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597071" y="4671313"/>
            <a:ext cx="357190" cy="285752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600" b="1" dirty="0" smtClean="0">
                <a:solidFill>
                  <a:srgbClr val="996633"/>
                </a:solidFill>
              </a:rPr>
              <a:t>3</a:t>
            </a:r>
            <a:endParaRPr lang="fr-FR" sz="1600" b="1" dirty="0">
              <a:solidFill>
                <a:srgbClr val="996633"/>
              </a:solidFill>
            </a:endParaRPr>
          </a:p>
        </p:txBody>
      </p:sp>
      <p:grpSp>
        <p:nvGrpSpPr>
          <p:cNvPr id="161" name="Groupe 160"/>
          <p:cNvGrpSpPr/>
          <p:nvPr/>
        </p:nvGrpSpPr>
        <p:grpSpPr>
          <a:xfrm>
            <a:off x="3297739" y="4048356"/>
            <a:ext cx="1645456" cy="612794"/>
            <a:chOff x="3297739" y="4048356"/>
            <a:chExt cx="1645456" cy="612794"/>
          </a:xfrm>
        </p:grpSpPr>
        <p:cxnSp>
          <p:nvCxnSpPr>
            <p:cNvPr id="102" name="Connecteur droit avec flèche 101"/>
            <p:cNvCxnSpPr/>
            <p:nvPr/>
          </p:nvCxnSpPr>
          <p:spPr>
            <a:xfrm rot="5400000">
              <a:off x="3493393" y="4353562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02"/>
            <p:cNvCxnSpPr/>
            <p:nvPr/>
          </p:nvCxnSpPr>
          <p:spPr>
            <a:xfrm rot="5400000">
              <a:off x="4094157" y="4353562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rot="5400000">
              <a:off x="4636401" y="4353562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>
              <a:stCxn id="106" idx="2"/>
            </p:cNvCxnSpPr>
            <p:nvPr/>
          </p:nvCxnSpPr>
          <p:spPr>
            <a:xfrm rot="5400000">
              <a:off x="2992533" y="4354356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e 161"/>
          <p:cNvGrpSpPr/>
          <p:nvPr/>
        </p:nvGrpSpPr>
        <p:grpSpPr>
          <a:xfrm>
            <a:off x="3155657" y="2760760"/>
            <a:ext cx="1928826" cy="1287596"/>
            <a:chOff x="3155657" y="2760760"/>
            <a:chExt cx="1928826" cy="1287596"/>
          </a:xfrm>
        </p:grpSpPr>
        <p:sp>
          <p:nvSpPr>
            <p:cNvPr id="106" name="Rectangle 105"/>
            <p:cNvSpPr/>
            <p:nvPr/>
          </p:nvSpPr>
          <p:spPr>
            <a:xfrm>
              <a:off x="3155657" y="2762472"/>
              <a:ext cx="285752" cy="12858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677668" y="2762472"/>
              <a:ext cx="285752" cy="12858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254775" y="2760760"/>
              <a:ext cx="285752" cy="12858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798731" y="2760760"/>
              <a:ext cx="285752" cy="12858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prstDash val="lg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0" name="Groupe 109"/>
          <p:cNvGrpSpPr/>
          <p:nvPr/>
        </p:nvGrpSpPr>
        <p:grpSpPr>
          <a:xfrm>
            <a:off x="3155657" y="4156369"/>
            <a:ext cx="1928826" cy="293067"/>
            <a:chOff x="642910" y="4222133"/>
            <a:chExt cx="1928826" cy="293067"/>
          </a:xfrm>
        </p:grpSpPr>
        <p:sp>
          <p:nvSpPr>
            <p:cNvPr id="111" name="Rectangle 110"/>
            <p:cNvSpPr/>
            <p:nvPr/>
          </p:nvSpPr>
          <p:spPr>
            <a:xfrm>
              <a:off x="642910" y="4222133"/>
              <a:ext cx="1928826" cy="2857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fr-FR" sz="1600" b="1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42910" y="4229448"/>
              <a:ext cx="1928826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/>
                <a:t>تحويل إلى العشري</a:t>
              </a:r>
              <a:endParaRPr lang="fr-FR" sz="1600" b="1" dirty="0"/>
            </a:p>
          </p:txBody>
        </p:sp>
      </p:grpSp>
      <p:grpSp>
        <p:nvGrpSpPr>
          <p:cNvPr id="163" name="Groupe 162"/>
          <p:cNvGrpSpPr/>
          <p:nvPr/>
        </p:nvGrpSpPr>
        <p:grpSpPr>
          <a:xfrm>
            <a:off x="3097137" y="4683983"/>
            <a:ext cx="2029524" cy="293067"/>
            <a:chOff x="3097137" y="4683983"/>
            <a:chExt cx="2029524" cy="293067"/>
          </a:xfrm>
        </p:grpSpPr>
        <p:sp>
          <p:nvSpPr>
            <p:cNvPr id="113" name="Rectangle 112"/>
            <p:cNvSpPr/>
            <p:nvPr/>
          </p:nvSpPr>
          <p:spPr>
            <a:xfrm>
              <a:off x="3097137" y="4683983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008000"/>
                  </a:solidFill>
                </a:rPr>
                <a:t>0</a:t>
              </a:r>
              <a:endParaRPr lang="fr-FR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28175" y="4683983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C00000"/>
                  </a:solidFill>
                </a:rPr>
                <a:t>1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227227" y="4691298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9900FF"/>
                  </a:solidFill>
                </a:rPr>
                <a:t>2</a:t>
              </a:r>
              <a:endParaRPr lang="fr-FR" sz="1600" b="1" dirty="0">
                <a:solidFill>
                  <a:srgbClr val="9900FF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769471" y="4691298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996633"/>
                  </a:solidFill>
                </a:rPr>
                <a:t>3</a:t>
              </a:r>
              <a:endParaRPr lang="fr-FR" sz="1600" b="1" dirty="0">
                <a:solidFill>
                  <a:srgbClr val="996633"/>
                </a:solidFill>
              </a:endParaRPr>
            </a:p>
          </p:txBody>
        </p:sp>
      </p:grpSp>
      <p:sp>
        <p:nvSpPr>
          <p:cNvPr id="117" name="Légende encadrée 2 116"/>
          <p:cNvSpPr/>
          <p:nvPr/>
        </p:nvSpPr>
        <p:spPr>
          <a:xfrm>
            <a:off x="2000232" y="571480"/>
            <a:ext cx="2196000" cy="57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4156"/>
              <a:gd name="adj6" fmla="val -26389"/>
            </a:avLst>
          </a:pr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عند النبضة </a:t>
            </a:r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الأولي</a:t>
            </a:r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 للجبهة </a:t>
            </a:r>
            <a:r>
              <a:rPr lang="ar-DZ" sz="1500" b="1" dirty="0" err="1" smtClean="0">
                <a:solidFill>
                  <a:srgbClr val="FFFF00"/>
                </a:solidFill>
                <a:cs typeface="Arabic Transparent" pitchFamily="2" charset="-78"/>
              </a:rPr>
              <a:t>القلاب</a:t>
            </a:r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 الأول يبدل حالته </a:t>
            </a:r>
            <a:r>
              <a:rPr lang="ar-DZ" sz="1500" b="1" dirty="0" err="1" smtClean="0">
                <a:solidFill>
                  <a:srgbClr val="FFFF00"/>
                </a:solidFill>
                <a:cs typeface="Arabic Transparent" pitchFamily="2" charset="-78"/>
              </a:rPr>
              <a:t>الى</a:t>
            </a:r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 ”1“</a:t>
            </a:r>
            <a:endParaRPr lang="fr-FR" sz="1500" b="1" dirty="0">
              <a:solidFill>
                <a:srgbClr val="FFFF00"/>
              </a:solidFill>
              <a:cs typeface="Arabic Transparent" pitchFamily="2" charset="-78"/>
            </a:endParaRPr>
          </a:p>
        </p:txBody>
      </p:sp>
      <p:sp>
        <p:nvSpPr>
          <p:cNvPr id="118" name="Légende encadrée 2 117"/>
          <p:cNvSpPr/>
          <p:nvPr/>
        </p:nvSpPr>
        <p:spPr>
          <a:xfrm>
            <a:off x="5340975" y="571480"/>
            <a:ext cx="2088000" cy="57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7586"/>
              <a:gd name="adj6" fmla="val -161797"/>
            </a:avLst>
          </a:pr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عند النبضة </a:t>
            </a:r>
            <a:r>
              <a:rPr lang="ar-DZ" sz="1200" b="1" dirty="0" err="1" smtClean="0">
                <a:solidFill>
                  <a:srgbClr val="FFFF00"/>
                </a:solidFill>
                <a:cs typeface="Arabic Transparent" pitchFamily="2" charset="-78"/>
              </a:rPr>
              <a:t>االثانية</a:t>
            </a:r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 للجبهة </a:t>
            </a:r>
            <a:r>
              <a:rPr lang="ar-DZ" sz="1400" b="1" dirty="0" err="1" smtClean="0">
                <a:solidFill>
                  <a:srgbClr val="FFFF00"/>
                </a:solidFill>
                <a:cs typeface="Arabic Transparent" pitchFamily="2" charset="-78"/>
              </a:rPr>
              <a:t>القلاب</a:t>
            </a:r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 الأول  يبدل حالته </a:t>
            </a:r>
            <a:r>
              <a:rPr lang="ar-DZ" sz="1400" b="1" dirty="0" err="1" smtClean="0">
                <a:solidFill>
                  <a:srgbClr val="FFFF00"/>
                </a:solidFill>
                <a:cs typeface="Arabic Transparent" pitchFamily="2" charset="-78"/>
              </a:rPr>
              <a:t>الى</a:t>
            </a:r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 ”0“</a:t>
            </a:r>
            <a:endParaRPr lang="fr-FR" sz="1400" b="1" dirty="0">
              <a:solidFill>
                <a:srgbClr val="FFFF00"/>
              </a:solidFill>
              <a:cs typeface="Arabic Transparent" pitchFamily="2" charset="-78"/>
            </a:endParaRPr>
          </a:p>
        </p:txBody>
      </p:sp>
      <p:sp>
        <p:nvSpPr>
          <p:cNvPr id="119" name="Légende encadrée 2 118"/>
          <p:cNvSpPr/>
          <p:nvPr/>
        </p:nvSpPr>
        <p:spPr>
          <a:xfrm>
            <a:off x="5841041" y="1476588"/>
            <a:ext cx="2268000" cy="57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4490"/>
              <a:gd name="adj6" fmla="val -171694"/>
            </a:avLst>
          </a:pr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عند النبضة </a:t>
            </a:r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الأولي</a:t>
            </a:r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 </a:t>
            </a:r>
            <a:r>
              <a:rPr lang="ar-DZ" sz="1500" b="1" dirty="0" err="1" smtClean="0">
                <a:solidFill>
                  <a:srgbClr val="FFFF00"/>
                </a:solidFill>
                <a:cs typeface="Arabic Transparent" pitchFamily="2" charset="-78"/>
              </a:rPr>
              <a:t>للقلاب</a:t>
            </a:r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 الأول </a:t>
            </a:r>
            <a:r>
              <a:rPr lang="ar-DZ" sz="1500" b="1" dirty="0" err="1" smtClean="0">
                <a:solidFill>
                  <a:srgbClr val="FFFF00"/>
                </a:solidFill>
                <a:cs typeface="Arabic Transparent" pitchFamily="2" charset="-78"/>
              </a:rPr>
              <a:t>القلاب</a:t>
            </a:r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 الثاني يبدل حالته </a:t>
            </a:r>
            <a:r>
              <a:rPr lang="ar-DZ" sz="1500" b="1" dirty="0" err="1" smtClean="0">
                <a:solidFill>
                  <a:srgbClr val="FFFF00"/>
                </a:solidFill>
                <a:cs typeface="Arabic Transparent" pitchFamily="2" charset="-78"/>
              </a:rPr>
              <a:t>الى</a:t>
            </a:r>
            <a:r>
              <a:rPr lang="ar-DZ" sz="1500" b="1" dirty="0" smtClean="0">
                <a:solidFill>
                  <a:srgbClr val="FFFF00"/>
                </a:solidFill>
                <a:cs typeface="Arabic Transparent" pitchFamily="2" charset="-78"/>
              </a:rPr>
              <a:t> ”1“</a:t>
            </a:r>
            <a:endParaRPr lang="fr-FR" sz="1500" b="1" dirty="0">
              <a:solidFill>
                <a:srgbClr val="FFFF00"/>
              </a:solidFill>
              <a:cs typeface="Arabic Transparent" pitchFamily="2" charset="-78"/>
            </a:endParaRPr>
          </a:p>
        </p:txBody>
      </p:sp>
      <p:sp>
        <p:nvSpPr>
          <p:cNvPr id="120" name="Légende encadrée 2 119"/>
          <p:cNvSpPr/>
          <p:nvPr/>
        </p:nvSpPr>
        <p:spPr>
          <a:xfrm>
            <a:off x="5841041" y="2329348"/>
            <a:ext cx="2160000" cy="576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4584"/>
              <a:gd name="adj6" fmla="val -129947"/>
            </a:avLst>
          </a:pr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عند النبضة الثانية </a:t>
            </a:r>
            <a:r>
              <a:rPr lang="ar-DZ" sz="1400" b="1" dirty="0" err="1" smtClean="0">
                <a:solidFill>
                  <a:srgbClr val="FFFF00"/>
                </a:solidFill>
                <a:cs typeface="Arabic Transparent" pitchFamily="2" charset="-78"/>
              </a:rPr>
              <a:t>للقلاب</a:t>
            </a:r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 الأول </a:t>
            </a:r>
            <a:r>
              <a:rPr lang="ar-DZ" sz="1400" b="1" dirty="0" err="1" smtClean="0">
                <a:solidFill>
                  <a:srgbClr val="FFFF00"/>
                </a:solidFill>
                <a:cs typeface="Arabic Transparent" pitchFamily="2" charset="-78"/>
              </a:rPr>
              <a:t>القلاب</a:t>
            </a:r>
            <a:r>
              <a:rPr lang="ar-DZ" sz="1400" b="1" dirty="0" smtClean="0">
                <a:solidFill>
                  <a:srgbClr val="FFFF00"/>
                </a:solidFill>
                <a:cs typeface="Arabic Transparent" pitchFamily="2" charset="-78"/>
              </a:rPr>
              <a:t> الثاني يبدل حالته إلى ”0“</a:t>
            </a:r>
            <a:endParaRPr lang="fr-FR" sz="1400" b="1" dirty="0">
              <a:solidFill>
                <a:srgbClr val="FFFF00"/>
              </a:solidFill>
              <a:cs typeface="Arabic Transparent" pitchFamily="2" charset="-78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7072330" y="43542"/>
            <a:ext cx="20716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u="sng" dirty="0" smtClean="0"/>
              <a:t>حسب مبدأ </a:t>
            </a:r>
            <a:r>
              <a:rPr lang="ar-DZ" sz="2000" b="1" u="sng" dirty="0" err="1" smtClean="0"/>
              <a:t>القلاب</a:t>
            </a:r>
            <a:r>
              <a:rPr lang="ar-DZ" sz="2000" b="1" u="sng" dirty="0" smtClean="0"/>
              <a:t> </a:t>
            </a:r>
            <a:r>
              <a:rPr lang="fr-FR" sz="2000" b="1" u="sng" dirty="0" smtClean="0"/>
              <a:t>T</a:t>
            </a:r>
            <a:endParaRPr lang="fr-FR" sz="2000" b="1" u="sng" dirty="0"/>
          </a:p>
        </p:txBody>
      </p:sp>
      <p:grpSp>
        <p:nvGrpSpPr>
          <p:cNvPr id="145" name="Groupe 144"/>
          <p:cNvGrpSpPr/>
          <p:nvPr/>
        </p:nvGrpSpPr>
        <p:grpSpPr>
          <a:xfrm>
            <a:off x="101224" y="2385297"/>
            <a:ext cx="5647453" cy="910278"/>
            <a:chOff x="101224" y="2385297"/>
            <a:chExt cx="5647453" cy="910278"/>
          </a:xfrm>
        </p:grpSpPr>
        <p:grpSp>
          <p:nvGrpSpPr>
            <p:cNvPr id="46" name="Groupe 45"/>
            <p:cNvGrpSpPr/>
            <p:nvPr/>
          </p:nvGrpSpPr>
          <p:grpSpPr>
            <a:xfrm>
              <a:off x="510487" y="2385297"/>
              <a:ext cx="5238190" cy="910278"/>
              <a:chOff x="170140" y="2500306"/>
              <a:chExt cx="5238190" cy="910278"/>
            </a:xfrm>
          </p:grpSpPr>
          <p:sp>
            <p:nvSpPr>
              <p:cNvPr id="42" name="Line 894"/>
              <p:cNvSpPr>
                <a:spLocks noChangeShapeType="1"/>
              </p:cNvSpPr>
              <p:nvPr/>
            </p:nvSpPr>
            <p:spPr bwMode="auto">
              <a:xfrm flipV="1">
                <a:off x="533268" y="2786058"/>
                <a:ext cx="0" cy="423863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895"/>
              <p:cNvSpPr>
                <a:spLocks noChangeShapeType="1"/>
              </p:cNvSpPr>
              <p:nvPr/>
            </p:nvSpPr>
            <p:spPr bwMode="auto">
              <a:xfrm flipV="1">
                <a:off x="527330" y="3214686"/>
                <a:ext cx="4644000" cy="0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 Box 896"/>
              <p:cNvSpPr txBox="1">
                <a:spLocks noChangeArrowheads="1"/>
              </p:cNvSpPr>
              <p:nvPr/>
            </p:nvSpPr>
            <p:spPr bwMode="auto">
              <a:xfrm flipH="1">
                <a:off x="170140" y="2500306"/>
                <a:ext cx="571504" cy="34766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Q</a:t>
                </a:r>
                <a:r>
                  <a:rPr lang="fr-FR" sz="1200" b="1" dirty="0" smtClean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A</a:t>
                </a:r>
                <a:endParaRPr lang="fr-FR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 Box 897"/>
              <p:cNvSpPr txBox="1">
                <a:spLocks noChangeArrowheads="1"/>
              </p:cNvSpPr>
              <p:nvPr/>
            </p:nvSpPr>
            <p:spPr bwMode="auto">
              <a:xfrm flipH="1">
                <a:off x="5116402" y="3061334"/>
                <a:ext cx="291928" cy="34925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sz="1600" b="1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6" name="Parenthèse ouvrante 25"/>
              <p:cNvSpPr/>
              <p:nvPr/>
            </p:nvSpPr>
            <p:spPr>
              <a:xfrm rot="5400000">
                <a:off x="1209756" y="2824220"/>
                <a:ext cx="216000" cy="5400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Parenthèse ouvrante 32"/>
              <p:cNvSpPr/>
              <p:nvPr/>
            </p:nvSpPr>
            <p:spPr>
              <a:xfrm rot="5400000">
                <a:off x="2315509" y="2812104"/>
                <a:ext cx="216000" cy="5400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Parenthèse ouvrante 33"/>
              <p:cNvSpPr/>
              <p:nvPr/>
            </p:nvSpPr>
            <p:spPr>
              <a:xfrm rot="5400000">
                <a:off x="3387079" y="2818042"/>
                <a:ext cx="216000" cy="5400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5" name="Connecteur droit 34"/>
              <p:cNvCxnSpPr/>
              <p:nvPr/>
            </p:nvCxnSpPr>
            <p:spPr>
              <a:xfrm>
                <a:off x="1590204" y="3189698"/>
                <a:ext cx="576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2694123" y="3189698"/>
                <a:ext cx="540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541765" y="3189698"/>
                <a:ext cx="504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 Box 901"/>
              <p:cNvSpPr txBox="1">
                <a:spLocks noChangeArrowheads="1"/>
              </p:cNvSpPr>
              <p:nvPr/>
            </p:nvSpPr>
            <p:spPr bwMode="auto">
              <a:xfrm>
                <a:off x="622520" y="2916875"/>
                <a:ext cx="35719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ar-DZ" sz="1600" b="1" dirty="0" smtClean="0">
                    <a:solidFill>
                      <a:srgbClr val="008000"/>
                    </a:solidFill>
                  </a:rPr>
                  <a:t>0</a:t>
                </a:r>
                <a:endParaRPr lang="fr-FR" sz="16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9" name="Text Box 901"/>
              <p:cNvSpPr txBox="1">
                <a:spLocks noChangeArrowheads="1"/>
              </p:cNvSpPr>
              <p:nvPr/>
            </p:nvSpPr>
            <p:spPr bwMode="auto">
              <a:xfrm>
                <a:off x="1153646" y="2944768"/>
                <a:ext cx="35719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ar-DZ" sz="1600" b="1" dirty="0" smtClean="0">
                    <a:solidFill>
                      <a:srgbClr val="C00000"/>
                    </a:solidFill>
                  </a:rPr>
                  <a:t>1</a:t>
                </a:r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Text Box 901"/>
              <p:cNvSpPr txBox="1">
                <a:spLocks noChangeArrowheads="1"/>
              </p:cNvSpPr>
              <p:nvPr/>
            </p:nvSpPr>
            <p:spPr bwMode="auto">
              <a:xfrm>
                <a:off x="1725759" y="2921389"/>
                <a:ext cx="35719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ar-DZ" sz="1600" b="1" dirty="0" smtClean="0">
                    <a:solidFill>
                      <a:srgbClr val="9900FF"/>
                    </a:solidFill>
                  </a:rPr>
                  <a:t>0</a:t>
                </a:r>
                <a:endParaRPr lang="fr-FR" sz="1600" b="1" dirty="0">
                  <a:solidFill>
                    <a:srgbClr val="9900FF"/>
                  </a:solidFill>
                </a:endParaRPr>
              </a:p>
            </p:txBody>
          </p:sp>
          <p:sp>
            <p:nvSpPr>
              <p:cNvPr id="41" name="Text Box 901"/>
              <p:cNvSpPr txBox="1">
                <a:spLocks noChangeArrowheads="1"/>
              </p:cNvSpPr>
              <p:nvPr/>
            </p:nvSpPr>
            <p:spPr bwMode="auto">
              <a:xfrm>
                <a:off x="2274747" y="2931468"/>
                <a:ext cx="35719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ar-DZ" sz="1600" b="1" dirty="0" smtClean="0">
                    <a:solidFill>
                      <a:srgbClr val="996633"/>
                    </a:solidFill>
                  </a:rPr>
                  <a:t>1</a:t>
                </a:r>
                <a:endParaRPr lang="fr-FR" sz="1600" b="1" dirty="0">
                  <a:solidFill>
                    <a:srgbClr val="996633"/>
                  </a:solidFill>
                </a:endParaRPr>
              </a:p>
            </p:txBody>
          </p:sp>
        </p:grpSp>
        <p:sp>
          <p:nvSpPr>
            <p:cNvPr id="62" name="Line 906"/>
            <p:cNvSpPr>
              <a:spLocks noChangeShapeType="1"/>
            </p:cNvSpPr>
            <p:nvPr/>
          </p:nvSpPr>
          <p:spPr bwMode="auto">
            <a:xfrm>
              <a:off x="1928577" y="2929699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3" name="Line 906"/>
            <p:cNvSpPr>
              <a:spLocks noChangeShapeType="1"/>
            </p:cNvSpPr>
            <p:nvPr/>
          </p:nvSpPr>
          <p:spPr bwMode="auto">
            <a:xfrm>
              <a:off x="3038333" y="2907531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6" name="Line 906"/>
            <p:cNvSpPr>
              <a:spLocks noChangeShapeType="1"/>
            </p:cNvSpPr>
            <p:nvPr/>
          </p:nvSpPr>
          <p:spPr bwMode="auto">
            <a:xfrm>
              <a:off x="4104969" y="2956801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9" name="Parenthèse ouvrante 68"/>
            <p:cNvSpPr/>
            <p:nvPr/>
          </p:nvSpPr>
          <p:spPr>
            <a:xfrm rot="5400000">
              <a:off x="4820099" y="2723363"/>
              <a:ext cx="216000" cy="54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Line 906"/>
            <p:cNvSpPr>
              <a:spLocks noChangeShapeType="1"/>
            </p:cNvSpPr>
            <p:nvPr/>
          </p:nvSpPr>
          <p:spPr bwMode="auto">
            <a:xfrm>
              <a:off x="5203641" y="2956801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7" name="Text Box 901"/>
            <p:cNvSpPr txBox="1">
              <a:spLocks noChangeArrowheads="1"/>
            </p:cNvSpPr>
            <p:nvPr/>
          </p:nvSpPr>
          <p:spPr bwMode="auto">
            <a:xfrm>
              <a:off x="3148342" y="2808383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008000"/>
                  </a:solidFill>
                </a:rPr>
                <a:t>0</a:t>
              </a:r>
              <a:endParaRPr lang="fr-FR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78" name="Text Box 901"/>
            <p:cNvSpPr txBox="1">
              <a:spLocks noChangeArrowheads="1"/>
            </p:cNvSpPr>
            <p:nvPr/>
          </p:nvSpPr>
          <p:spPr bwMode="auto">
            <a:xfrm>
              <a:off x="3648370" y="2836276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C00000"/>
                  </a:solidFill>
                </a:rPr>
                <a:t>1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79" name="Text Box 901"/>
            <p:cNvSpPr txBox="1">
              <a:spLocks noChangeArrowheads="1"/>
            </p:cNvSpPr>
            <p:nvPr/>
          </p:nvSpPr>
          <p:spPr bwMode="auto">
            <a:xfrm>
              <a:off x="4220483" y="2812897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9900FF"/>
                  </a:solidFill>
                </a:rPr>
                <a:t>0</a:t>
              </a:r>
              <a:endParaRPr lang="fr-FR" sz="1600" b="1" dirty="0">
                <a:solidFill>
                  <a:srgbClr val="9900FF"/>
                </a:solidFill>
              </a:endParaRPr>
            </a:p>
          </p:txBody>
        </p:sp>
        <p:sp>
          <p:nvSpPr>
            <p:cNvPr id="80" name="Text Box 901"/>
            <p:cNvSpPr txBox="1">
              <a:spLocks noChangeArrowheads="1"/>
            </p:cNvSpPr>
            <p:nvPr/>
          </p:nvSpPr>
          <p:spPr bwMode="auto">
            <a:xfrm>
              <a:off x="4769471" y="2822976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996633"/>
                  </a:solidFill>
                </a:rPr>
                <a:t>1</a:t>
              </a:r>
              <a:endParaRPr lang="fr-FR" sz="1600" b="1" dirty="0">
                <a:solidFill>
                  <a:srgbClr val="996633"/>
                </a:solidFill>
              </a:endParaRP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101224" y="2726098"/>
              <a:ext cx="756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1600" b="1" dirty="0" smtClean="0"/>
                <a:t>الأقل ثقل</a:t>
              </a:r>
              <a:endParaRPr lang="fr-FR" sz="1600" b="1" dirty="0"/>
            </a:p>
          </p:txBody>
        </p:sp>
      </p:grpSp>
      <p:grpSp>
        <p:nvGrpSpPr>
          <p:cNvPr id="146" name="Groupe 145"/>
          <p:cNvGrpSpPr/>
          <p:nvPr/>
        </p:nvGrpSpPr>
        <p:grpSpPr>
          <a:xfrm>
            <a:off x="29224" y="3136192"/>
            <a:ext cx="5697285" cy="884239"/>
            <a:chOff x="29224" y="3136192"/>
            <a:chExt cx="5697285" cy="884239"/>
          </a:xfrm>
        </p:grpSpPr>
        <p:sp>
          <p:nvSpPr>
            <p:cNvPr id="48" name="Line 894"/>
            <p:cNvSpPr>
              <a:spLocks noChangeShapeType="1"/>
            </p:cNvSpPr>
            <p:nvPr/>
          </p:nvSpPr>
          <p:spPr bwMode="auto">
            <a:xfrm flipV="1">
              <a:off x="863830" y="3421944"/>
              <a:ext cx="0" cy="423863"/>
            </a:xfrm>
            <a:prstGeom prst="line">
              <a:avLst/>
            </a:prstGeom>
            <a:ln w="1587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Line 895"/>
            <p:cNvSpPr>
              <a:spLocks noChangeShapeType="1"/>
            </p:cNvSpPr>
            <p:nvPr/>
          </p:nvSpPr>
          <p:spPr bwMode="auto">
            <a:xfrm flipV="1">
              <a:off x="857892" y="3850572"/>
              <a:ext cx="4644000" cy="0"/>
            </a:xfrm>
            <a:prstGeom prst="line">
              <a:avLst/>
            </a:prstGeom>
            <a:ln w="1587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" name="Text Box 896"/>
            <p:cNvSpPr txBox="1">
              <a:spLocks noChangeArrowheads="1"/>
            </p:cNvSpPr>
            <p:nvPr/>
          </p:nvSpPr>
          <p:spPr bwMode="auto">
            <a:xfrm flipH="1">
              <a:off x="500702" y="3136192"/>
              <a:ext cx="571504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Q</a:t>
              </a:r>
              <a:r>
                <a:rPr lang="fr-FR" sz="12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B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897"/>
            <p:cNvSpPr txBox="1">
              <a:spLocks noChangeArrowheads="1"/>
            </p:cNvSpPr>
            <p:nvPr/>
          </p:nvSpPr>
          <p:spPr bwMode="auto">
            <a:xfrm flipH="1">
              <a:off x="5434581" y="3671181"/>
              <a:ext cx="291928" cy="3492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52" name="Parenthèse ouvrante 51"/>
            <p:cNvSpPr/>
            <p:nvPr/>
          </p:nvSpPr>
          <p:spPr>
            <a:xfrm rot="5400000">
              <a:off x="2379249" y="3200995"/>
              <a:ext cx="216000" cy="108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56"/>
            <p:cNvCxnSpPr/>
            <p:nvPr/>
          </p:nvCxnSpPr>
          <p:spPr>
            <a:xfrm>
              <a:off x="873025" y="3841159"/>
              <a:ext cx="10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 Box 901"/>
            <p:cNvSpPr txBox="1">
              <a:spLocks noChangeArrowheads="1"/>
            </p:cNvSpPr>
            <p:nvPr/>
          </p:nvSpPr>
          <p:spPr bwMode="auto">
            <a:xfrm>
              <a:off x="980378" y="3552761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008000"/>
                  </a:solidFill>
                </a:rPr>
                <a:t>0</a:t>
              </a:r>
              <a:endParaRPr lang="fr-FR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59" name="Text Box 901"/>
            <p:cNvSpPr txBox="1">
              <a:spLocks noChangeArrowheads="1"/>
            </p:cNvSpPr>
            <p:nvPr/>
          </p:nvSpPr>
          <p:spPr bwMode="auto">
            <a:xfrm>
              <a:off x="2054827" y="3577575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9900FF"/>
                  </a:solidFill>
                </a:rPr>
                <a:t>1</a:t>
              </a:r>
              <a:endParaRPr lang="fr-FR" sz="1600" b="1" dirty="0">
                <a:solidFill>
                  <a:srgbClr val="9900FF"/>
                </a:solidFill>
              </a:endParaRPr>
            </a:p>
          </p:txBody>
        </p:sp>
        <p:sp>
          <p:nvSpPr>
            <p:cNvPr id="60" name="Text Box 901"/>
            <p:cNvSpPr txBox="1">
              <a:spLocks noChangeArrowheads="1"/>
            </p:cNvSpPr>
            <p:nvPr/>
          </p:nvSpPr>
          <p:spPr bwMode="auto">
            <a:xfrm>
              <a:off x="1510619" y="3556015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C00000"/>
                  </a:solidFill>
                </a:rPr>
                <a:t>0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 Box 901"/>
            <p:cNvSpPr txBox="1">
              <a:spLocks noChangeArrowheads="1"/>
            </p:cNvSpPr>
            <p:nvPr/>
          </p:nvSpPr>
          <p:spPr bwMode="auto">
            <a:xfrm>
              <a:off x="2626331" y="3583117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996633"/>
                  </a:solidFill>
                </a:rPr>
                <a:t>1</a:t>
              </a:r>
              <a:endParaRPr lang="fr-FR" sz="1600" b="1" dirty="0">
                <a:solidFill>
                  <a:srgbClr val="996633"/>
                </a:solidFill>
              </a:endParaRPr>
            </a:p>
          </p:txBody>
        </p:sp>
        <p:sp>
          <p:nvSpPr>
            <p:cNvPr id="68" name="Parenthèse ouvrante 67"/>
            <p:cNvSpPr/>
            <p:nvPr/>
          </p:nvSpPr>
          <p:spPr>
            <a:xfrm rot="5400000">
              <a:off x="4541903" y="3195453"/>
              <a:ext cx="216000" cy="108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onnecteur droit 75"/>
            <p:cNvCxnSpPr/>
            <p:nvPr/>
          </p:nvCxnSpPr>
          <p:spPr>
            <a:xfrm>
              <a:off x="3038333" y="3835617"/>
              <a:ext cx="10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 Box 901"/>
            <p:cNvSpPr txBox="1">
              <a:spLocks noChangeArrowheads="1"/>
            </p:cNvSpPr>
            <p:nvPr/>
          </p:nvSpPr>
          <p:spPr bwMode="auto">
            <a:xfrm>
              <a:off x="3110694" y="3556015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008000"/>
                  </a:solidFill>
                </a:rPr>
                <a:t>0</a:t>
              </a:r>
              <a:endParaRPr lang="fr-FR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82" name="Text Box 901"/>
            <p:cNvSpPr txBox="1">
              <a:spLocks noChangeArrowheads="1"/>
            </p:cNvSpPr>
            <p:nvPr/>
          </p:nvSpPr>
          <p:spPr bwMode="auto">
            <a:xfrm>
              <a:off x="4208637" y="3580829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9900FF"/>
                  </a:solidFill>
                </a:rPr>
                <a:t>1</a:t>
              </a:r>
              <a:endParaRPr lang="fr-FR" sz="1600" b="1" dirty="0">
                <a:solidFill>
                  <a:srgbClr val="9900FF"/>
                </a:solidFill>
              </a:endParaRPr>
            </a:p>
          </p:txBody>
        </p:sp>
        <p:sp>
          <p:nvSpPr>
            <p:cNvPr id="83" name="Text Box 901"/>
            <p:cNvSpPr txBox="1">
              <a:spLocks noChangeArrowheads="1"/>
            </p:cNvSpPr>
            <p:nvPr/>
          </p:nvSpPr>
          <p:spPr bwMode="auto">
            <a:xfrm>
              <a:off x="3650781" y="3559269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C00000"/>
                  </a:solidFill>
                </a:rPr>
                <a:t>0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84" name="Text Box 901"/>
            <p:cNvSpPr txBox="1">
              <a:spLocks noChangeArrowheads="1"/>
            </p:cNvSpPr>
            <p:nvPr/>
          </p:nvSpPr>
          <p:spPr bwMode="auto">
            <a:xfrm>
              <a:off x="4752845" y="3586371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996633"/>
                  </a:solidFill>
                </a:rPr>
                <a:t>1</a:t>
              </a:r>
              <a:endParaRPr lang="fr-FR" sz="1600" b="1" dirty="0">
                <a:solidFill>
                  <a:srgbClr val="996633"/>
                </a:solidFill>
              </a:endParaRPr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29224" y="3500438"/>
              <a:ext cx="828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1600" b="1" dirty="0" smtClean="0"/>
                <a:t>الأكثر ثقل</a:t>
              </a:r>
              <a:endParaRPr lang="fr-FR" sz="1600" b="1" dirty="0"/>
            </a:p>
          </p:txBody>
        </p:sp>
      </p:grpSp>
      <p:sp>
        <p:nvSpPr>
          <p:cNvPr id="136" name="Text Box 896"/>
          <p:cNvSpPr txBox="1">
            <a:spLocks noChangeArrowheads="1"/>
          </p:cNvSpPr>
          <p:nvPr/>
        </p:nvSpPr>
        <p:spPr bwMode="auto">
          <a:xfrm flipH="1">
            <a:off x="6733836" y="388845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600" dirty="0" smtClean="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7" name="Text Box 896"/>
          <p:cNvSpPr txBox="1">
            <a:spLocks noChangeArrowheads="1"/>
          </p:cNvSpPr>
          <p:nvPr/>
        </p:nvSpPr>
        <p:spPr bwMode="auto">
          <a:xfrm flipH="1">
            <a:off x="6738780" y="4183996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600" dirty="0" smtClean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8" name="Text Box 896"/>
          <p:cNvSpPr txBox="1">
            <a:spLocks noChangeArrowheads="1"/>
          </p:cNvSpPr>
          <p:nvPr/>
        </p:nvSpPr>
        <p:spPr bwMode="auto">
          <a:xfrm flipH="1">
            <a:off x="6738300" y="4480888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600" dirty="0" smtClean="0">
                <a:solidFill>
                  <a:srgbClr val="FF0000"/>
                </a:solidFill>
                <a:latin typeface="Arial" pitchFamily="34" charset="0"/>
              </a:rPr>
              <a:t>3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39" name="Text Box 896"/>
          <p:cNvSpPr txBox="1">
            <a:spLocks noChangeArrowheads="1"/>
          </p:cNvSpPr>
          <p:nvPr/>
        </p:nvSpPr>
        <p:spPr bwMode="auto">
          <a:xfrm flipH="1">
            <a:off x="6747406" y="4759182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600" dirty="0" smtClean="0">
                <a:solidFill>
                  <a:srgbClr val="FF0000"/>
                </a:solidFill>
                <a:latin typeface="Arial" pitchFamily="34" charset="0"/>
              </a:rPr>
              <a:t>4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170" name="Groupe 169"/>
          <p:cNvGrpSpPr/>
          <p:nvPr/>
        </p:nvGrpSpPr>
        <p:grpSpPr>
          <a:xfrm>
            <a:off x="6632426" y="3561721"/>
            <a:ext cx="2154416" cy="1543755"/>
            <a:chOff x="6000760" y="3561721"/>
            <a:chExt cx="2154416" cy="1543755"/>
          </a:xfrm>
        </p:grpSpPr>
        <p:sp>
          <p:nvSpPr>
            <p:cNvPr id="131" name="Text Box 896"/>
            <p:cNvSpPr txBox="1">
              <a:spLocks noChangeArrowheads="1"/>
            </p:cNvSpPr>
            <p:nvPr/>
          </p:nvSpPr>
          <p:spPr bwMode="auto">
            <a:xfrm flipH="1">
              <a:off x="6446640" y="3561721"/>
              <a:ext cx="571504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Q</a:t>
              </a:r>
              <a:r>
                <a:rPr lang="fr-FR" sz="11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B</a:t>
              </a:r>
              <a:endParaRPr lang="fr-FR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Text Box 896"/>
            <p:cNvSpPr txBox="1">
              <a:spLocks noChangeArrowheads="1"/>
            </p:cNvSpPr>
            <p:nvPr/>
          </p:nvSpPr>
          <p:spPr bwMode="auto">
            <a:xfrm flipH="1">
              <a:off x="6000760" y="3571876"/>
              <a:ext cx="571504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fr-FR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Text Box 896"/>
            <p:cNvSpPr txBox="1">
              <a:spLocks noChangeArrowheads="1"/>
            </p:cNvSpPr>
            <p:nvPr/>
          </p:nvSpPr>
          <p:spPr bwMode="auto">
            <a:xfrm flipH="1">
              <a:off x="6858016" y="3571876"/>
              <a:ext cx="580130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Q</a:t>
              </a:r>
              <a:r>
                <a:rPr lang="fr-FR" sz="11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A</a:t>
              </a:r>
              <a:endParaRPr lang="fr-FR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420894" y="3600184"/>
              <a:ext cx="714380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FF0000"/>
                  </a:solidFill>
                </a:rPr>
                <a:t>العشري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52" name="Groupe 151"/>
            <p:cNvGrpSpPr/>
            <p:nvPr/>
          </p:nvGrpSpPr>
          <p:grpSpPr>
            <a:xfrm>
              <a:off x="6067176" y="3571876"/>
              <a:ext cx="2088000" cy="1533600"/>
              <a:chOff x="6067176" y="3571876"/>
              <a:chExt cx="2088000" cy="153360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6067176" y="3571876"/>
                <a:ext cx="2088000" cy="1533600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9" name="Connecteur droit 128"/>
              <p:cNvCxnSpPr/>
              <p:nvPr/>
            </p:nvCxnSpPr>
            <p:spPr>
              <a:xfrm rot="10800000" flipH="1">
                <a:off x="6072198" y="4786322"/>
                <a:ext cx="2071702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/>
              <p:nvPr/>
            </p:nvCxnSpPr>
            <p:spPr>
              <a:xfrm rot="10800000" flipH="1">
                <a:off x="6072198" y="3899832"/>
                <a:ext cx="2071702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/>
              <p:nvPr/>
            </p:nvCxnSpPr>
            <p:spPr>
              <a:xfrm rot="10800000" flipH="1">
                <a:off x="6072198" y="4195858"/>
                <a:ext cx="2071702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 rot="10800000" flipH="1">
                <a:off x="6072198" y="4490296"/>
                <a:ext cx="2071702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rot="5400000">
                <a:off x="5745620" y="4328670"/>
                <a:ext cx="15120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/>
              <p:nvPr/>
            </p:nvCxnSpPr>
            <p:spPr>
              <a:xfrm rot="5400000">
                <a:off x="6190706" y="4327876"/>
                <a:ext cx="15120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rot="5400000">
                <a:off x="6647642" y="4327876"/>
                <a:ext cx="15120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3" name="Text Box 896"/>
          <p:cNvSpPr txBox="1">
            <a:spLocks noChangeArrowheads="1"/>
          </p:cNvSpPr>
          <p:nvPr/>
        </p:nvSpPr>
        <p:spPr bwMode="auto">
          <a:xfrm flipH="1">
            <a:off x="7170370" y="387488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54" name="Text Box 896"/>
          <p:cNvSpPr txBox="1">
            <a:spLocks noChangeArrowheads="1"/>
          </p:cNvSpPr>
          <p:nvPr/>
        </p:nvSpPr>
        <p:spPr bwMode="auto">
          <a:xfrm flipH="1">
            <a:off x="7627390" y="387488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55" name="Text Box 896"/>
          <p:cNvSpPr txBox="1">
            <a:spLocks noChangeArrowheads="1"/>
          </p:cNvSpPr>
          <p:nvPr/>
        </p:nvSpPr>
        <p:spPr bwMode="auto">
          <a:xfrm flipH="1">
            <a:off x="7172884" y="4163062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56" name="Text Box 896"/>
          <p:cNvSpPr txBox="1">
            <a:spLocks noChangeArrowheads="1"/>
          </p:cNvSpPr>
          <p:nvPr/>
        </p:nvSpPr>
        <p:spPr bwMode="auto">
          <a:xfrm flipH="1">
            <a:off x="7629904" y="4163062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7" name="Text Box 896"/>
          <p:cNvSpPr txBox="1">
            <a:spLocks noChangeArrowheads="1"/>
          </p:cNvSpPr>
          <p:nvPr/>
        </p:nvSpPr>
        <p:spPr bwMode="auto">
          <a:xfrm flipH="1">
            <a:off x="7164258" y="4487985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8" name="Text Box 896"/>
          <p:cNvSpPr txBox="1">
            <a:spLocks noChangeArrowheads="1"/>
          </p:cNvSpPr>
          <p:nvPr/>
        </p:nvSpPr>
        <p:spPr bwMode="auto">
          <a:xfrm flipH="1">
            <a:off x="7621278" y="4487985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59" name="Text Box 896"/>
          <p:cNvSpPr txBox="1">
            <a:spLocks noChangeArrowheads="1"/>
          </p:cNvSpPr>
          <p:nvPr/>
        </p:nvSpPr>
        <p:spPr bwMode="auto">
          <a:xfrm flipH="1">
            <a:off x="7166772" y="4776167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60" name="Text Box 896"/>
          <p:cNvSpPr txBox="1">
            <a:spLocks noChangeArrowheads="1"/>
          </p:cNvSpPr>
          <p:nvPr/>
        </p:nvSpPr>
        <p:spPr bwMode="auto">
          <a:xfrm flipH="1">
            <a:off x="7623792" y="4776167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66" name="Text Box 896"/>
          <p:cNvSpPr txBox="1">
            <a:spLocks noChangeArrowheads="1"/>
          </p:cNvSpPr>
          <p:nvPr/>
        </p:nvSpPr>
        <p:spPr bwMode="auto">
          <a:xfrm flipH="1">
            <a:off x="8213856" y="387488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67" name="Text Box 896"/>
          <p:cNvSpPr txBox="1">
            <a:spLocks noChangeArrowheads="1"/>
          </p:cNvSpPr>
          <p:nvPr/>
        </p:nvSpPr>
        <p:spPr bwMode="auto">
          <a:xfrm flipH="1">
            <a:off x="8216370" y="4163062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68" name="Text Box 896"/>
          <p:cNvSpPr txBox="1">
            <a:spLocks noChangeArrowheads="1"/>
          </p:cNvSpPr>
          <p:nvPr/>
        </p:nvSpPr>
        <p:spPr bwMode="auto">
          <a:xfrm flipH="1">
            <a:off x="8207744" y="4487985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69" name="Text Box 896"/>
          <p:cNvSpPr txBox="1">
            <a:spLocks noChangeArrowheads="1"/>
          </p:cNvSpPr>
          <p:nvPr/>
        </p:nvSpPr>
        <p:spPr bwMode="auto">
          <a:xfrm flipH="1">
            <a:off x="8210258" y="4776167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142844" y="5715016"/>
            <a:ext cx="8858312" cy="677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u="sng" dirty="0" smtClean="0">
                <a:solidFill>
                  <a:srgbClr val="FF0000"/>
                </a:solidFill>
              </a:rPr>
              <a:t>ملاحظة</a:t>
            </a:r>
            <a:r>
              <a:rPr lang="ar-DZ" sz="2000" b="1" dirty="0" smtClean="0">
                <a:solidFill>
                  <a:srgbClr val="FF0000"/>
                </a:solidFill>
              </a:rPr>
              <a:t>: </a:t>
            </a:r>
            <a:r>
              <a:rPr lang="ar-DZ" b="1" dirty="0" smtClean="0">
                <a:solidFill>
                  <a:srgbClr val="0000FF"/>
                </a:solidFill>
              </a:rPr>
              <a:t>حتى يعمل المخطط بمبدأ </a:t>
            </a:r>
            <a:r>
              <a:rPr lang="ar-DZ" b="1" dirty="0" err="1" smtClean="0">
                <a:solidFill>
                  <a:srgbClr val="0000FF"/>
                </a:solidFill>
              </a:rPr>
              <a:t>القلاب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fr-FR" b="1" dirty="0" smtClean="0">
                <a:solidFill>
                  <a:srgbClr val="0000FF"/>
                </a:solidFill>
              </a:rPr>
              <a:t>T</a:t>
            </a:r>
            <a:r>
              <a:rPr lang="ar-DZ" b="1" dirty="0" smtClean="0">
                <a:solidFill>
                  <a:srgbClr val="0000FF"/>
                </a:solidFill>
              </a:rPr>
              <a:t> </a:t>
            </a:r>
            <a:r>
              <a:rPr lang="ar-DZ" b="1" dirty="0" smtClean="0">
                <a:solidFill>
                  <a:srgbClr val="C00000"/>
                </a:solidFill>
              </a:rPr>
              <a:t>يجب إن تكون  </a:t>
            </a:r>
            <a:r>
              <a:rPr lang="fr-FR" b="1" dirty="0" smtClean="0">
                <a:solidFill>
                  <a:srgbClr val="C00000"/>
                </a:solidFill>
              </a:rPr>
              <a:t>H</a:t>
            </a:r>
            <a:r>
              <a:rPr lang="ar-DZ" b="1" dirty="0" smtClean="0">
                <a:solidFill>
                  <a:srgbClr val="C00000"/>
                </a:solidFill>
              </a:rPr>
              <a:t> هي إشارة الساعة </a:t>
            </a:r>
            <a:r>
              <a:rPr lang="ar-DZ" b="1" dirty="0" err="1" smtClean="0">
                <a:solidFill>
                  <a:srgbClr val="C00000"/>
                </a:solidFill>
              </a:rPr>
              <a:t>للقلاب</a:t>
            </a:r>
            <a:r>
              <a:rPr lang="ar-DZ" b="1" dirty="0" smtClean="0">
                <a:solidFill>
                  <a:srgbClr val="C00000"/>
                </a:solidFill>
              </a:rPr>
              <a:t> الأول (الاقل ثقل)و مخرج القلاب الأول هو إشارة ساعة للقلاب الثاني(الاكبر ثقل). </a:t>
            </a:r>
            <a:endParaRPr lang="fr-FR" b="1" dirty="0">
              <a:solidFill>
                <a:srgbClr val="C00000"/>
              </a:solidFill>
            </a:endParaRPr>
          </a:p>
        </p:txBody>
      </p:sp>
      <p:grpSp>
        <p:nvGrpSpPr>
          <p:cNvPr id="172" name="Groupe 171"/>
          <p:cNvGrpSpPr/>
          <p:nvPr/>
        </p:nvGrpSpPr>
        <p:grpSpPr>
          <a:xfrm>
            <a:off x="5357818" y="5286388"/>
            <a:ext cx="1656491" cy="362006"/>
            <a:chOff x="5785955" y="5366270"/>
            <a:chExt cx="1656491" cy="362006"/>
          </a:xfrm>
        </p:grpSpPr>
        <p:sp>
          <p:nvSpPr>
            <p:cNvPr id="173" name="Rectangle 172"/>
            <p:cNvSpPr/>
            <p:nvPr/>
          </p:nvSpPr>
          <p:spPr>
            <a:xfrm>
              <a:off x="5785955" y="5366270"/>
              <a:ext cx="1656000" cy="357190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Légende encadrée 2 173"/>
            <p:cNvSpPr/>
            <p:nvPr/>
          </p:nvSpPr>
          <p:spPr>
            <a:xfrm>
              <a:off x="5786446" y="5368276"/>
              <a:ext cx="1656000" cy="360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3226"/>
                <a:gd name="adj6" fmla="val -48660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/>
                <a:t>إذن تحصلنا على عداد</a:t>
              </a:r>
              <a:endParaRPr lang="fr-FR" sz="1600" b="1" dirty="0"/>
            </a:p>
          </p:txBody>
        </p:sp>
      </p:grpSp>
      <p:sp>
        <p:nvSpPr>
          <p:cNvPr id="176" name="ZoneTexte 175"/>
          <p:cNvSpPr txBox="1"/>
          <p:nvPr/>
        </p:nvSpPr>
        <p:spPr>
          <a:xfrm>
            <a:off x="3857620" y="0"/>
            <a:ext cx="114300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b="1" u="sng" dirty="0" smtClean="0">
                <a:solidFill>
                  <a:srgbClr val="FF0000"/>
                </a:solidFill>
              </a:rPr>
              <a:t>تذكير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17" grpId="0" animBg="1"/>
      <p:bldP spid="118" grpId="0" animBg="1"/>
      <p:bldP spid="119" grpId="0" animBg="1"/>
      <p:bldP spid="120" grpId="0" animBg="1"/>
      <p:bldP spid="122" grpId="0"/>
      <p:bldP spid="136" grpId="0"/>
      <p:bldP spid="137" grpId="0"/>
      <p:bldP spid="138" grpId="0"/>
      <p:bldP spid="139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6" grpId="0"/>
      <p:bldP spid="167" grpId="0"/>
      <p:bldP spid="168" grpId="0"/>
      <p:bldP spid="17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:\Sans titre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56" y="99578"/>
            <a:ext cx="8870400" cy="5544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5857892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عداد </a:t>
            </a:r>
            <a:r>
              <a:rPr lang="ar-DZ" sz="2800" b="1" dirty="0" err="1" smtClean="0">
                <a:solidFill>
                  <a:srgbClr val="FF0000"/>
                </a:solidFill>
                <a:cs typeface="Arabic Transparent" pitchFamily="2" charset="-78"/>
              </a:rPr>
              <a:t>اللاتزامني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 تنا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زلي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 بدورة ناقصة بجبهة نا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زلة يعد من </a:t>
            </a:r>
            <a:r>
              <a:rPr lang="fr-FR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5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 إلى 0 (ترديد6) </a:t>
            </a:r>
            <a:endParaRPr lang="fr-FR" sz="28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G:\Sans titre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4" y="214290"/>
            <a:ext cx="8985600" cy="5616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5857892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عداد </a:t>
            </a:r>
            <a:r>
              <a:rPr lang="ar-DZ" sz="2800" b="1" dirty="0" err="1" smtClean="0">
                <a:solidFill>
                  <a:srgbClr val="FF0000"/>
                </a:solidFill>
                <a:cs typeface="Arabic Transparent" pitchFamily="2" charset="-78"/>
              </a:rPr>
              <a:t>اللاتزامني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 تنا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زلي بدورة ناقصة</a:t>
            </a:r>
            <a:r>
              <a:rPr lang="ar-DZ" sz="2800" b="1" dirty="0" smtClean="0">
                <a:solidFill>
                  <a:srgbClr val="FF0000"/>
                </a:solidFill>
                <a:cs typeface="Arabic Transparent" pitchFamily="2" charset="-78"/>
              </a:rPr>
              <a:t> بجبهة نا</a:t>
            </a:r>
            <a:r>
              <a:rPr lang="ar-DZ" sz="2800" b="1" dirty="0" smtClean="0">
                <a:solidFill>
                  <a:srgbClr val="FF0000"/>
                </a:solidFill>
                <a:latin typeface="Arial"/>
                <a:cs typeface="Arabic Transparent" pitchFamily="2" charset="-78"/>
              </a:rPr>
              <a:t>زلة يعد من 8 إلى 0 (ترديد9) </a:t>
            </a:r>
            <a:endParaRPr lang="fr-FR" sz="2800" b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14744" y="-24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u="sng" dirty="0" smtClean="0">
                <a:solidFill>
                  <a:srgbClr val="FF0000"/>
                </a:solidFill>
              </a:rPr>
              <a:t>العدادات العشرية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28604"/>
            <a:ext cx="885828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العدادات العشرية أو </a:t>
            </a:r>
            <a:r>
              <a:rPr lang="fr-FR" dirty="0" smtClean="0"/>
              <a:t>BCD</a:t>
            </a:r>
            <a:r>
              <a:rPr lang="ar-DZ" dirty="0" smtClean="0"/>
              <a:t> تتكون من عدد من </a:t>
            </a:r>
            <a:r>
              <a:rPr lang="ar-DZ" dirty="0" err="1" smtClean="0"/>
              <a:t>القلابات</a:t>
            </a:r>
            <a:r>
              <a:rPr lang="ar-DZ" dirty="0" smtClean="0"/>
              <a:t> وكل مجموعة تحتوي على 4 </a:t>
            </a:r>
            <a:r>
              <a:rPr lang="ar-DZ" dirty="0" err="1" smtClean="0"/>
              <a:t>قلابات</a:t>
            </a:r>
            <a:r>
              <a:rPr lang="ar-DZ" dirty="0" smtClean="0"/>
              <a:t> بحيث كل مجموعة تشير إلى  أعداد عشرية ومن بينها: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15008" y="1142984"/>
            <a:ext cx="3286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1- العداد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ar-DZ" sz="2000" b="1" dirty="0" err="1" smtClean="0">
                <a:solidFill>
                  <a:srgbClr val="FF0000"/>
                </a:solidFill>
              </a:rPr>
              <a:t>ذوالدارة</a:t>
            </a:r>
            <a:r>
              <a:rPr lang="ar-DZ" sz="2000" b="1" dirty="0" smtClean="0">
                <a:solidFill>
                  <a:srgbClr val="FF0000"/>
                </a:solidFill>
              </a:rPr>
              <a:t> المندمجة </a:t>
            </a:r>
            <a:r>
              <a:rPr lang="ar-DZ" sz="2000" b="1" u="sng" dirty="0" smtClean="0">
                <a:solidFill>
                  <a:srgbClr val="FF3300"/>
                </a:solidFill>
                <a:latin typeface="Arial" charset="0"/>
                <a:cs typeface="Arabic Transparent" pitchFamily="2" charset="-78"/>
              </a:rPr>
              <a:t>7490: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14942" y="1571612"/>
            <a:ext cx="364333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هو عداد عشري أو </a:t>
            </a:r>
            <a:r>
              <a:rPr lang="fr-FR" dirty="0" smtClean="0"/>
              <a:t>BCD</a:t>
            </a:r>
            <a:r>
              <a:rPr lang="ar-DZ" dirty="0" smtClean="0"/>
              <a:t> يتكون من طابقين: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406" y="1928802"/>
            <a:ext cx="88582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008000"/>
                </a:solidFill>
              </a:rPr>
              <a:t>1- الطابق الأول:</a:t>
            </a:r>
            <a:r>
              <a:rPr lang="ar-DZ" b="1" dirty="0" smtClean="0">
                <a:solidFill>
                  <a:srgbClr val="008000"/>
                </a:solidFill>
              </a:rPr>
              <a:t> </a:t>
            </a:r>
            <a:r>
              <a:rPr lang="ar-DZ" dirty="0" smtClean="0"/>
              <a:t>يحتوي على </a:t>
            </a:r>
            <a:r>
              <a:rPr lang="ar-DZ" dirty="0" err="1" smtClean="0"/>
              <a:t>قلاب</a:t>
            </a:r>
            <a:r>
              <a:rPr lang="ar-DZ" dirty="0" smtClean="0"/>
              <a:t> واحد له إشارة ساعة خاصة </a:t>
            </a:r>
            <a:r>
              <a:rPr lang="ar-DZ" dirty="0" err="1" smtClean="0"/>
              <a:t>به</a:t>
            </a:r>
            <a:r>
              <a:rPr lang="ar-DZ" dirty="0" smtClean="0"/>
              <a:t> </a:t>
            </a:r>
            <a:r>
              <a:rPr lang="fr-FR" dirty="0" smtClean="0"/>
              <a:t>CKA</a:t>
            </a:r>
            <a:r>
              <a:rPr lang="ar-DZ" dirty="0" smtClean="0"/>
              <a:t> ومخرج </a:t>
            </a:r>
            <a:r>
              <a:rPr lang="fr-FR" dirty="0" smtClean="0"/>
              <a:t> .Q</a:t>
            </a:r>
            <a:r>
              <a:rPr lang="fr-FR" sz="1400" dirty="0" smtClean="0"/>
              <a:t>A</a:t>
            </a:r>
            <a:r>
              <a:rPr lang="ar-DZ" dirty="0" smtClean="0"/>
              <a:t> ويعد من 0 إلى 1(ترديد 2).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2844" y="2357430"/>
            <a:ext cx="875029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008000"/>
                </a:solidFill>
              </a:rPr>
              <a:t>2- الطابق الثاني:</a:t>
            </a:r>
            <a:r>
              <a:rPr lang="ar-DZ" b="1" dirty="0" smtClean="0">
                <a:solidFill>
                  <a:srgbClr val="008000"/>
                </a:solidFill>
              </a:rPr>
              <a:t> </a:t>
            </a:r>
            <a:r>
              <a:rPr lang="ar-DZ" dirty="0" smtClean="0"/>
              <a:t>يحتوي على 3 </a:t>
            </a:r>
            <a:r>
              <a:rPr lang="ar-DZ" dirty="0" err="1" smtClean="0"/>
              <a:t>قلابات</a:t>
            </a:r>
            <a:r>
              <a:rPr lang="fr-FR" dirty="0" smtClean="0"/>
              <a:t> </a:t>
            </a:r>
            <a:r>
              <a:rPr lang="ar-DZ" dirty="0" smtClean="0"/>
              <a:t> لها إشارة ساعة خاصة </a:t>
            </a:r>
            <a:r>
              <a:rPr lang="ar-DZ" dirty="0" err="1" smtClean="0"/>
              <a:t>بها</a:t>
            </a:r>
            <a:r>
              <a:rPr lang="fr-FR" dirty="0" smtClean="0"/>
              <a:t> </a:t>
            </a:r>
            <a:r>
              <a:rPr lang="ar-DZ" dirty="0" smtClean="0"/>
              <a:t> </a:t>
            </a:r>
            <a:r>
              <a:rPr lang="fr-FR" dirty="0" smtClean="0"/>
              <a:t>CKB</a:t>
            </a:r>
            <a:r>
              <a:rPr lang="ar-DZ" dirty="0" smtClean="0"/>
              <a:t> ومخارج </a:t>
            </a:r>
            <a:r>
              <a:rPr lang="fr-FR" dirty="0" smtClean="0"/>
              <a:t>Q</a:t>
            </a:r>
            <a:r>
              <a:rPr lang="fr-FR" sz="1400" dirty="0" smtClean="0"/>
              <a:t>B</a:t>
            </a:r>
            <a:r>
              <a:rPr lang="fr-FR" dirty="0" smtClean="0"/>
              <a:t>Q</a:t>
            </a:r>
            <a:r>
              <a:rPr lang="fr-FR" sz="1400" dirty="0" smtClean="0"/>
              <a:t>C</a:t>
            </a:r>
            <a:r>
              <a:rPr lang="fr-FR" dirty="0" smtClean="0"/>
              <a:t>Q</a:t>
            </a:r>
            <a:r>
              <a:rPr lang="fr-FR" sz="1400" dirty="0" smtClean="0"/>
              <a:t>D</a:t>
            </a:r>
            <a:r>
              <a:rPr lang="ar-DZ" dirty="0" smtClean="0"/>
              <a:t> </a:t>
            </a:r>
            <a:r>
              <a:rPr lang="fr-FR" dirty="0" smtClean="0"/>
              <a:t>.</a:t>
            </a:r>
            <a:r>
              <a:rPr lang="ar-DZ" dirty="0" smtClean="0"/>
              <a:t> ويعد من 0 إلى </a:t>
            </a:r>
            <a:r>
              <a:rPr lang="fr-FR" dirty="0" smtClean="0"/>
              <a:t>5</a:t>
            </a:r>
            <a:r>
              <a:rPr lang="ar-DZ" dirty="0" smtClean="0"/>
              <a:t>(ترديد 6).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42844" y="3000372"/>
            <a:ext cx="875029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r-FR" dirty="0" smtClean="0">
                <a:solidFill>
                  <a:srgbClr val="FFFF00"/>
                </a:solidFill>
              </a:rPr>
              <a:t>-</a:t>
            </a:r>
            <a:r>
              <a:rPr lang="ar-DZ" dirty="0" smtClean="0">
                <a:solidFill>
                  <a:srgbClr val="FFFF00"/>
                </a:solidFill>
              </a:rPr>
              <a:t>يمكن استعمال الطابقين كل واحد على </a:t>
            </a:r>
            <a:r>
              <a:rPr lang="ar-DZ" dirty="0" err="1" smtClean="0">
                <a:solidFill>
                  <a:srgbClr val="FFFF00"/>
                </a:solidFill>
              </a:rPr>
              <a:t>حدى</a:t>
            </a:r>
            <a:r>
              <a:rPr lang="ar-DZ" dirty="0" smtClean="0">
                <a:solidFill>
                  <a:srgbClr val="FFFF00"/>
                </a:solidFill>
              </a:rPr>
              <a:t> (مستقلين) أو ربط الطابقين مع بعضهما </a:t>
            </a:r>
            <a:r>
              <a:rPr lang="ar-DZ" dirty="0" err="1" smtClean="0">
                <a:solidFill>
                  <a:srgbClr val="FFFF00"/>
                </a:solidFill>
              </a:rPr>
              <a:t>لنتحصل</a:t>
            </a:r>
            <a:r>
              <a:rPr lang="ar-DZ" dirty="0" smtClean="0">
                <a:solidFill>
                  <a:srgbClr val="FFFF00"/>
                </a:solidFill>
              </a:rPr>
              <a:t> على عداد يعد من 0 </a:t>
            </a:r>
            <a:r>
              <a:rPr lang="ar-DZ" dirty="0" err="1" smtClean="0">
                <a:solidFill>
                  <a:srgbClr val="FFFF00"/>
                </a:solidFill>
              </a:rPr>
              <a:t>الى</a:t>
            </a:r>
            <a:r>
              <a:rPr lang="ar-DZ" dirty="0" smtClean="0">
                <a:solidFill>
                  <a:srgbClr val="FFFF00"/>
                </a:solidFill>
              </a:rPr>
              <a:t> 9 (ترديد 10).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0100" y="3786190"/>
            <a:ext cx="78581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FF0000"/>
                </a:solidFill>
              </a:rPr>
              <a:t>2- الاستعمال</a:t>
            </a:r>
            <a:r>
              <a:rPr lang="ar-DZ" b="1" dirty="0" smtClean="0">
                <a:solidFill>
                  <a:srgbClr val="FF0000"/>
                </a:solidFill>
              </a:rPr>
              <a:t>: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dirty="0" smtClean="0"/>
              <a:t>تستعمل العدادات </a:t>
            </a:r>
            <a:r>
              <a:rPr lang="ar-DZ" dirty="0" err="1" smtClean="0"/>
              <a:t>اللات</a:t>
            </a:r>
            <a:r>
              <a:rPr lang="ar-DZ" dirty="0" err="1" smtClean="0">
                <a:latin typeface="Arial"/>
                <a:cs typeface="Arial"/>
              </a:rPr>
              <a:t>زامنية</a:t>
            </a:r>
            <a:r>
              <a:rPr lang="ar-DZ" dirty="0" smtClean="0">
                <a:latin typeface="Arial"/>
                <a:cs typeface="Arial"/>
              </a:rPr>
              <a:t> في أجهزة القياس </a:t>
            </a:r>
            <a:r>
              <a:rPr lang="ar-DZ" dirty="0" err="1" smtClean="0">
                <a:latin typeface="Arial"/>
                <a:cs typeface="Arial"/>
              </a:rPr>
              <a:t>كالفولطمتر</a:t>
            </a:r>
            <a:r>
              <a:rPr lang="ar-DZ" dirty="0" smtClean="0">
                <a:latin typeface="Arial"/>
                <a:cs typeface="Arial"/>
              </a:rPr>
              <a:t> ومتعدد القياسات وغيرها.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643446"/>
            <a:ext cx="3168000" cy="2141628"/>
          </a:xfrm>
          <a:prstGeom prst="rect">
            <a:avLst/>
          </a:prstGeom>
          <a:noFill/>
        </p:spPr>
      </p:pic>
      <p:pic>
        <p:nvPicPr>
          <p:cNvPr id="18" name="Imag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26610"/>
            <a:ext cx="3456940" cy="223139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5607945" y="4286256"/>
            <a:ext cx="3286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3- الدارة المندمجة </a:t>
            </a:r>
            <a:r>
              <a:rPr lang="ar-DZ" sz="2000" b="1" u="sng" dirty="0" smtClean="0">
                <a:solidFill>
                  <a:srgbClr val="FF3300"/>
                </a:solidFill>
                <a:latin typeface="Arial" charset="0"/>
                <a:cs typeface="Arabic Transparent" pitchFamily="2" charset="-78"/>
              </a:rPr>
              <a:t>7490: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774571" y="52244"/>
            <a:ext cx="3286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4- بنية الدارة المندمجة </a:t>
            </a:r>
            <a:r>
              <a:rPr lang="ar-DZ" sz="2000" b="1" u="sng" dirty="0" smtClean="0">
                <a:solidFill>
                  <a:srgbClr val="FF3300"/>
                </a:solidFill>
                <a:latin typeface="Arial" charset="0"/>
                <a:cs typeface="Arabic Transparent" pitchFamily="2" charset="-78"/>
              </a:rPr>
              <a:t>7490: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71480"/>
            <a:ext cx="3568454" cy="2304000"/>
          </a:xfrm>
          <a:prstGeom prst="rect">
            <a:avLst/>
          </a:prstGeom>
          <a:noFill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74" y="3006024"/>
            <a:ext cx="7616364" cy="3852000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4554"/>
            <a:ext cx="4072607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العداد ذو الدارة المندمجة 7490 يحتوي على 4 </a:t>
            </a:r>
            <a:r>
              <a:rPr lang="ar-DZ" dirty="0" err="1" smtClean="0"/>
              <a:t>قلابات</a:t>
            </a:r>
            <a:r>
              <a:rPr lang="ar-DZ" dirty="0" smtClean="0"/>
              <a:t> منها  </a:t>
            </a:r>
            <a:r>
              <a:rPr lang="ar-DZ" dirty="0" err="1" smtClean="0"/>
              <a:t>القلاب</a:t>
            </a:r>
            <a:r>
              <a:rPr lang="ar-DZ" dirty="0" smtClean="0"/>
              <a:t> الأول(</a:t>
            </a:r>
            <a:r>
              <a:rPr lang="ar-DZ" dirty="0" err="1" smtClean="0"/>
              <a:t>الاقل</a:t>
            </a:r>
            <a:r>
              <a:rPr lang="ar-DZ" dirty="0" smtClean="0"/>
              <a:t> ثقل) مستقل وله إشارة ساعة خاصة </a:t>
            </a:r>
            <a:r>
              <a:rPr lang="ar-DZ" dirty="0" err="1" smtClean="0"/>
              <a:t>به</a:t>
            </a:r>
            <a:r>
              <a:rPr lang="ar-DZ" dirty="0" smtClean="0"/>
              <a:t> و 3 </a:t>
            </a:r>
            <a:r>
              <a:rPr lang="ar-DZ" dirty="0" err="1" smtClean="0"/>
              <a:t>قلابات</a:t>
            </a:r>
            <a:r>
              <a:rPr lang="ar-DZ" dirty="0" smtClean="0"/>
              <a:t> (الأكبر ثقل بتتابع) مرتبطة فيما بينها ولها إشارة ساعة خاصة </a:t>
            </a:r>
            <a:r>
              <a:rPr lang="ar-DZ" dirty="0" err="1" smtClean="0"/>
              <a:t>بها</a:t>
            </a:r>
            <a:r>
              <a:rPr lang="ar-DZ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0034" y="1500174"/>
            <a:ext cx="8358246" cy="10926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ts val="2600"/>
              </a:lnSpc>
              <a:buFont typeface="Arial" pitchFamily="34" charset="0"/>
              <a:buChar char="•"/>
            </a:pPr>
            <a:r>
              <a:rPr lang="ar-DZ" dirty="0" smtClean="0"/>
              <a:t> </a:t>
            </a:r>
            <a:r>
              <a:rPr lang="en-US" dirty="0" smtClean="0"/>
              <a:t>CKA</a:t>
            </a:r>
            <a:r>
              <a:rPr lang="ar-DZ" dirty="0" smtClean="0"/>
              <a:t> : إشارة ساعة </a:t>
            </a:r>
            <a:r>
              <a:rPr lang="ar-DZ" dirty="0" err="1" smtClean="0"/>
              <a:t>للقلاب</a:t>
            </a:r>
            <a:r>
              <a:rPr lang="ar-DZ" dirty="0" smtClean="0"/>
              <a:t> الأول </a:t>
            </a:r>
            <a:r>
              <a:rPr lang="en-US" dirty="0" smtClean="0"/>
              <a:t>QA</a:t>
            </a:r>
            <a:r>
              <a:rPr lang="ar-DZ" dirty="0" smtClean="0"/>
              <a:t>(</a:t>
            </a:r>
            <a:r>
              <a:rPr lang="ar-DZ" dirty="0" err="1" smtClean="0"/>
              <a:t>الاقل</a:t>
            </a:r>
            <a:r>
              <a:rPr lang="ar-DZ" dirty="0" smtClean="0"/>
              <a:t> ثقل) ذو ترديد 2 ( العد من 0 الى 1) .</a:t>
            </a:r>
          </a:p>
          <a:p>
            <a:pPr algn="r" rtl="1">
              <a:lnSpc>
                <a:spcPts val="2600"/>
              </a:lnSpc>
              <a:buFont typeface="Arial" pitchFamily="34" charset="0"/>
              <a:buChar char="•"/>
            </a:pPr>
            <a:r>
              <a:rPr lang="ar-DZ" dirty="0" smtClean="0"/>
              <a:t> </a:t>
            </a:r>
            <a:r>
              <a:rPr lang="en-US" dirty="0" smtClean="0"/>
              <a:t>CKB</a:t>
            </a:r>
            <a:r>
              <a:rPr lang="ar-DZ" dirty="0" smtClean="0"/>
              <a:t> : إشارة ساعة </a:t>
            </a:r>
            <a:r>
              <a:rPr lang="ar-DZ" dirty="0" err="1" smtClean="0"/>
              <a:t>للقلابات</a:t>
            </a:r>
            <a:r>
              <a:rPr lang="ar-DZ" dirty="0" smtClean="0"/>
              <a:t> الثالث </a:t>
            </a:r>
            <a:r>
              <a:rPr lang="en-US" dirty="0" smtClean="0"/>
              <a:t>QA QB QC</a:t>
            </a:r>
            <a:r>
              <a:rPr lang="ar-DZ" dirty="0" smtClean="0"/>
              <a:t>(</a:t>
            </a:r>
            <a:r>
              <a:rPr lang="ar-DZ" dirty="0" err="1" smtClean="0"/>
              <a:t>الاكبر</a:t>
            </a:r>
            <a:r>
              <a:rPr lang="ar-DZ" dirty="0" smtClean="0"/>
              <a:t> ثقل بتتابع) ذات ترديد </a:t>
            </a:r>
            <a:r>
              <a:rPr lang="fr-FR" dirty="0" smtClean="0"/>
              <a:t>5</a:t>
            </a:r>
            <a:r>
              <a:rPr lang="ar-DZ" dirty="0" smtClean="0"/>
              <a:t> ( العد من 0 إلى 4) .</a:t>
            </a:r>
            <a:endParaRPr lang="fr-FR" dirty="0" smtClean="0"/>
          </a:p>
          <a:p>
            <a:pPr algn="r" rtl="1">
              <a:lnSpc>
                <a:spcPts val="2600"/>
              </a:lnSpc>
              <a:buFont typeface="Arial" pitchFamily="34" charset="0"/>
              <a:buChar char="•"/>
            </a:pPr>
            <a:r>
              <a:rPr lang="ar-DZ" dirty="0" smtClean="0"/>
              <a:t> </a:t>
            </a:r>
            <a:r>
              <a:rPr lang="en-US" dirty="0" smtClean="0"/>
              <a:t>CKA</a:t>
            </a:r>
            <a:r>
              <a:rPr lang="ar-DZ" dirty="0" smtClean="0"/>
              <a:t> و </a:t>
            </a:r>
            <a:r>
              <a:rPr lang="fr-FR" dirty="0" smtClean="0"/>
              <a:t>CKB</a:t>
            </a:r>
            <a:r>
              <a:rPr lang="ar-DZ" dirty="0" smtClean="0"/>
              <a:t> معا إشارة ساعة </a:t>
            </a:r>
            <a:r>
              <a:rPr lang="ar-DZ" dirty="0" err="1" smtClean="0"/>
              <a:t>للقلابات</a:t>
            </a:r>
            <a:r>
              <a:rPr lang="ar-DZ" dirty="0" smtClean="0"/>
              <a:t> الأربع (عداد عشري) ذات تردد 10 ( العد من 0 الى 9) 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74571" y="52244"/>
            <a:ext cx="3286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4- عمل الدارة المندمجة </a:t>
            </a:r>
            <a:r>
              <a:rPr lang="ar-DZ" sz="2000" b="1" u="sng" dirty="0" smtClean="0">
                <a:solidFill>
                  <a:srgbClr val="FF3300"/>
                </a:solidFill>
                <a:latin typeface="Arial" charset="0"/>
                <a:cs typeface="Arabic Transparent" pitchFamily="2" charset="-78"/>
              </a:rPr>
              <a:t>7490: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" y="3231016"/>
            <a:ext cx="3847239" cy="2484000"/>
          </a:xfrm>
          <a:prstGeom prst="rect">
            <a:avLst/>
          </a:prstGeom>
          <a:noFill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3821418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20" name="Pictur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1328738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 l="33502" t="32271" r="42612" b="22438"/>
          <a:stretch>
            <a:fillRect/>
          </a:stretch>
        </p:blipFill>
        <p:spPr bwMode="auto">
          <a:xfrm>
            <a:off x="6673850" y="3506788"/>
            <a:ext cx="232886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/>
          <a:srcRect l="12354" t="32271" r="66228" b="22438"/>
          <a:stretch>
            <a:fillRect/>
          </a:stretch>
        </p:blipFill>
        <p:spPr bwMode="auto">
          <a:xfrm>
            <a:off x="6756400" y="44450"/>
            <a:ext cx="20891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AutoShape 6"/>
          <p:cNvSpPr>
            <a:spLocks/>
          </p:cNvSpPr>
          <p:nvPr/>
        </p:nvSpPr>
        <p:spPr bwMode="auto">
          <a:xfrm>
            <a:off x="4067175" y="3022600"/>
            <a:ext cx="144463" cy="1079500"/>
          </a:xfrm>
          <a:prstGeom prst="rightBrace">
            <a:avLst>
              <a:gd name="adj1" fmla="val 62271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 rot="-2897104">
            <a:off x="4471988" y="2906712"/>
            <a:ext cx="1511300" cy="1301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 rot="2704666">
            <a:off x="4496594" y="4137819"/>
            <a:ext cx="1547812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50825" y="2027238"/>
            <a:ext cx="3743325" cy="900112"/>
          </a:xfrm>
          <a:prstGeom prst="rect">
            <a:avLst/>
          </a:prstGeom>
          <a:solidFill>
            <a:schemeClr val="accent1"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314" name="AutoShape 10"/>
          <p:cNvSpPr>
            <a:spLocks/>
          </p:cNvSpPr>
          <p:nvPr/>
        </p:nvSpPr>
        <p:spPr bwMode="auto">
          <a:xfrm>
            <a:off x="4067175" y="2184400"/>
            <a:ext cx="144463" cy="792163"/>
          </a:xfrm>
          <a:prstGeom prst="rightBrace">
            <a:avLst>
              <a:gd name="adj1" fmla="val 45696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4067175" y="2319338"/>
            <a:ext cx="792163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 dirty="0" smtClean="0">
                <a:cs typeface="Arabic Transparent" pitchFamily="2" charset="-78"/>
              </a:rPr>
              <a:t>إرغام</a:t>
            </a:r>
            <a:endParaRPr lang="fr-FR" sz="2400" b="1" dirty="0">
              <a:cs typeface="Arabic Transparent" pitchFamily="2" charset="-78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260350" y="2963863"/>
            <a:ext cx="3743325" cy="1079500"/>
          </a:xfrm>
          <a:prstGeom prst="rect">
            <a:avLst/>
          </a:prstGeom>
          <a:solidFill>
            <a:srgbClr val="0000FF">
              <a:alpha val="3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3863975" y="3319463"/>
            <a:ext cx="792163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>
                <a:cs typeface="Arabic Transparent" pitchFamily="2" charset="-78"/>
              </a:rPr>
              <a:t>عد</a:t>
            </a:r>
            <a:endParaRPr lang="fr-FR" sz="2400" b="1">
              <a:cs typeface="Arabic Transparent" pitchFamily="2" charset="-78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5483225" y="2179638"/>
            <a:ext cx="1295400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>
                <a:cs typeface="Arabic Transparent" pitchFamily="2" charset="-78"/>
              </a:rPr>
              <a:t>عد </a:t>
            </a:r>
            <a:r>
              <a:rPr lang="fr-FR" sz="2000" b="1">
                <a:cs typeface="Arabic Transparent" pitchFamily="2" charset="-78"/>
              </a:rPr>
              <a:t>BCD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4872038" y="4708525"/>
            <a:ext cx="1727200" cy="4572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400" b="1">
                <a:cs typeface="Arabic Transparent" pitchFamily="2" charset="-78"/>
              </a:rPr>
              <a:t>عد </a:t>
            </a:r>
            <a:r>
              <a:rPr lang="fr-FR" b="1">
                <a:cs typeface="Arabic Transparent" pitchFamily="2" charset="-78"/>
              </a:rPr>
              <a:t>biquinaire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000364" y="142852"/>
            <a:ext cx="3286148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5- تشغيل الدارة المندمجة </a:t>
            </a:r>
            <a:r>
              <a:rPr lang="ar-DZ" sz="2000" b="1" u="sng" dirty="0" smtClean="0">
                <a:solidFill>
                  <a:srgbClr val="FF3300"/>
                </a:solidFill>
                <a:latin typeface="Arial" charset="0"/>
                <a:cs typeface="Arabic Transparent" pitchFamily="2" charset="-78"/>
              </a:rPr>
              <a:t>7490: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8"/>
            <a:ext cx="3122398" cy="2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 animBg="1"/>
      <p:bldP spid="98312" grpId="0" animBg="1"/>
      <p:bldP spid="98313" grpId="0" animBg="1"/>
      <p:bldP spid="98314" grpId="0" animBg="1"/>
      <p:bldP spid="98315" grpId="0"/>
      <p:bldP spid="98316" grpId="0" animBg="1"/>
      <p:bldP spid="98317" grpId="0"/>
      <p:bldP spid="98318" grpId="0"/>
      <p:bldP spid="98319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6490372" y="555625"/>
            <a:ext cx="2640012" cy="6111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 </a:t>
            </a:r>
            <a:r>
              <a:rPr lang="ar-SA" b="1" dirty="0" err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 err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نتحصل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على ترديد 2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>
                <a:ea typeface="Times New Roman" pitchFamily="18" charset="0"/>
                <a:cs typeface="Arabic Transparent" pitchFamily="2" charset="-78"/>
              </a:rPr>
              <a:t>.</a:t>
            </a:r>
            <a:r>
              <a:rPr lang="fr-FR" dirty="0"/>
              <a:t> </a:t>
            </a:r>
            <a:endParaRPr lang="ar-DZ" dirty="0"/>
          </a:p>
          <a:p>
            <a:pPr algn="r" rtl="1"/>
            <a:r>
              <a:rPr lang="ar-DZ" sz="1600" dirty="0"/>
              <a:t>  </a:t>
            </a:r>
            <a:r>
              <a:rPr lang="ar-DZ" sz="1600" dirty="0">
                <a:cs typeface="Arabic Transparent" pitchFamily="2" charset="-78"/>
              </a:rPr>
              <a:t>ـ نستعمل فقط </a:t>
            </a:r>
            <a:r>
              <a:rPr lang="ar-DZ" sz="1600" dirty="0" smtClean="0">
                <a:cs typeface="Arabic Transparent" pitchFamily="2" charset="-78"/>
              </a:rPr>
              <a:t>إشارة </a:t>
            </a:r>
            <a:r>
              <a:rPr lang="ar-DZ" sz="1600" dirty="0">
                <a:cs typeface="Arabic Transparent" pitchFamily="2" charset="-78"/>
              </a:rPr>
              <a:t>الساعة</a:t>
            </a:r>
            <a:r>
              <a:rPr lang="ar-DZ" sz="1600" b="1" dirty="0">
                <a:cs typeface="Arabic Transparent" pitchFamily="2" charset="-78"/>
              </a:rPr>
              <a:t> </a:t>
            </a:r>
            <a:r>
              <a:rPr lang="fr-FR" sz="1600" dirty="0">
                <a:cs typeface="Arabic Transparent" pitchFamily="2" charset="-78"/>
              </a:rPr>
              <a:t>CKA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6601474" y="2636838"/>
            <a:ext cx="2525712" cy="6111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2 </a:t>
            </a:r>
            <a:r>
              <a:rPr lang="ar-SA" b="1" dirty="0" err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 err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نتحصل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على ترديد 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5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endParaRPr lang="ar-DZ" b="1" dirty="0">
              <a:solidFill>
                <a:srgbClr val="0000FF"/>
              </a:solidFill>
            </a:endParaRPr>
          </a:p>
          <a:p>
            <a:pPr algn="r" rtl="1"/>
            <a:r>
              <a:rPr lang="ar-DZ" sz="1600" dirty="0">
                <a:cs typeface="Arabic Transparent" pitchFamily="2" charset="-78"/>
              </a:rPr>
              <a:t>ـ نستعمل فقط </a:t>
            </a:r>
            <a:r>
              <a:rPr lang="ar-DZ" sz="1600" dirty="0" smtClean="0">
                <a:cs typeface="Arabic Transparent" pitchFamily="2" charset="-78"/>
              </a:rPr>
              <a:t>إشارة </a:t>
            </a:r>
            <a:r>
              <a:rPr lang="ar-DZ" sz="1600" dirty="0">
                <a:cs typeface="Arabic Transparent" pitchFamily="2" charset="-78"/>
              </a:rPr>
              <a:t>الساعة </a:t>
            </a:r>
            <a:r>
              <a:rPr lang="fr-FR" sz="1600" dirty="0">
                <a:cs typeface="Arabic Transparent" pitchFamily="2" charset="-78"/>
              </a:rPr>
              <a:t>CKB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428238" y="5387975"/>
            <a:ext cx="2743059" cy="8925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3 </a:t>
            </a:r>
            <a:r>
              <a:rPr lang="ar-SA" b="1" dirty="0" err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 err="1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نتحصل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على ترديد 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10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.</a:t>
            </a:r>
            <a:endParaRPr lang="fr-FR" sz="1600" dirty="0">
              <a:solidFill>
                <a:srgbClr val="0000FF"/>
              </a:solidFill>
            </a:endParaRPr>
          </a:p>
          <a:p>
            <a:pPr algn="r" rtl="1"/>
            <a:r>
              <a:rPr lang="fr-FR" dirty="0"/>
              <a:t>  </a:t>
            </a:r>
            <a:r>
              <a:rPr lang="ar-DZ" sz="1600" dirty="0">
                <a:cs typeface="Arabic Transparent" pitchFamily="2" charset="-78"/>
              </a:rPr>
              <a:t>ـ نستعمل فقط </a:t>
            </a:r>
            <a:r>
              <a:rPr lang="ar-DZ" sz="1600" dirty="0" err="1">
                <a:cs typeface="Arabic Transparent" pitchFamily="2" charset="-78"/>
              </a:rPr>
              <a:t>اشارة</a:t>
            </a:r>
            <a:r>
              <a:rPr lang="ar-DZ" sz="1600" dirty="0">
                <a:cs typeface="Arabic Transparent" pitchFamily="2" charset="-78"/>
              </a:rPr>
              <a:t> الساعة </a:t>
            </a:r>
            <a:r>
              <a:rPr lang="fr-FR" sz="1600" dirty="0">
                <a:cs typeface="Arabic Transparent" pitchFamily="2" charset="-78"/>
              </a:rPr>
              <a:t>CKA</a:t>
            </a:r>
            <a:r>
              <a:rPr lang="ar-DZ" sz="1600" dirty="0">
                <a:cs typeface="Arabic Transparent" pitchFamily="2" charset="-78"/>
              </a:rPr>
              <a:t> </a:t>
            </a:r>
            <a:endParaRPr lang="fr-FR" sz="1600" dirty="0">
              <a:cs typeface="Arabic Transparent" pitchFamily="2" charset="-78"/>
            </a:endParaRPr>
          </a:p>
          <a:p>
            <a:pPr algn="r" rtl="1"/>
            <a:r>
              <a:rPr lang="ar-DZ" sz="1600" dirty="0">
                <a:cs typeface="Arabic Transparent" pitchFamily="2" charset="-78"/>
              </a:rPr>
              <a:t>و </a:t>
            </a:r>
            <a:r>
              <a:rPr lang="ar-DZ" sz="1600" dirty="0" err="1">
                <a:cs typeface="Arabic Transparent" pitchFamily="2" charset="-78"/>
              </a:rPr>
              <a:t>ـ</a:t>
            </a:r>
            <a:r>
              <a:rPr lang="ar-DZ" sz="1600" dirty="0">
                <a:cs typeface="Arabic Transparent" pitchFamily="2" charset="-78"/>
              </a:rPr>
              <a:t> نستعمل فقط </a:t>
            </a:r>
            <a:r>
              <a:rPr lang="ar-DZ" sz="1600" dirty="0" err="1">
                <a:cs typeface="Arabic Transparent" pitchFamily="2" charset="-78"/>
              </a:rPr>
              <a:t>اشارة</a:t>
            </a:r>
            <a:r>
              <a:rPr lang="ar-DZ" sz="1600" dirty="0">
                <a:cs typeface="Arabic Transparent" pitchFamily="2" charset="-78"/>
              </a:rPr>
              <a:t> الساعة </a:t>
            </a:r>
            <a:r>
              <a:rPr lang="fr-FR" sz="1600" dirty="0">
                <a:cs typeface="Arabic Transparent" pitchFamily="2" charset="-78"/>
              </a:rPr>
              <a:t>CKB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242888"/>
            <a:ext cx="13668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2474913"/>
            <a:ext cx="1320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7" name="Line 9"/>
          <p:cNvSpPr>
            <a:spLocks noChangeShapeType="1"/>
          </p:cNvSpPr>
          <p:nvPr/>
        </p:nvSpPr>
        <p:spPr bwMode="auto">
          <a:xfrm rot="10800000">
            <a:off x="1768475" y="601663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328613" y="2835275"/>
            <a:ext cx="287337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09580" name="AutoShape 12"/>
          <p:cNvCxnSpPr>
            <a:cxnSpLocks noChangeShapeType="1"/>
          </p:cNvCxnSpPr>
          <p:nvPr/>
        </p:nvCxnSpPr>
        <p:spPr bwMode="auto">
          <a:xfrm>
            <a:off x="974725" y="5067300"/>
            <a:ext cx="1008063" cy="1727200"/>
          </a:xfrm>
          <a:prstGeom prst="bentConnector3">
            <a:avLst>
              <a:gd name="adj1" fmla="val -69449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984375" y="420688"/>
            <a:ext cx="360363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39688" y="2632075"/>
            <a:ext cx="3603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9583" name="AutoShape 15"/>
          <p:cNvCxnSpPr>
            <a:cxnSpLocks noChangeShapeType="1"/>
          </p:cNvCxnSpPr>
          <p:nvPr/>
        </p:nvCxnSpPr>
        <p:spPr bwMode="auto">
          <a:xfrm>
            <a:off x="955675" y="5534025"/>
            <a:ext cx="1008063" cy="1258888"/>
          </a:xfrm>
          <a:prstGeom prst="bentConnector3">
            <a:avLst>
              <a:gd name="adj1" fmla="val 10693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4705350"/>
            <a:ext cx="13382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Line 10"/>
          <p:cNvSpPr>
            <a:spLocks noChangeShapeType="1"/>
          </p:cNvSpPr>
          <p:nvPr/>
        </p:nvSpPr>
        <p:spPr bwMode="auto">
          <a:xfrm rot="10800000">
            <a:off x="1768475" y="5060950"/>
            <a:ext cx="2873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327025" y="5067300"/>
            <a:ext cx="279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1984375" y="4884738"/>
            <a:ext cx="360363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6456684" y="6308725"/>
            <a:ext cx="260666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sz="2000" b="1" dirty="0"/>
              <a:t>حيث يتم ربط </a:t>
            </a:r>
            <a:r>
              <a:rPr lang="fr-FR" sz="2000" b="1" dirty="0"/>
              <a:t>QA</a:t>
            </a:r>
            <a:r>
              <a:rPr lang="ar-DZ" sz="2000" b="1" dirty="0"/>
              <a:t> </a:t>
            </a:r>
            <a:r>
              <a:rPr lang="ar-DZ" sz="2000" b="1" dirty="0" err="1"/>
              <a:t>بـ</a:t>
            </a:r>
            <a:r>
              <a:rPr lang="ar-DZ" sz="2000" b="1" dirty="0"/>
              <a:t> </a:t>
            </a:r>
            <a:r>
              <a:rPr lang="fr-FR" sz="2000" b="1" dirty="0"/>
              <a:t>CKB</a:t>
            </a: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2698761" y="1052513"/>
            <a:ext cx="431800" cy="215900"/>
          </a:xfrm>
          <a:prstGeom prst="rect">
            <a:avLst/>
          </a:prstGeom>
          <a:solidFill>
            <a:srgbClr val="FF0000">
              <a:alpha val="9019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2724161" y="3930650"/>
            <a:ext cx="431800" cy="215900"/>
          </a:xfrm>
          <a:prstGeom prst="rect">
            <a:avLst/>
          </a:prstGeom>
          <a:solidFill>
            <a:srgbClr val="FF0000">
              <a:alpha val="9019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2751149" y="5268913"/>
            <a:ext cx="431800" cy="215900"/>
          </a:xfrm>
          <a:prstGeom prst="rect">
            <a:avLst/>
          </a:prstGeom>
          <a:solidFill>
            <a:srgbClr val="FF0000">
              <a:alpha val="9019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2745106" y="6056972"/>
            <a:ext cx="431800" cy="215900"/>
          </a:xfrm>
          <a:prstGeom prst="rect">
            <a:avLst/>
          </a:prstGeom>
          <a:solidFill>
            <a:srgbClr val="FF0000">
              <a:alpha val="9019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2268538" y="377188"/>
            <a:ext cx="252000" cy="400110"/>
          </a:xfrm>
          <a:prstGeom prst="rect">
            <a:avLst/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008000"/>
                </a:solidFill>
              </a:rPr>
              <a:t>f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052638" y="869950"/>
            <a:ext cx="444500" cy="369332"/>
          </a:xfrm>
          <a:prstGeom prst="rect">
            <a:avLst/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CC00FF"/>
                </a:solidFill>
              </a:rPr>
              <a:t>f/</a:t>
            </a:r>
            <a:r>
              <a:rPr lang="fr-FR" sz="1600" b="1" dirty="0">
                <a:solidFill>
                  <a:srgbClr val="CC00FF"/>
                </a:solidFill>
                <a:cs typeface="Arabic Transparent" pitchFamily="2" charset="-78"/>
              </a:rPr>
              <a:t>2</a:t>
            </a:r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>
            <a:off x="1763713" y="1052513"/>
            <a:ext cx="287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72325" y="2279013"/>
            <a:ext cx="252000" cy="400110"/>
          </a:xfrm>
          <a:prstGeom prst="rect">
            <a:avLst/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008000"/>
                </a:solidFill>
              </a:rPr>
              <a:t>f</a:t>
            </a:r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2036763" y="3340100"/>
            <a:ext cx="444500" cy="369332"/>
          </a:xfrm>
          <a:prstGeom prst="rect">
            <a:avLst/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CC00FF"/>
                </a:solidFill>
              </a:rPr>
              <a:t>f/</a:t>
            </a:r>
            <a:r>
              <a:rPr lang="fr-FR" sz="1600" b="1">
                <a:solidFill>
                  <a:srgbClr val="CC00FF"/>
                </a:solidFill>
                <a:cs typeface="Arabic Transparent" pitchFamily="2" charset="-78"/>
              </a:rPr>
              <a:t>5</a:t>
            </a:r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>
            <a:off x="1744663" y="3525838"/>
            <a:ext cx="287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9602" name="Text Box 34"/>
          <p:cNvSpPr txBox="1">
            <a:spLocks noChangeArrowheads="1"/>
          </p:cNvSpPr>
          <p:nvPr/>
        </p:nvSpPr>
        <p:spPr bwMode="auto">
          <a:xfrm>
            <a:off x="2015425" y="4526975"/>
            <a:ext cx="252000" cy="400110"/>
          </a:xfrm>
          <a:prstGeom prst="rect">
            <a:avLst/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>
                <a:solidFill>
                  <a:srgbClr val="008000"/>
                </a:solidFill>
              </a:rPr>
              <a:t>f</a:t>
            </a:r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 flipV="1">
            <a:off x="1763713" y="5734050"/>
            <a:ext cx="503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9605" name="Text Box 37"/>
          <p:cNvSpPr txBox="1">
            <a:spLocks noChangeArrowheads="1"/>
          </p:cNvSpPr>
          <p:nvPr/>
        </p:nvSpPr>
        <p:spPr bwMode="auto">
          <a:xfrm>
            <a:off x="2252292" y="5575338"/>
            <a:ext cx="540000" cy="338554"/>
          </a:xfrm>
          <a:prstGeom prst="rect">
            <a:avLst/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CC00FF"/>
                </a:solidFill>
              </a:rPr>
              <a:t>f/10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643438" y="54592"/>
            <a:ext cx="44291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6- ترديد </a:t>
            </a:r>
            <a:r>
              <a:rPr lang="ar-DZ" sz="2000" b="1" dirty="0" err="1" smtClean="0">
                <a:solidFill>
                  <a:srgbClr val="FF0000"/>
                </a:solidFill>
              </a:rPr>
              <a:t>و</a:t>
            </a:r>
            <a:r>
              <a:rPr lang="ar-DZ" sz="2000" b="1" dirty="0" smtClean="0">
                <a:solidFill>
                  <a:srgbClr val="FF0000"/>
                </a:solidFill>
              </a:rPr>
              <a:t> قاسم التواتر للدارة المندمجة </a:t>
            </a:r>
            <a:r>
              <a:rPr lang="ar-DZ" sz="2000" b="1" u="sng" dirty="0" smtClean="0">
                <a:solidFill>
                  <a:srgbClr val="FF3300"/>
                </a:solidFill>
                <a:latin typeface="Arial" charset="0"/>
                <a:cs typeface="Arabic Transparent" pitchFamily="2" charset="-78"/>
              </a:rPr>
              <a:t>7490: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6" y="486394"/>
            <a:ext cx="4057315" cy="2052000"/>
          </a:xfrm>
          <a:prstGeom prst="rect">
            <a:avLst/>
          </a:prstGeom>
          <a:noFill/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5121" y="2618742"/>
            <a:ext cx="4057315" cy="2052000"/>
          </a:xfrm>
          <a:prstGeom prst="rect">
            <a:avLst/>
          </a:prstGeom>
          <a:noFill/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5121" y="4714884"/>
            <a:ext cx="4057315" cy="20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1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  <p:bldP spid="109572" grpId="0"/>
      <p:bldP spid="109577" grpId="0" animBg="1"/>
      <p:bldP spid="109574" grpId="0" animBg="1"/>
      <p:bldP spid="109578" grpId="0" animBg="1"/>
      <p:bldP spid="109579" grpId="0" animBg="1"/>
      <p:bldP spid="109584" grpId="0"/>
      <p:bldP spid="109585" grpId="0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4" grpId="0" animBg="1"/>
      <p:bldP spid="10960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355" y="2331578"/>
            <a:ext cx="2944495" cy="1975485"/>
          </a:xfrm>
          <a:prstGeom prst="rect">
            <a:avLst/>
          </a:prstGeom>
          <a:noFill/>
        </p:spPr>
      </p:pic>
      <p:cxnSp>
        <p:nvCxnSpPr>
          <p:cNvPr id="8" name="Connecteur droit 7"/>
          <p:cNvCxnSpPr/>
          <p:nvPr/>
        </p:nvCxnSpPr>
        <p:spPr>
          <a:xfrm>
            <a:off x="1190664" y="3093458"/>
            <a:ext cx="5715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en angle 10"/>
          <p:cNvCxnSpPr/>
          <p:nvPr/>
        </p:nvCxnSpPr>
        <p:spPr>
          <a:xfrm flipV="1">
            <a:off x="3529784" y="1910208"/>
            <a:ext cx="1296000" cy="468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453957" y="1545760"/>
            <a:ext cx="7143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N=6</a:t>
            </a:r>
            <a:endParaRPr lang="fr-FR" b="1" dirty="0"/>
          </a:p>
        </p:txBody>
      </p:sp>
      <p:grpSp>
        <p:nvGrpSpPr>
          <p:cNvPr id="2" name="Groupe 39"/>
          <p:cNvGrpSpPr/>
          <p:nvPr/>
        </p:nvGrpSpPr>
        <p:grpSpPr>
          <a:xfrm>
            <a:off x="1523916" y="2367391"/>
            <a:ext cx="864000" cy="1261946"/>
            <a:chOff x="1523916" y="1010069"/>
            <a:chExt cx="864000" cy="1261946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1535791" y="2272015"/>
              <a:ext cx="252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en angle 14"/>
            <p:cNvCxnSpPr/>
            <p:nvPr/>
          </p:nvCxnSpPr>
          <p:spPr>
            <a:xfrm flipV="1">
              <a:off x="1523916" y="1010069"/>
              <a:ext cx="864000" cy="1260000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857224" y="2903082"/>
            <a:ext cx="50006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H</a:t>
            </a:r>
            <a:endParaRPr lang="fr-FR" b="1" dirty="0"/>
          </a:p>
        </p:txBody>
      </p:sp>
      <p:cxnSp>
        <p:nvCxnSpPr>
          <p:cNvPr id="22" name="Connecteur en angle 21"/>
          <p:cNvCxnSpPr/>
          <p:nvPr/>
        </p:nvCxnSpPr>
        <p:spPr>
          <a:xfrm flipV="1">
            <a:off x="2957293" y="1614134"/>
            <a:ext cx="1944000" cy="792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rganigramme : Délai 8"/>
          <p:cNvSpPr>
            <a:spLocks noChangeAspect="1"/>
          </p:cNvSpPr>
          <p:nvPr/>
        </p:nvSpPr>
        <p:spPr>
          <a:xfrm>
            <a:off x="4794817" y="1545760"/>
            <a:ext cx="432000" cy="432000"/>
          </a:xfrm>
          <a:prstGeom prst="flowChartDelay">
            <a:avLst/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37"/>
          <p:cNvGrpSpPr/>
          <p:nvPr/>
        </p:nvGrpSpPr>
        <p:grpSpPr>
          <a:xfrm>
            <a:off x="3583555" y="4188967"/>
            <a:ext cx="785818" cy="767815"/>
            <a:chOff x="3583555" y="2831645"/>
            <a:chExt cx="785818" cy="767815"/>
          </a:xfrm>
        </p:grpSpPr>
        <p:sp>
          <p:nvSpPr>
            <p:cNvPr id="20" name="Parenthèse fermante 19"/>
            <p:cNvSpPr/>
            <p:nvPr/>
          </p:nvSpPr>
          <p:spPr>
            <a:xfrm rot="5400000">
              <a:off x="3829344" y="2669645"/>
              <a:ext cx="180000" cy="504000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5" name="Groupe 32"/>
            <p:cNvGrpSpPr/>
            <p:nvPr/>
          </p:nvGrpSpPr>
          <p:grpSpPr>
            <a:xfrm>
              <a:off x="3726619" y="3009793"/>
              <a:ext cx="324000" cy="252034"/>
              <a:chOff x="5214942" y="4572008"/>
              <a:chExt cx="334582" cy="275768"/>
            </a:xfrm>
          </p:grpSpPr>
          <p:cxnSp>
            <p:nvCxnSpPr>
              <p:cNvPr id="25" name="Connecteur droit 24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20640000" flipV="1">
                <a:off x="5214942" y="4739776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/>
            <p:cNvSpPr txBox="1"/>
            <p:nvPr/>
          </p:nvSpPr>
          <p:spPr>
            <a:xfrm>
              <a:off x="3583555" y="3260906"/>
              <a:ext cx="78581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6357950" y="142852"/>
            <a:ext cx="264320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u="sng" dirty="0" smtClean="0">
                <a:solidFill>
                  <a:srgbClr val="FF0000"/>
                </a:solidFill>
              </a:rPr>
              <a:t>7- عداد 7490 بترديد 6: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grpSp>
        <p:nvGrpSpPr>
          <p:cNvPr id="6" name="Groupe 41"/>
          <p:cNvGrpSpPr/>
          <p:nvPr/>
        </p:nvGrpSpPr>
        <p:grpSpPr>
          <a:xfrm>
            <a:off x="2393235" y="1760074"/>
            <a:ext cx="3095267" cy="3312000"/>
            <a:chOff x="2393235" y="402752"/>
            <a:chExt cx="3095267" cy="3312000"/>
          </a:xfrm>
        </p:grpSpPr>
        <p:cxnSp>
          <p:nvCxnSpPr>
            <p:cNvPr id="35" name="Connecteur droit 34"/>
            <p:cNvCxnSpPr/>
            <p:nvPr/>
          </p:nvCxnSpPr>
          <p:spPr>
            <a:xfrm rot="5400000">
              <a:off x="2301174" y="3363891"/>
              <a:ext cx="684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e 40"/>
            <p:cNvGrpSpPr/>
            <p:nvPr/>
          </p:nvGrpSpPr>
          <p:grpSpPr>
            <a:xfrm>
              <a:off x="2393235" y="402752"/>
              <a:ext cx="3095267" cy="3312000"/>
              <a:chOff x="2393235" y="402752"/>
              <a:chExt cx="3095267" cy="3312000"/>
            </a:xfrm>
          </p:grpSpPr>
          <p:sp>
            <p:nvSpPr>
              <p:cNvPr id="34" name="Parenthèse fermante 33"/>
              <p:cNvSpPr/>
              <p:nvPr/>
            </p:nvSpPr>
            <p:spPr>
              <a:xfrm rot="5400000">
                <a:off x="2537235" y="2663894"/>
                <a:ext cx="216000" cy="504000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0" name="Groupe 38"/>
              <p:cNvGrpSpPr/>
              <p:nvPr/>
            </p:nvGrpSpPr>
            <p:grpSpPr>
              <a:xfrm>
                <a:off x="2644502" y="402752"/>
                <a:ext cx="2844000" cy="3312000"/>
                <a:chOff x="2644502" y="402752"/>
                <a:chExt cx="2844000" cy="3312000"/>
              </a:xfrm>
            </p:grpSpPr>
            <p:cxnSp>
              <p:nvCxnSpPr>
                <p:cNvPr id="23" name="Connecteur droit 22"/>
                <p:cNvCxnSpPr/>
                <p:nvPr/>
              </p:nvCxnSpPr>
              <p:spPr>
                <a:xfrm flipV="1">
                  <a:off x="5226817" y="402752"/>
                  <a:ext cx="252000" cy="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en angle 26"/>
                <p:cNvCxnSpPr/>
                <p:nvPr/>
              </p:nvCxnSpPr>
              <p:spPr>
                <a:xfrm rot="5400000" flipH="1" flipV="1">
                  <a:off x="2410502" y="636752"/>
                  <a:ext cx="3312000" cy="2844000"/>
                </a:xfrm>
                <a:prstGeom prst="bentConnector3">
                  <a:avLst>
                    <a:gd name="adj1" fmla="val 408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9" grpId="0" animBg="1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69" y="2358586"/>
            <a:ext cx="8673125" cy="4428000"/>
          </a:xfrm>
          <a:prstGeom prst="rect">
            <a:avLst/>
          </a:prstGeom>
          <a:noFill/>
        </p:spPr>
      </p:pic>
      <p:sp>
        <p:nvSpPr>
          <p:cNvPr id="10" name="WordArt 3" descr="Papier Kraft"/>
          <p:cNvSpPr>
            <a:spLocks noChangeAspect="1" noChangeArrowheads="1" noChangeShapeType="1" noTextEdit="1"/>
          </p:cNvSpPr>
          <p:nvPr/>
        </p:nvSpPr>
        <p:spPr bwMode="auto">
          <a:xfrm>
            <a:off x="3143240" y="142852"/>
            <a:ext cx="5786478" cy="4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عداد </a:t>
            </a:r>
            <a:r>
              <a:rPr lang="fr-FR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SN74LS90</a:t>
            </a:r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+ مفكك ترميز+ مرقن بترديد 6 </a:t>
            </a:r>
            <a:endParaRPr lang="fr-FR" sz="3600" b="1" kern="1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Arabic Transparent" pitchFamily="2" charset="-7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7551" cy="2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0"/>
          <p:cNvSpPr>
            <a:spLocks noChangeArrowheads="1"/>
          </p:cNvSpPr>
          <p:nvPr/>
        </p:nvSpPr>
        <p:spPr bwMode="auto">
          <a:xfrm>
            <a:off x="5534796" y="123825"/>
            <a:ext cx="3334567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8ـ </a:t>
            </a:r>
            <a:r>
              <a:rPr lang="ar-SA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عدادات لا </a:t>
            </a:r>
            <a:r>
              <a:rPr lang="ar-SA" sz="2000" b="1" dirty="0" err="1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تزامنية</a:t>
            </a:r>
            <a:r>
              <a:rPr lang="ar-SA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على التوالي</a:t>
            </a:r>
            <a:r>
              <a:rPr lang="fr-FR" sz="2000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 :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1463304" y="500042"/>
            <a:ext cx="7228261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>
                <a:ea typeface="Times New Roman" pitchFamily="18" charset="0"/>
                <a:cs typeface="Arabic Transparent" pitchFamily="2" charset="-78"/>
              </a:rPr>
              <a:t>المخرج الأكبر ثقل(</a:t>
            </a:r>
            <a:r>
              <a:rPr lang="fr-FR" b="1" dirty="0">
                <a:ea typeface="Times New Roman" pitchFamily="18" charset="0"/>
                <a:cs typeface="Arabic Transparent" pitchFamily="2" charset="-78"/>
              </a:rPr>
              <a:t> (MSB</a:t>
            </a:r>
            <a:r>
              <a:rPr lang="ar-DZ" b="1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b="1" dirty="0" smtClean="0">
                <a:ea typeface="Times New Roman" pitchFamily="18" charset="0"/>
                <a:cs typeface="Arabic Transparent" pitchFamily="2" charset="-78"/>
              </a:rPr>
              <a:t>للعداد</a:t>
            </a:r>
            <a:r>
              <a:rPr lang="fr-FR" b="1" dirty="0" smtClean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b="1" dirty="0" smtClean="0">
                <a:cs typeface="Arabic Transparent" pitchFamily="2" charset="-78"/>
              </a:rPr>
              <a:t>  </a:t>
            </a:r>
            <a:r>
              <a:rPr lang="ar-DZ" b="1" dirty="0" smtClean="0">
                <a:cs typeface="Arabic Transparent" pitchFamily="2" charset="-78"/>
              </a:rPr>
              <a:t> </a:t>
            </a:r>
            <a:r>
              <a:rPr lang="ar-DZ" b="1" dirty="0">
                <a:cs typeface="Arabic Transparent" pitchFamily="2" charset="-78"/>
              </a:rPr>
              <a:t>يكون كمدخل للإشارة الساعة للعداد</a:t>
            </a:r>
            <a:r>
              <a:rPr lang="fr-FR" b="1" dirty="0">
                <a:cs typeface="Arabic Transparent" pitchFamily="2" charset="-78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fr-FR" b="1" dirty="0">
                <a:cs typeface="Arabic Transparent" pitchFamily="2" charset="-78"/>
              </a:rPr>
              <a:t>  </a:t>
            </a:r>
            <a:r>
              <a:rPr lang="ar-DZ" b="1" dirty="0">
                <a:cs typeface="Arabic Transparent" pitchFamily="2" charset="-78"/>
              </a:rPr>
              <a:t>على التوالي</a:t>
            </a:r>
            <a:r>
              <a:rPr lang="fr-FR" b="1" dirty="0">
                <a:cs typeface="Arabic Transparent" pitchFamily="2" charset="-78"/>
              </a:rPr>
              <a:t>.</a:t>
            </a:r>
            <a:r>
              <a:rPr lang="fr-FR" dirty="0"/>
              <a:t> </a:t>
            </a:r>
          </a:p>
        </p:txBody>
      </p:sp>
      <p:sp>
        <p:nvSpPr>
          <p:cNvPr id="71046" name="Rectangle 390"/>
          <p:cNvSpPr>
            <a:spLocks noChangeArrowheads="1"/>
          </p:cNvSpPr>
          <p:nvPr/>
        </p:nvSpPr>
        <p:spPr bwMode="auto">
          <a:xfrm>
            <a:off x="6827768" y="2776536"/>
            <a:ext cx="1885453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sz="2000" b="1" dirty="0">
                <a:solidFill>
                  <a:srgbClr val="0000FF"/>
                </a:solidFill>
                <a:cs typeface="Arabic Transparent" pitchFamily="2" charset="-78"/>
              </a:rPr>
              <a:t>ـ العدادات</a:t>
            </a:r>
            <a:r>
              <a:rPr lang="fr-FR" sz="2000" b="1" dirty="0">
                <a:solidFill>
                  <a:srgbClr val="0000FF"/>
                </a:solidFill>
                <a:cs typeface="Arabic Transparent" pitchFamily="2" charset="-78"/>
              </a:rPr>
              <a:t> </a:t>
            </a:r>
            <a:r>
              <a:rPr lang="ar-DZ" sz="2000" b="1" dirty="0" smtClean="0">
                <a:solidFill>
                  <a:srgbClr val="0000FF"/>
                </a:solidFill>
              </a:rPr>
              <a:t>7490 </a:t>
            </a:r>
            <a:r>
              <a:rPr lang="ar-DZ" sz="2000" b="1" dirty="0">
                <a:solidFill>
                  <a:srgbClr val="0000FF"/>
                </a:solidFill>
              </a:rPr>
              <a:t>: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1051" name="Rectangle 395"/>
          <p:cNvSpPr>
            <a:spLocks noChangeArrowheads="1"/>
          </p:cNvSpPr>
          <p:nvPr/>
        </p:nvSpPr>
        <p:spPr bwMode="auto">
          <a:xfrm>
            <a:off x="3276600" y="3143248"/>
            <a:ext cx="5419725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 err="1">
                <a:ea typeface="Times New Roman" pitchFamily="18" charset="0"/>
                <a:cs typeface="Arabic Transparent" pitchFamily="2" charset="-78"/>
              </a:rPr>
              <a:t>نتحصل</a:t>
            </a:r>
            <a:r>
              <a:rPr lang="ar-DZ" b="1" dirty="0">
                <a:ea typeface="Times New Roman" pitchFamily="18" charset="0"/>
                <a:cs typeface="Arabic Transparent" pitchFamily="2" charset="-78"/>
              </a:rPr>
              <a:t> على عدادات</a:t>
            </a:r>
            <a:r>
              <a:rPr lang="fr-FR" b="1" dirty="0">
                <a:ea typeface="Times New Roman" pitchFamily="18" charset="0"/>
                <a:cs typeface="Arabic Transparent" pitchFamily="2" charset="-78"/>
              </a:rPr>
              <a:t> BCD  </a:t>
            </a:r>
            <a:r>
              <a:rPr lang="ar-DZ" b="1" dirty="0">
                <a:ea typeface="Times New Roman" pitchFamily="18" charset="0"/>
                <a:cs typeface="Arabic Transparent" pitchFamily="2" charset="-78"/>
              </a:rPr>
              <a:t>بوضع عدادات بترديد 10 على التوالي</a:t>
            </a:r>
            <a:r>
              <a:rPr lang="fr-FR" b="1" dirty="0">
                <a:ea typeface="Times New Roman" pitchFamily="18" charset="0"/>
                <a:cs typeface="Arabic Transparent" pitchFamily="2" charset="-78"/>
              </a:rPr>
              <a:t> :</a:t>
            </a:r>
            <a:r>
              <a:rPr lang="fr-FR" dirty="0"/>
              <a:t> </a:t>
            </a:r>
            <a:endParaRPr lang="en-US" dirty="0"/>
          </a:p>
        </p:txBody>
      </p:sp>
      <p:grpSp>
        <p:nvGrpSpPr>
          <p:cNvPr id="95" name="Groupe 94"/>
          <p:cNvGrpSpPr/>
          <p:nvPr/>
        </p:nvGrpSpPr>
        <p:grpSpPr>
          <a:xfrm>
            <a:off x="5748414" y="1094613"/>
            <a:ext cx="1925914" cy="1158875"/>
            <a:chOff x="5748414" y="1094613"/>
            <a:chExt cx="1925914" cy="1158875"/>
          </a:xfrm>
        </p:grpSpPr>
        <p:grpSp>
          <p:nvGrpSpPr>
            <p:cNvPr id="8" name="Group 68"/>
            <p:cNvGrpSpPr>
              <a:grpSpLocks noChangeAspect="1"/>
            </p:cNvGrpSpPr>
            <p:nvPr/>
          </p:nvGrpSpPr>
          <p:grpSpPr bwMode="auto">
            <a:xfrm>
              <a:off x="6527824" y="1094613"/>
              <a:ext cx="881497" cy="533417"/>
              <a:chOff x="8251" y="1710"/>
              <a:chExt cx="1264" cy="765"/>
            </a:xfrm>
          </p:grpSpPr>
          <p:sp>
            <p:nvSpPr>
              <p:cNvPr id="75912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8251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13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8687" y="1710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14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9083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15" name="Line 72"/>
              <p:cNvSpPr>
                <a:spLocks noChangeAspect="1" noChangeShapeType="1"/>
              </p:cNvSpPr>
              <p:nvPr/>
            </p:nvSpPr>
            <p:spPr bwMode="auto">
              <a:xfrm flipV="1">
                <a:off x="9515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5908" name="Text Box 73"/>
            <p:cNvSpPr txBox="1">
              <a:spLocks noChangeAspect="1" noChangeArrowheads="1"/>
            </p:cNvSpPr>
            <p:nvPr/>
          </p:nvSpPr>
          <p:spPr bwMode="auto">
            <a:xfrm>
              <a:off x="6209816" y="1456500"/>
              <a:ext cx="1464512" cy="7969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/>
              <a:endParaRPr lang="fr-FR" sz="16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259010" y="1509827"/>
              <a:ext cx="1357306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b="1" dirty="0" smtClean="0">
                  <a:latin typeface="Times New Roman" pitchFamily="18" charset="0"/>
                  <a:cs typeface="Times New Roman" pitchFamily="18" charset="0"/>
                </a:rPr>
                <a:t>عــداد</a:t>
              </a:r>
            </a:p>
            <a:p>
              <a:pPr algn="ctr" rtl="1"/>
              <a:r>
                <a:rPr lang="fr-FR" b="1" dirty="0" smtClean="0">
                  <a:latin typeface="Times New Roman" pitchFamily="18" charset="0"/>
                </a:rPr>
                <a:t>I+2</a:t>
              </a:r>
              <a:endParaRPr lang="fr-FR" b="1" dirty="0"/>
            </a:p>
          </p:txBody>
        </p:sp>
        <p:grpSp>
          <p:nvGrpSpPr>
            <p:cNvPr id="125" name="Group 77"/>
            <p:cNvGrpSpPr>
              <a:grpSpLocks noChangeAspect="1"/>
            </p:cNvGrpSpPr>
            <p:nvPr/>
          </p:nvGrpSpPr>
          <p:grpSpPr bwMode="auto">
            <a:xfrm rot="10800000">
              <a:off x="5748414" y="1820788"/>
              <a:ext cx="614363" cy="153987"/>
              <a:chOff x="9767" y="3234"/>
              <a:chExt cx="880" cy="221"/>
            </a:xfrm>
          </p:grpSpPr>
          <p:sp>
            <p:nvSpPr>
              <p:cNvPr id="126" name="Line 78"/>
              <p:cNvSpPr>
                <a:spLocks noChangeAspect="1" noChangeShapeType="1"/>
              </p:cNvSpPr>
              <p:nvPr/>
            </p:nvSpPr>
            <p:spPr bwMode="auto">
              <a:xfrm>
                <a:off x="9807" y="3353"/>
                <a:ext cx="84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7" name="Group 79"/>
              <p:cNvGrpSpPr>
                <a:grpSpLocks noChangeAspect="1"/>
              </p:cNvGrpSpPr>
              <p:nvPr/>
            </p:nvGrpSpPr>
            <p:grpSpPr bwMode="auto">
              <a:xfrm>
                <a:off x="9767" y="3234"/>
                <a:ext cx="340" cy="221"/>
                <a:chOff x="6815" y="2591"/>
                <a:chExt cx="340" cy="221"/>
              </a:xfrm>
            </p:grpSpPr>
            <p:sp>
              <p:nvSpPr>
                <p:cNvPr id="128" name="AutoShape 8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800" y="2606"/>
                  <a:ext cx="221" cy="191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9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9" y="2632"/>
                  <a:ext cx="136" cy="13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cxnSp>
        <p:nvCxnSpPr>
          <p:cNvPr id="131" name="Connecteur en angle 130"/>
          <p:cNvCxnSpPr/>
          <p:nvPr/>
        </p:nvCxnSpPr>
        <p:spPr>
          <a:xfrm>
            <a:off x="2706250" y="1282451"/>
            <a:ext cx="720000" cy="612000"/>
          </a:xfrm>
          <a:prstGeom prst="bentConnector3">
            <a:avLst>
              <a:gd name="adj1" fmla="val 63730"/>
            </a:avLst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8" name="Groupe 97"/>
          <p:cNvGrpSpPr/>
          <p:nvPr/>
        </p:nvGrpSpPr>
        <p:grpSpPr>
          <a:xfrm>
            <a:off x="3376860" y="1103296"/>
            <a:ext cx="1925390" cy="1174750"/>
            <a:chOff x="3376860" y="1103296"/>
            <a:chExt cx="1925390" cy="1174750"/>
          </a:xfrm>
        </p:grpSpPr>
        <p:grpSp>
          <p:nvGrpSpPr>
            <p:cNvPr id="4" name="Group 48"/>
            <p:cNvGrpSpPr>
              <a:grpSpLocks noChangeAspect="1"/>
            </p:cNvGrpSpPr>
            <p:nvPr/>
          </p:nvGrpSpPr>
          <p:grpSpPr bwMode="auto">
            <a:xfrm>
              <a:off x="4170363" y="1103296"/>
              <a:ext cx="881063" cy="533400"/>
              <a:chOff x="8251" y="1710"/>
              <a:chExt cx="1264" cy="765"/>
            </a:xfrm>
          </p:grpSpPr>
          <p:sp>
            <p:nvSpPr>
              <p:cNvPr id="75924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8251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25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8687" y="1710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26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9083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27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9515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5920" name="Text Box 59"/>
            <p:cNvSpPr txBox="1">
              <a:spLocks noChangeAspect="1" noChangeArrowheads="1"/>
            </p:cNvSpPr>
            <p:nvPr/>
          </p:nvSpPr>
          <p:spPr bwMode="auto">
            <a:xfrm>
              <a:off x="3838575" y="1481121"/>
              <a:ext cx="1463675" cy="7969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/>
              <a:endParaRPr lang="fr-FR" sz="16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929058" y="1543722"/>
              <a:ext cx="128586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b="1" dirty="0" smtClean="0">
                  <a:latin typeface="Times New Roman" pitchFamily="18" charset="0"/>
                  <a:cs typeface="Times New Roman" pitchFamily="18" charset="0"/>
                </a:rPr>
                <a:t>عــداد</a:t>
              </a:r>
            </a:p>
            <a:p>
              <a:pPr algn="ctr" rtl="1"/>
              <a:r>
                <a:rPr lang="fr-FR" b="1" dirty="0" smtClean="0">
                  <a:latin typeface="Times New Roman" pitchFamily="18" charset="0"/>
                </a:rPr>
                <a:t>I+1</a:t>
              </a:r>
              <a:endParaRPr lang="fr-FR" b="1" dirty="0"/>
            </a:p>
          </p:txBody>
        </p:sp>
        <p:grpSp>
          <p:nvGrpSpPr>
            <p:cNvPr id="120" name="Group 77"/>
            <p:cNvGrpSpPr>
              <a:grpSpLocks noChangeAspect="1"/>
            </p:cNvGrpSpPr>
            <p:nvPr/>
          </p:nvGrpSpPr>
          <p:grpSpPr bwMode="auto">
            <a:xfrm rot="10800000">
              <a:off x="3376860" y="1820788"/>
              <a:ext cx="614363" cy="153987"/>
              <a:chOff x="9767" y="3234"/>
              <a:chExt cx="880" cy="221"/>
            </a:xfrm>
          </p:grpSpPr>
          <p:sp>
            <p:nvSpPr>
              <p:cNvPr id="121" name="Line 78"/>
              <p:cNvSpPr>
                <a:spLocks noChangeAspect="1" noChangeShapeType="1"/>
              </p:cNvSpPr>
              <p:nvPr/>
            </p:nvSpPr>
            <p:spPr bwMode="auto">
              <a:xfrm>
                <a:off x="9807" y="3353"/>
                <a:ext cx="84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2" name="Group 79"/>
              <p:cNvGrpSpPr>
                <a:grpSpLocks noChangeAspect="1"/>
              </p:cNvGrpSpPr>
              <p:nvPr/>
            </p:nvGrpSpPr>
            <p:grpSpPr bwMode="auto">
              <a:xfrm>
                <a:off x="9767" y="3234"/>
                <a:ext cx="340" cy="221"/>
                <a:chOff x="6815" y="2591"/>
                <a:chExt cx="340" cy="221"/>
              </a:xfrm>
            </p:grpSpPr>
            <p:sp>
              <p:nvSpPr>
                <p:cNvPr id="123" name="AutoShape 8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800" y="2606"/>
                  <a:ext cx="221" cy="191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4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9" y="2632"/>
                  <a:ext cx="136" cy="13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cxnSp>
        <p:nvCxnSpPr>
          <p:cNvPr id="133" name="Connecteur en angle 132"/>
          <p:cNvCxnSpPr/>
          <p:nvPr/>
        </p:nvCxnSpPr>
        <p:spPr>
          <a:xfrm>
            <a:off x="5044770" y="1282451"/>
            <a:ext cx="720000" cy="612000"/>
          </a:xfrm>
          <a:prstGeom prst="bentConnector3">
            <a:avLst>
              <a:gd name="adj1" fmla="val 63730"/>
            </a:avLst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Connecteur en angle 138"/>
          <p:cNvCxnSpPr/>
          <p:nvPr/>
        </p:nvCxnSpPr>
        <p:spPr>
          <a:xfrm>
            <a:off x="3977444" y="4406088"/>
            <a:ext cx="1116000" cy="432000"/>
          </a:xfrm>
          <a:prstGeom prst="bentConnector3">
            <a:avLst>
              <a:gd name="adj1" fmla="val 63730"/>
            </a:avLst>
          </a:prstGeom>
          <a:ln>
            <a:solidFill>
              <a:srgbClr val="0000FF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6" name="Groupe 95"/>
          <p:cNvGrpSpPr/>
          <p:nvPr/>
        </p:nvGrpSpPr>
        <p:grpSpPr>
          <a:xfrm>
            <a:off x="1928794" y="3944442"/>
            <a:ext cx="2523382" cy="1913450"/>
            <a:chOff x="1928794" y="3944442"/>
            <a:chExt cx="2523382" cy="1913450"/>
          </a:xfrm>
        </p:grpSpPr>
        <p:grpSp>
          <p:nvGrpSpPr>
            <p:cNvPr id="17" name="Group 402"/>
            <p:cNvGrpSpPr>
              <a:grpSpLocks noChangeAspect="1"/>
            </p:cNvGrpSpPr>
            <p:nvPr/>
          </p:nvGrpSpPr>
          <p:grpSpPr bwMode="auto">
            <a:xfrm>
              <a:off x="3049191" y="4191352"/>
              <a:ext cx="926366" cy="560933"/>
              <a:chOff x="8251" y="1710"/>
              <a:chExt cx="1264" cy="765"/>
            </a:xfrm>
          </p:grpSpPr>
          <p:sp>
            <p:nvSpPr>
              <p:cNvPr id="75889" name="Line 403"/>
              <p:cNvSpPr>
                <a:spLocks noChangeAspect="1" noChangeShapeType="1"/>
              </p:cNvSpPr>
              <p:nvPr/>
            </p:nvSpPr>
            <p:spPr bwMode="auto">
              <a:xfrm flipV="1">
                <a:off x="8251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890" name="Line 404"/>
              <p:cNvSpPr>
                <a:spLocks noChangeAspect="1" noChangeShapeType="1"/>
              </p:cNvSpPr>
              <p:nvPr/>
            </p:nvSpPr>
            <p:spPr bwMode="auto">
              <a:xfrm flipV="1">
                <a:off x="8687" y="1710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891" name="Line 405"/>
              <p:cNvSpPr>
                <a:spLocks noChangeAspect="1" noChangeShapeType="1"/>
              </p:cNvSpPr>
              <p:nvPr/>
            </p:nvSpPr>
            <p:spPr bwMode="auto">
              <a:xfrm flipV="1">
                <a:off x="9083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892" name="Line 406"/>
              <p:cNvSpPr>
                <a:spLocks noChangeAspect="1" noChangeShapeType="1"/>
              </p:cNvSpPr>
              <p:nvPr/>
            </p:nvSpPr>
            <p:spPr bwMode="auto">
              <a:xfrm flipV="1">
                <a:off x="9515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5881" name="Text Box 413"/>
            <p:cNvSpPr txBox="1">
              <a:spLocks noChangeAspect="1" noChangeArrowheads="1"/>
            </p:cNvSpPr>
            <p:nvPr/>
          </p:nvSpPr>
          <p:spPr bwMode="auto">
            <a:xfrm>
              <a:off x="2700338" y="4589505"/>
              <a:ext cx="1539058" cy="8381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/>
              <a:endParaRPr lang="fr-FR" sz="1600" dirty="0"/>
            </a:p>
          </p:txBody>
        </p:sp>
        <p:sp>
          <p:nvSpPr>
            <p:cNvPr id="79" name="Text Box 422"/>
            <p:cNvSpPr txBox="1">
              <a:spLocks noChangeAspect="1" noChangeArrowheads="1"/>
            </p:cNvSpPr>
            <p:nvPr/>
          </p:nvSpPr>
          <p:spPr bwMode="auto">
            <a:xfrm>
              <a:off x="3000364" y="5454606"/>
              <a:ext cx="802618" cy="40328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>
                  <a:latin typeface="Times New Roman" pitchFamily="18" charset="0"/>
                  <a:cs typeface="Times New Roman" pitchFamily="18" charset="0"/>
                </a:rPr>
                <a:t>الآحـاد</a:t>
              </a:r>
              <a:endParaRPr lang="fr-FR" b="1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357554" y="4668788"/>
              <a:ext cx="92869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b="1" dirty="0" smtClean="0">
                  <a:latin typeface="Times New Roman" pitchFamily="18" charset="0"/>
                  <a:cs typeface="Times New Roman" pitchFamily="18" charset="0"/>
                </a:rPr>
                <a:t>عــداد</a:t>
              </a:r>
            </a:p>
            <a:p>
              <a:pPr algn="ctr" rtl="1"/>
              <a:r>
                <a:rPr lang="fr-FR" b="1" dirty="0" smtClean="0">
                  <a:latin typeface="Times New Roman" pitchFamily="18" charset="0"/>
                </a:rPr>
                <a:t>I</a:t>
              </a:r>
              <a:endParaRPr lang="fr-FR" b="1" dirty="0"/>
            </a:p>
          </p:txBody>
        </p:sp>
        <p:grpSp>
          <p:nvGrpSpPr>
            <p:cNvPr id="140" name="Group 77"/>
            <p:cNvGrpSpPr>
              <a:grpSpLocks noChangeAspect="1"/>
            </p:cNvGrpSpPr>
            <p:nvPr/>
          </p:nvGrpSpPr>
          <p:grpSpPr bwMode="auto">
            <a:xfrm rot="10800000">
              <a:off x="2224512" y="4763278"/>
              <a:ext cx="614363" cy="153987"/>
              <a:chOff x="9767" y="3234"/>
              <a:chExt cx="880" cy="221"/>
            </a:xfrm>
          </p:grpSpPr>
          <p:sp>
            <p:nvSpPr>
              <p:cNvPr id="141" name="Line 78"/>
              <p:cNvSpPr>
                <a:spLocks noChangeAspect="1" noChangeShapeType="1"/>
              </p:cNvSpPr>
              <p:nvPr/>
            </p:nvSpPr>
            <p:spPr bwMode="auto">
              <a:xfrm>
                <a:off x="9807" y="3341"/>
                <a:ext cx="84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42" name="Group 79"/>
              <p:cNvGrpSpPr>
                <a:grpSpLocks noChangeAspect="1"/>
              </p:cNvGrpSpPr>
              <p:nvPr/>
            </p:nvGrpSpPr>
            <p:grpSpPr bwMode="auto">
              <a:xfrm>
                <a:off x="9767" y="3234"/>
                <a:ext cx="340" cy="221"/>
                <a:chOff x="6815" y="2591"/>
                <a:chExt cx="340" cy="221"/>
              </a:xfrm>
            </p:grpSpPr>
            <p:sp>
              <p:nvSpPr>
                <p:cNvPr id="143" name="AutoShape 8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800" y="2606"/>
                  <a:ext cx="221" cy="191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4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9" y="2632"/>
                  <a:ext cx="136" cy="13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53" name="Group 77"/>
            <p:cNvGrpSpPr>
              <a:grpSpLocks noChangeAspect="1"/>
            </p:cNvGrpSpPr>
            <p:nvPr/>
          </p:nvGrpSpPr>
          <p:grpSpPr bwMode="auto">
            <a:xfrm rot="10800000">
              <a:off x="2214547" y="5138118"/>
              <a:ext cx="614363" cy="153987"/>
              <a:chOff x="9767" y="3234"/>
              <a:chExt cx="880" cy="221"/>
            </a:xfrm>
          </p:grpSpPr>
          <p:sp>
            <p:nvSpPr>
              <p:cNvPr id="154" name="Line 78"/>
              <p:cNvSpPr>
                <a:spLocks noChangeAspect="1" noChangeShapeType="1"/>
              </p:cNvSpPr>
              <p:nvPr/>
            </p:nvSpPr>
            <p:spPr bwMode="auto">
              <a:xfrm>
                <a:off x="9807" y="3341"/>
                <a:ext cx="84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55" name="Group 79"/>
              <p:cNvGrpSpPr>
                <a:grpSpLocks noChangeAspect="1"/>
              </p:cNvGrpSpPr>
              <p:nvPr/>
            </p:nvGrpSpPr>
            <p:grpSpPr bwMode="auto">
              <a:xfrm>
                <a:off x="9767" y="3234"/>
                <a:ext cx="340" cy="221"/>
                <a:chOff x="6815" y="2591"/>
                <a:chExt cx="340" cy="221"/>
              </a:xfrm>
            </p:grpSpPr>
            <p:sp>
              <p:nvSpPr>
                <p:cNvPr id="156" name="AutoShape 8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800" y="2606"/>
                  <a:ext cx="221" cy="191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9" y="2632"/>
                  <a:ext cx="136" cy="13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cxnSp>
          <p:nvCxnSpPr>
            <p:cNvPr id="150" name="Connecteur en angle 149"/>
            <p:cNvCxnSpPr/>
            <p:nvPr/>
          </p:nvCxnSpPr>
          <p:spPr>
            <a:xfrm rot="10800000" flipV="1">
              <a:off x="2472750" y="4451664"/>
              <a:ext cx="576000" cy="756000"/>
            </a:xfrm>
            <a:prstGeom prst="bentConnector3">
              <a:avLst>
                <a:gd name="adj1" fmla="val 101988"/>
              </a:avLst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ZoneTexte 167"/>
            <p:cNvSpPr txBox="1"/>
            <p:nvPr/>
          </p:nvSpPr>
          <p:spPr>
            <a:xfrm>
              <a:off x="2786050" y="4668788"/>
              <a:ext cx="71438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CKA</a:t>
              </a:r>
              <a:endParaRPr lang="fr-FR" sz="1600" b="1" dirty="0"/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2770682" y="5025978"/>
              <a:ext cx="71438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CKB</a:t>
              </a:r>
              <a:endParaRPr lang="fr-FR" sz="1600" b="1" dirty="0"/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2643174" y="3946724"/>
              <a:ext cx="78581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1400" b="1" dirty="0" smtClean="0">
                  <a:solidFill>
                    <a:srgbClr val="FFFF00"/>
                  </a:solidFill>
                </a:rPr>
                <a:t>الأقل ثقل</a:t>
              </a:r>
              <a:endParaRPr lang="fr-FR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75" name="ZoneTexte 174"/>
            <p:cNvSpPr txBox="1"/>
            <p:nvPr/>
          </p:nvSpPr>
          <p:spPr>
            <a:xfrm>
              <a:off x="3666358" y="3944442"/>
              <a:ext cx="78581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1400" b="1" dirty="0" smtClean="0">
                  <a:solidFill>
                    <a:srgbClr val="FFFF00"/>
                  </a:solidFill>
                </a:rPr>
                <a:t>الأكبر ثقل</a:t>
              </a:r>
              <a:endParaRPr lang="fr-FR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76" name="ZoneTexte 175"/>
            <p:cNvSpPr txBox="1"/>
            <p:nvPr/>
          </p:nvSpPr>
          <p:spPr>
            <a:xfrm>
              <a:off x="1928794" y="4668788"/>
              <a:ext cx="42862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H</a:t>
              </a:r>
              <a:endParaRPr lang="fr-FR" sz="1600" b="1" dirty="0"/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4990663" y="3908304"/>
            <a:ext cx="2224543" cy="1949588"/>
            <a:chOff x="4990663" y="3908304"/>
            <a:chExt cx="2224543" cy="1949588"/>
          </a:xfrm>
        </p:grpSpPr>
        <p:grpSp>
          <p:nvGrpSpPr>
            <p:cNvPr id="18" name="Group 407"/>
            <p:cNvGrpSpPr>
              <a:grpSpLocks noChangeAspect="1"/>
            </p:cNvGrpSpPr>
            <p:nvPr/>
          </p:nvGrpSpPr>
          <p:grpSpPr bwMode="auto">
            <a:xfrm>
              <a:off x="5754988" y="4158356"/>
              <a:ext cx="926366" cy="560933"/>
              <a:chOff x="8251" y="1710"/>
              <a:chExt cx="1264" cy="765"/>
            </a:xfrm>
          </p:grpSpPr>
          <p:sp>
            <p:nvSpPr>
              <p:cNvPr id="75885" name="Line 408"/>
              <p:cNvSpPr>
                <a:spLocks noChangeAspect="1" noChangeShapeType="1"/>
              </p:cNvSpPr>
              <p:nvPr/>
            </p:nvSpPr>
            <p:spPr bwMode="auto">
              <a:xfrm flipV="1">
                <a:off x="8251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886" name="Line 409"/>
              <p:cNvSpPr>
                <a:spLocks noChangeAspect="1" noChangeShapeType="1"/>
              </p:cNvSpPr>
              <p:nvPr/>
            </p:nvSpPr>
            <p:spPr bwMode="auto">
              <a:xfrm flipV="1">
                <a:off x="8687" y="1710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887" name="Line 410"/>
              <p:cNvSpPr>
                <a:spLocks noChangeAspect="1" noChangeShapeType="1"/>
              </p:cNvSpPr>
              <p:nvPr/>
            </p:nvSpPr>
            <p:spPr bwMode="auto">
              <a:xfrm flipV="1">
                <a:off x="9083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888" name="Line 411"/>
              <p:cNvSpPr>
                <a:spLocks noChangeAspect="1" noChangeShapeType="1"/>
              </p:cNvSpPr>
              <p:nvPr/>
            </p:nvSpPr>
            <p:spPr bwMode="auto">
              <a:xfrm flipV="1">
                <a:off x="9515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5880" name="Text Box 412"/>
            <p:cNvSpPr txBox="1">
              <a:spLocks noChangeAspect="1" noChangeArrowheads="1"/>
            </p:cNvSpPr>
            <p:nvPr/>
          </p:nvSpPr>
          <p:spPr bwMode="auto">
            <a:xfrm>
              <a:off x="5461834" y="4587305"/>
              <a:ext cx="1539058" cy="8381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/>
              <a:endParaRPr lang="fr-FR" sz="1600" dirty="0"/>
            </a:p>
          </p:txBody>
        </p:sp>
        <p:sp>
          <p:nvSpPr>
            <p:cNvPr id="80" name="Text Box 423"/>
            <p:cNvSpPr txBox="1">
              <a:spLocks noChangeAspect="1" noChangeArrowheads="1"/>
            </p:cNvSpPr>
            <p:nvPr/>
          </p:nvSpPr>
          <p:spPr bwMode="auto">
            <a:xfrm>
              <a:off x="5715008" y="5454606"/>
              <a:ext cx="855519" cy="40328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r" rtl="1"/>
              <a:r>
                <a:rPr lang="ar-DZ" b="1" dirty="0">
                  <a:latin typeface="Times New Roman" pitchFamily="18" charset="0"/>
                  <a:cs typeface="Times New Roman" pitchFamily="18" charset="0"/>
                </a:rPr>
                <a:t>العشرات</a:t>
              </a:r>
              <a:endParaRPr lang="fr-FR" b="1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072198" y="4668788"/>
              <a:ext cx="107157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b="1" dirty="0" smtClean="0">
                  <a:latin typeface="Times New Roman" pitchFamily="18" charset="0"/>
                  <a:cs typeface="Times New Roman" pitchFamily="18" charset="0"/>
                </a:rPr>
                <a:t>عــداد</a:t>
              </a:r>
            </a:p>
            <a:p>
              <a:pPr algn="ctr" rtl="1"/>
              <a:r>
                <a:rPr lang="fr-FR" b="1" dirty="0" smtClean="0">
                  <a:latin typeface="Times New Roman" pitchFamily="18" charset="0"/>
                </a:rPr>
                <a:t>I+1</a:t>
              </a:r>
              <a:endParaRPr lang="fr-FR" b="1" dirty="0"/>
            </a:p>
          </p:txBody>
        </p:sp>
        <p:grpSp>
          <p:nvGrpSpPr>
            <p:cNvPr id="158" name="Group 77"/>
            <p:cNvGrpSpPr>
              <a:grpSpLocks noChangeAspect="1"/>
            </p:cNvGrpSpPr>
            <p:nvPr/>
          </p:nvGrpSpPr>
          <p:grpSpPr bwMode="auto">
            <a:xfrm rot="10800000">
              <a:off x="5000628" y="4755594"/>
              <a:ext cx="614363" cy="153987"/>
              <a:chOff x="9767" y="3234"/>
              <a:chExt cx="880" cy="221"/>
            </a:xfrm>
          </p:grpSpPr>
          <p:sp>
            <p:nvSpPr>
              <p:cNvPr id="159" name="Line 78"/>
              <p:cNvSpPr>
                <a:spLocks noChangeAspect="1" noChangeShapeType="1"/>
              </p:cNvSpPr>
              <p:nvPr/>
            </p:nvSpPr>
            <p:spPr bwMode="auto">
              <a:xfrm>
                <a:off x="9807" y="3341"/>
                <a:ext cx="84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60" name="Group 79"/>
              <p:cNvGrpSpPr>
                <a:grpSpLocks noChangeAspect="1"/>
              </p:cNvGrpSpPr>
              <p:nvPr/>
            </p:nvGrpSpPr>
            <p:grpSpPr bwMode="auto">
              <a:xfrm>
                <a:off x="9767" y="3234"/>
                <a:ext cx="340" cy="221"/>
                <a:chOff x="6815" y="2591"/>
                <a:chExt cx="340" cy="221"/>
              </a:xfrm>
            </p:grpSpPr>
            <p:sp>
              <p:nvSpPr>
                <p:cNvPr id="161" name="AutoShape 8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800" y="2606"/>
                  <a:ext cx="221" cy="191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9" y="2632"/>
                  <a:ext cx="136" cy="13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63" name="Group 77"/>
            <p:cNvGrpSpPr>
              <a:grpSpLocks noChangeAspect="1"/>
            </p:cNvGrpSpPr>
            <p:nvPr/>
          </p:nvGrpSpPr>
          <p:grpSpPr bwMode="auto">
            <a:xfrm rot="10800000">
              <a:off x="4990663" y="5130434"/>
              <a:ext cx="614363" cy="153987"/>
              <a:chOff x="9767" y="3234"/>
              <a:chExt cx="880" cy="221"/>
            </a:xfrm>
          </p:grpSpPr>
          <p:sp>
            <p:nvSpPr>
              <p:cNvPr id="164" name="Line 78"/>
              <p:cNvSpPr>
                <a:spLocks noChangeAspect="1" noChangeShapeType="1"/>
              </p:cNvSpPr>
              <p:nvPr/>
            </p:nvSpPr>
            <p:spPr bwMode="auto">
              <a:xfrm>
                <a:off x="9807" y="3341"/>
                <a:ext cx="84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65" name="Group 79"/>
              <p:cNvGrpSpPr>
                <a:grpSpLocks noChangeAspect="1"/>
              </p:cNvGrpSpPr>
              <p:nvPr/>
            </p:nvGrpSpPr>
            <p:grpSpPr bwMode="auto">
              <a:xfrm>
                <a:off x="9767" y="3234"/>
                <a:ext cx="340" cy="221"/>
                <a:chOff x="6815" y="2591"/>
                <a:chExt cx="340" cy="221"/>
              </a:xfrm>
            </p:grpSpPr>
            <p:sp>
              <p:nvSpPr>
                <p:cNvPr id="166" name="AutoShape 8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800" y="2606"/>
                  <a:ext cx="221" cy="191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7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9" y="2632"/>
                  <a:ext cx="136" cy="13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70" name="ZoneTexte 169"/>
            <p:cNvSpPr txBox="1"/>
            <p:nvPr/>
          </p:nvSpPr>
          <p:spPr>
            <a:xfrm>
              <a:off x="5564448" y="4658822"/>
              <a:ext cx="71438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CKA</a:t>
              </a:r>
              <a:endParaRPr lang="fr-FR" sz="1600" b="1" dirty="0"/>
            </a:p>
          </p:txBody>
        </p:sp>
        <p:sp>
          <p:nvSpPr>
            <p:cNvPr id="171" name="ZoneTexte 170"/>
            <p:cNvSpPr txBox="1"/>
            <p:nvPr/>
          </p:nvSpPr>
          <p:spPr>
            <a:xfrm>
              <a:off x="5549080" y="5016012"/>
              <a:ext cx="71438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CKB</a:t>
              </a:r>
              <a:endParaRPr lang="fr-FR" sz="1600" b="1" dirty="0"/>
            </a:p>
          </p:txBody>
        </p:sp>
        <p:cxnSp>
          <p:nvCxnSpPr>
            <p:cNvPr id="172" name="Connecteur en angle 171"/>
            <p:cNvCxnSpPr/>
            <p:nvPr/>
          </p:nvCxnSpPr>
          <p:spPr>
            <a:xfrm rot="10800000" flipV="1">
              <a:off x="5168838" y="4446790"/>
              <a:ext cx="576000" cy="756000"/>
            </a:xfrm>
            <a:prstGeom prst="bentConnector3">
              <a:avLst>
                <a:gd name="adj1" fmla="val 101988"/>
              </a:avLst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ZoneTexte 176"/>
            <p:cNvSpPr txBox="1"/>
            <p:nvPr/>
          </p:nvSpPr>
          <p:spPr>
            <a:xfrm>
              <a:off x="5406204" y="3908304"/>
              <a:ext cx="78581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1400" b="1" dirty="0" smtClean="0">
                  <a:solidFill>
                    <a:srgbClr val="FFFF00"/>
                  </a:solidFill>
                </a:rPr>
                <a:t>الأقل ثقل</a:t>
              </a:r>
              <a:endParaRPr lang="fr-FR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6429388" y="3913706"/>
              <a:ext cx="78581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1400" b="1" dirty="0" smtClean="0">
                  <a:solidFill>
                    <a:srgbClr val="FFFF00"/>
                  </a:solidFill>
                </a:rPr>
                <a:t>الأكبر ثقل</a:t>
              </a:r>
              <a:endParaRPr lang="fr-FR" sz="1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799434" y="1068842"/>
            <a:ext cx="2203066" cy="1204912"/>
            <a:chOff x="799434" y="1068842"/>
            <a:chExt cx="2203066" cy="1204912"/>
          </a:xfrm>
        </p:grpSpPr>
        <p:grpSp>
          <p:nvGrpSpPr>
            <p:cNvPr id="11" name="Group 53"/>
            <p:cNvGrpSpPr>
              <a:grpSpLocks noChangeAspect="1"/>
            </p:cNvGrpSpPr>
            <p:nvPr/>
          </p:nvGrpSpPr>
          <p:grpSpPr bwMode="auto">
            <a:xfrm>
              <a:off x="1816637" y="1068842"/>
              <a:ext cx="881063" cy="533400"/>
              <a:chOff x="8251" y="1710"/>
              <a:chExt cx="1264" cy="765"/>
            </a:xfrm>
          </p:grpSpPr>
          <p:sp>
            <p:nvSpPr>
              <p:cNvPr id="75903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8251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04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8687" y="1710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05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9083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906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9515" y="1713"/>
                <a:ext cx="0" cy="76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5897" name="Text Box 58"/>
            <p:cNvSpPr txBox="1">
              <a:spLocks noChangeAspect="1" noChangeArrowheads="1"/>
            </p:cNvSpPr>
            <p:nvPr/>
          </p:nvSpPr>
          <p:spPr bwMode="auto">
            <a:xfrm>
              <a:off x="1537237" y="1476829"/>
              <a:ext cx="1465263" cy="7969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rtl="1"/>
              <a:endParaRPr lang="fr-FR" sz="1600" dirty="0"/>
            </a:p>
          </p:txBody>
        </p:sp>
        <p:grpSp>
          <p:nvGrpSpPr>
            <p:cNvPr id="12" name="Group 77"/>
            <p:cNvGrpSpPr>
              <a:grpSpLocks noChangeAspect="1"/>
            </p:cNvGrpSpPr>
            <p:nvPr/>
          </p:nvGrpSpPr>
          <p:grpSpPr bwMode="auto">
            <a:xfrm rot="10800000">
              <a:off x="1071539" y="1830499"/>
              <a:ext cx="614363" cy="153987"/>
              <a:chOff x="9767" y="3234"/>
              <a:chExt cx="880" cy="221"/>
            </a:xfrm>
          </p:grpSpPr>
          <p:sp>
            <p:nvSpPr>
              <p:cNvPr id="75899" name="Line 78"/>
              <p:cNvSpPr>
                <a:spLocks noChangeAspect="1" noChangeShapeType="1"/>
              </p:cNvSpPr>
              <p:nvPr/>
            </p:nvSpPr>
            <p:spPr bwMode="auto">
              <a:xfrm>
                <a:off x="9807" y="3341"/>
                <a:ext cx="84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" name="Group 79"/>
              <p:cNvGrpSpPr>
                <a:grpSpLocks noChangeAspect="1"/>
              </p:cNvGrpSpPr>
              <p:nvPr/>
            </p:nvGrpSpPr>
            <p:grpSpPr bwMode="auto">
              <a:xfrm>
                <a:off x="9767" y="3234"/>
                <a:ext cx="340" cy="221"/>
                <a:chOff x="6815" y="2591"/>
                <a:chExt cx="340" cy="221"/>
              </a:xfrm>
            </p:grpSpPr>
            <p:sp>
              <p:nvSpPr>
                <p:cNvPr id="75901" name="AutoShape 8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6800" y="2606"/>
                  <a:ext cx="221" cy="191"/>
                </a:xfrm>
                <a:prstGeom prst="triangle">
                  <a:avLst>
                    <a:gd name="adj" fmla="val 50000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902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019" y="2632"/>
                  <a:ext cx="136" cy="136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76" name="Rectangle 75"/>
            <p:cNvSpPr/>
            <p:nvPr/>
          </p:nvSpPr>
          <p:spPr>
            <a:xfrm>
              <a:off x="1669772" y="1573442"/>
              <a:ext cx="114300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1"/>
              <a:r>
                <a:rPr lang="ar-DZ" b="1" dirty="0" smtClean="0">
                  <a:latin typeface="Times New Roman" pitchFamily="18" charset="0"/>
                  <a:cs typeface="Times New Roman" pitchFamily="18" charset="0"/>
                </a:rPr>
                <a:t>عــداد</a:t>
              </a:r>
            </a:p>
            <a:p>
              <a:pPr algn="ctr" rtl="1"/>
              <a:r>
                <a:rPr lang="fr-FR" b="1" dirty="0" smtClean="0">
                  <a:latin typeface="Times New Roman" pitchFamily="18" charset="0"/>
                </a:rPr>
                <a:t>I</a:t>
              </a:r>
              <a:endParaRPr lang="fr-FR" b="1" dirty="0"/>
            </a:p>
          </p:txBody>
        </p:sp>
        <p:sp>
          <p:nvSpPr>
            <p:cNvPr id="179" name="ZoneTexte 178"/>
            <p:cNvSpPr txBox="1"/>
            <p:nvPr/>
          </p:nvSpPr>
          <p:spPr>
            <a:xfrm>
              <a:off x="799434" y="1755432"/>
              <a:ext cx="42862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H</a:t>
              </a:r>
              <a:endParaRPr lang="fr-FR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0698" grpId="0"/>
      <p:bldP spid="71046" grpId="0"/>
      <p:bldP spid="710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1"/>
          <p:cNvSpPr>
            <a:spLocks noChangeArrowheads="1"/>
          </p:cNvSpPr>
          <p:nvPr/>
        </p:nvSpPr>
        <p:spPr bwMode="auto">
          <a:xfrm>
            <a:off x="4071935" y="1714488"/>
            <a:ext cx="1874231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3</a:t>
            </a:r>
            <a:r>
              <a:rPr lang="ar-SA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 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المخطط الزمني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b="1" dirty="0">
                <a:solidFill>
                  <a:srgbClr val="0000FF"/>
                </a:solidFill>
                <a:cs typeface="Arabic Transparent" pitchFamily="2" charset="-78"/>
              </a:rPr>
              <a:t> </a:t>
            </a:r>
          </a:p>
        </p:txBody>
      </p:sp>
      <p:grpSp>
        <p:nvGrpSpPr>
          <p:cNvPr id="2" name="Groupe 84"/>
          <p:cNvGrpSpPr/>
          <p:nvPr/>
        </p:nvGrpSpPr>
        <p:grpSpPr>
          <a:xfrm>
            <a:off x="642008" y="1714488"/>
            <a:ext cx="5165704" cy="880338"/>
            <a:chOff x="285720" y="1714488"/>
            <a:chExt cx="5165704" cy="880338"/>
          </a:xfrm>
        </p:grpSpPr>
        <p:sp>
          <p:nvSpPr>
            <p:cNvPr id="73" name="Parenthèse ouvrante 72"/>
            <p:cNvSpPr/>
            <p:nvPr/>
          </p:nvSpPr>
          <p:spPr>
            <a:xfrm rot="5400000">
              <a:off x="4624302" y="2189354"/>
              <a:ext cx="216000" cy="2664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4"/>
            <p:cNvGrpSpPr/>
            <p:nvPr/>
          </p:nvGrpSpPr>
          <p:grpSpPr>
            <a:xfrm>
              <a:off x="285720" y="1714488"/>
              <a:ext cx="5165704" cy="880338"/>
              <a:chOff x="483882" y="4933970"/>
              <a:chExt cx="5165704" cy="880338"/>
            </a:xfrm>
          </p:grpSpPr>
          <p:sp>
            <p:nvSpPr>
              <p:cNvPr id="6" name="Parenthèse ouvrante 5"/>
              <p:cNvSpPr/>
              <p:nvPr/>
            </p:nvSpPr>
            <p:spPr>
              <a:xfrm rot="5400000">
                <a:off x="998613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Parenthèse ouvrante 6"/>
              <p:cNvSpPr/>
              <p:nvPr/>
            </p:nvSpPr>
            <p:spPr>
              <a:xfrm rot="5400000">
                <a:off x="1547274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Parenthèse ouvrante 7"/>
              <p:cNvSpPr/>
              <p:nvPr/>
            </p:nvSpPr>
            <p:spPr>
              <a:xfrm rot="5400000">
                <a:off x="2100610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Parenthèse ouvrante 8"/>
              <p:cNvSpPr/>
              <p:nvPr/>
            </p:nvSpPr>
            <p:spPr>
              <a:xfrm rot="5400000">
                <a:off x="2636731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Parenthèse ouvrante 9"/>
              <p:cNvSpPr/>
              <p:nvPr/>
            </p:nvSpPr>
            <p:spPr>
              <a:xfrm rot="5400000">
                <a:off x="3182387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Parenthèse ouvrante 10"/>
              <p:cNvSpPr/>
              <p:nvPr/>
            </p:nvSpPr>
            <p:spPr>
              <a:xfrm rot="5400000">
                <a:off x="3712514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Parenthèse ouvrante 11"/>
              <p:cNvSpPr/>
              <p:nvPr/>
            </p:nvSpPr>
            <p:spPr>
              <a:xfrm rot="5400000">
                <a:off x="4275092" y="5413494"/>
                <a:ext cx="216000" cy="2664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Line 899"/>
              <p:cNvSpPr>
                <a:spLocks noChangeShapeType="1"/>
              </p:cNvSpPr>
              <p:nvPr/>
            </p:nvSpPr>
            <p:spPr bwMode="auto">
              <a:xfrm flipV="1">
                <a:off x="750891" y="5237183"/>
                <a:ext cx="0" cy="423863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900"/>
              <p:cNvSpPr>
                <a:spLocks noChangeShapeType="1"/>
              </p:cNvSpPr>
              <p:nvPr/>
            </p:nvSpPr>
            <p:spPr bwMode="auto">
              <a:xfrm flipV="1">
                <a:off x="754065" y="5659458"/>
                <a:ext cx="4644000" cy="0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901"/>
              <p:cNvSpPr txBox="1">
                <a:spLocks noChangeArrowheads="1"/>
              </p:cNvSpPr>
              <p:nvPr/>
            </p:nvSpPr>
            <p:spPr bwMode="auto">
              <a:xfrm>
                <a:off x="483882" y="4933970"/>
                <a:ext cx="59055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b="1" dirty="0" smtClean="0">
                    <a:solidFill>
                      <a:srgbClr val="0066FF"/>
                    </a:solidFill>
                  </a:rPr>
                  <a:t>H</a:t>
                </a:r>
                <a:endParaRPr lang="fr-FR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6" name="Text Box 902"/>
              <p:cNvSpPr txBox="1">
                <a:spLocks noChangeArrowheads="1"/>
              </p:cNvSpPr>
              <p:nvPr/>
            </p:nvSpPr>
            <p:spPr bwMode="auto">
              <a:xfrm>
                <a:off x="5326275" y="5465058"/>
                <a:ext cx="323311" cy="34925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sz="1600" b="1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7" name="Line 904"/>
              <p:cNvSpPr>
                <a:spLocks noChangeShapeType="1"/>
              </p:cNvSpPr>
              <p:nvPr/>
            </p:nvSpPr>
            <p:spPr bwMode="auto">
              <a:xfrm>
                <a:off x="1235677" y="5499120"/>
                <a:ext cx="0" cy="122238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906"/>
              <p:cNvSpPr>
                <a:spLocks noChangeShapeType="1"/>
              </p:cNvSpPr>
              <p:nvPr/>
            </p:nvSpPr>
            <p:spPr bwMode="auto">
              <a:xfrm>
                <a:off x="1790886" y="5503883"/>
                <a:ext cx="0" cy="122238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908"/>
              <p:cNvSpPr>
                <a:spLocks noChangeShapeType="1"/>
              </p:cNvSpPr>
              <p:nvPr/>
            </p:nvSpPr>
            <p:spPr bwMode="auto">
              <a:xfrm>
                <a:off x="2336594" y="5499120"/>
                <a:ext cx="0" cy="123825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910"/>
              <p:cNvSpPr>
                <a:spLocks noChangeShapeType="1"/>
              </p:cNvSpPr>
              <p:nvPr/>
            </p:nvSpPr>
            <p:spPr bwMode="auto">
              <a:xfrm>
                <a:off x="2876553" y="5491183"/>
                <a:ext cx="0" cy="123825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912"/>
              <p:cNvSpPr>
                <a:spLocks noChangeShapeType="1"/>
              </p:cNvSpPr>
              <p:nvPr/>
            </p:nvSpPr>
            <p:spPr bwMode="auto">
              <a:xfrm>
                <a:off x="3424825" y="5489595"/>
                <a:ext cx="0" cy="122238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914"/>
              <p:cNvSpPr>
                <a:spLocks noChangeShapeType="1"/>
              </p:cNvSpPr>
              <p:nvPr/>
            </p:nvSpPr>
            <p:spPr bwMode="auto">
              <a:xfrm>
                <a:off x="3954466" y="5495945"/>
                <a:ext cx="0" cy="12065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916"/>
              <p:cNvSpPr>
                <a:spLocks noChangeShapeType="1"/>
              </p:cNvSpPr>
              <p:nvPr/>
            </p:nvSpPr>
            <p:spPr bwMode="auto">
              <a:xfrm>
                <a:off x="4516441" y="5488008"/>
                <a:ext cx="0" cy="12065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916"/>
              <p:cNvSpPr>
                <a:spLocks noChangeShapeType="1"/>
              </p:cNvSpPr>
              <p:nvPr/>
            </p:nvSpPr>
            <p:spPr bwMode="auto">
              <a:xfrm>
                <a:off x="5075104" y="5505474"/>
                <a:ext cx="0" cy="12065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97" name="Groupe 196"/>
          <p:cNvGrpSpPr/>
          <p:nvPr/>
        </p:nvGrpSpPr>
        <p:grpSpPr>
          <a:xfrm>
            <a:off x="1955602" y="3071809"/>
            <a:ext cx="3258438" cy="877270"/>
            <a:chOff x="2081636" y="3071809"/>
            <a:chExt cx="3258438" cy="877270"/>
          </a:xfrm>
        </p:grpSpPr>
        <p:sp>
          <p:nvSpPr>
            <p:cNvPr id="28" name="Line 224"/>
            <p:cNvSpPr>
              <a:spLocks noChangeShapeType="1"/>
            </p:cNvSpPr>
            <p:nvPr/>
          </p:nvSpPr>
          <p:spPr bwMode="auto">
            <a:xfrm>
              <a:off x="2081636" y="3198060"/>
              <a:ext cx="0" cy="6524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229"/>
            <p:cNvSpPr>
              <a:spLocks noChangeShapeType="1"/>
            </p:cNvSpPr>
            <p:nvPr/>
          </p:nvSpPr>
          <p:spPr bwMode="auto">
            <a:xfrm>
              <a:off x="3174766" y="3071809"/>
              <a:ext cx="0" cy="8280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7" name="Line 229"/>
            <p:cNvSpPr>
              <a:spLocks noChangeShapeType="1"/>
            </p:cNvSpPr>
            <p:nvPr/>
          </p:nvSpPr>
          <p:spPr bwMode="auto">
            <a:xfrm>
              <a:off x="4246944" y="3121080"/>
              <a:ext cx="0" cy="6524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99CC"/>
                </a:solidFill>
              </a:endParaRPr>
            </a:p>
          </p:txBody>
        </p:sp>
        <p:sp>
          <p:nvSpPr>
            <p:cNvPr id="72" name="Line 229"/>
            <p:cNvSpPr>
              <a:spLocks noChangeShapeType="1"/>
            </p:cNvSpPr>
            <p:nvPr/>
          </p:nvSpPr>
          <p:spPr bwMode="auto">
            <a:xfrm>
              <a:off x="5340074" y="3121079"/>
              <a:ext cx="0" cy="8280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CC99FF"/>
                </a:solidFill>
              </a:endParaRPr>
            </a:p>
          </p:txBody>
        </p:sp>
      </p:grpSp>
      <p:grpSp>
        <p:nvGrpSpPr>
          <p:cNvPr id="192" name="Groupe 191"/>
          <p:cNvGrpSpPr/>
          <p:nvPr/>
        </p:nvGrpSpPr>
        <p:grpSpPr>
          <a:xfrm>
            <a:off x="1405260" y="2357430"/>
            <a:ext cx="3819864" cy="771421"/>
            <a:chOff x="1531294" y="2357430"/>
            <a:chExt cx="3819864" cy="771421"/>
          </a:xfrm>
        </p:grpSpPr>
        <p:sp>
          <p:nvSpPr>
            <p:cNvPr id="27" name="Line 204"/>
            <p:cNvSpPr>
              <a:spLocks noChangeShapeType="1"/>
            </p:cNvSpPr>
            <p:nvPr/>
          </p:nvSpPr>
          <p:spPr bwMode="auto">
            <a:xfrm>
              <a:off x="1531294" y="2473214"/>
              <a:ext cx="0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226"/>
            <p:cNvSpPr>
              <a:spLocks noChangeShapeType="1"/>
            </p:cNvSpPr>
            <p:nvPr/>
          </p:nvSpPr>
          <p:spPr bwMode="auto">
            <a:xfrm>
              <a:off x="2632057" y="2452576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228"/>
            <p:cNvSpPr>
              <a:spLocks noChangeShapeType="1"/>
            </p:cNvSpPr>
            <p:nvPr/>
          </p:nvSpPr>
          <p:spPr bwMode="auto">
            <a:xfrm>
              <a:off x="3703627" y="2433526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229"/>
            <p:cNvSpPr>
              <a:spLocks noChangeShapeType="1"/>
            </p:cNvSpPr>
            <p:nvPr/>
          </p:nvSpPr>
          <p:spPr bwMode="auto">
            <a:xfrm>
              <a:off x="3174986" y="2433526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230"/>
            <p:cNvSpPr>
              <a:spLocks noChangeShapeType="1"/>
            </p:cNvSpPr>
            <p:nvPr/>
          </p:nvSpPr>
          <p:spPr bwMode="auto">
            <a:xfrm>
              <a:off x="4244579" y="2428764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224"/>
            <p:cNvSpPr>
              <a:spLocks noChangeShapeType="1"/>
            </p:cNvSpPr>
            <p:nvPr/>
          </p:nvSpPr>
          <p:spPr bwMode="auto">
            <a:xfrm>
              <a:off x="2081636" y="2357430"/>
              <a:ext cx="0" cy="652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230"/>
            <p:cNvSpPr>
              <a:spLocks noChangeShapeType="1"/>
            </p:cNvSpPr>
            <p:nvPr/>
          </p:nvSpPr>
          <p:spPr bwMode="auto">
            <a:xfrm>
              <a:off x="4801214" y="2428868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230"/>
            <p:cNvSpPr>
              <a:spLocks noChangeShapeType="1"/>
            </p:cNvSpPr>
            <p:nvPr/>
          </p:nvSpPr>
          <p:spPr bwMode="auto">
            <a:xfrm>
              <a:off x="5351158" y="2428868"/>
              <a:ext cx="0" cy="652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999198" y="2857496"/>
            <a:ext cx="285752" cy="2088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521209" y="2857496"/>
            <a:ext cx="285752" cy="2088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2098316" y="2855784"/>
            <a:ext cx="285752" cy="2088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2642272" y="2855784"/>
            <a:ext cx="285752" cy="2088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3171598" y="2877481"/>
            <a:ext cx="285752" cy="2088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93609" y="2877481"/>
            <a:ext cx="285752" cy="2088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9CC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270716" y="2875769"/>
            <a:ext cx="285752" cy="2088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66FFFF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814672" y="2875769"/>
            <a:ext cx="285752" cy="2088000"/>
          </a:xfrm>
          <a:prstGeom prst="rect">
            <a:avLst/>
          </a:prstGeom>
          <a:noFill/>
          <a:ln w="9525">
            <a:solidFill>
              <a:srgbClr val="FFFF00"/>
            </a:solidFill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C99FF"/>
              </a:solidFill>
            </a:endParaRPr>
          </a:p>
        </p:txBody>
      </p:sp>
      <p:grpSp>
        <p:nvGrpSpPr>
          <p:cNvPr id="202" name="Groupe 201"/>
          <p:cNvGrpSpPr/>
          <p:nvPr/>
        </p:nvGrpSpPr>
        <p:grpSpPr>
          <a:xfrm>
            <a:off x="914807" y="5643578"/>
            <a:ext cx="4201924" cy="313052"/>
            <a:chOff x="1040841" y="5643578"/>
            <a:chExt cx="4201924" cy="313052"/>
          </a:xfrm>
        </p:grpSpPr>
        <p:sp>
          <p:nvSpPr>
            <p:cNvPr id="91" name="Rectangle 90"/>
            <p:cNvSpPr/>
            <p:nvPr/>
          </p:nvSpPr>
          <p:spPr>
            <a:xfrm>
              <a:off x="1040841" y="5643578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008000"/>
                  </a:solidFill>
                </a:rPr>
                <a:t>0</a:t>
              </a:r>
              <a:endParaRPr lang="fr-FR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571879" y="5643578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C00000"/>
                  </a:solidFill>
                </a:rPr>
                <a:t>1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170931" y="5650893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9900FF"/>
                  </a:solidFill>
                </a:rPr>
                <a:t>2</a:t>
              </a:r>
              <a:endParaRPr lang="fr-FR" sz="1600" b="1" dirty="0">
                <a:solidFill>
                  <a:srgbClr val="9900FF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13175" y="5650893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996633"/>
                  </a:solidFill>
                </a:rPr>
                <a:t>3</a:t>
              </a:r>
              <a:endParaRPr lang="fr-FR" sz="1600" b="1" dirty="0">
                <a:solidFill>
                  <a:srgbClr val="996633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13241" y="5663563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fr-FR" sz="1600" b="1" dirty="0" smtClean="0">
                  <a:solidFill>
                    <a:srgbClr val="FFC000"/>
                  </a:solidFill>
                </a:rPr>
                <a:t>4</a:t>
              </a:r>
              <a:endParaRPr lang="fr-FR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744279" y="5663563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en-US" sz="1600" b="1" dirty="0" smtClean="0">
                  <a:solidFill>
                    <a:srgbClr val="0099CC"/>
                  </a:solidFill>
                </a:rPr>
                <a:t>5</a:t>
              </a:r>
              <a:endParaRPr lang="fr-FR" sz="1600" b="1" dirty="0">
                <a:solidFill>
                  <a:srgbClr val="0099CC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43331" y="5670878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en-US" sz="1600" b="1" dirty="0" smtClean="0">
                  <a:solidFill>
                    <a:srgbClr val="66FFFF"/>
                  </a:solidFill>
                </a:rPr>
                <a:t>6</a:t>
              </a:r>
              <a:endParaRPr lang="fr-FR" sz="1600" b="1" dirty="0">
                <a:solidFill>
                  <a:srgbClr val="66FFFF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885575" y="5670878"/>
              <a:ext cx="357190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en-US" sz="1600" b="1" dirty="0" smtClean="0">
                  <a:solidFill>
                    <a:srgbClr val="CC99FF"/>
                  </a:solidFill>
                </a:rPr>
                <a:t>7</a:t>
              </a:r>
              <a:endParaRPr lang="fr-FR" sz="1600" b="1" dirty="0">
                <a:solidFill>
                  <a:srgbClr val="CC99FF"/>
                </a:solidFill>
              </a:endParaRPr>
            </a:p>
          </p:txBody>
        </p:sp>
      </p:grpSp>
      <p:grpSp>
        <p:nvGrpSpPr>
          <p:cNvPr id="199" name="Groupe 198"/>
          <p:cNvGrpSpPr/>
          <p:nvPr/>
        </p:nvGrpSpPr>
        <p:grpSpPr>
          <a:xfrm>
            <a:off x="516643" y="3251201"/>
            <a:ext cx="5225807" cy="884239"/>
            <a:chOff x="642677" y="3251201"/>
            <a:chExt cx="5225807" cy="884239"/>
          </a:xfrm>
        </p:grpSpPr>
        <p:sp>
          <p:nvSpPr>
            <p:cNvPr id="48" name="Line 894"/>
            <p:cNvSpPr>
              <a:spLocks noChangeShapeType="1"/>
            </p:cNvSpPr>
            <p:nvPr/>
          </p:nvSpPr>
          <p:spPr bwMode="auto">
            <a:xfrm flipV="1">
              <a:off x="1005805" y="3536953"/>
              <a:ext cx="0" cy="423863"/>
            </a:xfrm>
            <a:prstGeom prst="line">
              <a:avLst/>
            </a:prstGeom>
            <a:ln w="1587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9" name="Line 895"/>
            <p:cNvSpPr>
              <a:spLocks noChangeShapeType="1"/>
            </p:cNvSpPr>
            <p:nvPr/>
          </p:nvSpPr>
          <p:spPr bwMode="auto">
            <a:xfrm flipV="1">
              <a:off x="999867" y="3965581"/>
              <a:ext cx="4644000" cy="0"/>
            </a:xfrm>
            <a:prstGeom prst="line">
              <a:avLst/>
            </a:prstGeom>
            <a:ln w="1587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0" name="Text Box 896"/>
            <p:cNvSpPr txBox="1">
              <a:spLocks noChangeArrowheads="1"/>
            </p:cNvSpPr>
            <p:nvPr/>
          </p:nvSpPr>
          <p:spPr bwMode="auto">
            <a:xfrm flipH="1">
              <a:off x="642677" y="3251201"/>
              <a:ext cx="571504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Q</a:t>
              </a:r>
              <a:r>
                <a:rPr lang="fr-FR" sz="12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B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897"/>
            <p:cNvSpPr txBox="1">
              <a:spLocks noChangeArrowheads="1"/>
            </p:cNvSpPr>
            <p:nvPr/>
          </p:nvSpPr>
          <p:spPr bwMode="auto">
            <a:xfrm flipH="1">
              <a:off x="5576556" y="3786190"/>
              <a:ext cx="291928" cy="3492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52" name="Parenthèse ouvrante 51"/>
            <p:cNvSpPr/>
            <p:nvPr/>
          </p:nvSpPr>
          <p:spPr>
            <a:xfrm rot="5400000">
              <a:off x="2521224" y="3316004"/>
              <a:ext cx="216000" cy="108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56"/>
            <p:cNvCxnSpPr/>
            <p:nvPr/>
          </p:nvCxnSpPr>
          <p:spPr>
            <a:xfrm>
              <a:off x="1015000" y="3956168"/>
              <a:ext cx="10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 Box 901"/>
            <p:cNvSpPr txBox="1">
              <a:spLocks noChangeArrowheads="1"/>
            </p:cNvSpPr>
            <p:nvPr/>
          </p:nvSpPr>
          <p:spPr bwMode="auto">
            <a:xfrm>
              <a:off x="1095057" y="3667770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008000"/>
                  </a:solidFill>
                </a:rPr>
                <a:t>0</a:t>
              </a:r>
              <a:endParaRPr lang="fr-FR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59" name="Text Box 901"/>
            <p:cNvSpPr txBox="1">
              <a:spLocks noChangeArrowheads="1"/>
            </p:cNvSpPr>
            <p:nvPr/>
          </p:nvSpPr>
          <p:spPr bwMode="auto">
            <a:xfrm>
              <a:off x="2196802" y="3692584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9900FF"/>
                  </a:solidFill>
                </a:rPr>
                <a:t>1</a:t>
              </a:r>
              <a:endParaRPr lang="fr-FR" sz="1600" b="1" dirty="0">
                <a:solidFill>
                  <a:srgbClr val="9900FF"/>
                </a:solidFill>
              </a:endParaRPr>
            </a:p>
          </p:txBody>
        </p:sp>
        <p:sp>
          <p:nvSpPr>
            <p:cNvPr id="60" name="Text Box 901"/>
            <p:cNvSpPr txBox="1">
              <a:spLocks noChangeArrowheads="1"/>
            </p:cNvSpPr>
            <p:nvPr/>
          </p:nvSpPr>
          <p:spPr bwMode="auto">
            <a:xfrm>
              <a:off x="1625298" y="3671024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C00000"/>
                  </a:solidFill>
                </a:rPr>
                <a:t>0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1" name="Text Box 901"/>
            <p:cNvSpPr txBox="1">
              <a:spLocks noChangeArrowheads="1"/>
            </p:cNvSpPr>
            <p:nvPr/>
          </p:nvSpPr>
          <p:spPr bwMode="auto">
            <a:xfrm>
              <a:off x="2768306" y="3698126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996633"/>
                  </a:solidFill>
                </a:rPr>
                <a:t>1</a:t>
              </a:r>
              <a:endParaRPr lang="fr-FR" sz="1600" b="1" dirty="0">
                <a:solidFill>
                  <a:srgbClr val="996633"/>
                </a:solidFill>
              </a:endParaRPr>
            </a:p>
          </p:txBody>
        </p:sp>
        <p:sp>
          <p:nvSpPr>
            <p:cNvPr id="68" name="Parenthèse ouvrante 67"/>
            <p:cNvSpPr/>
            <p:nvPr/>
          </p:nvSpPr>
          <p:spPr>
            <a:xfrm rot="5400000">
              <a:off x="4683878" y="3310462"/>
              <a:ext cx="216000" cy="108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onnecteur droit 75"/>
            <p:cNvCxnSpPr/>
            <p:nvPr/>
          </p:nvCxnSpPr>
          <p:spPr>
            <a:xfrm>
              <a:off x="3180308" y="3950626"/>
              <a:ext cx="1080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 Box 901"/>
            <p:cNvSpPr txBox="1">
              <a:spLocks noChangeArrowheads="1"/>
            </p:cNvSpPr>
            <p:nvPr/>
          </p:nvSpPr>
          <p:spPr bwMode="auto">
            <a:xfrm>
              <a:off x="3271719" y="3671024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  <a:endParaRPr lang="fr-F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Text Box 901"/>
            <p:cNvSpPr txBox="1">
              <a:spLocks noChangeArrowheads="1"/>
            </p:cNvSpPr>
            <p:nvPr/>
          </p:nvSpPr>
          <p:spPr bwMode="auto">
            <a:xfrm>
              <a:off x="4361416" y="3686313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66FFFF"/>
                  </a:solidFill>
                </a:rPr>
                <a:t>1</a:t>
              </a:r>
              <a:endParaRPr lang="fr-FR" sz="1600" b="1" dirty="0">
                <a:solidFill>
                  <a:srgbClr val="66FFFF"/>
                </a:solidFill>
              </a:endParaRPr>
            </a:p>
          </p:txBody>
        </p:sp>
        <p:sp>
          <p:nvSpPr>
            <p:cNvPr id="83" name="Text Box 901"/>
            <p:cNvSpPr txBox="1">
              <a:spLocks noChangeArrowheads="1"/>
            </p:cNvSpPr>
            <p:nvPr/>
          </p:nvSpPr>
          <p:spPr bwMode="auto">
            <a:xfrm>
              <a:off x="3789912" y="3674278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0099CC"/>
                  </a:solidFill>
                </a:rPr>
                <a:t>0</a:t>
              </a:r>
              <a:endParaRPr lang="fr-FR" sz="1600" b="1" dirty="0">
                <a:solidFill>
                  <a:srgbClr val="0099CC"/>
                </a:solidFill>
              </a:endParaRPr>
            </a:p>
          </p:txBody>
        </p:sp>
        <p:sp>
          <p:nvSpPr>
            <p:cNvPr id="84" name="Text Box 901"/>
            <p:cNvSpPr txBox="1">
              <a:spLocks noChangeArrowheads="1"/>
            </p:cNvSpPr>
            <p:nvPr/>
          </p:nvSpPr>
          <p:spPr bwMode="auto">
            <a:xfrm>
              <a:off x="4923395" y="3691855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CC99FF"/>
                  </a:solidFill>
                </a:rPr>
                <a:t>1</a:t>
              </a:r>
              <a:endParaRPr lang="fr-FR" sz="1600" b="1" dirty="0">
                <a:solidFill>
                  <a:srgbClr val="CC99FF"/>
                </a:solidFill>
              </a:endParaRPr>
            </a:p>
          </p:txBody>
        </p:sp>
        <p:sp>
          <p:nvSpPr>
            <p:cNvPr id="242" name="Line 906"/>
            <p:cNvSpPr>
              <a:spLocks noChangeShapeType="1"/>
            </p:cNvSpPr>
            <p:nvPr/>
          </p:nvSpPr>
          <p:spPr bwMode="auto">
            <a:xfrm>
              <a:off x="3177884" y="3806828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3" name="Line 906"/>
            <p:cNvSpPr>
              <a:spLocks noChangeShapeType="1"/>
            </p:cNvSpPr>
            <p:nvPr/>
          </p:nvSpPr>
          <p:spPr bwMode="auto">
            <a:xfrm>
              <a:off x="5330549" y="3824291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>
                <a:solidFill>
                  <a:srgbClr val="CC99FF"/>
                </a:solidFill>
              </a:endParaRPr>
            </a:p>
          </p:txBody>
        </p:sp>
      </p:grpSp>
      <p:grpSp>
        <p:nvGrpSpPr>
          <p:cNvPr id="201" name="Groupe 200"/>
          <p:cNvGrpSpPr/>
          <p:nvPr/>
        </p:nvGrpSpPr>
        <p:grpSpPr>
          <a:xfrm>
            <a:off x="1141280" y="4976823"/>
            <a:ext cx="3848921" cy="627082"/>
            <a:chOff x="1267314" y="4976823"/>
            <a:chExt cx="3848921" cy="627082"/>
          </a:xfrm>
        </p:grpSpPr>
        <p:cxnSp>
          <p:nvCxnSpPr>
            <p:cNvPr id="99" name="Connecteur droit avec flèche 98"/>
            <p:cNvCxnSpPr/>
            <p:nvPr/>
          </p:nvCxnSpPr>
          <p:spPr>
            <a:xfrm rot="5400000">
              <a:off x="1462968" y="5282029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 rot="5400000">
              <a:off x="2063732" y="5282029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100"/>
            <p:cNvCxnSpPr/>
            <p:nvPr/>
          </p:nvCxnSpPr>
          <p:spPr>
            <a:xfrm rot="5400000">
              <a:off x="2605976" y="5282029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 rot="5400000">
              <a:off x="962108" y="5282823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Connecteur droit avec flèche 244"/>
            <p:cNvCxnSpPr/>
            <p:nvPr/>
          </p:nvCxnSpPr>
          <p:spPr>
            <a:xfrm rot="5400000">
              <a:off x="3666433" y="5296317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Connecteur droit avec flèche 245"/>
            <p:cNvCxnSpPr/>
            <p:nvPr/>
          </p:nvCxnSpPr>
          <p:spPr>
            <a:xfrm rot="5400000">
              <a:off x="4267197" y="5296317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Connecteur droit avec flèche 246"/>
            <p:cNvCxnSpPr/>
            <p:nvPr/>
          </p:nvCxnSpPr>
          <p:spPr>
            <a:xfrm rot="5400000">
              <a:off x="4809441" y="5296317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Connecteur droit avec flèche 247"/>
            <p:cNvCxnSpPr/>
            <p:nvPr/>
          </p:nvCxnSpPr>
          <p:spPr>
            <a:xfrm rot="5400000">
              <a:off x="3165573" y="5297111"/>
              <a:ext cx="612000" cy="158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e 97"/>
          <p:cNvGrpSpPr/>
          <p:nvPr/>
        </p:nvGrpSpPr>
        <p:grpSpPr>
          <a:xfrm>
            <a:off x="999198" y="5081599"/>
            <a:ext cx="4140000" cy="293067"/>
            <a:chOff x="642910" y="4222133"/>
            <a:chExt cx="1928826" cy="293067"/>
          </a:xfrm>
        </p:grpSpPr>
        <p:sp>
          <p:nvSpPr>
            <p:cNvPr id="95" name="Rectangle 94"/>
            <p:cNvSpPr/>
            <p:nvPr/>
          </p:nvSpPr>
          <p:spPr>
            <a:xfrm>
              <a:off x="642910" y="4222133"/>
              <a:ext cx="1928826" cy="2857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endParaRPr lang="fr-FR" sz="1600" b="1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2910" y="4229448"/>
              <a:ext cx="1928826" cy="285752"/>
            </a:xfrm>
            <a:prstGeom prst="rect">
              <a:avLst/>
            </a:prstGeom>
            <a:noFill/>
            <a:ln>
              <a:solidFill>
                <a:srgbClr val="66FFFF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/>
                <a:t>تحويل إلى العشري</a:t>
              </a:r>
              <a:endParaRPr lang="fr-FR" sz="1600" b="1" dirty="0"/>
            </a:p>
          </p:txBody>
        </p:sp>
      </p:grpSp>
      <p:grpSp>
        <p:nvGrpSpPr>
          <p:cNvPr id="198" name="Groupe 197"/>
          <p:cNvGrpSpPr/>
          <p:nvPr/>
        </p:nvGrpSpPr>
        <p:grpSpPr>
          <a:xfrm>
            <a:off x="151396" y="2500306"/>
            <a:ext cx="5613222" cy="910278"/>
            <a:chOff x="277430" y="2500306"/>
            <a:chExt cx="5613222" cy="910278"/>
          </a:xfrm>
        </p:grpSpPr>
        <p:grpSp>
          <p:nvGrpSpPr>
            <p:cNvPr id="5" name="Groupe 45"/>
            <p:cNvGrpSpPr/>
            <p:nvPr/>
          </p:nvGrpSpPr>
          <p:grpSpPr>
            <a:xfrm>
              <a:off x="652462" y="2500306"/>
              <a:ext cx="5238190" cy="910278"/>
              <a:chOff x="170140" y="2500306"/>
              <a:chExt cx="5238190" cy="910278"/>
            </a:xfrm>
          </p:grpSpPr>
          <p:sp>
            <p:nvSpPr>
              <p:cNvPr id="42" name="Line 894"/>
              <p:cNvSpPr>
                <a:spLocks noChangeShapeType="1"/>
              </p:cNvSpPr>
              <p:nvPr/>
            </p:nvSpPr>
            <p:spPr bwMode="auto">
              <a:xfrm flipV="1">
                <a:off x="533268" y="2786058"/>
                <a:ext cx="0" cy="423863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895"/>
              <p:cNvSpPr>
                <a:spLocks noChangeShapeType="1"/>
              </p:cNvSpPr>
              <p:nvPr/>
            </p:nvSpPr>
            <p:spPr bwMode="auto">
              <a:xfrm flipV="1">
                <a:off x="527330" y="3214686"/>
                <a:ext cx="4644000" cy="0"/>
              </a:xfrm>
              <a:prstGeom prst="line">
                <a:avLst/>
              </a:prstGeom>
              <a:ln w="15875"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 Box 896"/>
              <p:cNvSpPr txBox="1">
                <a:spLocks noChangeArrowheads="1"/>
              </p:cNvSpPr>
              <p:nvPr/>
            </p:nvSpPr>
            <p:spPr bwMode="auto">
              <a:xfrm flipH="1">
                <a:off x="170140" y="2500306"/>
                <a:ext cx="571504" cy="34766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b="1" dirty="0" smtClean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Q</a:t>
                </a:r>
                <a:r>
                  <a:rPr lang="fr-FR" sz="1200" b="1" dirty="0" smtClean="0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A</a:t>
                </a:r>
                <a:endParaRPr lang="fr-FR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 Box 897"/>
              <p:cNvSpPr txBox="1">
                <a:spLocks noChangeArrowheads="1"/>
              </p:cNvSpPr>
              <p:nvPr/>
            </p:nvSpPr>
            <p:spPr bwMode="auto">
              <a:xfrm flipH="1">
                <a:off x="5116402" y="3061334"/>
                <a:ext cx="291928" cy="34925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fr-FR" sz="1600" b="1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26" name="Parenthèse ouvrante 25"/>
              <p:cNvSpPr/>
              <p:nvPr/>
            </p:nvSpPr>
            <p:spPr>
              <a:xfrm rot="5400000">
                <a:off x="1209756" y="2824220"/>
                <a:ext cx="216000" cy="5400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Parenthèse ouvrante 32"/>
              <p:cNvSpPr/>
              <p:nvPr/>
            </p:nvSpPr>
            <p:spPr>
              <a:xfrm rot="5400000">
                <a:off x="2315509" y="2812104"/>
                <a:ext cx="216000" cy="5400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Parenthèse ouvrante 33"/>
              <p:cNvSpPr/>
              <p:nvPr/>
            </p:nvSpPr>
            <p:spPr>
              <a:xfrm rot="5400000">
                <a:off x="3387079" y="2818042"/>
                <a:ext cx="216000" cy="540000"/>
              </a:xfrm>
              <a:prstGeom prst="leftBracke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5" name="Connecteur droit 34"/>
              <p:cNvCxnSpPr/>
              <p:nvPr/>
            </p:nvCxnSpPr>
            <p:spPr>
              <a:xfrm>
                <a:off x="1590204" y="3189698"/>
                <a:ext cx="576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2694123" y="3189698"/>
                <a:ext cx="540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541765" y="3189698"/>
                <a:ext cx="504000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 Box 901"/>
              <p:cNvSpPr txBox="1">
                <a:spLocks noChangeArrowheads="1"/>
              </p:cNvSpPr>
              <p:nvPr/>
            </p:nvSpPr>
            <p:spPr bwMode="auto">
              <a:xfrm>
                <a:off x="622520" y="2916875"/>
                <a:ext cx="35719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ar-DZ" sz="1600" b="1" dirty="0" smtClean="0">
                    <a:solidFill>
                      <a:srgbClr val="008000"/>
                    </a:solidFill>
                  </a:rPr>
                  <a:t>0</a:t>
                </a:r>
                <a:endParaRPr lang="fr-FR" sz="1600" b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9" name="Text Box 901"/>
              <p:cNvSpPr txBox="1">
                <a:spLocks noChangeArrowheads="1"/>
              </p:cNvSpPr>
              <p:nvPr/>
            </p:nvSpPr>
            <p:spPr bwMode="auto">
              <a:xfrm>
                <a:off x="1153646" y="2944768"/>
                <a:ext cx="35719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ar-DZ" sz="1600" b="1" dirty="0" smtClean="0">
                    <a:solidFill>
                      <a:srgbClr val="C00000"/>
                    </a:solidFill>
                  </a:rPr>
                  <a:t>1</a:t>
                </a:r>
                <a:endParaRPr lang="fr-FR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0" name="Text Box 901"/>
              <p:cNvSpPr txBox="1">
                <a:spLocks noChangeArrowheads="1"/>
              </p:cNvSpPr>
              <p:nvPr/>
            </p:nvSpPr>
            <p:spPr bwMode="auto">
              <a:xfrm>
                <a:off x="1725759" y="2921389"/>
                <a:ext cx="35719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ar-DZ" sz="1600" b="1" dirty="0" smtClean="0">
                    <a:solidFill>
                      <a:srgbClr val="9900FF"/>
                    </a:solidFill>
                  </a:rPr>
                  <a:t>0</a:t>
                </a:r>
                <a:endParaRPr lang="fr-FR" sz="1600" b="1" dirty="0">
                  <a:solidFill>
                    <a:srgbClr val="9900FF"/>
                  </a:solidFill>
                </a:endParaRPr>
              </a:p>
            </p:txBody>
          </p:sp>
          <p:sp>
            <p:nvSpPr>
              <p:cNvPr id="41" name="Text Box 901"/>
              <p:cNvSpPr txBox="1">
                <a:spLocks noChangeArrowheads="1"/>
              </p:cNvSpPr>
              <p:nvPr/>
            </p:nvSpPr>
            <p:spPr bwMode="auto">
              <a:xfrm>
                <a:off x="2274747" y="2931468"/>
                <a:ext cx="357190" cy="34607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ar-DZ" sz="1600" b="1" dirty="0" smtClean="0">
                    <a:solidFill>
                      <a:srgbClr val="996633"/>
                    </a:solidFill>
                  </a:rPr>
                  <a:t>1</a:t>
                </a:r>
                <a:endParaRPr lang="fr-FR" sz="1600" b="1" dirty="0">
                  <a:solidFill>
                    <a:srgbClr val="996633"/>
                  </a:solidFill>
                </a:endParaRPr>
              </a:p>
            </p:txBody>
          </p:sp>
        </p:grpSp>
        <p:sp>
          <p:nvSpPr>
            <p:cNvPr id="62" name="Line 906"/>
            <p:cNvSpPr>
              <a:spLocks noChangeShapeType="1"/>
            </p:cNvSpPr>
            <p:nvPr/>
          </p:nvSpPr>
          <p:spPr bwMode="auto">
            <a:xfrm>
              <a:off x="2070552" y="3044708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3" name="Line 906"/>
            <p:cNvSpPr>
              <a:spLocks noChangeShapeType="1"/>
            </p:cNvSpPr>
            <p:nvPr/>
          </p:nvSpPr>
          <p:spPr bwMode="auto">
            <a:xfrm>
              <a:off x="3180308" y="3022540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6" name="Line 906"/>
            <p:cNvSpPr>
              <a:spLocks noChangeShapeType="1"/>
            </p:cNvSpPr>
            <p:nvPr/>
          </p:nvSpPr>
          <p:spPr bwMode="auto">
            <a:xfrm>
              <a:off x="4246944" y="3071810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>
                <a:solidFill>
                  <a:srgbClr val="0099CC"/>
                </a:solidFill>
              </a:endParaRPr>
            </a:p>
          </p:txBody>
        </p:sp>
        <p:sp>
          <p:nvSpPr>
            <p:cNvPr id="69" name="Parenthèse ouvrante 68"/>
            <p:cNvSpPr/>
            <p:nvPr/>
          </p:nvSpPr>
          <p:spPr>
            <a:xfrm rot="5400000">
              <a:off x="4962074" y="2838372"/>
              <a:ext cx="216000" cy="54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Line 906"/>
            <p:cNvSpPr>
              <a:spLocks noChangeShapeType="1"/>
            </p:cNvSpPr>
            <p:nvPr/>
          </p:nvSpPr>
          <p:spPr bwMode="auto">
            <a:xfrm>
              <a:off x="5345616" y="3071810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>
                <a:solidFill>
                  <a:srgbClr val="CC99FF"/>
                </a:solidFill>
              </a:endParaRPr>
            </a:p>
          </p:txBody>
        </p:sp>
        <p:sp>
          <p:nvSpPr>
            <p:cNvPr id="77" name="Text Box 901"/>
            <p:cNvSpPr txBox="1">
              <a:spLocks noChangeArrowheads="1"/>
            </p:cNvSpPr>
            <p:nvPr/>
          </p:nvSpPr>
          <p:spPr bwMode="auto">
            <a:xfrm>
              <a:off x="3290317" y="2923392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  <a:endParaRPr lang="fr-F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8" name="Text Box 901"/>
            <p:cNvSpPr txBox="1">
              <a:spLocks noChangeArrowheads="1"/>
            </p:cNvSpPr>
            <p:nvPr/>
          </p:nvSpPr>
          <p:spPr bwMode="auto">
            <a:xfrm>
              <a:off x="3790345" y="2951285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0099CC"/>
                  </a:solidFill>
                </a:rPr>
                <a:t>1</a:t>
              </a:r>
              <a:endParaRPr lang="fr-FR" sz="1600" b="1" dirty="0">
                <a:solidFill>
                  <a:srgbClr val="0099CC"/>
                </a:solidFill>
              </a:endParaRPr>
            </a:p>
          </p:txBody>
        </p:sp>
        <p:sp>
          <p:nvSpPr>
            <p:cNvPr id="79" name="Text Box 901"/>
            <p:cNvSpPr txBox="1">
              <a:spLocks noChangeArrowheads="1"/>
            </p:cNvSpPr>
            <p:nvPr/>
          </p:nvSpPr>
          <p:spPr bwMode="auto">
            <a:xfrm>
              <a:off x="4362458" y="2927906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66FFFF"/>
                  </a:solidFill>
                </a:rPr>
                <a:t>0</a:t>
              </a:r>
              <a:endParaRPr lang="fr-FR" sz="1600" b="1" dirty="0">
                <a:solidFill>
                  <a:srgbClr val="66FFFF"/>
                </a:solidFill>
              </a:endParaRPr>
            </a:p>
          </p:txBody>
        </p:sp>
        <p:sp>
          <p:nvSpPr>
            <p:cNvPr id="80" name="Text Box 901"/>
            <p:cNvSpPr txBox="1">
              <a:spLocks noChangeArrowheads="1"/>
            </p:cNvSpPr>
            <p:nvPr/>
          </p:nvSpPr>
          <p:spPr bwMode="auto">
            <a:xfrm>
              <a:off x="4911446" y="2937985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CC99FF"/>
                  </a:solidFill>
                </a:rPr>
                <a:t>1</a:t>
              </a:r>
              <a:endParaRPr lang="fr-FR" sz="1600" b="1" dirty="0">
                <a:solidFill>
                  <a:srgbClr val="CC99FF"/>
                </a:solidFill>
              </a:endParaRPr>
            </a:p>
          </p:txBody>
        </p:sp>
        <p:sp>
          <p:nvSpPr>
            <p:cNvPr id="249" name="ZoneTexte 248"/>
            <p:cNvSpPr txBox="1"/>
            <p:nvPr/>
          </p:nvSpPr>
          <p:spPr>
            <a:xfrm>
              <a:off x="277430" y="2804694"/>
              <a:ext cx="756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1600" b="1" dirty="0" smtClean="0"/>
                <a:t>الأقل ثقل</a:t>
              </a:r>
              <a:endParaRPr lang="fr-FR" sz="1600" b="1" dirty="0"/>
            </a:p>
          </p:txBody>
        </p:sp>
      </p:grpSp>
      <p:grpSp>
        <p:nvGrpSpPr>
          <p:cNvPr id="200" name="Groupe 199"/>
          <p:cNvGrpSpPr/>
          <p:nvPr/>
        </p:nvGrpSpPr>
        <p:grpSpPr>
          <a:xfrm>
            <a:off x="71406" y="4023434"/>
            <a:ext cx="5720314" cy="912814"/>
            <a:chOff x="197440" y="4023434"/>
            <a:chExt cx="5720314" cy="912814"/>
          </a:xfrm>
        </p:grpSpPr>
        <p:sp>
          <p:nvSpPr>
            <p:cNvPr id="226" name="Line 894"/>
            <p:cNvSpPr>
              <a:spLocks noChangeShapeType="1"/>
            </p:cNvSpPr>
            <p:nvPr/>
          </p:nvSpPr>
          <p:spPr bwMode="auto">
            <a:xfrm flipV="1">
              <a:off x="988294" y="4337761"/>
              <a:ext cx="0" cy="423863"/>
            </a:xfrm>
            <a:prstGeom prst="line">
              <a:avLst/>
            </a:prstGeom>
            <a:ln w="1587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7" name="Line 895"/>
            <p:cNvSpPr>
              <a:spLocks noChangeShapeType="1"/>
            </p:cNvSpPr>
            <p:nvPr/>
          </p:nvSpPr>
          <p:spPr bwMode="auto">
            <a:xfrm flipV="1">
              <a:off x="982356" y="4766389"/>
              <a:ext cx="4680000" cy="0"/>
            </a:xfrm>
            <a:prstGeom prst="line">
              <a:avLst/>
            </a:prstGeom>
            <a:ln w="15875"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8" name="Text Box 896"/>
            <p:cNvSpPr txBox="1">
              <a:spLocks noChangeArrowheads="1"/>
            </p:cNvSpPr>
            <p:nvPr/>
          </p:nvSpPr>
          <p:spPr bwMode="auto">
            <a:xfrm flipH="1">
              <a:off x="625166" y="4023434"/>
              <a:ext cx="571504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Q</a:t>
              </a:r>
              <a:r>
                <a:rPr lang="fr-FR" sz="12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B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Text Box 897"/>
            <p:cNvSpPr txBox="1">
              <a:spLocks noChangeArrowheads="1"/>
            </p:cNvSpPr>
            <p:nvPr/>
          </p:nvSpPr>
          <p:spPr bwMode="auto">
            <a:xfrm flipH="1">
              <a:off x="5625826" y="4586998"/>
              <a:ext cx="291928" cy="3492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30" name="Parenthèse ouvrante 229"/>
            <p:cNvSpPr/>
            <p:nvPr/>
          </p:nvSpPr>
          <p:spPr>
            <a:xfrm rot="5400000">
              <a:off x="4152132" y="3561908"/>
              <a:ext cx="216000" cy="2160000"/>
            </a:xfrm>
            <a:prstGeom prst="leftBracke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1" name="Connecteur droit 230"/>
            <p:cNvCxnSpPr/>
            <p:nvPr/>
          </p:nvCxnSpPr>
          <p:spPr>
            <a:xfrm>
              <a:off x="997489" y="4756976"/>
              <a:ext cx="21960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2" name="Text Box 901"/>
            <p:cNvSpPr txBox="1">
              <a:spLocks noChangeArrowheads="1"/>
            </p:cNvSpPr>
            <p:nvPr/>
          </p:nvSpPr>
          <p:spPr bwMode="auto">
            <a:xfrm>
              <a:off x="1077546" y="4468578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008000"/>
                  </a:solidFill>
                </a:rPr>
                <a:t>0</a:t>
              </a:r>
              <a:endParaRPr lang="fr-FR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233" name="Text Box 901"/>
            <p:cNvSpPr txBox="1">
              <a:spLocks noChangeArrowheads="1"/>
            </p:cNvSpPr>
            <p:nvPr/>
          </p:nvSpPr>
          <p:spPr bwMode="auto">
            <a:xfrm>
              <a:off x="2179291" y="4464817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rgbClr val="9900FF"/>
                  </a:solidFill>
                </a:rPr>
                <a:t>0</a:t>
              </a:r>
              <a:endParaRPr lang="fr-FR" sz="1600" b="1" dirty="0">
                <a:solidFill>
                  <a:srgbClr val="9900FF"/>
                </a:solidFill>
              </a:endParaRPr>
            </a:p>
          </p:txBody>
        </p:sp>
        <p:sp>
          <p:nvSpPr>
            <p:cNvPr id="234" name="Text Box 901"/>
            <p:cNvSpPr txBox="1">
              <a:spLocks noChangeArrowheads="1"/>
            </p:cNvSpPr>
            <p:nvPr/>
          </p:nvSpPr>
          <p:spPr bwMode="auto">
            <a:xfrm>
              <a:off x="1607787" y="4471832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C00000"/>
                  </a:solidFill>
                </a:rPr>
                <a:t>0</a:t>
              </a:r>
              <a:endParaRPr lang="fr-FR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35" name="Text Box 901"/>
            <p:cNvSpPr txBox="1">
              <a:spLocks noChangeArrowheads="1"/>
            </p:cNvSpPr>
            <p:nvPr/>
          </p:nvSpPr>
          <p:spPr bwMode="auto">
            <a:xfrm>
              <a:off x="2750795" y="4479884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rgbClr val="996633"/>
                  </a:solidFill>
                </a:rPr>
                <a:t>0</a:t>
              </a:r>
              <a:endParaRPr lang="fr-FR" sz="1600" b="1" dirty="0">
                <a:solidFill>
                  <a:srgbClr val="996633"/>
                </a:solidFill>
              </a:endParaRPr>
            </a:p>
          </p:txBody>
        </p:sp>
        <p:sp>
          <p:nvSpPr>
            <p:cNvPr id="238" name="Text Box 901"/>
            <p:cNvSpPr txBox="1">
              <a:spLocks noChangeArrowheads="1"/>
            </p:cNvSpPr>
            <p:nvPr/>
          </p:nvSpPr>
          <p:spPr bwMode="auto">
            <a:xfrm>
              <a:off x="3254208" y="4481357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fr-F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9" name="Text Box 901"/>
            <p:cNvSpPr txBox="1">
              <a:spLocks noChangeArrowheads="1"/>
            </p:cNvSpPr>
            <p:nvPr/>
          </p:nvSpPr>
          <p:spPr bwMode="auto">
            <a:xfrm>
              <a:off x="4343905" y="4487121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66FFFF"/>
                  </a:solidFill>
                </a:rPr>
                <a:t>1</a:t>
              </a:r>
              <a:endParaRPr lang="fr-FR" sz="1600" b="1" dirty="0">
                <a:solidFill>
                  <a:srgbClr val="66FFFF"/>
                </a:solidFill>
              </a:endParaRPr>
            </a:p>
          </p:txBody>
        </p:sp>
        <p:sp>
          <p:nvSpPr>
            <p:cNvPr id="240" name="Text Box 901"/>
            <p:cNvSpPr txBox="1">
              <a:spLocks noChangeArrowheads="1"/>
            </p:cNvSpPr>
            <p:nvPr/>
          </p:nvSpPr>
          <p:spPr bwMode="auto">
            <a:xfrm>
              <a:off x="3772401" y="4475086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1600" b="1" dirty="0" smtClean="0">
                  <a:solidFill>
                    <a:srgbClr val="0099CC"/>
                  </a:solidFill>
                </a:rPr>
                <a:t>1</a:t>
              </a:r>
              <a:endParaRPr lang="fr-FR" sz="1600" b="1" dirty="0">
                <a:solidFill>
                  <a:srgbClr val="0099CC"/>
                </a:solidFill>
              </a:endParaRPr>
            </a:p>
          </p:txBody>
        </p:sp>
        <p:sp>
          <p:nvSpPr>
            <p:cNvPr id="241" name="Text Box 901"/>
            <p:cNvSpPr txBox="1">
              <a:spLocks noChangeArrowheads="1"/>
            </p:cNvSpPr>
            <p:nvPr/>
          </p:nvSpPr>
          <p:spPr bwMode="auto">
            <a:xfrm>
              <a:off x="4905884" y="4492663"/>
              <a:ext cx="357190" cy="3460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ar-DZ" sz="1600" b="1" dirty="0" smtClean="0">
                  <a:solidFill>
                    <a:srgbClr val="CC99FF"/>
                  </a:solidFill>
                </a:rPr>
                <a:t>1</a:t>
              </a:r>
              <a:endParaRPr lang="fr-FR" sz="1600" b="1" dirty="0">
                <a:solidFill>
                  <a:srgbClr val="CC99FF"/>
                </a:solidFill>
              </a:endParaRPr>
            </a:p>
          </p:txBody>
        </p:sp>
        <p:sp>
          <p:nvSpPr>
            <p:cNvPr id="244" name="Line 906"/>
            <p:cNvSpPr>
              <a:spLocks noChangeShapeType="1"/>
            </p:cNvSpPr>
            <p:nvPr/>
          </p:nvSpPr>
          <p:spPr bwMode="auto">
            <a:xfrm>
              <a:off x="5340074" y="4592646"/>
              <a:ext cx="0" cy="12223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>
                <a:solidFill>
                  <a:srgbClr val="CC99FF"/>
                </a:solidFill>
              </a:endParaRPr>
            </a:p>
          </p:txBody>
        </p:sp>
        <p:sp>
          <p:nvSpPr>
            <p:cNvPr id="250" name="ZoneTexte 249"/>
            <p:cNvSpPr txBox="1"/>
            <p:nvPr/>
          </p:nvSpPr>
          <p:spPr>
            <a:xfrm>
              <a:off x="197440" y="4357694"/>
              <a:ext cx="828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DZ" sz="1600" b="1" dirty="0" smtClean="0"/>
                <a:t>الأكثر ثقل</a:t>
              </a:r>
              <a:endParaRPr lang="fr-FR" sz="1600" b="1" dirty="0"/>
            </a:p>
          </p:txBody>
        </p:sp>
      </p:grpSp>
      <p:sp>
        <p:nvSpPr>
          <p:cNvPr id="325" name="ZoneTexte 324"/>
          <p:cNvSpPr txBox="1"/>
          <p:nvPr/>
        </p:nvSpPr>
        <p:spPr>
          <a:xfrm>
            <a:off x="7143768" y="0"/>
            <a:ext cx="200023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u="sng" dirty="0" smtClean="0"/>
              <a:t>حسب مبدأ </a:t>
            </a:r>
            <a:r>
              <a:rPr lang="ar-DZ" sz="2000" b="1" u="sng" dirty="0" err="1" smtClean="0"/>
              <a:t>القلاب</a:t>
            </a:r>
            <a:r>
              <a:rPr lang="ar-DZ" sz="2000" b="1" u="sng" dirty="0" smtClean="0"/>
              <a:t> </a:t>
            </a:r>
            <a:r>
              <a:rPr lang="fr-FR" sz="2000" b="1" u="sng" dirty="0" smtClean="0"/>
              <a:t>T</a:t>
            </a:r>
            <a:endParaRPr lang="fr-FR" sz="2000" b="1" u="sng" dirty="0"/>
          </a:p>
        </p:txBody>
      </p:sp>
      <p:pic>
        <p:nvPicPr>
          <p:cNvPr id="331" name="Image 3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5831315" cy="183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6" name="Groupe 195"/>
          <p:cNvGrpSpPr/>
          <p:nvPr/>
        </p:nvGrpSpPr>
        <p:grpSpPr>
          <a:xfrm>
            <a:off x="3034052" y="3857628"/>
            <a:ext cx="2170436" cy="828000"/>
            <a:chOff x="3146438" y="3857628"/>
            <a:chExt cx="2170436" cy="828000"/>
          </a:xfrm>
        </p:grpSpPr>
        <p:sp>
          <p:nvSpPr>
            <p:cNvPr id="194" name="Line 229"/>
            <p:cNvSpPr>
              <a:spLocks noChangeShapeType="1"/>
            </p:cNvSpPr>
            <p:nvPr/>
          </p:nvSpPr>
          <p:spPr bwMode="auto">
            <a:xfrm>
              <a:off x="3146438" y="3857628"/>
              <a:ext cx="0" cy="8280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CC99FF"/>
                </a:solidFill>
              </a:endParaRPr>
            </a:p>
          </p:txBody>
        </p:sp>
        <p:sp>
          <p:nvSpPr>
            <p:cNvPr id="195" name="Line 229"/>
            <p:cNvSpPr>
              <a:spLocks noChangeShapeType="1"/>
            </p:cNvSpPr>
            <p:nvPr/>
          </p:nvSpPr>
          <p:spPr bwMode="auto">
            <a:xfrm>
              <a:off x="5316874" y="3857628"/>
              <a:ext cx="0" cy="8280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CC99FF"/>
                </a:solidFill>
              </a:endParaRPr>
            </a:p>
          </p:txBody>
        </p:sp>
      </p:grpSp>
      <p:sp>
        <p:nvSpPr>
          <p:cNvPr id="362" name="Text Box 896"/>
          <p:cNvSpPr txBox="1">
            <a:spLocks noChangeArrowheads="1"/>
          </p:cNvSpPr>
          <p:nvPr/>
        </p:nvSpPr>
        <p:spPr bwMode="auto">
          <a:xfrm flipH="1">
            <a:off x="6481312" y="2484074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600" dirty="0" smtClean="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3" name="Text Box 896"/>
          <p:cNvSpPr txBox="1">
            <a:spLocks noChangeArrowheads="1"/>
          </p:cNvSpPr>
          <p:nvPr/>
        </p:nvSpPr>
        <p:spPr bwMode="auto">
          <a:xfrm flipH="1">
            <a:off x="6486256" y="2779620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600" dirty="0" smtClean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4" name="Text Box 896"/>
          <p:cNvSpPr txBox="1">
            <a:spLocks noChangeArrowheads="1"/>
          </p:cNvSpPr>
          <p:nvPr/>
        </p:nvSpPr>
        <p:spPr bwMode="auto">
          <a:xfrm flipH="1">
            <a:off x="6485776" y="3076512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600" dirty="0" smtClean="0">
                <a:solidFill>
                  <a:srgbClr val="FF0000"/>
                </a:solidFill>
                <a:latin typeface="Arial" pitchFamily="34" charset="0"/>
              </a:rPr>
              <a:t>3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5" name="Text Box 896"/>
          <p:cNvSpPr txBox="1">
            <a:spLocks noChangeArrowheads="1"/>
          </p:cNvSpPr>
          <p:nvPr/>
        </p:nvSpPr>
        <p:spPr bwMode="auto">
          <a:xfrm flipH="1">
            <a:off x="6494882" y="3354806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1600" dirty="0" smtClean="0">
                <a:solidFill>
                  <a:srgbClr val="FF0000"/>
                </a:solidFill>
                <a:latin typeface="Arial" pitchFamily="34" charset="0"/>
              </a:rPr>
              <a:t>4</a:t>
            </a:r>
            <a:endParaRPr lang="fr-FR" sz="1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6" name="Text Box 896"/>
          <p:cNvSpPr txBox="1">
            <a:spLocks noChangeArrowheads="1"/>
          </p:cNvSpPr>
          <p:nvPr/>
        </p:nvSpPr>
        <p:spPr bwMode="auto">
          <a:xfrm flipH="1">
            <a:off x="6503508" y="3667698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67" name="Text Box 896"/>
          <p:cNvSpPr txBox="1">
            <a:spLocks noChangeArrowheads="1"/>
          </p:cNvSpPr>
          <p:nvPr/>
        </p:nvSpPr>
        <p:spPr bwMode="auto">
          <a:xfrm flipH="1">
            <a:off x="6512614" y="3975436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68" name="Text Box 896"/>
          <p:cNvSpPr txBox="1">
            <a:spLocks noChangeArrowheads="1"/>
          </p:cNvSpPr>
          <p:nvPr/>
        </p:nvSpPr>
        <p:spPr bwMode="auto">
          <a:xfrm flipH="1">
            <a:off x="6946874" y="2470504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69" name="Text Box 896"/>
          <p:cNvSpPr txBox="1">
            <a:spLocks noChangeArrowheads="1"/>
          </p:cNvSpPr>
          <p:nvPr/>
        </p:nvSpPr>
        <p:spPr bwMode="auto">
          <a:xfrm flipH="1">
            <a:off x="7403894" y="2482696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70" name="Text Box 896"/>
          <p:cNvSpPr txBox="1">
            <a:spLocks noChangeArrowheads="1"/>
          </p:cNvSpPr>
          <p:nvPr/>
        </p:nvSpPr>
        <p:spPr bwMode="auto">
          <a:xfrm flipH="1">
            <a:off x="6949388" y="2758686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71" name="Text Box 896"/>
          <p:cNvSpPr txBox="1">
            <a:spLocks noChangeArrowheads="1"/>
          </p:cNvSpPr>
          <p:nvPr/>
        </p:nvSpPr>
        <p:spPr bwMode="auto">
          <a:xfrm flipH="1">
            <a:off x="7406408" y="2770878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72" name="Text Box 896"/>
          <p:cNvSpPr txBox="1">
            <a:spLocks noChangeArrowheads="1"/>
          </p:cNvSpPr>
          <p:nvPr/>
        </p:nvSpPr>
        <p:spPr bwMode="auto">
          <a:xfrm flipH="1">
            <a:off x="6940762" y="3083609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73" name="Text Box 896"/>
          <p:cNvSpPr txBox="1">
            <a:spLocks noChangeArrowheads="1"/>
          </p:cNvSpPr>
          <p:nvPr/>
        </p:nvSpPr>
        <p:spPr bwMode="auto">
          <a:xfrm flipH="1">
            <a:off x="7397782" y="3083609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74" name="Text Box 896"/>
          <p:cNvSpPr txBox="1">
            <a:spLocks noChangeArrowheads="1"/>
          </p:cNvSpPr>
          <p:nvPr/>
        </p:nvSpPr>
        <p:spPr bwMode="auto">
          <a:xfrm flipH="1">
            <a:off x="6943276" y="3371791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75" name="Text Box 896"/>
          <p:cNvSpPr txBox="1">
            <a:spLocks noChangeArrowheads="1"/>
          </p:cNvSpPr>
          <p:nvPr/>
        </p:nvSpPr>
        <p:spPr bwMode="auto">
          <a:xfrm flipH="1">
            <a:off x="7400296" y="3371791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76" name="Text Box 896"/>
          <p:cNvSpPr txBox="1">
            <a:spLocks noChangeArrowheads="1"/>
          </p:cNvSpPr>
          <p:nvPr/>
        </p:nvSpPr>
        <p:spPr bwMode="auto">
          <a:xfrm flipH="1">
            <a:off x="6940762" y="3679855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77" name="Text Box 896"/>
          <p:cNvSpPr txBox="1">
            <a:spLocks noChangeArrowheads="1"/>
          </p:cNvSpPr>
          <p:nvPr/>
        </p:nvSpPr>
        <p:spPr bwMode="auto">
          <a:xfrm flipH="1">
            <a:off x="7397782" y="3679855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78" name="Text Box 896"/>
          <p:cNvSpPr txBox="1">
            <a:spLocks noChangeArrowheads="1"/>
          </p:cNvSpPr>
          <p:nvPr/>
        </p:nvSpPr>
        <p:spPr bwMode="auto">
          <a:xfrm flipH="1">
            <a:off x="6943276" y="3992421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79" name="Text Box 896"/>
          <p:cNvSpPr txBox="1">
            <a:spLocks noChangeArrowheads="1"/>
          </p:cNvSpPr>
          <p:nvPr/>
        </p:nvSpPr>
        <p:spPr bwMode="auto">
          <a:xfrm flipH="1">
            <a:off x="7400296" y="3992421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0" name="Text Box 896"/>
          <p:cNvSpPr txBox="1">
            <a:spLocks noChangeArrowheads="1"/>
          </p:cNvSpPr>
          <p:nvPr/>
        </p:nvSpPr>
        <p:spPr bwMode="auto">
          <a:xfrm flipH="1">
            <a:off x="8442128" y="2470504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1" name="Text Box 896"/>
          <p:cNvSpPr txBox="1">
            <a:spLocks noChangeArrowheads="1"/>
          </p:cNvSpPr>
          <p:nvPr/>
        </p:nvSpPr>
        <p:spPr bwMode="auto">
          <a:xfrm flipH="1">
            <a:off x="8444642" y="278307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82" name="Text Box 896"/>
          <p:cNvSpPr txBox="1">
            <a:spLocks noChangeArrowheads="1"/>
          </p:cNvSpPr>
          <p:nvPr/>
        </p:nvSpPr>
        <p:spPr bwMode="auto">
          <a:xfrm flipH="1">
            <a:off x="8436016" y="3083609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383" name="Text Box 896"/>
          <p:cNvSpPr txBox="1">
            <a:spLocks noChangeArrowheads="1"/>
          </p:cNvSpPr>
          <p:nvPr/>
        </p:nvSpPr>
        <p:spPr bwMode="auto">
          <a:xfrm flipH="1">
            <a:off x="8438530" y="3371791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384" name="Text Box 896"/>
          <p:cNvSpPr txBox="1">
            <a:spLocks noChangeArrowheads="1"/>
          </p:cNvSpPr>
          <p:nvPr/>
        </p:nvSpPr>
        <p:spPr bwMode="auto">
          <a:xfrm flipH="1">
            <a:off x="8436016" y="3692047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385" name="Text Box 896"/>
          <p:cNvSpPr txBox="1">
            <a:spLocks noChangeArrowheads="1"/>
          </p:cNvSpPr>
          <p:nvPr/>
        </p:nvSpPr>
        <p:spPr bwMode="auto">
          <a:xfrm flipH="1">
            <a:off x="8438530" y="3992421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86" name="Text Box 896"/>
          <p:cNvSpPr txBox="1">
            <a:spLocks noChangeArrowheads="1"/>
          </p:cNvSpPr>
          <p:nvPr/>
        </p:nvSpPr>
        <p:spPr bwMode="auto">
          <a:xfrm flipH="1">
            <a:off x="6518162" y="4281105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87" name="Text Box 896"/>
          <p:cNvSpPr txBox="1">
            <a:spLocks noChangeArrowheads="1"/>
          </p:cNvSpPr>
          <p:nvPr/>
        </p:nvSpPr>
        <p:spPr bwMode="auto">
          <a:xfrm flipH="1">
            <a:off x="6526788" y="4593997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388" name="Text Box 896"/>
          <p:cNvSpPr txBox="1">
            <a:spLocks noChangeArrowheads="1"/>
          </p:cNvSpPr>
          <p:nvPr/>
        </p:nvSpPr>
        <p:spPr bwMode="auto">
          <a:xfrm flipH="1">
            <a:off x="6535894" y="4889543"/>
            <a:ext cx="398286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389" name="Text Box 896"/>
          <p:cNvSpPr txBox="1">
            <a:spLocks noChangeArrowheads="1"/>
          </p:cNvSpPr>
          <p:nvPr/>
        </p:nvSpPr>
        <p:spPr bwMode="auto">
          <a:xfrm flipH="1">
            <a:off x="6966556" y="429809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0" name="Text Box 896"/>
          <p:cNvSpPr txBox="1">
            <a:spLocks noChangeArrowheads="1"/>
          </p:cNvSpPr>
          <p:nvPr/>
        </p:nvSpPr>
        <p:spPr bwMode="auto">
          <a:xfrm flipH="1">
            <a:off x="7399192" y="429809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1" name="Text Box 896"/>
          <p:cNvSpPr txBox="1">
            <a:spLocks noChangeArrowheads="1"/>
          </p:cNvSpPr>
          <p:nvPr/>
        </p:nvSpPr>
        <p:spPr bwMode="auto">
          <a:xfrm flipH="1">
            <a:off x="6964042" y="4593962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2" name="Text Box 896"/>
          <p:cNvSpPr txBox="1">
            <a:spLocks noChangeArrowheads="1"/>
          </p:cNvSpPr>
          <p:nvPr/>
        </p:nvSpPr>
        <p:spPr bwMode="auto">
          <a:xfrm flipH="1">
            <a:off x="7421062" y="4593962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93" name="Text Box 896"/>
          <p:cNvSpPr txBox="1">
            <a:spLocks noChangeArrowheads="1"/>
          </p:cNvSpPr>
          <p:nvPr/>
        </p:nvSpPr>
        <p:spPr bwMode="auto">
          <a:xfrm flipH="1">
            <a:off x="6966556" y="4894336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94" name="Text Box 896"/>
          <p:cNvSpPr txBox="1">
            <a:spLocks noChangeArrowheads="1"/>
          </p:cNvSpPr>
          <p:nvPr/>
        </p:nvSpPr>
        <p:spPr bwMode="auto">
          <a:xfrm flipH="1">
            <a:off x="7423576" y="4894336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95" name="Text Box 896"/>
          <p:cNvSpPr txBox="1">
            <a:spLocks noChangeArrowheads="1"/>
          </p:cNvSpPr>
          <p:nvPr/>
        </p:nvSpPr>
        <p:spPr bwMode="auto">
          <a:xfrm flipH="1">
            <a:off x="8461810" y="429809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396" name="Text Box 896"/>
          <p:cNvSpPr txBox="1">
            <a:spLocks noChangeArrowheads="1"/>
          </p:cNvSpPr>
          <p:nvPr/>
        </p:nvSpPr>
        <p:spPr bwMode="auto">
          <a:xfrm flipH="1">
            <a:off x="8459296" y="4593962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80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397" name="Text Box 896"/>
          <p:cNvSpPr txBox="1">
            <a:spLocks noChangeArrowheads="1"/>
          </p:cNvSpPr>
          <p:nvPr/>
        </p:nvSpPr>
        <p:spPr bwMode="auto">
          <a:xfrm flipH="1">
            <a:off x="8461810" y="4894336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grpSp>
        <p:nvGrpSpPr>
          <p:cNvPr id="398" name="Groupe 397"/>
          <p:cNvGrpSpPr/>
          <p:nvPr/>
        </p:nvGrpSpPr>
        <p:grpSpPr>
          <a:xfrm>
            <a:off x="6423444" y="2143116"/>
            <a:ext cx="2577712" cy="3049178"/>
            <a:chOff x="6269670" y="2357430"/>
            <a:chExt cx="2577712" cy="3049178"/>
          </a:xfrm>
        </p:grpSpPr>
        <p:sp>
          <p:nvSpPr>
            <p:cNvPr id="399" name="Text Box 896"/>
            <p:cNvSpPr txBox="1">
              <a:spLocks noChangeArrowheads="1"/>
            </p:cNvSpPr>
            <p:nvPr/>
          </p:nvSpPr>
          <p:spPr bwMode="auto">
            <a:xfrm flipH="1">
              <a:off x="6715550" y="2371659"/>
              <a:ext cx="571504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Q</a:t>
              </a:r>
              <a:r>
                <a:rPr lang="fr-FR" sz="11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C</a:t>
              </a:r>
              <a:endParaRPr lang="fr-FR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0" name="Text Box 896"/>
            <p:cNvSpPr txBox="1">
              <a:spLocks noChangeArrowheads="1"/>
            </p:cNvSpPr>
            <p:nvPr/>
          </p:nvSpPr>
          <p:spPr bwMode="auto">
            <a:xfrm flipH="1">
              <a:off x="6269670" y="2381814"/>
              <a:ext cx="571504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n</a:t>
              </a:r>
              <a:endParaRPr lang="fr-FR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" name="Text Box 896"/>
            <p:cNvSpPr txBox="1">
              <a:spLocks noChangeArrowheads="1"/>
            </p:cNvSpPr>
            <p:nvPr/>
          </p:nvSpPr>
          <p:spPr bwMode="auto">
            <a:xfrm flipH="1">
              <a:off x="7126926" y="2381814"/>
              <a:ext cx="580130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Q</a:t>
              </a:r>
              <a:r>
                <a:rPr lang="fr-FR" sz="11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B</a:t>
              </a:r>
              <a:endParaRPr lang="fr-FR" sz="16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8127058" y="2410122"/>
              <a:ext cx="714380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>
                  <a:solidFill>
                    <a:srgbClr val="FF0000"/>
                  </a:solidFill>
                </a:rPr>
                <a:t>العشري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03" name="Groupe 272"/>
            <p:cNvGrpSpPr/>
            <p:nvPr/>
          </p:nvGrpSpPr>
          <p:grpSpPr>
            <a:xfrm>
              <a:off x="6363382" y="2381814"/>
              <a:ext cx="2484000" cy="3024794"/>
              <a:chOff x="6094472" y="3571876"/>
              <a:chExt cx="2484000" cy="3024794"/>
            </a:xfrm>
          </p:grpSpPr>
          <p:sp>
            <p:nvSpPr>
              <p:cNvPr id="405" name="Rectangle 404"/>
              <p:cNvSpPr/>
              <p:nvPr/>
            </p:nvSpPr>
            <p:spPr>
              <a:xfrm>
                <a:off x="6094472" y="3571876"/>
                <a:ext cx="2484000" cy="3024000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6" name="Connecteur droit 405"/>
              <p:cNvCxnSpPr/>
              <p:nvPr/>
            </p:nvCxnSpPr>
            <p:spPr>
              <a:xfrm rot="10800000" flipH="1">
                <a:off x="6097936" y="4786322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7" name="Connecteur droit 406"/>
              <p:cNvCxnSpPr/>
              <p:nvPr/>
            </p:nvCxnSpPr>
            <p:spPr>
              <a:xfrm rot="10800000" flipH="1">
                <a:off x="6097936" y="3899832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8" name="Connecteur droit 407"/>
              <p:cNvCxnSpPr/>
              <p:nvPr/>
            </p:nvCxnSpPr>
            <p:spPr>
              <a:xfrm rot="10800000" flipH="1">
                <a:off x="6097936" y="4195858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9" name="Connecteur droit 408"/>
              <p:cNvCxnSpPr/>
              <p:nvPr/>
            </p:nvCxnSpPr>
            <p:spPr>
              <a:xfrm rot="10800000" flipH="1">
                <a:off x="6097936" y="4490296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0" name="Connecteur droit 409"/>
              <p:cNvCxnSpPr/>
              <p:nvPr/>
            </p:nvCxnSpPr>
            <p:spPr>
              <a:xfrm rot="10800000" flipH="1">
                <a:off x="6097936" y="5093730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" name="Connecteur droit 410"/>
              <p:cNvCxnSpPr/>
              <p:nvPr/>
            </p:nvCxnSpPr>
            <p:spPr>
              <a:xfrm rot="10800000" flipH="1">
                <a:off x="6097936" y="5408716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2" name="Connecteur droit 411"/>
              <p:cNvCxnSpPr/>
              <p:nvPr/>
            </p:nvCxnSpPr>
            <p:spPr>
              <a:xfrm rot="5400000">
                <a:off x="4989620" y="5084670"/>
                <a:ext cx="30240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3" name="Connecteur droit 412"/>
              <p:cNvCxnSpPr/>
              <p:nvPr/>
            </p:nvCxnSpPr>
            <p:spPr>
              <a:xfrm rot="5400000">
                <a:off x="5434706" y="5083876"/>
                <a:ext cx="30240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4" name="Connecteur droit 413"/>
              <p:cNvCxnSpPr/>
              <p:nvPr/>
            </p:nvCxnSpPr>
            <p:spPr>
              <a:xfrm rot="5400000">
                <a:off x="5891642" y="5083876"/>
                <a:ext cx="30240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5" name="Connecteur droit 414"/>
              <p:cNvCxnSpPr/>
              <p:nvPr/>
            </p:nvCxnSpPr>
            <p:spPr>
              <a:xfrm rot="10800000" flipH="1">
                <a:off x="6097936" y="5715016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6" name="Connecteur droit 415"/>
              <p:cNvCxnSpPr/>
              <p:nvPr/>
            </p:nvCxnSpPr>
            <p:spPr>
              <a:xfrm rot="10800000" flipH="1">
                <a:off x="6097936" y="6000768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7" name="Connecteur droit 416"/>
              <p:cNvCxnSpPr/>
              <p:nvPr/>
            </p:nvCxnSpPr>
            <p:spPr>
              <a:xfrm rot="10800000" flipH="1">
                <a:off x="6097936" y="6298712"/>
                <a:ext cx="24624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8" name="Connecteur droit 417"/>
              <p:cNvCxnSpPr/>
              <p:nvPr/>
            </p:nvCxnSpPr>
            <p:spPr>
              <a:xfrm rot="5400000">
                <a:off x="6347862" y="5083876"/>
                <a:ext cx="3024000" cy="0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4" name="Text Box 896"/>
            <p:cNvSpPr txBox="1">
              <a:spLocks noChangeArrowheads="1"/>
            </p:cNvSpPr>
            <p:nvPr/>
          </p:nvSpPr>
          <p:spPr bwMode="auto">
            <a:xfrm flipH="1">
              <a:off x="7590416" y="2357430"/>
              <a:ext cx="580130" cy="34766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Q</a:t>
              </a:r>
              <a:r>
                <a:rPr lang="fr-FR" sz="1100" b="1" dirty="0" smtClean="0">
                  <a:solidFill>
                    <a:srgbClr val="FF0000"/>
                  </a:solidFill>
                  <a:latin typeface="Arial" pitchFamily="34" charset="0"/>
                  <a:cs typeface="Times New Roman" pitchFamily="18" charset="0"/>
                </a:rPr>
                <a:t>A</a:t>
              </a:r>
              <a:endParaRPr lang="fr-FR" sz="1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9" name="Text Box 896"/>
          <p:cNvSpPr txBox="1">
            <a:spLocks noChangeArrowheads="1"/>
          </p:cNvSpPr>
          <p:nvPr/>
        </p:nvSpPr>
        <p:spPr bwMode="auto">
          <a:xfrm flipH="1">
            <a:off x="7867384" y="2470504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20" name="Text Box 896"/>
          <p:cNvSpPr txBox="1">
            <a:spLocks noChangeArrowheads="1"/>
          </p:cNvSpPr>
          <p:nvPr/>
        </p:nvSpPr>
        <p:spPr bwMode="auto">
          <a:xfrm flipH="1">
            <a:off x="7869898" y="2783070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421" name="Text Box 896"/>
          <p:cNvSpPr txBox="1">
            <a:spLocks noChangeArrowheads="1"/>
          </p:cNvSpPr>
          <p:nvPr/>
        </p:nvSpPr>
        <p:spPr bwMode="auto">
          <a:xfrm flipH="1">
            <a:off x="7861272" y="3071417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22" name="Text Box 896"/>
          <p:cNvSpPr txBox="1">
            <a:spLocks noChangeArrowheads="1"/>
          </p:cNvSpPr>
          <p:nvPr/>
        </p:nvSpPr>
        <p:spPr bwMode="auto">
          <a:xfrm flipH="1">
            <a:off x="7851594" y="3359599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423" name="Text Box 896"/>
          <p:cNvSpPr txBox="1">
            <a:spLocks noChangeArrowheads="1"/>
          </p:cNvSpPr>
          <p:nvPr/>
        </p:nvSpPr>
        <p:spPr bwMode="auto">
          <a:xfrm flipH="1">
            <a:off x="7861272" y="3679036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24" name="Text Box 896"/>
          <p:cNvSpPr txBox="1">
            <a:spLocks noChangeArrowheads="1"/>
          </p:cNvSpPr>
          <p:nvPr/>
        </p:nvSpPr>
        <p:spPr bwMode="auto">
          <a:xfrm flipH="1">
            <a:off x="7863786" y="4008981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425" name="Text Box 896"/>
          <p:cNvSpPr txBox="1">
            <a:spLocks noChangeArrowheads="1"/>
          </p:cNvSpPr>
          <p:nvPr/>
        </p:nvSpPr>
        <p:spPr bwMode="auto">
          <a:xfrm flipH="1">
            <a:off x="7862682" y="4285898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26" name="Text Box 896"/>
          <p:cNvSpPr txBox="1">
            <a:spLocks noChangeArrowheads="1"/>
          </p:cNvSpPr>
          <p:nvPr/>
        </p:nvSpPr>
        <p:spPr bwMode="auto">
          <a:xfrm flipH="1">
            <a:off x="7872360" y="4593962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427" name="Text Box 896"/>
          <p:cNvSpPr txBox="1">
            <a:spLocks noChangeArrowheads="1"/>
          </p:cNvSpPr>
          <p:nvPr/>
        </p:nvSpPr>
        <p:spPr bwMode="auto">
          <a:xfrm flipH="1">
            <a:off x="7887066" y="4894336"/>
            <a:ext cx="388012" cy="347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428" name="Text Box 5"/>
          <p:cNvSpPr txBox="1">
            <a:spLocks noChangeArrowheads="1"/>
          </p:cNvSpPr>
          <p:nvPr/>
        </p:nvSpPr>
        <p:spPr bwMode="auto">
          <a:xfrm>
            <a:off x="0" y="6184373"/>
            <a:ext cx="91440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>
                <a:solidFill>
                  <a:schemeClr val="tx1"/>
                </a:solidFill>
                <a:cs typeface="Arabic Transparent" pitchFamily="2" charset="-78"/>
              </a:rPr>
              <a:t>العداد 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هو </a:t>
            </a:r>
            <a:r>
              <a:rPr lang="ar-DZ" b="1" dirty="0">
                <a:solidFill>
                  <a:schemeClr val="tx1"/>
                </a:solidFill>
                <a:cs typeface="Arabic Transparent" pitchFamily="2" charset="-78"/>
              </a:rPr>
              <a:t>دارة منطقية تعاقبية تتكون من مجموعة من </a:t>
            </a:r>
            <a:r>
              <a:rPr lang="ar-DZ" b="1" dirty="0" err="1">
                <a:solidFill>
                  <a:schemeClr val="tx1"/>
                </a:solidFill>
                <a:cs typeface="Arabic Transparent" pitchFamily="2" charset="-78"/>
              </a:rPr>
              <a:t>القلابات</a:t>
            </a:r>
            <a:r>
              <a:rPr lang="ar-DZ" b="1" dirty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ar-DZ" b="1" dirty="0" err="1">
                <a:solidFill>
                  <a:schemeClr val="tx1"/>
                </a:solidFill>
                <a:cs typeface="Arabic Transparent" pitchFamily="2" charset="-78"/>
              </a:rPr>
              <a:t>التزامنية</a:t>
            </a:r>
            <a:r>
              <a:rPr lang="ar-DZ" b="1" dirty="0">
                <a:solidFill>
                  <a:schemeClr val="tx1"/>
                </a:solidFill>
                <a:cs typeface="Arabic Transparent" pitchFamily="2" charset="-78"/>
              </a:rPr>
              <a:t> ، وظيفته عد عدد من النبضات المعطاة من توقيتية خارجية </a:t>
            </a:r>
            <a:r>
              <a:rPr lang="fr-FR" b="1" dirty="0">
                <a:solidFill>
                  <a:schemeClr val="tx1"/>
                </a:solidFill>
                <a:cs typeface="Arabic Transparent" pitchFamily="2" charset="-78"/>
              </a:rPr>
              <a:t>H</a:t>
            </a:r>
            <a:r>
              <a:rPr lang="ar-DZ" b="1" dirty="0">
                <a:solidFill>
                  <a:schemeClr val="tx1"/>
                </a:solidFill>
                <a:cs typeface="Arabic Transparent" pitchFamily="2" charset="-78"/>
              </a:rPr>
              <a:t> أو أي إشارة عد ، يمكن أن يكون العد تصاعديا أو تنازليا .  </a:t>
            </a:r>
            <a:endParaRPr lang="fr-FR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429" name="Rectangle 131"/>
          <p:cNvSpPr>
            <a:spLocks noChangeArrowheads="1"/>
          </p:cNvSpPr>
          <p:nvPr/>
        </p:nvSpPr>
        <p:spPr bwMode="auto">
          <a:xfrm>
            <a:off x="7323311" y="5845750"/>
            <a:ext cx="1694695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4</a:t>
            </a:r>
            <a:r>
              <a:rPr lang="ar-SA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ـ </a:t>
            </a:r>
            <a:r>
              <a:rPr lang="ar-DZ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تعريف العداد</a:t>
            </a:r>
            <a:r>
              <a:rPr lang="fr-FR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b="1" dirty="0" smtClean="0">
                <a:solidFill>
                  <a:srgbClr val="0000FF"/>
                </a:solidFill>
                <a:cs typeface="Arabic Transparent" pitchFamily="2" charset="-78"/>
              </a:rPr>
              <a:t> 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203" name="AutoShape 1388"/>
          <p:cNvSpPr>
            <a:spLocks/>
          </p:cNvSpPr>
          <p:nvPr/>
        </p:nvSpPr>
        <p:spPr bwMode="auto">
          <a:xfrm>
            <a:off x="6340428" y="2630142"/>
            <a:ext cx="144000" cy="2441932"/>
          </a:xfrm>
          <a:prstGeom prst="leftBracket">
            <a:avLst>
              <a:gd name="adj" fmla="val 0"/>
            </a:avLst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grpSp>
        <p:nvGrpSpPr>
          <p:cNvPr id="208" name="Groupe 207"/>
          <p:cNvGrpSpPr/>
          <p:nvPr/>
        </p:nvGrpSpPr>
        <p:grpSpPr>
          <a:xfrm>
            <a:off x="5785955" y="5366270"/>
            <a:ext cx="1656491" cy="362006"/>
            <a:chOff x="5785955" y="5366270"/>
            <a:chExt cx="1656491" cy="362006"/>
          </a:xfrm>
        </p:grpSpPr>
        <p:sp>
          <p:nvSpPr>
            <p:cNvPr id="207" name="Rectangle 206"/>
            <p:cNvSpPr/>
            <p:nvPr/>
          </p:nvSpPr>
          <p:spPr>
            <a:xfrm>
              <a:off x="5785955" y="5366270"/>
              <a:ext cx="1656000" cy="357190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Légende encadrée 2 203"/>
            <p:cNvSpPr/>
            <p:nvPr/>
          </p:nvSpPr>
          <p:spPr>
            <a:xfrm>
              <a:off x="5786446" y="5368276"/>
              <a:ext cx="1656000" cy="36000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1127"/>
                <a:gd name="adj6" fmla="val -38104"/>
              </a:avLst>
            </a:pr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DZ" sz="1600" b="1" dirty="0" smtClean="0"/>
                <a:t>إذن تحصلنا على عداد</a:t>
              </a:r>
              <a:endParaRPr lang="fr-FR" sz="1600" b="1" dirty="0"/>
            </a:p>
          </p:txBody>
        </p:sp>
      </p:grpSp>
      <p:sp>
        <p:nvSpPr>
          <p:cNvPr id="206" name="Text Box 1318"/>
          <p:cNvSpPr txBox="1">
            <a:spLocks noChangeArrowheads="1"/>
          </p:cNvSpPr>
          <p:nvPr/>
        </p:nvSpPr>
        <p:spPr bwMode="auto">
          <a:xfrm>
            <a:off x="7143768" y="1714488"/>
            <a:ext cx="2000232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2- جدول الحقيقة: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209" name="Text Box 1318"/>
          <p:cNvSpPr txBox="1">
            <a:spLocks noChangeArrowheads="1"/>
          </p:cNvSpPr>
          <p:nvPr/>
        </p:nvSpPr>
        <p:spPr bwMode="auto">
          <a:xfrm>
            <a:off x="1357290" y="0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u="sng" dirty="0" smtClean="0">
                <a:cs typeface="Arabic Transparent" pitchFamily="2" charset="-78"/>
              </a:rPr>
              <a:t>التركيب:</a:t>
            </a:r>
            <a:endParaRPr lang="fr-FR" b="1" u="sng" dirty="0">
              <a:cs typeface="Arabic Transparent" pitchFamily="2" charset="-78"/>
            </a:endParaRPr>
          </a:p>
        </p:txBody>
      </p:sp>
      <p:sp>
        <p:nvSpPr>
          <p:cNvPr id="210" name="Text Box 1318"/>
          <p:cNvSpPr txBox="1">
            <a:spLocks noChangeArrowheads="1"/>
          </p:cNvSpPr>
          <p:nvPr/>
        </p:nvSpPr>
        <p:spPr bwMode="auto">
          <a:xfrm>
            <a:off x="5857884" y="714356"/>
            <a:ext cx="142872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1- 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6" grpId="0" animBg="1"/>
      <p:bldP spid="87" grpId="0" animBg="1"/>
      <p:bldP spid="88" grpId="0" animBg="1"/>
      <p:bldP spid="89" grpId="0" animBg="1"/>
      <p:bldP spid="106" grpId="0" animBg="1"/>
      <p:bldP spid="107" grpId="0" animBg="1"/>
      <p:bldP spid="108" grpId="0" animBg="1"/>
      <p:bldP spid="109" grpId="0" animBg="1"/>
      <p:bldP spid="325" grpId="0"/>
      <p:bldP spid="362" grpId="0"/>
      <p:bldP spid="363" grpId="0"/>
      <p:bldP spid="368" grpId="0"/>
      <p:bldP spid="369" grpId="0"/>
      <p:bldP spid="370" grpId="0"/>
      <p:bldP spid="371" grpId="0"/>
      <p:bldP spid="380" grpId="0"/>
      <p:bldP spid="381" grpId="0"/>
      <p:bldP spid="385" grpId="0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/>
      <p:bldP spid="394" grpId="0"/>
      <p:bldP spid="395" grpId="0"/>
      <p:bldP spid="396" grpId="0"/>
      <p:bldP spid="397" grpId="0"/>
      <p:bldP spid="419" grpId="0"/>
      <p:bldP spid="420" grpId="0"/>
      <p:bldP spid="425" grpId="0"/>
      <p:bldP spid="426" grpId="0"/>
      <p:bldP spid="427" grpId="0"/>
      <p:bldP spid="428" grpId="0"/>
      <p:bldP spid="429" grpId="0"/>
      <p:bldP spid="203" grpId="0" animBg="1"/>
      <p:bldP spid="20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37" y="2140857"/>
            <a:ext cx="2944495" cy="1975485"/>
          </a:xfrm>
          <a:prstGeom prst="rect">
            <a:avLst/>
          </a:prstGeom>
          <a:noFill/>
        </p:spPr>
      </p:pic>
      <p:grpSp>
        <p:nvGrpSpPr>
          <p:cNvPr id="55" name="Groupe 54"/>
          <p:cNvGrpSpPr/>
          <p:nvPr/>
        </p:nvGrpSpPr>
        <p:grpSpPr>
          <a:xfrm>
            <a:off x="738098" y="2176670"/>
            <a:ext cx="864000" cy="1261946"/>
            <a:chOff x="738098" y="1697499"/>
            <a:chExt cx="864000" cy="1261946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749973" y="2959445"/>
              <a:ext cx="252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en angle 14"/>
            <p:cNvCxnSpPr/>
            <p:nvPr/>
          </p:nvCxnSpPr>
          <p:spPr>
            <a:xfrm flipV="1">
              <a:off x="738098" y="1697499"/>
              <a:ext cx="864000" cy="1260000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71406" y="2712361"/>
            <a:ext cx="904944" cy="369332"/>
            <a:chOff x="71406" y="2233190"/>
            <a:chExt cx="904944" cy="369332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404846" y="2423566"/>
              <a:ext cx="57150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1406" y="2233190"/>
              <a:ext cx="5000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/>
                <a:t>H</a:t>
              </a:r>
              <a:endParaRPr lang="fr-FR" b="1" dirty="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2797737" y="3950933"/>
            <a:ext cx="785818" cy="814494"/>
            <a:chOff x="2797737" y="3471762"/>
            <a:chExt cx="785818" cy="814494"/>
          </a:xfrm>
        </p:grpSpPr>
        <p:sp>
          <p:nvSpPr>
            <p:cNvPr id="20" name="Parenthèse fermante 19"/>
            <p:cNvSpPr/>
            <p:nvPr/>
          </p:nvSpPr>
          <p:spPr>
            <a:xfrm rot="5400000">
              <a:off x="3030974" y="3327762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2" name="Groupe 32"/>
            <p:cNvGrpSpPr/>
            <p:nvPr/>
          </p:nvGrpSpPr>
          <p:grpSpPr>
            <a:xfrm>
              <a:off x="2940801" y="3685700"/>
              <a:ext cx="334582" cy="275731"/>
              <a:chOff x="5214942" y="4572008"/>
              <a:chExt cx="334582" cy="275731"/>
            </a:xfrm>
          </p:grpSpPr>
          <p:cxnSp>
            <p:nvCxnSpPr>
              <p:cNvPr id="25" name="Connecteur droit 24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20640000" flipV="1">
                <a:off x="5214942" y="4733212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/>
            <p:cNvSpPr txBox="1"/>
            <p:nvPr/>
          </p:nvSpPr>
          <p:spPr>
            <a:xfrm>
              <a:off x="2797737" y="3947702"/>
              <a:ext cx="78581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pic>
        <p:nvPicPr>
          <p:cNvPr id="29" name="Image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12" y="2122221"/>
            <a:ext cx="2944495" cy="1975485"/>
          </a:xfrm>
          <a:prstGeom prst="rect">
            <a:avLst/>
          </a:prstGeom>
          <a:noFill/>
        </p:spPr>
      </p:pic>
      <p:cxnSp>
        <p:nvCxnSpPr>
          <p:cNvPr id="33" name="Connecteur en angle 32"/>
          <p:cNvCxnSpPr/>
          <p:nvPr/>
        </p:nvCxnSpPr>
        <p:spPr>
          <a:xfrm flipV="1">
            <a:off x="6326351" y="1693593"/>
            <a:ext cx="1332000" cy="468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215338" y="1336403"/>
            <a:ext cx="78581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N=48</a:t>
            </a:r>
            <a:endParaRPr lang="fr-FR" b="1" dirty="0"/>
          </a:p>
        </p:txBody>
      </p:sp>
      <p:grpSp>
        <p:nvGrpSpPr>
          <p:cNvPr id="62" name="Groupe 61"/>
          <p:cNvGrpSpPr/>
          <p:nvPr/>
        </p:nvGrpSpPr>
        <p:grpSpPr>
          <a:xfrm>
            <a:off x="4321873" y="2158034"/>
            <a:ext cx="864000" cy="1261946"/>
            <a:chOff x="4321873" y="1678863"/>
            <a:chExt cx="864000" cy="1261946"/>
          </a:xfrm>
        </p:grpSpPr>
        <p:cxnSp>
          <p:nvCxnSpPr>
            <p:cNvPr id="27" name="Connecteur droit 26"/>
            <p:cNvCxnSpPr/>
            <p:nvPr/>
          </p:nvCxnSpPr>
          <p:spPr>
            <a:xfrm flipV="1">
              <a:off x="4333748" y="2940809"/>
              <a:ext cx="252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en angle 38"/>
            <p:cNvCxnSpPr/>
            <p:nvPr/>
          </p:nvCxnSpPr>
          <p:spPr>
            <a:xfrm flipV="1">
              <a:off x="4321873" y="1678863"/>
              <a:ext cx="864000" cy="1260000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en angle 41"/>
          <p:cNvCxnSpPr/>
          <p:nvPr/>
        </p:nvCxnSpPr>
        <p:spPr>
          <a:xfrm flipV="1">
            <a:off x="3310054" y="1403607"/>
            <a:ext cx="4428000" cy="756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rganigramme : Délai 42"/>
          <p:cNvSpPr>
            <a:spLocks noChangeAspect="1"/>
          </p:cNvSpPr>
          <p:nvPr/>
        </p:nvSpPr>
        <p:spPr>
          <a:xfrm>
            <a:off x="7592774" y="1336403"/>
            <a:ext cx="432000" cy="432000"/>
          </a:xfrm>
          <a:prstGeom prst="flowChartDelay">
            <a:avLst/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e 63"/>
          <p:cNvGrpSpPr/>
          <p:nvPr/>
        </p:nvGrpSpPr>
        <p:grpSpPr>
          <a:xfrm>
            <a:off x="6365471" y="3932297"/>
            <a:ext cx="785818" cy="814494"/>
            <a:chOff x="6381512" y="3453126"/>
            <a:chExt cx="785818" cy="814494"/>
          </a:xfrm>
        </p:grpSpPr>
        <p:sp>
          <p:nvSpPr>
            <p:cNvPr id="40" name="Parenthèse fermante 39"/>
            <p:cNvSpPr/>
            <p:nvPr/>
          </p:nvSpPr>
          <p:spPr>
            <a:xfrm rot="5400000">
              <a:off x="6630047" y="3309126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45" name="Groupe 32"/>
            <p:cNvGrpSpPr/>
            <p:nvPr/>
          </p:nvGrpSpPr>
          <p:grpSpPr>
            <a:xfrm>
              <a:off x="6540342" y="3667064"/>
              <a:ext cx="334582" cy="275731"/>
              <a:chOff x="5214942" y="4572008"/>
              <a:chExt cx="334582" cy="275731"/>
            </a:xfrm>
          </p:grpSpPr>
          <p:cxnSp>
            <p:nvCxnSpPr>
              <p:cNvPr id="46" name="Connecteur droit 45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20640000" flipV="1">
                <a:off x="5214942" y="4739154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ZoneTexte 53"/>
            <p:cNvSpPr txBox="1"/>
            <p:nvPr/>
          </p:nvSpPr>
          <p:spPr>
            <a:xfrm>
              <a:off x="6381512" y="3929066"/>
              <a:ext cx="78581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cxnSp>
        <p:nvCxnSpPr>
          <p:cNvPr id="56" name="Connecteur en angle 55"/>
          <p:cNvCxnSpPr/>
          <p:nvPr/>
        </p:nvCxnSpPr>
        <p:spPr>
          <a:xfrm>
            <a:off x="3324160" y="2151102"/>
            <a:ext cx="1224000" cy="720000"/>
          </a:xfrm>
          <a:prstGeom prst="bentConnector3">
            <a:avLst/>
          </a:prstGeom>
          <a:ln>
            <a:solidFill>
              <a:srgbClr val="FF0000"/>
            </a:solidFill>
            <a:headEnd type="oval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071670" y="4896161"/>
            <a:ext cx="9542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الآحاد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500694" y="4896161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العشرات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357950" y="142852"/>
            <a:ext cx="264320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9-عداد 7490 بترديد 48: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1603317" y="1550717"/>
            <a:ext cx="6673457" cy="3362400"/>
            <a:chOff x="1603317" y="1071546"/>
            <a:chExt cx="6673457" cy="3362400"/>
          </a:xfrm>
        </p:grpSpPr>
        <p:sp>
          <p:nvSpPr>
            <p:cNvPr id="34" name="Parenthèse fermante 33"/>
            <p:cNvSpPr/>
            <p:nvPr/>
          </p:nvSpPr>
          <p:spPr>
            <a:xfrm rot="5400000">
              <a:off x="1747317" y="3351324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51" name="Parenthèse fermante 50"/>
            <p:cNvSpPr/>
            <p:nvPr/>
          </p:nvSpPr>
          <p:spPr>
            <a:xfrm rot="5400000">
              <a:off x="5325236" y="3332688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1857356" y="1071546"/>
              <a:ext cx="6419418" cy="3362400"/>
              <a:chOff x="1857356" y="1071546"/>
              <a:chExt cx="6419418" cy="3362400"/>
            </a:xfrm>
          </p:grpSpPr>
          <p:cxnSp>
            <p:nvCxnSpPr>
              <p:cNvPr id="44" name="Connecteur droit 43"/>
              <p:cNvCxnSpPr/>
              <p:nvPr/>
            </p:nvCxnSpPr>
            <p:spPr>
              <a:xfrm flipV="1">
                <a:off x="8024774" y="1071546"/>
                <a:ext cx="25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Parenthèse fermante 58"/>
              <p:cNvSpPr/>
              <p:nvPr/>
            </p:nvSpPr>
            <p:spPr>
              <a:xfrm rot="5400000">
                <a:off x="3286116" y="2285992"/>
                <a:ext cx="714380" cy="3571900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008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2" name="Connecteur en angle 51"/>
              <p:cNvCxnSpPr/>
              <p:nvPr/>
            </p:nvCxnSpPr>
            <p:spPr>
              <a:xfrm rot="5400000" flipH="1" flipV="1">
                <a:off x="5170056" y="1330746"/>
                <a:ext cx="3362400" cy="2844000"/>
              </a:xfrm>
              <a:prstGeom prst="bentConnector3">
                <a:avLst>
                  <a:gd name="adj1" fmla="val 408"/>
                </a:avLst>
              </a:prstGeom>
              <a:ln>
                <a:solidFill>
                  <a:srgbClr val="008000"/>
                </a:solidFill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  <p:bldP spid="58" grpId="0"/>
      <p:bldP spid="4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37" y="2128715"/>
            <a:ext cx="2944495" cy="1975485"/>
          </a:xfrm>
          <a:prstGeom prst="rect">
            <a:avLst/>
          </a:prstGeom>
          <a:noFill/>
        </p:spPr>
      </p:pic>
      <p:grpSp>
        <p:nvGrpSpPr>
          <p:cNvPr id="53" name="Groupe 52"/>
          <p:cNvGrpSpPr/>
          <p:nvPr/>
        </p:nvGrpSpPr>
        <p:grpSpPr>
          <a:xfrm>
            <a:off x="738098" y="2164528"/>
            <a:ext cx="864000" cy="1261946"/>
            <a:chOff x="738098" y="1768937"/>
            <a:chExt cx="864000" cy="1261946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749973" y="3030883"/>
              <a:ext cx="252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en angle 14"/>
            <p:cNvCxnSpPr/>
            <p:nvPr/>
          </p:nvCxnSpPr>
          <p:spPr>
            <a:xfrm flipV="1">
              <a:off x="738098" y="1768937"/>
              <a:ext cx="864000" cy="1260000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71406" y="2700219"/>
            <a:ext cx="904944" cy="369332"/>
            <a:chOff x="71406" y="2304628"/>
            <a:chExt cx="904944" cy="369332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404846" y="2495004"/>
              <a:ext cx="57150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1406" y="2304628"/>
              <a:ext cx="5000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/>
                <a:t>H</a:t>
              </a:r>
              <a:endParaRPr lang="fr-FR" b="1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2797737" y="3938791"/>
            <a:ext cx="785818" cy="814494"/>
            <a:chOff x="2797737" y="3543200"/>
            <a:chExt cx="785818" cy="814494"/>
          </a:xfrm>
        </p:grpSpPr>
        <p:sp>
          <p:nvSpPr>
            <p:cNvPr id="20" name="Parenthèse fermante 19"/>
            <p:cNvSpPr/>
            <p:nvPr/>
          </p:nvSpPr>
          <p:spPr>
            <a:xfrm rot="5400000">
              <a:off x="3030974" y="3399200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2" name="Groupe 32"/>
            <p:cNvGrpSpPr/>
            <p:nvPr/>
          </p:nvGrpSpPr>
          <p:grpSpPr>
            <a:xfrm>
              <a:off x="2940801" y="3757138"/>
              <a:ext cx="334582" cy="277505"/>
              <a:chOff x="5214942" y="4572008"/>
              <a:chExt cx="334582" cy="277505"/>
            </a:xfrm>
          </p:grpSpPr>
          <p:cxnSp>
            <p:nvCxnSpPr>
              <p:cNvPr id="25" name="Connecteur droit 24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20640000" flipV="1">
                <a:off x="5214942" y="4741513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/>
            <p:cNvSpPr txBox="1"/>
            <p:nvPr/>
          </p:nvSpPr>
          <p:spPr>
            <a:xfrm>
              <a:off x="2797737" y="4019140"/>
              <a:ext cx="78581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pic>
        <p:nvPicPr>
          <p:cNvPr id="29" name="Image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12" y="2110079"/>
            <a:ext cx="2944495" cy="1975485"/>
          </a:xfrm>
          <a:prstGeom prst="rect">
            <a:avLst/>
          </a:prstGeom>
          <a:noFill/>
        </p:spPr>
      </p:pic>
      <p:cxnSp>
        <p:nvCxnSpPr>
          <p:cNvPr id="33" name="Connecteur en angle 32"/>
          <p:cNvCxnSpPr/>
          <p:nvPr/>
        </p:nvCxnSpPr>
        <p:spPr>
          <a:xfrm flipV="1">
            <a:off x="6326351" y="1681451"/>
            <a:ext cx="1332000" cy="468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215338" y="1324261"/>
            <a:ext cx="78581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N=</a:t>
            </a:r>
            <a:r>
              <a:rPr lang="ar-DZ" b="1" dirty="0" smtClean="0"/>
              <a:t>50</a:t>
            </a:r>
            <a:endParaRPr lang="fr-FR" b="1" dirty="0"/>
          </a:p>
        </p:txBody>
      </p:sp>
      <p:grpSp>
        <p:nvGrpSpPr>
          <p:cNvPr id="61" name="Groupe 60"/>
          <p:cNvGrpSpPr/>
          <p:nvPr/>
        </p:nvGrpSpPr>
        <p:grpSpPr>
          <a:xfrm>
            <a:off x="4321873" y="2145892"/>
            <a:ext cx="864000" cy="1261946"/>
            <a:chOff x="4321873" y="1750301"/>
            <a:chExt cx="864000" cy="1261946"/>
          </a:xfrm>
        </p:grpSpPr>
        <p:cxnSp>
          <p:nvCxnSpPr>
            <p:cNvPr id="27" name="Connecteur droit 26"/>
            <p:cNvCxnSpPr/>
            <p:nvPr/>
          </p:nvCxnSpPr>
          <p:spPr>
            <a:xfrm flipV="1">
              <a:off x="4333748" y="3012247"/>
              <a:ext cx="252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en angle 38"/>
            <p:cNvCxnSpPr/>
            <p:nvPr/>
          </p:nvCxnSpPr>
          <p:spPr>
            <a:xfrm flipV="1">
              <a:off x="4321873" y="1750301"/>
              <a:ext cx="864000" cy="1260000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en angle 41"/>
          <p:cNvCxnSpPr/>
          <p:nvPr/>
        </p:nvCxnSpPr>
        <p:spPr>
          <a:xfrm flipV="1">
            <a:off x="5201294" y="1391465"/>
            <a:ext cx="2520000" cy="756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rganigramme : Délai 42"/>
          <p:cNvSpPr>
            <a:spLocks noChangeAspect="1"/>
          </p:cNvSpPr>
          <p:nvPr/>
        </p:nvSpPr>
        <p:spPr>
          <a:xfrm>
            <a:off x="7592774" y="1324261"/>
            <a:ext cx="432000" cy="432000"/>
          </a:xfrm>
          <a:prstGeom prst="flowChartDelay">
            <a:avLst/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3" name="Groupe 62"/>
          <p:cNvGrpSpPr/>
          <p:nvPr/>
        </p:nvGrpSpPr>
        <p:grpSpPr>
          <a:xfrm>
            <a:off x="6381512" y="3920155"/>
            <a:ext cx="785818" cy="814494"/>
            <a:chOff x="6381512" y="3524564"/>
            <a:chExt cx="785818" cy="814494"/>
          </a:xfrm>
        </p:grpSpPr>
        <p:sp>
          <p:nvSpPr>
            <p:cNvPr id="40" name="Parenthèse fermante 39"/>
            <p:cNvSpPr/>
            <p:nvPr/>
          </p:nvSpPr>
          <p:spPr>
            <a:xfrm rot="5400000">
              <a:off x="6614281" y="3380564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e 32"/>
            <p:cNvGrpSpPr/>
            <p:nvPr/>
          </p:nvGrpSpPr>
          <p:grpSpPr>
            <a:xfrm>
              <a:off x="6524576" y="3738502"/>
              <a:ext cx="334582" cy="277505"/>
              <a:chOff x="5214942" y="4572008"/>
              <a:chExt cx="334582" cy="277505"/>
            </a:xfrm>
          </p:grpSpPr>
          <p:cxnSp>
            <p:nvCxnSpPr>
              <p:cNvPr id="46" name="Connecteur droit 45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20640000" flipV="1">
                <a:off x="5214942" y="4741513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ZoneTexte 53"/>
            <p:cNvSpPr txBox="1"/>
            <p:nvPr/>
          </p:nvSpPr>
          <p:spPr>
            <a:xfrm>
              <a:off x="6381512" y="4000504"/>
              <a:ext cx="78581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cxnSp>
        <p:nvCxnSpPr>
          <p:cNvPr id="56" name="Connecteur en angle 55"/>
          <p:cNvCxnSpPr/>
          <p:nvPr/>
        </p:nvCxnSpPr>
        <p:spPr>
          <a:xfrm>
            <a:off x="3324160" y="2151152"/>
            <a:ext cx="1224000" cy="720000"/>
          </a:xfrm>
          <a:prstGeom prst="bentConnector3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071670" y="4884019"/>
            <a:ext cx="9542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الآحاد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715008" y="4896161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العشرات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357950" y="142852"/>
            <a:ext cx="264320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10- عداد 7490 بترديد 50: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60" name="Groupe 59"/>
          <p:cNvGrpSpPr/>
          <p:nvPr/>
        </p:nvGrpSpPr>
        <p:grpSpPr>
          <a:xfrm>
            <a:off x="1603317" y="1538575"/>
            <a:ext cx="6673457" cy="3364114"/>
            <a:chOff x="1603317" y="1142984"/>
            <a:chExt cx="6673457" cy="3364114"/>
          </a:xfrm>
        </p:grpSpPr>
        <p:sp>
          <p:nvSpPr>
            <p:cNvPr id="51" name="Parenthèse fermante 50"/>
            <p:cNvSpPr/>
            <p:nvPr/>
          </p:nvSpPr>
          <p:spPr>
            <a:xfrm rot="5400000">
              <a:off x="5330858" y="3404126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55" name="Groupe 54"/>
            <p:cNvGrpSpPr/>
            <p:nvPr/>
          </p:nvGrpSpPr>
          <p:grpSpPr>
            <a:xfrm>
              <a:off x="1603317" y="1142984"/>
              <a:ext cx="6673457" cy="3364114"/>
              <a:chOff x="1603317" y="1142984"/>
              <a:chExt cx="6673457" cy="3364114"/>
            </a:xfrm>
          </p:grpSpPr>
          <p:sp>
            <p:nvSpPr>
              <p:cNvPr id="34" name="Parenthèse fermante 33"/>
              <p:cNvSpPr/>
              <p:nvPr/>
            </p:nvSpPr>
            <p:spPr>
              <a:xfrm rot="5400000">
                <a:off x="1747317" y="3422762"/>
                <a:ext cx="216000" cy="504000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 flipV="1">
                <a:off x="8024774" y="1142984"/>
                <a:ext cx="25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Parenthèse fermante 58"/>
              <p:cNvSpPr/>
              <p:nvPr/>
            </p:nvSpPr>
            <p:spPr>
              <a:xfrm rot="5400000">
                <a:off x="3286116" y="2357430"/>
                <a:ext cx="714380" cy="3571900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008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5" name="Connecteur en angle 44"/>
              <p:cNvCxnSpPr/>
              <p:nvPr/>
            </p:nvCxnSpPr>
            <p:spPr>
              <a:xfrm rot="5400000" flipH="1" flipV="1">
                <a:off x="5170056" y="1403898"/>
                <a:ext cx="3362400" cy="2844000"/>
              </a:xfrm>
              <a:prstGeom prst="bentConnector3">
                <a:avLst>
                  <a:gd name="adj1" fmla="val 408"/>
                </a:avLst>
              </a:prstGeom>
              <a:ln>
                <a:solidFill>
                  <a:srgbClr val="008000"/>
                </a:solidFill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  <p:bldP spid="57" grpId="0"/>
      <p:bldP spid="58" grpId="0"/>
      <p:bldP spid="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37" y="2304628"/>
            <a:ext cx="2944495" cy="1975485"/>
          </a:xfrm>
          <a:prstGeom prst="rect">
            <a:avLst/>
          </a:prstGeom>
          <a:noFill/>
        </p:spPr>
      </p:pic>
      <p:grpSp>
        <p:nvGrpSpPr>
          <p:cNvPr id="61" name="Groupe 60"/>
          <p:cNvGrpSpPr/>
          <p:nvPr/>
        </p:nvGrpSpPr>
        <p:grpSpPr>
          <a:xfrm>
            <a:off x="738098" y="2340441"/>
            <a:ext cx="864000" cy="1261946"/>
            <a:chOff x="738098" y="2340441"/>
            <a:chExt cx="864000" cy="1261946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749973" y="3602387"/>
              <a:ext cx="252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en angle 14"/>
            <p:cNvCxnSpPr/>
            <p:nvPr/>
          </p:nvCxnSpPr>
          <p:spPr>
            <a:xfrm flipV="1">
              <a:off x="738098" y="2340441"/>
              <a:ext cx="864000" cy="1260000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e 61"/>
          <p:cNvGrpSpPr/>
          <p:nvPr/>
        </p:nvGrpSpPr>
        <p:grpSpPr>
          <a:xfrm>
            <a:off x="71406" y="2876132"/>
            <a:ext cx="904944" cy="369332"/>
            <a:chOff x="71406" y="2876132"/>
            <a:chExt cx="904944" cy="369332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404846" y="3066508"/>
              <a:ext cx="571504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1406" y="2876132"/>
              <a:ext cx="5000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/>
                <a:t>H</a:t>
              </a:r>
              <a:endParaRPr lang="fr-FR" b="1" dirty="0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2797737" y="4114704"/>
            <a:ext cx="785818" cy="814494"/>
            <a:chOff x="2797737" y="4114704"/>
            <a:chExt cx="785818" cy="814494"/>
          </a:xfrm>
        </p:grpSpPr>
        <p:sp>
          <p:nvSpPr>
            <p:cNvPr id="20" name="Parenthèse fermante 19"/>
            <p:cNvSpPr/>
            <p:nvPr/>
          </p:nvSpPr>
          <p:spPr>
            <a:xfrm rot="5400000">
              <a:off x="3027575" y="3970704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2" name="Groupe 32"/>
            <p:cNvGrpSpPr/>
            <p:nvPr/>
          </p:nvGrpSpPr>
          <p:grpSpPr>
            <a:xfrm>
              <a:off x="2940801" y="4328642"/>
              <a:ext cx="334582" cy="275731"/>
              <a:chOff x="5214942" y="4572008"/>
              <a:chExt cx="334582" cy="275731"/>
            </a:xfrm>
          </p:grpSpPr>
          <p:cxnSp>
            <p:nvCxnSpPr>
              <p:cNvPr id="25" name="Connecteur droit 24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20640000" flipV="1">
                <a:off x="5214942" y="4738062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/>
            <p:cNvSpPr txBox="1"/>
            <p:nvPr/>
          </p:nvSpPr>
          <p:spPr>
            <a:xfrm>
              <a:off x="2797737" y="4590644"/>
              <a:ext cx="78581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pic>
        <p:nvPicPr>
          <p:cNvPr id="29" name="Image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12" y="2285992"/>
            <a:ext cx="2944495" cy="1975485"/>
          </a:xfrm>
          <a:prstGeom prst="rect">
            <a:avLst/>
          </a:prstGeom>
          <a:noFill/>
        </p:spPr>
      </p:pic>
      <p:cxnSp>
        <p:nvCxnSpPr>
          <p:cNvPr id="33" name="Connecteur en angle 32"/>
          <p:cNvCxnSpPr/>
          <p:nvPr/>
        </p:nvCxnSpPr>
        <p:spPr>
          <a:xfrm flipV="1">
            <a:off x="6326351" y="1857364"/>
            <a:ext cx="1332000" cy="468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251914" y="1500174"/>
            <a:ext cx="78581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N=</a:t>
            </a:r>
            <a:r>
              <a:rPr lang="ar-DZ" b="1" dirty="0" smtClean="0"/>
              <a:t>51</a:t>
            </a:r>
            <a:endParaRPr lang="fr-FR" b="1" dirty="0"/>
          </a:p>
        </p:txBody>
      </p:sp>
      <p:grpSp>
        <p:nvGrpSpPr>
          <p:cNvPr id="60" name="Groupe 59"/>
          <p:cNvGrpSpPr/>
          <p:nvPr/>
        </p:nvGrpSpPr>
        <p:grpSpPr>
          <a:xfrm>
            <a:off x="4321873" y="2321805"/>
            <a:ext cx="864000" cy="1261946"/>
            <a:chOff x="4321873" y="2321805"/>
            <a:chExt cx="864000" cy="1261946"/>
          </a:xfrm>
        </p:grpSpPr>
        <p:cxnSp>
          <p:nvCxnSpPr>
            <p:cNvPr id="27" name="Connecteur droit 26"/>
            <p:cNvCxnSpPr/>
            <p:nvPr/>
          </p:nvCxnSpPr>
          <p:spPr>
            <a:xfrm flipV="1">
              <a:off x="4333748" y="3583751"/>
              <a:ext cx="2520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en angle 38"/>
            <p:cNvCxnSpPr/>
            <p:nvPr/>
          </p:nvCxnSpPr>
          <p:spPr>
            <a:xfrm flipV="1">
              <a:off x="4321873" y="2321805"/>
              <a:ext cx="864000" cy="1260000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en angle 41"/>
          <p:cNvCxnSpPr/>
          <p:nvPr/>
        </p:nvCxnSpPr>
        <p:spPr>
          <a:xfrm flipV="1">
            <a:off x="5201294" y="1692022"/>
            <a:ext cx="2520000" cy="648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5" name="Groupe 54"/>
          <p:cNvGrpSpPr/>
          <p:nvPr/>
        </p:nvGrpSpPr>
        <p:grpSpPr>
          <a:xfrm>
            <a:off x="6381512" y="4096068"/>
            <a:ext cx="785818" cy="814494"/>
            <a:chOff x="6381512" y="4096068"/>
            <a:chExt cx="785818" cy="814494"/>
          </a:xfrm>
        </p:grpSpPr>
        <p:sp>
          <p:nvSpPr>
            <p:cNvPr id="40" name="Parenthèse fermante 39"/>
            <p:cNvSpPr/>
            <p:nvPr/>
          </p:nvSpPr>
          <p:spPr>
            <a:xfrm rot="5400000">
              <a:off x="6610882" y="3952068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e 32"/>
            <p:cNvGrpSpPr/>
            <p:nvPr/>
          </p:nvGrpSpPr>
          <p:grpSpPr>
            <a:xfrm>
              <a:off x="6524576" y="4310006"/>
              <a:ext cx="334582" cy="277453"/>
              <a:chOff x="5214942" y="4572008"/>
              <a:chExt cx="334582" cy="277453"/>
            </a:xfrm>
          </p:grpSpPr>
          <p:cxnSp>
            <p:nvCxnSpPr>
              <p:cNvPr id="46" name="Connecteur droit 45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20640000" flipV="1">
                <a:off x="5214942" y="4741461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ZoneTexte 53"/>
            <p:cNvSpPr txBox="1"/>
            <p:nvPr/>
          </p:nvSpPr>
          <p:spPr>
            <a:xfrm>
              <a:off x="6381512" y="4572008"/>
              <a:ext cx="785818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cxnSp>
        <p:nvCxnSpPr>
          <p:cNvPr id="56" name="Connecteur en angle 55"/>
          <p:cNvCxnSpPr/>
          <p:nvPr/>
        </p:nvCxnSpPr>
        <p:spPr>
          <a:xfrm>
            <a:off x="3311968" y="2327065"/>
            <a:ext cx="1224000" cy="720000"/>
          </a:xfrm>
          <a:prstGeom prst="bentConnector3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071670" y="5059932"/>
            <a:ext cx="9542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الآحاد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715008" y="507207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العشرات</a:t>
            </a:r>
            <a:endParaRPr lang="fr-FR" sz="2400" b="1" dirty="0">
              <a:solidFill>
                <a:srgbClr val="FFFF00"/>
              </a:solidFill>
            </a:endParaRPr>
          </a:p>
        </p:txBody>
      </p:sp>
      <p:cxnSp>
        <p:nvCxnSpPr>
          <p:cNvPr id="41" name="Connecteur en angle 40"/>
          <p:cNvCxnSpPr/>
          <p:nvPr/>
        </p:nvCxnSpPr>
        <p:spPr>
          <a:xfrm flipV="1">
            <a:off x="1615746" y="1547514"/>
            <a:ext cx="6012000" cy="792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rganigramme : Délai 42"/>
          <p:cNvSpPr>
            <a:spLocks noChangeAspect="1"/>
          </p:cNvSpPr>
          <p:nvPr/>
        </p:nvSpPr>
        <p:spPr>
          <a:xfrm>
            <a:off x="7592774" y="1486526"/>
            <a:ext cx="432000" cy="432000"/>
          </a:xfrm>
          <a:prstGeom prst="flowChartDelay">
            <a:avLst/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6143636" y="142852"/>
            <a:ext cx="28575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11- عداد 7490 بترديد 51: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1599918" y="1677912"/>
            <a:ext cx="6676856" cy="3394162"/>
            <a:chOff x="1599918" y="1677912"/>
            <a:chExt cx="6676856" cy="3394162"/>
          </a:xfrm>
        </p:grpSpPr>
        <p:sp>
          <p:nvSpPr>
            <p:cNvPr id="34" name="Parenthèse fermante 33"/>
            <p:cNvSpPr/>
            <p:nvPr/>
          </p:nvSpPr>
          <p:spPr>
            <a:xfrm rot="5400000">
              <a:off x="1743918" y="3994266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>
            <a:xfrm flipV="1">
              <a:off x="8024774" y="1687192"/>
              <a:ext cx="25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Parenthèse fermante 50"/>
            <p:cNvSpPr/>
            <p:nvPr/>
          </p:nvSpPr>
          <p:spPr>
            <a:xfrm rot="5400000">
              <a:off x="5330858" y="3975630"/>
              <a:ext cx="216000" cy="5040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59" name="Parenthèse fermante 58"/>
            <p:cNvSpPr/>
            <p:nvPr/>
          </p:nvSpPr>
          <p:spPr>
            <a:xfrm rot="5400000">
              <a:off x="3286116" y="2928934"/>
              <a:ext cx="714380" cy="357190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52" name="Connecteur en angle 51"/>
            <p:cNvCxnSpPr/>
            <p:nvPr/>
          </p:nvCxnSpPr>
          <p:spPr>
            <a:xfrm rot="5400000" flipH="1" flipV="1">
              <a:off x="5159256" y="1947912"/>
              <a:ext cx="3384000" cy="2844000"/>
            </a:xfrm>
            <a:prstGeom prst="bentConnector3">
              <a:avLst>
                <a:gd name="adj1" fmla="val 408"/>
              </a:avLst>
            </a:prstGeom>
            <a:ln>
              <a:solidFill>
                <a:srgbClr val="008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/>
      <p:bldP spid="58" grpId="0"/>
      <p:bldP spid="43" grpId="0" animBg="1"/>
      <p:bldP spid="4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Connecteur en angle 78"/>
          <p:cNvCxnSpPr/>
          <p:nvPr/>
        </p:nvCxnSpPr>
        <p:spPr>
          <a:xfrm>
            <a:off x="4803160" y="2071678"/>
            <a:ext cx="849225" cy="499544"/>
          </a:xfrm>
          <a:prstGeom prst="bentConnector3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419" y="2054134"/>
            <a:ext cx="2042925" cy="1370613"/>
          </a:xfrm>
          <a:prstGeom prst="rect">
            <a:avLst/>
          </a:prstGeom>
          <a:noFill/>
        </p:spPr>
      </p:pic>
      <p:grpSp>
        <p:nvGrpSpPr>
          <p:cNvPr id="85" name="Groupe 84"/>
          <p:cNvGrpSpPr/>
          <p:nvPr/>
        </p:nvGrpSpPr>
        <p:grpSpPr>
          <a:xfrm>
            <a:off x="533965" y="2078981"/>
            <a:ext cx="599453" cy="875552"/>
            <a:chOff x="533965" y="2078981"/>
            <a:chExt cx="599453" cy="875552"/>
          </a:xfrm>
        </p:grpSpPr>
        <p:cxnSp>
          <p:nvCxnSpPr>
            <p:cNvPr id="17" name="Connecteur droit 16"/>
            <p:cNvCxnSpPr/>
            <p:nvPr/>
          </p:nvCxnSpPr>
          <p:spPr>
            <a:xfrm flipV="1">
              <a:off x="542204" y="2954533"/>
              <a:ext cx="174841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en angle 14"/>
            <p:cNvCxnSpPr/>
            <p:nvPr/>
          </p:nvCxnSpPr>
          <p:spPr>
            <a:xfrm flipV="1">
              <a:off x="533965" y="2078981"/>
              <a:ext cx="599453" cy="874202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-1746" y="2414074"/>
            <a:ext cx="701013" cy="256247"/>
            <a:chOff x="-1746" y="2414074"/>
            <a:chExt cx="701013" cy="256247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302751" y="2582735"/>
              <a:ext cx="396516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-1746" y="2414074"/>
              <a:ext cx="346952" cy="25624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smtClean="0"/>
                <a:t>H</a:t>
              </a:r>
              <a:endParaRPr lang="fr-FR" b="1" dirty="0"/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1857356" y="3309984"/>
            <a:ext cx="684000" cy="565105"/>
            <a:chOff x="1857356" y="3309984"/>
            <a:chExt cx="684000" cy="565105"/>
          </a:xfrm>
        </p:grpSpPr>
        <p:sp>
          <p:nvSpPr>
            <p:cNvPr id="20" name="Parenthèse fermante 19"/>
            <p:cNvSpPr/>
            <p:nvPr/>
          </p:nvSpPr>
          <p:spPr>
            <a:xfrm rot="5400000">
              <a:off x="2124789" y="3210075"/>
              <a:ext cx="149863" cy="349681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2" name="Groupe 32"/>
            <p:cNvGrpSpPr/>
            <p:nvPr/>
          </p:nvGrpSpPr>
          <p:grpSpPr>
            <a:xfrm>
              <a:off x="2062225" y="3458417"/>
              <a:ext cx="232137" cy="191305"/>
              <a:chOff x="5214942" y="4572008"/>
              <a:chExt cx="334582" cy="275731"/>
            </a:xfrm>
          </p:grpSpPr>
          <p:cxnSp>
            <p:nvCxnSpPr>
              <p:cNvPr id="25" name="Connecteur droit 24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rot="20640000" flipV="1">
                <a:off x="5214942" y="4727865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/>
            <p:cNvSpPr txBox="1"/>
            <p:nvPr/>
          </p:nvSpPr>
          <p:spPr>
            <a:xfrm>
              <a:off x="1857356" y="3640197"/>
              <a:ext cx="684000" cy="2348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pic>
        <p:nvPicPr>
          <p:cNvPr id="29" name="Image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884" y="2041204"/>
            <a:ext cx="2042925" cy="1370613"/>
          </a:xfrm>
          <a:prstGeom prst="rect">
            <a:avLst/>
          </a:prstGeom>
          <a:noFill/>
        </p:spPr>
      </p:pic>
      <p:cxnSp>
        <p:nvCxnSpPr>
          <p:cNvPr id="33" name="Connecteur en angle 32"/>
          <p:cNvCxnSpPr/>
          <p:nvPr/>
        </p:nvCxnSpPr>
        <p:spPr>
          <a:xfrm flipV="1">
            <a:off x="4017341" y="1716520"/>
            <a:ext cx="3708000" cy="360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3" name="Groupe 82"/>
          <p:cNvGrpSpPr/>
          <p:nvPr/>
        </p:nvGrpSpPr>
        <p:grpSpPr>
          <a:xfrm>
            <a:off x="3020429" y="2066052"/>
            <a:ext cx="599453" cy="875551"/>
            <a:chOff x="3020429" y="2066052"/>
            <a:chExt cx="599453" cy="875551"/>
          </a:xfrm>
        </p:grpSpPr>
        <p:cxnSp>
          <p:nvCxnSpPr>
            <p:cNvPr id="27" name="Connecteur droit 26"/>
            <p:cNvCxnSpPr/>
            <p:nvPr/>
          </p:nvCxnSpPr>
          <p:spPr>
            <a:xfrm flipV="1">
              <a:off x="3028668" y="2941603"/>
              <a:ext cx="174841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en angle 38"/>
            <p:cNvCxnSpPr/>
            <p:nvPr/>
          </p:nvCxnSpPr>
          <p:spPr>
            <a:xfrm flipV="1">
              <a:off x="3020429" y="2066052"/>
              <a:ext cx="599453" cy="874202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Connecteur en angle 41"/>
          <p:cNvCxnSpPr/>
          <p:nvPr/>
        </p:nvCxnSpPr>
        <p:spPr>
          <a:xfrm flipV="1">
            <a:off x="3618389" y="1616909"/>
            <a:ext cx="4104000" cy="449589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0" name="Groupe 79"/>
          <p:cNvGrpSpPr/>
          <p:nvPr/>
        </p:nvGrpSpPr>
        <p:grpSpPr>
          <a:xfrm>
            <a:off x="4343821" y="3297054"/>
            <a:ext cx="684000" cy="565105"/>
            <a:chOff x="4343821" y="3297054"/>
            <a:chExt cx="684000" cy="565105"/>
          </a:xfrm>
        </p:grpSpPr>
        <p:sp>
          <p:nvSpPr>
            <p:cNvPr id="40" name="Parenthèse fermante 39"/>
            <p:cNvSpPr/>
            <p:nvPr/>
          </p:nvSpPr>
          <p:spPr>
            <a:xfrm rot="5400000">
              <a:off x="4610929" y="3197145"/>
              <a:ext cx="149863" cy="349681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Groupe 32"/>
            <p:cNvGrpSpPr/>
            <p:nvPr/>
          </p:nvGrpSpPr>
          <p:grpSpPr>
            <a:xfrm>
              <a:off x="4548690" y="3445487"/>
              <a:ext cx="232137" cy="191305"/>
              <a:chOff x="5214942" y="4572008"/>
              <a:chExt cx="334582" cy="275731"/>
            </a:xfrm>
          </p:grpSpPr>
          <p:cxnSp>
            <p:nvCxnSpPr>
              <p:cNvPr id="46" name="Connecteur droit 45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20640000" flipV="1">
                <a:off x="5214942" y="4727865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ZoneTexte 53"/>
            <p:cNvSpPr txBox="1"/>
            <p:nvPr/>
          </p:nvSpPr>
          <p:spPr>
            <a:xfrm>
              <a:off x="4343821" y="3627267"/>
              <a:ext cx="684000" cy="2348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cxnSp>
        <p:nvCxnSpPr>
          <p:cNvPr id="56" name="Connecteur en angle 55"/>
          <p:cNvCxnSpPr/>
          <p:nvPr/>
        </p:nvCxnSpPr>
        <p:spPr>
          <a:xfrm>
            <a:off x="2314556" y="2061242"/>
            <a:ext cx="849225" cy="499544"/>
          </a:xfrm>
          <a:prstGeom prst="bentConnector3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1459212" y="3965794"/>
            <a:ext cx="90109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الآحاد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987002" y="3974218"/>
            <a:ext cx="11468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العشرات</a:t>
            </a:r>
            <a:endParaRPr lang="fr-FR" sz="2400" b="1" dirty="0">
              <a:solidFill>
                <a:srgbClr val="FFFF00"/>
              </a:solidFill>
            </a:endParaRPr>
          </a:p>
        </p:txBody>
      </p:sp>
      <p:cxnSp>
        <p:nvCxnSpPr>
          <p:cNvPr id="41" name="Connecteur en angle 40"/>
          <p:cNvCxnSpPr/>
          <p:nvPr/>
        </p:nvCxnSpPr>
        <p:spPr>
          <a:xfrm flipV="1">
            <a:off x="1917848" y="1528840"/>
            <a:ext cx="5904000" cy="549498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3" name="Image 5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9428" y="2058030"/>
            <a:ext cx="2042925" cy="1370613"/>
          </a:xfrm>
          <a:prstGeom prst="rect">
            <a:avLst/>
          </a:prstGeom>
          <a:noFill/>
        </p:spPr>
      </p:pic>
      <p:cxnSp>
        <p:nvCxnSpPr>
          <p:cNvPr id="55" name="Connecteur en angle 54"/>
          <p:cNvCxnSpPr/>
          <p:nvPr/>
        </p:nvCxnSpPr>
        <p:spPr>
          <a:xfrm flipV="1">
            <a:off x="6849703" y="1815235"/>
            <a:ext cx="924157" cy="288000"/>
          </a:xfrm>
          <a:prstGeom prst="bentConnector3">
            <a:avLst>
              <a:gd name="adj1" fmla="val 130"/>
            </a:avLst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8160304" y="1471877"/>
            <a:ext cx="98369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N=</a:t>
            </a:r>
            <a:r>
              <a:rPr lang="ar-DZ" b="1" dirty="0" smtClean="0"/>
              <a:t>234</a:t>
            </a:r>
            <a:endParaRPr lang="fr-FR" b="1" dirty="0"/>
          </a:p>
        </p:txBody>
      </p:sp>
      <p:grpSp>
        <p:nvGrpSpPr>
          <p:cNvPr id="82" name="Groupe 81"/>
          <p:cNvGrpSpPr/>
          <p:nvPr/>
        </p:nvGrpSpPr>
        <p:grpSpPr>
          <a:xfrm>
            <a:off x="5458973" y="2082878"/>
            <a:ext cx="599453" cy="875551"/>
            <a:chOff x="5458973" y="2082878"/>
            <a:chExt cx="599453" cy="875551"/>
          </a:xfrm>
        </p:grpSpPr>
        <p:cxnSp>
          <p:nvCxnSpPr>
            <p:cNvPr id="52" name="Connecteur droit 51"/>
            <p:cNvCxnSpPr/>
            <p:nvPr/>
          </p:nvCxnSpPr>
          <p:spPr>
            <a:xfrm flipV="1">
              <a:off x="5467212" y="2958429"/>
              <a:ext cx="174841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eur en angle 61"/>
            <p:cNvCxnSpPr/>
            <p:nvPr/>
          </p:nvCxnSpPr>
          <p:spPr>
            <a:xfrm flipV="1">
              <a:off x="5458973" y="2082878"/>
              <a:ext cx="599453" cy="874202"/>
            </a:xfrm>
            <a:prstGeom prst="bentConnector3">
              <a:avLst>
                <a:gd name="adj1" fmla="val 13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e 80"/>
          <p:cNvGrpSpPr/>
          <p:nvPr/>
        </p:nvGrpSpPr>
        <p:grpSpPr>
          <a:xfrm>
            <a:off x="6782365" y="3313880"/>
            <a:ext cx="684000" cy="565105"/>
            <a:chOff x="6782365" y="3313880"/>
            <a:chExt cx="684000" cy="565105"/>
          </a:xfrm>
        </p:grpSpPr>
        <p:sp>
          <p:nvSpPr>
            <p:cNvPr id="63" name="Parenthèse fermante 62"/>
            <p:cNvSpPr/>
            <p:nvPr/>
          </p:nvSpPr>
          <p:spPr>
            <a:xfrm rot="5400000">
              <a:off x="7049473" y="3213971"/>
              <a:ext cx="149863" cy="349681"/>
            </a:xfrm>
            <a:prstGeom prst="rightBracke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grpSp>
          <p:nvGrpSpPr>
            <p:cNvPr id="66" name="Groupe 32"/>
            <p:cNvGrpSpPr/>
            <p:nvPr/>
          </p:nvGrpSpPr>
          <p:grpSpPr>
            <a:xfrm>
              <a:off x="6987234" y="3462313"/>
              <a:ext cx="232137" cy="191305"/>
              <a:chOff x="5214942" y="4572008"/>
              <a:chExt cx="334582" cy="275731"/>
            </a:xfrm>
          </p:grpSpPr>
          <p:cxnSp>
            <p:nvCxnSpPr>
              <p:cNvPr id="67" name="Connecteur droit 66"/>
              <p:cNvCxnSpPr/>
              <p:nvPr/>
            </p:nvCxnSpPr>
            <p:spPr>
              <a:xfrm rot="5400000">
                <a:off x="5332588" y="4644008"/>
                <a:ext cx="144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 flipV="1">
                <a:off x="5261524" y="4727135"/>
                <a:ext cx="28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20640000" flipV="1">
                <a:off x="5427213" y="4739010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rot="20640000" flipV="1">
                <a:off x="5322193" y="4739739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rot="20640000" flipV="1">
                <a:off x="5214942" y="4727865"/>
                <a:ext cx="10800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3" name="ZoneTexte 72"/>
            <p:cNvSpPr txBox="1"/>
            <p:nvPr/>
          </p:nvSpPr>
          <p:spPr>
            <a:xfrm>
              <a:off x="6782365" y="3644093"/>
              <a:ext cx="684000" cy="2348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GND</a:t>
              </a:r>
              <a:endParaRPr lang="fr-FR" sz="1600" b="1" dirty="0"/>
            </a:p>
          </p:txBody>
        </p:sp>
      </p:grpSp>
      <p:sp>
        <p:nvSpPr>
          <p:cNvPr id="74" name="ZoneTexte 73"/>
          <p:cNvSpPr txBox="1"/>
          <p:nvPr/>
        </p:nvSpPr>
        <p:spPr>
          <a:xfrm>
            <a:off x="6639860" y="4004692"/>
            <a:ext cx="11468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rgbClr val="FFFF00"/>
                </a:solidFill>
              </a:rPr>
              <a:t>المئات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143636" y="142852"/>
            <a:ext cx="285752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FF0000"/>
                </a:solidFill>
              </a:rPr>
              <a:t>12- عداد 7490 بترديد 234: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1134264" y="1643050"/>
            <a:ext cx="7081074" cy="2857522"/>
            <a:chOff x="1134264" y="1643050"/>
            <a:chExt cx="7081074" cy="2857522"/>
          </a:xfrm>
        </p:grpSpPr>
        <p:cxnSp>
          <p:nvCxnSpPr>
            <p:cNvPr id="78" name="Connecteur droit 77"/>
            <p:cNvCxnSpPr/>
            <p:nvPr/>
          </p:nvCxnSpPr>
          <p:spPr>
            <a:xfrm rot="16200000" flipH="1" flipV="1">
              <a:off x="3268092" y="3978570"/>
              <a:ext cx="1044000" cy="0"/>
            </a:xfrm>
            <a:prstGeom prst="line">
              <a:avLst/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Groupe 83"/>
            <p:cNvGrpSpPr/>
            <p:nvPr/>
          </p:nvGrpSpPr>
          <p:grpSpPr>
            <a:xfrm>
              <a:off x="1134264" y="1643050"/>
              <a:ext cx="7081074" cy="2857522"/>
              <a:chOff x="1134264" y="1643050"/>
              <a:chExt cx="7081074" cy="2857522"/>
            </a:xfrm>
          </p:grpSpPr>
          <p:sp>
            <p:nvSpPr>
              <p:cNvPr id="34" name="Parenthèse fermante 33"/>
              <p:cNvSpPr/>
              <p:nvPr/>
            </p:nvSpPr>
            <p:spPr>
              <a:xfrm rot="5400000">
                <a:off x="1234173" y="3226423"/>
                <a:ext cx="149863" cy="349681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1" name="Parenthèse fermante 50"/>
              <p:cNvSpPr/>
              <p:nvPr/>
            </p:nvSpPr>
            <p:spPr>
              <a:xfrm rot="5400000">
                <a:off x="3720475" y="3213493"/>
                <a:ext cx="149863" cy="349681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65" name="Connecteur droit 64"/>
              <p:cNvCxnSpPr/>
              <p:nvPr/>
            </p:nvCxnSpPr>
            <p:spPr>
              <a:xfrm flipV="1">
                <a:off x="8028089" y="1656224"/>
                <a:ext cx="1748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Parenthèse fermante 71"/>
              <p:cNvSpPr/>
              <p:nvPr/>
            </p:nvSpPr>
            <p:spPr>
              <a:xfrm rot="5400000">
                <a:off x="6159019" y="3230319"/>
                <a:ext cx="149863" cy="349681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9" name="Parenthèse fermante 58"/>
              <p:cNvSpPr/>
              <p:nvPr/>
            </p:nvSpPr>
            <p:spPr>
              <a:xfrm rot="5400000">
                <a:off x="3265371" y="1523573"/>
                <a:ext cx="1021998" cy="4932000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008000"/>
                </a:solidFill>
                <a:headEnd type="oval" w="med" len="med"/>
                <a:tailEnd type="oval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76" name="Connecteur en angle 75"/>
              <p:cNvCxnSpPr/>
              <p:nvPr/>
            </p:nvCxnSpPr>
            <p:spPr>
              <a:xfrm rot="5400000" flipH="1" flipV="1">
                <a:off x="5803338" y="2075050"/>
                <a:ext cx="2844000" cy="1980000"/>
              </a:xfrm>
              <a:prstGeom prst="bentConnector3">
                <a:avLst>
                  <a:gd name="adj1" fmla="val 408"/>
                </a:avLst>
              </a:prstGeom>
              <a:ln>
                <a:solidFill>
                  <a:srgbClr val="008000"/>
                </a:solidFill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Organigramme : Délai 74"/>
          <p:cNvSpPr>
            <a:spLocks noChangeAspect="1"/>
          </p:cNvSpPr>
          <p:nvPr/>
        </p:nvSpPr>
        <p:spPr>
          <a:xfrm>
            <a:off x="7660122" y="1476056"/>
            <a:ext cx="396001" cy="396000"/>
          </a:xfrm>
          <a:prstGeom prst="flowChartDelay">
            <a:avLst/>
          </a:prstGeom>
          <a:ln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74" grpId="0"/>
      <p:bldP spid="64" grpId="0"/>
      <p:bldP spid="7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MG20220619115154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00" y="2071678"/>
            <a:ext cx="8960000" cy="4032000"/>
          </a:xfrm>
          <a:prstGeom prst="rect">
            <a:avLst/>
          </a:prstGeom>
          <a:noFill/>
        </p:spPr>
      </p:pic>
      <p:sp>
        <p:nvSpPr>
          <p:cNvPr id="5" name="Légende encadrée 2 4"/>
          <p:cNvSpPr/>
          <p:nvPr/>
        </p:nvSpPr>
        <p:spPr>
          <a:xfrm flipH="1">
            <a:off x="200846" y="1259542"/>
            <a:ext cx="1214446" cy="61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7273"/>
              <a:gd name="adj6" fmla="val -48678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إشارة الساعة </a:t>
            </a:r>
            <a:r>
              <a:rPr lang="fr-FR" b="1" dirty="0" smtClean="0">
                <a:solidFill>
                  <a:schemeClr val="tx1"/>
                </a:solidFill>
                <a:cs typeface="Arabic Transparent" pitchFamily="2" charset="-78"/>
              </a:rPr>
              <a:t>NE555</a:t>
            </a:r>
            <a:endParaRPr lang="fr-FR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6" name="Légende encadrée 2 5"/>
          <p:cNvSpPr/>
          <p:nvPr/>
        </p:nvSpPr>
        <p:spPr>
          <a:xfrm flipH="1">
            <a:off x="2272548" y="1259542"/>
            <a:ext cx="1285884" cy="61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1361"/>
              <a:gd name="adj6" fmla="val -86887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العداد </a:t>
            </a:r>
            <a:r>
              <a:rPr lang="fr-FR" b="1" dirty="0" smtClean="0">
                <a:solidFill>
                  <a:schemeClr val="tx1"/>
                </a:solidFill>
                <a:cs typeface="Arabic Transparent" pitchFamily="2" charset="-78"/>
              </a:rPr>
              <a:t>SN7490</a:t>
            </a:r>
            <a:endParaRPr lang="fr-FR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7" name="Légende encadrée 2 6"/>
          <p:cNvSpPr/>
          <p:nvPr/>
        </p:nvSpPr>
        <p:spPr>
          <a:xfrm flipH="1">
            <a:off x="4201374" y="1259542"/>
            <a:ext cx="1332000" cy="61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5958"/>
              <a:gd name="adj6" fmla="val -110589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مفكك الترميز</a:t>
            </a:r>
            <a:endParaRPr lang="fr-FR" b="1" dirty="0" smtClean="0">
              <a:solidFill>
                <a:schemeClr val="tx1"/>
              </a:solidFill>
              <a:cs typeface="Arabic Transparent" pitchFamily="2" charset="-78"/>
            </a:endParaRPr>
          </a:p>
          <a:p>
            <a:pPr algn="ctr" rtl="1"/>
            <a:r>
              <a:rPr lang="fr-FR" b="1" dirty="0" smtClean="0">
                <a:solidFill>
                  <a:schemeClr val="tx1"/>
                </a:solidFill>
                <a:cs typeface="Arabic Transparent" pitchFamily="2" charset="-78"/>
              </a:rPr>
              <a:t> SN7448</a:t>
            </a:r>
            <a:endParaRPr lang="fr-FR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8" name="Légende encadrée 2 7"/>
          <p:cNvSpPr/>
          <p:nvPr/>
        </p:nvSpPr>
        <p:spPr>
          <a:xfrm flipH="1">
            <a:off x="6415952" y="1300486"/>
            <a:ext cx="1152000" cy="61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4378"/>
              <a:gd name="adj6" fmla="val -77470"/>
            </a:avLst>
          </a:pr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b="1" dirty="0" err="1" smtClean="0">
                <a:solidFill>
                  <a:schemeClr val="tx1"/>
                </a:solidFill>
                <a:cs typeface="Arabic Transparent" pitchFamily="2" charset="-78"/>
              </a:rPr>
              <a:t>المرقن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fr-FR" b="1" dirty="0" smtClean="0">
                <a:solidFill>
                  <a:schemeClr val="tx1"/>
                </a:solidFill>
                <a:cs typeface="Arabic Transparent" pitchFamily="2" charset="-78"/>
              </a:rPr>
              <a:t>LTS313</a:t>
            </a:r>
            <a:endParaRPr lang="fr-FR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9" name="WordArt 3" descr="Papier Kraft"/>
          <p:cNvSpPr>
            <a:spLocks noChangeAspect="1" noChangeArrowheads="1" noChangeShapeType="1" noTextEdit="1"/>
          </p:cNvSpPr>
          <p:nvPr/>
        </p:nvSpPr>
        <p:spPr bwMode="auto">
          <a:xfrm>
            <a:off x="2000232" y="139480"/>
            <a:ext cx="5786478" cy="4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عداد </a:t>
            </a:r>
            <a:r>
              <a:rPr lang="fr-FR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SN74LS90</a:t>
            </a:r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+ مفكك ترميز+ مرقن</a:t>
            </a:r>
            <a:endParaRPr lang="fr-FR" sz="3600" b="1" kern="1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IMG20220619115200_BURST001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4" y="1218388"/>
            <a:ext cx="9040000" cy="4068000"/>
          </a:xfrm>
          <a:prstGeom prst="borderCallout2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929058" y="5429264"/>
            <a:ext cx="22944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(0101)</a:t>
            </a:r>
            <a:r>
              <a:rPr lang="fr-FR" sz="1600" b="1" dirty="0" smtClean="0"/>
              <a:t>2</a:t>
            </a:r>
            <a:r>
              <a:rPr lang="fr-FR" sz="2400" b="1" dirty="0" smtClean="0"/>
              <a:t> = (5)</a:t>
            </a:r>
            <a:r>
              <a:rPr lang="fr-FR" sz="1600" b="1" dirty="0" smtClean="0"/>
              <a:t>10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286380" y="4572008"/>
            <a:ext cx="164307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FFFF"/>
                </a:solidFill>
              </a:rPr>
              <a:t>(0101)</a:t>
            </a:r>
            <a:r>
              <a:rPr lang="fr-FR" sz="2000" b="1" dirty="0" smtClean="0">
                <a:solidFill>
                  <a:srgbClr val="00FFFF"/>
                </a:solidFill>
              </a:rPr>
              <a:t>2</a:t>
            </a:r>
            <a:endParaRPr lang="fr-FR" sz="2800" b="1" dirty="0">
              <a:solidFill>
                <a:srgbClr val="00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15272" y="3714752"/>
            <a:ext cx="96655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FFFF"/>
                </a:solidFill>
              </a:rPr>
              <a:t>(5)</a:t>
            </a:r>
            <a:r>
              <a:rPr lang="fr-FR" b="1" dirty="0" smtClean="0">
                <a:solidFill>
                  <a:srgbClr val="00FFFF"/>
                </a:solidFill>
              </a:rPr>
              <a:t>10</a:t>
            </a:r>
            <a:endParaRPr lang="fr-FR" sz="2800" b="1" dirty="0">
              <a:solidFill>
                <a:srgbClr val="00FFFF"/>
              </a:solidFill>
            </a:endParaRPr>
          </a:p>
        </p:txBody>
      </p:sp>
      <p:sp>
        <p:nvSpPr>
          <p:cNvPr id="6" name="WordArt 3" descr="Papier Kraft"/>
          <p:cNvSpPr>
            <a:spLocks noChangeAspect="1" noChangeArrowheads="1" noChangeShapeType="1" noTextEdit="1"/>
          </p:cNvSpPr>
          <p:nvPr/>
        </p:nvSpPr>
        <p:spPr bwMode="auto">
          <a:xfrm>
            <a:off x="2000232" y="139480"/>
            <a:ext cx="5786478" cy="4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عداد </a:t>
            </a:r>
            <a:r>
              <a:rPr lang="fr-FR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SN74LS90</a:t>
            </a:r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+ مفكك ترميز+ مرقن</a:t>
            </a:r>
            <a:endParaRPr lang="fr-FR" sz="3600" b="1" kern="1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G:\Sans titre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58" y="1141352"/>
            <a:ext cx="8985600" cy="5616000"/>
          </a:xfrm>
          <a:prstGeom prst="rect">
            <a:avLst/>
          </a:prstGeom>
          <a:noFill/>
        </p:spPr>
      </p:pic>
      <p:sp>
        <p:nvSpPr>
          <p:cNvPr id="3" name="WordArt 3" descr="Papier Kraft"/>
          <p:cNvSpPr>
            <a:spLocks noChangeAspect="1" noChangeArrowheads="1" noChangeShapeType="1" noTextEdit="1"/>
          </p:cNvSpPr>
          <p:nvPr/>
        </p:nvSpPr>
        <p:spPr bwMode="auto">
          <a:xfrm>
            <a:off x="2000232" y="139480"/>
            <a:ext cx="6000792" cy="4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عداد </a:t>
            </a:r>
            <a:r>
              <a:rPr lang="fr-FR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2xSN74LS90</a:t>
            </a:r>
            <a:r>
              <a:rPr lang="ar-DZ" sz="3600" b="1" kern="1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Arabic Transparent" pitchFamily="2" charset="-78"/>
              </a:rPr>
              <a:t>+ مفكك ترميز+ مرقن</a:t>
            </a:r>
            <a:endParaRPr lang="fr-FR" sz="3600" b="1" kern="1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54700"/>
            <a:ext cx="6072198" cy="24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596032" y="-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BAC2021</a:t>
            </a:r>
            <a:endParaRPr lang="fr-FR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642918"/>
            <a:ext cx="5500694" cy="3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637617"/>
            <a:ext cx="5214942" cy="315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BAC2020</a:t>
            </a:r>
            <a:endParaRPr lang="fr-F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1070833"/>
            <a:ext cx="6858016" cy="293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642918"/>
            <a:ext cx="384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2725" y="4278004"/>
            <a:ext cx="63912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BAC2019</a:t>
            </a:r>
            <a:endParaRPr lang="fr-F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33570"/>
            <a:ext cx="6143636" cy="28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8365" t="-25001"/>
          <a:stretch>
            <a:fillRect/>
          </a:stretch>
        </p:blipFill>
        <p:spPr bwMode="auto">
          <a:xfrm>
            <a:off x="4429124" y="571480"/>
            <a:ext cx="471487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46717"/>
          <a:stretch>
            <a:fillRect/>
          </a:stretch>
        </p:blipFill>
        <p:spPr bwMode="auto">
          <a:xfrm>
            <a:off x="0" y="52361"/>
            <a:ext cx="3071802" cy="23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4071942"/>
            <a:ext cx="5048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>
            <a:grpSpLocks noChangeAspect="1"/>
          </p:cNvGrpSpPr>
          <p:nvPr/>
        </p:nvGrpSpPr>
        <p:grpSpPr>
          <a:xfrm>
            <a:off x="3500428" y="214290"/>
            <a:ext cx="2013426" cy="648000"/>
            <a:chOff x="3500430" y="214290"/>
            <a:chExt cx="1500198" cy="498077"/>
          </a:xfrm>
        </p:grpSpPr>
        <p:sp>
          <p:nvSpPr>
            <p:cNvPr id="20" name="ZoneTexte 19"/>
            <p:cNvSpPr txBox="1"/>
            <p:nvPr/>
          </p:nvSpPr>
          <p:spPr>
            <a:xfrm>
              <a:off x="3500430" y="227938"/>
              <a:ext cx="1500198" cy="470647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endParaRPr lang="fr-FR" sz="3600" b="1" dirty="0">
                <a:cs typeface="Arabic Transparent" pitchFamily="2" charset="-78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3500430" y="214290"/>
              <a:ext cx="1500198" cy="49807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DZ" sz="4000" b="1" dirty="0" smtClean="0">
                  <a:cs typeface="Arabic Transparent" pitchFamily="2" charset="-78"/>
                </a:rPr>
                <a:t>العدادات</a:t>
              </a:r>
              <a:endParaRPr lang="fr-FR" sz="4000" b="1" dirty="0">
                <a:cs typeface="Arabic Transparent" pitchFamily="2" charset="-78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4981426" y="2510727"/>
            <a:ext cx="1584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cs typeface="Arabic Transparent" pitchFamily="2" charset="-78"/>
              </a:rPr>
              <a:t>عدادات تصاعدية</a:t>
            </a:r>
            <a:endParaRPr lang="fr-FR" sz="2000" b="1" dirty="0">
              <a:cs typeface="Arabic Transparent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76260" y="3262812"/>
            <a:ext cx="1584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cs typeface="Arabic Transparent" pitchFamily="2" charset="-78"/>
              </a:rPr>
              <a:t>عدادات تنا</a:t>
            </a:r>
            <a:r>
              <a:rPr lang="ar-DZ" sz="2000" b="1" dirty="0" smtClean="0">
                <a:latin typeface="Arial"/>
                <a:cs typeface="Arabic Transparent" pitchFamily="2" charset="-78"/>
              </a:rPr>
              <a:t>زلية</a:t>
            </a:r>
            <a:endParaRPr lang="fr-FR" sz="2000" b="1" dirty="0">
              <a:cs typeface="Arabic Transparent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5161" y="2470979"/>
            <a:ext cx="1872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cs typeface="Arabic Transparent" pitchFamily="2" charset="-78"/>
              </a:rPr>
              <a:t>نظام ثنائي</a:t>
            </a:r>
            <a:endParaRPr lang="fr-FR" sz="2000" b="1" dirty="0">
              <a:cs typeface="Arabic Transparent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3474" y="3202081"/>
            <a:ext cx="1872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cs typeface="Arabic Transparent" pitchFamily="2" charset="-78"/>
              </a:rPr>
              <a:t>نظام منعكس </a:t>
            </a:r>
            <a:r>
              <a:rPr lang="fr-FR" sz="2000" b="1" dirty="0" smtClean="0">
                <a:cs typeface="Arabic Transparent" pitchFamily="2" charset="-78"/>
              </a:rPr>
              <a:t>Gray</a:t>
            </a:r>
            <a:endParaRPr lang="fr-FR" sz="2000" b="1" dirty="0">
              <a:cs typeface="Arabic Transparent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2844" y="3935552"/>
            <a:ext cx="1872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cs typeface="Arabic Transparent" pitchFamily="2" charset="-78"/>
              </a:rPr>
              <a:t>نظام </a:t>
            </a:r>
            <a:r>
              <a:rPr lang="fr-FR" sz="2000" b="1" dirty="0" smtClean="0">
                <a:cs typeface="Arabic Transparent" pitchFamily="2" charset="-78"/>
              </a:rPr>
              <a:t>BCD</a:t>
            </a:r>
            <a:endParaRPr lang="fr-FR" sz="2000" b="1" dirty="0">
              <a:cs typeface="Arabic Transparent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349" y="4673870"/>
            <a:ext cx="1872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cs typeface="Arabic Transparent" pitchFamily="2" charset="-78"/>
              </a:rPr>
              <a:t>أنظمة أخرى</a:t>
            </a:r>
            <a:endParaRPr lang="fr-FR" sz="2000" b="1" dirty="0">
              <a:cs typeface="Arabic Transparent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96817" y="2493686"/>
            <a:ext cx="1692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solidFill>
                  <a:schemeClr val="tx1"/>
                </a:solidFill>
                <a:cs typeface="Arabic Transparent" pitchFamily="2" charset="-78"/>
              </a:rPr>
              <a:t>عدادات </a:t>
            </a:r>
            <a:r>
              <a:rPr lang="ar-DZ" sz="2000" b="1" dirty="0" err="1" smtClean="0">
                <a:solidFill>
                  <a:schemeClr val="tx1"/>
                </a:solidFill>
                <a:cs typeface="Arabic Transparent" pitchFamily="2" charset="-78"/>
              </a:rPr>
              <a:t>تزامنية</a:t>
            </a:r>
            <a:endParaRPr lang="fr-FR" sz="20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97675" y="3232380"/>
            <a:ext cx="1692000" cy="39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solidFill>
                  <a:schemeClr val="tx1"/>
                </a:solidFill>
                <a:cs typeface="Arabic Transparent" pitchFamily="2" charset="-78"/>
              </a:rPr>
              <a:t>عدادات </a:t>
            </a:r>
            <a:r>
              <a:rPr lang="ar-DZ" sz="2000" b="1" dirty="0" err="1" smtClean="0">
                <a:solidFill>
                  <a:schemeClr val="tx1"/>
                </a:solidFill>
                <a:cs typeface="Arabic Transparent" pitchFamily="2" charset="-78"/>
              </a:rPr>
              <a:t>اللاتزامنية</a:t>
            </a:r>
            <a:endParaRPr lang="fr-FR" sz="20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89502" y="2486391"/>
            <a:ext cx="1908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solidFill>
                  <a:schemeClr val="tx1"/>
                </a:solidFill>
                <a:cs typeface="Arabic Transparent" pitchFamily="2" charset="-78"/>
              </a:rPr>
              <a:t>عدادات بدورة كاملة</a:t>
            </a:r>
            <a:endParaRPr lang="fr-FR" sz="20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492614" y="3231816"/>
            <a:ext cx="1908000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solidFill>
                  <a:schemeClr val="tx1"/>
                </a:solidFill>
                <a:cs typeface="Arabic Transparent" pitchFamily="2" charset="-78"/>
              </a:rPr>
              <a:t>عدادات بدورة ناقصة</a:t>
            </a:r>
            <a:endParaRPr lang="fr-FR" sz="2000" b="1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4994232" y="1557964"/>
            <a:ext cx="1847875" cy="461665"/>
            <a:chOff x="7093718" y="1540834"/>
            <a:chExt cx="1847875" cy="461665"/>
          </a:xfrm>
        </p:grpSpPr>
        <p:sp>
          <p:nvSpPr>
            <p:cNvPr id="5" name="ZoneTexte 4"/>
            <p:cNvSpPr txBox="1"/>
            <p:nvPr/>
          </p:nvSpPr>
          <p:spPr>
            <a:xfrm>
              <a:off x="7093718" y="1540834"/>
              <a:ext cx="1836000" cy="46166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DZ" sz="2400" b="1" dirty="0" smtClean="0">
                  <a:solidFill>
                    <a:srgbClr val="0000FF"/>
                  </a:solidFill>
                  <a:cs typeface="Arabic Transparent" pitchFamily="2" charset="-78"/>
                </a:rPr>
                <a:t>حسب نوع العداد</a:t>
              </a:r>
              <a:endParaRPr lang="fr-FR" sz="2400" b="1" dirty="0">
                <a:solidFill>
                  <a:srgbClr val="0000FF"/>
                </a:solidFill>
                <a:cs typeface="Arabic Transparent" pitchFamily="2" charset="-78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105593" y="1556176"/>
              <a:ext cx="1836000" cy="432001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endParaRPr lang="fr-FR" sz="2400" b="1" dirty="0">
                <a:solidFill>
                  <a:srgbClr val="0000FF"/>
                </a:solidFill>
                <a:cs typeface="Arabic Transparent" pitchFamily="2" charset="-78"/>
              </a:endParaRPr>
            </a:p>
          </p:txBody>
        </p:sp>
      </p:grpSp>
      <p:grpSp>
        <p:nvGrpSpPr>
          <p:cNvPr id="30" name="Groupe 29"/>
          <p:cNvGrpSpPr>
            <a:grpSpLocks/>
          </p:cNvGrpSpPr>
          <p:nvPr/>
        </p:nvGrpSpPr>
        <p:grpSpPr>
          <a:xfrm>
            <a:off x="262599" y="1527470"/>
            <a:ext cx="2052000" cy="446400"/>
            <a:chOff x="4071934" y="1000108"/>
            <a:chExt cx="1643074" cy="316254"/>
          </a:xfrm>
        </p:grpSpPr>
        <p:sp>
          <p:nvSpPr>
            <p:cNvPr id="8" name="ZoneTexte 7"/>
            <p:cNvSpPr txBox="1"/>
            <p:nvPr/>
          </p:nvSpPr>
          <p:spPr>
            <a:xfrm>
              <a:off x="4071934" y="1000108"/>
              <a:ext cx="1643074" cy="310579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DZ" sz="2400" b="1" dirty="0" smtClean="0">
                  <a:solidFill>
                    <a:srgbClr val="0000FF"/>
                  </a:solidFill>
                  <a:cs typeface="Arabic Transparent" pitchFamily="2" charset="-78"/>
                </a:rPr>
                <a:t>حسب نوع المخرج</a:t>
              </a:r>
              <a:endParaRPr lang="fr-FR" sz="2400" b="1" dirty="0">
                <a:solidFill>
                  <a:srgbClr val="0000FF"/>
                </a:solidFill>
                <a:cs typeface="Arabic Transparent" pitchFamily="2" charset="-78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071934" y="1005783"/>
              <a:ext cx="1643074" cy="310579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endParaRPr lang="fr-FR" sz="2400" b="1" dirty="0">
                <a:solidFill>
                  <a:srgbClr val="0000FF"/>
                </a:solidFill>
                <a:cs typeface="Arabic Transparent" pitchFamily="2" charset="-78"/>
              </a:endParaRPr>
            </a:p>
          </p:txBody>
        </p:sp>
      </p:grpSp>
      <p:grpSp>
        <p:nvGrpSpPr>
          <p:cNvPr id="32" name="Groupe 31"/>
          <p:cNvGrpSpPr>
            <a:grpSpLocks/>
          </p:cNvGrpSpPr>
          <p:nvPr/>
        </p:nvGrpSpPr>
        <p:grpSpPr>
          <a:xfrm>
            <a:off x="2976266" y="1557964"/>
            <a:ext cx="1728000" cy="446400"/>
            <a:chOff x="4143372" y="4214809"/>
            <a:chExt cx="1643074" cy="253084"/>
          </a:xfrm>
        </p:grpSpPr>
        <p:sp>
          <p:nvSpPr>
            <p:cNvPr id="16" name="ZoneTexte 15"/>
            <p:cNvSpPr txBox="1"/>
            <p:nvPr/>
          </p:nvSpPr>
          <p:spPr>
            <a:xfrm>
              <a:off x="4143372" y="4214809"/>
              <a:ext cx="1643074" cy="253081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DZ" sz="2400" b="1" dirty="0" smtClean="0">
                  <a:solidFill>
                    <a:srgbClr val="0000FF"/>
                  </a:solidFill>
                  <a:cs typeface="Arabic Transparent" pitchFamily="2" charset="-78"/>
                </a:rPr>
                <a:t>حسب نمط العد</a:t>
              </a:r>
              <a:endParaRPr lang="fr-FR" sz="2400" b="1" dirty="0">
                <a:solidFill>
                  <a:srgbClr val="0000FF"/>
                </a:solidFill>
                <a:cs typeface="Arabic Transparent" pitchFamily="2" charset="-78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143372" y="4214812"/>
              <a:ext cx="1643074" cy="253081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endParaRPr lang="fr-FR" sz="2400" b="1" dirty="0">
                <a:solidFill>
                  <a:srgbClr val="0000FF"/>
                </a:solidFill>
                <a:cs typeface="Arabic Transparent" pitchFamily="2" charset="-78"/>
              </a:endParaRPr>
            </a:p>
          </p:txBody>
        </p:sp>
      </p:grpSp>
      <p:grpSp>
        <p:nvGrpSpPr>
          <p:cNvPr id="31" name="Groupe 30"/>
          <p:cNvGrpSpPr>
            <a:grpSpLocks noChangeAspect="1"/>
          </p:cNvGrpSpPr>
          <p:nvPr/>
        </p:nvGrpSpPr>
        <p:grpSpPr>
          <a:xfrm>
            <a:off x="7024067" y="1557964"/>
            <a:ext cx="2065341" cy="446400"/>
            <a:chOff x="4214810" y="4214811"/>
            <a:chExt cx="1643074" cy="364337"/>
          </a:xfrm>
        </p:grpSpPr>
        <p:sp>
          <p:nvSpPr>
            <p:cNvPr id="13" name="ZoneTexte 12"/>
            <p:cNvSpPr txBox="1"/>
            <p:nvPr/>
          </p:nvSpPr>
          <p:spPr>
            <a:xfrm>
              <a:off x="4214810" y="4214816"/>
              <a:ext cx="1643074" cy="364332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DZ" sz="2400" b="1" dirty="0" smtClean="0">
                  <a:solidFill>
                    <a:srgbClr val="0000FF"/>
                  </a:solidFill>
                  <a:cs typeface="Arabic Transparent" pitchFamily="2" charset="-78"/>
                </a:rPr>
                <a:t>حسب نوع التزامن</a:t>
              </a:r>
              <a:endParaRPr lang="fr-FR" sz="2400" b="1" dirty="0">
                <a:solidFill>
                  <a:srgbClr val="0000FF"/>
                </a:solidFill>
                <a:cs typeface="Arabic Transparent" pitchFamily="2" charset="-78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214810" y="4214811"/>
              <a:ext cx="1643074" cy="364332"/>
            </a:xfrm>
            <a:prstGeom prst="rect">
              <a:avLst/>
            </a:prstGeom>
            <a:solidFill>
              <a:srgbClr val="FFFF00">
                <a:alpha val="21176"/>
              </a:srgb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endParaRPr lang="fr-FR" sz="2400" b="1" dirty="0">
                <a:solidFill>
                  <a:srgbClr val="0000FF"/>
                </a:solidFill>
                <a:cs typeface="Arabic Transparent" pitchFamily="2" charset="-78"/>
              </a:endParaRPr>
            </a:p>
          </p:txBody>
        </p:sp>
      </p:grpSp>
      <p:cxnSp>
        <p:nvCxnSpPr>
          <p:cNvPr id="48" name="Connecteur en angle 47"/>
          <p:cNvCxnSpPr/>
          <p:nvPr/>
        </p:nvCxnSpPr>
        <p:spPr>
          <a:xfrm rot="5400000">
            <a:off x="6332544" y="2251370"/>
            <a:ext cx="684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/>
          <p:nvPr/>
        </p:nvCxnSpPr>
        <p:spPr>
          <a:xfrm rot="5400000">
            <a:off x="6303980" y="2958645"/>
            <a:ext cx="720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necteur en angle 52"/>
          <p:cNvCxnSpPr/>
          <p:nvPr/>
        </p:nvCxnSpPr>
        <p:spPr>
          <a:xfrm rot="5400000">
            <a:off x="1804849" y="2204725"/>
            <a:ext cx="684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/>
          <p:nvPr/>
        </p:nvCxnSpPr>
        <p:spPr>
          <a:xfrm rot="5400000">
            <a:off x="1791783" y="2913543"/>
            <a:ext cx="720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/>
          <p:nvPr/>
        </p:nvCxnSpPr>
        <p:spPr>
          <a:xfrm rot="5400000">
            <a:off x="1786849" y="3651673"/>
            <a:ext cx="720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/>
          <p:nvPr/>
        </p:nvCxnSpPr>
        <p:spPr>
          <a:xfrm rot="5400000">
            <a:off x="1786849" y="4389615"/>
            <a:ext cx="720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necteur en angle 56"/>
          <p:cNvCxnSpPr/>
          <p:nvPr/>
        </p:nvCxnSpPr>
        <p:spPr>
          <a:xfrm rot="5400000">
            <a:off x="8566692" y="2239495"/>
            <a:ext cx="684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/>
          <p:nvPr/>
        </p:nvCxnSpPr>
        <p:spPr>
          <a:xfrm rot="5400000">
            <a:off x="8555854" y="2957102"/>
            <a:ext cx="720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/>
          <p:nvPr/>
        </p:nvCxnSpPr>
        <p:spPr>
          <a:xfrm rot="5400000">
            <a:off x="4163314" y="2263245"/>
            <a:ext cx="684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necteur en angle 59"/>
          <p:cNvCxnSpPr/>
          <p:nvPr/>
        </p:nvCxnSpPr>
        <p:spPr>
          <a:xfrm rot="5400000">
            <a:off x="4145082" y="2965354"/>
            <a:ext cx="720000" cy="216000"/>
          </a:xfrm>
          <a:prstGeom prst="bentConnector3">
            <a:avLst>
              <a:gd name="adj1" fmla="val 100794"/>
            </a:avLst>
          </a:pr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5400000">
            <a:off x="4402513" y="988952"/>
            <a:ext cx="20925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/>
          <p:nvPr/>
        </p:nvCxnSpPr>
        <p:spPr>
          <a:xfrm>
            <a:off x="4511579" y="1082563"/>
            <a:ext cx="3420000" cy="432000"/>
          </a:xfrm>
          <a:prstGeom prst="bentConnector3">
            <a:avLst>
              <a:gd name="adj1" fmla="val 100167"/>
            </a:avLst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rot="5400000">
            <a:off x="5517008" y="1296916"/>
            <a:ext cx="396000" cy="0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5400000">
            <a:off x="3212992" y="1297705"/>
            <a:ext cx="432000" cy="0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" name="Image 10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058704"/>
            <a:ext cx="5015964" cy="277200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5" name="Connecteur droit 104"/>
          <p:cNvCxnSpPr/>
          <p:nvPr/>
        </p:nvCxnSpPr>
        <p:spPr>
          <a:xfrm rot="10800000">
            <a:off x="857224" y="1083421"/>
            <a:ext cx="364333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rot="5400000">
            <a:off x="641224" y="1287734"/>
            <a:ext cx="432000" cy="0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9026" y="1000108"/>
            <a:ext cx="65849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BAC2019</a:t>
            </a:r>
            <a:endParaRPr lang="fr-FR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225" y="571480"/>
            <a:ext cx="5057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0313" y="4143380"/>
            <a:ext cx="60300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BAC2018</a:t>
            </a:r>
            <a:endParaRPr lang="fr-FR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714356"/>
            <a:ext cx="64865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42240"/>
          <a:stretch>
            <a:fillRect/>
          </a:stretch>
        </p:blipFill>
        <p:spPr bwMode="auto">
          <a:xfrm>
            <a:off x="0" y="0"/>
            <a:ext cx="2786082" cy="255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6"/>
          <p:cNvGrpSpPr/>
          <p:nvPr/>
        </p:nvGrpSpPr>
        <p:grpSpPr>
          <a:xfrm>
            <a:off x="2857488" y="1142984"/>
            <a:ext cx="6215106" cy="2519056"/>
            <a:chOff x="2857488" y="1142984"/>
            <a:chExt cx="6215106" cy="251905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488" y="1142984"/>
              <a:ext cx="6215106" cy="251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071802" y="1357298"/>
              <a:ext cx="428628" cy="3571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2300" y="3786190"/>
            <a:ext cx="5981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76316"/>
            <a:ext cx="5643570" cy="250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BAC2018</a:t>
            </a:r>
            <a:endParaRPr lang="fr-FR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571480"/>
            <a:ext cx="4552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300" y="4000504"/>
            <a:ext cx="6743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38828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0"/>
            <a:ext cx="5743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BAC2017</a:t>
            </a:r>
            <a:endParaRPr lang="fr-FR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950" y="642918"/>
            <a:ext cx="5734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2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03" y="4137725"/>
            <a:ext cx="5072097" cy="272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t="28000"/>
          <a:stretch>
            <a:fillRect/>
          </a:stretch>
        </p:blipFill>
        <p:spPr bwMode="auto">
          <a:xfrm>
            <a:off x="2205484" y="1500174"/>
            <a:ext cx="6938516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5390" y="523878"/>
            <a:ext cx="6888610" cy="29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325" y="0"/>
            <a:ext cx="5781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62" y="3643314"/>
            <a:ext cx="5643570" cy="301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221096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9"/>
            <a:ext cx="7000892" cy="309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143768" y="13624"/>
            <a:ext cx="1972968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BAC2017EX</a:t>
            </a:r>
            <a:endParaRPr lang="fr-FR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571480"/>
            <a:ext cx="5295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116384"/>
            <a:ext cx="5500694" cy="274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6500826" cy="305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1429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6501" y="3776642"/>
            <a:ext cx="5187499" cy="30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66"/>
            <a:ext cx="36817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BAC2016</a:t>
            </a:r>
            <a:endParaRPr lang="fr-F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14404"/>
            <a:ext cx="6715140" cy="2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25" y="500042"/>
            <a:ext cx="7229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450" y="3857628"/>
            <a:ext cx="592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43266"/>
            <a:ext cx="6858048" cy="604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0"/>
            <a:ext cx="642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Rectangle 187"/>
          <p:cNvSpPr>
            <a:spLocks noChangeArrowheads="1"/>
          </p:cNvSpPr>
          <p:nvPr/>
        </p:nvSpPr>
        <p:spPr bwMode="auto">
          <a:xfrm>
            <a:off x="6954254" y="1816420"/>
            <a:ext cx="2095445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1- </a:t>
            </a:r>
            <a:r>
              <a:rPr lang="ar-SA" b="1" dirty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العدادات </a:t>
            </a:r>
            <a:r>
              <a:rPr lang="ar-SA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التصاعدية</a:t>
            </a:r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endParaRPr lang="ar-SA" b="1" dirty="0">
              <a:solidFill>
                <a:srgbClr val="008000"/>
              </a:solidFill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2236" name="Rectangle 188"/>
          <p:cNvSpPr>
            <a:spLocks noChangeArrowheads="1"/>
          </p:cNvSpPr>
          <p:nvPr/>
        </p:nvSpPr>
        <p:spPr bwMode="auto">
          <a:xfrm>
            <a:off x="5908651" y="2500306"/>
            <a:ext cx="309251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1ـ </a:t>
            </a:r>
            <a:r>
              <a:rPr lang="ar-DZ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العدادات التصاعدية </a:t>
            </a:r>
            <a:r>
              <a:rPr lang="ar-DZ" b="1" u="sng" dirty="0" err="1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ب</a:t>
            </a:r>
            <a:r>
              <a:rPr lang="ar-SA" b="1" u="sng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دورة </a:t>
            </a:r>
            <a:r>
              <a:rPr lang="ar-SA" b="1" u="sng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كاملة</a:t>
            </a:r>
            <a:r>
              <a:rPr lang="fr-FR" b="1" dirty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b="1" dirty="0">
                <a:cs typeface="Arabic Transparent" pitchFamily="2" charset="-78"/>
              </a:rPr>
              <a:t> </a:t>
            </a:r>
          </a:p>
        </p:txBody>
      </p:sp>
      <p:sp>
        <p:nvSpPr>
          <p:cNvPr id="2237" name="Rectangle 189"/>
          <p:cNvSpPr>
            <a:spLocks noChangeArrowheads="1"/>
          </p:cNvSpPr>
          <p:nvPr/>
        </p:nvSpPr>
        <p:spPr bwMode="auto">
          <a:xfrm>
            <a:off x="8021191" y="3687456"/>
            <a:ext cx="837089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ar-DZ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1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 :</a:t>
            </a:r>
            <a:r>
              <a:rPr lang="fr-FR" b="1" dirty="0"/>
              <a:t> </a:t>
            </a:r>
            <a:endParaRPr lang="en-US" b="1" dirty="0"/>
          </a:p>
        </p:txBody>
      </p:sp>
      <p:sp>
        <p:nvSpPr>
          <p:cNvPr id="2238" name="Rectangle 190"/>
          <p:cNvSpPr>
            <a:spLocks noChangeArrowheads="1"/>
          </p:cNvSpPr>
          <p:nvPr/>
        </p:nvSpPr>
        <p:spPr bwMode="auto">
          <a:xfrm>
            <a:off x="2484466" y="3695393"/>
            <a:ext cx="5724525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أنجز عداد تصاعدي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باستعمال </a:t>
            </a:r>
            <a:r>
              <a:rPr lang="ar-DZ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JK  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7 قطع ( ترديد 8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ar-DZ" b="1" dirty="0">
                <a:solidFill>
                  <a:srgbClr val="C00000"/>
                </a:solidFill>
              </a:rPr>
              <a:t>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7" name="Rectangle 190"/>
          <p:cNvSpPr>
            <a:spLocks noChangeArrowheads="1"/>
          </p:cNvSpPr>
          <p:nvPr/>
        </p:nvSpPr>
        <p:spPr bwMode="auto">
          <a:xfrm>
            <a:off x="-83802" y="2540384"/>
            <a:ext cx="615600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 smtClean="0">
                <a:ea typeface="Times New Roman" pitchFamily="18" charset="0"/>
                <a:cs typeface="Arabic Transparent" pitchFamily="2" charset="-78"/>
              </a:rPr>
              <a:t>دورة كاملة يعني عندما تكتمل دورة العد يعود أليا إلى الصفر ثم يكرر دورة العد.</a:t>
            </a:r>
            <a:endParaRPr lang="fr-FR" b="1" dirty="0"/>
          </a:p>
        </p:txBody>
      </p:sp>
      <p:sp>
        <p:nvSpPr>
          <p:cNvPr id="86" name="Rectangle 85"/>
          <p:cNvSpPr/>
          <p:nvPr/>
        </p:nvSpPr>
        <p:spPr>
          <a:xfrm>
            <a:off x="214282" y="741652"/>
            <a:ext cx="828677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2- العدادات </a:t>
            </a:r>
            <a:r>
              <a:rPr lang="ar-DZ" b="1" dirty="0" err="1" smtClean="0">
                <a:solidFill>
                  <a:srgbClr val="0000FF"/>
                </a:solidFill>
                <a:cs typeface="Arabic Transparent" pitchFamily="2" charset="-78"/>
              </a:rPr>
              <a:t>اللاتزامنية</a:t>
            </a: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: </a:t>
            </a:r>
            <a:r>
              <a:rPr lang="ar-DZ" b="1" dirty="0" err="1" smtClean="0">
                <a:cs typeface="Arabic Transparent" pitchFamily="2" charset="-78"/>
              </a:rPr>
              <a:t>القلابات</a:t>
            </a:r>
            <a:r>
              <a:rPr lang="ar-DZ" b="1" dirty="0" smtClean="0">
                <a:cs typeface="Arabic Transparent" pitchFamily="2" charset="-78"/>
              </a:rPr>
              <a:t> التي تشكل العداد لا تشترك كلها في نفس التوقيتية (كل قلاب هو إشارة ساعة للقلاب الذي يليه) .</a:t>
            </a:r>
            <a:endParaRPr lang="fr-FR" b="1" dirty="0"/>
          </a:p>
        </p:txBody>
      </p:sp>
      <p:sp>
        <p:nvSpPr>
          <p:cNvPr id="87" name="Rectangle 86"/>
          <p:cNvSpPr/>
          <p:nvPr/>
        </p:nvSpPr>
        <p:spPr>
          <a:xfrm>
            <a:off x="6927534" y="36798"/>
            <a:ext cx="2138727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1- العدادات نوعان هما :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42844" y="343518"/>
            <a:ext cx="835824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1- العدادات </a:t>
            </a:r>
            <a:r>
              <a:rPr lang="ar-DZ" b="1" dirty="0" err="1" smtClean="0">
                <a:solidFill>
                  <a:srgbClr val="0000FF"/>
                </a:solidFill>
                <a:cs typeface="Arabic Transparent" pitchFamily="2" charset="-78"/>
              </a:rPr>
              <a:t>التزامنية</a:t>
            </a: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:  </a:t>
            </a:r>
            <a:r>
              <a:rPr lang="ar-DZ" b="1" dirty="0" smtClean="0">
                <a:cs typeface="Arabic Transparent" pitchFamily="2" charset="-78"/>
              </a:rPr>
              <a:t>تتكون من مجموعة من </a:t>
            </a:r>
            <a:r>
              <a:rPr lang="ar-DZ" b="1" dirty="0" err="1" smtClean="0">
                <a:cs typeface="Arabic Transparent" pitchFamily="2" charset="-78"/>
              </a:rPr>
              <a:t>القلابات</a:t>
            </a:r>
            <a:r>
              <a:rPr lang="ar-DZ" b="1" dirty="0" smtClean="0">
                <a:cs typeface="Arabic Transparent" pitchFamily="2" charset="-78"/>
              </a:rPr>
              <a:t> تشترك كلها في نفس التوقيتية ( إشارة ساعة ).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685980" y="1428736"/>
            <a:ext cx="335758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1- العدادات </a:t>
            </a:r>
            <a:r>
              <a:rPr lang="ar-DZ" b="1" dirty="0" err="1" smtClean="0">
                <a:solidFill>
                  <a:srgbClr val="FF0000"/>
                </a:solidFill>
                <a:cs typeface="Arabic Transparent" pitchFamily="2" charset="-78"/>
              </a:rPr>
              <a:t>اللاتزامنية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: وهي </a:t>
            </a:r>
            <a:r>
              <a:rPr lang="ar-DZ" b="1" dirty="0" err="1" smtClean="0">
                <a:solidFill>
                  <a:srgbClr val="FF0000"/>
                </a:solidFill>
                <a:cs typeface="Arabic Transparent" pitchFamily="2" charset="-78"/>
              </a:rPr>
              <a:t>توعان</a:t>
            </a:r>
            <a:r>
              <a:rPr lang="ar-DZ" b="1" dirty="0" smtClean="0">
                <a:solidFill>
                  <a:srgbClr val="FF0000"/>
                </a:solidFill>
                <a:cs typeface="Arabic Transparent" pitchFamily="2" charset="-78"/>
              </a:rPr>
              <a:t>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29274" y="1830068"/>
            <a:ext cx="6984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تكون توقيتية </a:t>
            </a:r>
            <a:r>
              <a:rPr lang="ar-DZ" b="1" dirty="0" err="1" smtClean="0">
                <a:solidFill>
                  <a:schemeClr val="tx1"/>
                </a:solidFill>
                <a:cs typeface="Arabic Transparent" pitchFamily="2" charset="-78"/>
              </a:rPr>
              <a:t>القلاب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</a:t>
            </a:r>
            <a:r>
              <a:rPr lang="fr-FR" b="1" dirty="0" smtClean="0">
                <a:solidFill>
                  <a:schemeClr val="tx1"/>
                </a:solidFill>
                <a:cs typeface="Arabic Transparent" pitchFamily="2" charset="-78"/>
              </a:rPr>
              <a:t>Q</a:t>
            </a:r>
            <a:r>
              <a:rPr lang="fr-FR" sz="1600" b="1" dirty="0" smtClean="0">
                <a:solidFill>
                  <a:schemeClr val="tx1"/>
                </a:solidFill>
                <a:cs typeface="Arabic Transparent" pitchFamily="2" charset="-78"/>
              </a:rPr>
              <a:t>A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هي </a:t>
            </a:r>
            <a:r>
              <a:rPr lang="fr-FR" b="1" dirty="0" smtClean="0">
                <a:solidFill>
                  <a:schemeClr val="tx1"/>
                </a:solidFill>
                <a:cs typeface="Arabic Transparent" pitchFamily="2" charset="-78"/>
              </a:rPr>
              <a:t>H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ومخرج كل </a:t>
            </a:r>
            <a:r>
              <a:rPr lang="ar-DZ" b="1" dirty="0" err="1" smtClean="0">
                <a:solidFill>
                  <a:schemeClr val="tx1"/>
                </a:solidFill>
                <a:cs typeface="Arabic Transparent" pitchFamily="2" charset="-78"/>
              </a:rPr>
              <a:t>قلاب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(الأقل ثقل) هو توقيتية </a:t>
            </a:r>
            <a:r>
              <a:rPr lang="ar-DZ" b="1" dirty="0" err="1" smtClean="0">
                <a:solidFill>
                  <a:schemeClr val="tx1"/>
                </a:solidFill>
                <a:cs typeface="Arabic Transparent" pitchFamily="2" charset="-78"/>
              </a:rPr>
              <a:t>للقلاب</a:t>
            </a:r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 الذي يليه</a:t>
            </a:r>
          </a:p>
          <a:p>
            <a:pPr algn="r" rtl="1"/>
            <a:r>
              <a:rPr lang="ar-DZ" b="1" dirty="0" smtClean="0">
                <a:solidFill>
                  <a:schemeClr val="tx1"/>
                </a:solidFill>
                <a:cs typeface="Arabic Transparent" pitchFamily="2" charset="-78"/>
              </a:rPr>
              <a:t>(الأكثر ثقل) وهي نوعان.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2" name="Rectangle 190"/>
          <p:cNvSpPr>
            <a:spLocks noChangeArrowheads="1"/>
          </p:cNvSpPr>
          <p:nvPr/>
        </p:nvSpPr>
        <p:spPr bwMode="auto">
          <a:xfrm>
            <a:off x="4000496" y="2887990"/>
            <a:ext cx="4795831" cy="73353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>
              <a:lnSpc>
                <a:spcPts val="2500"/>
              </a:lnSpc>
              <a:buFont typeface="Wingdings" pitchFamily="2" charset="2"/>
              <a:buChar char="§"/>
            </a:pPr>
            <a:r>
              <a:rPr lang="ar-DZ" sz="1600" b="1" dirty="0" smtClean="0">
                <a:solidFill>
                  <a:srgbClr val="CC00FF"/>
                </a:solidFill>
                <a:ea typeface="Times New Roman" pitchFamily="18" charset="0"/>
                <a:cs typeface="Arabic Transparent" pitchFamily="2" charset="-78"/>
              </a:rPr>
              <a:t> إذا كان العداد يحتوي على 3 </a:t>
            </a:r>
            <a:r>
              <a:rPr lang="ar-DZ" sz="1600" b="1" dirty="0" err="1" smtClean="0">
                <a:solidFill>
                  <a:srgbClr val="CC00FF"/>
                </a:solidFill>
                <a:ea typeface="Times New Roman" pitchFamily="18" charset="0"/>
                <a:cs typeface="Arabic Transparent" pitchFamily="2" charset="-78"/>
              </a:rPr>
              <a:t>قلابات</a:t>
            </a:r>
            <a:r>
              <a:rPr lang="ar-DZ" sz="1600" b="1" dirty="0" smtClean="0">
                <a:solidFill>
                  <a:srgbClr val="CC00FF"/>
                </a:solidFill>
                <a:ea typeface="Times New Roman" pitchFamily="18" charset="0"/>
                <a:cs typeface="Arabic Transparent" pitchFamily="2" charset="-78"/>
              </a:rPr>
              <a:t> فانه يعد بدورة كاملة 7.</a:t>
            </a:r>
          </a:p>
          <a:p>
            <a:pPr algn="r" rtl="1">
              <a:lnSpc>
                <a:spcPts val="2500"/>
              </a:lnSpc>
              <a:buFont typeface="Wingdings" pitchFamily="2" charset="2"/>
              <a:buChar char="§"/>
            </a:pPr>
            <a:r>
              <a:rPr lang="ar-DZ" sz="1600" b="1" dirty="0" smtClean="0">
                <a:solidFill>
                  <a:srgbClr val="CC00FF"/>
                </a:solidFill>
                <a:cs typeface="Arabic Transparent" pitchFamily="2" charset="-78"/>
              </a:rPr>
              <a:t> إذا </a:t>
            </a:r>
            <a:r>
              <a:rPr lang="ar-DZ" sz="1600" b="1" dirty="0" smtClean="0">
                <a:solidFill>
                  <a:srgbClr val="CC00FF"/>
                </a:solidFill>
                <a:ea typeface="Times New Roman" pitchFamily="18" charset="0"/>
                <a:cs typeface="Arabic Transparent" pitchFamily="2" charset="-78"/>
              </a:rPr>
              <a:t>كان العداد يحتوي على 4 </a:t>
            </a:r>
            <a:r>
              <a:rPr lang="ar-DZ" sz="1600" b="1" dirty="0" err="1" smtClean="0">
                <a:solidFill>
                  <a:srgbClr val="CC00FF"/>
                </a:solidFill>
                <a:ea typeface="Times New Roman" pitchFamily="18" charset="0"/>
                <a:cs typeface="Arabic Transparent" pitchFamily="2" charset="-78"/>
              </a:rPr>
              <a:t>قلابات</a:t>
            </a:r>
            <a:r>
              <a:rPr lang="ar-DZ" sz="1600" b="1" dirty="0" smtClean="0">
                <a:solidFill>
                  <a:srgbClr val="CC00FF"/>
                </a:solidFill>
                <a:ea typeface="Times New Roman" pitchFamily="18" charset="0"/>
                <a:cs typeface="Arabic Transparent" pitchFamily="2" charset="-78"/>
              </a:rPr>
              <a:t> فانه يعد بدورة كاملة 15.</a:t>
            </a:r>
            <a:endParaRPr lang="fr-FR" sz="1600" b="1" dirty="0">
              <a:solidFill>
                <a:srgbClr val="CC00FF"/>
              </a:solidFill>
            </a:endParaRPr>
          </a:p>
        </p:txBody>
      </p:sp>
      <p:sp>
        <p:nvSpPr>
          <p:cNvPr id="25" name="Rectangle 190"/>
          <p:cNvSpPr>
            <a:spLocks noChangeArrowheads="1"/>
          </p:cNvSpPr>
          <p:nvPr/>
        </p:nvSpPr>
        <p:spPr bwMode="auto">
          <a:xfrm>
            <a:off x="6205589" y="4102436"/>
            <a:ext cx="2867005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u="sng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طريقة انجا</a:t>
            </a:r>
            <a:r>
              <a:rPr lang="ar-DZ" b="1" u="sng" dirty="0" smtClean="0">
                <a:solidFill>
                  <a:srgbClr val="008000"/>
                </a:solidFill>
                <a:latin typeface="Arial"/>
                <a:ea typeface="Times New Roman" pitchFamily="18" charset="0"/>
                <a:cs typeface="Arial"/>
              </a:rPr>
              <a:t>ز العدادات </a:t>
            </a:r>
            <a:r>
              <a:rPr lang="ar-DZ" b="1" u="sng" dirty="0" err="1" smtClean="0">
                <a:solidFill>
                  <a:srgbClr val="008000"/>
                </a:solidFill>
                <a:latin typeface="Arial"/>
                <a:ea typeface="Times New Roman" pitchFamily="18" charset="0"/>
                <a:cs typeface="Arial"/>
              </a:rPr>
              <a:t>اللاتزامنية</a:t>
            </a:r>
            <a:r>
              <a:rPr lang="ar-DZ" b="1" u="sng" dirty="0" smtClean="0">
                <a:solidFill>
                  <a:srgbClr val="008000"/>
                </a:solidFill>
                <a:latin typeface="Arial"/>
                <a:ea typeface="Times New Roman" pitchFamily="18" charset="0"/>
                <a:cs typeface="Arial"/>
              </a:rPr>
              <a:t>:</a:t>
            </a:r>
            <a:endParaRPr lang="fr-FR" b="1" u="sng" dirty="0">
              <a:solidFill>
                <a:srgbClr val="008000"/>
              </a:solidFill>
            </a:endParaRPr>
          </a:p>
        </p:txBody>
      </p:sp>
      <p:sp>
        <p:nvSpPr>
          <p:cNvPr id="27" name="Rectangle 190"/>
          <p:cNvSpPr>
            <a:spLocks noChangeArrowheads="1"/>
          </p:cNvSpPr>
          <p:nvPr/>
        </p:nvSpPr>
        <p:spPr bwMode="auto">
          <a:xfrm>
            <a:off x="2714612" y="5585812"/>
            <a:ext cx="6227274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2- تحويل </a:t>
            </a:r>
            <a:r>
              <a:rPr lang="ar-DZ" b="1" dirty="0" err="1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 المستعمل إلى </a:t>
            </a:r>
            <a:r>
              <a:rPr lang="ar-DZ" b="1" dirty="0" err="1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قلاب</a:t>
            </a:r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 يعمل في التبديل وفق مبدأ عمل </a:t>
            </a:r>
            <a:r>
              <a:rPr lang="ar-DZ" b="1" dirty="0" err="1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T</a:t>
            </a:r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.</a:t>
            </a:r>
          </a:p>
          <a:p>
            <a:pPr algn="r" rtl="1"/>
            <a:r>
              <a:rPr lang="ar-DZ" b="1" dirty="0" smtClean="0">
                <a:solidFill>
                  <a:srgbClr val="0070C0"/>
                </a:solidFill>
                <a:cs typeface="Arabic Transparent" pitchFamily="2" charset="-78"/>
              </a:rPr>
              <a:t>     بالنسبة </a:t>
            </a:r>
            <a:r>
              <a:rPr lang="ar-DZ" b="1" dirty="0" err="1" smtClean="0">
                <a:solidFill>
                  <a:srgbClr val="0070C0"/>
                </a:solidFill>
                <a:cs typeface="Arabic Transparent" pitchFamily="2" charset="-78"/>
              </a:rPr>
              <a:t>للقلاب</a:t>
            </a:r>
            <a:r>
              <a:rPr lang="ar-DZ" b="1" dirty="0" smtClean="0">
                <a:solidFill>
                  <a:srgbClr val="0070C0"/>
                </a:solidFill>
                <a:cs typeface="Arabic Transparent" pitchFamily="2" charset="-78"/>
              </a:rPr>
              <a:t> </a:t>
            </a:r>
            <a:r>
              <a:rPr lang="fr-FR" b="1" dirty="0" smtClean="0">
                <a:solidFill>
                  <a:srgbClr val="0070C0"/>
                </a:solidFill>
                <a:cs typeface="Arabic Transparent" pitchFamily="2" charset="-78"/>
              </a:rPr>
              <a:t>JK</a:t>
            </a:r>
            <a:r>
              <a:rPr lang="ar-DZ" b="1" dirty="0" smtClean="0">
                <a:solidFill>
                  <a:srgbClr val="0070C0"/>
                </a:solidFill>
                <a:cs typeface="Arabic Transparent" pitchFamily="2" charset="-78"/>
              </a:rPr>
              <a:t>: </a:t>
            </a:r>
            <a:r>
              <a:rPr lang="fr-FR" b="1" dirty="0" smtClean="0">
                <a:solidFill>
                  <a:srgbClr val="0070C0"/>
                </a:solidFill>
                <a:cs typeface="Arabic Transparent" pitchFamily="2" charset="-78"/>
              </a:rPr>
              <a:t>J=K=1</a:t>
            </a:r>
            <a:r>
              <a:rPr lang="ar-DZ" b="1" dirty="0" smtClean="0">
                <a:solidFill>
                  <a:srgbClr val="0070C0"/>
                </a:solidFill>
                <a:cs typeface="Arabic Transparent" pitchFamily="2" charset="-78"/>
              </a:rPr>
              <a:t>(</a:t>
            </a:r>
            <a:r>
              <a:rPr lang="ar-DZ" b="1" dirty="0" err="1" smtClean="0">
                <a:solidFill>
                  <a:srgbClr val="0070C0"/>
                </a:solidFill>
                <a:cs typeface="Arabic Transparent" pitchFamily="2" charset="-78"/>
              </a:rPr>
              <a:t>القلاب</a:t>
            </a:r>
            <a:r>
              <a:rPr lang="ar-DZ" b="1" dirty="0" smtClean="0">
                <a:solidFill>
                  <a:srgbClr val="0070C0"/>
                </a:solidFill>
                <a:cs typeface="Arabic Transparent" pitchFamily="2" charset="-78"/>
              </a:rPr>
              <a:t> </a:t>
            </a:r>
            <a:r>
              <a:rPr lang="fr-FR" b="1" dirty="0" smtClean="0">
                <a:solidFill>
                  <a:srgbClr val="0070C0"/>
                </a:solidFill>
                <a:cs typeface="Arabic Transparent" pitchFamily="2" charset="-78"/>
              </a:rPr>
              <a:t>JK</a:t>
            </a:r>
            <a:r>
              <a:rPr lang="ar-DZ" b="1" dirty="0" smtClean="0">
                <a:solidFill>
                  <a:srgbClr val="0070C0"/>
                </a:solidFill>
                <a:cs typeface="Arabic Transparent" pitchFamily="2" charset="-78"/>
              </a:rPr>
              <a:t> يعمل في التبديل).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3102296" y="4303102"/>
            <a:ext cx="5844268" cy="1344711"/>
            <a:chOff x="2936791" y="4486922"/>
            <a:chExt cx="5778613" cy="1344711"/>
          </a:xfrm>
        </p:grpSpPr>
        <p:sp>
          <p:nvSpPr>
            <p:cNvPr id="26" name="Rectangle 190"/>
            <p:cNvSpPr>
              <a:spLocks noChangeArrowheads="1"/>
            </p:cNvSpPr>
            <p:nvPr/>
          </p:nvSpPr>
          <p:spPr bwMode="auto">
            <a:xfrm>
              <a:off x="2936791" y="4631304"/>
              <a:ext cx="5778613" cy="120032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r" rtl="1"/>
              <a:r>
                <a:rPr lang="ar-DZ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1- إيجاد عدد </a:t>
              </a:r>
              <a:r>
                <a:rPr lang="ar-DZ" b="1" dirty="0" err="1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القلابات</a:t>
              </a:r>
              <a:r>
                <a:rPr lang="ar-DZ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 اللا</a:t>
              </a:r>
              <a:r>
                <a:rPr lang="ar-DZ" b="1" dirty="0" smtClean="0">
                  <a:solidFill>
                    <a:srgbClr val="008000"/>
                  </a:solidFill>
                  <a:latin typeface="Arial"/>
                  <a:ea typeface="Times New Roman" pitchFamily="18" charset="0"/>
                  <a:cs typeface="Arial"/>
                </a:rPr>
                <a:t>ز</a:t>
              </a:r>
              <a:r>
                <a:rPr lang="ar-DZ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مة للعد انطلاقا من علاقة الترديد </a:t>
              </a:r>
              <a:r>
                <a:rPr lang="fr-FR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N=2</a:t>
              </a:r>
              <a:r>
                <a:rPr lang="ar-DZ" b="1" dirty="0" smtClean="0">
                  <a:solidFill>
                    <a:srgbClr val="008000"/>
                  </a:solidFill>
                  <a:ea typeface="Times New Roman" pitchFamily="18" charset="0"/>
                  <a:cs typeface="Arabic Transparent" pitchFamily="2" charset="-78"/>
                </a:rPr>
                <a:t> حيث:</a:t>
              </a:r>
            </a:p>
            <a:p>
              <a:pPr algn="r" rtl="1"/>
              <a:r>
                <a:rPr lang="ar-DZ" b="1" dirty="0" smtClean="0">
                  <a:solidFill>
                    <a:srgbClr val="C00000"/>
                  </a:solidFill>
                  <a:ea typeface="Times New Roman" pitchFamily="18" charset="0"/>
                  <a:cs typeface="Arabic Transparent" pitchFamily="2" charset="-78"/>
                </a:rPr>
                <a:t>       </a:t>
              </a:r>
              <a:r>
                <a:rPr lang="fr-FR" b="1" dirty="0" smtClean="0">
                  <a:solidFill>
                    <a:srgbClr val="0070C0"/>
                  </a:solidFill>
                  <a:ea typeface="Times New Roman" pitchFamily="18" charset="0"/>
                  <a:cs typeface="Arabic Transparent" pitchFamily="2" charset="-78"/>
                </a:rPr>
                <a:t>n</a:t>
              </a:r>
              <a:r>
                <a:rPr lang="ar-DZ" b="1" dirty="0" smtClean="0">
                  <a:solidFill>
                    <a:srgbClr val="0070C0"/>
                  </a:solidFill>
                  <a:ea typeface="Times New Roman" pitchFamily="18" charset="0"/>
                  <a:cs typeface="Arabic Transparent" pitchFamily="2" charset="-78"/>
                </a:rPr>
                <a:t>: هو عدد </a:t>
              </a:r>
              <a:r>
                <a:rPr lang="ar-DZ" b="1" dirty="0" err="1" smtClean="0">
                  <a:solidFill>
                    <a:srgbClr val="0070C0"/>
                  </a:solidFill>
                  <a:ea typeface="Times New Roman" pitchFamily="18" charset="0"/>
                  <a:cs typeface="Arabic Transparent" pitchFamily="2" charset="-78"/>
                </a:rPr>
                <a:t>القلابات</a:t>
              </a:r>
              <a:r>
                <a:rPr lang="ar-DZ" b="1" dirty="0" smtClean="0">
                  <a:solidFill>
                    <a:srgbClr val="0070C0"/>
                  </a:solidFill>
                  <a:ea typeface="Times New Roman" pitchFamily="18" charset="0"/>
                  <a:cs typeface="Arabic Transparent" pitchFamily="2" charset="-78"/>
                </a:rPr>
                <a:t>.</a:t>
              </a:r>
            </a:p>
            <a:p>
              <a:pPr algn="r" rtl="1"/>
              <a:r>
                <a:rPr lang="ar-DZ" b="1" dirty="0" smtClean="0">
                  <a:solidFill>
                    <a:srgbClr val="0070C0"/>
                  </a:solidFill>
                  <a:ea typeface="Times New Roman" pitchFamily="18" charset="0"/>
                  <a:cs typeface="Arabic Transparent" pitchFamily="2" charset="-78"/>
                </a:rPr>
                <a:t>       </a:t>
              </a:r>
              <a:r>
                <a:rPr lang="fr-FR" b="1" dirty="0" smtClean="0">
                  <a:solidFill>
                    <a:srgbClr val="0070C0"/>
                  </a:solidFill>
                  <a:ea typeface="Times New Roman" pitchFamily="18" charset="0"/>
                  <a:cs typeface="Arabic Transparent" pitchFamily="2" charset="-78"/>
                </a:rPr>
                <a:t>N</a:t>
              </a:r>
              <a:r>
                <a:rPr lang="ar-DZ" b="1" dirty="0" smtClean="0">
                  <a:solidFill>
                    <a:srgbClr val="0070C0"/>
                  </a:solidFill>
                  <a:ea typeface="Times New Roman" pitchFamily="18" charset="0"/>
                  <a:cs typeface="Arabic Transparent" pitchFamily="2" charset="-78"/>
                </a:rPr>
                <a:t>: هو الترديد.</a:t>
              </a:r>
            </a:p>
            <a:p>
              <a:pPr algn="r" rtl="1"/>
              <a:r>
                <a:rPr lang="ar-DZ" b="1" dirty="0" smtClean="0">
                  <a:solidFill>
                    <a:srgbClr val="0070C0"/>
                  </a:solidFill>
                  <a:cs typeface="Arabic Transparent" pitchFamily="2" charset="-78"/>
                </a:rPr>
                <a:t>       2: أساس النظام الثنائي.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986541" y="4486922"/>
              <a:ext cx="285752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008000"/>
                  </a:solidFill>
                </a:rPr>
                <a:t>n</a:t>
              </a:r>
              <a:endParaRPr lang="fr-FR" sz="1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30" name="Rectangle 190"/>
          <p:cNvSpPr>
            <a:spLocks noChangeArrowheads="1"/>
          </p:cNvSpPr>
          <p:nvPr/>
        </p:nvSpPr>
        <p:spPr bwMode="auto">
          <a:xfrm>
            <a:off x="4044638" y="6280798"/>
            <a:ext cx="4938707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3- ربط إشارة الساعة(التوقيتية) </a:t>
            </a:r>
            <a:r>
              <a:rPr lang="ar-DZ" b="1" dirty="0" err="1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للقلابات</a:t>
            </a:r>
            <a:r>
              <a:rPr lang="ar-DZ" b="1" dirty="0" smtClean="0">
                <a:solidFill>
                  <a:srgbClr val="008000"/>
                </a:solidFill>
                <a:ea typeface="Times New Roman" pitchFamily="18" charset="0"/>
                <a:cs typeface="Arabic Transparent" pitchFamily="2" charset="-78"/>
              </a:rPr>
              <a:t> وفق الجدول التالي: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69" name="Rectangle 190"/>
          <p:cNvSpPr>
            <a:spLocks noChangeArrowheads="1"/>
          </p:cNvSpPr>
          <p:nvPr/>
        </p:nvSpPr>
        <p:spPr bwMode="auto">
          <a:xfrm>
            <a:off x="1027428" y="6203318"/>
            <a:ext cx="10440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DZ" sz="16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تربط من </a:t>
            </a:r>
            <a:r>
              <a:rPr lang="fr-FR" sz="16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Q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0" name="Rectangle 190"/>
          <p:cNvSpPr>
            <a:spLocks noChangeArrowheads="1"/>
          </p:cNvSpPr>
          <p:nvPr/>
        </p:nvSpPr>
        <p:spPr bwMode="auto">
          <a:xfrm>
            <a:off x="2203590" y="6224473"/>
            <a:ext cx="9360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جبهة نا</a:t>
            </a:r>
            <a:r>
              <a:rPr lang="ar-DZ" sz="1600" b="1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زلة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1" name="Rectangle 190"/>
          <p:cNvSpPr>
            <a:spLocks noChangeArrowheads="1"/>
          </p:cNvSpPr>
          <p:nvPr/>
        </p:nvSpPr>
        <p:spPr bwMode="auto">
          <a:xfrm>
            <a:off x="2146160" y="6509504"/>
            <a:ext cx="10440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جبهة صاعدة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2" name="Rectangle 190"/>
          <p:cNvSpPr>
            <a:spLocks noChangeArrowheads="1"/>
          </p:cNvSpPr>
          <p:nvPr/>
        </p:nvSpPr>
        <p:spPr bwMode="auto">
          <a:xfrm>
            <a:off x="1068372" y="5885198"/>
            <a:ext cx="92869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تصاعدي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3" name="Rectangle 190"/>
          <p:cNvSpPr>
            <a:spLocks noChangeArrowheads="1"/>
          </p:cNvSpPr>
          <p:nvPr/>
        </p:nvSpPr>
        <p:spPr bwMode="auto">
          <a:xfrm>
            <a:off x="27328" y="5901382"/>
            <a:ext cx="92869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تنا</a:t>
            </a:r>
            <a:r>
              <a:rPr lang="ar-DZ" sz="1600" b="1" dirty="0" smtClean="0">
                <a:solidFill>
                  <a:schemeClr val="tx1"/>
                </a:solidFill>
                <a:latin typeface="Arial"/>
                <a:ea typeface="Times New Roman" pitchFamily="18" charset="0"/>
                <a:cs typeface="Arial"/>
              </a:rPr>
              <a:t>زلي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74" name="Rectangle 190"/>
          <p:cNvSpPr>
            <a:spLocks noChangeArrowheads="1"/>
          </p:cNvSpPr>
          <p:nvPr/>
        </p:nvSpPr>
        <p:spPr bwMode="auto">
          <a:xfrm>
            <a:off x="3099130" y="6359926"/>
            <a:ext cx="10800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DZ" sz="1600" b="1" dirty="0" smtClean="0">
                <a:solidFill>
                  <a:srgbClr val="CC00FF"/>
                </a:solidFill>
                <a:ea typeface="Times New Roman" pitchFamily="18" charset="0"/>
                <a:cs typeface="Arabic Transparent" pitchFamily="2" charset="-78"/>
              </a:rPr>
              <a:t>إشارة </a:t>
            </a:r>
            <a:r>
              <a:rPr lang="ar-DZ" sz="1600" b="1" dirty="0" smtClean="0">
                <a:solidFill>
                  <a:srgbClr val="CC00FF"/>
                </a:solidFill>
                <a:cs typeface="Arabic Transparent" pitchFamily="2" charset="-78"/>
              </a:rPr>
              <a:t>الساعة</a:t>
            </a:r>
            <a:endParaRPr lang="fr-FR" sz="1600" b="1" dirty="0">
              <a:solidFill>
                <a:srgbClr val="CC00FF"/>
              </a:solidFill>
            </a:endParaRPr>
          </a:p>
        </p:txBody>
      </p:sp>
      <p:sp>
        <p:nvSpPr>
          <p:cNvPr id="75" name="Rectangle 190"/>
          <p:cNvSpPr>
            <a:spLocks noChangeArrowheads="1"/>
          </p:cNvSpPr>
          <p:nvPr/>
        </p:nvSpPr>
        <p:spPr bwMode="auto">
          <a:xfrm>
            <a:off x="598800" y="5607538"/>
            <a:ext cx="928694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DZ" sz="1600" b="1" dirty="0" smtClean="0">
                <a:solidFill>
                  <a:schemeClr val="tx1"/>
                </a:solidFill>
                <a:ea typeface="Times New Roman" pitchFamily="18" charset="0"/>
                <a:cs typeface="Arabic Transparent" pitchFamily="2" charset="-78"/>
              </a:rPr>
              <a:t>نوع العداد </a:t>
            </a:r>
            <a:endParaRPr lang="fr-FR" sz="1600" b="1" dirty="0">
              <a:solidFill>
                <a:schemeClr val="tx1"/>
              </a:solidFill>
            </a:endParaRPr>
          </a:p>
        </p:txBody>
      </p:sp>
      <p:grpSp>
        <p:nvGrpSpPr>
          <p:cNvPr id="76" name="Groupe 75"/>
          <p:cNvGrpSpPr/>
          <p:nvPr/>
        </p:nvGrpSpPr>
        <p:grpSpPr>
          <a:xfrm>
            <a:off x="27296" y="5624497"/>
            <a:ext cx="4085614" cy="1203163"/>
            <a:chOff x="1785918" y="1714488"/>
            <a:chExt cx="4085614" cy="1203163"/>
          </a:xfrm>
        </p:grpSpPr>
        <p:grpSp>
          <p:nvGrpSpPr>
            <p:cNvPr id="77" name="Groupe 76"/>
            <p:cNvGrpSpPr/>
            <p:nvPr/>
          </p:nvGrpSpPr>
          <p:grpSpPr>
            <a:xfrm>
              <a:off x="1785918" y="1714488"/>
              <a:ext cx="4085614" cy="1197292"/>
              <a:chOff x="-32" y="4969764"/>
              <a:chExt cx="4085614" cy="1197292"/>
            </a:xfrm>
          </p:grpSpPr>
          <p:grpSp>
            <p:nvGrpSpPr>
              <p:cNvPr id="79" name="Groupe 43"/>
              <p:cNvGrpSpPr/>
              <p:nvPr/>
            </p:nvGrpSpPr>
            <p:grpSpPr>
              <a:xfrm>
                <a:off x="0" y="5226300"/>
                <a:ext cx="3132000" cy="940756"/>
                <a:chOff x="0" y="5226300"/>
                <a:chExt cx="3132000" cy="940756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0" y="5231056"/>
                  <a:ext cx="2160000" cy="936000"/>
                </a:xfrm>
                <a:prstGeom prst="rect">
                  <a:avLst/>
                </a:prstGeom>
                <a:noFill/>
                <a:ln w="158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3" name="Connecteur droit 82"/>
                <p:cNvCxnSpPr/>
                <p:nvPr/>
              </p:nvCxnSpPr>
              <p:spPr>
                <a:xfrm>
                  <a:off x="0" y="5544844"/>
                  <a:ext cx="2160000" cy="0"/>
                </a:xfrm>
                <a:prstGeom prst="line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cteur droit 83"/>
                <p:cNvCxnSpPr/>
                <p:nvPr/>
              </p:nvCxnSpPr>
              <p:spPr>
                <a:xfrm>
                  <a:off x="0" y="5857892"/>
                  <a:ext cx="3132000" cy="0"/>
                </a:xfrm>
                <a:prstGeom prst="line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cteur droit 84"/>
                <p:cNvCxnSpPr/>
                <p:nvPr/>
              </p:nvCxnSpPr>
              <p:spPr>
                <a:xfrm rot="5400000">
                  <a:off x="501606" y="5694300"/>
                  <a:ext cx="936000" cy="0"/>
                </a:xfrm>
                <a:prstGeom prst="line">
                  <a:avLst/>
                </a:prstGeom>
                <a:ln w="15875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Parenthèse fermante 79"/>
              <p:cNvSpPr/>
              <p:nvPr/>
            </p:nvSpPr>
            <p:spPr>
              <a:xfrm>
                <a:off x="2148664" y="5545706"/>
                <a:ext cx="1936918" cy="619200"/>
              </a:xfrm>
              <a:prstGeom prst="rightBracket">
                <a:avLst>
                  <a:gd name="adj" fmla="val 0"/>
                </a:avLst>
              </a:prstGeom>
              <a:ln w="158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Parenthèse fermante 80"/>
              <p:cNvSpPr/>
              <p:nvPr/>
            </p:nvSpPr>
            <p:spPr>
              <a:xfrm rot="16200000">
                <a:off x="953968" y="4015764"/>
                <a:ext cx="252000" cy="2160000"/>
              </a:xfrm>
              <a:prstGeom prst="rightBracket">
                <a:avLst>
                  <a:gd name="adj" fmla="val 0"/>
                </a:avLst>
              </a:prstGeom>
              <a:ln w="158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78" name="Connecteur droit 77"/>
            <p:cNvCxnSpPr/>
            <p:nvPr/>
          </p:nvCxnSpPr>
          <p:spPr>
            <a:xfrm rot="5400000">
              <a:off x="4623190" y="2611651"/>
              <a:ext cx="612000" cy="0"/>
            </a:xfrm>
            <a:prstGeom prst="line">
              <a:avLst/>
            </a:prstGeom>
            <a:ln w="158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Rectangle 190"/>
          <p:cNvSpPr>
            <a:spLocks noChangeArrowheads="1"/>
          </p:cNvSpPr>
          <p:nvPr/>
        </p:nvSpPr>
        <p:spPr bwMode="auto">
          <a:xfrm>
            <a:off x="27328" y="6517596"/>
            <a:ext cx="1044000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DZ" sz="16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تربط من </a:t>
            </a:r>
            <a:r>
              <a:rPr lang="fr-FR" sz="1600" b="1" dirty="0" smtClean="0">
                <a:solidFill>
                  <a:srgbClr val="FF0000"/>
                </a:solidFill>
                <a:ea typeface="Times New Roman" pitchFamily="18" charset="0"/>
                <a:cs typeface="Arabic Transparent" pitchFamily="2" charset="-78"/>
              </a:rPr>
              <a:t>Q</a:t>
            </a:r>
            <a:endParaRPr lang="fr-FR" sz="1600" b="1" dirty="0">
              <a:solidFill>
                <a:srgbClr val="FF0000"/>
              </a:solidFill>
            </a:endParaRPr>
          </a:p>
        </p:txBody>
      </p:sp>
      <p:grpSp>
        <p:nvGrpSpPr>
          <p:cNvPr id="90" name="Groupe 89"/>
          <p:cNvGrpSpPr/>
          <p:nvPr/>
        </p:nvGrpSpPr>
        <p:grpSpPr>
          <a:xfrm>
            <a:off x="1090774" y="6549964"/>
            <a:ext cx="1044000" cy="338554"/>
            <a:chOff x="1071538" y="6286520"/>
            <a:chExt cx="1044000" cy="338554"/>
          </a:xfrm>
        </p:grpSpPr>
        <p:sp>
          <p:nvSpPr>
            <p:cNvPr id="91" name="Rectangle 190"/>
            <p:cNvSpPr>
              <a:spLocks noChangeArrowheads="1"/>
            </p:cNvSpPr>
            <p:nvPr/>
          </p:nvSpPr>
          <p:spPr bwMode="auto">
            <a:xfrm>
              <a:off x="1071538" y="6286520"/>
              <a:ext cx="1044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rtl="1"/>
              <a:r>
                <a:rPr lang="ar-DZ" sz="1600" b="1" dirty="0" smtClean="0">
                  <a:solidFill>
                    <a:srgbClr val="FF0000"/>
                  </a:solidFill>
                  <a:ea typeface="Times New Roman" pitchFamily="18" charset="0"/>
                  <a:cs typeface="Arabic Transparent" pitchFamily="2" charset="-78"/>
                </a:rPr>
                <a:t>تربط من </a:t>
              </a:r>
              <a:r>
                <a:rPr lang="fr-FR" sz="1600" b="1" dirty="0" smtClean="0">
                  <a:solidFill>
                    <a:srgbClr val="FF0000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3" name="Connecteur droit 92"/>
            <p:cNvCxnSpPr/>
            <p:nvPr/>
          </p:nvCxnSpPr>
          <p:spPr>
            <a:xfrm>
              <a:off x="1230598" y="6318888"/>
              <a:ext cx="144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e 93"/>
          <p:cNvGrpSpPr/>
          <p:nvPr/>
        </p:nvGrpSpPr>
        <p:grpSpPr>
          <a:xfrm>
            <a:off x="27328" y="6225142"/>
            <a:ext cx="1044000" cy="338554"/>
            <a:chOff x="1071538" y="6286520"/>
            <a:chExt cx="1044000" cy="338554"/>
          </a:xfrm>
        </p:grpSpPr>
        <p:sp>
          <p:nvSpPr>
            <p:cNvPr id="95" name="Rectangle 190"/>
            <p:cNvSpPr>
              <a:spLocks noChangeArrowheads="1"/>
            </p:cNvSpPr>
            <p:nvPr/>
          </p:nvSpPr>
          <p:spPr bwMode="auto">
            <a:xfrm>
              <a:off x="1071538" y="6286520"/>
              <a:ext cx="1044000" cy="33855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rtl="1"/>
              <a:r>
                <a:rPr lang="ar-DZ" sz="1600" b="1" dirty="0" smtClean="0">
                  <a:solidFill>
                    <a:srgbClr val="FF0000"/>
                  </a:solidFill>
                  <a:ea typeface="Times New Roman" pitchFamily="18" charset="0"/>
                  <a:cs typeface="Arabic Transparent" pitchFamily="2" charset="-78"/>
                </a:rPr>
                <a:t>تربط من </a:t>
              </a:r>
              <a:r>
                <a:rPr lang="fr-FR" sz="1600" b="1" dirty="0" smtClean="0">
                  <a:solidFill>
                    <a:srgbClr val="FF0000"/>
                  </a:solidFill>
                  <a:ea typeface="Times New Roman" pitchFamily="18" charset="0"/>
                  <a:cs typeface="Arabic Transparent" pitchFamily="2" charset="-78"/>
                </a:rPr>
                <a:t>Q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7" name="Connecteur droit 96"/>
            <p:cNvCxnSpPr/>
            <p:nvPr/>
          </p:nvCxnSpPr>
          <p:spPr>
            <a:xfrm>
              <a:off x="1230598" y="6318888"/>
              <a:ext cx="144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5" grpId="0"/>
      <p:bldP spid="2236" grpId="0"/>
      <p:bldP spid="2237" grpId="0"/>
      <p:bldP spid="2238" grpId="0"/>
      <p:bldP spid="117" grpId="0"/>
      <p:bldP spid="86" grpId="0"/>
      <p:bldP spid="87" grpId="0"/>
      <p:bldP spid="88" grpId="0"/>
      <p:bldP spid="92" grpId="0"/>
      <p:bldP spid="96" grpId="0"/>
      <p:bldP spid="22" grpId="0"/>
      <p:bldP spid="25" grpId="0"/>
      <p:bldP spid="27" grpId="0"/>
      <p:bldP spid="30" grpId="0"/>
      <p:bldP spid="69" grpId="0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4" grpId="0"/>
      <p:bldP spid="75" grpId="0"/>
      <p:bldP spid="8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6690"/>
            <a:ext cx="5430104" cy="661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71480"/>
            <a:ext cx="5143504" cy="226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BAC2015</a:t>
            </a:r>
            <a:endParaRPr lang="fr-FR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2" y="2958380"/>
            <a:ext cx="5238758" cy="389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86182" cy="143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0622"/>
            <a:ext cx="5244576" cy="674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908" y="642919"/>
            <a:ext cx="693809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2425" y="0"/>
            <a:ext cx="498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1675" y="3857628"/>
            <a:ext cx="71723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BAC2014</a:t>
            </a:r>
            <a:endParaRPr lang="fr-FR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6500826" cy="25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571480"/>
            <a:ext cx="3971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8945"/>
            <a:ext cx="5357818" cy="32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91074"/>
          <a:stretch>
            <a:fillRect/>
          </a:stretch>
        </p:blipFill>
        <p:spPr bwMode="auto">
          <a:xfrm>
            <a:off x="2928926" y="985850"/>
            <a:ext cx="6215074" cy="30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595295"/>
            <a:ext cx="7153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568736" y="13624"/>
            <a:ext cx="15480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BAC2013</a:t>
            </a:r>
            <a:endParaRPr lang="fr-FR" sz="24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954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17003"/>
          <a:stretch>
            <a:fillRect/>
          </a:stretch>
        </p:blipFill>
        <p:spPr bwMode="auto">
          <a:xfrm>
            <a:off x="2928926" y="1357298"/>
            <a:ext cx="6215074" cy="27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5175" y="4286256"/>
            <a:ext cx="58388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357166"/>
            <a:ext cx="7215206" cy="331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-24"/>
            <a:ext cx="7248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1790387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2650" y="3848100"/>
            <a:ext cx="69913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Connecteur en angle 231"/>
          <p:cNvCxnSpPr/>
          <p:nvPr/>
        </p:nvCxnSpPr>
        <p:spPr>
          <a:xfrm>
            <a:off x="3626402" y="2438984"/>
            <a:ext cx="786796" cy="365298"/>
          </a:xfrm>
          <a:prstGeom prst="bentConnector3">
            <a:avLst>
              <a:gd name="adj1" fmla="val 3501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Connecteur en angle 232"/>
          <p:cNvCxnSpPr/>
          <p:nvPr/>
        </p:nvCxnSpPr>
        <p:spPr>
          <a:xfrm>
            <a:off x="1985341" y="2439345"/>
            <a:ext cx="786796" cy="365298"/>
          </a:xfrm>
          <a:prstGeom prst="bentConnector3">
            <a:avLst>
              <a:gd name="adj1" fmla="val 3501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5" name="Line 372"/>
          <p:cNvSpPr>
            <a:spLocks noChangeAspect="1" noChangeShapeType="1"/>
          </p:cNvSpPr>
          <p:nvPr/>
        </p:nvSpPr>
        <p:spPr bwMode="auto">
          <a:xfrm>
            <a:off x="5518416" y="1763062"/>
            <a:ext cx="0" cy="681518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6" name="Line 373"/>
          <p:cNvSpPr>
            <a:spLocks noChangeAspect="1" noChangeShapeType="1"/>
          </p:cNvSpPr>
          <p:nvPr/>
        </p:nvSpPr>
        <p:spPr bwMode="auto">
          <a:xfrm>
            <a:off x="3891636" y="1790067"/>
            <a:ext cx="0" cy="646296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92" name="Groupe 191"/>
          <p:cNvGrpSpPr/>
          <p:nvPr/>
        </p:nvGrpSpPr>
        <p:grpSpPr>
          <a:xfrm>
            <a:off x="4284381" y="2165443"/>
            <a:ext cx="204311" cy="1019878"/>
            <a:chOff x="4427257" y="1008932"/>
            <a:chExt cx="204311" cy="1019878"/>
          </a:xfrm>
        </p:grpSpPr>
        <p:sp>
          <p:nvSpPr>
            <p:cNvPr id="234" name="Line 364"/>
            <p:cNvSpPr>
              <a:spLocks noChangeAspect="1" noChangeShapeType="1"/>
            </p:cNvSpPr>
            <p:nvPr/>
          </p:nvSpPr>
          <p:spPr bwMode="auto">
            <a:xfrm flipV="1">
              <a:off x="4439399" y="1008932"/>
              <a:ext cx="0" cy="1016082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38" name="Group 376"/>
            <p:cNvGrpSpPr>
              <a:grpSpLocks noChangeAspect="1"/>
            </p:cNvGrpSpPr>
            <p:nvPr/>
          </p:nvGrpSpPr>
          <p:grpSpPr bwMode="auto">
            <a:xfrm>
              <a:off x="4427257" y="1290292"/>
              <a:ext cx="204311" cy="738518"/>
              <a:chOff x="2644" y="5059"/>
              <a:chExt cx="286" cy="1028"/>
            </a:xfrm>
          </p:grpSpPr>
          <p:sp>
            <p:nvSpPr>
              <p:cNvPr id="239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2644" y="6087"/>
                <a:ext cx="281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2656" y="5059"/>
                <a:ext cx="27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93" name="Groupe 192"/>
          <p:cNvGrpSpPr/>
          <p:nvPr/>
        </p:nvGrpSpPr>
        <p:grpSpPr>
          <a:xfrm>
            <a:off x="142844" y="2634281"/>
            <a:ext cx="953257" cy="273846"/>
            <a:chOff x="285720" y="1477770"/>
            <a:chExt cx="953257" cy="273846"/>
          </a:xfrm>
        </p:grpSpPr>
        <p:sp>
          <p:nvSpPr>
            <p:cNvPr id="254" name="Line 392"/>
            <p:cNvSpPr>
              <a:spLocks noChangeAspect="1" noChangeShapeType="1"/>
            </p:cNvSpPr>
            <p:nvPr/>
          </p:nvSpPr>
          <p:spPr bwMode="auto">
            <a:xfrm>
              <a:off x="530197" y="1624589"/>
              <a:ext cx="708780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5" name="Text Box 393"/>
            <p:cNvSpPr txBox="1">
              <a:spLocks noChangeAspect="1" noChangeArrowheads="1"/>
            </p:cNvSpPr>
            <p:nvPr/>
          </p:nvSpPr>
          <p:spPr bwMode="auto">
            <a:xfrm>
              <a:off x="285720" y="1477770"/>
              <a:ext cx="402715" cy="27384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56" name="AutoShape 395"/>
            <p:cNvSpPr>
              <a:spLocks noChangeAspect="1"/>
            </p:cNvSpPr>
            <p:nvPr/>
          </p:nvSpPr>
          <p:spPr bwMode="auto">
            <a:xfrm rot="16200000">
              <a:off x="639833" y="1498207"/>
              <a:ext cx="97277" cy="7301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7" name="AutoShape 396"/>
            <p:cNvSpPr>
              <a:spLocks noChangeAspect="1"/>
            </p:cNvSpPr>
            <p:nvPr/>
          </p:nvSpPr>
          <p:spPr bwMode="auto">
            <a:xfrm rot="16200000">
              <a:off x="783262" y="1499064"/>
              <a:ext cx="97277" cy="73010"/>
            </a:xfrm>
            <a:prstGeom prst="rightBracket">
              <a:avLst>
                <a:gd name="adj" fmla="val 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8" name="Line 397"/>
            <p:cNvSpPr>
              <a:spLocks noChangeAspect="1" noChangeShapeType="1"/>
            </p:cNvSpPr>
            <p:nvPr/>
          </p:nvSpPr>
          <p:spPr bwMode="auto">
            <a:xfrm>
              <a:off x="725408" y="1587636"/>
              <a:ext cx="70851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9" name="Line 398"/>
            <p:cNvSpPr>
              <a:spLocks noChangeAspect="1" noChangeShapeType="1"/>
            </p:cNvSpPr>
            <p:nvPr/>
          </p:nvSpPr>
          <p:spPr bwMode="auto">
            <a:xfrm>
              <a:off x="874454" y="1588922"/>
              <a:ext cx="70851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60" name="Line 399"/>
            <p:cNvSpPr>
              <a:spLocks noChangeAspect="1" noChangeShapeType="1"/>
            </p:cNvSpPr>
            <p:nvPr/>
          </p:nvSpPr>
          <p:spPr bwMode="auto">
            <a:xfrm>
              <a:off x="578524" y="1582065"/>
              <a:ext cx="70851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94" name="Groupe 193"/>
          <p:cNvGrpSpPr/>
          <p:nvPr/>
        </p:nvGrpSpPr>
        <p:grpSpPr>
          <a:xfrm>
            <a:off x="435555" y="2006137"/>
            <a:ext cx="3867401" cy="273847"/>
            <a:chOff x="578431" y="849626"/>
            <a:chExt cx="3867401" cy="273847"/>
          </a:xfrm>
        </p:grpSpPr>
        <p:sp>
          <p:nvSpPr>
            <p:cNvPr id="237" name="Text Box 374"/>
            <p:cNvSpPr txBox="1">
              <a:spLocks noChangeAspect="1" noChangeArrowheads="1"/>
            </p:cNvSpPr>
            <p:nvPr/>
          </p:nvSpPr>
          <p:spPr bwMode="auto">
            <a:xfrm>
              <a:off x="578431" y="849626"/>
              <a:ext cx="292434" cy="27384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/>
                <a:t>1</a:t>
              </a:r>
            </a:p>
          </p:txBody>
        </p:sp>
        <p:sp>
          <p:nvSpPr>
            <p:cNvPr id="261" name="Line 400"/>
            <p:cNvSpPr>
              <a:spLocks noChangeAspect="1" noChangeShapeType="1"/>
            </p:cNvSpPr>
            <p:nvPr/>
          </p:nvSpPr>
          <p:spPr bwMode="auto">
            <a:xfrm>
              <a:off x="797848" y="1009011"/>
              <a:ext cx="3647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63" name="Group 403"/>
          <p:cNvGrpSpPr>
            <a:grpSpLocks/>
          </p:cNvGrpSpPr>
          <p:nvPr/>
        </p:nvGrpSpPr>
        <p:grpSpPr bwMode="auto">
          <a:xfrm>
            <a:off x="1101059" y="2269612"/>
            <a:ext cx="1109017" cy="1063170"/>
            <a:chOff x="1334" y="2975"/>
            <a:chExt cx="895" cy="858"/>
          </a:xfrm>
        </p:grpSpPr>
        <p:sp>
          <p:nvSpPr>
            <p:cNvPr id="264" name="Oval 404"/>
            <p:cNvSpPr>
              <a:spLocks noChangeAspect="1" noChangeArrowheads="1"/>
            </p:cNvSpPr>
            <p:nvPr/>
          </p:nvSpPr>
          <p:spPr bwMode="auto">
            <a:xfrm>
              <a:off x="1334" y="3357"/>
              <a:ext cx="66" cy="66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65" name="Group 405"/>
            <p:cNvGrpSpPr>
              <a:grpSpLocks/>
            </p:cNvGrpSpPr>
            <p:nvPr/>
          </p:nvGrpSpPr>
          <p:grpSpPr bwMode="auto">
            <a:xfrm>
              <a:off x="1364" y="2975"/>
              <a:ext cx="865" cy="858"/>
              <a:chOff x="1364" y="2975"/>
              <a:chExt cx="865" cy="858"/>
            </a:xfrm>
          </p:grpSpPr>
          <p:sp>
            <p:nvSpPr>
              <p:cNvPr id="266" name="Line 407"/>
              <p:cNvSpPr>
                <a:spLocks noChangeAspect="1" noChangeShapeType="1"/>
              </p:cNvSpPr>
              <p:nvPr/>
            </p:nvSpPr>
            <p:spPr bwMode="auto">
              <a:xfrm>
                <a:off x="2048" y="3722"/>
                <a:ext cx="1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Text Box 409"/>
              <p:cNvSpPr txBox="1">
                <a:spLocks noChangeAspect="1" noChangeArrowheads="1"/>
              </p:cNvSpPr>
              <p:nvPr/>
            </p:nvSpPr>
            <p:spPr bwMode="auto">
              <a:xfrm>
                <a:off x="1743" y="3579"/>
                <a:ext cx="352" cy="2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Q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68" name="Text Box 411"/>
              <p:cNvSpPr txBox="1">
                <a:spLocks noChangeAspect="1" noChangeArrowheads="1"/>
              </p:cNvSpPr>
              <p:nvPr/>
            </p:nvSpPr>
            <p:spPr bwMode="auto">
              <a:xfrm>
                <a:off x="1378" y="3567"/>
                <a:ext cx="350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K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69" name="Text Box 412"/>
              <p:cNvSpPr txBox="1">
                <a:spLocks noChangeAspect="1" noChangeArrowheads="1"/>
              </p:cNvSpPr>
              <p:nvPr/>
            </p:nvSpPr>
            <p:spPr bwMode="auto">
              <a:xfrm>
                <a:off x="1364" y="2991"/>
                <a:ext cx="406" cy="2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J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70" name="Text Box 413"/>
              <p:cNvSpPr txBox="1">
                <a:spLocks noChangeAspect="1" noChangeArrowheads="1"/>
              </p:cNvSpPr>
              <p:nvPr/>
            </p:nvSpPr>
            <p:spPr bwMode="auto">
              <a:xfrm>
                <a:off x="1745" y="3001"/>
                <a:ext cx="346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Q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271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1462" y="3262"/>
                <a:ext cx="244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72" name="Line 415"/>
              <p:cNvSpPr>
                <a:spLocks noChangeAspect="1" noChangeShapeType="1"/>
              </p:cNvSpPr>
              <p:nvPr/>
            </p:nvSpPr>
            <p:spPr bwMode="auto">
              <a:xfrm>
                <a:off x="1817" y="3604"/>
                <a:ext cx="11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Rectangle 408"/>
              <p:cNvSpPr>
                <a:spLocks noChangeAspect="1" noChangeArrowheads="1"/>
              </p:cNvSpPr>
              <p:nvPr/>
            </p:nvSpPr>
            <p:spPr bwMode="auto">
              <a:xfrm>
                <a:off x="1406" y="2975"/>
                <a:ext cx="633" cy="847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AutoShape 410"/>
              <p:cNvSpPr>
                <a:spLocks noChangeAspect="1" noChangeArrowheads="1"/>
              </p:cNvSpPr>
              <p:nvPr/>
            </p:nvSpPr>
            <p:spPr bwMode="auto">
              <a:xfrm rot="5400000">
                <a:off x="1398" y="3346"/>
                <a:ext cx="122" cy="105"/>
              </a:xfrm>
              <a:prstGeom prst="triangle">
                <a:avLst>
                  <a:gd name="adj" fmla="val 50000"/>
                </a:avLst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79" name="Text Box 420"/>
          <p:cNvSpPr txBox="1">
            <a:spLocks noChangeAspect="1" noChangeArrowheads="1"/>
          </p:cNvSpPr>
          <p:nvPr/>
        </p:nvSpPr>
        <p:spPr bwMode="auto">
          <a:xfrm>
            <a:off x="3714460" y="1526742"/>
            <a:ext cx="503085" cy="42501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/>
              <a:t>Q</a:t>
            </a:r>
            <a:r>
              <a:rPr lang="fr-FR" sz="1400" b="1" baseline="-25000" dirty="0"/>
              <a:t>B</a:t>
            </a:r>
            <a:endParaRPr lang="fr-FR" sz="1400" b="1" dirty="0"/>
          </a:p>
        </p:txBody>
      </p:sp>
      <p:sp>
        <p:nvSpPr>
          <p:cNvPr id="280" name="Text Box 421"/>
          <p:cNvSpPr txBox="1">
            <a:spLocks noChangeAspect="1" noChangeArrowheads="1"/>
          </p:cNvSpPr>
          <p:nvPr/>
        </p:nvSpPr>
        <p:spPr bwMode="auto">
          <a:xfrm>
            <a:off x="5336422" y="1513677"/>
            <a:ext cx="503085" cy="4250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dirty="0"/>
              <a:t>Q</a:t>
            </a:r>
            <a:r>
              <a:rPr lang="fr-FR" sz="1400" baseline="-25000" dirty="0"/>
              <a:t>C</a:t>
            </a:r>
            <a:endParaRPr lang="fr-FR" sz="1400" dirty="0"/>
          </a:p>
        </p:txBody>
      </p:sp>
      <p:sp>
        <p:nvSpPr>
          <p:cNvPr id="281" name="Line 422"/>
          <p:cNvSpPr>
            <a:spLocks noChangeAspect="1" noChangeShapeType="1"/>
          </p:cNvSpPr>
          <p:nvPr/>
        </p:nvSpPr>
        <p:spPr bwMode="auto">
          <a:xfrm>
            <a:off x="2256423" y="1794248"/>
            <a:ext cx="0" cy="646296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82" name="Text Box 423"/>
          <p:cNvSpPr txBox="1">
            <a:spLocks noChangeAspect="1" noChangeArrowheads="1"/>
          </p:cNvSpPr>
          <p:nvPr/>
        </p:nvSpPr>
        <p:spPr bwMode="auto">
          <a:xfrm>
            <a:off x="2066697" y="1530884"/>
            <a:ext cx="503085" cy="42501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/>
              <a:t>Q</a:t>
            </a:r>
            <a:r>
              <a:rPr lang="fr-FR" sz="1400" b="1" baseline="-25000" dirty="0"/>
              <a:t>A</a:t>
            </a:r>
            <a:endParaRPr lang="fr-FR" sz="1400" b="1" dirty="0"/>
          </a:p>
        </p:txBody>
      </p:sp>
      <p:grpSp>
        <p:nvGrpSpPr>
          <p:cNvPr id="190" name="Groupe 189"/>
          <p:cNvGrpSpPr/>
          <p:nvPr/>
        </p:nvGrpSpPr>
        <p:grpSpPr>
          <a:xfrm>
            <a:off x="973428" y="2169239"/>
            <a:ext cx="221417" cy="1018846"/>
            <a:chOff x="1116304" y="1012728"/>
            <a:chExt cx="221417" cy="1018846"/>
          </a:xfrm>
        </p:grpSpPr>
        <p:grpSp>
          <p:nvGrpSpPr>
            <p:cNvPr id="275" name="Group 416"/>
            <p:cNvGrpSpPr>
              <a:grpSpLocks noChangeAspect="1"/>
            </p:cNvGrpSpPr>
            <p:nvPr/>
          </p:nvGrpSpPr>
          <p:grpSpPr bwMode="auto">
            <a:xfrm>
              <a:off x="1126091" y="1281621"/>
              <a:ext cx="211630" cy="749953"/>
              <a:chOff x="2659" y="5059"/>
              <a:chExt cx="295" cy="1042"/>
            </a:xfrm>
          </p:grpSpPr>
          <p:sp>
            <p:nvSpPr>
              <p:cNvPr id="276" name="Line 417"/>
              <p:cNvSpPr>
                <a:spLocks noChangeAspect="1" noChangeShapeType="1"/>
              </p:cNvSpPr>
              <p:nvPr/>
            </p:nvSpPr>
            <p:spPr bwMode="auto">
              <a:xfrm flipH="1">
                <a:off x="2659" y="6101"/>
                <a:ext cx="28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Line 418"/>
              <p:cNvSpPr>
                <a:spLocks noChangeAspect="1" noChangeShapeType="1"/>
              </p:cNvSpPr>
              <p:nvPr/>
            </p:nvSpPr>
            <p:spPr bwMode="auto">
              <a:xfrm flipH="1">
                <a:off x="2674" y="5059"/>
                <a:ext cx="28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78" name="Line 419"/>
            <p:cNvSpPr>
              <a:spLocks noChangeAspect="1" noChangeShapeType="1"/>
            </p:cNvSpPr>
            <p:nvPr/>
          </p:nvSpPr>
          <p:spPr bwMode="auto">
            <a:xfrm flipV="1">
              <a:off x="1135327" y="1012728"/>
              <a:ext cx="0" cy="1016082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7" name="Oval 443"/>
            <p:cNvSpPr>
              <a:spLocks noChangeAspect="1" noChangeArrowheads="1"/>
            </p:cNvSpPr>
            <p:nvPr/>
          </p:nvSpPr>
          <p:spPr bwMode="auto">
            <a:xfrm>
              <a:off x="1116304" y="1266749"/>
              <a:ext cx="28499" cy="2849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91" name="Groupe 190"/>
          <p:cNvGrpSpPr/>
          <p:nvPr/>
        </p:nvGrpSpPr>
        <p:grpSpPr>
          <a:xfrm>
            <a:off x="2643768" y="2169222"/>
            <a:ext cx="213758" cy="1016082"/>
            <a:chOff x="2786644" y="1012711"/>
            <a:chExt cx="213758" cy="1016082"/>
          </a:xfrm>
        </p:grpSpPr>
        <p:sp>
          <p:nvSpPr>
            <p:cNvPr id="262" name="Line 401"/>
            <p:cNvSpPr>
              <a:spLocks noChangeAspect="1" noChangeShapeType="1"/>
            </p:cNvSpPr>
            <p:nvPr/>
          </p:nvSpPr>
          <p:spPr bwMode="auto">
            <a:xfrm flipV="1">
              <a:off x="2799036" y="1012711"/>
              <a:ext cx="0" cy="1016082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3" name="Line 428"/>
            <p:cNvSpPr>
              <a:spLocks noChangeAspect="1" noChangeShapeType="1"/>
            </p:cNvSpPr>
            <p:nvPr/>
          </p:nvSpPr>
          <p:spPr bwMode="auto">
            <a:xfrm flipH="1">
              <a:off x="2792840" y="2028793"/>
              <a:ext cx="200738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4" name="Line 429"/>
            <p:cNvSpPr>
              <a:spLocks noChangeAspect="1" noChangeShapeType="1"/>
            </p:cNvSpPr>
            <p:nvPr/>
          </p:nvSpPr>
          <p:spPr bwMode="auto">
            <a:xfrm flipH="1">
              <a:off x="2799664" y="1284097"/>
              <a:ext cx="200738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8" name="Oval 444"/>
            <p:cNvSpPr>
              <a:spLocks noChangeAspect="1" noChangeArrowheads="1"/>
            </p:cNvSpPr>
            <p:nvPr/>
          </p:nvSpPr>
          <p:spPr bwMode="auto">
            <a:xfrm>
              <a:off x="2786644" y="1264271"/>
              <a:ext cx="28499" cy="2849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89" name="Groupe 188"/>
          <p:cNvGrpSpPr/>
          <p:nvPr/>
        </p:nvGrpSpPr>
        <p:grpSpPr>
          <a:xfrm>
            <a:off x="2754053" y="2275809"/>
            <a:ext cx="1154865" cy="1059453"/>
            <a:chOff x="2896929" y="1119298"/>
            <a:chExt cx="1154865" cy="1059453"/>
          </a:xfrm>
        </p:grpSpPr>
        <p:grpSp>
          <p:nvGrpSpPr>
            <p:cNvPr id="285" name="Group 430"/>
            <p:cNvGrpSpPr>
              <a:grpSpLocks/>
            </p:cNvGrpSpPr>
            <p:nvPr/>
          </p:nvGrpSpPr>
          <p:grpSpPr bwMode="auto">
            <a:xfrm>
              <a:off x="2896929" y="1119298"/>
              <a:ext cx="1154865" cy="1059453"/>
              <a:chOff x="2668" y="2980"/>
              <a:chExt cx="932" cy="855"/>
            </a:xfrm>
          </p:grpSpPr>
          <p:sp>
            <p:nvSpPr>
              <p:cNvPr id="286" name="Line 431"/>
              <p:cNvSpPr>
                <a:spLocks noChangeAspect="1" noChangeShapeType="1"/>
              </p:cNvSpPr>
              <p:nvPr/>
            </p:nvSpPr>
            <p:spPr bwMode="auto">
              <a:xfrm>
                <a:off x="3373" y="3722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87" name="Group 433"/>
              <p:cNvGrpSpPr>
                <a:grpSpLocks noChangeAspect="1"/>
              </p:cNvGrpSpPr>
              <p:nvPr/>
            </p:nvGrpSpPr>
            <p:grpSpPr bwMode="auto">
              <a:xfrm>
                <a:off x="2668" y="2980"/>
                <a:ext cx="766" cy="855"/>
                <a:chOff x="5116" y="4831"/>
                <a:chExt cx="1318" cy="1470"/>
              </a:xfrm>
            </p:grpSpPr>
            <p:sp>
              <p:nvSpPr>
                <p:cNvPr id="288" name="Rectangle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43" y="4831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9" name="Text Box 4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51" y="5865"/>
                  <a:ext cx="583" cy="43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90" name="AutoShape 4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37" y="5471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1" name="Oval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116" y="5503"/>
                  <a:ext cx="113" cy="1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2" name="Text Box 4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84" y="5853"/>
                  <a:ext cx="676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93" name="Text Box 4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89" y="4852"/>
                  <a:ext cx="521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94" name="Text Box 4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10" y="4853"/>
                  <a:ext cx="595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295" name="Text Box 4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31" y="5375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/>
                </a:p>
              </p:txBody>
            </p:sp>
            <p:sp>
              <p:nvSpPr>
                <p:cNvPr id="296" name="Line 442"/>
                <p:cNvSpPr>
                  <a:spLocks noChangeAspect="1" noChangeShapeType="1"/>
                </p:cNvSpPr>
                <p:nvPr/>
              </p:nvSpPr>
              <p:spPr bwMode="auto">
                <a:xfrm>
                  <a:off x="5986" y="5901"/>
                  <a:ext cx="2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99" name="Text Box 414"/>
            <p:cNvSpPr txBox="1">
              <a:spLocks noChangeAspect="1" noChangeArrowheads="1"/>
            </p:cNvSpPr>
            <p:nvPr/>
          </p:nvSpPr>
          <p:spPr bwMode="auto">
            <a:xfrm>
              <a:off x="3052854" y="1492551"/>
              <a:ext cx="302347" cy="31349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188" name="Groupe 187"/>
          <p:cNvGrpSpPr/>
          <p:nvPr/>
        </p:nvGrpSpPr>
        <p:grpSpPr>
          <a:xfrm>
            <a:off x="4399647" y="2289436"/>
            <a:ext cx="1120170" cy="1068126"/>
            <a:chOff x="4542523" y="1132925"/>
            <a:chExt cx="1120170" cy="1068126"/>
          </a:xfrm>
        </p:grpSpPr>
        <p:grpSp>
          <p:nvGrpSpPr>
            <p:cNvPr id="241" name="Group 379"/>
            <p:cNvGrpSpPr>
              <a:grpSpLocks/>
            </p:cNvGrpSpPr>
            <p:nvPr/>
          </p:nvGrpSpPr>
          <p:grpSpPr bwMode="auto">
            <a:xfrm>
              <a:off x="4542523" y="1132925"/>
              <a:ext cx="1120170" cy="1068126"/>
              <a:chOff x="4006" y="2991"/>
              <a:chExt cx="904" cy="862"/>
            </a:xfrm>
          </p:grpSpPr>
          <p:sp>
            <p:nvSpPr>
              <p:cNvPr id="242" name="Line 380"/>
              <p:cNvSpPr>
                <a:spLocks noChangeAspect="1" noChangeShapeType="1"/>
              </p:cNvSpPr>
              <p:nvPr/>
            </p:nvSpPr>
            <p:spPr bwMode="auto">
              <a:xfrm>
                <a:off x="4706" y="3719"/>
                <a:ext cx="2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Line 381"/>
              <p:cNvSpPr>
                <a:spLocks noChangeAspect="1" noChangeShapeType="1"/>
              </p:cNvSpPr>
              <p:nvPr/>
            </p:nvSpPr>
            <p:spPr bwMode="auto">
              <a:xfrm>
                <a:off x="4704" y="3110"/>
                <a:ext cx="2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44" name="Group 382"/>
              <p:cNvGrpSpPr>
                <a:grpSpLocks noChangeAspect="1"/>
              </p:cNvGrpSpPr>
              <p:nvPr/>
            </p:nvGrpSpPr>
            <p:grpSpPr bwMode="auto">
              <a:xfrm>
                <a:off x="4006" y="2991"/>
                <a:ext cx="799" cy="862"/>
                <a:chOff x="7410" y="4834"/>
                <a:chExt cx="1374" cy="1483"/>
              </a:xfrm>
            </p:grpSpPr>
            <p:sp>
              <p:nvSpPr>
                <p:cNvPr id="245" name="Rectangle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7537" y="4834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6" name="Text Box 3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50" y="5880"/>
                  <a:ext cx="634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47" name="AutoShape 38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524" y="5481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8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0" y="5516"/>
                  <a:ext cx="113" cy="1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9" name="Text Box 3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82" y="5852"/>
                  <a:ext cx="687" cy="43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50" name="Text Box 3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88" y="4852"/>
                  <a:ext cx="523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51" name="Text Box 3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13" y="4859"/>
                  <a:ext cx="659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252" name="Text Box 3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84" y="5369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3" name="Line 391"/>
                <p:cNvSpPr>
                  <a:spLocks noChangeAspect="1" noChangeShapeType="1"/>
                </p:cNvSpPr>
                <p:nvPr/>
              </p:nvSpPr>
              <p:spPr bwMode="auto">
                <a:xfrm>
                  <a:off x="8284" y="5918"/>
                  <a:ext cx="2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300" name="Text Box 414"/>
            <p:cNvSpPr txBox="1">
              <a:spLocks noChangeAspect="1" noChangeArrowheads="1"/>
            </p:cNvSpPr>
            <p:nvPr/>
          </p:nvSpPr>
          <p:spPr bwMode="auto">
            <a:xfrm>
              <a:off x="4694085" y="1496833"/>
              <a:ext cx="302347" cy="31349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sp>
        <p:nvSpPr>
          <p:cNvPr id="187" name="Text Box 1318"/>
          <p:cNvSpPr txBox="1">
            <a:spLocks noChangeArrowheads="1"/>
          </p:cNvSpPr>
          <p:nvPr/>
        </p:nvSpPr>
        <p:spPr bwMode="auto">
          <a:xfrm>
            <a:off x="3643306" y="1142984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graphicFrame>
        <p:nvGraphicFramePr>
          <p:cNvPr id="195" name="Tableau 194"/>
          <p:cNvGraphicFramePr>
            <a:graphicFrameLocks noGrp="1"/>
          </p:cNvGraphicFramePr>
          <p:nvPr/>
        </p:nvGraphicFramePr>
        <p:xfrm>
          <a:off x="520453" y="3913129"/>
          <a:ext cx="5429287" cy="2381400"/>
        </p:xfrm>
        <a:graphic>
          <a:graphicData uri="http://schemas.openxmlformats.org/drawingml/2006/table">
            <a:tbl>
              <a:tblPr/>
              <a:tblGrid>
                <a:gridCol w="318656"/>
                <a:gridCol w="318656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  <a:gridCol w="319465"/>
              </a:tblGrid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6" name="Group 1013"/>
          <p:cNvGrpSpPr>
            <a:grpSpLocks/>
          </p:cNvGrpSpPr>
          <p:nvPr/>
        </p:nvGrpSpPr>
        <p:grpSpPr bwMode="auto">
          <a:xfrm>
            <a:off x="532890" y="4521223"/>
            <a:ext cx="1276351" cy="292100"/>
            <a:chOff x="141" y="929"/>
            <a:chExt cx="804" cy="184"/>
          </a:xfrm>
        </p:grpSpPr>
        <p:sp>
          <p:nvSpPr>
            <p:cNvPr id="197" name="AutoShape 1011"/>
            <p:cNvSpPr>
              <a:spLocks/>
            </p:cNvSpPr>
            <p:nvPr/>
          </p:nvSpPr>
          <p:spPr bwMode="auto">
            <a:xfrm rot="5400000">
              <a:off x="647" y="814"/>
              <a:ext cx="184" cy="413"/>
            </a:xfrm>
            <a:prstGeom prst="leftBracket">
              <a:avLst>
                <a:gd name="adj" fmla="val 0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Line 1012"/>
            <p:cNvSpPr>
              <a:spLocks noChangeShapeType="1"/>
            </p:cNvSpPr>
            <p:nvPr/>
          </p:nvSpPr>
          <p:spPr bwMode="auto">
            <a:xfrm>
              <a:off x="141" y="1109"/>
              <a:ext cx="386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99" name="Group 1014"/>
          <p:cNvGrpSpPr>
            <a:grpSpLocks/>
          </p:cNvGrpSpPr>
          <p:nvPr/>
        </p:nvGrpSpPr>
        <p:grpSpPr bwMode="auto">
          <a:xfrm>
            <a:off x="1798471" y="4521223"/>
            <a:ext cx="1284422" cy="292100"/>
            <a:chOff x="126" y="929"/>
            <a:chExt cx="819" cy="184"/>
          </a:xfrm>
        </p:grpSpPr>
        <p:sp>
          <p:nvSpPr>
            <p:cNvPr id="200" name="AutoShape 1015"/>
            <p:cNvSpPr>
              <a:spLocks/>
            </p:cNvSpPr>
            <p:nvPr/>
          </p:nvSpPr>
          <p:spPr bwMode="auto">
            <a:xfrm rot="5400000">
              <a:off x="647" y="814"/>
              <a:ext cx="184" cy="413"/>
            </a:xfrm>
            <a:prstGeom prst="leftBracket">
              <a:avLst>
                <a:gd name="adj" fmla="val 0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1" name="Line 1016"/>
            <p:cNvSpPr>
              <a:spLocks noChangeShapeType="1"/>
            </p:cNvSpPr>
            <p:nvPr/>
          </p:nvSpPr>
          <p:spPr bwMode="auto">
            <a:xfrm>
              <a:off x="126" y="1112"/>
              <a:ext cx="408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02" name="Group 1017"/>
          <p:cNvGrpSpPr>
            <a:grpSpLocks/>
          </p:cNvGrpSpPr>
          <p:nvPr/>
        </p:nvGrpSpPr>
        <p:grpSpPr bwMode="auto">
          <a:xfrm>
            <a:off x="3076381" y="4521223"/>
            <a:ext cx="1271749" cy="292100"/>
            <a:chOff x="123" y="929"/>
            <a:chExt cx="822" cy="184"/>
          </a:xfrm>
        </p:grpSpPr>
        <p:sp>
          <p:nvSpPr>
            <p:cNvPr id="203" name="AutoShape 1018"/>
            <p:cNvSpPr>
              <a:spLocks/>
            </p:cNvSpPr>
            <p:nvPr/>
          </p:nvSpPr>
          <p:spPr bwMode="auto">
            <a:xfrm rot="5400000">
              <a:off x="647" y="814"/>
              <a:ext cx="184" cy="413"/>
            </a:xfrm>
            <a:prstGeom prst="leftBracket">
              <a:avLst>
                <a:gd name="adj" fmla="val 0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" name="Line 1019"/>
            <p:cNvSpPr>
              <a:spLocks noChangeShapeType="1"/>
            </p:cNvSpPr>
            <p:nvPr/>
          </p:nvSpPr>
          <p:spPr bwMode="auto">
            <a:xfrm>
              <a:off x="123" y="1112"/>
              <a:ext cx="408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05" name="Group 1020"/>
          <p:cNvGrpSpPr>
            <a:grpSpLocks/>
          </p:cNvGrpSpPr>
          <p:nvPr/>
        </p:nvGrpSpPr>
        <p:grpSpPr bwMode="auto">
          <a:xfrm>
            <a:off x="4352816" y="4521223"/>
            <a:ext cx="1289127" cy="292100"/>
            <a:chOff x="123" y="929"/>
            <a:chExt cx="822" cy="184"/>
          </a:xfrm>
        </p:grpSpPr>
        <p:sp>
          <p:nvSpPr>
            <p:cNvPr id="206" name="AutoShape 1021"/>
            <p:cNvSpPr>
              <a:spLocks/>
            </p:cNvSpPr>
            <p:nvPr/>
          </p:nvSpPr>
          <p:spPr bwMode="auto">
            <a:xfrm rot="5400000">
              <a:off x="647" y="814"/>
              <a:ext cx="184" cy="413"/>
            </a:xfrm>
            <a:prstGeom prst="leftBracket">
              <a:avLst>
                <a:gd name="adj" fmla="val 0"/>
              </a:avLst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Line 1022"/>
            <p:cNvSpPr>
              <a:spLocks noChangeShapeType="1"/>
            </p:cNvSpPr>
            <p:nvPr/>
          </p:nvSpPr>
          <p:spPr bwMode="auto">
            <a:xfrm>
              <a:off x="123" y="1112"/>
              <a:ext cx="408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08" name="Group 1029"/>
          <p:cNvGrpSpPr>
            <a:grpSpLocks/>
          </p:cNvGrpSpPr>
          <p:nvPr/>
        </p:nvGrpSpPr>
        <p:grpSpPr bwMode="auto">
          <a:xfrm>
            <a:off x="509555" y="5107011"/>
            <a:ext cx="2574925" cy="292100"/>
            <a:chOff x="133" y="1298"/>
            <a:chExt cx="1622" cy="184"/>
          </a:xfrm>
        </p:grpSpPr>
        <p:sp>
          <p:nvSpPr>
            <p:cNvPr id="209" name="AutoShape 1024"/>
            <p:cNvSpPr>
              <a:spLocks/>
            </p:cNvSpPr>
            <p:nvPr/>
          </p:nvSpPr>
          <p:spPr bwMode="auto">
            <a:xfrm rot="5400000">
              <a:off x="1255" y="982"/>
              <a:ext cx="184" cy="816"/>
            </a:xfrm>
            <a:prstGeom prst="leftBracket">
              <a:avLst>
                <a:gd name="adj" fmla="val 0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0" name="Line 1025"/>
            <p:cNvSpPr>
              <a:spLocks noChangeShapeType="1"/>
            </p:cNvSpPr>
            <p:nvPr/>
          </p:nvSpPr>
          <p:spPr bwMode="auto">
            <a:xfrm>
              <a:off x="133" y="1478"/>
              <a:ext cx="807" cy="0"/>
            </a:xfrm>
            <a:prstGeom prst="line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11" name="Group 1036"/>
          <p:cNvGrpSpPr>
            <a:grpSpLocks/>
          </p:cNvGrpSpPr>
          <p:nvPr/>
        </p:nvGrpSpPr>
        <p:grpSpPr bwMode="auto">
          <a:xfrm>
            <a:off x="3074956" y="5107011"/>
            <a:ext cx="2557462" cy="292100"/>
            <a:chOff x="1749" y="1298"/>
            <a:chExt cx="1611" cy="184"/>
          </a:xfrm>
        </p:grpSpPr>
        <p:sp>
          <p:nvSpPr>
            <p:cNvPr id="212" name="AutoShape 1031"/>
            <p:cNvSpPr>
              <a:spLocks/>
            </p:cNvSpPr>
            <p:nvPr/>
          </p:nvSpPr>
          <p:spPr bwMode="auto">
            <a:xfrm rot="5400000">
              <a:off x="2866" y="987"/>
              <a:ext cx="184" cy="805"/>
            </a:xfrm>
            <a:prstGeom prst="leftBracket">
              <a:avLst>
                <a:gd name="adj" fmla="val 0"/>
              </a:avLst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3" name="Line 1032"/>
            <p:cNvSpPr>
              <a:spLocks noChangeShapeType="1"/>
            </p:cNvSpPr>
            <p:nvPr/>
          </p:nvSpPr>
          <p:spPr bwMode="auto">
            <a:xfrm>
              <a:off x="1749" y="1478"/>
              <a:ext cx="805" cy="0"/>
            </a:xfrm>
            <a:prstGeom prst="line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14" name="Group 1033"/>
          <p:cNvGrpSpPr>
            <a:grpSpLocks/>
          </p:cNvGrpSpPr>
          <p:nvPr/>
        </p:nvGrpSpPr>
        <p:grpSpPr bwMode="auto">
          <a:xfrm>
            <a:off x="521634" y="5697903"/>
            <a:ext cx="5106022" cy="292100"/>
            <a:chOff x="124" y="1298"/>
            <a:chExt cx="1631" cy="184"/>
          </a:xfrm>
        </p:grpSpPr>
        <p:sp>
          <p:nvSpPr>
            <p:cNvPr id="215" name="AutoShape 1034"/>
            <p:cNvSpPr>
              <a:spLocks/>
            </p:cNvSpPr>
            <p:nvPr/>
          </p:nvSpPr>
          <p:spPr bwMode="auto">
            <a:xfrm rot="5400000">
              <a:off x="1255" y="982"/>
              <a:ext cx="184" cy="816"/>
            </a:xfrm>
            <a:prstGeom prst="leftBracket">
              <a:avLst>
                <a:gd name="adj" fmla="val 0"/>
              </a:avLst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Line 1035"/>
            <p:cNvSpPr>
              <a:spLocks noChangeShapeType="1"/>
            </p:cNvSpPr>
            <p:nvPr/>
          </p:nvSpPr>
          <p:spPr bwMode="auto">
            <a:xfrm>
              <a:off x="124" y="1478"/>
              <a:ext cx="816" cy="0"/>
            </a:xfrm>
            <a:prstGeom prst="lin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17" name="Line 1047"/>
          <p:cNvSpPr>
            <a:spLocks noChangeShapeType="1"/>
          </p:cNvSpPr>
          <p:nvPr/>
        </p:nvSpPr>
        <p:spPr bwMode="auto">
          <a:xfrm>
            <a:off x="5653056" y="4803798"/>
            <a:ext cx="287337" cy="0"/>
          </a:xfrm>
          <a:prstGeom prst="line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18" name="Line 1048"/>
          <p:cNvSpPr>
            <a:spLocks noChangeShapeType="1"/>
          </p:cNvSpPr>
          <p:nvPr/>
        </p:nvSpPr>
        <p:spPr bwMode="auto">
          <a:xfrm>
            <a:off x="5634006" y="5395936"/>
            <a:ext cx="287337" cy="0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19" name="Line 1049"/>
          <p:cNvSpPr>
            <a:spLocks noChangeShapeType="1"/>
          </p:cNvSpPr>
          <p:nvPr/>
        </p:nvSpPr>
        <p:spPr bwMode="auto">
          <a:xfrm>
            <a:off x="5629243" y="5983100"/>
            <a:ext cx="287338" cy="0"/>
          </a:xfrm>
          <a:prstGeom prst="line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20" name="Text Box 1051"/>
          <p:cNvSpPr txBox="1">
            <a:spLocks noChangeArrowheads="1"/>
          </p:cNvSpPr>
          <p:nvPr/>
        </p:nvSpPr>
        <p:spPr bwMode="auto">
          <a:xfrm>
            <a:off x="90456" y="4565673"/>
            <a:ext cx="5762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Q</a:t>
            </a:r>
            <a:r>
              <a:rPr lang="fr-FR" sz="1200" b="1"/>
              <a:t>A</a:t>
            </a:r>
          </a:p>
        </p:txBody>
      </p:sp>
      <p:sp>
        <p:nvSpPr>
          <p:cNvPr id="221" name="Text Box 1052"/>
          <p:cNvSpPr txBox="1">
            <a:spLocks noChangeArrowheads="1"/>
          </p:cNvSpPr>
          <p:nvPr/>
        </p:nvSpPr>
        <p:spPr bwMode="auto">
          <a:xfrm>
            <a:off x="71406" y="5156223"/>
            <a:ext cx="576262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Q</a:t>
            </a:r>
            <a:r>
              <a:rPr lang="fr-FR" sz="1200" b="1"/>
              <a:t>B</a:t>
            </a:r>
          </a:p>
        </p:txBody>
      </p:sp>
      <p:sp>
        <p:nvSpPr>
          <p:cNvPr id="222" name="Text Box 1053"/>
          <p:cNvSpPr txBox="1">
            <a:spLocks noChangeArrowheads="1"/>
          </p:cNvSpPr>
          <p:nvPr/>
        </p:nvSpPr>
        <p:spPr bwMode="auto">
          <a:xfrm>
            <a:off x="87281" y="5710261"/>
            <a:ext cx="576262" cy="3667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Q</a:t>
            </a:r>
            <a:r>
              <a:rPr lang="fr-FR" sz="1200" b="1"/>
              <a:t>C</a:t>
            </a:r>
          </a:p>
        </p:txBody>
      </p:sp>
      <p:graphicFrame>
        <p:nvGraphicFramePr>
          <p:cNvPr id="223" name="Group 1325"/>
          <p:cNvGraphicFramePr>
            <a:graphicFrameLocks noGrp="1"/>
          </p:cNvGraphicFramePr>
          <p:nvPr/>
        </p:nvGraphicFramePr>
        <p:xfrm>
          <a:off x="6265643" y="3729061"/>
          <a:ext cx="2787650" cy="3048000"/>
        </p:xfrm>
        <a:graphic>
          <a:graphicData uri="http://schemas.openxmlformats.org/drawingml/2006/table">
            <a:tbl>
              <a:tblPr/>
              <a:tblGrid>
                <a:gridCol w="696913"/>
                <a:gridCol w="696912"/>
                <a:gridCol w="696913"/>
                <a:gridCol w="69691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fr-F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4" name="Text Box 1318"/>
          <p:cNvSpPr txBox="1">
            <a:spLocks noChangeArrowheads="1"/>
          </p:cNvSpPr>
          <p:nvPr/>
        </p:nvSpPr>
        <p:spPr bwMode="auto">
          <a:xfrm>
            <a:off x="4357686" y="3490915"/>
            <a:ext cx="1511300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>
                <a:solidFill>
                  <a:srgbClr val="0000FF"/>
                </a:solidFill>
                <a:cs typeface="Arabic Transparent" pitchFamily="2" charset="-78"/>
              </a:rPr>
              <a:t>المخطط </a:t>
            </a: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الزمني: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225" name="Text Box 1320"/>
          <p:cNvSpPr txBox="1">
            <a:spLocks noChangeArrowheads="1"/>
          </p:cNvSpPr>
          <p:nvPr/>
        </p:nvSpPr>
        <p:spPr bwMode="auto">
          <a:xfrm>
            <a:off x="687141" y="45069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0</a:t>
            </a:r>
          </a:p>
        </p:txBody>
      </p:sp>
      <p:sp>
        <p:nvSpPr>
          <p:cNvPr id="226" name="Text Box 1321"/>
          <p:cNvSpPr txBox="1">
            <a:spLocks noChangeArrowheads="1"/>
          </p:cNvSpPr>
          <p:nvPr/>
        </p:nvSpPr>
        <p:spPr bwMode="auto">
          <a:xfrm>
            <a:off x="687141" y="50831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27" name="Text Box 1322"/>
          <p:cNvSpPr txBox="1">
            <a:spLocks noChangeArrowheads="1"/>
          </p:cNvSpPr>
          <p:nvPr/>
        </p:nvSpPr>
        <p:spPr bwMode="auto">
          <a:xfrm>
            <a:off x="690316" y="567216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0</a:t>
            </a:r>
          </a:p>
        </p:txBody>
      </p:sp>
      <p:sp>
        <p:nvSpPr>
          <p:cNvPr id="228" name="Text Box 1326"/>
          <p:cNvSpPr txBox="1">
            <a:spLocks noChangeArrowheads="1"/>
          </p:cNvSpPr>
          <p:nvPr/>
        </p:nvSpPr>
        <p:spPr bwMode="auto">
          <a:xfrm>
            <a:off x="7832506" y="40036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29" name="Text Box 1327"/>
          <p:cNvSpPr txBox="1">
            <a:spLocks noChangeArrowheads="1"/>
          </p:cNvSpPr>
          <p:nvPr/>
        </p:nvSpPr>
        <p:spPr bwMode="auto">
          <a:xfrm>
            <a:off x="7151468" y="40036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230" name="Text Box 1328"/>
          <p:cNvSpPr txBox="1">
            <a:spLocks noChangeArrowheads="1"/>
          </p:cNvSpPr>
          <p:nvPr/>
        </p:nvSpPr>
        <p:spPr bwMode="auto">
          <a:xfrm>
            <a:off x="6464081" y="40036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0</a:t>
            </a:r>
          </a:p>
        </p:txBody>
      </p:sp>
      <p:sp>
        <p:nvSpPr>
          <p:cNvPr id="231" name="Text Box 1329"/>
          <p:cNvSpPr txBox="1">
            <a:spLocks noChangeArrowheads="1"/>
          </p:cNvSpPr>
          <p:nvPr/>
        </p:nvSpPr>
        <p:spPr bwMode="auto">
          <a:xfrm>
            <a:off x="8531006" y="40116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01" name="Text Box 1331"/>
          <p:cNvSpPr txBox="1">
            <a:spLocks noChangeArrowheads="1"/>
          </p:cNvSpPr>
          <p:nvPr/>
        </p:nvSpPr>
        <p:spPr bwMode="auto">
          <a:xfrm>
            <a:off x="1315795" y="45069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1</a:t>
            </a:r>
          </a:p>
        </p:txBody>
      </p:sp>
      <p:sp>
        <p:nvSpPr>
          <p:cNvPr id="302" name="Text Box 1332"/>
          <p:cNvSpPr txBox="1">
            <a:spLocks noChangeArrowheads="1"/>
          </p:cNvSpPr>
          <p:nvPr/>
        </p:nvSpPr>
        <p:spPr bwMode="auto">
          <a:xfrm>
            <a:off x="1315795" y="50831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03" name="Text Box 1333"/>
          <p:cNvSpPr txBox="1">
            <a:spLocks noChangeArrowheads="1"/>
          </p:cNvSpPr>
          <p:nvPr/>
        </p:nvSpPr>
        <p:spPr bwMode="auto">
          <a:xfrm>
            <a:off x="1318970" y="567216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04" name="Text Box 1334"/>
          <p:cNvSpPr txBox="1">
            <a:spLocks noChangeArrowheads="1"/>
          </p:cNvSpPr>
          <p:nvPr/>
        </p:nvSpPr>
        <p:spPr bwMode="auto">
          <a:xfrm>
            <a:off x="7832506" y="43211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05" name="Text Box 1335"/>
          <p:cNvSpPr txBox="1">
            <a:spLocks noChangeArrowheads="1"/>
          </p:cNvSpPr>
          <p:nvPr/>
        </p:nvSpPr>
        <p:spPr bwMode="auto">
          <a:xfrm>
            <a:off x="7151468" y="43211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06" name="Text Box 1336"/>
          <p:cNvSpPr txBox="1">
            <a:spLocks noChangeArrowheads="1"/>
          </p:cNvSpPr>
          <p:nvPr/>
        </p:nvSpPr>
        <p:spPr bwMode="auto">
          <a:xfrm>
            <a:off x="6464081" y="43211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07" name="Text Box 1337"/>
          <p:cNvSpPr txBox="1">
            <a:spLocks noChangeArrowheads="1"/>
          </p:cNvSpPr>
          <p:nvPr/>
        </p:nvSpPr>
        <p:spPr bwMode="auto">
          <a:xfrm>
            <a:off x="8531006" y="43291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8" name="Text Box 1338"/>
          <p:cNvSpPr txBox="1">
            <a:spLocks noChangeArrowheads="1"/>
          </p:cNvSpPr>
          <p:nvPr/>
        </p:nvSpPr>
        <p:spPr bwMode="auto">
          <a:xfrm>
            <a:off x="1973025" y="452122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09" name="Text Box 1339"/>
          <p:cNvSpPr txBox="1">
            <a:spLocks noChangeArrowheads="1"/>
          </p:cNvSpPr>
          <p:nvPr/>
        </p:nvSpPr>
        <p:spPr bwMode="auto">
          <a:xfrm>
            <a:off x="1973025" y="509748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10" name="Text Box 1340"/>
          <p:cNvSpPr txBox="1">
            <a:spLocks noChangeArrowheads="1"/>
          </p:cNvSpPr>
          <p:nvPr/>
        </p:nvSpPr>
        <p:spPr bwMode="auto">
          <a:xfrm>
            <a:off x="1976200" y="568644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0</a:t>
            </a:r>
          </a:p>
        </p:txBody>
      </p:sp>
      <p:sp>
        <p:nvSpPr>
          <p:cNvPr id="311" name="Text Box 1341"/>
          <p:cNvSpPr txBox="1">
            <a:spLocks noChangeArrowheads="1"/>
          </p:cNvSpPr>
          <p:nvPr/>
        </p:nvSpPr>
        <p:spPr bwMode="auto">
          <a:xfrm>
            <a:off x="7842031" y="46513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12" name="Text Box 1342"/>
          <p:cNvSpPr txBox="1">
            <a:spLocks noChangeArrowheads="1"/>
          </p:cNvSpPr>
          <p:nvPr/>
        </p:nvSpPr>
        <p:spPr bwMode="auto">
          <a:xfrm>
            <a:off x="7160993" y="46513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13" name="Text Box 1343"/>
          <p:cNvSpPr txBox="1">
            <a:spLocks noChangeArrowheads="1"/>
          </p:cNvSpPr>
          <p:nvPr/>
        </p:nvSpPr>
        <p:spPr bwMode="auto">
          <a:xfrm>
            <a:off x="6473606" y="46513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14" name="Text Box 1344"/>
          <p:cNvSpPr txBox="1">
            <a:spLocks noChangeArrowheads="1"/>
          </p:cNvSpPr>
          <p:nvPr/>
        </p:nvSpPr>
        <p:spPr bwMode="auto">
          <a:xfrm>
            <a:off x="8540531" y="46593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5" name="Text Box 1346"/>
          <p:cNvSpPr txBox="1">
            <a:spLocks noChangeArrowheads="1"/>
          </p:cNvSpPr>
          <p:nvPr/>
        </p:nvSpPr>
        <p:spPr bwMode="auto">
          <a:xfrm>
            <a:off x="2601679" y="4506936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16" name="Text Box 1347"/>
          <p:cNvSpPr txBox="1">
            <a:spLocks noChangeArrowheads="1"/>
          </p:cNvSpPr>
          <p:nvPr/>
        </p:nvSpPr>
        <p:spPr bwMode="auto">
          <a:xfrm>
            <a:off x="2615327" y="5096846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17" name="Text Box 1348"/>
          <p:cNvSpPr txBox="1">
            <a:spLocks noChangeArrowheads="1"/>
          </p:cNvSpPr>
          <p:nvPr/>
        </p:nvSpPr>
        <p:spPr bwMode="auto">
          <a:xfrm>
            <a:off x="2604854" y="5672161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18" name="Text Box 1349"/>
          <p:cNvSpPr txBox="1">
            <a:spLocks noChangeArrowheads="1"/>
          </p:cNvSpPr>
          <p:nvPr/>
        </p:nvSpPr>
        <p:spPr bwMode="auto">
          <a:xfrm>
            <a:off x="7832506" y="49593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19" name="Text Box 1350"/>
          <p:cNvSpPr txBox="1">
            <a:spLocks noChangeArrowheads="1"/>
          </p:cNvSpPr>
          <p:nvPr/>
        </p:nvSpPr>
        <p:spPr bwMode="auto">
          <a:xfrm>
            <a:off x="7151468" y="495937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20" name="Text Box 1351"/>
          <p:cNvSpPr txBox="1">
            <a:spLocks noChangeArrowheads="1"/>
          </p:cNvSpPr>
          <p:nvPr/>
        </p:nvSpPr>
        <p:spPr bwMode="auto">
          <a:xfrm>
            <a:off x="6464081" y="49593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21" name="Text Box 1352"/>
          <p:cNvSpPr txBox="1">
            <a:spLocks noChangeArrowheads="1"/>
          </p:cNvSpPr>
          <p:nvPr/>
        </p:nvSpPr>
        <p:spPr bwMode="auto">
          <a:xfrm>
            <a:off x="8531006" y="496731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22" name="Text Box 1353"/>
          <p:cNvSpPr txBox="1">
            <a:spLocks noChangeArrowheads="1"/>
          </p:cNvSpPr>
          <p:nvPr/>
        </p:nvSpPr>
        <p:spPr bwMode="auto">
          <a:xfrm>
            <a:off x="3249384" y="4516461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23" name="Text Box 1354"/>
          <p:cNvSpPr txBox="1">
            <a:spLocks noChangeArrowheads="1"/>
          </p:cNvSpPr>
          <p:nvPr/>
        </p:nvSpPr>
        <p:spPr bwMode="auto">
          <a:xfrm>
            <a:off x="3249384" y="509272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24" name="Text Box 1355"/>
          <p:cNvSpPr txBox="1">
            <a:spLocks noChangeArrowheads="1"/>
          </p:cNvSpPr>
          <p:nvPr/>
        </p:nvSpPr>
        <p:spPr bwMode="auto">
          <a:xfrm>
            <a:off x="3252559" y="5681686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25" name="Text Box 1356"/>
          <p:cNvSpPr txBox="1">
            <a:spLocks noChangeArrowheads="1"/>
          </p:cNvSpPr>
          <p:nvPr/>
        </p:nvSpPr>
        <p:spPr bwMode="auto">
          <a:xfrm>
            <a:off x="7842031" y="52514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26" name="Text Box 1357"/>
          <p:cNvSpPr txBox="1">
            <a:spLocks noChangeArrowheads="1"/>
          </p:cNvSpPr>
          <p:nvPr/>
        </p:nvSpPr>
        <p:spPr bwMode="auto">
          <a:xfrm>
            <a:off x="7160993" y="525147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27" name="Text Box 1358"/>
          <p:cNvSpPr txBox="1">
            <a:spLocks noChangeArrowheads="1"/>
          </p:cNvSpPr>
          <p:nvPr/>
        </p:nvSpPr>
        <p:spPr bwMode="auto">
          <a:xfrm>
            <a:off x="6473606" y="52514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28" name="Text Box 1359"/>
          <p:cNvSpPr txBox="1">
            <a:spLocks noChangeArrowheads="1"/>
          </p:cNvSpPr>
          <p:nvPr/>
        </p:nvSpPr>
        <p:spPr bwMode="auto">
          <a:xfrm>
            <a:off x="8540531" y="525941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329" name="Text Box 1360"/>
          <p:cNvSpPr txBox="1">
            <a:spLocks noChangeArrowheads="1"/>
          </p:cNvSpPr>
          <p:nvPr/>
        </p:nvSpPr>
        <p:spPr bwMode="auto">
          <a:xfrm>
            <a:off x="3878038" y="451328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0" name="Text Box 1361"/>
          <p:cNvSpPr txBox="1">
            <a:spLocks noChangeArrowheads="1"/>
          </p:cNvSpPr>
          <p:nvPr/>
        </p:nvSpPr>
        <p:spPr bwMode="auto">
          <a:xfrm>
            <a:off x="3878038" y="508954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31" name="Text Box 1362"/>
          <p:cNvSpPr txBox="1">
            <a:spLocks noChangeArrowheads="1"/>
          </p:cNvSpPr>
          <p:nvPr/>
        </p:nvSpPr>
        <p:spPr bwMode="auto">
          <a:xfrm>
            <a:off x="3881213" y="56880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2" name="Text Box 1363"/>
          <p:cNvSpPr txBox="1">
            <a:spLocks noChangeArrowheads="1"/>
          </p:cNvSpPr>
          <p:nvPr/>
        </p:nvSpPr>
        <p:spPr bwMode="auto">
          <a:xfrm>
            <a:off x="7832506" y="55562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3" name="Text Box 1364"/>
          <p:cNvSpPr txBox="1">
            <a:spLocks noChangeArrowheads="1"/>
          </p:cNvSpPr>
          <p:nvPr/>
        </p:nvSpPr>
        <p:spPr bwMode="auto">
          <a:xfrm>
            <a:off x="7151468" y="555627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34" name="Text Box 1365"/>
          <p:cNvSpPr txBox="1">
            <a:spLocks noChangeArrowheads="1"/>
          </p:cNvSpPr>
          <p:nvPr/>
        </p:nvSpPr>
        <p:spPr bwMode="auto">
          <a:xfrm>
            <a:off x="6464081" y="55562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5" name="Text Box 1366"/>
          <p:cNvSpPr txBox="1">
            <a:spLocks noChangeArrowheads="1"/>
          </p:cNvSpPr>
          <p:nvPr/>
        </p:nvSpPr>
        <p:spPr bwMode="auto">
          <a:xfrm>
            <a:off x="8531006" y="556421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36" name="Text Box 1367"/>
          <p:cNvSpPr txBox="1">
            <a:spLocks noChangeArrowheads="1"/>
          </p:cNvSpPr>
          <p:nvPr/>
        </p:nvSpPr>
        <p:spPr bwMode="auto">
          <a:xfrm>
            <a:off x="4530505" y="452598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37" name="Text Box 1368"/>
          <p:cNvSpPr txBox="1">
            <a:spLocks noChangeArrowheads="1"/>
          </p:cNvSpPr>
          <p:nvPr/>
        </p:nvSpPr>
        <p:spPr bwMode="auto">
          <a:xfrm>
            <a:off x="4530505" y="510224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8" name="Text Box 1369"/>
          <p:cNvSpPr txBox="1">
            <a:spLocks noChangeArrowheads="1"/>
          </p:cNvSpPr>
          <p:nvPr/>
        </p:nvSpPr>
        <p:spPr bwMode="auto">
          <a:xfrm>
            <a:off x="4533680" y="569121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39" name="Text Box 1370"/>
          <p:cNvSpPr txBox="1">
            <a:spLocks noChangeArrowheads="1"/>
          </p:cNvSpPr>
          <p:nvPr/>
        </p:nvSpPr>
        <p:spPr bwMode="auto">
          <a:xfrm>
            <a:off x="7832506" y="58483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0</a:t>
            </a:r>
          </a:p>
        </p:txBody>
      </p:sp>
      <p:sp>
        <p:nvSpPr>
          <p:cNvPr id="340" name="Text Box 1371"/>
          <p:cNvSpPr txBox="1">
            <a:spLocks noChangeArrowheads="1"/>
          </p:cNvSpPr>
          <p:nvPr/>
        </p:nvSpPr>
        <p:spPr bwMode="auto">
          <a:xfrm>
            <a:off x="7151468" y="584837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1" name="Text Box 1372"/>
          <p:cNvSpPr txBox="1">
            <a:spLocks noChangeArrowheads="1"/>
          </p:cNvSpPr>
          <p:nvPr/>
        </p:nvSpPr>
        <p:spPr bwMode="auto">
          <a:xfrm>
            <a:off x="6464081" y="58483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2" name="Text Box 1373"/>
          <p:cNvSpPr txBox="1">
            <a:spLocks noChangeArrowheads="1"/>
          </p:cNvSpPr>
          <p:nvPr/>
        </p:nvSpPr>
        <p:spPr bwMode="auto">
          <a:xfrm>
            <a:off x="8531006" y="585631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43" name="Text Box 1374"/>
          <p:cNvSpPr txBox="1">
            <a:spLocks noChangeArrowheads="1"/>
          </p:cNvSpPr>
          <p:nvPr/>
        </p:nvSpPr>
        <p:spPr bwMode="auto">
          <a:xfrm>
            <a:off x="5154397" y="454186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/>
              <a:t>1</a:t>
            </a:r>
          </a:p>
        </p:txBody>
      </p:sp>
      <p:sp>
        <p:nvSpPr>
          <p:cNvPr id="344" name="Text Box 1375"/>
          <p:cNvSpPr txBox="1">
            <a:spLocks noChangeArrowheads="1"/>
          </p:cNvSpPr>
          <p:nvPr/>
        </p:nvSpPr>
        <p:spPr bwMode="auto">
          <a:xfrm>
            <a:off x="5154397" y="511812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5" name="Text Box 1376"/>
          <p:cNvSpPr txBox="1">
            <a:spLocks noChangeArrowheads="1"/>
          </p:cNvSpPr>
          <p:nvPr/>
        </p:nvSpPr>
        <p:spPr bwMode="auto">
          <a:xfrm>
            <a:off x="5157572" y="570708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6" name="Text Box 1377"/>
          <p:cNvSpPr txBox="1">
            <a:spLocks noChangeArrowheads="1"/>
          </p:cNvSpPr>
          <p:nvPr/>
        </p:nvSpPr>
        <p:spPr bwMode="auto">
          <a:xfrm>
            <a:off x="7832506" y="61531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7" name="Text Box 1378"/>
          <p:cNvSpPr txBox="1">
            <a:spLocks noChangeArrowheads="1"/>
          </p:cNvSpPr>
          <p:nvPr/>
        </p:nvSpPr>
        <p:spPr bwMode="auto">
          <a:xfrm>
            <a:off x="7151468" y="615317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8" name="Text Box 1379"/>
          <p:cNvSpPr txBox="1">
            <a:spLocks noChangeArrowheads="1"/>
          </p:cNvSpPr>
          <p:nvPr/>
        </p:nvSpPr>
        <p:spPr bwMode="auto">
          <a:xfrm>
            <a:off x="6464081" y="6153173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1</a:t>
            </a:r>
          </a:p>
        </p:txBody>
      </p:sp>
      <p:sp>
        <p:nvSpPr>
          <p:cNvPr id="349" name="Text Box 1380"/>
          <p:cNvSpPr txBox="1">
            <a:spLocks noChangeArrowheads="1"/>
          </p:cNvSpPr>
          <p:nvPr/>
        </p:nvSpPr>
        <p:spPr bwMode="auto">
          <a:xfrm>
            <a:off x="8531006" y="6161111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50" name="Text Box 1381"/>
          <p:cNvSpPr txBox="1">
            <a:spLocks noChangeArrowheads="1"/>
          </p:cNvSpPr>
          <p:nvPr/>
        </p:nvSpPr>
        <p:spPr bwMode="auto">
          <a:xfrm>
            <a:off x="5635593" y="44862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1" name="Text Box 1382"/>
          <p:cNvSpPr txBox="1">
            <a:spLocks noChangeArrowheads="1"/>
          </p:cNvSpPr>
          <p:nvPr/>
        </p:nvSpPr>
        <p:spPr bwMode="auto">
          <a:xfrm>
            <a:off x="5635593" y="5062561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2" name="Text Box 1383"/>
          <p:cNvSpPr txBox="1">
            <a:spLocks noChangeArrowheads="1"/>
          </p:cNvSpPr>
          <p:nvPr/>
        </p:nvSpPr>
        <p:spPr bwMode="auto">
          <a:xfrm>
            <a:off x="5638768" y="5651523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3" name="Text Box 1384"/>
          <p:cNvSpPr txBox="1">
            <a:spLocks noChangeArrowheads="1"/>
          </p:cNvSpPr>
          <p:nvPr/>
        </p:nvSpPr>
        <p:spPr bwMode="auto">
          <a:xfrm>
            <a:off x="7832506" y="64420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8080"/>
                </a:solidFill>
              </a:rPr>
              <a:t>0</a:t>
            </a:r>
          </a:p>
        </p:txBody>
      </p:sp>
      <p:sp>
        <p:nvSpPr>
          <p:cNvPr id="354" name="Text Box 1385"/>
          <p:cNvSpPr txBox="1">
            <a:spLocks noChangeArrowheads="1"/>
          </p:cNvSpPr>
          <p:nvPr/>
        </p:nvSpPr>
        <p:spPr bwMode="auto">
          <a:xfrm>
            <a:off x="7151468" y="6442098"/>
            <a:ext cx="360363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8080"/>
                </a:solidFill>
              </a:rPr>
              <a:t>0</a:t>
            </a:r>
          </a:p>
        </p:txBody>
      </p:sp>
      <p:sp>
        <p:nvSpPr>
          <p:cNvPr id="355" name="Text Box 1386"/>
          <p:cNvSpPr txBox="1">
            <a:spLocks noChangeArrowheads="1"/>
          </p:cNvSpPr>
          <p:nvPr/>
        </p:nvSpPr>
        <p:spPr bwMode="auto">
          <a:xfrm>
            <a:off x="6464081" y="6442098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8080"/>
                </a:solidFill>
              </a:rPr>
              <a:t>0</a:t>
            </a:r>
          </a:p>
        </p:txBody>
      </p:sp>
      <p:sp>
        <p:nvSpPr>
          <p:cNvPr id="356" name="Text Box 1387"/>
          <p:cNvSpPr txBox="1">
            <a:spLocks noChangeArrowheads="1"/>
          </p:cNvSpPr>
          <p:nvPr/>
        </p:nvSpPr>
        <p:spPr bwMode="auto">
          <a:xfrm>
            <a:off x="8531006" y="645003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8080"/>
                </a:solidFill>
              </a:rPr>
              <a:t>8</a:t>
            </a:r>
          </a:p>
        </p:txBody>
      </p:sp>
      <p:sp>
        <p:nvSpPr>
          <p:cNvPr id="357" name="AutoShape 1388"/>
          <p:cNvSpPr>
            <a:spLocks/>
          </p:cNvSpPr>
          <p:nvPr/>
        </p:nvSpPr>
        <p:spPr bwMode="auto">
          <a:xfrm>
            <a:off x="6091657" y="4176736"/>
            <a:ext cx="144000" cy="2520950"/>
          </a:xfrm>
          <a:prstGeom prst="leftBracket">
            <a:avLst>
              <a:gd name="adj" fmla="val 0"/>
            </a:avLst>
          </a:prstGeom>
          <a:ln w="190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358" name="Line 1037"/>
          <p:cNvSpPr>
            <a:spLocks noChangeShapeType="1"/>
          </p:cNvSpPr>
          <p:nvPr/>
        </p:nvSpPr>
        <p:spPr bwMode="auto">
          <a:xfrm>
            <a:off x="1808531" y="4601333"/>
            <a:ext cx="0" cy="144462"/>
          </a:xfrm>
          <a:prstGeom prst="line">
            <a:avLst/>
          </a:prstGeom>
          <a:ln>
            <a:solidFill>
              <a:srgbClr val="0000FF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59" name="Line 1037"/>
          <p:cNvSpPr>
            <a:spLocks noChangeShapeType="1"/>
          </p:cNvSpPr>
          <p:nvPr/>
        </p:nvSpPr>
        <p:spPr bwMode="auto">
          <a:xfrm>
            <a:off x="3083782" y="5175267"/>
            <a:ext cx="0" cy="144462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60" name="Line 1037"/>
          <p:cNvSpPr>
            <a:spLocks noChangeShapeType="1"/>
          </p:cNvSpPr>
          <p:nvPr/>
        </p:nvSpPr>
        <p:spPr bwMode="auto">
          <a:xfrm>
            <a:off x="5631679" y="5775079"/>
            <a:ext cx="0" cy="144462"/>
          </a:xfrm>
          <a:prstGeom prst="line">
            <a:avLst/>
          </a:prstGeom>
          <a:ln>
            <a:solidFill>
              <a:srgbClr val="008000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61" name="Line 1037"/>
          <p:cNvSpPr>
            <a:spLocks noChangeShapeType="1"/>
          </p:cNvSpPr>
          <p:nvPr/>
        </p:nvSpPr>
        <p:spPr bwMode="auto">
          <a:xfrm>
            <a:off x="3083782" y="4592707"/>
            <a:ext cx="0" cy="144462"/>
          </a:xfrm>
          <a:prstGeom prst="line">
            <a:avLst/>
          </a:prstGeom>
          <a:ln>
            <a:solidFill>
              <a:srgbClr val="0000FF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62" name="Line 1037"/>
          <p:cNvSpPr>
            <a:spLocks noChangeShapeType="1"/>
          </p:cNvSpPr>
          <p:nvPr/>
        </p:nvSpPr>
        <p:spPr bwMode="auto">
          <a:xfrm>
            <a:off x="5638298" y="4603763"/>
            <a:ext cx="0" cy="144462"/>
          </a:xfrm>
          <a:prstGeom prst="line">
            <a:avLst/>
          </a:prstGeom>
          <a:ln>
            <a:solidFill>
              <a:srgbClr val="0000FF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63" name="Line 1037"/>
          <p:cNvSpPr>
            <a:spLocks noChangeShapeType="1"/>
          </p:cNvSpPr>
          <p:nvPr/>
        </p:nvSpPr>
        <p:spPr bwMode="auto">
          <a:xfrm>
            <a:off x="4352414" y="4586511"/>
            <a:ext cx="0" cy="144462"/>
          </a:xfrm>
          <a:prstGeom prst="line">
            <a:avLst/>
          </a:prstGeom>
          <a:ln>
            <a:solidFill>
              <a:srgbClr val="0000FF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64" name="Line 1037"/>
          <p:cNvSpPr>
            <a:spLocks noChangeShapeType="1"/>
          </p:cNvSpPr>
          <p:nvPr/>
        </p:nvSpPr>
        <p:spPr bwMode="auto">
          <a:xfrm>
            <a:off x="5634763" y="5192519"/>
            <a:ext cx="0" cy="144462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pic>
        <p:nvPicPr>
          <p:cNvPr id="365" name="Image 36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03" y="3902446"/>
            <a:ext cx="5328000" cy="381600"/>
          </a:xfrm>
          <a:prstGeom prst="rect">
            <a:avLst/>
          </a:prstGeom>
          <a:noFill/>
        </p:spPr>
      </p:pic>
      <p:sp>
        <p:nvSpPr>
          <p:cNvPr id="366" name="Rectangle 365"/>
          <p:cNvSpPr/>
          <p:nvPr/>
        </p:nvSpPr>
        <p:spPr>
          <a:xfrm>
            <a:off x="425264" y="4079947"/>
            <a:ext cx="7200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7" name="Text Box 1050"/>
          <p:cNvSpPr txBox="1">
            <a:spLocks noChangeArrowheads="1"/>
          </p:cNvSpPr>
          <p:nvPr/>
        </p:nvSpPr>
        <p:spPr bwMode="auto">
          <a:xfrm>
            <a:off x="222825" y="4017986"/>
            <a:ext cx="360362" cy="3365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/>
              <a:t>H</a:t>
            </a:r>
          </a:p>
        </p:txBody>
      </p:sp>
      <p:sp>
        <p:nvSpPr>
          <p:cNvPr id="368" name="Text Box 1053"/>
          <p:cNvSpPr txBox="1">
            <a:spLocks noChangeArrowheads="1"/>
          </p:cNvSpPr>
          <p:nvPr/>
        </p:nvSpPr>
        <p:spPr bwMode="auto">
          <a:xfrm>
            <a:off x="625228" y="6344159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0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69" name="Text Box 1053"/>
          <p:cNvSpPr txBox="1">
            <a:spLocks noChangeArrowheads="1"/>
          </p:cNvSpPr>
          <p:nvPr/>
        </p:nvSpPr>
        <p:spPr bwMode="auto">
          <a:xfrm>
            <a:off x="1263407" y="6337325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1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70" name="Text Box 1053"/>
          <p:cNvSpPr txBox="1">
            <a:spLocks noChangeArrowheads="1"/>
          </p:cNvSpPr>
          <p:nvPr/>
        </p:nvSpPr>
        <p:spPr bwMode="auto">
          <a:xfrm>
            <a:off x="2549291" y="6342088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3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71" name="Text Box 1053"/>
          <p:cNvSpPr txBox="1">
            <a:spLocks noChangeArrowheads="1"/>
          </p:cNvSpPr>
          <p:nvPr/>
        </p:nvSpPr>
        <p:spPr bwMode="auto">
          <a:xfrm>
            <a:off x="1906349" y="6342088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2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72" name="Text Box 1053"/>
          <p:cNvSpPr txBox="1">
            <a:spLocks noChangeArrowheads="1"/>
          </p:cNvSpPr>
          <p:nvPr/>
        </p:nvSpPr>
        <p:spPr bwMode="auto">
          <a:xfrm>
            <a:off x="3182708" y="6346851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4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73" name="Text Box 1053"/>
          <p:cNvSpPr txBox="1">
            <a:spLocks noChangeArrowheads="1"/>
          </p:cNvSpPr>
          <p:nvPr/>
        </p:nvSpPr>
        <p:spPr bwMode="auto">
          <a:xfrm>
            <a:off x="3806600" y="6351613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5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74" name="Text Box 1053"/>
          <p:cNvSpPr txBox="1">
            <a:spLocks noChangeArrowheads="1"/>
          </p:cNvSpPr>
          <p:nvPr/>
        </p:nvSpPr>
        <p:spPr bwMode="auto">
          <a:xfrm>
            <a:off x="5074713" y="6351613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7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75" name="Text Box 1053"/>
          <p:cNvSpPr txBox="1">
            <a:spLocks noChangeArrowheads="1"/>
          </p:cNvSpPr>
          <p:nvPr/>
        </p:nvSpPr>
        <p:spPr bwMode="auto">
          <a:xfrm>
            <a:off x="4459067" y="6337325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6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76" name="Text Box 1053"/>
          <p:cNvSpPr txBox="1">
            <a:spLocks noChangeArrowheads="1"/>
          </p:cNvSpPr>
          <p:nvPr/>
        </p:nvSpPr>
        <p:spPr bwMode="auto">
          <a:xfrm>
            <a:off x="5592550" y="6351613"/>
            <a:ext cx="428628" cy="338554"/>
          </a:xfrm>
          <a:prstGeom prst="rect">
            <a:avLst/>
          </a:prstGeom>
          <a:noFill/>
          <a:ln w="19050">
            <a:solidFill>
              <a:srgbClr val="66FFFF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FFFF00"/>
                </a:solidFill>
              </a:rPr>
              <a:t>0</a:t>
            </a:r>
            <a:endParaRPr lang="fr-FR" sz="1100" dirty="0">
              <a:solidFill>
                <a:srgbClr val="FFFF00"/>
              </a:solidFill>
            </a:endParaRPr>
          </a:p>
        </p:txBody>
      </p:sp>
      <p:sp>
        <p:nvSpPr>
          <p:cNvPr id="377" name="Text Box 1318"/>
          <p:cNvSpPr txBox="1">
            <a:spLocks noChangeArrowheads="1"/>
          </p:cNvSpPr>
          <p:nvPr/>
        </p:nvSpPr>
        <p:spPr bwMode="auto">
          <a:xfrm>
            <a:off x="7572396" y="3276626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جدول الحقيقة: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sp>
        <p:nvSpPr>
          <p:cNvPr id="379" name="Rectangle 365"/>
          <p:cNvSpPr>
            <a:spLocks noChangeArrowheads="1"/>
          </p:cNvSpPr>
          <p:nvPr/>
        </p:nvSpPr>
        <p:spPr bwMode="auto">
          <a:xfrm>
            <a:off x="7279789" y="71414"/>
            <a:ext cx="160973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dirty="0">
                <a:ea typeface="Times New Roman" pitchFamily="18" charset="0"/>
                <a:cs typeface="Arabic Transparent" pitchFamily="2" charset="-78"/>
              </a:rPr>
              <a:t>ـ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ترديد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العد هو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: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380" name="Rectangle 366"/>
          <p:cNvSpPr>
            <a:spLocks noChangeArrowheads="1"/>
          </p:cNvSpPr>
          <p:nvPr/>
        </p:nvSpPr>
        <p:spPr bwMode="auto">
          <a:xfrm>
            <a:off x="5918195" y="80368"/>
            <a:ext cx="1687513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fr-FR" dirty="0">
                <a:ea typeface="Times New Roman" pitchFamily="18" charset="0"/>
                <a:cs typeface="Arabic Transparent" pitchFamily="2" charset="-78"/>
              </a:rPr>
              <a:t>N=2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=8         </a:t>
            </a:r>
            <a:endParaRPr lang="fr-FR" dirty="0"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381" name="AutoShape 367"/>
          <p:cNvSpPr>
            <a:spLocks noChangeAspect="1" noChangeArrowheads="1"/>
          </p:cNvSpPr>
          <p:nvPr/>
        </p:nvSpPr>
        <p:spPr bwMode="auto">
          <a:xfrm>
            <a:off x="6110318" y="1319199"/>
            <a:ext cx="388938" cy="133350"/>
          </a:xfrm>
          <a:prstGeom prst="rightArrow">
            <a:avLst>
              <a:gd name="adj1" fmla="val 50000"/>
              <a:gd name="adj2" fmla="val 7291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2" name="Rectangle 368"/>
          <p:cNvSpPr>
            <a:spLocks noChangeArrowheads="1"/>
          </p:cNvSpPr>
          <p:nvPr/>
        </p:nvSpPr>
        <p:spPr bwMode="auto">
          <a:xfrm>
            <a:off x="6553231" y="930262"/>
            <a:ext cx="2376487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fr-FR" dirty="0">
                <a:ea typeface="Times New Roman" pitchFamily="18" charset="0"/>
                <a:cs typeface="Arabic Transparent" pitchFamily="2" charset="-78"/>
              </a:rPr>
              <a:t>                                                                             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= 8 (</a:t>
            </a:r>
            <a:r>
              <a:rPr lang="fr-FR" sz="1600" dirty="0" smtClean="0">
                <a:ea typeface="Times New Roman" pitchFamily="18" charset="0"/>
                <a:cs typeface="Arabic Transparent" pitchFamily="2" charset="-78"/>
              </a:rPr>
              <a:t>Modulo </a:t>
            </a:r>
            <a:r>
              <a:rPr lang="fr-FR" sz="1600" dirty="0">
                <a:ea typeface="Times New Roman" pitchFamily="18" charset="0"/>
                <a:cs typeface="Arabic Transparent" pitchFamily="2" charset="-78"/>
              </a:rPr>
              <a:t>8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)</a:t>
            </a:r>
          </a:p>
        </p:txBody>
      </p:sp>
      <p:sp>
        <p:nvSpPr>
          <p:cNvPr id="383" name="Rectangle 369"/>
          <p:cNvSpPr>
            <a:spLocks noChangeArrowheads="1"/>
          </p:cNvSpPr>
          <p:nvPr/>
        </p:nvSpPr>
        <p:spPr bwMode="auto">
          <a:xfrm>
            <a:off x="6948527" y="714356"/>
            <a:ext cx="78098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/>
              <a:t>n = 3 </a:t>
            </a:r>
          </a:p>
        </p:txBody>
      </p:sp>
      <p:sp>
        <p:nvSpPr>
          <p:cNvPr id="384" name="AutoShape 370"/>
          <p:cNvSpPr>
            <a:spLocks noChangeAspect="1" noChangeArrowheads="1"/>
          </p:cNvSpPr>
          <p:nvPr/>
        </p:nvSpPr>
        <p:spPr bwMode="auto">
          <a:xfrm>
            <a:off x="6500852" y="861993"/>
            <a:ext cx="388937" cy="133350"/>
          </a:xfrm>
          <a:prstGeom prst="rightArrow">
            <a:avLst>
              <a:gd name="adj1" fmla="val 50000"/>
              <a:gd name="adj2" fmla="val 7291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5" name="Rectangle 371"/>
          <p:cNvSpPr>
            <a:spLocks noChangeArrowheads="1"/>
          </p:cNvSpPr>
          <p:nvPr/>
        </p:nvSpPr>
        <p:spPr bwMode="auto">
          <a:xfrm>
            <a:off x="6088893" y="1716080"/>
            <a:ext cx="2839239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1808163" algn="l"/>
              </a:tabLst>
            </a:pPr>
            <a:r>
              <a:rPr lang="ar-DZ" dirty="0" smtClean="0">
                <a:cs typeface="Arabic Transparent" pitchFamily="2" charset="-78"/>
              </a:rPr>
              <a:t>  </a:t>
            </a:r>
            <a:r>
              <a:rPr lang="ar-DZ" dirty="0">
                <a:cs typeface="Arabic Transparent" pitchFamily="2" charset="-78"/>
              </a:rPr>
              <a:t>العد يكون من  0  إلى  </a:t>
            </a:r>
            <a:r>
              <a:rPr lang="fr-FR" dirty="0">
                <a:cs typeface="Arabic Transparent" pitchFamily="2" charset="-78"/>
              </a:rPr>
              <a:t>2</a:t>
            </a:r>
            <a:r>
              <a:rPr lang="fr-FR" baseline="30000" dirty="0">
                <a:cs typeface="Arabic Transparent" pitchFamily="2" charset="-78"/>
              </a:rPr>
              <a:t>3</a:t>
            </a:r>
            <a:r>
              <a:rPr lang="fr-FR" dirty="0">
                <a:cs typeface="Arabic Transparent" pitchFamily="2" charset="-78"/>
              </a:rPr>
              <a:t>-1</a:t>
            </a:r>
            <a:r>
              <a:rPr lang="fr-FR" baseline="30000" dirty="0">
                <a:cs typeface="Arabic Transparent" pitchFamily="2" charset="-78"/>
              </a:rPr>
              <a:t> </a:t>
            </a:r>
            <a:r>
              <a:rPr lang="ar-DZ" dirty="0">
                <a:cs typeface="Arabic Transparent" pitchFamily="2" charset="-78"/>
              </a:rPr>
              <a:t> .</a:t>
            </a:r>
          </a:p>
        </p:txBody>
      </p:sp>
      <p:sp>
        <p:nvSpPr>
          <p:cNvPr id="386" name="Rectangle 365"/>
          <p:cNvSpPr>
            <a:spLocks noChangeArrowheads="1"/>
          </p:cNvSpPr>
          <p:nvPr/>
        </p:nvSpPr>
        <p:spPr bwMode="auto">
          <a:xfrm>
            <a:off x="3512850" y="437558"/>
            <a:ext cx="541686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dirty="0">
                <a:ea typeface="Times New Roman" pitchFamily="18" charset="0"/>
                <a:cs typeface="Arabic Transparent" pitchFamily="2" charset="-78"/>
              </a:rPr>
              <a:t>ـ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ترديد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العد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هو عدد نبضات إشارة الساعة التي يحتاجها العداد للعد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dirty="0" smtClean="0"/>
              <a:t> </a:t>
            </a:r>
            <a:endParaRPr lang="en-US" dirty="0"/>
          </a:p>
        </p:txBody>
      </p:sp>
      <p:grpSp>
        <p:nvGrpSpPr>
          <p:cNvPr id="412" name="Groupe 411"/>
          <p:cNvGrpSpPr/>
          <p:nvPr/>
        </p:nvGrpSpPr>
        <p:grpSpPr>
          <a:xfrm>
            <a:off x="0" y="214290"/>
            <a:ext cx="3312000" cy="1069321"/>
            <a:chOff x="0" y="571480"/>
            <a:chExt cx="3312000" cy="1069321"/>
          </a:xfrm>
        </p:grpSpPr>
        <p:sp>
          <p:nvSpPr>
            <p:cNvPr id="411" name="Forme en L 410"/>
            <p:cNvSpPr/>
            <p:nvPr/>
          </p:nvSpPr>
          <p:spPr>
            <a:xfrm>
              <a:off x="34986" y="599612"/>
              <a:ext cx="3168000" cy="936000"/>
            </a:xfrm>
            <a:prstGeom prst="corner">
              <a:avLst>
                <a:gd name="adj1" fmla="val 50000"/>
                <a:gd name="adj2" fmla="val 177828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0" name="Image 40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1480"/>
              <a:ext cx="3312000" cy="106932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6" grpId="0" animBg="1"/>
      <p:bldP spid="279" grpId="0"/>
      <p:bldP spid="280" grpId="0"/>
      <p:bldP spid="281" grpId="0" animBg="1"/>
      <p:bldP spid="282" grpId="0"/>
      <p:bldP spid="187" grpId="0"/>
      <p:bldP spid="217" grpId="0" animBg="1"/>
      <p:bldP spid="218" grpId="0" animBg="1"/>
      <p:bldP spid="219" grpId="0" animBg="1"/>
      <p:bldP spid="220" grpId="0"/>
      <p:bldP spid="221" grpId="0"/>
      <p:bldP spid="222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315" grpId="0"/>
      <p:bldP spid="316" grpId="0"/>
      <p:bldP spid="317" grpId="0"/>
      <p:bldP spid="318" grpId="0"/>
      <p:bldP spid="319" grpId="0"/>
      <p:bldP spid="320" grpId="0"/>
      <p:bldP spid="321" grpId="0"/>
      <p:bldP spid="322" grpId="0"/>
      <p:bldP spid="323" grpId="0"/>
      <p:bldP spid="324" grpId="0"/>
      <p:bldP spid="325" grpId="0"/>
      <p:bldP spid="326" grpId="0"/>
      <p:bldP spid="327" grpId="0"/>
      <p:bldP spid="328" grpId="0"/>
      <p:bldP spid="329" grpId="0"/>
      <p:bldP spid="330" grpId="0"/>
      <p:bldP spid="331" grpId="0"/>
      <p:bldP spid="332" grpId="0"/>
      <p:bldP spid="333" grpId="0"/>
      <p:bldP spid="334" grpId="0"/>
      <p:bldP spid="335" grpId="0"/>
      <p:bldP spid="336" grpId="0"/>
      <p:bldP spid="337" grpId="0"/>
      <p:bldP spid="338" grpId="0"/>
      <p:bldP spid="339" grpId="0"/>
      <p:bldP spid="340" grpId="0"/>
      <p:bldP spid="341" grpId="0"/>
      <p:bldP spid="342" grpId="0"/>
      <p:bldP spid="343" grpId="0"/>
      <p:bldP spid="344" grpId="0"/>
      <p:bldP spid="345" grpId="0"/>
      <p:bldP spid="346" grpId="0"/>
      <p:bldP spid="347" grpId="0"/>
      <p:bldP spid="348" grpId="0"/>
      <p:bldP spid="349" grpId="0"/>
      <p:bldP spid="350" grpId="0"/>
      <p:bldP spid="351" grpId="0"/>
      <p:bldP spid="352" grpId="0"/>
      <p:bldP spid="353" grpId="0"/>
      <p:bldP spid="354" grpId="0"/>
      <p:bldP spid="355" grpId="0"/>
      <p:bldP spid="356" grpId="0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7" grpId="0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/>
      <p:bldP spid="379" grpId="0"/>
      <p:bldP spid="380" grpId="0"/>
      <p:bldP spid="381" grpId="0" animBg="1"/>
      <p:bldP spid="382" grpId="0"/>
      <p:bldP spid="383" grpId="0"/>
      <p:bldP spid="384" grpId="0" animBg="1"/>
      <p:bldP spid="385" grpId="0"/>
      <p:bldP spid="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e 111"/>
          <p:cNvGrpSpPr/>
          <p:nvPr/>
        </p:nvGrpSpPr>
        <p:grpSpPr>
          <a:xfrm>
            <a:off x="3149943" y="4459850"/>
            <a:ext cx="216464" cy="1062880"/>
            <a:chOff x="3136496" y="4473297"/>
            <a:chExt cx="216464" cy="1062880"/>
          </a:xfrm>
        </p:grpSpPr>
        <p:sp>
          <p:nvSpPr>
            <p:cNvPr id="6182" name="Line 429"/>
            <p:cNvSpPr>
              <a:spLocks noChangeAspect="1" noChangeShapeType="1"/>
            </p:cNvSpPr>
            <p:nvPr/>
          </p:nvSpPr>
          <p:spPr bwMode="auto">
            <a:xfrm flipH="1">
              <a:off x="3143177" y="4754676"/>
              <a:ext cx="180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49" name="Line 401"/>
            <p:cNvSpPr>
              <a:spLocks noChangeAspect="1" noChangeShapeType="1"/>
            </p:cNvSpPr>
            <p:nvPr/>
          </p:nvSpPr>
          <p:spPr bwMode="auto">
            <a:xfrm flipV="1">
              <a:off x="3149458" y="4473297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92" name="Oval 444"/>
            <p:cNvSpPr>
              <a:spLocks noChangeAspect="1" noChangeArrowheads="1"/>
            </p:cNvSpPr>
            <p:nvPr/>
          </p:nvSpPr>
          <p:spPr bwMode="auto">
            <a:xfrm>
              <a:off x="3136496" y="4733941"/>
              <a:ext cx="29812" cy="298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81" name="Line 428"/>
            <p:cNvSpPr>
              <a:spLocks noChangeAspect="1" noChangeShapeType="1"/>
            </p:cNvSpPr>
            <p:nvPr/>
          </p:nvSpPr>
          <p:spPr bwMode="auto">
            <a:xfrm flipH="1">
              <a:off x="3142976" y="5527208"/>
              <a:ext cx="209984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cxnSp>
        <p:nvCxnSpPr>
          <p:cNvPr id="145" name="Connecteur en angle 144"/>
          <p:cNvCxnSpPr/>
          <p:nvPr/>
        </p:nvCxnSpPr>
        <p:spPr>
          <a:xfrm>
            <a:off x="5896391" y="4779677"/>
            <a:ext cx="864000" cy="360000"/>
          </a:xfrm>
          <a:prstGeom prst="bentConnector3">
            <a:avLst>
              <a:gd name="adj1" fmla="val 3501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Connecteur en angle 119"/>
          <p:cNvCxnSpPr/>
          <p:nvPr/>
        </p:nvCxnSpPr>
        <p:spPr>
          <a:xfrm>
            <a:off x="4165571" y="4771993"/>
            <a:ext cx="864000" cy="360000"/>
          </a:xfrm>
          <a:prstGeom prst="bentConnector3">
            <a:avLst>
              <a:gd name="adj1" fmla="val 3501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necteur en angle 117"/>
          <p:cNvCxnSpPr/>
          <p:nvPr/>
        </p:nvCxnSpPr>
        <p:spPr>
          <a:xfrm>
            <a:off x="2444315" y="4764309"/>
            <a:ext cx="864000" cy="360000"/>
          </a:xfrm>
          <a:prstGeom prst="bentConnector3">
            <a:avLst>
              <a:gd name="adj1" fmla="val 3501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37" name="Rectangle 189"/>
          <p:cNvSpPr>
            <a:spLocks noChangeArrowheads="1"/>
          </p:cNvSpPr>
          <p:nvPr/>
        </p:nvSpPr>
        <p:spPr bwMode="auto">
          <a:xfrm>
            <a:off x="8165671" y="214290"/>
            <a:ext cx="835485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SA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مثال</a:t>
            </a:r>
            <a:r>
              <a:rPr lang="fr-FR" b="1" dirty="0" smtClean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2 </a:t>
            </a:r>
            <a:r>
              <a:rPr lang="fr-FR" b="1" dirty="0">
                <a:solidFill>
                  <a:srgbClr val="0000FF"/>
                </a:solidFill>
                <a:ea typeface="Times New Roman" pitchFamily="18" charset="0"/>
                <a:cs typeface="Arabic Transparent" pitchFamily="2" charset="-78"/>
              </a:rPr>
              <a:t>:</a:t>
            </a:r>
            <a:r>
              <a:rPr lang="fr-FR" b="1" dirty="0"/>
              <a:t> </a:t>
            </a:r>
            <a:endParaRPr lang="en-US" b="1" dirty="0"/>
          </a:p>
        </p:txBody>
      </p:sp>
      <p:sp>
        <p:nvSpPr>
          <p:cNvPr id="2238" name="Rectangle 190"/>
          <p:cNvSpPr>
            <a:spLocks noChangeArrowheads="1"/>
          </p:cNvSpPr>
          <p:nvPr/>
        </p:nvSpPr>
        <p:spPr bwMode="auto">
          <a:xfrm>
            <a:off x="2571736" y="222227"/>
            <a:ext cx="5724525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أنجز عداد تصاعدي</a:t>
            </a:r>
            <a:r>
              <a:rPr lang="ar-DZ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باستعمال </a:t>
            </a:r>
            <a:r>
              <a:rPr lang="ar-DZ" b="1" dirty="0" err="1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القلاب</a:t>
            </a:r>
            <a:r>
              <a:rPr lang="fr-FR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JK  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لعد </a:t>
            </a:r>
            <a:r>
              <a:rPr lang="fr-FR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15</a:t>
            </a:r>
            <a:r>
              <a:rPr lang="ar-SA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قطع ( </a:t>
            </a:r>
            <a:r>
              <a:rPr lang="ar-SA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ترديد</a:t>
            </a:r>
            <a:r>
              <a:rPr lang="fr-FR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16(</a:t>
            </a:r>
            <a:r>
              <a:rPr lang="ar-DZ" b="1" dirty="0" smtClean="0">
                <a:solidFill>
                  <a:srgbClr val="C00000"/>
                </a:solidFill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ar-DZ" b="1" dirty="0">
                <a:solidFill>
                  <a:srgbClr val="C00000"/>
                </a:solidFill>
              </a:rPr>
              <a:t>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413" name="Rectangle 365"/>
          <p:cNvSpPr>
            <a:spLocks noChangeArrowheads="1"/>
          </p:cNvSpPr>
          <p:nvPr/>
        </p:nvSpPr>
        <p:spPr bwMode="auto">
          <a:xfrm>
            <a:off x="7277121" y="928670"/>
            <a:ext cx="1609736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/>
            <a:r>
              <a:rPr lang="ar-DZ" dirty="0">
                <a:ea typeface="Times New Roman" pitchFamily="18" charset="0"/>
                <a:cs typeface="Arabic Transparent" pitchFamily="2" charset="-78"/>
              </a:rPr>
              <a:t>ـ </a:t>
            </a:r>
            <a:r>
              <a:rPr lang="ar-DZ" dirty="0" smtClean="0">
                <a:ea typeface="Times New Roman" pitchFamily="18" charset="0"/>
                <a:cs typeface="Arabic Transparent" pitchFamily="2" charset="-78"/>
              </a:rPr>
              <a:t>ترديد </a:t>
            </a:r>
            <a:r>
              <a:rPr lang="ar-DZ" dirty="0">
                <a:ea typeface="Times New Roman" pitchFamily="18" charset="0"/>
                <a:cs typeface="Arabic Transparent" pitchFamily="2" charset="-78"/>
              </a:rPr>
              <a:t>العد هو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: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2414" name="Rectangle 366"/>
          <p:cNvSpPr>
            <a:spLocks noChangeArrowheads="1"/>
          </p:cNvSpPr>
          <p:nvPr/>
        </p:nvSpPr>
        <p:spPr bwMode="auto">
          <a:xfrm>
            <a:off x="5587196" y="920919"/>
            <a:ext cx="1878008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fr-FR" dirty="0">
                <a:ea typeface="Times New Roman" pitchFamily="18" charset="0"/>
                <a:cs typeface="Arabic Transparent" pitchFamily="2" charset="-78"/>
              </a:rPr>
              <a:t>N=2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=15 +1=16         </a:t>
            </a:r>
            <a:endParaRPr lang="fr-FR" dirty="0"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2415" name="AutoShape 367"/>
          <p:cNvSpPr>
            <a:spLocks noChangeAspect="1" noChangeArrowheads="1"/>
          </p:cNvSpPr>
          <p:nvPr/>
        </p:nvSpPr>
        <p:spPr bwMode="auto">
          <a:xfrm>
            <a:off x="4895872" y="1817673"/>
            <a:ext cx="388938" cy="133350"/>
          </a:xfrm>
          <a:prstGeom prst="rightArrow">
            <a:avLst>
              <a:gd name="adj1" fmla="val 50000"/>
              <a:gd name="adj2" fmla="val 7291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16" name="Rectangle 368"/>
          <p:cNvSpPr>
            <a:spLocks noChangeArrowheads="1"/>
          </p:cNvSpPr>
          <p:nvPr/>
        </p:nvSpPr>
        <p:spPr bwMode="auto">
          <a:xfrm>
            <a:off x="5338785" y="1428736"/>
            <a:ext cx="2376487" cy="6413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fr-FR" dirty="0">
                <a:ea typeface="Times New Roman" pitchFamily="18" charset="0"/>
                <a:cs typeface="Arabic Transparent" pitchFamily="2" charset="-78"/>
              </a:rPr>
              <a:t>                                                                             2</a:t>
            </a:r>
            <a:r>
              <a:rPr lang="fr-FR" baseline="30000" dirty="0">
                <a:ea typeface="Times New Roman" pitchFamily="18" charset="0"/>
                <a:cs typeface="Arabic Transparent" pitchFamily="2" charset="-78"/>
              </a:rPr>
              <a:t>n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 =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16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(</a:t>
            </a:r>
            <a:r>
              <a:rPr lang="fr-FR" sz="1600" dirty="0" smtClean="0">
                <a:ea typeface="Times New Roman" pitchFamily="18" charset="0"/>
                <a:cs typeface="Arabic Transparent" pitchFamily="2" charset="-78"/>
              </a:rPr>
              <a:t>Modulo 16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)</a:t>
            </a:r>
            <a:endParaRPr lang="fr-FR" dirty="0">
              <a:ea typeface="Times New Roman" pitchFamily="18" charset="0"/>
              <a:cs typeface="Arabic Transparent" pitchFamily="2" charset="-78"/>
            </a:endParaRPr>
          </a:p>
        </p:txBody>
      </p:sp>
      <p:sp>
        <p:nvSpPr>
          <p:cNvPr id="2417" name="Rectangle 369"/>
          <p:cNvSpPr>
            <a:spLocks noChangeArrowheads="1"/>
          </p:cNvSpPr>
          <p:nvPr/>
        </p:nvSpPr>
        <p:spPr bwMode="auto">
          <a:xfrm>
            <a:off x="6143636" y="1285860"/>
            <a:ext cx="78098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r>
              <a:rPr lang="fr-FR" dirty="0"/>
              <a:t>n = </a:t>
            </a:r>
            <a:r>
              <a:rPr lang="fr-FR" dirty="0" smtClean="0"/>
              <a:t>4 </a:t>
            </a:r>
            <a:endParaRPr lang="fr-FR" dirty="0"/>
          </a:p>
        </p:txBody>
      </p:sp>
      <p:sp>
        <p:nvSpPr>
          <p:cNvPr id="2418" name="AutoShape 370"/>
          <p:cNvSpPr>
            <a:spLocks noChangeAspect="1" noChangeArrowheads="1"/>
          </p:cNvSpPr>
          <p:nvPr/>
        </p:nvSpPr>
        <p:spPr bwMode="auto">
          <a:xfrm>
            <a:off x="5695961" y="1433497"/>
            <a:ext cx="388937" cy="133350"/>
          </a:xfrm>
          <a:prstGeom prst="rightArrow">
            <a:avLst>
              <a:gd name="adj1" fmla="val 50000"/>
              <a:gd name="adj2" fmla="val 7291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19" name="Rectangle 371"/>
          <p:cNvSpPr>
            <a:spLocks noChangeArrowheads="1"/>
          </p:cNvSpPr>
          <p:nvPr/>
        </p:nvSpPr>
        <p:spPr bwMode="auto">
          <a:xfrm>
            <a:off x="5263176" y="2451669"/>
            <a:ext cx="2861681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r" rtl="1">
              <a:buClr>
                <a:srgbClr val="FF0000"/>
              </a:buClr>
              <a:buFont typeface="Symbol" pitchFamily="18" charset="2"/>
              <a:buChar char=""/>
              <a:tabLst>
                <a:tab pos="1808163" algn="l"/>
              </a:tabLst>
            </a:pPr>
            <a:r>
              <a:rPr lang="fr-FR" dirty="0"/>
              <a:t>       </a:t>
            </a:r>
            <a:r>
              <a:rPr lang="fr-FR" dirty="0">
                <a:ea typeface="Times New Roman" pitchFamily="18" charset="0"/>
                <a:cs typeface="Arabic Transparent" pitchFamily="2" charset="-78"/>
              </a:rPr>
              <a:t>N = </a:t>
            </a:r>
            <a:r>
              <a:rPr lang="fr-FR" dirty="0" smtClean="0">
                <a:ea typeface="Times New Roman" pitchFamily="18" charset="0"/>
                <a:cs typeface="Arabic Transparent" pitchFamily="2" charset="-78"/>
              </a:rPr>
              <a:t>2</a:t>
            </a:r>
            <a:r>
              <a:rPr lang="fr-FR" baseline="30000" dirty="0" smtClean="0">
                <a:ea typeface="Times New Roman" pitchFamily="18" charset="0"/>
                <a:cs typeface="Arabic Transparent" pitchFamily="2" charset="-78"/>
              </a:rPr>
              <a:t>4  </a:t>
            </a:r>
            <a:endParaRPr lang="fr-FR" dirty="0"/>
          </a:p>
          <a:p>
            <a:pPr algn="r" rtl="1" eaLnBrk="0" hangingPunct="0">
              <a:buClr>
                <a:srgbClr val="FF0000"/>
              </a:buClr>
              <a:buFont typeface="Symbol" pitchFamily="18" charset="2"/>
              <a:buChar char=""/>
              <a:tabLst>
                <a:tab pos="1808163" algn="l"/>
              </a:tabLst>
            </a:pPr>
            <a:r>
              <a:rPr lang="ar-DZ" dirty="0">
                <a:cs typeface="Arabic Transparent" pitchFamily="2" charset="-78"/>
              </a:rPr>
              <a:t>  العد يكون من  0  إلى  </a:t>
            </a:r>
            <a:r>
              <a:rPr lang="fr-FR" dirty="0" smtClean="0">
                <a:cs typeface="Arabic Transparent" pitchFamily="2" charset="-78"/>
              </a:rPr>
              <a:t>2</a:t>
            </a:r>
            <a:r>
              <a:rPr lang="fr-FR" baseline="30000" dirty="0" smtClean="0">
                <a:cs typeface="Arabic Transparent" pitchFamily="2" charset="-78"/>
              </a:rPr>
              <a:t>4</a:t>
            </a:r>
            <a:r>
              <a:rPr lang="fr-FR" dirty="0" smtClean="0">
                <a:cs typeface="Arabic Transparent" pitchFamily="2" charset="-78"/>
              </a:rPr>
              <a:t>-1</a:t>
            </a:r>
            <a:r>
              <a:rPr lang="fr-FR" baseline="30000" dirty="0" smtClean="0">
                <a:cs typeface="Arabic Transparent" pitchFamily="2" charset="-78"/>
              </a:rPr>
              <a:t> </a:t>
            </a:r>
            <a:r>
              <a:rPr lang="ar-DZ" dirty="0" smtClean="0">
                <a:cs typeface="Arabic Transparent" pitchFamily="2" charset="-78"/>
              </a:rPr>
              <a:t> </a:t>
            </a:r>
            <a:r>
              <a:rPr lang="ar-DZ" dirty="0">
                <a:cs typeface="Arabic Transparent" pitchFamily="2" charset="-78"/>
              </a:rPr>
              <a:t>.</a:t>
            </a:r>
          </a:p>
        </p:txBody>
      </p:sp>
      <p:sp>
        <p:nvSpPr>
          <p:cNvPr id="2420" name="Line 372"/>
          <p:cNvSpPr>
            <a:spLocks noChangeAspect="1" noChangeShapeType="1"/>
          </p:cNvSpPr>
          <p:nvPr/>
        </p:nvSpPr>
        <p:spPr bwMode="auto">
          <a:xfrm>
            <a:off x="6198380" y="4093928"/>
            <a:ext cx="0" cy="684000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21" name="Line 373"/>
          <p:cNvSpPr>
            <a:spLocks noChangeAspect="1" noChangeShapeType="1"/>
          </p:cNvSpPr>
          <p:nvPr/>
        </p:nvSpPr>
        <p:spPr bwMode="auto">
          <a:xfrm>
            <a:off x="4467480" y="4081861"/>
            <a:ext cx="0" cy="684000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14" name="Groupe 113"/>
          <p:cNvGrpSpPr/>
          <p:nvPr/>
        </p:nvGrpSpPr>
        <p:grpSpPr>
          <a:xfrm>
            <a:off x="821491" y="4325639"/>
            <a:ext cx="5742610" cy="286460"/>
            <a:chOff x="821491" y="4325639"/>
            <a:chExt cx="5742610" cy="286460"/>
          </a:xfrm>
        </p:grpSpPr>
        <p:sp>
          <p:nvSpPr>
            <p:cNvPr id="2448" name="Line 400"/>
            <p:cNvSpPr>
              <a:spLocks noChangeAspect="1" noChangeShapeType="1"/>
            </p:cNvSpPr>
            <p:nvPr/>
          </p:nvSpPr>
          <p:spPr bwMode="auto">
            <a:xfrm>
              <a:off x="1056101" y="4466925"/>
              <a:ext cx="5508000" cy="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22" name="Text Box 374"/>
            <p:cNvSpPr txBox="1">
              <a:spLocks noChangeAspect="1" noChangeArrowheads="1"/>
            </p:cNvSpPr>
            <p:nvPr/>
          </p:nvSpPr>
          <p:spPr bwMode="auto">
            <a:xfrm>
              <a:off x="821491" y="4325639"/>
              <a:ext cx="305902" cy="2864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/>
                <a:t>1</a:t>
              </a:r>
            </a:p>
          </p:txBody>
        </p:sp>
      </p:grpSp>
      <p:grpSp>
        <p:nvGrpSpPr>
          <p:cNvPr id="109" name="Groupe 108"/>
          <p:cNvGrpSpPr/>
          <p:nvPr/>
        </p:nvGrpSpPr>
        <p:grpSpPr>
          <a:xfrm>
            <a:off x="500034" y="4935816"/>
            <a:ext cx="1017513" cy="300973"/>
            <a:chOff x="500034" y="4935816"/>
            <a:chExt cx="1017513" cy="300973"/>
          </a:xfrm>
        </p:grpSpPr>
        <p:sp>
          <p:nvSpPr>
            <p:cNvPr id="2440" name="Line 392"/>
            <p:cNvSpPr>
              <a:spLocks noChangeAspect="1" noChangeShapeType="1"/>
            </p:cNvSpPr>
            <p:nvPr/>
          </p:nvSpPr>
          <p:spPr bwMode="auto">
            <a:xfrm>
              <a:off x="776123" y="5110854"/>
              <a:ext cx="741424" cy="0"/>
            </a:xfrm>
            <a:prstGeom prst="line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41" name="Text Box 393"/>
            <p:cNvSpPr txBox="1">
              <a:spLocks noChangeAspect="1" noChangeArrowheads="1"/>
            </p:cNvSpPr>
            <p:nvPr/>
          </p:nvSpPr>
          <p:spPr bwMode="auto">
            <a:xfrm>
              <a:off x="500034" y="4950330"/>
              <a:ext cx="421263" cy="28645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>
                  <a:solidFill>
                    <a:srgbClr val="FF0000"/>
                  </a:solidFill>
                </a:rPr>
                <a:t>H</a:t>
              </a:r>
            </a:p>
          </p:txBody>
        </p:sp>
        <p:grpSp>
          <p:nvGrpSpPr>
            <p:cNvPr id="7" name="Group 394"/>
            <p:cNvGrpSpPr>
              <a:grpSpLocks noChangeAspect="1"/>
            </p:cNvGrpSpPr>
            <p:nvPr/>
          </p:nvGrpSpPr>
          <p:grpSpPr bwMode="auto">
            <a:xfrm>
              <a:off x="826675" y="4935816"/>
              <a:ext cx="383674" cy="107585"/>
              <a:chOff x="2619" y="7427"/>
              <a:chExt cx="849" cy="240"/>
            </a:xfrm>
          </p:grpSpPr>
          <p:sp>
            <p:nvSpPr>
              <p:cNvPr id="6214" name="AutoShape 395"/>
              <p:cNvSpPr>
                <a:spLocks noChangeAspect="1"/>
              </p:cNvSpPr>
              <p:nvPr/>
            </p:nvSpPr>
            <p:spPr bwMode="auto">
              <a:xfrm rot="-5400000">
                <a:off x="2760" y="7456"/>
                <a:ext cx="227" cy="169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15" name="AutoShape 396"/>
              <p:cNvSpPr>
                <a:spLocks noChangeAspect="1"/>
              </p:cNvSpPr>
              <p:nvPr/>
            </p:nvSpPr>
            <p:spPr bwMode="auto">
              <a:xfrm rot="-5400000">
                <a:off x="3092" y="7458"/>
                <a:ext cx="227" cy="169"/>
              </a:xfrm>
              <a:prstGeom prst="rightBracket">
                <a:avLst>
                  <a:gd name="adj" fmla="val 0"/>
                </a:avLst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16" name="Line 397"/>
              <p:cNvSpPr>
                <a:spLocks noChangeAspect="1" noChangeShapeType="1"/>
              </p:cNvSpPr>
              <p:nvPr/>
            </p:nvSpPr>
            <p:spPr bwMode="auto">
              <a:xfrm>
                <a:off x="2959" y="7664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17" name="Line 398"/>
              <p:cNvSpPr>
                <a:spLocks noChangeAspect="1" noChangeShapeType="1"/>
              </p:cNvSpPr>
              <p:nvPr/>
            </p:nvSpPr>
            <p:spPr bwMode="auto">
              <a:xfrm>
                <a:off x="3304" y="7667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18" name="Line 399"/>
              <p:cNvSpPr>
                <a:spLocks noChangeAspect="1" noChangeShapeType="1"/>
              </p:cNvSpPr>
              <p:nvPr/>
            </p:nvSpPr>
            <p:spPr bwMode="auto">
              <a:xfrm>
                <a:off x="2619" y="7651"/>
                <a:ext cx="164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9" name="Group 403"/>
          <p:cNvGrpSpPr>
            <a:grpSpLocks/>
          </p:cNvGrpSpPr>
          <p:nvPr/>
        </p:nvGrpSpPr>
        <p:grpSpPr bwMode="auto">
          <a:xfrm>
            <a:off x="1522734" y="4575801"/>
            <a:ext cx="1160096" cy="1208053"/>
            <a:chOff x="1334" y="2975"/>
            <a:chExt cx="895" cy="932"/>
          </a:xfrm>
        </p:grpSpPr>
        <p:sp>
          <p:nvSpPr>
            <p:cNvPr id="6202" name="Oval 404"/>
            <p:cNvSpPr>
              <a:spLocks noChangeAspect="1" noChangeArrowheads="1"/>
            </p:cNvSpPr>
            <p:nvPr/>
          </p:nvSpPr>
          <p:spPr bwMode="auto">
            <a:xfrm>
              <a:off x="1334" y="3357"/>
              <a:ext cx="66" cy="66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0" name="Group 405"/>
            <p:cNvGrpSpPr>
              <a:grpSpLocks/>
            </p:cNvGrpSpPr>
            <p:nvPr/>
          </p:nvGrpSpPr>
          <p:grpSpPr bwMode="auto">
            <a:xfrm>
              <a:off x="1376" y="2975"/>
              <a:ext cx="853" cy="932"/>
              <a:chOff x="1376" y="2975"/>
              <a:chExt cx="853" cy="932"/>
            </a:xfrm>
          </p:grpSpPr>
          <p:sp>
            <p:nvSpPr>
              <p:cNvPr id="6205" name="Line 407"/>
              <p:cNvSpPr>
                <a:spLocks noChangeAspect="1" noChangeShapeType="1"/>
              </p:cNvSpPr>
              <p:nvPr/>
            </p:nvSpPr>
            <p:spPr bwMode="auto">
              <a:xfrm>
                <a:off x="2048" y="3732"/>
                <a:ext cx="18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06" name="Rectangle 408"/>
              <p:cNvSpPr>
                <a:spLocks noChangeAspect="1" noChangeArrowheads="1"/>
              </p:cNvSpPr>
              <p:nvPr/>
            </p:nvSpPr>
            <p:spPr bwMode="auto">
              <a:xfrm>
                <a:off x="1406" y="2975"/>
                <a:ext cx="633" cy="847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07" name="Text Box 409"/>
              <p:cNvSpPr txBox="1">
                <a:spLocks noChangeAspect="1" noChangeArrowheads="1"/>
              </p:cNvSpPr>
              <p:nvPr/>
            </p:nvSpPr>
            <p:spPr bwMode="auto">
              <a:xfrm>
                <a:off x="1775" y="3593"/>
                <a:ext cx="333" cy="31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Q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6208" name="AutoShape 410"/>
              <p:cNvSpPr>
                <a:spLocks noChangeAspect="1" noChangeArrowheads="1"/>
              </p:cNvSpPr>
              <p:nvPr/>
            </p:nvSpPr>
            <p:spPr bwMode="auto">
              <a:xfrm rot="5400000">
                <a:off x="1398" y="3346"/>
                <a:ext cx="122" cy="105"/>
              </a:xfrm>
              <a:prstGeom prst="triangle">
                <a:avLst>
                  <a:gd name="adj" fmla="val 50000"/>
                </a:avLst>
              </a:prstGeom>
              <a:noFill/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09" name="Text Box 411"/>
              <p:cNvSpPr txBox="1">
                <a:spLocks noChangeAspect="1" noChangeArrowheads="1"/>
              </p:cNvSpPr>
              <p:nvPr/>
            </p:nvSpPr>
            <p:spPr bwMode="auto">
              <a:xfrm>
                <a:off x="1379" y="3584"/>
                <a:ext cx="350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K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6210" name="Text Box 412"/>
              <p:cNvSpPr txBox="1">
                <a:spLocks noChangeAspect="1" noChangeArrowheads="1"/>
              </p:cNvSpPr>
              <p:nvPr/>
            </p:nvSpPr>
            <p:spPr bwMode="auto">
              <a:xfrm>
                <a:off x="1376" y="3007"/>
                <a:ext cx="406" cy="2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J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6211" name="Text Box 413"/>
              <p:cNvSpPr txBox="1">
                <a:spLocks noChangeAspect="1" noChangeArrowheads="1"/>
              </p:cNvSpPr>
              <p:nvPr/>
            </p:nvSpPr>
            <p:spPr bwMode="auto">
              <a:xfrm>
                <a:off x="1758" y="3001"/>
                <a:ext cx="392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/>
                  <a:t>Q</a:t>
                </a:r>
                <a:r>
                  <a:rPr lang="fr-FR" sz="1400" b="1" baseline="-25000" dirty="0"/>
                  <a:t>A</a:t>
                </a:r>
                <a:endParaRPr lang="fr-FR" sz="1400" b="1" dirty="0"/>
              </a:p>
            </p:txBody>
          </p:sp>
          <p:sp>
            <p:nvSpPr>
              <p:cNvPr id="6212" name="Text Box 414"/>
              <p:cNvSpPr txBox="1">
                <a:spLocks noChangeAspect="1" noChangeArrowheads="1"/>
              </p:cNvSpPr>
              <p:nvPr/>
            </p:nvSpPr>
            <p:spPr bwMode="auto">
              <a:xfrm>
                <a:off x="1481" y="3291"/>
                <a:ext cx="244" cy="25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sz="1400" b="1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6213" name="Line 415"/>
              <p:cNvSpPr>
                <a:spLocks noChangeAspect="1" noChangeShapeType="1"/>
              </p:cNvSpPr>
              <p:nvPr/>
            </p:nvSpPr>
            <p:spPr bwMode="auto">
              <a:xfrm>
                <a:off x="1846" y="3627"/>
                <a:ext cx="11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13" name="Groupe 112"/>
          <p:cNvGrpSpPr/>
          <p:nvPr/>
        </p:nvGrpSpPr>
        <p:grpSpPr>
          <a:xfrm>
            <a:off x="1403484" y="4460765"/>
            <a:ext cx="220353" cy="1062880"/>
            <a:chOff x="1403484" y="4460765"/>
            <a:chExt cx="220353" cy="1062880"/>
          </a:xfrm>
        </p:grpSpPr>
        <p:grpSp>
          <p:nvGrpSpPr>
            <p:cNvPr id="11" name="Group 416"/>
            <p:cNvGrpSpPr>
              <a:grpSpLocks noChangeAspect="1"/>
            </p:cNvGrpSpPr>
            <p:nvPr/>
          </p:nvGrpSpPr>
          <p:grpSpPr bwMode="auto">
            <a:xfrm>
              <a:off x="1403484" y="4749491"/>
              <a:ext cx="220353" cy="767347"/>
              <a:chOff x="2659" y="5059"/>
              <a:chExt cx="293" cy="1020"/>
            </a:xfrm>
          </p:grpSpPr>
          <p:sp>
            <p:nvSpPr>
              <p:cNvPr id="6200" name="Line 417"/>
              <p:cNvSpPr>
                <a:spLocks noChangeAspect="1" noChangeShapeType="1"/>
              </p:cNvSpPr>
              <p:nvPr/>
            </p:nvSpPr>
            <p:spPr bwMode="auto">
              <a:xfrm flipH="1">
                <a:off x="2659" y="6079"/>
                <a:ext cx="28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01" name="Line 418"/>
              <p:cNvSpPr>
                <a:spLocks noChangeAspect="1" noChangeShapeType="1"/>
              </p:cNvSpPr>
              <p:nvPr/>
            </p:nvSpPr>
            <p:spPr bwMode="auto">
              <a:xfrm flipH="1">
                <a:off x="2672" y="5059"/>
                <a:ext cx="280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467" name="Line 419"/>
            <p:cNvSpPr>
              <a:spLocks noChangeAspect="1" noChangeShapeType="1"/>
            </p:cNvSpPr>
            <p:nvPr/>
          </p:nvSpPr>
          <p:spPr bwMode="auto">
            <a:xfrm flipV="1">
              <a:off x="1409124" y="4460765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468" name="Text Box 420"/>
          <p:cNvSpPr txBox="1">
            <a:spLocks noChangeAspect="1" noChangeArrowheads="1"/>
          </p:cNvSpPr>
          <p:nvPr/>
        </p:nvSpPr>
        <p:spPr bwMode="auto">
          <a:xfrm>
            <a:off x="4293999" y="3826604"/>
            <a:ext cx="526256" cy="4445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/>
              <a:t>Q</a:t>
            </a:r>
            <a:r>
              <a:rPr lang="fr-FR" sz="1400" b="1" baseline="-25000"/>
              <a:t>B</a:t>
            </a:r>
            <a:endParaRPr lang="fr-FR" sz="1400" b="1"/>
          </a:p>
        </p:txBody>
      </p:sp>
      <p:sp>
        <p:nvSpPr>
          <p:cNvPr id="2469" name="Text Box 421"/>
          <p:cNvSpPr txBox="1">
            <a:spLocks noChangeAspect="1" noChangeArrowheads="1"/>
          </p:cNvSpPr>
          <p:nvPr/>
        </p:nvSpPr>
        <p:spPr bwMode="auto">
          <a:xfrm>
            <a:off x="6012195" y="3839433"/>
            <a:ext cx="526256" cy="4445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/>
              <a:t>Q</a:t>
            </a:r>
            <a:r>
              <a:rPr lang="fr-FR" sz="1400" b="1" baseline="-25000" dirty="0"/>
              <a:t>C</a:t>
            </a:r>
            <a:endParaRPr lang="fr-FR" sz="1400" b="1" dirty="0"/>
          </a:p>
        </p:txBody>
      </p:sp>
      <p:sp>
        <p:nvSpPr>
          <p:cNvPr id="2470" name="Line 422"/>
          <p:cNvSpPr>
            <a:spLocks noChangeAspect="1" noChangeShapeType="1"/>
          </p:cNvSpPr>
          <p:nvPr/>
        </p:nvSpPr>
        <p:spPr bwMode="auto">
          <a:xfrm>
            <a:off x="2733470" y="4111674"/>
            <a:ext cx="0" cy="648000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471" name="Text Box 423"/>
          <p:cNvSpPr txBox="1">
            <a:spLocks noChangeAspect="1" noChangeArrowheads="1"/>
          </p:cNvSpPr>
          <p:nvPr/>
        </p:nvSpPr>
        <p:spPr bwMode="auto">
          <a:xfrm>
            <a:off x="2584317" y="3857713"/>
            <a:ext cx="526256" cy="4445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/>
              <a:t>Q</a:t>
            </a:r>
            <a:r>
              <a:rPr lang="fr-FR" sz="1400" b="1" baseline="-25000"/>
              <a:t>A</a:t>
            </a:r>
            <a:endParaRPr lang="fr-FR" sz="1400" b="1"/>
          </a:p>
        </p:txBody>
      </p:sp>
      <p:grpSp>
        <p:nvGrpSpPr>
          <p:cNvPr id="117" name="Groupe 116"/>
          <p:cNvGrpSpPr/>
          <p:nvPr/>
        </p:nvGrpSpPr>
        <p:grpSpPr>
          <a:xfrm>
            <a:off x="3250560" y="4579690"/>
            <a:ext cx="1209351" cy="1187314"/>
            <a:chOff x="3250560" y="4579690"/>
            <a:chExt cx="1209351" cy="1187314"/>
          </a:xfrm>
        </p:grpSpPr>
        <p:grpSp>
          <p:nvGrpSpPr>
            <p:cNvPr id="14" name="Group 430"/>
            <p:cNvGrpSpPr>
              <a:grpSpLocks/>
            </p:cNvGrpSpPr>
            <p:nvPr/>
          </p:nvGrpSpPr>
          <p:grpSpPr bwMode="auto">
            <a:xfrm>
              <a:off x="3250560" y="4579690"/>
              <a:ext cx="1209351" cy="1187314"/>
              <a:chOff x="2667" y="2978"/>
              <a:chExt cx="933" cy="916"/>
            </a:xfrm>
          </p:grpSpPr>
          <p:sp>
            <p:nvSpPr>
              <p:cNvPr id="6184" name="Line 431"/>
              <p:cNvSpPr>
                <a:spLocks noChangeAspect="1" noChangeShapeType="1"/>
              </p:cNvSpPr>
              <p:nvPr/>
            </p:nvSpPr>
            <p:spPr bwMode="auto">
              <a:xfrm>
                <a:off x="3373" y="3733"/>
                <a:ext cx="22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5" name="Group 433"/>
              <p:cNvGrpSpPr>
                <a:grpSpLocks noChangeAspect="1"/>
              </p:cNvGrpSpPr>
              <p:nvPr/>
            </p:nvGrpSpPr>
            <p:grpSpPr bwMode="auto">
              <a:xfrm>
                <a:off x="2667" y="2978"/>
                <a:ext cx="779" cy="916"/>
                <a:chOff x="5121" y="4831"/>
                <a:chExt cx="1342" cy="1577"/>
              </a:xfrm>
            </p:grpSpPr>
            <p:sp>
              <p:nvSpPr>
                <p:cNvPr id="6187" name="Rectangle 434"/>
                <p:cNvSpPr>
                  <a:spLocks noChangeAspect="1" noChangeArrowheads="1"/>
                </p:cNvSpPr>
                <p:nvPr/>
              </p:nvSpPr>
              <p:spPr bwMode="auto">
                <a:xfrm>
                  <a:off x="5243" y="4831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88" name="Text Box 4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70" y="5882"/>
                  <a:ext cx="593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6189" name="AutoShape 4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37" y="5471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0" name="Oval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" y="5490"/>
                  <a:ext cx="113" cy="1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91" name="Text Box 4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38" y="5887"/>
                  <a:ext cx="537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6192" name="Text Box 4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07" y="4842"/>
                  <a:ext cx="521" cy="43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6193" name="Text Box 4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853" y="4865"/>
                  <a:ext cx="588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B</a:t>
                  </a:r>
                  <a:endParaRPr lang="fr-FR" sz="1400" b="1" dirty="0"/>
                </a:p>
              </p:txBody>
            </p:sp>
            <p:sp>
              <p:nvSpPr>
                <p:cNvPr id="6194" name="Text Box 4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331" y="5375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/>
                </a:p>
              </p:txBody>
            </p:sp>
            <p:sp>
              <p:nvSpPr>
                <p:cNvPr id="6195" name="Line 442"/>
                <p:cNvSpPr>
                  <a:spLocks noChangeAspect="1" noChangeShapeType="1"/>
                </p:cNvSpPr>
                <p:nvPr/>
              </p:nvSpPr>
              <p:spPr bwMode="auto">
                <a:xfrm>
                  <a:off x="5988" y="5942"/>
                  <a:ext cx="19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15" name="Text Box 414"/>
            <p:cNvSpPr txBox="1">
              <a:spLocks noChangeAspect="1" noChangeArrowheads="1"/>
            </p:cNvSpPr>
            <p:nvPr/>
          </p:nvSpPr>
          <p:spPr bwMode="auto">
            <a:xfrm>
              <a:off x="3434269" y="4986495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107" name="Groupe 106"/>
          <p:cNvGrpSpPr/>
          <p:nvPr/>
        </p:nvGrpSpPr>
        <p:grpSpPr>
          <a:xfrm>
            <a:off x="4974516" y="4587472"/>
            <a:ext cx="1183430" cy="1198982"/>
            <a:chOff x="4974516" y="4587472"/>
            <a:chExt cx="1183430" cy="1198982"/>
          </a:xfrm>
        </p:grpSpPr>
        <p:grpSp>
          <p:nvGrpSpPr>
            <p:cNvPr id="5" name="Group 379"/>
            <p:cNvGrpSpPr>
              <a:grpSpLocks/>
            </p:cNvGrpSpPr>
            <p:nvPr/>
          </p:nvGrpSpPr>
          <p:grpSpPr bwMode="auto">
            <a:xfrm>
              <a:off x="4974516" y="4587472"/>
              <a:ext cx="1183430" cy="1198982"/>
              <a:chOff x="3997" y="2984"/>
              <a:chExt cx="913" cy="925"/>
            </a:xfrm>
          </p:grpSpPr>
          <p:sp>
            <p:nvSpPr>
              <p:cNvPr id="6221" name="Line 380"/>
              <p:cNvSpPr>
                <a:spLocks noChangeAspect="1" noChangeShapeType="1"/>
              </p:cNvSpPr>
              <p:nvPr/>
            </p:nvSpPr>
            <p:spPr bwMode="auto">
              <a:xfrm>
                <a:off x="4706" y="3730"/>
                <a:ext cx="2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" name="Group 382"/>
              <p:cNvGrpSpPr>
                <a:grpSpLocks noChangeAspect="1"/>
              </p:cNvGrpSpPr>
              <p:nvPr/>
            </p:nvGrpSpPr>
            <p:grpSpPr bwMode="auto">
              <a:xfrm>
                <a:off x="3997" y="2984"/>
                <a:ext cx="813" cy="925"/>
                <a:chOff x="7415" y="4834"/>
                <a:chExt cx="1401" cy="1594"/>
              </a:xfrm>
            </p:grpSpPr>
            <p:sp>
              <p:nvSpPr>
                <p:cNvPr id="6224" name="Rectangle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7537" y="4834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25" name="Text Box 3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73" y="5883"/>
                  <a:ext cx="643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6226" name="AutoShape 38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531" y="5474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27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5" y="5509"/>
                  <a:ext cx="113" cy="1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28" name="Text Box 3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504" y="5902"/>
                  <a:ext cx="634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K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6229" name="Text Box 3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76" y="4849"/>
                  <a:ext cx="583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J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6230" name="Text Box 3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66" y="4856"/>
                  <a:ext cx="544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/>
                    <a:t>Q</a:t>
                  </a:r>
                  <a:r>
                    <a:rPr lang="fr-FR" sz="1400" b="1" baseline="-25000" dirty="0"/>
                    <a:t>C</a:t>
                  </a:r>
                  <a:endParaRPr lang="fr-FR" sz="1400" b="1" dirty="0"/>
                </a:p>
              </p:txBody>
            </p:sp>
            <p:sp>
              <p:nvSpPr>
                <p:cNvPr id="6231" name="Text Box 3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25" y="5378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32" name="Line 391"/>
                <p:cNvSpPr>
                  <a:spLocks noChangeAspect="1" noChangeShapeType="1"/>
                </p:cNvSpPr>
                <p:nvPr/>
              </p:nvSpPr>
              <p:spPr bwMode="auto">
                <a:xfrm>
                  <a:off x="8309" y="5939"/>
                  <a:ext cx="192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16" name="Text Box 414"/>
            <p:cNvSpPr txBox="1">
              <a:spLocks noChangeAspect="1" noChangeArrowheads="1"/>
            </p:cNvSpPr>
            <p:nvPr/>
          </p:nvSpPr>
          <p:spPr bwMode="auto">
            <a:xfrm>
              <a:off x="5150442" y="4989636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sp>
        <p:nvSpPr>
          <p:cNvPr id="122" name="Line 372"/>
          <p:cNvSpPr>
            <a:spLocks noChangeAspect="1" noChangeShapeType="1"/>
          </p:cNvSpPr>
          <p:nvPr/>
        </p:nvSpPr>
        <p:spPr bwMode="auto">
          <a:xfrm>
            <a:off x="7846361" y="4062514"/>
            <a:ext cx="0" cy="712908"/>
          </a:xfrm>
          <a:prstGeom prst="line">
            <a:avLst/>
          </a:prstGeom>
          <a:ln>
            <a:solidFill>
              <a:srgbClr val="008000"/>
            </a:solidFill>
            <a:headEnd type="triangle" w="med" len="med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110" name="Groupe 109"/>
          <p:cNvGrpSpPr/>
          <p:nvPr/>
        </p:nvGrpSpPr>
        <p:grpSpPr>
          <a:xfrm>
            <a:off x="6542564" y="4476829"/>
            <a:ext cx="209984" cy="1066852"/>
            <a:chOff x="6542564" y="4476829"/>
            <a:chExt cx="209984" cy="1066852"/>
          </a:xfrm>
        </p:grpSpPr>
        <p:sp>
          <p:nvSpPr>
            <p:cNvPr id="121" name="Line 364"/>
            <p:cNvSpPr>
              <a:spLocks noChangeAspect="1" noChangeShapeType="1"/>
            </p:cNvSpPr>
            <p:nvPr/>
          </p:nvSpPr>
          <p:spPr bwMode="auto">
            <a:xfrm flipV="1">
              <a:off x="6555267" y="4476829"/>
              <a:ext cx="0" cy="106288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23" name="Group 376"/>
            <p:cNvGrpSpPr>
              <a:grpSpLocks noChangeAspect="1"/>
            </p:cNvGrpSpPr>
            <p:nvPr/>
          </p:nvGrpSpPr>
          <p:grpSpPr bwMode="auto">
            <a:xfrm>
              <a:off x="6542564" y="4771148"/>
              <a:ext cx="209984" cy="772533"/>
              <a:chOff x="2644" y="5059"/>
              <a:chExt cx="281" cy="1028"/>
            </a:xfrm>
          </p:grpSpPr>
          <p:sp>
            <p:nvSpPr>
              <p:cNvPr id="124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2644" y="6087"/>
                <a:ext cx="281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2646" y="5059"/>
                <a:ext cx="27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39" name="Text Box 421"/>
          <p:cNvSpPr txBox="1">
            <a:spLocks noChangeAspect="1" noChangeArrowheads="1"/>
          </p:cNvSpPr>
          <p:nvPr/>
        </p:nvSpPr>
        <p:spPr bwMode="auto">
          <a:xfrm>
            <a:off x="7655985" y="3808019"/>
            <a:ext cx="526256" cy="4445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1400" b="1" dirty="0" smtClean="0"/>
              <a:t>Q</a:t>
            </a:r>
            <a:r>
              <a:rPr lang="fr-FR" sz="1400" b="1" baseline="-25000" dirty="0" smtClean="0"/>
              <a:t>D</a:t>
            </a:r>
            <a:endParaRPr lang="fr-FR" sz="1400" b="1" dirty="0"/>
          </a:p>
        </p:txBody>
      </p:sp>
      <p:grpSp>
        <p:nvGrpSpPr>
          <p:cNvPr id="106" name="Groupe 105"/>
          <p:cNvGrpSpPr/>
          <p:nvPr/>
        </p:nvGrpSpPr>
        <p:grpSpPr>
          <a:xfrm>
            <a:off x="6665703" y="4596162"/>
            <a:ext cx="1182133" cy="1182131"/>
            <a:chOff x="6665703" y="4596162"/>
            <a:chExt cx="1182133" cy="1182131"/>
          </a:xfrm>
        </p:grpSpPr>
        <p:grpSp>
          <p:nvGrpSpPr>
            <p:cNvPr id="126" name="Group 379"/>
            <p:cNvGrpSpPr>
              <a:grpSpLocks/>
            </p:cNvGrpSpPr>
            <p:nvPr/>
          </p:nvGrpSpPr>
          <p:grpSpPr bwMode="auto">
            <a:xfrm>
              <a:off x="6665703" y="4596162"/>
              <a:ext cx="1182133" cy="1182131"/>
              <a:chOff x="3998" y="2983"/>
              <a:chExt cx="912" cy="912"/>
            </a:xfrm>
          </p:grpSpPr>
          <p:sp>
            <p:nvSpPr>
              <p:cNvPr id="127" name="Line 380"/>
              <p:cNvSpPr>
                <a:spLocks noChangeAspect="1" noChangeShapeType="1"/>
              </p:cNvSpPr>
              <p:nvPr/>
            </p:nvSpPr>
            <p:spPr bwMode="auto">
              <a:xfrm>
                <a:off x="4706" y="3723"/>
                <a:ext cx="2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Line 381"/>
              <p:cNvSpPr>
                <a:spLocks noChangeAspect="1" noChangeShapeType="1"/>
              </p:cNvSpPr>
              <p:nvPr/>
            </p:nvSpPr>
            <p:spPr bwMode="auto">
              <a:xfrm>
                <a:off x="4704" y="3113"/>
                <a:ext cx="2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29" name="Group 382"/>
              <p:cNvGrpSpPr>
                <a:grpSpLocks noChangeAspect="1"/>
              </p:cNvGrpSpPr>
              <p:nvPr/>
            </p:nvGrpSpPr>
            <p:grpSpPr bwMode="auto">
              <a:xfrm>
                <a:off x="3998" y="2983"/>
                <a:ext cx="804" cy="912"/>
                <a:chOff x="7415" y="4834"/>
                <a:chExt cx="1385" cy="1572"/>
              </a:xfrm>
            </p:grpSpPr>
            <p:sp>
              <p:nvSpPr>
                <p:cNvPr id="130" name="Rectangle 383"/>
                <p:cNvSpPr>
                  <a:spLocks noChangeAspect="1" noChangeArrowheads="1"/>
                </p:cNvSpPr>
                <p:nvPr/>
              </p:nvSpPr>
              <p:spPr bwMode="auto">
                <a:xfrm>
                  <a:off x="7537" y="4834"/>
                  <a:ext cx="1091" cy="1460"/>
                </a:xfrm>
                <a:prstGeom prst="rect">
                  <a:avLst/>
                </a:prstGeom>
                <a:noFill/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1" name="Text Box 38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57" y="5862"/>
                  <a:ext cx="643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 smtClean="0"/>
                    <a:t>Q</a:t>
                  </a:r>
                  <a:r>
                    <a:rPr lang="fr-FR" sz="1400" b="1" baseline="-25000" dirty="0" smtClean="0"/>
                    <a:t>D</a:t>
                  </a:r>
                  <a:endParaRPr lang="fr-FR" sz="1400" b="1" dirty="0"/>
                </a:p>
              </p:txBody>
            </p:sp>
            <p:sp>
              <p:nvSpPr>
                <p:cNvPr id="132" name="AutoShape 38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7531" y="5474"/>
                  <a:ext cx="210" cy="182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3" name="Oval 386"/>
                <p:cNvSpPr>
                  <a:spLocks noChangeAspect="1" noChangeArrowheads="1"/>
                </p:cNvSpPr>
                <p:nvPr/>
              </p:nvSpPr>
              <p:spPr bwMode="auto">
                <a:xfrm>
                  <a:off x="7415" y="5509"/>
                  <a:ext cx="113" cy="1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4" name="Text Box 3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511" y="5880"/>
                  <a:ext cx="635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 smtClean="0"/>
                    <a:t>K</a:t>
                  </a:r>
                  <a:r>
                    <a:rPr lang="fr-FR" sz="1400" b="1" baseline="-25000" dirty="0" smtClean="0"/>
                    <a:t>D</a:t>
                  </a:r>
                  <a:endParaRPr lang="fr-FR" sz="1400" b="1" dirty="0"/>
                </a:p>
              </p:txBody>
            </p:sp>
            <p:sp>
              <p:nvSpPr>
                <p:cNvPr id="135" name="Text Box 3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476" y="4849"/>
                  <a:ext cx="583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 smtClean="0"/>
                    <a:t>J</a:t>
                  </a:r>
                  <a:r>
                    <a:rPr lang="fr-FR" sz="1400" b="1" baseline="-25000" dirty="0" smtClean="0"/>
                    <a:t>D</a:t>
                  </a:r>
                  <a:endParaRPr lang="fr-FR" sz="1400" b="1" dirty="0"/>
                </a:p>
              </p:txBody>
            </p:sp>
            <p:sp>
              <p:nvSpPr>
                <p:cNvPr id="136" name="Text Box 3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166" y="4856"/>
                  <a:ext cx="544" cy="526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r>
                    <a:rPr lang="fr-FR" sz="1400" b="1" dirty="0" smtClean="0"/>
                    <a:t>Q</a:t>
                  </a:r>
                  <a:r>
                    <a:rPr lang="fr-FR" sz="1400" b="1" baseline="-25000" dirty="0" smtClean="0"/>
                    <a:t>D</a:t>
                  </a:r>
                  <a:endParaRPr lang="fr-FR" sz="1400" b="1" dirty="0"/>
                </a:p>
              </p:txBody>
            </p:sp>
            <p:sp>
              <p:nvSpPr>
                <p:cNvPr id="137" name="Text Box 39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625" y="5378"/>
                  <a:ext cx="420" cy="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 sz="14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Line 391"/>
                <p:cNvSpPr>
                  <a:spLocks noChangeAspect="1" noChangeShapeType="1"/>
                </p:cNvSpPr>
                <p:nvPr/>
              </p:nvSpPr>
              <p:spPr bwMode="auto">
                <a:xfrm>
                  <a:off x="8265" y="5919"/>
                  <a:ext cx="19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140" name="Text Box 414"/>
            <p:cNvSpPr txBox="1">
              <a:spLocks noChangeAspect="1" noChangeArrowheads="1"/>
            </p:cNvSpPr>
            <p:nvPr/>
          </p:nvSpPr>
          <p:spPr bwMode="auto">
            <a:xfrm>
              <a:off x="6845878" y="4999624"/>
              <a:ext cx="316272" cy="32793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4863254" y="4463189"/>
            <a:ext cx="212847" cy="1080000"/>
            <a:chOff x="4849807" y="4463189"/>
            <a:chExt cx="212847" cy="1080000"/>
          </a:xfrm>
        </p:grpSpPr>
        <p:grpSp>
          <p:nvGrpSpPr>
            <p:cNvPr id="4" name="Group 376"/>
            <p:cNvGrpSpPr>
              <a:grpSpLocks noChangeAspect="1"/>
            </p:cNvGrpSpPr>
            <p:nvPr/>
          </p:nvGrpSpPr>
          <p:grpSpPr bwMode="auto">
            <a:xfrm>
              <a:off x="4852670" y="4779092"/>
              <a:ext cx="209984" cy="762764"/>
              <a:chOff x="2644" y="5059"/>
              <a:chExt cx="281" cy="1015"/>
            </a:xfrm>
          </p:grpSpPr>
          <p:sp>
            <p:nvSpPr>
              <p:cNvPr id="6233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2644" y="6074"/>
                <a:ext cx="281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none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6234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2646" y="5059"/>
                <a:ext cx="27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4" name="Line 401"/>
            <p:cNvSpPr>
              <a:spLocks noChangeAspect="1" noChangeShapeType="1"/>
            </p:cNvSpPr>
            <p:nvPr/>
          </p:nvSpPr>
          <p:spPr bwMode="auto">
            <a:xfrm flipV="1">
              <a:off x="4849807" y="4463189"/>
              <a:ext cx="0" cy="1080000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05" name="Text Box 1318"/>
          <p:cNvSpPr txBox="1">
            <a:spLocks noChangeArrowheads="1"/>
          </p:cNvSpPr>
          <p:nvPr/>
        </p:nvSpPr>
        <p:spPr bwMode="auto">
          <a:xfrm>
            <a:off x="7561294" y="3357562"/>
            <a:ext cx="1368424" cy="366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DZ" b="1" dirty="0" smtClean="0">
                <a:solidFill>
                  <a:srgbClr val="0000FF"/>
                </a:solidFill>
                <a:cs typeface="Arabic Transparent" pitchFamily="2" charset="-78"/>
              </a:rPr>
              <a:t>التركيب:</a:t>
            </a:r>
            <a:endParaRPr lang="fr-FR" b="1" dirty="0">
              <a:solidFill>
                <a:srgbClr val="0000FF"/>
              </a:solidFill>
              <a:cs typeface="Arabic Transparent" pitchFamily="2" charset="-78"/>
            </a:endParaRPr>
          </a:p>
        </p:txBody>
      </p:sp>
      <p:grpSp>
        <p:nvGrpSpPr>
          <p:cNvPr id="119" name="Groupe 118"/>
          <p:cNvGrpSpPr/>
          <p:nvPr/>
        </p:nvGrpSpPr>
        <p:grpSpPr>
          <a:xfrm>
            <a:off x="-13648" y="200642"/>
            <a:ext cx="3312000" cy="1069321"/>
            <a:chOff x="-13648" y="557832"/>
            <a:chExt cx="3312000" cy="1069321"/>
          </a:xfrm>
        </p:grpSpPr>
        <p:sp>
          <p:nvSpPr>
            <p:cNvPr id="141" name="Forme en L 140"/>
            <p:cNvSpPr/>
            <p:nvPr/>
          </p:nvSpPr>
          <p:spPr>
            <a:xfrm>
              <a:off x="34986" y="599612"/>
              <a:ext cx="3168000" cy="936000"/>
            </a:xfrm>
            <a:prstGeom prst="corner">
              <a:avLst>
                <a:gd name="adj1" fmla="val 50000"/>
                <a:gd name="adj2" fmla="val 177828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2" name="Image 14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3648" y="557832"/>
              <a:ext cx="3312000" cy="106932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3" dur="5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8" dur="5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3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8" dur="5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3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8"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7" grpId="0"/>
      <p:bldP spid="2238" grpId="0"/>
      <p:bldP spid="2413" grpId="0"/>
      <p:bldP spid="2414" grpId="0"/>
      <p:bldP spid="2415" grpId="0" animBg="1"/>
      <p:bldP spid="2416" grpId="0"/>
      <p:bldP spid="2417" grpId="0"/>
      <p:bldP spid="2418" grpId="0" animBg="1"/>
      <p:bldP spid="2419" grpId="0"/>
      <p:bldP spid="2420" grpId="0" animBg="1"/>
      <p:bldP spid="2421" grpId="0" animBg="1"/>
      <p:bldP spid="2468" grpId="0"/>
      <p:bldP spid="2469" grpId="0"/>
      <p:bldP spid="2470" grpId="0" animBg="1"/>
      <p:bldP spid="2471" grpId="0"/>
      <p:bldP spid="122" grpId="0" animBg="1"/>
      <p:bldP spid="139" grpId="0"/>
      <p:bldP spid="105" grpId="0"/>
    </p:bldLst>
  </p:timing>
</p:sld>
</file>

<file path=ppt/theme/theme1.xml><?xml version="1.0" encoding="utf-8"?>
<a:theme xmlns:a="http://schemas.openxmlformats.org/drawingml/2006/main" name="Ondulation">
  <a:themeElements>
    <a:clrScheme name="Ondulation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Ondul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4571</TotalTime>
  <Words>3911</Words>
  <Application>Microsoft Office PowerPoint</Application>
  <PresentationFormat>Affichage à l'écran (4:3)</PresentationFormat>
  <Paragraphs>1839</Paragraphs>
  <Slides>76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76</vt:i4>
      </vt:variant>
    </vt:vector>
  </HeadingPairs>
  <TitlesOfParts>
    <vt:vector size="78" baseType="lpstr">
      <vt:lpstr>Ondulation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704</cp:revision>
  <dcterms:created xsi:type="dcterms:W3CDTF">2022-06-22T06:21:49Z</dcterms:created>
  <dcterms:modified xsi:type="dcterms:W3CDTF">2022-08-24T05:50:42Z</dcterms:modified>
</cp:coreProperties>
</file>